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rels" ContentType="application/vnd.openxmlformats-package.relationships+xml"/>
  <Default Extension="wdp" ContentType="image/vnd.ms-photo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4"/>
  </p:notesMasterIdLst>
  <p:handoutMasterIdLst>
    <p:handoutMasterId r:id="rId45"/>
  </p:handoutMasterIdLst>
  <p:sldIdLst>
    <p:sldId id="285" r:id="rId2"/>
    <p:sldId id="384" r:id="rId3"/>
    <p:sldId id="421" r:id="rId4"/>
    <p:sldId id="457" r:id="rId5"/>
    <p:sldId id="398" r:id="rId6"/>
    <p:sldId id="395" r:id="rId7"/>
    <p:sldId id="396" r:id="rId8"/>
    <p:sldId id="397" r:id="rId9"/>
    <p:sldId id="422" r:id="rId10"/>
    <p:sldId id="439" r:id="rId11"/>
    <p:sldId id="433" r:id="rId12"/>
    <p:sldId id="427" r:id="rId13"/>
    <p:sldId id="434" r:id="rId14"/>
    <p:sldId id="430" r:id="rId15"/>
    <p:sldId id="463" r:id="rId16"/>
    <p:sldId id="452" r:id="rId17"/>
    <p:sldId id="426" r:id="rId18"/>
    <p:sldId id="423" r:id="rId19"/>
    <p:sldId id="436" r:id="rId20"/>
    <p:sldId id="437" r:id="rId21"/>
    <p:sldId id="425" r:id="rId22"/>
    <p:sldId id="461" r:id="rId23"/>
    <p:sldId id="462" r:id="rId24"/>
    <p:sldId id="459" r:id="rId25"/>
    <p:sldId id="451" r:id="rId26"/>
    <p:sldId id="440" r:id="rId27"/>
    <p:sldId id="442" r:id="rId28"/>
    <p:sldId id="443" r:id="rId29"/>
    <p:sldId id="444" r:id="rId30"/>
    <p:sldId id="445" r:id="rId31"/>
    <p:sldId id="446" r:id="rId32"/>
    <p:sldId id="447" r:id="rId33"/>
    <p:sldId id="453" r:id="rId34"/>
    <p:sldId id="454" r:id="rId35"/>
    <p:sldId id="450" r:id="rId36"/>
    <p:sldId id="460" r:id="rId37"/>
    <p:sldId id="418" r:id="rId38"/>
    <p:sldId id="428" r:id="rId39"/>
    <p:sldId id="449" r:id="rId40"/>
    <p:sldId id="448" r:id="rId41"/>
    <p:sldId id="441" r:id="rId42"/>
    <p:sldId id="424" r:id="rId4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150" d="100"/>
          <a:sy n="150" d="100"/>
        </p:scale>
        <p:origin x="664" y="2072"/>
      </p:cViewPr>
      <p:guideLst>
        <p:guide orient="horz" pos="119"/>
        <p:guide pos="25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1408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46" Type="http://schemas.openxmlformats.org/officeDocument/2006/relationships/printerSettings" Target="printerSettings/printerSettings1.bin"/><Relationship Id="rId47" Type="http://schemas.openxmlformats.org/officeDocument/2006/relationships/presProps" Target="presProps.xml"/><Relationship Id="rId48" Type="http://schemas.openxmlformats.org/officeDocument/2006/relationships/viewProps" Target="viewProps.xml"/><Relationship Id="rId49" Type="http://schemas.openxmlformats.org/officeDocument/2006/relationships/theme" Target="theme/theme1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5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notesMaster" Target="notesMasters/notesMaster1.xml"/><Relationship Id="rId45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2FD60B4-BF97-0049-81E7-B5F205303288}" type="datetimeFigureOut">
              <a:rPr lang="en-US" smtClean="0"/>
              <a:t>01.10.20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219094E-2081-F44F-B5F0-0A086362637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6514927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674C172-0717-E849-9E72-8950352EFDB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3230898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 sz="quarter"/>
          </p:nvPr>
        </p:nvSpPr>
        <p:spPr/>
        <p:txBody>
          <a:bodyPr/>
          <a:lstStyle/>
          <a:p>
            <a:pPr>
              <a:defRPr/>
            </a:pPr>
            <a:fld id="{4CF330BD-AF40-7945-973F-BFACF037EFE0}" type="slidenum">
              <a:rPr lang="en-US">
                <a:solidFill>
                  <a:prstClr val="black"/>
                </a:solidFill>
                <a:latin typeface="Calibri"/>
              </a:rPr>
              <a:pPr>
                <a:defRPr/>
              </a:pPr>
              <a:t>1</a:t>
            </a:fld>
            <a:endParaRPr lang="en-US">
              <a:solidFill>
                <a:prstClr val="black"/>
              </a:solidFill>
              <a:latin typeface="Calibri"/>
            </a:endParaRPr>
          </a:p>
        </p:txBody>
      </p:sp>
      <p:sp>
        <p:nvSpPr>
          <p:cNvPr id="54273" name="Text Box 1"/>
          <p:cNvSpPr txBox="1">
            <a:spLocks noChangeArrowheads="1"/>
          </p:cNvSpPr>
          <p:nvPr/>
        </p:nvSpPr>
        <p:spPr bwMode="auto">
          <a:xfrm>
            <a:off x="0" y="0"/>
            <a:ext cx="1588" cy="1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>
              <a:defRPr/>
            </a:pPr>
            <a:fld id="{A205F269-76D7-A345-AAEC-5C894E6F9566}" type="slidenum">
              <a:rPr lang="en-US">
                <a:solidFill>
                  <a:srgbClr val="000000"/>
                </a:solidFill>
                <a:latin typeface="Calibri"/>
              </a:rPr>
              <a:pPr>
                <a:defRPr/>
              </a:pPr>
              <a:t>1</a:t>
            </a:fld>
            <a:endParaRPr lang="en-US">
              <a:solidFill>
                <a:srgbClr val="000000"/>
              </a:solidFill>
              <a:latin typeface="Calibri"/>
            </a:endParaRPr>
          </a:p>
        </p:txBody>
      </p:sp>
      <p:sp>
        <p:nvSpPr>
          <p:cNvPr id="54274" name="Text Box 2"/>
          <p:cNvSpPr txBox="1">
            <a:spLocks noGrp="1" noChangeArrowheads="1"/>
          </p:cNvSpPr>
          <p:nvPr>
            <p:ph type="body"/>
          </p:nvPr>
        </p:nvSpPr>
        <p:spPr>
          <a:xfrm>
            <a:off x="685800" y="4343400"/>
            <a:ext cx="5481638" cy="411162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1pPr>
            <a:lvl2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2pPr>
            <a:lvl3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3pPr>
            <a:lvl4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4pPr>
            <a:lvl5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  <a:defRPr sz="1200">
                <a:solidFill>
                  <a:srgbClr val="000000"/>
                </a:solidFill>
                <a:latin typeface="Times New Roman" charset="0"/>
                <a:ea typeface="ＭＳ Ｐゴシック" charset="0"/>
              </a:defRPr>
            </a:lvl9pPr>
          </a:lstStyle>
          <a:p>
            <a:pPr eaLnBrk="1">
              <a:spcBef>
                <a:spcPct val="0"/>
              </a:spcBef>
              <a:defRPr/>
            </a:pPr>
            <a:endParaRPr lang="en-US" sz="2000" smtClean="0">
              <a:latin typeface="Arial" charset="0"/>
              <a:ea typeface="Microsoft YaHei" charset="0"/>
              <a:cs typeface="Microsoft YaHei" charset="0"/>
            </a:endParaRPr>
          </a:p>
        </p:txBody>
      </p:sp>
      <p:sp>
        <p:nvSpPr>
          <p:cNvPr id="54275" name="Rectangle 3"/>
          <p:cNvSpPr>
            <a:spLocks noChangeArrowheads="1"/>
          </p:cNvSpPr>
          <p:nvPr/>
        </p:nvSpPr>
        <p:spPr bwMode="auto">
          <a:xfrm>
            <a:off x="228600" y="1127125"/>
            <a:ext cx="4572000" cy="344487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solidFill>
                <a:prstClr val="black"/>
              </a:solidFill>
              <a:latin typeface="Calibri"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“ the large scale fluctuations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seen in the cosmological microwave background (CMB) and in the mass density</a:t>
            </a:r>
          </a:p>
          <a:p>
            <a:r>
              <a:rPr lang="en-US" sz="1200" b="0" i="0" u="none" strike="noStrike" kern="1200" baseline="0" dirty="0" smtClean="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rPr>
              <a:t>perturbations that result in galaxies.”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4C172-0717-E849-9E72-8950352EFDBB}" type="slidenum">
              <a:rPr lang="ru-RU" smtClean="0"/>
              <a:pPr>
                <a:defRPr/>
              </a:pPr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07120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Slide Image Placeholder 1"/>
          <p:cNvSpPr>
            <a:spLocks noGrp="1" noRot="1" noChangeAspect="1"/>
          </p:cNvSpPr>
          <p:nvPr>
            <p:ph type="sldImg"/>
          </p:nvPr>
        </p:nvSpPr>
        <p:spPr>
          <a:ln/>
        </p:spPr>
      </p:sp>
      <p:sp>
        <p:nvSpPr>
          <p:cNvPr id="113666" name="Notes Placeholder 2"/>
          <p:cNvSpPr>
            <a:spLocks noGrp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r>
              <a:rPr lang="en-US" dirty="0">
                <a:ea typeface="ＭＳ Ｐゴシック" charset="0"/>
                <a:cs typeface="ＭＳ Ｐゴシック" charset="0"/>
              </a:rPr>
              <a:t>The MPD will be put in operation at two stages. At the first one the barrel part will be equipped with  major tracking detector TPC, TOF end ECAL.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FHC </a:t>
            </a:r>
            <a:r>
              <a:rPr lang="en-US" dirty="0">
                <a:ea typeface="ＭＳ Ｐゴシック" charset="0"/>
                <a:cs typeface="ＭＳ Ｐゴシック" charset="0"/>
              </a:rPr>
              <a:t>and FD will be </a:t>
            </a:r>
            <a:r>
              <a:rPr lang="en-US" dirty="0" smtClean="0">
                <a:ea typeface="ＭＳ Ｐゴシック" charset="0"/>
                <a:cs typeface="ＭＳ Ｐゴシック" charset="0"/>
              </a:rPr>
              <a:t>operational </a:t>
            </a:r>
            <a:r>
              <a:rPr lang="en-US" dirty="0">
                <a:ea typeface="ＭＳ Ｐゴシック" charset="0"/>
                <a:cs typeface="ＭＳ Ｐゴシック" charset="0"/>
              </a:rPr>
              <a:t>as well.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At the second stage the detector will be supplemented with IT and end cap </a:t>
            </a:r>
            <a:r>
              <a:rPr lang="en-US" dirty="0" err="1">
                <a:ea typeface="ＭＳ Ｐゴシック" charset="0"/>
                <a:cs typeface="ＭＳ Ｐゴシック" charset="0"/>
              </a:rPr>
              <a:t>subdetectors</a:t>
            </a:r>
            <a:r>
              <a:rPr lang="en-US" dirty="0">
                <a:ea typeface="ＭＳ Ｐゴシック" charset="0"/>
                <a:cs typeface="ＭＳ Ｐゴシック" charset="0"/>
              </a:rPr>
              <a:t>.</a:t>
            </a:r>
          </a:p>
          <a:p>
            <a:r>
              <a:rPr lang="en-US" dirty="0">
                <a:ea typeface="ＭＳ Ｐゴシック" charset="0"/>
                <a:cs typeface="ＭＳ Ｐゴシック" charset="0"/>
              </a:rPr>
              <a:t>  </a:t>
            </a:r>
          </a:p>
        </p:txBody>
      </p:sp>
      <p:sp>
        <p:nvSpPr>
          <p:cNvPr id="113667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FD836274-6DE2-844F-9869-B74927C4270E}" type="slidenum">
              <a:rPr lang="ru-RU" sz="1200"/>
              <a:pPr eaLnBrk="1" hangingPunct="1"/>
              <a:t>5</a:t>
            </a:fld>
            <a:endParaRPr lang="ru-RU" sz="120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CFC43BA-3937-6E48-A707-6DC697FB32F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564534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МКП детектор на выводе пучка из </a:t>
            </a:r>
            <a:r>
              <a:rPr lang="ru-RU" dirty="0" err="1" smtClean="0"/>
              <a:t>Нуклотрона</a:t>
            </a:r>
            <a:endParaRPr lang="ru-RU" dirty="0" smtClean="0"/>
          </a:p>
          <a:p>
            <a:pPr lvl="0"/>
            <a:r>
              <a:rPr lang="ru-RU" dirty="0" smtClean="0"/>
              <a:t>Собранный ранее, новый детектор на МКП (49Х64мм, 32канала, разрешение 2мм. ) был смонтирован в специально изготовленную камеру, установленную на выводе пучка между шибером и выходной мембраной.</a:t>
            </a:r>
          </a:p>
          <a:p>
            <a:pPr lvl="0"/>
            <a:r>
              <a:rPr lang="ru-RU" dirty="0" smtClean="0"/>
              <a:t>Установка была успешно испытана на отсутствие течей, подключена к регистрирующей системе, проверена на работоспособность и настроена на существующий уровень электрических помех.</a:t>
            </a:r>
          </a:p>
          <a:p>
            <a:pPr lvl="0"/>
            <a:r>
              <a:rPr lang="ru-RU" dirty="0" smtClean="0"/>
              <a:t>В течении всего сеанса проводилась регистрация данных детектора в различных режимах его работы с целью детального изучения его возможностей и недостатков.</a:t>
            </a:r>
          </a:p>
          <a:p>
            <a:pPr lvl="0"/>
            <a:r>
              <a:rPr lang="ru-RU" dirty="0" smtClean="0"/>
              <a:t>В результате проведённых измерений было выявлено следующее:</a:t>
            </a:r>
          </a:p>
          <a:p>
            <a:r>
              <a:rPr lang="ru-RU" dirty="0" smtClean="0"/>
              <a:t>	- подтверждена принципиальная возможность использования МКП детектора в качестве неразрушающего профилометра на выведенном пучке.</a:t>
            </a:r>
          </a:p>
          <a:p>
            <a:r>
              <a:rPr lang="ru-RU" dirty="0" smtClean="0"/>
              <a:t>	- выявлены недостатки в конструкции детектора, систем регистрации и отображения в условиях его конкретного специфического расположения в зоне повышенного фона рассеяния. Эти недостатки будут устранены или минимизированы при модернизации существующего и (или) изготовлении новых детекторов.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4C172-0717-E849-9E72-8950352EFDBB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79046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dirty="0" smtClean="0"/>
              <a:t>Работы проделанные в рамках сеанса февраль-апрель 2018.</a:t>
            </a:r>
          </a:p>
          <a:p>
            <a:r>
              <a:rPr lang="ru-RU" dirty="0" smtClean="0"/>
              <a:t>МКП детекторы на 7-м прямолинейном участке кольца </a:t>
            </a:r>
            <a:r>
              <a:rPr lang="ru-RU" dirty="0" err="1" smtClean="0"/>
              <a:t>Нуклотрона</a:t>
            </a:r>
            <a:r>
              <a:rPr lang="ru-RU" dirty="0" smtClean="0"/>
              <a:t> в районе станции внутренних мишеней.</a:t>
            </a:r>
          </a:p>
          <a:p>
            <a:r>
              <a:rPr lang="ru-RU" dirty="0" smtClean="0"/>
              <a:t> </a:t>
            </a:r>
          </a:p>
          <a:p>
            <a:r>
              <a:rPr lang="ru-RU" dirty="0" smtClean="0"/>
              <a:t>Накоплен богатый методический материал по работе детектора на основе МКП, расположенного внутри кольца </a:t>
            </a:r>
            <a:r>
              <a:rPr lang="ru-RU" dirty="0" err="1" smtClean="0"/>
              <a:t>Нуклотрона</a:t>
            </a:r>
            <a:r>
              <a:rPr lang="ru-RU" dirty="0" smtClean="0"/>
              <a:t> на теплом прямолинейном промежутке в районе станции внутренних мишеней. Информация о </a:t>
            </a:r>
            <a:r>
              <a:rPr lang="ru-RU" dirty="0" err="1" smtClean="0"/>
              <a:t>пространственно</a:t>
            </a:r>
            <a:r>
              <a:rPr lang="ru-RU" dirty="0" smtClean="0"/>
              <a:t> временном расположении пучка в ускорителе передавалась в </a:t>
            </a:r>
            <a:r>
              <a:rPr lang="en-US" dirty="0" smtClean="0"/>
              <a:t>on</a:t>
            </a:r>
            <a:r>
              <a:rPr lang="ru-RU" dirty="0" smtClean="0"/>
              <a:t>-</a:t>
            </a:r>
            <a:r>
              <a:rPr lang="en-US" dirty="0" smtClean="0"/>
              <a:t>line </a:t>
            </a:r>
            <a:r>
              <a:rPr lang="ru-RU" dirty="0" smtClean="0"/>
              <a:t>режиме на пульт </a:t>
            </a:r>
            <a:r>
              <a:rPr lang="ru-RU" dirty="0" err="1" smtClean="0"/>
              <a:t>Нуклотрона</a:t>
            </a:r>
            <a:r>
              <a:rPr lang="ru-RU" dirty="0" smtClean="0"/>
              <a:t> и пульт линейного ускорителя. Детектор был запущен в начале работы с пучками углерода и выключен 05.05.2018 в 20:00 Детектор успешно проработал весь сеанс. Обеспечено круглосуточное, непрерывное предоставление информации в графическом виде в режиме </a:t>
            </a:r>
            <a:r>
              <a:rPr lang="en-US" dirty="0" smtClean="0"/>
              <a:t>on</a:t>
            </a:r>
            <a:r>
              <a:rPr lang="ru-RU" dirty="0" smtClean="0"/>
              <a:t>-</a:t>
            </a:r>
            <a:r>
              <a:rPr lang="en-US" dirty="0" smtClean="0"/>
              <a:t>line</a:t>
            </a:r>
            <a:r>
              <a:rPr lang="ru-RU" dirty="0" smtClean="0"/>
              <a:t> на пульт </a:t>
            </a:r>
            <a:r>
              <a:rPr lang="ru-RU" dirty="0" err="1" smtClean="0"/>
              <a:t>Нуклотрона</a:t>
            </a:r>
            <a:r>
              <a:rPr lang="ru-RU" dirty="0" smtClean="0"/>
              <a:t> и пульт линейного ускорителя ЛУ-20.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C674C172-0717-E849-9E72-8950352EFDBB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085566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6B9AEB-8492-3941-8ECA-D2B8007DBBB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074994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3375CFD-8DE4-1241-8A73-B8F22B9669F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1737579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1BF80BE-2B51-F74B-8CC0-5F299FE4D4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65740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D082821-20CC-B342-8B86-F85933517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203175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1"/>
          <p:cNvSpPr>
            <a:spLocks noGrp="1" noChangeArrowheads="1"/>
          </p:cNvSpPr>
          <p:nvPr>
            <p:ph type="dt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sldNum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579A68E-C43F-E646-8315-A584D19D1F0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61141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3A4E1-0B3C-A74A-8D1A-EAD4B42BF1B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0493499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19C813-E372-0240-80FC-D5BA33CA755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32595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98B463-DD23-FD47-B907-910A98D5017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007453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ru-R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F01D3C-BA24-A646-9A26-9A0719BB39F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166857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F77A31-75A4-A343-849F-1FACC6C3960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8827376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F35E9F-E4DA-7346-884E-AA62B4C1EE4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659549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E1D9865-3DC3-994A-A613-719CC9C1328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817966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ru-R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891950-597D-1A44-A829-6EEB9CE4C37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5434986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11/7/11</a:t>
            </a:r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93A61F7A-11BE-EC43-92BB-2476BACB36D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hyperlink" Target="https://indico.jinr.ru/event/1469/timetable/%23all.detailed" TargetMode="External"/><Relationship Id="rId7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Relationship Id="rId3" Type="http://schemas.openxmlformats.org/officeDocument/2006/relationships/image" Target="../media/image12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4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6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7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8.png"/><Relationship Id="rId3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0.png"/><Relationship Id="rId3" Type="http://schemas.openxmlformats.org/officeDocument/2006/relationships/image" Target="../media/image21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4" Type="http://schemas.openxmlformats.org/officeDocument/2006/relationships/image" Target="../media/image25.png"/><Relationship Id="rId5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4" Type="http://schemas.openxmlformats.org/officeDocument/2006/relationships/hyperlink" Target="https://indico.jinr.ru/event/1596/" TargetMode="External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9.jp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0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1.jpeg"/><Relationship Id="rId3" Type="http://schemas.microsoft.com/office/2007/relationships/hdphoto" Target="../media/hdphoto1.wdp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2.png"/><Relationship Id="rId3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4" Type="http://schemas.openxmlformats.org/officeDocument/2006/relationships/image" Target="../media/image35.png"/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5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36.png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7.jpg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38.png"/><Relationship Id="rId3" Type="http://schemas.openxmlformats.org/officeDocument/2006/relationships/image" Target="../media/image39.png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0.png"/><Relationship Id="rId3" Type="http://schemas.openxmlformats.org/officeDocument/2006/relationships/image" Target="../media/image41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4" Type="http://schemas.openxmlformats.org/officeDocument/2006/relationships/image" Target="../media/image44.jpeg"/><Relationship Id="rId5" Type="http://schemas.openxmlformats.org/officeDocument/2006/relationships/image" Target="../media/image45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2.jpeg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4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49.pn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B6E94D5-21C2-0D44-B06A-102C3CF793EC}" type="slidenum">
              <a:rPr lang="en-US">
                <a:solidFill>
                  <a:prstClr val="black">
                    <a:tint val="75000"/>
                  </a:prstClr>
                </a:solidFill>
                <a:latin typeface="Calibri"/>
              </a:rPr>
              <a:pPr>
                <a:defRPr/>
              </a:pPr>
              <a:t>1</a:t>
            </a:fld>
            <a:endParaRPr lang="en-US" dirty="0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1475656" y="1484784"/>
            <a:ext cx="6156176" cy="17281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 anchor="ctr"/>
          <a:lstStyle/>
          <a:p>
            <a:pPr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ru-RU" sz="4000" dirty="0">
                <a:solidFill>
                  <a:srgbClr val="0000FF"/>
                </a:solidFill>
                <a:latin typeface="Calibri"/>
              </a:rPr>
              <a:t> </a:t>
            </a:r>
            <a:endParaRPr lang="en-US" sz="4000" dirty="0" smtClean="0">
              <a:solidFill>
                <a:srgbClr val="0000FF"/>
              </a:solidFill>
              <a:latin typeface="Calibri"/>
            </a:endParaRPr>
          </a:p>
          <a:p>
            <a:pPr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3200" dirty="0" smtClean="0">
                <a:solidFill>
                  <a:srgbClr val="3366FF"/>
                </a:solidFill>
              </a:rPr>
              <a:t>Investigation </a:t>
            </a:r>
            <a:r>
              <a:rPr lang="en-US" sz="3200" dirty="0">
                <a:solidFill>
                  <a:srgbClr val="3366FF"/>
                </a:solidFill>
              </a:rPr>
              <a:t>of initial states and development of methods for their analysis in proton and nuclear collisions at energies of the NICA collider</a:t>
            </a:r>
            <a:r>
              <a:rPr lang="en-US" sz="3200" dirty="0" smtClean="0">
                <a:solidFill>
                  <a:srgbClr val="3366FF"/>
                </a:solidFill>
              </a:rPr>
              <a:t>.</a:t>
            </a:r>
          </a:p>
          <a:p>
            <a:pPr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3600" b="1" dirty="0" smtClean="0">
              <a:solidFill>
                <a:srgbClr val="3366FF"/>
              </a:solidFill>
              <a:latin typeface="Times New Roman" charset="0"/>
            </a:endParaRPr>
          </a:p>
          <a:p>
            <a:pPr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 smtClean="0">
                <a:latin typeface="Calibri" charset="0"/>
              </a:rPr>
              <a:t>Draft -0</a:t>
            </a:r>
            <a:r>
              <a:rPr lang="ru-RU" sz="2800" smtClean="0">
                <a:latin typeface="Calibri" charset="0"/>
              </a:rPr>
              <a:t>2</a:t>
            </a:r>
            <a:endParaRPr lang="en-US" sz="2800" dirty="0">
              <a:latin typeface="Calibri" charset="0"/>
            </a:endParaRPr>
          </a:p>
          <a:p>
            <a:pPr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r>
              <a:rPr lang="en-US" sz="2800" dirty="0">
                <a:solidFill>
                  <a:srgbClr val="0070C0"/>
                </a:solidFill>
                <a:latin typeface="Calibri" charset="0"/>
              </a:rPr>
              <a:t> </a:t>
            </a:r>
          </a:p>
        </p:txBody>
      </p:sp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-2057400" y="4257675"/>
            <a:ext cx="8929688" cy="1000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45000" rIns="90000" bIns="45000"/>
          <a:lstStyle/>
          <a:p>
            <a:pPr algn="ctr">
              <a:lnSpc>
                <a:spcPct val="90000"/>
              </a:lnSpc>
              <a:spcBef>
                <a:spcPts val="600"/>
              </a:spcBef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600" b="1" i="1">
              <a:solidFill>
                <a:srgbClr val="000000"/>
              </a:solidFill>
              <a:latin typeface="Times New Roman" charset="0"/>
            </a:endParaRPr>
          </a:p>
          <a:p>
            <a:pPr algn="ctr">
              <a:lnSpc>
                <a:spcPct val="90000"/>
              </a:lnSpc>
              <a:spcBef>
                <a:spcPts val="350"/>
              </a:spcBef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/>
            </a:pPr>
            <a:endParaRPr lang="en-US" sz="1600" b="1" i="1">
              <a:solidFill>
                <a:srgbClr val="000000"/>
              </a:solidFill>
              <a:latin typeface="Calibri" charset="0"/>
            </a:endParaRPr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8424" y="-4815"/>
            <a:ext cx="647328" cy="6293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360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</p:pic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5940152" y="4725144"/>
            <a:ext cx="3016108" cy="5040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55080" rIns="90000" bIns="45000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algn="ctr">
              <a:lnSpc>
                <a:spcPct val="92000"/>
              </a:lnSpc>
              <a:spcBef>
                <a:spcPts val="600"/>
              </a:spcBef>
              <a:defRPr/>
            </a:pPr>
            <a:endParaRPr lang="en-US" sz="1000" b="1" dirty="0" smtClean="0">
              <a:latin typeface="Calibri" charset="0"/>
            </a:endParaRPr>
          </a:p>
        </p:txBody>
      </p:sp>
      <p:sp>
        <p:nvSpPr>
          <p:cNvPr id="8200" name="Text Box 8"/>
          <p:cNvSpPr txBox="1">
            <a:spLocks noChangeArrowheads="1"/>
          </p:cNvSpPr>
          <p:nvPr/>
        </p:nvSpPr>
        <p:spPr bwMode="auto">
          <a:xfrm>
            <a:off x="179512" y="4581128"/>
            <a:ext cx="9144000" cy="1120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</a:extLst>
        </p:spPr>
        <p:txBody>
          <a:bodyPr lIns="90000" tIns="76752" rIns="90000" bIns="45000"/>
          <a:lstStyle>
            <a:lvl1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1pPr>
            <a:lvl2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2pPr>
            <a:lvl3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3pPr>
            <a:lvl4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4pPr>
            <a:lvl5pPr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5pPr>
            <a:lvl6pPr marL="25146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6pPr>
            <a:lvl7pPr marL="29718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7pPr>
            <a:lvl8pPr marL="34290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8pPr>
            <a:lvl9pPr marL="3886200" indent="-22860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charset="0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>
                <a:solidFill>
                  <a:srgbClr val="000000"/>
                </a:solidFill>
                <a:latin typeface="Arial" charset="0"/>
                <a:ea typeface="Microsoft YaHei" charset="0"/>
                <a:cs typeface="Microsoft YaHei" charset="0"/>
              </a:defRPr>
            </a:lvl9pPr>
          </a:lstStyle>
          <a:p>
            <a:pPr marL="0" indent="0" algn="ctr">
              <a:buNone/>
            </a:pPr>
            <a:r>
              <a:rPr lang="en-US" sz="1400" b="1" i="1" dirty="0" smtClean="0">
                <a:latin typeface="Times New Roman" charset="0"/>
                <a:cs typeface="Times New Roman" charset="0"/>
              </a:rPr>
              <a:t>Grigory </a:t>
            </a:r>
            <a:r>
              <a:rPr lang="en-US" sz="1400" b="1" i="1" dirty="0" err="1" smtClean="0">
                <a:latin typeface="Times New Roman" charset="0"/>
                <a:cs typeface="Times New Roman" charset="0"/>
              </a:rPr>
              <a:t>Feofilov</a:t>
            </a:r>
            <a:endParaRPr lang="en-US" sz="1400" b="1" i="1" dirty="0" smtClean="0">
              <a:latin typeface="Times New Roman" charset="0"/>
              <a:cs typeface="Times New Roman" charset="0"/>
            </a:endParaRPr>
          </a:p>
          <a:p>
            <a:pPr marL="0" indent="0" algn="ctr">
              <a:buNone/>
            </a:pPr>
            <a:r>
              <a:rPr lang="en-US" sz="1400" dirty="0" err="1" smtClean="0"/>
              <a:t>V.Fock</a:t>
            </a:r>
            <a:r>
              <a:rPr lang="en-US" sz="1400" dirty="0" smtClean="0"/>
              <a:t> Institute for Physics, Laboratory of Ultra-High Energy Physics, Saint</a:t>
            </a:r>
            <a:r>
              <a:rPr lang="en-US" sz="1400" dirty="0"/>
              <a:t>-Petersburg State </a:t>
            </a:r>
            <a:r>
              <a:rPr lang="en-US" sz="1400" dirty="0" smtClean="0"/>
              <a:t>University</a:t>
            </a:r>
            <a:endParaRPr lang="ru-RU" sz="1400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9512" y="0"/>
            <a:ext cx="864096" cy="711439"/>
          </a:xfrm>
          <a:prstGeom prst="rect">
            <a:avLst/>
          </a:prstGeom>
        </p:spPr>
      </p:pic>
      <p:pic>
        <p:nvPicPr>
          <p:cNvPr id="13" name="Picture 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336" y="188640"/>
            <a:ext cx="640995" cy="3881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4"/>
          <p:cNvSpPr/>
          <p:nvPr/>
        </p:nvSpPr>
        <p:spPr>
          <a:xfrm>
            <a:off x="6378799" y="3717032"/>
            <a:ext cx="184666" cy="20723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92000"/>
              </a:lnSpc>
              <a:spcBef>
                <a:spcPts val="600"/>
              </a:spcBef>
              <a:defRPr/>
            </a:pPr>
            <a:endParaRPr lang="en-US" sz="800" i="1" dirty="0">
              <a:latin typeface="Calibri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115616" y="5832629"/>
            <a:ext cx="68052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1200" b="1" dirty="0"/>
              <a:t>The Conference "RFBR Grants for NICA"</a:t>
            </a:r>
          </a:p>
          <a:p>
            <a:pPr marL="0" indent="0" algn="ctr">
              <a:buNone/>
            </a:pPr>
            <a:r>
              <a:rPr lang="en-US" sz="1200" b="1" i="1" dirty="0">
                <a:latin typeface="Times New Roman" charset="0"/>
                <a:cs typeface="Times New Roman" charset="0"/>
                <a:hlinkClick r:id="rId6"/>
              </a:rPr>
              <a:t>https://indico.jinr.ru/event/1469/timetable/#all.detailed</a:t>
            </a:r>
            <a:endParaRPr lang="en-US" sz="1200" b="1" i="1" dirty="0">
              <a:latin typeface="Times New Roman" charset="0"/>
              <a:cs typeface="Times New Roman" charset="0"/>
            </a:endParaRPr>
          </a:p>
          <a:p>
            <a:pPr marL="0" indent="0" algn="ctr">
              <a:buNone/>
            </a:pPr>
            <a:r>
              <a:rPr lang="en-US" sz="1400" b="1" i="1" dirty="0" smtClean="0">
                <a:latin typeface="Times New Roman" charset="0"/>
                <a:cs typeface="Times New Roman" charset="0"/>
              </a:rPr>
              <a:t> Wednesday</a:t>
            </a:r>
            <a:r>
              <a:rPr lang="en-US" sz="1400" b="1" i="1" dirty="0">
                <a:latin typeface="Times New Roman" charset="0"/>
                <a:cs typeface="Times New Roman" charset="0"/>
              </a:rPr>
              <a:t>, </a:t>
            </a:r>
            <a:r>
              <a:rPr lang="en-US" sz="1400" b="1" i="1" dirty="0" smtClean="0">
                <a:latin typeface="Times New Roman" charset="0"/>
                <a:cs typeface="Times New Roman" charset="0"/>
              </a:rPr>
              <a:t>21.10.2020 , 11:00-11:35</a:t>
            </a:r>
            <a:endParaRPr lang="en-US" sz="1400" b="1" i="1" dirty="0">
              <a:latin typeface="Times New Roman" charset="0"/>
              <a:cs typeface="Times New Roman" charset="0"/>
            </a:endParaRPr>
          </a:p>
          <a:p>
            <a:pPr marL="0" indent="0" algn="ctr">
              <a:buNone/>
            </a:pPr>
            <a:r>
              <a:rPr lang="en-US" sz="1400" b="1" i="1" dirty="0">
                <a:latin typeface="Times New Roman" charset="0"/>
                <a:cs typeface="Times New Roman" charset="0"/>
              </a:rPr>
              <a:t>Job is  supported by  RFBR grant #</a:t>
            </a:r>
            <a:r>
              <a:rPr lang="ru-RU" sz="1600" b="1" dirty="0"/>
              <a:t>18-02-40097</a:t>
            </a:r>
          </a:p>
        </p:txBody>
      </p:sp>
      <p:pic>
        <p:nvPicPr>
          <p:cNvPr id="14" name="Picture 6" descr="NICA-Logo_4c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043608" y="116632"/>
            <a:ext cx="895937" cy="44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490237267"/>
      </p:ext>
    </p:extLst>
  </p:cSld>
  <p:clrMapOvr>
    <a:masterClrMapping/>
  </p:clrMapOvr>
  <p:transition xmlns:p14="http://schemas.microsoft.com/office/powerpoint/2010/main" spd="med"/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352" y="5229200"/>
            <a:ext cx="5133256" cy="494928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PART 1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57273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71500" y="209552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0000FF"/>
                </a:solidFill>
              </a:rPr>
              <a:t>Modified </a:t>
            </a:r>
            <a:r>
              <a:rPr lang="en-US" dirty="0" err="1">
                <a:solidFill>
                  <a:srgbClr val="0000FF"/>
                </a:solidFill>
              </a:rPr>
              <a:t>Glauber</a:t>
            </a:r>
            <a:r>
              <a:rPr lang="en-US" dirty="0">
                <a:solidFill>
                  <a:srgbClr val="0000FF"/>
                </a:solidFill>
              </a:rPr>
              <a:t> </a:t>
            </a:r>
            <a:r>
              <a:rPr lang="en-US" dirty="0" smtClean="0">
                <a:solidFill>
                  <a:srgbClr val="0000FF"/>
                </a:solidFill>
              </a:rPr>
              <a:t>Model [1]  </a:t>
            </a:r>
            <a:br>
              <a:rPr lang="en-US" dirty="0" smtClean="0">
                <a:solidFill>
                  <a:srgbClr val="0000FF"/>
                </a:solidFill>
              </a:rPr>
            </a:br>
            <a:r>
              <a:rPr lang="en-US" dirty="0" smtClean="0">
                <a:solidFill>
                  <a:srgbClr val="0000FF"/>
                </a:solidFill>
              </a:rPr>
              <a:t>for </a:t>
            </a:r>
            <a:r>
              <a:rPr lang="en-US" dirty="0" err="1" smtClean="0">
                <a:solidFill>
                  <a:srgbClr val="0000FF"/>
                </a:solidFill>
              </a:rPr>
              <a:t>Au+Au</a:t>
            </a:r>
            <a:r>
              <a:rPr lang="en-US" dirty="0" smtClean="0">
                <a:solidFill>
                  <a:srgbClr val="0000FF"/>
                </a:solidFill>
              </a:rPr>
              <a:t> collisions at NICA energies</a:t>
            </a:r>
            <a:endParaRPr lang="en-US" dirty="0">
              <a:solidFill>
                <a:srgbClr val="0000FF"/>
              </a:solidFill>
            </a:endParaRPr>
          </a:p>
        </p:txBody>
      </p:sp>
      <p:pic>
        <p:nvPicPr>
          <p:cNvPr id="5" name="Content Placeholder 4" descr="разные K vs NA49.png"/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065" b="-1065"/>
          <a:stretch/>
        </p:blipFill>
        <p:spPr>
          <a:xfrm>
            <a:off x="571500" y="1666657"/>
            <a:ext cx="4610100" cy="4148284"/>
          </a:xfrm>
        </p:spPr>
      </p:pic>
      <p:sp>
        <p:nvSpPr>
          <p:cNvPr id="3" name="Rectangle 2"/>
          <p:cNvSpPr/>
          <p:nvPr/>
        </p:nvSpPr>
        <p:spPr>
          <a:xfrm>
            <a:off x="330200" y="5557587"/>
            <a:ext cx="7747000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Modified </a:t>
            </a:r>
            <a:r>
              <a:rPr lang="en-US" dirty="0" err="1"/>
              <a:t>Glauber</a:t>
            </a:r>
            <a:r>
              <a:rPr lang="en-US" dirty="0"/>
              <a:t> Model (MGM)  calculations for </a:t>
            </a:r>
            <a:r>
              <a:rPr lang="en-US" dirty="0" err="1"/>
              <a:t>Au+Au</a:t>
            </a:r>
            <a:r>
              <a:rPr lang="en-US" dirty="0"/>
              <a:t> collisions at NICA energies (red lines – </a:t>
            </a:r>
            <a:r>
              <a:rPr lang="en-US" dirty="0">
                <a:solidFill>
                  <a:srgbClr val="FF0000"/>
                </a:solidFill>
              </a:rPr>
              <a:t>new results </a:t>
            </a:r>
            <a:r>
              <a:rPr lang="en-US" dirty="0"/>
              <a:t>[</a:t>
            </a:r>
            <a:r>
              <a:rPr lang="en-US" dirty="0" err="1"/>
              <a:t>A.Seryakov,G.Feofilov</a:t>
            </a:r>
            <a:r>
              <a:rPr lang="en-US" dirty="0"/>
              <a:t>]</a:t>
            </a:r>
            <a:r>
              <a:rPr lang="en-US" dirty="0" smtClean="0"/>
              <a:t>)</a:t>
            </a:r>
          </a:p>
          <a:p>
            <a:endParaRPr lang="en-US" dirty="0" smtClean="0"/>
          </a:p>
          <a:p>
            <a:r>
              <a:rPr lang="en-US" sz="2400" baseline="30000" dirty="0"/>
              <a:t>[1] G. </a:t>
            </a:r>
            <a:r>
              <a:rPr lang="en-US" sz="2400" baseline="30000" dirty="0" err="1"/>
              <a:t>Feofilov</a:t>
            </a:r>
            <a:r>
              <a:rPr lang="en-US" sz="2400" baseline="30000" dirty="0"/>
              <a:t>, A. </a:t>
            </a:r>
            <a:r>
              <a:rPr lang="en-US" sz="2400" baseline="30000" dirty="0" err="1"/>
              <a:t>Ivanov</a:t>
            </a:r>
            <a:r>
              <a:rPr lang="en-US" sz="2400" baseline="30000" dirty="0"/>
              <a:t>, Journal of Physics G CS, 5, (2005) 230-237.</a:t>
            </a:r>
            <a:endParaRPr lang="en-US" sz="2400" dirty="0"/>
          </a:p>
          <a:p>
            <a:endParaRPr lang="en-US" dirty="0"/>
          </a:p>
        </p:txBody>
      </p:sp>
      <p:cxnSp>
        <p:nvCxnSpPr>
          <p:cNvPr id="6" name="AutoShape 5"/>
          <p:cNvCxnSpPr>
            <a:cxnSpLocks noChangeShapeType="1"/>
          </p:cNvCxnSpPr>
          <p:nvPr/>
        </p:nvCxnSpPr>
        <p:spPr bwMode="auto">
          <a:xfrm>
            <a:off x="203200" y="141763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7" name="Rectangle 6"/>
          <p:cNvSpPr/>
          <p:nvPr/>
        </p:nvSpPr>
        <p:spPr>
          <a:xfrm>
            <a:off x="5181600" y="2136339"/>
            <a:ext cx="3733800" cy="2862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charset="2"/>
              <a:buChar char="§"/>
              <a:defRPr/>
            </a:pPr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fixed portion (1-k) of momentum in the center of mass system[1</a:t>
            </a:r>
            <a:r>
              <a:rPr lang="en-US" dirty="0" smtClean="0"/>
              <a:t>]</a:t>
            </a:r>
            <a:r>
              <a:rPr lang="en-US" dirty="0"/>
              <a:t> </a:t>
            </a:r>
            <a:r>
              <a:rPr lang="en-US" dirty="0" smtClean="0"/>
              <a:t>is lost by  </a:t>
            </a:r>
            <a:r>
              <a:rPr lang="en-US" dirty="0"/>
              <a:t>nucleon </a:t>
            </a:r>
            <a:r>
              <a:rPr lang="en-US" dirty="0" smtClean="0"/>
              <a:t> in each inelastic collision</a:t>
            </a: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 smtClean="0"/>
              <a:t>Losses are due to the </a:t>
            </a:r>
            <a:r>
              <a:rPr lang="en-US" dirty="0"/>
              <a:t>production of charged and neutral </a:t>
            </a:r>
            <a:r>
              <a:rPr lang="en-US" dirty="0" smtClean="0"/>
              <a:t>particles </a:t>
            </a:r>
            <a:endParaRPr lang="en-US" dirty="0"/>
          </a:p>
          <a:p>
            <a:pPr marL="285750" indent="-285750">
              <a:buFont typeface="Arial"/>
              <a:buChar char="•"/>
              <a:defRPr/>
            </a:pPr>
            <a:r>
              <a:rPr lang="en-US" dirty="0"/>
              <a:t>P</a:t>
            </a:r>
            <a:r>
              <a:rPr lang="en-US" dirty="0" smtClean="0"/>
              <a:t>arameter k is defined  </a:t>
            </a:r>
            <a:r>
              <a:rPr lang="en-US" dirty="0"/>
              <a:t>by fitting the available experimental data on charged-particle multiplicity yields in AA collisions </a:t>
            </a: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109940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/>
            <a:r>
              <a:rPr lang="en-US" sz="3200" dirty="0" smtClean="0">
                <a:solidFill>
                  <a:srgbClr val="3366FF"/>
                </a:solidFill>
              </a:rPr>
              <a:t>Modified </a:t>
            </a:r>
            <a:r>
              <a:rPr lang="en-US" sz="3200" dirty="0" err="1">
                <a:solidFill>
                  <a:srgbClr val="3366FF"/>
                </a:solidFill>
              </a:rPr>
              <a:t>Glauber</a:t>
            </a:r>
            <a:r>
              <a:rPr lang="en-US" sz="3200" dirty="0">
                <a:solidFill>
                  <a:srgbClr val="3366FF"/>
                </a:solidFill>
              </a:rPr>
              <a:t> approach </a:t>
            </a:r>
            <a:r>
              <a:rPr lang="en-US" sz="3200" dirty="0" smtClean="0">
                <a:solidFill>
                  <a:srgbClr val="3366FF"/>
                </a:solidFill>
              </a:rPr>
              <a:t>(MGM) to </a:t>
            </a:r>
            <a:r>
              <a:rPr lang="en-US" sz="3200" dirty="0">
                <a:solidFill>
                  <a:srgbClr val="3366FF"/>
                </a:solidFill>
              </a:rPr>
              <a:t>estimates of </a:t>
            </a:r>
            <a:r>
              <a:rPr lang="en-US" sz="3200" dirty="0" err="1">
                <a:solidFill>
                  <a:srgbClr val="3366FF"/>
                </a:solidFill>
              </a:rPr>
              <a:t>N</a:t>
            </a:r>
            <a:r>
              <a:rPr lang="en-US" sz="3200" baseline="-25000" dirty="0" err="1">
                <a:solidFill>
                  <a:srgbClr val="3366FF"/>
                </a:solidFill>
              </a:rPr>
              <a:t>coll</a:t>
            </a:r>
            <a:r>
              <a:rPr lang="en-US" sz="3200" baseline="-25000" dirty="0">
                <a:solidFill>
                  <a:srgbClr val="3366FF"/>
                </a:solidFill>
              </a:rPr>
              <a:t>  in </a:t>
            </a:r>
            <a:r>
              <a:rPr lang="en-US" sz="3200" dirty="0">
                <a:solidFill>
                  <a:srgbClr val="3366FF"/>
                </a:solidFill>
              </a:rPr>
              <a:t>AA collisions 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12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403648" y="4653136"/>
            <a:ext cx="5112568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600" dirty="0"/>
              <a:t>T</a:t>
            </a:r>
            <a:r>
              <a:rPr lang="en-US" sz="1600" dirty="0" smtClean="0"/>
              <a:t>otal </a:t>
            </a:r>
            <a:r>
              <a:rPr lang="en-US" sz="1600" dirty="0"/>
              <a:t>multiplicity of charged particles, </a:t>
            </a:r>
            <a:r>
              <a:rPr lang="en-US" sz="1600" dirty="0" smtClean="0"/>
              <a:t>normalized by the 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part</a:t>
            </a:r>
            <a:r>
              <a:rPr lang="en-US" sz="1600" dirty="0" smtClean="0"/>
              <a:t> vs. </a:t>
            </a:r>
            <a:r>
              <a:rPr lang="en-US" sz="1600" dirty="0" err="1" smtClean="0"/>
              <a:t>N</a:t>
            </a:r>
            <a:r>
              <a:rPr lang="en-US" sz="1600" baseline="-25000" dirty="0" err="1" smtClean="0"/>
              <a:t>part</a:t>
            </a:r>
            <a:endParaRPr lang="en-US" sz="1600" baseline="-25000" dirty="0" smtClean="0"/>
          </a:p>
          <a:p>
            <a:r>
              <a:rPr lang="en-US" sz="1600" dirty="0" smtClean="0"/>
              <a:t>             - our predictions </a:t>
            </a:r>
            <a:r>
              <a:rPr lang="en-US" sz="1600" dirty="0"/>
              <a:t>for Au-Au collisions</a:t>
            </a:r>
          </a:p>
          <a:p>
            <a:r>
              <a:rPr lang="en-US" sz="1600" dirty="0"/>
              <a:t>for NICA </a:t>
            </a:r>
            <a:r>
              <a:rPr lang="en-US" sz="1600" dirty="0" smtClean="0"/>
              <a:t>energies calculations using  </a:t>
            </a:r>
            <a:r>
              <a:rPr lang="en-US" sz="1600" dirty="0"/>
              <a:t>the </a:t>
            </a:r>
            <a:r>
              <a:rPr lang="en-US" sz="1600" dirty="0" smtClean="0"/>
              <a:t>MGM  with </a:t>
            </a:r>
            <a:r>
              <a:rPr lang="en-US" sz="1600" dirty="0"/>
              <a:t>a momentum loss coefficient </a:t>
            </a:r>
            <a:r>
              <a:rPr lang="en-US" sz="1600" b="1" dirty="0">
                <a:solidFill>
                  <a:srgbClr val="3366FF"/>
                </a:solidFill>
              </a:rPr>
              <a:t>k = 0.55</a:t>
            </a:r>
            <a:r>
              <a:rPr lang="en-US" sz="1600" b="1" dirty="0" smtClean="0">
                <a:solidFill>
                  <a:srgbClr val="3366FF"/>
                </a:solidFill>
              </a:rPr>
              <a:t>.</a:t>
            </a:r>
            <a:endParaRPr lang="en-US" sz="1600" b="1" dirty="0">
              <a:solidFill>
                <a:srgbClr val="3366FF"/>
              </a:solidFill>
            </a:endParaRPr>
          </a:p>
        </p:txBody>
      </p:sp>
      <p:cxnSp>
        <p:nvCxnSpPr>
          <p:cNvPr id="8" name="Straight Connector 7"/>
          <p:cNvCxnSpPr/>
          <p:nvPr/>
        </p:nvCxnSpPr>
        <p:spPr>
          <a:xfrm>
            <a:off x="1403648" y="5301208"/>
            <a:ext cx="648072" cy="0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13" name="Picture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47664" y="548680"/>
            <a:ext cx="4464496" cy="3881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117179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274638"/>
            <a:ext cx="8686800" cy="1143000"/>
          </a:xfrm>
        </p:spPr>
        <p:txBody>
          <a:bodyPr>
            <a:no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MGM </a:t>
            </a:r>
            <a:r>
              <a:rPr lang="en-US" sz="3200" dirty="0">
                <a:solidFill>
                  <a:srgbClr val="0000FF"/>
                </a:solidFill>
              </a:rPr>
              <a:t> </a:t>
            </a:r>
            <a:r>
              <a:rPr lang="en-US" sz="3200" dirty="0" smtClean="0">
                <a:solidFill>
                  <a:srgbClr val="0000FF"/>
                </a:solidFill>
              </a:rPr>
              <a:t>and Standard </a:t>
            </a:r>
            <a:r>
              <a:rPr lang="en-US" sz="3200" dirty="0" err="1" smtClean="0">
                <a:solidFill>
                  <a:srgbClr val="0000FF"/>
                </a:solidFill>
              </a:rPr>
              <a:t>Glauber</a:t>
            </a:r>
            <a:r>
              <a:rPr lang="en-US" sz="3200" dirty="0" smtClean="0">
                <a:solidFill>
                  <a:srgbClr val="0000FF"/>
                </a:solidFill>
              </a:rPr>
              <a:t> for </a:t>
            </a:r>
            <a:r>
              <a:rPr lang="en-US" sz="3200" dirty="0" err="1">
                <a:solidFill>
                  <a:srgbClr val="0000FF"/>
                </a:solidFill>
              </a:rPr>
              <a:t>Au+Au</a:t>
            </a:r>
            <a:r>
              <a:rPr lang="en-US" sz="3200" dirty="0">
                <a:solidFill>
                  <a:srgbClr val="0000FF"/>
                </a:solidFill>
              </a:rPr>
              <a:t> collisions at NICA </a:t>
            </a:r>
            <a:r>
              <a:rPr lang="en-US" sz="3200" dirty="0" smtClean="0">
                <a:solidFill>
                  <a:srgbClr val="0000FF"/>
                </a:solidFill>
              </a:rPr>
              <a:t>energies:</a:t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mean values and fluctuations in </a:t>
            </a:r>
            <a:r>
              <a:rPr lang="en-US" sz="3200" dirty="0" err="1" smtClean="0">
                <a:solidFill>
                  <a:srgbClr val="0000FF"/>
                </a:solidFill>
              </a:rPr>
              <a:t>N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coll</a:t>
            </a:r>
            <a:r>
              <a:rPr lang="en-US" sz="3200" dirty="0" smtClean="0">
                <a:solidFill>
                  <a:srgbClr val="0000FF"/>
                </a:solidFill>
              </a:rPr>
              <a:t> and </a:t>
            </a:r>
            <a:r>
              <a:rPr lang="en-US" sz="3200" dirty="0" err="1" smtClean="0">
                <a:solidFill>
                  <a:srgbClr val="0000FF"/>
                </a:solidFill>
              </a:rPr>
              <a:t>N</a:t>
            </a:r>
            <a:r>
              <a:rPr lang="en-US" sz="3200" baseline="-25000" dirty="0" err="1" smtClean="0">
                <a:solidFill>
                  <a:srgbClr val="0000FF"/>
                </a:solidFill>
              </a:rPr>
              <a:t>part</a:t>
            </a:r>
            <a:endParaRPr lang="en-US" sz="3200" baseline="-25000" dirty="0"/>
          </a:p>
        </p:txBody>
      </p:sp>
      <p:pic>
        <p:nvPicPr>
          <p:cNvPr id="5" name="Content Placeholder 4" descr="Ncoll SGM vs MGM PbPb12.2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4199" b="-4199"/>
          <a:stretch/>
        </p:blipFill>
        <p:spPr>
          <a:xfrm>
            <a:off x="524345" y="1775219"/>
            <a:ext cx="4112050" cy="3567988"/>
          </a:xfrm>
        </p:spPr>
      </p:pic>
      <p:pic>
        <p:nvPicPr>
          <p:cNvPr id="6" name="Picture 5" descr="Npart SGM vs MGM PbPb12.2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70586" y="1775219"/>
            <a:ext cx="4304315" cy="3556724"/>
          </a:xfrm>
          <a:prstGeom prst="rect">
            <a:avLst/>
          </a:prstGeom>
        </p:spPr>
      </p:pic>
      <p:cxnSp>
        <p:nvCxnSpPr>
          <p:cNvPr id="7" name="AutoShape 5"/>
          <p:cNvCxnSpPr>
            <a:cxnSpLocks noChangeShapeType="1"/>
          </p:cNvCxnSpPr>
          <p:nvPr/>
        </p:nvCxnSpPr>
        <p:spPr bwMode="auto">
          <a:xfrm>
            <a:off x="190500" y="1798638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3" name="Rectangle 2"/>
          <p:cNvSpPr/>
          <p:nvPr/>
        </p:nvSpPr>
        <p:spPr>
          <a:xfrm>
            <a:off x="314607" y="5181445"/>
            <a:ext cx="8273003" cy="166199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 smtClean="0"/>
              <a:t>Glauber</a:t>
            </a:r>
            <a:r>
              <a:rPr lang="en-US" dirty="0" smtClean="0"/>
              <a:t> </a:t>
            </a:r>
            <a:r>
              <a:rPr lang="en-US" dirty="0"/>
              <a:t>m</a:t>
            </a:r>
            <a:r>
              <a:rPr lang="en-US" dirty="0" smtClean="0"/>
              <a:t>odel </a:t>
            </a:r>
            <a:r>
              <a:rPr lang="en-US" dirty="0"/>
              <a:t> </a:t>
            </a:r>
            <a:r>
              <a:rPr lang="en-US" dirty="0" smtClean="0"/>
              <a:t>and MGM  </a:t>
            </a:r>
            <a:r>
              <a:rPr lang="en-US" dirty="0"/>
              <a:t>calculations </a:t>
            </a:r>
            <a:r>
              <a:rPr lang="en-US" dirty="0" smtClean="0"/>
              <a:t>of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part</a:t>
            </a:r>
            <a:r>
              <a:rPr lang="en-US" dirty="0" smtClean="0"/>
              <a:t> (left) and </a:t>
            </a:r>
            <a:r>
              <a:rPr lang="en-US" dirty="0" err="1" smtClean="0"/>
              <a:t>N</a:t>
            </a:r>
            <a:r>
              <a:rPr lang="en-US" baseline="-25000" dirty="0" err="1" smtClean="0"/>
              <a:t>coll</a:t>
            </a:r>
            <a:r>
              <a:rPr lang="en-US" dirty="0" smtClean="0"/>
              <a:t> (right) for </a:t>
            </a:r>
            <a:r>
              <a:rPr lang="en-US" i="1" dirty="0" smtClean="0"/>
              <a:t>b</a:t>
            </a:r>
            <a:r>
              <a:rPr lang="en-US" dirty="0" smtClean="0"/>
              <a:t>=0                </a:t>
            </a:r>
            <a:r>
              <a:rPr lang="en-US" dirty="0" err="1" smtClean="0"/>
              <a:t>Au</a:t>
            </a:r>
            <a:r>
              <a:rPr lang="en-US" dirty="0" err="1"/>
              <a:t>+Au</a:t>
            </a:r>
            <a:r>
              <a:rPr lang="en-US" dirty="0"/>
              <a:t> collisions at NICA energies (red lines – </a:t>
            </a:r>
            <a:r>
              <a:rPr lang="en-US" dirty="0">
                <a:solidFill>
                  <a:srgbClr val="FF0000"/>
                </a:solidFill>
              </a:rPr>
              <a:t>new results </a:t>
            </a:r>
            <a:r>
              <a:rPr lang="en-US" dirty="0"/>
              <a:t>[</a:t>
            </a:r>
            <a:r>
              <a:rPr lang="en-US" dirty="0" err="1"/>
              <a:t>A.Seryakov,G.Feofilov</a:t>
            </a:r>
            <a:r>
              <a:rPr lang="en-US" dirty="0"/>
              <a:t>]</a:t>
            </a:r>
            <a:r>
              <a:rPr lang="en-US" dirty="0" smtClean="0"/>
              <a:t>)</a:t>
            </a:r>
            <a:r>
              <a:rPr lang="en-US" dirty="0"/>
              <a:t> </a:t>
            </a:r>
            <a:endParaRPr lang="en-US" dirty="0" smtClean="0"/>
          </a:p>
          <a:p>
            <a:endParaRPr lang="en-US" dirty="0" smtClean="0"/>
          </a:p>
          <a:p>
            <a:pPr marL="285750" indent="-285750">
              <a:buFont typeface="Wingdings" charset="2"/>
              <a:buChar char="Ø"/>
            </a:pPr>
            <a:r>
              <a:rPr lang="en-US" sz="2400" b="1" dirty="0">
                <a:solidFill>
                  <a:srgbClr val="FF0000"/>
                </a:solidFill>
              </a:rPr>
              <a:t>A</a:t>
            </a:r>
            <a:r>
              <a:rPr lang="en-US" sz="2400" b="1" dirty="0" smtClean="0">
                <a:solidFill>
                  <a:srgbClr val="FF0000"/>
                </a:solidFill>
              </a:rPr>
              <a:t>ccount of </a:t>
            </a:r>
            <a:r>
              <a:rPr lang="en-US" sz="2400" b="1" dirty="0">
                <a:solidFill>
                  <a:srgbClr val="FF0000"/>
                </a:solidFill>
              </a:rPr>
              <a:t>energy-momentum  </a:t>
            </a:r>
            <a:r>
              <a:rPr lang="en-US" sz="2400" b="1" dirty="0" smtClean="0">
                <a:solidFill>
                  <a:srgbClr val="FF0000"/>
                </a:solidFill>
              </a:rPr>
              <a:t>conservation </a:t>
            </a:r>
            <a:r>
              <a:rPr lang="en-US" sz="2400" b="1" dirty="0">
                <a:solidFill>
                  <a:srgbClr val="FF0000"/>
                </a:solidFill>
              </a:rPr>
              <a:t>in </a:t>
            </a:r>
            <a:r>
              <a:rPr lang="en-US" sz="2400" b="1" dirty="0" err="1" smtClean="0">
                <a:solidFill>
                  <a:srgbClr val="FF0000"/>
                </a:solidFill>
              </a:rPr>
              <a:t>multiparticle</a:t>
            </a:r>
            <a:r>
              <a:rPr lang="en-US" sz="2400" b="1" dirty="0" smtClean="0">
                <a:solidFill>
                  <a:srgbClr val="FF0000"/>
                </a:solidFill>
              </a:rPr>
              <a:t> </a:t>
            </a:r>
            <a:r>
              <a:rPr lang="en-US" sz="2400" b="1" dirty="0">
                <a:solidFill>
                  <a:srgbClr val="FF0000"/>
                </a:solidFill>
              </a:rPr>
              <a:t>production process  decreases  considerably values of </a:t>
            </a:r>
            <a:r>
              <a:rPr lang="en-US" sz="2400" b="1" i="1" dirty="0" err="1" smtClean="0">
                <a:solidFill>
                  <a:srgbClr val="FF0000"/>
                </a:solidFill>
              </a:rPr>
              <a:t>N</a:t>
            </a:r>
            <a:r>
              <a:rPr lang="en-US" sz="2400" b="1" baseline="-25000" dirty="0" err="1" smtClean="0">
                <a:solidFill>
                  <a:srgbClr val="FF0000"/>
                </a:solidFill>
              </a:rPr>
              <a:t>coll</a:t>
            </a:r>
            <a:r>
              <a:rPr lang="en-US" sz="2400" b="1" baseline="-25000" dirty="0" smtClean="0">
                <a:solidFill>
                  <a:srgbClr val="FF0000"/>
                </a:solidFill>
              </a:rPr>
              <a:t> 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07590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>
                <a:solidFill>
                  <a:srgbClr val="3366FF"/>
                </a:solidFill>
              </a:rPr>
              <a:t>MC (SMASH and </a:t>
            </a:r>
            <a:r>
              <a:rPr lang="en-US" sz="3200" dirty="0" err="1" smtClean="0">
                <a:solidFill>
                  <a:srgbClr val="3366FF"/>
                </a:solidFill>
              </a:rPr>
              <a:t>UrQMD</a:t>
            </a:r>
            <a:r>
              <a:rPr lang="en-US" sz="3200" dirty="0" smtClean="0">
                <a:solidFill>
                  <a:srgbClr val="3366FF"/>
                </a:solidFill>
              </a:rPr>
              <a:t>) simulations of impact parameter distributions in Au--Au </a:t>
            </a:r>
            <a:endParaRPr lang="en-US" sz="3200" dirty="0">
              <a:solidFill>
                <a:srgbClr val="3366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2646" b="2646"/>
          <a:stretch>
            <a:fillRect/>
          </a:stretch>
        </p:blipFill>
        <p:spPr>
          <a:xfrm>
            <a:off x="179513" y="2132857"/>
            <a:ext cx="3927984" cy="2160240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14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395536" y="4437112"/>
            <a:ext cx="3672408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Distribution of events generated in SMASH by </a:t>
            </a:r>
            <a:r>
              <a:rPr lang="en-US" dirty="0" smtClean="0"/>
              <a:t>impact  parameter b: </a:t>
            </a:r>
            <a:r>
              <a:rPr lang="en-US" dirty="0"/>
              <a:t>solid line - min. bias events, broken line - all</a:t>
            </a:r>
          </a:p>
          <a:p>
            <a:r>
              <a:rPr lang="en-US" dirty="0"/>
              <a:t>generated events.</a:t>
            </a: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1921" y="2315588"/>
            <a:ext cx="2592288" cy="19055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00191" y="2204864"/>
            <a:ext cx="2676467" cy="2016224"/>
          </a:xfrm>
          <a:prstGeom prst="rect">
            <a:avLst/>
          </a:prstGeom>
        </p:spPr>
      </p:pic>
      <p:sp>
        <p:nvSpPr>
          <p:cNvPr id="10" name="Rectangle 9"/>
          <p:cNvSpPr/>
          <p:nvPr/>
        </p:nvSpPr>
        <p:spPr>
          <a:xfrm>
            <a:off x="4283968" y="4365104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Event classes (10% wide) in the range 0-90%, </a:t>
            </a:r>
            <a:r>
              <a:rPr lang="en-US" dirty="0" smtClean="0"/>
              <a:t>received by </a:t>
            </a:r>
            <a:r>
              <a:rPr lang="en-US" dirty="0"/>
              <a:t>dividing the distribution of </a:t>
            </a:r>
            <a:r>
              <a:rPr lang="en-US" dirty="0" err="1"/>
              <a:t>UrQMD</a:t>
            </a:r>
            <a:r>
              <a:rPr lang="en-US" dirty="0"/>
              <a:t> events into 9 classes by the impact </a:t>
            </a:r>
            <a:r>
              <a:rPr lang="en-US" dirty="0" smtClean="0"/>
              <a:t>parameter (</a:t>
            </a:r>
            <a:r>
              <a:rPr lang="en-US" dirty="0"/>
              <a:t>left) and energy distribution in the </a:t>
            </a:r>
            <a:r>
              <a:rPr lang="en-US" dirty="0" err="1"/>
              <a:t>FHCal</a:t>
            </a:r>
            <a:r>
              <a:rPr lang="en-US" dirty="0"/>
              <a:t> calorimeter (right).</a:t>
            </a:r>
          </a:p>
        </p:txBody>
      </p:sp>
    </p:spTree>
    <p:extLst>
      <p:ext uri="{BB962C8B-B14F-4D97-AF65-F5344CB8AC3E}">
        <p14:creationId xmlns:p14="http://schemas.microsoft.com/office/powerpoint/2010/main" val="394445286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Conclusions to PART </a:t>
            </a:r>
            <a:r>
              <a:rPr lang="en-US" b="1" dirty="0" smtClean="0">
                <a:solidFill>
                  <a:srgbClr val="0000FF"/>
                </a:solidFill>
              </a:rPr>
              <a:t>1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>
              <a:buFont typeface="Wingdings" charset="2"/>
              <a:buChar char="Ø"/>
            </a:pPr>
            <a:r>
              <a:rPr lang="en-US" sz="2000" dirty="0" smtClean="0"/>
              <a:t>Predictions of the modified </a:t>
            </a:r>
            <a:r>
              <a:rPr lang="en-US" sz="2000" dirty="0" err="1" smtClean="0"/>
              <a:t>Glauber</a:t>
            </a:r>
            <a:r>
              <a:rPr lang="en-US" sz="2000" dirty="0" smtClean="0"/>
              <a:t> model</a:t>
            </a:r>
          </a:p>
          <a:p>
            <a:pPr marL="0" indent="0">
              <a:buNone/>
            </a:pPr>
            <a:r>
              <a:rPr lang="en-US" sz="2000" dirty="0"/>
              <a:t>w</a:t>
            </a:r>
            <a:r>
              <a:rPr lang="en-US" sz="2000" dirty="0" smtClean="0"/>
              <a:t>ith the account of momentum and energy conservation in </a:t>
            </a:r>
            <a:r>
              <a:rPr lang="en-US" sz="2000" dirty="0" err="1" smtClean="0"/>
              <a:t>multiparticle</a:t>
            </a:r>
            <a:r>
              <a:rPr lang="en-US" sz="2000" dirty="0" smtClean="0"/>
              <a:t> production show considerable difference in such quantity as number on binary nucleon-nucleon collisions </a:t>
            </a:r>
            <a:r>
              <a:rPr lang="en-US" sz="2000" dirty="0" err="1" smtClean="0"/>
              <a:t>N</a:t>
            </a:r>
            <a:r>
              <a:rPr lang="en-US" sz="2000" baseline="-25000" dirty="0" err="1" smtClean="0"/>
              <a:t>coll</a:t>
            </a:r>
            <a:r>
              <a:rPr lang="en-US" sz="2000" dirty="0" smtClean="0"/>
              <a:t> widely used in data </a:t>
            </a:r>
            <a:r>
              <a:rPr lang="en-US" sz="2000" dirty="0" err="1" smtClean="0"/>
              <a:t>analisys</a:t>
            </a:r>
            <a:r>
              <a:rPr lang="en-US" sz="2000" dirty="0" smtClean="0"/>
              <a:t>. This fact is under investigations and will be accounted for the MPD data event classes  applications.</a:t>
            </a:r>
          </a:p>
          <a:p>
            <a:pPr marL="0" indent="0">
              <a:buNone/>
            </a:pP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17840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352" y="5229200"/>
            <a:ext cx="5133256" cy="494928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PART 2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16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32721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Energy dependence of different processes in </a:t>
            </a:r>
            <a:r>
              <a:rPr lang="en-US" dirty="0" err="1" smtClean="0">
                <a:solidFill>
                  <a:srgbClr val="3366FF"/>
                </a:solidFill>
              </a:rPr>
              <a:t>pp</a:t>
            </a:r>
            <a:r>
              <a:rPr lang="en-US" dirty="0" smtClean="0">
                <a:solidFill>
                  <a:srgbClr val="3366FF"/>
                </a:solidFill>
              </a:rPr>
              <a:t> collisions 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1360" r="1360"/>
          <a:stretch>
            <a:fillRect/>
          </a:stretch>
        </p:blipFill>
        <p:spPr>
          <a:xfrm>
            <a:off x="971600" y="1412776"/>
            <a:ext cx="5770984" cy="317381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17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1043608" y="4509120"/>
            <a:ext cx="741682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Dependence of the total scattering cross section for proton-proton</a:t>
            </a:r>
          </a:p>
          <a:p>
            <a:r>
              <a:rPr lang="en-US" dirty="0"/>
              <a:t>collisions and the contribution of individual processes to it. Generator Model </a:t>
            </a:r>
            <a:r>
              <a:rPr lang="en-US" dirty="0" smtClean="0"/>
              <a:t>Data SMASH </a:t>
            </a:r>
            <a:r>
              <a:rPr lang="en-US" dirty="0"/>
              <a:t>events</a:t>
            </a:r>
            <a:r>
              <a:rPr lang="en-US" dirty="0" smtClean="0"/>
              <a:t>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1674701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MC SMASH  simulations—</a:t>
            </a:r>
            <a:br>
              <a:rPr lang="en-US" dirty="0" smtClean="0">
                <a:solidFill>
                  <a:srgbClr val="3366FF"/>
                </a:solidFill>
              </a:rPr>
            </a:br>
            <a:r>
              <a:rPr lang="en-US" dirty="0" smtClean="0">
                <a:solidFill>
                  <a:srgbClr val="3366FF"/>
                </a:solidFill>
              </a:rPr>
              <a:t>Strongly intensive variables   </a:t>
            </a:r>
            <a:endParaRPr lang="en-US" dirty="0">
              <a:solidFill>
                <a:srgbClr val="3366FF"/>
              </a:solidFill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201" b="-201"/>
          <a:stretch/>
        </p:blipFill>
        <p:spPr>
          <a:xfrm>
            <a:off x="755576" y="1916832"/>
            <a:ext cx="4943233" cy="29842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18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395536" y="4941168"/>
            <a:ext cx="8208912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err="1"/>
              <a:t>Σ</a:t>
            </a:r>
            <a:r>
              <a:rPr lang="en-US" dirty="0"/>
              <a:t> [</a:t>
            </a:r>
            <a:r>
              <a:rPr lang="en-US" dirty="0" err="1"/>
              <a:t>nF</a:t>
            </a:r>
            <a:r>
              <a:rPr lang="en-US" dirty="0"/>
              <a:t>, </a:t>
            </a:r>
            <a:r>
              <a:rPr lang="en-US" dirty="0" err="1"/>
              <a:t>nB</a:t>
            </a:r>
            <a:r>
              <a:rPr lang="en-US" dirty="0"/>
              <a:t>] as a function of the distance between the pseudo-rapidity windows </a:t>
            </a:r>
            <a:r>
              <a:rPr lang="en-US" dirty="0" err="1"/>
              <a:t>Δη</a:t>
            </a:r>
            <a:r>
              <a:rPr lang="en-US" dirty="0" smtClean="0"/>
              <a:t>, calculated </a:t>
            </a:r>
            <a:r>
              <a:rPr lang="en-US" dirty="0"/>
              <a:t>for </a:t>
            </a:r>
            <a:r>
              <a:rPr lang="en-US" dirty="0">
                <a:solidFill>
                  <a:srgbClr val="3366FF"/>
                </a:solidFill>
              </a:rPr>
              <a:t>inelastic p + p interactions </a:t>
            </a:r>
            <a:r>
              <a:rPr lang="en-US" dirty="0"/>
              <a:t>in the SMASH v.1.6 event </a:t>
            </a:r>
            <a:r>
              <a:rPr lang="en-US" dirty="0" smtClean="0"/>
              <a:t>generator for </a:t>
            </a:r>
            <a:r>
              <a:rPr lang="en-US" dirty="0"/>
              <a:t>five energies: 4, 8, 11, 17.3 and 200 </a:t>
            </a:r>
            <a:r>
              <a:rPr lang="en-US" dirty="0" err="1"/>
              <a:t>GeV</a:t>
            </a:r>
            <a:r>
              <a:rPr lang="en-US" dirty="0"/>
              <a:t>. The width of the pseudo-rapidity windows is </a:t>
            </a:r>
            <a:r>
              <a:rPr lang="en-US" dirty="0" err="1"/>
              <a:t>δη</a:t>
            </a:r>
            <a:r>
              <a:rPr lang="en-US" dirty="0"/>
              <a:t> = 0.2. </a:t>
            </a:r>
            <a:r>
              <a:rPr lang="en-US" dirty="0" smtClean="0"/>
              <a:t>For each </a:t>
            </a:r>
            <a:r>
              <a:rPr lang="en-US" dirty="0"/>
              <a:t>energy a million events were generated. Statistical </a:t>
            </a:r>
            <a:r>
              <a:rPr lang="en-US" dirty="0" smtClean="0"/>
              <a:t>error calculated </a:t>
            </a:r>
            <a:r>
              <a:rPr lang="en-US" dirty="0"/>
              <a:t>by the subsample method.</a:t>
            </a:r>
          </a:p>
        </p:txBody>
      </p:sp>
      <p:sp>
        <p:nvSpPr>
          <p:cNvPr id="7" name="Rectangle 6"/>
          <p:cNvSpPr/>
          <p:nvPr/>
        </p:nvSpPr>
        <p:spPr>
          <a:xfrm>
            <a:off x="1259632" y="2204864"/>
            <a:ext cx="914400" cy="2376264"/>
          </a:xfrm>
          <a:prstGeom prst="rect">
            <a:avLst/>
          </a:prstGeom>
          <a:gradFill>
            <a:gsLst>
              <a:gs pos="4300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36014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UrQMD</a:t>
            </a:r>
            <a:r>
              <a:rPr lang="en-US" dirty="0"/>
              <a:t> simulations </a:t>
            </a:r>
            <a:r>
              <a:rPr lang="en-US" dirty="0" smtClean="0"/>
              <a:t>and reconstruction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428" b="-428"/>
          <a:stretch/>
        </p:blipFill>
        <p:spPr>
          <a:xfrm>
            <a:off x="780349" y="1628800"/>
            <a:ext cx="3647636" cy="264397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19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92080" y="1628800"/>
            <a:ext cx="3542680" cy="2540218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683568" y="4293096"/>
            <a:ext cx="7920880" cy="17543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Left: distribution of particles (</a:t>
            </a:r>
            <a:r>
              <a:rPr lang="en-US" dirty="0" err="1"/>
              <a:t>sim</a:t>
            </a:r>
            <a:r>
              <a:rPr lang="en-US" dirty="0"/>
              <a:t>) and reconstructed tracks (rec) over</a:t>
            </a:r>
          </a:p>
          <a:p>
            <a:r>
              <a:rPr lang="en-US" dirty="0"/>
              <a:t>pseudo-rapidity in </a:t>
            </a:r>
            <a:r>
              <a:rPr lang="en-US" dirty="0" err="1"/>
              <a:t>UrQMD</a:t>
            </a:r>
            <a:r>
              <a:rPr lang="en-US" dirty="0"/>
              <a:t> simulations (left). </a:t>
            </a:r>
            <a:endParaRPr lang="en-US" dirty="0" smtClean="0"/>
          </a:p>
          <a:p>
            <a:r>
              <a:rPr lang="en-US" dirty="0" smtClean="0"/>
              <a:t>Right</a:t>
            </a:r>
            <a:r>
              <a:rPr lang="en-US" dirty="0"/>
              <a:t>: registration </a:t>
            </a:r>
            <a:r>
              <a:rPr lang="en-US" dirty="0" smtClean="0"/>
              <a:t>efficiency tracks </a:t>
            </a:r>
            <a:r>
              <a:rPr lang="en-US" dirty="0"/>
              <a:t>as a function of </a:t>
            </a:r>
            <a:r>
              <a:rPr lang="en-US" dirty="0" err="1"/>
              <a:t>pseudorapidity</a:t>
            </a:r>
            <a:r>
              <a:rPr lang="en-US" dirty="0"/>
              <a:t>, for the </a:t>
            </a:r>
            <a:r>
              <a:rPr lang="en-US" dirty="0" err="1"/>
              <a:t>pT</a:t>
            </a:r>
            <a:r>
              <a:rPr lang="en-US" dirty="0"/>
              <a:t> range (0.1, 2.0 </a:t>
            </a:r>
            <a:r>
              <a:rPr lang="en-US" dirty="0" err="1"/>
              <a:t>GeV</a:t>
            </a:r>
            <a:r>
              <a:rPr lang="en-US" dirty="0"/>
              <a:t> / s).</a:t>
            </a:r>
          </a:p>
          <a:p>
            <a:r>
              <a:rPr lang="en-US" dirty="0"/>
              <a:t>Preliminary estimates based on simulated MPD datasets</a:t>
            </a:r>
            <a:r>
              <a:rPr lang="en-US" dirty="0" smtClean="0"/>
              <a:t>, located </a:t>
            </a:r>
            <a:r>
              <a:rPr lang="en-US" dirty="0"/>
              <a:t>in the </a:t>
            </a:r>
            <a:r>
              <a:rPr lang="en-US" dirty="0" err="1"/>
              <a:t>zfs</a:t>
            </a:r>
            <a:r>
              <a:rPr lang="en-US" dirty="0"/>
              <a:t> storage.</a:t>
            </a:r>
          </a:p>
        </p:txBody>
      </p:sp>
    </p:spTree>
    <p:extLst>
      <p:ext uri="{BB962C8B-B14F-4D97-AF65-F5344CB8AC3E}">
        <p14:creationId xmlns:p14="http://schemas.microsoft.com/office/powerpoint/2010/main" val="35357687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6600FF"/>
                </a:solidFill>
              </a:rPr>
              <a:t>Layout</a:t>
            </a:r>
            <a:endParaRPr lang="en-US" dirty="0">
              <a:solidFill>
                <a:srgbClr val="66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3366FF"/>
                </a:solidFill>
              </a:rPr>
              <a:t>Introduction. Initial states in AA collisions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66FF"/>
                </a:solidFill>
              </a:rPr>
              <a:t>PART </a:t>
            </a:r>
            <a:r>
              <a:rPr lang="en-US" sz="2000" dirty="0" smtClean="0">
                <a:solidFill>
                  <a:srgbClr val="3366FF"/>
                </a:solidFill>
              </a:rPr>
              <a:t>1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3366FF"/>
                </a:solidFill>
              </a:rPr>
              <a:t>Methods of analysis of initial states in </a:t>
            </a:r>
            <a:r>
              <a:rPr lang="en-US" sz="2000" dirty="0" err="1" smtClean="0">
                <a:solidFill>
                  <a:srgbClr val="3366FF"/>
                </a:solidFill>
              </a:rPr>
              <a:t>pp</a:t>
            </a:r>
            <a:r>
              <a:rPr lang="en-US" sz="2000" dirty="0" smtClean="0">
                <a:solidFill>
                  <a:srgbClr val="3366FF"/>
                </a:solidFill>
              </a:rPr>
              <a:t> and AA collisions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66FF"/>
                </a:solidFill>
              </a:rPr>
              <a:t>PART </a:t>
            </a:r>
            <a:r>
              <a:rPr lang="en-US" sz="2000" dirty="0" smtClean="0">
                <a:solidFill>
                  <a:srgbClr val="3366FF"/>
                </a:solidFill>
              </a:rPr>
              <a:t>2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3366FF"/>
                </a:solidFill>
              </a:rPr>
              <a:t>Results of model simulations</a:t>
            </a:r>
          </a:p>
          <a:p>
            <a:pPr marL="0" indent="0">
              <a:buNone/>
            </a:pPr>
            <a:r>
              <a:rPr lang="en-US" sz="2000" dirty="0">
                <a:solidFill>
                  <a:srgbClr val="3366FF"/>
                </a:solidFill>
              </a:rPr>
              <a:t>PART </a:t>
            </a:r>
            <a:r>
              <a:rPr lang="en-US" sz="2000" dirty="0" smtClean="0">
                <a:solidFill>
                  <a:srgbClr val="3366FF"/>
                </a:solidFill>
              </a:rPr>
              <a:t>3</a:t>
            </a: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Fast Beam-Beam Collisions counters (FBBC) for NICA</a:t>
            </a:r>
          </a:p>
          <a:p>
            <a:pPr>
              <a:buFont typeface="Wingdings" charset="2"/>
              <a:buChar char="Ø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charset="2"/>
              <a:buChar char="Ø"/>
            </a:pPr>
            <a:r>
              <a:rPr lang="en-US" sz="2000" dirty="0" smtClean="0">
                <a:solidFill>
                  <a:srgbClr val="0000FF"/>
                </a:solidFill>
              </a:rPr>
              <a:t>Conclusions and plans ???</a:t>
            </a:r>
          </a:p>
          <a:p>
            <a:pPr>
              <a:buFont typeface="Wingdings" charset="2"/>
              <a:buChar char="Ø"/>
            </a:pPr>
            <a:endParaRPr lang="en-US" sz="2000" dirty="0" smtClean="0">
              <a:solidFill>
                <a:srgbClr val="0000FF"/>
              </a:solidFill>
            </a:endParaRPr>
          </a:p>
          <a:p>
            <a:pPr>
              <a:buFont typeface="Wingdings" charset="2"/>
              <a:buChar char="Ø"/>
            </a:pPr>
            <a:endParaRPr lang="en-US" b="1" dirty="0">
              <a:solidFill>
                <a:srgbClr val="0000FF"/>
              </a:solidFill>
            </a:endParaRPr>
          </a:p>
          <a:p>
            <a:pPr>
              <a:buFont typeface="Wingdings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65317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UrQMD</a:t>
            </a:r>
            <a:r>
              <a:rPr lang="en-US" dirty="0"/>
              <a:t> simulations </a:t>
            </a:r>
            <a:r>
              <a:rPr lang="en-US" dirty="0" smtClean="0"/>
              <a:t>and reconstruction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-50" b="-50"/>
          <a:stretch/>
        </p:blipFill>
        <p:spPr>
          <a:xfrm>
            <a:off x="0" y="1628800"/>
            <a:ext cx="4156563" cy="3012872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20</a:t>
            </a:fld>
            <a:endParaRPr lang="ru-RU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83968" y="1556792"/>
            <a:ext cx="4125105" cy="3024336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467544" y="4581128"/>
            <a:ext cx="867645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 Left: distribution of particles (</a:t>
            </a:r>
            <a:r>
              <a:rPr lang="en-US" dirty="0" err="1"/>
              <a:t>sim</a:t>
            </a:r>
            <a:r>
              <a:rPr lang="en-US" dirty="0"/>
              <a:t>) and reconstructed tracks (rec) over</a:t>
            </a:r>
          </a:p>
          <a:p>
            <a:r>
              <a:rPr lang="en-US" dirty="0"/>
              <a:t>transverse momentum (</a:t>
            </a:r>
            <a:r>
              <a:rPr lang="en-US" dirty="0" err="1"/>
              <a:t>pT</a:t>
            </a:r>
            <a:r>
              <a:rPr lang="en-US" dirty="0"/>
              <a:t>) in </a:t>
            </a:r>
            <a:r>
              <a:rPr lang="en-US" dirty="0" err="1"/>
              <a:t>UrQMD</a:t>
            </a:r>
            <a:r>
              <a:rPr lang="en-US" dirty="0"/>
              <a:t> simulations (left). </a:t>
            </a:r>
            <a:endParaRPr lang="en-US" dirty="0" smtClean="0"/>
          </a:p>
          <a:p>
            <a:r>
              <a:rPr lang="en-US" dirty="0" smtClean="0"/>
              <a:t>Right</a:t>
            </a:r>
            <a:r>
              <a:rPr lang="en-US" dirty="0"/>
              <a:t>: </a:t>
            </a:r>
            <a:r>
              <a:rPr lang="en-US" dirty="0" smtClean="0"/>
              <a:t>efficiency registration </a:t>
            </a:r>
            <a:r>
              <a:rPr lang="en-US" dirty="0"/>
              <a:t>of tracks as a function of </a:t>
            </a:r>
            <a:r>
              <a:rPr lang="en-US" dirty="0" err="1"/>
              <a:t>pT</a:t>
            </a:r>
            <a:r>
              <a:rPr lang="en-US" dirty="0"/>
              <a:t> (in the range | </a:t>
            </a:r>
            <a:r>
              <a:rPr lang="en-US" dirty="0" err="1"/>
              <a:t>η</a:t>
            </a:r>
            <a:r>
              <a:rPr lang="en-US" dirty="0"/>
              <a:t> | &lt;1.6).</a:t>
            </a:r>
          </a:p>
        </p:txBody>
      </p:sp>
      <p:sp>
        <p:nvSpPr>
          <p:cNvPr id="8" name="Rectangle 7"/>
          <p:cNvSpPr/>
          <p:nvPr/>
        </p:nvSpPr>
        <p:spPr>
          <a:xfrm>
            <a:off x="3275856" y="5877272"/>
            <a:ext cx="3134191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indent="-285750">
              <a:buFont typeface="Wingdings" charset="2"/>
              <a:buChar char="Ø"/>
            </a:pPr>
            <a:r>
              <a:rPr lang="en-US" b="1" dirty="0">
                <a:solidFill>
                  <a:srgbClr val="FF0000"/>
                </a:solidFill>
              </a:rPr>
              <a:t>Conclusions to PART </a:t>
            </a:r>
            <a:r>
              <a:rPr lang="en-US" b="1" dirty="0" smtClean="0">
                <a:solidFill>
                  <a:srgbClr val="FF0000"/>
                </a:solidFill>
              </a:rPr>
              <a:t>2?  </a:t>
            </a:r>
            <a:endParaRPr lang="en-US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436657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rgbClr val="3366FF"/>
                </a:solidFill>
              </a:rPr>
              <a:t>MC SMASH  </a:t>
            </a:r>
            <a:r>
              <a:rPr lang="en-US" dirty="0" err="1"/>
              <a:t>Σ</a:t>
            </a:r>
            <a:r>
              <a:rPr lang="en-US" dirty="0"/>
              <a:t> [</a:t>
            </a:r>
            <a:r>
              <a:rPr lang="en-US" dirty="0" err="1"/>
              <a:t>nF</a:t>
            </a:r>
            <a:r>
              <a:rPr lang="en-US" dirty="0"/>
              <a:t>, </a:t>
            </a:r>
            <a:r>
              <a:rPr lang="en-US" dirty="0" err="1"/>
              <a:t>nB</a:t>
            </a:r>
            <a:r>
              <a:rPr lang="en-US" dirty="0"/>
              <a:t>] </a:t>
            </a:r>
            <a:r>
              <a:rPr lang="en-US" dirty="0" smtClean="0">
                <a:solidFill>
                  <a:srgbClr val="3366FF"/>
                </a:solidFill>
              </a:rPr>
              <a:t>simulations for AA collisions</a:t>
            </a:r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t="1124" b="1124"/>
          <a:stretch>
            <a:fillRect/>
          </a:stretch>
        </p:blipFill>
        <p:spPr>
          <a:xfrm>
            <a:off x="539552" y="1628800"/>
            <a:ext cx="4917232" cy="2704288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21</a:t>
            </a:fld>
            <a:endParaRPr lang="ru-RU"/>
          </a:p>
        </p:txBody>
      </p:sp>
      <p:sp>
        <p:nvSpPr>
          <p:cNvPr id="6" name="Rectangle 5"/>
          <p:cNvSpPr/>
          <p:nvPr/>
        </p:nvSpPr>
        <p:spPr>
          <a:xfrm>
            <a:off x="755576" y="4289610"/>
            <a:ext cx="777686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. </a:t>
            </a:r>
            <a:r>
              <a:rPr lang="en-US" dirty="0" err="1"/>
              <a:t>Σ</a:t>
            </a:r>
            <a:r>
              <a:rPr lang="en-US" dirty="0"/>
              <a:t> [</a:t>
            </a:r>
            <a:r>
              <a:rPr lang="en-US" dirty="0" err="1"/>
              <a:t>nF</a:t>
            </a:r>
            <a:r>
              <a:rPr lang="en-US" dirty="0"/>
              <a:t>, </a:t>
            </a:r>
            <a:r>
              <a:rPr lang="en-US" dirty="0" err="1"/>
              <a:t>nB</a:t>
            </a:r>
            <a:r>
              <a:rPr lang="en-US" dirty="0"/>
              <a:t>] as a function of the distance between the pseudo-rapidity windows </a:t>
            </a:r>
            <a:r>
              <a:rPr lang="en-US" dirty="0" err="1"/>
              <a:t>Δη</a:t>
            </a:r>
            <a:r>
              <a:rPr lang="en-US" dirty="0" smtClean="0"/>
              <a:t>, calculated </a:t>
            </a:r>
            <a:r>
              <a:rPr lang="en-US" dirty="0"/>
              <a:t>for inelastic p + p interactions (1M events), central (b = 0 </a:t>
            </a:r>
            <a:r>
              <a:rPr lang="en-US" dirty="0" err="1"/>
              <a:t>fm</a:t>
            </a:r>
            <a:r>
              <a:rPr lang="en-US" dirty="0" smtClean="0"/>
              <a:t>) </a:t>
            </a:r>
            <a:r>
              <a:rPr lang="en-US" dirty="0" smtClean="0">
                <a:solidFill>
                  <a:srgbClr val="3366FF"/>
                </a:solidFill>
              </a:rPr>
              <a:t>C </a:t>
            </a:r>
            <a:r>
              <a:rPr lang="en-US" dirty="0">
                <a:solidFill>
                  <a:srgbClr val="3366FF"/>
                </a:solidFill>
              </a:rPr>
              <a:t>+ C </a:t>
            </a:r>
            <a:r>
              <a:rPr lang="en-US" dirty="0"/>
              <a:t>(300k events), </a:t>
            </a:r>
            <a:r>
              <a:rPr lang="en-US" dirty="0">
                <a:solidFill>
                  <a:srgbClr val="3366FF"/>
                </a:solidFill>
              </a:rPr>
              <a:t>Cu + Cu </a:t>
            </a:r>
            <a:r>
              <a:rPr lang="en-US" dirty="0"/>
              <a:t>(30k events) and </a:t>
            </a:r>
            <a:r>
              <a:rPr lang="en-US" dirty="0">
                <a:solidFill>
                  <a:srgbClr val="3366FF"/>
                </a:solidFill>
              </a:rPr>
              <a:t>Au + Au </a:t>
            </a:r>
            <a:r>
              <a:rPr lang="en-US" dirty="0"/>
              <a:t>(5k events) collisions </a:t>
            </a:r>
            <a:r>
              <a:rPr lang="en-US" dirty="0" smtClean="0"/>
              <a:t>in event </a:t>
            </a:r>
            <a:r>
              <a:rPr lang="en-US" dirty="0"/>
              <a:t>generator SMASH v.1.6 for an energy of 4 </a:t>
            </a:r>
            <a:r>
              <a:rPr lang="en-US" dirty="0" err="1"/>
              <a:t>GeV</a:t>
            </a:r>
            <a:r>
              <a:rPr lang="en-US" dirty="0"/>
              <a:t> per nucleon pair. </a:t>
            </a:r>
            <a:endParaRPr lang="en-US" dirty="0" smtClean="0"/>
          </a:p>
          <a:p>
            <a:r>
              <a:rPr lang="en-US" dirty="0" smtClean="0"/>
              <a:t>Width pseudo</a:t>
            </a:r>
            <a:r>
              <a:rPr lang="en-US" dirty="0"/>
              <a:t>-rapidity windows </a:t>
            </a:r>
            <a:r>
              <a:rPr lang="en-US" dirty="0" err="1"/>
              <a:t>δη</a:t>
            </a:r>
            <a:r>
              <a:rPr lang="en-US" dirty="0"/>
              <a:t> = </a:t>
            </a:r>
            <a:r>
              <a:rPr lang="en-US" dirty="0" smtClean="0"/>
              <a:t>0.8 For </a:t>
            </a:r>
            <a:r>
              <a:rPr lang="en-US" dirty="0"/>
              <a:t>each </a:t>
            </a:r>
            <a:r>
              <a:rPr lang="en-US" dirty="0" smtClean="0"/>
              <a:t>energy </a:t>
            </a:r>
            <a:r>
              <a:rPr lang="en-US" dirty="0" smtClean="0">
                <a:solidFill>
                  <a:srgbClr val="3366FF"/>
                </a:solidFill>
              </a:rPr>
              <a:t>1mln events</a:t>
            </a:r>
            <a:r>
              <a:rPr lang="en-US" dirty="0"/>
              <a:t>. The statistical error is calculated using the subsample method.</a:t>
            </a:r>
          </a:p>
        </p:txBody>
      </p:sp>
      <p:sp>
        <p:nvSpPr>
          <p:cNvPr id="7" name="Rectangle 6"/>
          <p:cNvSpPr/>
          <p:nvPr/>
        </p:nvSpPr>
        <p:spPr>
          <a:xfrm>
            <a:off x="1043608" y="1844824"/>
            <a:ext cx="1008112" cy="2232248"/>
          </a:xfrm>
          <a:prstGeom prst="rect">
            <a:avLst/>
          </a:prstGeom>
          <a:gradFill>
            <a:gsLst>
              <a:gs pos="43000">
                <a:schemeClr val="accent1">
                  <a:tint val="100000"/>
                  <a:shade val="100000"/>
                  <a:satMod val="130000"/>
                  <a:alpha val="28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137998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8283575" y="6452266"/>
            <a:ext cx="860425" cy="365125"/>
          </a:xfrm>
        </p:spPr>
        <p:txBody>
          <a:bodyPr/>
          <a:lstStyle/>
          <a:p>
            <a:fld id="{133517FA-81A4-6A44-A39D-A8B6CA1C3B04}" type="slidenum">
              <a:rPr lang="ru-RU" sz="2400" smtClean="0">
                <a:solidFill>
                  <a:srgbClr val="454BCD"/>
                </a:solidFill>
              </a:rPr>
              <a:t>22</a:t>
            </a:fld>
            <a:endParaRPr lang="ru-RU" sz="2400" dirty="0">
              <a:solidFill>
                <a:srgbClr val="454BCD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0403102" y="5022449"/>
            <a:ext cx="15440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First moments</a:t>
            </a:r>
            <a:endParaRPr lang="ru-RU" dirty="0"/>
          </a:p>
        </p:txBody>
      </p:sp>
      <p:sp>
        <p:nvSpPr>
          <p:cNvPr id="19" name="Овал 18"/>
          <p:cNvSpPr/>
          <p:nvPr/>
        </p:nvSpPr>
        <p:spPr>
          <a:xfrm>
            <a:off x="9831044" y="5090769"/>
            <a:ext cx="1344064" cy="1090951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3" name="Изображение 2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789405" y="1832348"/>
            <a:ext cx="3699612" cy="2659210"/>
          </a:xfrm>
          <a:prstGeom prst="rect">
            <a:avLst/>
          </a:prstGeom>
        </p:spPr>
      </p:pic>
      <p:sp>
        <p:nvSpPr>
          <p:cNvPr id="24" name="TextBox 23"/>
          <p:cNvSpPr txBox="1"/>
          <p:nvPr/>
        </p:nvSpPr>
        <p:spPr>
          <a:xfrm>
            <a:off x="376050" y="1796953"/>
            <a:ext cx="428621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accent5">
                    <a:lumMod val="50000"/>
                  </a:schemeClr>
                </a:solidFill>
              </a:rPr>
              <a:t>Example: momentum slice </a:t>
            </a:r>
            <a:r>
              <a:rPr lang="en-US" dirty="0" smtClean="0"/>
              <a:t>0.75-0.76 GeV/c:</a:t>
            </a:r>
            <a:endParaRPr lang="ru-RU" dirty="0"/>
          </a:p>
        </p:txBody>
      </p:sp>
      <p:sp>
        <p:nvSpPr>
          <p:cNvPr id="25" name="TextBox 24"/>
          <p:cNvSpPr txBox="1"/>
          <p:nvPr/>
        </p:nvSpPr>
        <p:spPr>
          <a:xfrm>
            <a:off x="5328783" y="2281768"/>
            <a:ext cx="697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>
                <a:solidFill>
                  <a:srgbClr val="008000"/>
                </a:solidFill>
              </a:rPr>
              <a:t>p</a:t>
            </a:r>
            <a:r>
              <a:rPr lang="en-US" dirty="0" err="1" smtClean="0">
                <a:solidFill>
                  <a:srgbClr val="008000"/>
                </a:solidFill>
              </a:rPr>
              <a:t>ions</a:t>
            </a:r>
            <a:endParaRPr lang="ru-RU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5766844" y="2936376"/>
            <a:ext cx="73609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>
                <a:solidFill>
                  <a:srgbClr val="C310A7"/>
                </a:solidFill>
              </a:rPr>
              <a:t>kaons</a:t>
            </a:r>
            <a:endParaRPr lang="ru-RU" dirty="0">
              <a:solidFill>
                <a:srgbClr val="C310A7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815535" y="3073652"/>
            <a:ext cx="91875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protons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28" name="Изображение 2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0344" y="2166286"/>
            <a:ext cx="3729724" cy="2401330"/>
          </a:xfrm>
          <a:prstGeom prst="rect">
            <a:avLst/>
          </a:prstGeom>
        </p:spPr>
      </p:pic>
      <p:cxnSp>
        <p:nvCxnSpPr>
          <p:cNvPr id="29" name="Прямая соединительная линия 28"/>
          <p:cNvCxnSpPr/>
          <p:nvPr/>
        </p:nvCxnSpPr>
        <p:spPr>
          <a:xfrm>
            <a:off x="1488133" y="2166286"/>
            <a:ext cx="0" cy="2195981"/>
          </a:xfrm>
          <a:prstGeom prst="line">
            <a:avLst/>
          </a:prstGeom>
          <a:ln>
            <a:solidFill>
              <a:srgbClr val="FF0000"/>
            </a:solidFill>
            <a:prstDash val="solid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0" name="Стрелка вправо 29"/>
          <p:cNvSpPr/>
          <p:nvPr/>
        </p:nvSpPr>
        <p:spPr>
          <a:xfrm>
            <a:off x="4189217" y="2959678"/>
            <a:ext cx="600188" cy="53181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TextBox 30"/>
          <p:cNvSpPr txBox="1"/>
          <p:nvPr/>
        </p:nvSpPr>
        <p:spPr>
          <a:xfrm>
            <a:off x="5673046" y="1944526"/>
            <a:ext cx="212495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 smtClean="0">
                <a:solidFill>
                  <a:schemeClr val="accent5">
                    <a:lumMod val="50000"/>
                  </a:schemeClr>
                </a:solidFill>
              </a:rPr>
              <a:t>Fits: </a:t>
            </a:r>
            <a:r>
              <a:rPr lang="en-US" sz="1600" dirty="0" smtClean="0"/>
              <a:t>Generalized Gauss</a:t>
            </a:r>
            <a:endParaRPr lang="ru-RU" sz="1600" dirty="0"/>
          </a:p>
        </p:txBody>
      </p:sp>
      <p:sp>
        <p:nvSpPr>
          <p:cNvPr id="32" name="Заголовок 1"/>
          <p:cNvSpPr>
            <a:spLocks/>
          </p:cNvSpPr>
          <p:nvPr/>
        </p:nvSpPr>
        <p:spPr bwMode="auto">
          <a:xfrm>
            <a:off x="0" y="3918"/>
            <a:ext cx="9144000" cy="650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ru-RU" sz="2400" b="1" dirty="0">
              <a:solidFill>
                <a:srgbClr val="0000D3"/>
              </a:solidFill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0" y="87947"/>
            <a:ext cx="91292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90"/>
                </a:solidFill>
              </a:rPr>
              <a:t>Identity Method for moments of particle distributions with MPD</a:t>
            </a:r>
            <a:endParaRPr lang="ru-RU" sz="2600" dirty="0">
              <a:solidFill>
                <a:srgbClr val="000090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107504" y="908720"/>
            <a:ext cx="8623300" cy="92333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just"/>
            <a:r>
              <a:rPr lang="en-US" i="1" dirty="0"/>
              <a:t>The idea: </a:t>
            </a:r>
            <a:r>
              <a:rPr lang="en-US" b="1" dirty="0" smtClean="0"/>
              <a:t>Identity </a:t>
            </a:r>
            <a:r>
              <a:rPr lang="en-US" b="1" dirty="0"/>
              <a:t>Method eliminates the effect of particle </a:t>
            </a:r>
            <a:r>
              <a:rPr lang="en-US" b="1" dirty="0" err="1"/>
              <a:t>mis</a:t>
            </a:r>
            <a:r>
              <a:rPr lang="en-US" b="1" dirty="0"/>
              <a:t>-identification</a:t>
            </a:r>
            <a:r>
              <a:rPr lang="en-US" dirty="0"/>
              <a:t> </a:t>
            </a:r>
            <a:r>
              <a:rPr lang="en-US" dirty="0" smtClean="0"/>
              <a:t>using </a:t>
            </a:r>
            <a:r>
              <a:rPr lang="en-US" dirty="0"/>
              <a:t>these probabilities</a:t>
            </a:r>
            <a:r>
              <a:rPr lang="en-US" dirty="0" smtClean="0"/>
              <a:t>, and </a:t>
            </a:r>
            <a:r>
              <a:rPr lang="en-US" dirty="0"/>
              <a:t>allows for the calculation of pure and mixed moments of multiplicity distributions</a:t>
            </a:r>
            <a:r>
              <a:rPr lang="en-US" dirty="0" smtClean="0"/>
              <a:t>.</a:t>
            </a:r>
            <a:endParaRPr lang="en-US" dirty="0"/>
          </a:p>
        </p:txBody>
      </p:sp>
      <p:cxnSp>
        <p:nvCxnSpPr>
          <p:cNvPr id="35" name="Прямая со стрелкой 34"/>
          <p:cNvCxnSpPr/>
          <p:nvPr/>
        </p:nvCxnSpPr>
        <p:spPr>
          <a:xfrm flipV="1">
            <a:off x="5766844" y="4253530"/>
            <a:ext cx="0" cy="362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 стрелкой 37"/>
          <p:cNvCxnSpPr/>
          <p:nvPr/>
        </p:nvCxnSpPr>
        <p:spPr>
          <a:xfrm flipV="1">
            <a:off x="6850491" y="4253585"/>
            <a:ext cx="0" cy="362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>
            <a:off x="-1929587" y="3486706"/>
            <a:ext cx="0" cy="202224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>
            <a:off x="-1174499" y="3492215"/>
            <a:ext cx="0" cy="2022244"/>
          </a:xfrm>
          <a:prstGeom prst="line">
            <a:avLst/>
          </a:prstGeom>
          <a:ln>
            <a:solidFill>
              <a:srgbClr val="FF0000"/>
            </a:solidFill>
            <a:prstDash val="dash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44" name="Изображение 4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870" y="4579266"/>
            <a:ext cx="5823510" cy="760507"/>
          </a:xfrm>
          <a:prstGeom prst="rect">
            <a:avLst/>
          </a:prstGeom>
        </p:spPr>
      </p:pic>
      <p:pic>
        <p:nvPicPr>
          <p:cNvPr id="46" name="Изображение 4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66202" y="5230134"/>
            <a:ext cx="1758296" cy="559458"/>
          </a:xfrm>
          <a:prstGeom prst="rect">
            <a:avLst/>
          </a:prstGeom>
        </p:spPr>
      </p:pic>
      <p:sp>
        <p:nvSpPr>
          <p:cNvPr id="47" name="Стрелка вправо 46"/>
          <p:cNvSpPr/>
          <p:nvPr/>
        </p:nvSpPr>
        <p:spPr>
          <a:xfrm>
            <a:off x="166014" y="5193714"/>
            <a:ext cx="600188" cy="531818"/>
          </a:xfrm>
          <a:prstGeom prst="rightArrow">
            <a:avLst/>
          </a:prstGeom>
          <a:solidFill>
            <a:schemeClr val="accent5">
              <a:lumMod val="40000"/>
              <a:lumOff val="60000"/>
            </a:schemeClr>
          </a:solidFill>
          <a:ln>
            <a:solidFill>
              <a:srgbClr val="0000FF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8" name="Прямоугольник 47"/>
          <p:cNvSpPr/>
          <p:nvPr/>
        </p:nvSpPr>
        <p:spPr>
          <a:xfrm>
            <a:off x="3690259" y="1391160"/>
            <a:ext cx="52220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b-NO" sz="1400" dirty="0" smtClean="0">
                <a:solidFill>
                  <a:schemeClr val="accent5">
                    <a:lumMod val="75000"/>
                  </a:schemeClr>
                </a:solidFill>
              </a:rPr>
              <a:t>arxiv.1103.2887, arxiv.1106.4473, arxiv.1204.6632, arxiv:1807.06370</a:t>
            </a:r>
            <a:endParaRPr lang="ru-RU" sz="14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741877" y="5537343"/>
            <a:ext cx="657104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000090"/>
                </a:solidFill>
              </a:rPr>
              <a:t>Moments corrected with the IM can be used for: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Fluctuations of particle yields in full acceptance (e.g. net-proton)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Forward-Backward correlations of identified particles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etc.</a:t>
            </a:r>
            <a:endParaRPr lang="ru-RU" dirty="0"/>
          </a:p>
        </p:txBody>
      </p:sp>
      <p:cxnSp>
        <p:nvCxnSpPr>
          <p:cNvPr id="50" name="Прямая со стрелкой 49"/>
          <p:cNvCxnSpPr/>
          <p:nvPr/>
        </p:nvCxnSpPr>
        <p:spPr>
          <a:xfrm flipV="1">
            <a:off x="5340942" y="4249204"/>
            <a:ext cx="0" cy="362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 стрелкой 50"/>
          <p:cNvCxnSpPr/>
          <p:nvPr/>
        </p:nvCxnSpPr>
        <p:spPr>
          <a:xfrm flipV="1">
            <a:off x="5924112" y="4245485"/>
            <a:ext cx="0" cy="36277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941036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Изображение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2117" y="1694833"/>
            <a:ext cx="4191371" cy="2941805"/>
          </a:xfrm>
          <a:prstGeom prst="rect">
            <a:avLst/>
          </a:prstGeom>
        </p:spPr>
      </p:pic>
      <p:pic>
        <p:nvPicPr>
          <p:cNvPr id="5" name="Изображение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70971" y="1732513"/>
            <a:ext cx="4311679" cy="2904125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20641" y="1986307"/>
            <a:ext cx="199493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Second moments</a:t>
            </a:r>
            <a:endParaRPr lang="ru-RU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6184262" y="1986307"/>
            <a:ext cx="188785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Mixed moments</a:t>
            </a:r>
            <a:endParaRPr lang="ru-RU" sz="2000" dirty="0"/>
          </a:p>
        </p:txBody>
      </p:sp>
      <p:sp>
        <p:nvSpPr>
          <p:cNvPr id="8" name="TextBox 7"/>
          <p:cNvSpPr txBox="1"/>
          <p:nvPr/>
        </p:nvSpPr>
        <p:spPr>
          <a:xfrm>
            <a:off x="1820439" y="4960022"/>
            <a:ext cx="5697843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charset="2"/>
              <a:buChar char="§"/>
            </a:pPr>
            <a:r>
              <a:rPr lang="en-US" dirty="0" smtClean="0">
                <a:solidFill>
                  <a:srgbClr val="000090"/>
                </a:solidFill>
              </a:rPr>
              <a:t>Reasonable quality</a:t>
            </a:r>
            <a:r>
              <a:rPr lang="ru-RU" dirty="0" smtClean="0">
                <a:solidFill>
                  <a:srgbClr val="000090"/>
                </a:solidFill>
              </a:rPr>
              <a:t> </a:t>
            </a:r>
            <a:r>
              <a:rPr lang="en-US" dirty="0" smtClean="0">
                <a:solidFill>
                  <a:srgbClr val="000090"/>
                </a:solidFill>
              </a:rPr>
              <a:t>is achieved in these first tests </a:t>
            </a:r>
          </a:p>
          <a:p>
            <a:pPr marL="285750" indent="-285750">
              <a:buFont typeface="Wingdings" charset="2"/>
              <a:buChar char="§"/>
            </a:pPr>
            <a:r>
              <a:rPr lang="en-US" dirty="0" smtClean="0"/>
              <a:t>Room for improvement: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err="1" smtClean="0"/>
              <a:t>dE</a:t>
            </a:r>
            <a:r>
              <a:rPr lang="en-US" dirty="0" smtClean="0"/>
              <a:t>/dx fits</a:t>
            </a:r>
          </a:p>
          <a:p>
            <a:pPr marL="742950" lvl="1" indent="-285750">
              <a:buFont typeface="Courier New"/>
              <a:buChar char="o"/>
            </a:pPr>
            <a:r>
              <a:rPr lang="en-US" dirty="0" smtClean="0"/>
              <a:t>Increased statistics</a:t>
            </a:r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237347" y="684580"/>
            <a:ext cx="473719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SMASH events + GEANT + </a:t>
            </a:r>
            <a:r>
              <a:rPr lang="en-US" dirty="0" err="1" smtClean="0"/>
              <a:t>reco</a:t>
            </a:r>
            <a:r>
              <a:rPr lang="en-US" dirty="0" smtClean="0"/>
              <a:t>,  </a:t>
            </a:r>
            <a:r>
              <a:rPr lang="en-US" dirty="0" err="1" smtClean="0"/>
              <a:t>BiBi</a:t>
            </a:r>
            <a:r>
              <a:rPr lang="en-US" dirty="0" smtClean="0"/>
              <a:t> </a:t>
            </a:r>
            <a:r>
              <a:rPr lang="en-US" dirty="0"/>
              <a:t>@ 9.46 </a:t>
            </a:r>
            <a:r>
              <a:rPr lang="en-US" dirty="0" smtClean="0"/>
              <a:t>GeV</a:t>
            </a:r>
          </a:p>
          <a:p>
            <a:r>
              <a:rPr lang="en-US" dirty="0" smtClean="0"/>
              <a:t>centrality 0-20% (by </a:t>
            </a:r>
            <a:r>
              <a:rPr lang="en-US" dirty="0" err="1" smtClean="0"/>
              <a:t>mult</a:t>
            </a:r>
            <a:r>
              <a:rPr lang="en-US" dirty="0" smtClean="0"/>
              <a:t>. </a:t>
            </a:r>
            <a:r>
              <a:rPr lang="en-US" dirty="0"/>
              <a:t>i</a:t>
            </a:r>
            <a:r>
              <a:rPr lang="en-US" dirty="0" smtClean="0"/>
              <a:t>n TPC)</a:t>
            </a:r>
          </a:p>
          <a:p>
            <a:r>
              <a:rPr lang="en-US" dirty="0" smtClean="0"/>
              <a:t>|</a:t>
            </a:r>
            <a:r>
              <a:rPr lang="en-US" i="1" dirty="0" err="1" smtClean="0"/>
              <a:t>η</a:t>
            </a:r>
            <a:r>
              <a:rPr lang="en-US" dirty="0" smtClean="0"/>
              <a:t>|&lt;1, p in </a:t>
            </a:r>
            <a:r>
              <a:rPr lang="en-US" b="1" dirty="0" smtClean="0"/>
              <a:t>0.3–1.2</a:t>
            </a:r>
            <a:r>
              <a:rPr lang="en-US" dirty="0" smtClean="0"/>
              <a:t> GeV/</a:t>
            </a:r>
            <a:r>
              <a:rPr lang="en-US" i="1" dirty="0" smtClean="0"/>
              <a:t>c</a:t>
            </a:r>
            <a:r>
              <a:rPr lang="en-US" dirty="0" smtClean="0"/>
              <a:t> </a:t>
            </a:r>
          </a:p>
        </p:txBody>
      </p:sp>
      <p:sp>
        <p:nvSpPr>
          <p:cNvPr id="10" name="TextBox 9"/>
          <p:cNvSpPr txBox="1"/>
          <p:nvPr/>
        </p:nvSpPr>
        <p:spPr>
          <a:xfrm rot="16200000">
            <a:off x="-507012" y="2378569"/>
            <a:ext cx="16497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Ratio IM / truth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 rot="16200000">
            <a:off x="4029128" y="2378569"/>
            <a:ext cx="1649798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en-US" dirty="0" smtClean="0"/>
              <a:t>Ratio IM / truth</a:t>
            </a:r>
            <a:endParaRPr lang="ru-RU" dirty="0"/>
          </a:p>
        </p:txBody>
      </p:sp>
      <p:sp>
        <p:nvSpPr>
          <p:cNvPr id="12" name="Заголовок 1"/>
          <p:cNvSpPr>
            <a:spLocks/>
          </p:cNvSpPr>
          <p:nvPr/>
        </p:nvSpPr>
        <p:spPr bwMode="auto">
          <a:xfrm>
            <a:off x="0" y="3918"/>
            <a:ext cx="9144000" cy="650880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  <a:extLst/>
        </p:spPr>
        <p:txBody>
          <a:bodyPr anchor="ctr"/>
          <a:lstStyle/>
          <a:p>
            <a:pPr algn="ctr"/>
            <a:endParaRPr lang="ru-RU" sz="2400" b="1" dirty="0">
              <a:solidFill>
                <a:srgbClr val="0000D3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0" y="87947"/>
            <a:ext cx="9129246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600" dirty="0" smtClean="0">
                <a:solidFill>
                  <a:srgbClr val="000090"/>
                </a:solidFill>
              </a:rPr>
              <a:t>Identity Method: ratio to the </a:t>
            </a:r>
            <a:r>
              <a:rPr lang="en-US" sz="2600" i="1" dirty="0" smtClean="0">
                <a:solidFill>
                  <a:srgbClr val="000090"/>
                </a:solidFill>
              </a:rPr>
              <a:t>truth</a:t>
            </a:r>
            <a:r>
              <a:rPr lang="en-US" sz="2600" dirty="0" smtClean="0">
                <a:solidFill>
                  <a:srgbClr val="000090"/>
                </a:solidFill>
              </a:rPr>
              <a:t> moments</a:t>
            </a:r>
            <a:endParaRPr lang="ru-RU" sz="2600" dirty="0">
              <a:solidFill>
                <a:srgbClr val="00009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4747" y="6401570"/>
            <a:ext cx="26688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Reported </a:t>
            </a:r>
            <a:r>
              <a:rPr lang="en-US" dirty="0" smtClean="0"/>
              <a:t>at PWG3 today)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21662215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0000FF"/>
                </a:solidFill>
              </a:rPr>
              <a:t>Conclusions to PART 2</a:t>
            </a:r>
            <a:r>
              <a:rPr lang="en-US" b="1" dirty="0" smtClean="0">
                <a:solidFill>
                  <a:srgbClr val="0000FF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sz="2000" dirty="0"/>
              <a:t>The application of Identity methods is checked at NICA energies using MC event-generators data. It is  shown to be useful in particle identification in AA collisions at MPD/NICA</a:t>
            </a:r>
          </a:p>
          <a:p>
            <a:pPr>
              <a:buFont typeface="Wingdings" charset="2"/>
              <a:buChar char="Ø"/>
            </a:pPr>
            <a:r>
              <a:rPr lang="en-US" sz="2000" dirty="0"/>
              <a:t>It is shown that application of strongly intensive variables at NICA energies in the acceptance of the MPD could have a discriminative power  in the analysis of data. In particular, besides the elimination of trivial volume fluctuations it shows sensitivity to formation of new types of particle-emitting </a:t>
            </a:r>
            <a:r>
              <a:rPr lang="en-US" sz="2000" dirty="0" smtClean="0"/>
              <a:t>sources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24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50919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0352" y="5229200"/>
            <a:ext cx="5133256" cy="494928"/>
          </a:xfrm>
        </p:spPr>
        <p:txBody>
          <a:bodyPr/>
          <a:lstStyle/>
          <a:p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>
                <a:solidFill>
                  <a:srgbClr val="3366FF"/>
                </a:solidFill>
              </a:rPr>
              <a:t>PART 3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25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816508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784976" cy="1143000"/>
          </a:xfrm>
        </p:spPr>
        <p:txBody>
          <a:bodyPr/>
          <a:lstStyle/>
          <a:p>
            <a:r>
              <a:rPr lang="en-US" sz="3200" dirty="0" smtClean="0">
                <a:solidFill>
                  <a:srgbClr val="0000FF"/>
                </a:solidFill>
              </a:rPr>
              <a:t/>
            </a:r>
            <a:br>
              <a:rPr lang="en-US" sz="3200" dirty="0" smtClean="0">
                <a:solidFill>
                  <a:srgbClr val="0000FF"/>
                </a:solidFill>
              </a:rPr>
            </a:br>
            <a:r>
              <a:rPr lang="en-US" sz="3200" dirty="0" smtClean="0">
                <a:solidFill>
                  <a:srgbClr val="0000FF"/>
                </a:solidFill>
              </a:rPr>
              <a:t>MCP</a:t>
            </a:r>
            <a:r>
              <a:rPr lang="en-US" sz="3200" dirty="0">
                <a:solidFill>
                  <a:srgbClr val="0000FF"/>
                </a:solidFill>
              </a:rPr>
              <a:t>-based solutions </a:t>
            </a:r>
            <a:r>
              <a:rPr lang="en-US" sz="3200" dirty="0" smtClean="0">
                <a:solidFill>
                  <a:srgbClr val="0000FF"/>
                </a:solidFill>
              </a:rPr>
              <a:t>for Beam </a:t>
            </a:r>
            <a:r>
              <a:rPr lang="en-US" sz="3200" dirty="0">
                <a:solidFill>
                  <a:srgbClr val="0000FF"/>
                </a:solidFill>
              </a:rPr>
              <a:t>Position Monitor (BPM</a:t>
            </a:r>
            <a:r>
              <a:rPr lang="en-US" sz="3200" dirty="0" smtClean="0">
                <a:solidFill>
                  <a:srgbClr val="0000FF"/>
                </a:solidFill>
              </a:rPr>
              <a:t>) and Fast </a:t>
            </a:r>
            <a:r>
              <a:rPr lang="en-US" sz="3200" dirty="0">
                <a:solidFill>
                  <a:srgbClr val="0000FF"/>
                </a:solidFill>
              </a:rPr>
              <a:t>Beam-Beam Collisions counters (FBBC</a:t>
            </a:r>
            <a:r>
              <a:rPr lang="en-US" sz="3200" dirty="0" smtClean="0">
                <a:solidFill>
                  <a:srgbClr val="0000FF"/>
                </a:solidFill>
              </a:rPr>
              <a:t>) for NICA</a:t>
            </a:r>
            <a:r>
              <a:rPr lang="en-US" sz="3200" dirty="0" smtClean="0">
                <a:solidFill>
                  <a:srgbClr val="3366FF"/>
                </a:solidFill>
              </a:rPr>
              <a:t> </a:t>
            </a: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756576" y="5552480"/>
            <a:ext cx="6285384" cy="1296144"/>
          </a:xfrm>
        </p:spPr>
        <p:txBody>
          <a:bodyPr/>
          <a:lstStyle/>
          <a:p>
            <a:pPr marL="0" indent="0">
              <a:buNone/>
            </a:pPr>
            <a:endParaRPr lang="en-US" sz="2000" dirty="0"/>
          </a:p>
        </p:txBody>
      </p:sp>
      <p:pic>
        <p:nvPicPr>
          <p:cNvPr id="4" name="Content Placeholder 7" descr="mcp-0106_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65" b="2865"/>
          <a:stretch>
            <a:fillRect/>
          </a:stretch>
        </p:blipFill>
        <p:spPr bwMode="auto">
          <a:xfrm>
            <a:off x="-15180" y="1961456"/>
            <a:ext cx="8903431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</p:pic>
      <p:sp>
        <p:nvSpPr>
          <p:cNvPr id="5" name="Rectangle 4"/>
          <p:cNvSpPr/>
          <p:nvPr/>
        </p:nvSpPr>
        <p:spPr>
          <a:xfrm>
            <a:off x="4139952" y="2348880"/>
            <a:ext cx="4572000" cy="1508105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dirty="0">
                <a:solidFill>
                  <a:srgbClr val="3366FF"/>
                </a:solidFill>
              </a:rPr>
              <a:t>(1) </a:t>
            </a:r>
            <a:r>
              <a:rPr lang="en-US" dirty="0" smtClean="0">
                <a:solidFill>
                  <a:srgbClr val="FF0000"/>
                </a:solidFill>
              </a:rPr>
              <a:t>Fast </a:t>
            </a:r>
            <a:r>
              <a:rPr lang="en-US" dirty="0">
                <a:solidFill>
                  <a:srgbClr val="FF0000"/>
                </a:solidFill>
              </a:rPr>
              <a:t>monitoring of the beam </a:t>
            </a:r>
            <a:r>
              <a:rPr lang="en-US" dirty="0" smtClean="0">
                <a:solidFill>
                  <a:srgbClr val="FF0000"/>
                </a:solidFill>
              </a:rPr>
              <a:t>position and profile </a:t>
            </a:r>
            <a:r>
              <a:rPr lang="en-US" dirty="0" smtClean="0"/>
              <a:t> </a:t>
            </a:r>
            <a:r>
              <a:rPr lang="en-US" dirty="0"/>
              <a:t>(</a:t>
            </a:r>
            <a:r>
              <a:rPr lang="en-US" dirty="0">
                <a:solidFill>
                  <a:srgbClr val="0000FF"/>
                </a:solidFill>
              </a:rPr>
              <a:t>FBP)</a:t>
            </a:r>
            <a:r>
              <a:rPr lang="ru-RU" dirty="0">
                <a:solidFill>
                  <a:srgbClr val="0000FF"/>
                </a:solidFill>
              </a:rPr>
              <a:t> </a:t>
            </a:r>
            <a:r>
              <a:rPr lang="ru-RU" dirty="0">
                <a:solidFill>
                  <a:srgbClr val="3366FF"/>
                </a:solidFill>
              </a:rPr>
              <a:t/>
            </a:r>
            <a:br>
              <a:rPr lang="ru-RU" dirty="0">
                <a:solidFill>
                  <a:srgbClr val="3366FF"/>
                </a:solidFill>
              </a:rPr>
            </a:br>
            <a:r>
              <a:rPr lang="ru-RU" dirty="0" smtClean="0">
                <a:solidFill>
                  <a:srgbClr val="3366FF"/>
                </a:solidFill>
              </a:rPr>
              <a:t>(</a:t>
            </a:r>
            <a:r>
              <a:rPr lang="ru-RU" dirty="0">
                <a:solidFill>
                  <a:srgbClr val="3366FF"/>
                </a:solidFill>
              </a:rPr>
              <a:t>2) </a:t>
            </a:r>
            <a:r>
              <a:rPr lang="en-US" dirty="0">
                <a:solidFill>
                  <a:srgbClr val="FF0000"/>
                </a:solidFill>
              </a:rPr>
              <a:t>The event-by-event fast monitoring of beam-beam collisions</a:t>
            </a:r>
            <a:r>
              <a:rPr lang="en-US" dirty="0"/>
              <a:t> (</a:t>
            </a:r>
            <a:r>
              <a:rPr lang="en-US" dirty="0">
                <a:solidFill>
                  <a:srgbClr val="0000FF"/>
                </a:solidFill>
              </a:rPr>
              <a:t>FBBC)</a:t>
            </a:r>
            <a:endParaRPr lang="en-US" dirty="0"/>
          </a:p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26</a:t>
            </a:fld>
            <a:endParaRPr lang="ru-RU"/>
          </a:p>
        </p:txBody>
      </p:sp>
      <p:sp>
        <p:nvSpPr>
          <p:cNvPr id="7" name="Rectangle 6"/>
          <p:cNvSpPr/>
          <p:nvPr/>
        </p:nvSpPr>
        <p:spPr>
          <a:xfrm>
            <a:off x="1043608" y="566124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NIMA62154</a:t>
            </a:r>
          </a:p>
          <a:p>
            <a:r>
              <a:rPr lang="ru-RU" dirty="0"/>
              <a:t>DOI: 10.1016/j.nima.2019.04.108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5429782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395536" y="260648"/>
            <a:ext cx="806489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dirty="0">
                <a:solidFill>
                  <a:srgbClr val="0000FF"/>
                </a:solidFill>
              </a:rPr>
              <a:t>Micro Channel Plates (MCPs) as a MIP </a:t>
            </a:r>
            <a:r>
              <a:rPr lang="en-US" sz="3200" dirty="0" smtClean="0">
                <a:solidFill>
                  <a:srgbClr val="0000FF"/>
                </a:solidFill>
              </a:rPr>
              <a:t>detector [1,2]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827584" y="4653136"/>
            <a:ext cx="8667805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US" dirty="0"/>
              <a:t>[1]</a:t>
            </a:r>
            <a:r>
              <a:rPr lang="en-US" dirty="0" err="1"/>
              <a:t>A.Baldin,G.Feofilov,F.F.Valiev</a:t>
            </a:r>
            <a:r>
              <a:rPr lang="en-US" dirty="0"/>
              <a:t> et al. </a:t>
            </a:r>
          </a:p>
          <a:p>
            <a:pPr lvl="0"/>
            <a:r>
              <a:rPr lang="en-US" dirty="0" err="1"/>
              <a:t>Microchannel</a:t>
            </a:r>
            <a:r>
              <a:rPr lang="en-US" dirty="0"/>
              <a:t> plates as a detector for 800 MeV/c charged </a:t>
            </a:r>
            <a:r>
              <a:rPr lang="en-US" dirty="0" err="1"/>
              <a:t>pions</a:t>
            </a:r>
            <a:r>
              <a:rPr lang="en-US" dirty="0"/>
              <a:t> </a:t>
            </a:r>
          </a:p>
          <a:p>
            <a:pPr lvl="0"/>
            <a:r>
              <a:rPr lang="en-US" dirty="0"/>
              <a:t>and protons. </a:t>
            </a:r>
            <a:r>
              <a:rPr lang="en-US" dirty="0" smtClean="0"/>
              <a:t>/</a:t>
            </a:r>
            <a:r>
              <a:rPr lang="en-US" dirty="0"/>
              <a:t>/ JINR Rapid Communications. 1991. No 4/50/-91. p.27-36. </a:t>
            </a:r>
          </a:p>
          <a:p>
            <a:r>
              <a:rPr lang="en-US" dirty="0"/>
              <a:t>[2] </a:t>
            </a:r>
            <a:r>
              <a:rPr lang="en-US" dirty="0" err="1"/>
              <a:t>A.A.Baldin</a:t>
            </a:r>
            <a:r>
              <a:rPr lang="en-US" dirty="0"/>
              <a:t>, </a:t>
            </a:r>
            <a:r>
              <a:rPr lang="en-US" dirty="0" err="1"/>
              <a:t>G.Feofilov,Yu.Gavrilov</a:t>
            </a:r>
            <a:r>
              <a:rPr lang="en-US" dirty="0"/>
              <a:t>, </a:t>
            </a:r>
            <a:r>
              <a:rPr lang="en-US" dirty="0" err="1"/>
              <a:t>A.Tsvinev,F.Valiev</a:t>
            </a:r>
            <a:r>
              <a:rPr lang="en-US" dirty="0"/>
              <a:t>,</a:t>
            </a:r>
          </a:p>
          <a:p>
            <a:r>
              <a:rPr lang="en-US" dirty="0"/>
              <a:t> Proposals for a new type of </a:t>
            </a:r>
            <a:r>
              <a:rPr lang="en-US" dirty="0" err="1"/>
              <a:t>microchannel</a:t>
            </a:r>
            <a:r>
              <a:rPr lang="en-US" dirty="0"/>
              <a:t>-plate-</a:t>
            </a:r>
            <a:r>
              <a:rPr lang="en-US" dirty="0" smtClean="0"/>
              <a:t>based vertex </a:t>
            </a:r>
            <a:r>
              <a:rPr lang="en-US" dirty="0"/>
              <a:t>detector// NIM A323. 1992.  p. 439-444.</a:t>
            </a:r>
            <a:endParaRPr lang="ru-RU" dirty="0"/>
          </a:p>
        </p:txBody>
      </p:sp>
      <p:sp>
        <p:nvSpPr>
          <p:cNvPr id="9" name="Parallelogram 8"/>
          <p:cNvSpPr/>
          <p:nvPr/>
        </p:nvSpPr>
        <p:spPr>
          <a:xfrm>
            <a:off x="1115616" y="3861048"/>
            <a:ext cx="640088" cy="504056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Parallelogram 10"/>
          <p:cNvSpPr/>
          <p:nvPr/>
        </p:nvSpPr>
        <p:spPr>
          <a:xfrm>
            <a:off x="3203848" y="3861048"/>
            <a:ext cx="720080" cy="504056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>
            <a:off x="1763688" y="3861048"/>
            <a:ext cx="712096" cy="504056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>
            <a:off x="2555776" y="3861048"/>
            <a:ext cx="648072" cy="504056"/>
          </a:xfrm>
          <a:prstGeom prst="parallelogram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71600" y="1412776"/>
            <a:ext cx="3352800" cy="2425700"/>
          </a:xfrm>
          <a:prstGeom prst="rect">
            <a:avLst/>
          </a:prstGeom>
        </p:spPr>
      </p:pic>
      <p:sp>
        <p:nvSpPr>
          <p:cNvPr id="15" name="TextBox 14"/>
          <p:cNvSpPr txBox="1"/>
          <p:nvPr/>
        </p:nvSpPr>
        <p:spPr>
          <a:xfrm>
            <a:off x="5940152" y="1844824"/>
            <a:ext cx="2519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Active target-converter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6" name="Rectangle 15"/>
          <p:cNvSpPr/>
          <p:nvPr/>
        </p:nvSpPr>
        <p:spPr>
          <a:xfrm>
            <a:off x="6156176" y="2492896"/>
            <a:ext cx="167234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MCP-Amplifier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17" name="Rectangle 16"/>
          <p:cNvSpPr/>
          <p:nvPr/>
        </p:nvSpPr>
        <p:spPr>
          <a:xfrm>
            <a:off x="6156176" y="3501008"/>
            <a:ext cx="2094851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Readout anodes</a:t>
            </a:r>
            <a:endParaRPr lang="en-US" dirty="0">
              <a:solidFill>
                <a:srgbClr val="0000FF"/>
              </a:solidFill>
            </a:endParaRPr>
          </a:p>
        </p:txBody>
      </p:sp>
      <p:cxnSp>
        <p:nvCxnSpPr>
          <p:cNvPr id="19" name="Straight Arrow Connector 18"/>
          <p:cNvCxnSpPr/>
          <p:nvPr/>
        </p:nvCxnSpPr>
        <p:spPr>
          <a:xfrm flipH="1">
            <a:off x="4283968" y="3717032"/>
            <a:ext cx="1512168" cy="43204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 flipH="1">
            <a:off x="4283968" y="1988840"/>
            <a:ext cx="1512168" cy="288032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4283968" y="2780928"/>
            <a:ext cx="1584176" cy="360040"/>
          </a:xfrm>
          <a:prstGeom prst="line">
            <a:avLst/>
          </a:prstGeom>
          <a:ln>
            <a:tailEnd type="triangle" w="lg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35E9F-E4DA-7346-884E-AA62B4C1EE49}" type="slidenum">
              <a:rPr lang="ru-RU" smtClean="0"/>
              <a:pPr>
                <a:defRPr/>
              </a:pPr>
              <a:t>27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402013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467544" y="5805264"/>
            <a:ext cx="820891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[1] </a:t>
            </a:r>
            <a:r>
              <a:rPr lang="en-US" dirty="0" err="1" smtClean="0"/>
              <a:t>A.Baldin</a:t>
            </a:r>
            <a:r>
              <a:rPr lang="en-US" dirty="0"/>
              <a:t>, </a:t>
            </a:r>
            <a:r>
              <a:rPr lang="en-US" dirty="0" err="1"/>
              <a:t>A.Berlev</a:t>
            </a:r>
            <a:r>
              <a:rPr lang="en-US" dirty="0"/>
              <a:t>, </a:t>
            </a:r>
            <a:r>
              <a:rPr lang="en-US" dirty="0" err="1"/>
              <a:t>I.Kudashkin</a:t>
            </a:r>
            <a:r>
              <a:rPr lang="en-US" dirty="0"/>
              <a:t>, </a:t>
            </a:r>
            <a:r>
              <a:rPr lang="en-US" dirty="0" err="1" smtClean="0"/>
              <a:t>A.Fedorov</a:t>
            </a:r>
            <a:r>
              <a:rPr lang="en-US" dirty="0" smtClean="0"/>
              <a:t>, </a:t>
            </a:r>
            <a:r>
              <a:rPr lang="en-US" dirty="0"/>
              <a:t>Space-time characteristics of the circulating </a:t>
            </a:r>
            <a:r>
              <a:rPr lang="en-US" dirty="0" smtClean="0"/>
              <a:t>beams, Letters </a:t>
            </a:r>
            <a:r>
              <a:rPr lang="en-US" dirty="0"/>
              <a:t>to ECHAIA, 2014, vol.11, №2 (186), p.209-218</a:t>
            </a:r>
          </a:p>
        </p:txBody>
      </p:sp>
      <p:sp>
        <p:nvSpPr>
          <p:cNvPr id="2" name="Rectangle 1"/>
          <p:cNvSpPr/>
          <p:nvPr/>
        </p:nvSpPr>
        <p:spPr>
          <a:xfrm>
            <a:off x="179512" y="0"/>
            <a:ext cx="7394572" cy="230832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dirty="0">
                <a:solidFill>
                  <a:srgbClr val="0000FF"/>
                </a:solidFill>
              </a:rPr>
              <a:t>First test results </a:t>
            </a:r>
            <a:r>
              <a:rPr lang="en-US" sz="3600" dirty="0" smtClean="0">
                <a:solidFill>
                  <a:srgbClr val="0000FF"/>
                </a:solidFill>
              </a:rPr>
              <a:t>of </a:t>
            </a:r>
            <a:r>
              <a:rPr lang="en-US" sz="3600" dirty="0" smtClean="0">
                <a:solidFill>
                  <a:srgbClr val="3366FF"/>
                </a:solidFill>
              </a:rPr>
              <a:t>the </a:t>
            </a:r>
            <a:r>
              <a:rPr lang="en-US" sz="3600" dirty="0">
                <a:solidFill>
                  <a:srgbClr val="3366FF"/>
                </a:solidFill>
              </a:rPr>
              <a:t>beam profile </a:t>
            </a:r>
            <a:endParaRPr lang="en-US" sz="3600" dirty="0" smtClean="0">
              <a:solidFill>
                <a:srgbClr val="3366FF"/>
              </a:solidFill>
            </a:endParaRPr>
          </a:p>
          <a:p>
            <a:r>
              <a:rPr lang="en-US" sz="3600" dirty="0" smtClean="0">
                <a:solidFill>
                  <a:srgbClr val="3366FF"/>
                </a:solidFill>
              </a:rPr>
              <a:t>Monitoring</a:t>
            </a:r>
          </a:p>
          <a:p>
            <a:endParaRPr lang="en-US" sz="3600" dirty="0">
              <a:solidFill>
                <a:srgbClr val="0000FF"/>
              </a:solidFill>
            </a:endParaRPr>
          </a:p>
          <a:p>
            <a:endParaRPr lang="en-US" sz="3600" dirty="0">
              <a:solidFill>
                <a:srgbClr val="0000FF"/>
              </a:solidFill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17000"/>
                    </a14:imgEffect>
                    <a14:imgEffect>
                      <a14:colorTemperature colorTemp="4761"/>
                    </a14:imgEffect>
                    <a14:imgEffect>
                      <a14:saturation sat="83000"/>
                    </a14:imgEffect>
                    <a14:imgEffect>
                      <a14:brightnessContrast bright="35000" contrast="15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987824" y="908720"/>
            <a:ext cx="5105400" cy="33655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96875" y="4581128"/>
            <a:ext cx="7991549" cy="7078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>
                <a:solidFill>
                  <a:srgbClr val="3366FF"/>
                </a:solidFill>
              </a:rPr>
              <a:t>MCP-based device for fast </a:t>
            </a:r>
            <a:r>
              <a:rPr lang="en-US" sz="2000" dirty="0">
                <a:solidFill>
                  <a:srgbClr val="3366FF"/>
                </a:solidFill>
              </a:rPr>
              <a:t>monitoring of the beam profile (FBP</a:t>
            </a:r>
            <a:r>
              <a:rPr lang="en-US" sz="2000" dirty="0" smtClean="0">
                <a:solidFill>
                  <a:srgbClr val="3366FF"/>
                </a:solidFill>
              </a:rPr>
              <a:t>) at </a:t>
            </a:r>
            <a:r>
              <a:rPr lang="en-US" sz="2000" dirty="0">
                <a:solidFill>
                  <a:srgbClr val="3366FF"/>
                </a:solidFill>
              </a:rPr>
              <a:t>the NUCLOTRON</a:t>
            </a:r>
            <a:r>
              <a:rPr lang="ru-RU" sz="2000" dirty="0">
                <a:solidFill>
                  <a:srgbClr val="0000FF"/>
                </a:solidFill>
              </a:rPr>
              <a:t> </a:t>
            </a:r>
            <a:r>
              <a:rPr lang="en-US" sz="2000" dirty="0" smtClean="0">
                <a:solidFill>
                  <a:srgbClr val="0000FF"/>
                </a:solidFill>
              </a:rPr>
              <a:t> [1]</a:t>
            </a:r>
            <a:endParaRPr lang="en-US" sz="2000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35E9F-E4DA-7346-884E-AA62B4C1EE49}" type="slidenum">
              <a:rPr lang="ru-RU" smtClean="0"/>
              <a:pPr>
                <a:defRPr/>
              </a:pPr>
              <a:t>28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16657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2060848"/>
            <a:ext cx="4114800" cy="3784600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683568" y="260648"/>
            <a:ext cx="8928992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Beam </a:t>
            </a:r>
            <a:r>
              <a:rPr lang="en-US" sz="3200" dirty="0">
                <a:solidFill>
                  <a:srgbClr val="0000FF"/>
                </a:solidFill>
              </a:rPr>
              <a:t>Position Monitor (BPM</a:t>
            </a:r>
            <a:r>
              <a:rPr lang="en-US" sz="3200" dirty="0" smtClean="0">
                <a:solidFill>
                  <a:srgbClr val="0000FF"/>
                </a:solidFill>
              </a:rPr>
              <a:t>) [1]. </a:t>
            </a:r>
            <a:endParaRPr lang="en-US" sz="3200" dirty="0">
              <a:solidFill>
                <a:srgbClr val="0000FF"/>
              </a:solidFill>
            </a:endParaRPr>
          </a:p>
        </p:txBody>
      </p:sp>
      <p:sp>
        <p:nvSpPr>
          <p:cNvPr id="7" name="Folded Corner 6"/>
          <p:cNvSpPr/>
          <p:nvPr/>
        </p:nvSpPr>
        <p:spPr>
          <a:xfrm>
            <a:off x="5076056" y="2204864"/>
            <a:ext cx="1682551" cy="3098820"/>
          </a:xfrm>
          <a:prstGeom prst="foldedCorner">
            <a:avLst>
              <a:gd name="adj" fmla="val 0"/>
            </a:avLst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lvl1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>
              <a:defRPr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000" kern="1200" dirty="0" smtClean="0">
                <a:solidFill>
                  <a:srgbClr val="0000FF"/>
                </a:solidFill>
              </a:rPr>
              <a:t>Anode </a:t>
            </a:r>
          </a:p>
          <a:p>
            <a:endParaRPr lang="en-US" sz="2000" kern="1200" dirty="0" smtClean="0">
              <a:solidFill>
                <a:srgbClr val="0000FF"/>
              </a:solidFill>
            </a:endParaRPr>
          </a:p>
          <a:p>
            <a:endParaRPr lang="en-US" sz="2000" kern="1200" dirty="0" smtClean="0">
              <a:solidFill>
                <a:srgbClr val="0000FF"/>
              </a:solidFill>
            </a:endParaRPr>
          </a:p>
          <a:p>
            <a:r>
              <a:rPr lang="en-US" sz="2000" kern="1200" dirty="0" smtClean="0">
                <a:solidFill>
                  <a:srgbClr val="0000FF"/>
                </a:solidFill>
              </a:rPr>
              <a:t>Gating  grid</a:t>
            </a:r>
          </a:p>
          <a:p>
            <a:endParaRPr lang="en-US" sz="2000" kern="1200" dirty="0" smtClean="0">
              <a:solidFill>
                <a:srgbClr val="0000FF"/>
              </a:solidFill>
            </a:endParaRPr>
          </a:p>
          <a:p>
            <a:r>
              <a:rPr lang="en-US" sz="2000" kern="1200" dirty="0" smtClean="0">
                <a:solidFill>
                  <a:srgbClr val="0000FF"/>
                </a:solidFill>
              </a:rPr>
              <a:t> </a:t>
            </a:r>
            <a:r>
              <a:rPr lang="ru-RU" sz="2000" kern="1200" dirty="0" smtClean="0">
                <a:solidFill>
                  <a:srgbClr val="0000FF"/>
                </a:solidFill>
              </a:rPr>
              <a:t>MC</a:t>
            </a:r>
            <a:r>
              <a:rPr lang="en-US" sz="2000" kern="1200" dirty="0" smtClean="0">
                <a:solidFill>
                  <a:srgbClr val="0000FF"/>
                </a:solidFill>
              </a:rPr>
              <a:t>P-1</a:t>
            </a:r>
          </a:p>
          <a:p>
            <a:r>
              <a:rPr lang="en-US" sz="2000" dirty="0" smtClean="0">
                <a:solidFill>
                  <a:srgbClr val="0000FF"/>
                </a:solidFill>
              </a:rPr>
              <a:t>MCP-2</a:t>
            </a:r>
            <a:endParaRPr lang="en-US" sz="2000" kern="1200" dirty="0" smtClean="0">
              <a:solidFill>
                <a:srgbClr val="0000FF"/>
              </a:solidFill>
            </a:endParaRPr>
          </a:p>
          <a:p>
            <a:endParaRPr lang="en-US" sz="2000" kern="1200" dirty="0" smtClean="0">
              <a:solidFill>
                <a:srgbClr val="0000FF"/>
              </a:solidFill>
            </a:endParaRPr>
          </a:p>
          <a:p>
            <a:r>
              <a:rPr lang="en-US" sz="2000" kern="1200" dirty="0" smtClean="0">
                <a:solidFill>
                  <a:srgbClr val="0000FF"/>
                </a:solidFill>
              </a:rPr>
              <a:t>Strip readout 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4356992" y="1196752"/>
            <a:ext cx="9144000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539552" y="5733256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[1] </a:t>
            </a:r>
            <a:r>
              <a:rPr lang="en-US" dirty="0" err="1" smtClean="0"/>
              <a:t>A.Baldin</a:t>
            </a:r>
            <a:r>
              <a:rPr lang="en-US" dirty="0"/>
              <a:t>, </a:t>
            </a:r>
            <a:r>
              <a:rPr lang="en-US" dirty="0" err="1"/>
              <a:t>A.Berlev</a:t>
            </a:r>
            <a:r>
              <a:rPr lang="en-US" dirty="0"/>
              <a:t>, </a:t>
            </a:r>
            <a:r>
              <a:rPr lang="en-US" dirty="0" err="1"/>
              <a:t>I.Kudashkin</a:t>
            </a:r>
            <a:r>
              <a:rPr lang="en-US" dirty="0"/>
              <a:t>, </a:t>
            </a:r>
            <a:r>
              <a:rPr lang="en-US" dirty="0" err="1"/>
              <a:t>A.Fedorov</a:t>
            </a:r>
            <a:r>
              <a:rPr lang="en-US" dirty="0"/>
              <a:t>, Letters to ECHAIA, 2014, vol.11, №2 (186), p.209-218</a:t>
            </a:r>
          </a:p>
        </p:txBody>
      </p:sp>
      <p:sp>
        <p:nvSpPr>
          <p:cNvPr id="9" name="Rectangle 8"/>
          <p:cNvSpPr/>
          <p:nvPr/>
        </p:nvSpPr>
        <p:spPr>
          <a:xfrm>
            <a:off x="3635896" y="2924944"/>
            <a:ext cx="936104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b="1" dirty="0">
                <a:solidFill>
                  <a:srgbClr val="6600FF"/>
                </a:solidFill>
              </a:rPr>
              <a:t>Beam</a:t>
            </a:r>
            <a:endParaRPr lang="en-US" sz="1600" dirty="0"/>
          </a:p>
        </p:txBody>
      </p:sp>
      <p:sp>
        <p:nvSpPr>
          <p:cNvPr id="10" name="Parallelogram 9"/>
          <p:cNvSpPr/>
          <p:nvPr/>
        </p:nvSpPr>
        <p:spPr>
          <a:xfrm rot="160972">
            <a:off x="3511287" y="4499456"/>
            <a:ext cx="394498" cy="784479"/>
          </a:xfrm>
          <a:prstGeom prst="parallelogram">
            <a:avLst>
              <a:gd name="adj" fmla="val 83223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Parallelogram 11"/>
          <p:cNvSpPr/>
          <p:nvPr/>
        </p:nvSpPr>
        <p:spPr>
          <a:xfrm rot="160972">
            <a:off x="2059904" y="4945866"/>
            <a:ext cx="209046" cy="354584"/>
          </a:xfrm>
          <a:prstGeom prst="parallelogram">
            <a:avLst>
              <a:gd name="adj" fmla="val 720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arallelogram 12"/>
          <p:cNvSpPr/>
          <p:nvPr/>
        </p:nvSpPr>
        <p:spPr>
          <a:xfrm rot="160972">
            <a:off x="2203919" y="4945866"/>
            <a:ext cx="209046" cy="354584"/>
          </a:xfrm>
          <a:prstGeom prst="parallelogram">
            <a:avLst>
              <a:gd name="adj" fmla="val 720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Parallelogram 13"/>
          <p:cNvSpPr/>
          <p:nvPr/>
        </p:nvSpPr>
        <p:spPr>
          <a:xfrm rot="160972">
            <a:off x="2347936" y="4945866"/>
            <a:ext cx="209046" cy="354584"/>
          </a:xfrm>
          <a:prstGeom prst="parallelogram">
            <a:avLst>
              <a:gd name="adj" fmla="val 720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Parallelogram 14"/>
          <p:cNvSpPr/>
          <p:nvPr/>
        </p:nvSpPr>
        <p:spPr>
          <a:xfrm rot="160972">
            <a:off x="2491952" y="4945866"/>
            <a:ext cx="209046" cy="354584"/>
          </a:xfrm>
          <a:prstGeom prst="parallelogram">
            <a:avLst>
              <a:gd name="adj" fmla="val 720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arallelogram 15"/>
          <p:cNvSpPr/>
          <p:nvPr/>
        </p:nvSpPr>
        <p:spPr>
          <a:xfrm rot="160972">
            <a:off x="2635968" y="4945866"/>
            <a:ext cx="209046" cy="354584"/>
          </a:xfrm>
          <a:prstGeom prst="parallelogram">
            <a:avLst>
              <a:gd name="adj" fmla="val 720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Parallelogram 16"/>
          <p:cNvSpPr/>
          <p:nvPr/>
        </p:nvSpPr>
        <p:spPr>
          <a:xfrm rot="160972">
            <a:off x="2779984" y="4945866"/>
            <a:ext cx="209046" cy="354584"/>
          </a:xfrm>
          <a:prstGeom prst="parallelogram">
            <a:avLst>
              <a:gd name="adj" fmla="val 720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Parallelogram 17"/>
          <p:cNvSpPr/>
          <p:nvPr/>
        </p:nvSpPr>
        <p:spPr>
          <a:xfrm rot="160972">
            <a:off x="2924000" y="4945866"/>
            <a:ext cx="209046" cy="354584"/>
          </a:xfrm>
          <a:prstGeom prst="parallelogram">
            <a:avLst>
              <a:gd name="adj" fmla="val 720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Parallelogram 18"/>
          <p:cNvSpPr/>
          <p:nvPr/>
        </p:nvSpPr>
        <p:spPr>
          <a:xfrm rot="160972">
            <a:off x="3068017" y="4945866"/>
            <a:ext cx="209046" cy="354584"/>
          </a:xfrm>
          <a:prstGeom prst="parallelogram">
            <a:avLst>
              <a:gd name="adj" fmla="val 720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Parallelogram 19"/>
          <p:cNvSpPr/>
          <p:nvPr/>
        </p:nvSpPr>
        <p:spPr>
          <a:xfrm rot="160972">
            <a:off x="3212032" y="4945866"/>
            <a:ext cx="209046" cy="354584"/>
          </a:xfrm>
          <a:prstGeom prst="parallelogram">
            <a:avLst>
              <a:gd name="adj" fmla="val 720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Parallelogram 20"/>
          <p:cNvSpPr/>
          <p:nvPr/>
        </p:nvSpPr>
        <p:spPr>
          <a:xfrm rot="160972">
            <a:off x="3356048" y="4945868"/>
            <a:ext cx="209046" cy="354584"/>
          </a:xfrm>
          <a:prstGeom prst="parallelogram">
            <a:avLst>
              <a:gd name="adj" fmla="val 72008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Can 22"/>
          <p:cNvSpPr/>
          <p:nvPr/>
        </p:nvSpPr>
        <p:spPr>
          <a:xfrm rot="12380569">
            <a:off x="2911054" y="2933720"/>
            <a:ext cx="225545" cy="1062566"/>
          </a:xfrm>
          <a:prstGeom prst="can">
            <a:avLst>
              <a:gd name="adj" fmla="val 101317"/>
            </a:avLst>
          </a:prstGeom>
          <a:solidFill>
            <a:srgbClr val="FF0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Parallelogram 30"/>
          <p:cNvSpPr/>
          <p:nvPr/>
        </p:nvSpPr>
        <p:spPr>
          <a:xfrm rot="160972">
            <a:off x="2563706" y="4952613"/>
            <a:ext cx="497227" cy="350499"/>
          </a:xfrm>
          <a:prstGeom prst="parallelogram">
            <a:avLst>
              <a:gd name="adj" fmla="val 40324"/>
            </a:avLst>
          </a:prstGeom>
          <a:solidFill>
            <a:srgbClr val="FF0000">
              <a:alpha val="34000"/>
            </a:srgb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35E9F-E4DA-7346-884E-AA62B4C1EE49}" type="slidenum">
              <a:rPr lang="ru-RU" smtClean="0"/>
              <a:pPr>
                <a:defRPr/>
              </a:pPr>
              <a:t>29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062977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707678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Times New Roman" charset="0"/>
                <a:ea typeface="MS PGothic" charset="0"/>
              </a:rPr>
              <a:t>Some t</a:t>
            </a:r>
            <a:r>
              <a:rPr lang="en-US" dirty="0" smtClean="0">
                <a:solidFill>
                  <a:srgbClr val="3366FF"/>
                </a:solidFill>
                <a:latin typeface="Times New Roman" charset="0"/>
                <a:ea typeface="MS PGothic" charset="0"/>
              </a:rPr>
              <a:t>erminology and definitions</a:t>
            </a:r>
            <a:endParaRPr lang="en-US" dirty="0">
              <a:solidFill>
                <a:srgbClr val="3366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634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E72945E-36BA-4142-9E6D-BE7F5E6E5D51}" type="slidenum">
              <a:rPr lang="en-US" sz="1400">
                <a:latin typeface="Times New Roman" charset="0"/>
              </a:rPr>
              <a:pPr eaLnBrk="1" hangingPunct="1"/>
              <a:t>3</a:t>
            </a:fld>
            <a:endParaRPr lang="en-US" sz="1400">
              <a:latin typeface="Times New Roman" charset="0"/>
            </a:endParaRP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1403648" y="4653136"/>
            <a:ext cx="5544616" cy="203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pPr marL="285750" indent="-285750">
              <a:buFont typeface="Arial"/>
              <a:buChar char="•"/>
            </a:pPr>
            <a:r>
              <a:rPr lang="en-US" dirty="0" smtClean="0"/>
              <a:t>Impact parameter – b  </a:t>
            </a:r>
            <a:endParaRPr lang="en-US" dirty="0"/>
          </a:p>
          <a:p>
            <a:r>
              <a:rPr lang="en-US" dirty="0"/>
              <a:t>• Nucleon-participants (𝑁𝑝𝑎𝑟𝑡) – nucleons collided </a:t>
            </a:r>
            <a:r>
              <a:rPr lang="en-US" dirty="0" smtClean="0"/>
              <a:t>at least </a:t>
            </a:r>
            <a:r>
              <a:rPr lang="en-US" dirty="0"/>
              <a:t>once</a:t>
            </a:r>
          </a:p>
          <a:p>
            <a:r>
              <a:rPr lang="en-US" dirty="0"/>
              <a:t>• Nucleon-spectators (𝑁𝑠𝑝𝑒𝑐 = 2𝐴 − </a:t>
            </a:r>
            <a:r>
              <a:rPr lang="en-US" dirty="0" smtClean="0"/>
              <a:t>𝑁𝑝𝑎𝑟𝑡) </a:t>
            </a:r>
            <a:r>
              <a:rPr lang="en-US" dirty="0"/>
              <a:t>nucleons</a:t>
            </a:r>
          </a:p>
          <a:p>
            <a:r>
              <a:rPr lang="en-US" dirty="0"/>
              <a:t>which didn’t interact</a:t>
            </a:r>
          </a:p>
          <a:p>
            <a:r>
              <a:rPr lang="en-US" dirty="0"/>
              <a:t>• Number of nucleon-nucleon collisions (𝑁𝑐𝑜𝑙𝑙)</a:t>
            </a:r>
          </a:p>
          <a:p>
            <a:r>
              <a:rPr lang="en-US" dirty="0"/>
              <a:t>• Multiplicity of charged particles (𝑁𝑐h)</a:t>
            </a:r>
          </a:p>
        </p:txBody>
      </p:sp>
      <p:pic>
        <p:nvPicPr>
          <p:cNvPr id="63492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484784"/>
            <a:ext cx="8639175" cy="305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493" name="AutoShape 5"/>
          <p:cNvCxnSpPr>
            <a:cxnSpLocks noChangeShapeType="1"/>
          </p:cNvCxnSpPr>
          <p:nvPr/>
        </p:nvCxnSpPr>
        <p:spPr bwMode="auto">
          <a:xfrm>
            <a:off x="251520" y="1196752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</p:spTree>
    <p:extLst>
      <p:ext uri="{BB962C8B-B14F-4D97-AF65-F5344CB8AC3E}">
        <p14:creationId xmlns:p14="http://schemas.microsoft.com/office/powerpoint/2010/main" val="821158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980728"/>
            <a:ext cx="5544616" cy="220375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3528" y="3140968"/>
            <a:ext cx="5040560" cy="2532695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827584" y="8053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00FF"/>
                </a:solidFill>
              </a:rPr>
              <a:t>Space</a:t>
            </a:r>
            <a:r>
              <a:rPr lang="en-US" dirty="0">
                <a:solidFill>
                  <a:srgbClr val="6600FF"/>
                </a:solidFill>
              </a:rPr>
              <a:t>-time characteristics of the circulating beams</a:t>
            </a:r>
          </a:p>
          <a:p>
            <a:r>
              <a:rPr lang="en-US" dirty="0" smtClean="0">
                <a:solidFill>
                  <a:srgbClr val="6600FF"/>
                </a:solidFill>
              </a:rPr>
              <a:t>TESTS </a:t>
            </a:r>
            <a:r>
              <a:rPr lang="en-US" dirty="0">
                <a:solidFill>
                  <a:srgbClr val="6600FF"/>
                </a:solidFill>
              </a:rPr>
              <a:t>AT NUCLOTRON, JINR</a:t>
            </a:r>
          </a:p>
          <a:p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827584" y="6021288"/>
            <a:ext cx="763284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[1] </a:t>
            </a:r>
            <a:r>
              <a:rPr lang="en-US" dirty="0" err="1" smtClean="0"/>
              <a:t>A.Baldin</a:t>
            </a:r>
            <a:r>
              <a:rPr lang="en-US" dirty="0"/>
              <a:t>, </a:t>
            </a:r>
            <a:r>
              <a:rPr lang="en-US" dirty="0" err="1"/>
              <a:t>A.Berlev</a:t>
            </a:r>
            <a:r>
              <a:rPr lang="en-US" dirty="0"/>
              <a:t>, </a:t>
            </a:r>
            <a:r>
              <a:rPr lang="en-US" dirty="0" err="1"/>
              <a:t>I.Kudashkin</a:t>
            </a:r>
            <a:r>
              <a:rPr lang="en-US" dirty="0"/>
              <a:t>, </a:t>
            </a:r>
            <a:r>
              <a:rPr lang="en-US" dirty="0" err="1"/>
              <a:t>A.Fedorov</a:t>
            </a:r>
            <a:r>
              <a:rPr lang="en-US" dirty="0"/>
              <a:t>, Letters to ECHAIA, 2014, vol.11, №2 (186), p.209-218</a:t>
            </a:r>
          </a:p>
        </p:txBody>
      </p:sp>
      <p:sp>
        <p:nvSpPr>
          <p:cNvPr id="8" name="Rectangle 7"/>
          <p:cNvSpPr/>
          <p:nvPr/>
        </p:nvSpPr>
        <p:spPr>
          <a:xfrm>
            <a:off x="5580112" y="3140968"/>
            <a:ext cx="4572000" cy="258532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 smtClean="0"/>
              <a:t>Example </a:t>
            </a:r>
            <a:r>
              <a:rPr lang="en-US" dirty="0"/>
              <a:t>of the </a:t>
            </a:r>
            <a:r>
              <a:rPr lang="en-US" dirty="0" err="1"/>
              <a:t>deutron</a:t>
            </a:r>
            <a:r>
              <a:rPr lang="en-US" dirty="0"/>
              <a:t> beam </a:t>
            </a:r>
            <a:endParaRPr lang="en-US" dirty="0" smtClean="0"/>
          </a:p>
          <a:p>
            <a:r>
              <a:rPr lang="en-US" dirty="0" smtClean="0"/>
              <a:t>position </a:t>
            </a:r>
            <a:r>
              <a:rPr lang="en-US" dirty="0"/>
              <a:t>measurements </a:t>
            </a:r>
            <a:endParaRPr lang="en-US" dirty="0" smtClean="0"/>
          </a:p>
          <a:p>
            <a:r>
              <a:rPr lang="en-US" dirty="0" smtClean="0"/>
              <a:t>by </a:t>
            </a:r>
            <a:r>
              <a:rPr lang="en-US" dirty="0"/>
              <a:t>using the residual gas</a:t>
            </a:r>
          </a:p>
          <a:p>
            <a:r>
              <a:rPr lang="en-US" dirty="0"/>
              <a:t>interaction MCP-based detector </a:t>
            </a:r>
            <a:endParaRPr lang="en-US" dirty="0" smtClean="0"/>
          </a:p>
          <a:p>
            <a:r>
              <a:rPr lang="en-US" dirty="0" smtClean="0"/>
              <a:t>at </a:t>
            </a:r>
            <a:r>
              <a:rPr lang="en-US" dirty="0"/>
              <a:t>the NUCLOTRON. </a:t>
            </a:r>
            <a:endParaRPr lang="en-US" dirty="0" smtClean="0"/>
          </a:p>
          <a:p>
            <a:r>
              <a:rPr lang="en-US" dirty="0" smtClean="0"/>
              <a:t>The </a:t>
            </a:r>
            <a:r>
              <a:rPr lang="en-US" dirty="0"/>
              <a:t>energy of </a:t>
            </a:r>
            <a:r>
              <a:rPr lang="en-US" dirty="0" err="1"/>
              <a:t>deutron</a:t>
            </a:r>
            <a:r>
              <a:rPr lang="en-US" dirty="0"/>
              <a:t> </a:t>
            </a:r>
            <a:r>
              <a:rPr lang="en-US" dirty="0" smtClean="0"/>
              <a:t>beams</a:t>
            </a:r>
          </a:p>
          <a:p>
            <a:r>
              <a:rPr lang="en-US" dirty="0" smtClean="0"/>
              <a:t> was= 4GeV, </a:t>
            </a:r>
          </a:p>
          <a:p>
            <a:r>
              <a:rPr lang="en-US" dirty="0" smtClean="0"/>
              <a:t>beam </a:t>
            </a:r>
            <a:r>
              <a:rPr lang="en-US" dirty="0"/>
              <a:t>intensity </a:t>
            </a:r>
            <a:r>
              <a:rPr lang="en-US" dirty="0" smtClean="0"/>
              <a:t>-10</a:t>
            </a:r>
            <a:r>
              <a:rPr lang="en-US" baseline="30000" dirty="0" smtClean="0"/>
              <a:t>8</a:t>
            </a:r>
            <a:r>
              <a:rPr lang="en-US" dirty="0"/>
              <a:t>, </a:t>
            </a:r>
            <a:endParaRPr lang="en-US" dirty="0" smtClean="0"/>
          </a:p>
          <a:p>
            <a:r>
              <a:rPr lang="en-US" dirty="0" smtClean="0"/>
              <a:t>Vacuum 10</a:t>
            </a:r>
            <a:r>
              <a:rPr lang="en-US" baseline="30000" dirty="0" smtClean="0"/>
              <a:t>-8 </a:t>
            </a:r>
            <a:r>
              <a:rPr lang="en-US" dirty="0" err="1"/>
              <a:t>Torrr</a:t>
            </a:r>
            <a:r>
              <a:rPr lang="en-US" dirty="0" smtClean="0"/>
              <a:t>.[1]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35E9F-E4DA-7346-884E-AA62B4C1EE49}" type="slidenum">
              <a:rPr lang="ru-RU" smtClean="0"/>
              <a:pPr>
                <a:defRPr/>
              </a:pPr>
              <a:t>30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3402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827584" y="8053"/>
            <a:ext cx="813690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6600FF"/>
                </a:solidFill>
              </a:rPr>
              <a:t>Space</a:t>
            </a:r>
            <a:r>
              <a:rPr lang="en-US" dirty="0">
                <a:solidFill>
                  <a:srgbClr val="6600FF"/>
                </a:solidFill>
              </a:rPr>
              <a:t>-time characteristics of the circulating beams</a:t>
            </a:r>
          </a:p>
          <a:p>
            <a:r>
              <a:rPr lang="en-US" dirty="0" smtClean="0">
                <a:solidFill>
                  <a:srgbClr val="6600FF"/>
                </a:solidFill>
              </a:rPr>
              <a:t>TESTS </a:t>
            </a:r>
            <a:r>
              <a:rPr lang="en-US" dirty="0">
                <a:solidFill>
                  <a:srgbClr val="6600FF"/>
                </a:solidFill>
              </a:rPr>
              <a:t>AT NUCLOTRON, </a:t>
            </a:r>
            <a:r>
              <a:rPr lang="en-US" dirty="0" smtClean="0">
                <a:solidFill>
                  <a:srgbClr val="6600FF"/>
                </a:solidFill>
              </a:rPr>
              <a:t>JINR in  February-April 2018 </a:t>
            </a:r>
            <a:endParaRPr lang="en-US" dirty="0">
              <a:solidFill>
                <a:srgbClr val="6600FF"/>
              </a:solidFill>
            </a:endParaRPr>
          </a:p>
          <a:p>
            <a:endParaRPr lang="en-US" dirty="0"/>
          </a:p>
        </p:txBody>
      </p:sp>
      <p:pic>
        <p:nvPicPr>
          <p:cNvPr id="5" name="Рисунок 2" descr="F:\СЕАНС 55\ОТЧЕТЫ\2018_04_05__07_45_38.png"/>
          <p:cNvPicPr/>
          <p:nvPr/>
        </p:nvPicPr>
        <p:blipFill rotWithShape="1">
          <a:blip r:embed="rId3"/>
          <a:srcRect t="-9" b="35143"/>
          <a:stretch/>
        </p:blipFill>
        <p:spPr bwMode="auto">
          <a:xfrm>
            <a:off x="1619672" y="1340768"/>
            <a:ext cx="5667375" cy="265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259632" y="4509120"/>
            <a:ext cx="6840760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Dynamic profile of an accelerated krypton beam inside </a:t>
            </a:r>
            <a:r>
              <a:rPr lang="en-US" dirty="0" smtClean="0"/>
              <a:t>the NUCLOTRON  </a:t>
            </a:r>
            <a:r>
              <a:rPr lang="en-US" dirty="0"/>
              <a:t>accelerator </a:t>
            </a:r>
            <a:r>
              <a:rPr lang="en-US" dirty="0" smtClean="0"/>
              <a:t>ring (</a:t>
            </a:r>
            <a:r>
              <a:rPr lang="en-US" dirty="0"/>
              <a:t>Vertical readings of the upper pattern in mm</a:t>
            </a:r>
            <a:r>
              <a:rPr lang="en-US" dirty="0" smtClean="0"/>
              <a:t>).</a:t>
            </a:r>
          </a:p>
          <a:p>
            <a:r>
              <a:rPr lang="en-US" dirty="0" smtClean="0"/>
              <a:t>Example </a:t>
            </a:r>
            <a:r>
              <a:rPr lang="en-US" dirty="0"/>
              <a:t>of the Kr beam position measurements at the NUCLOTRON. The </a:t>
            </a:r>
            <a:r>
              <a:rPr lang="en-US" dirty="0" smtClean="0"/>
              <a:t>energy of  </a:t>
            </a:r>
            <a:r>
              <a:rPr lang="en-US" dirty="0"/>
              <a:t>beams </a:t>
            </a:r>
            <a:r>
              <a:rPr lang="en-US" dirty="0" smtClean="0"/>
              <a:t>was  3.5GeV </a:t>
            </a:r>
            <a:r>
              <a:rPr lang="en-US" dirty="0"/>
              <a:t>, beam intensity </a:t>
            </a:r>
            <a:r>
              <a:rPr lang="en-US" dirty="0" smtClean="0"/>
              <a:t>--10</a:t>
            </a:r>
            <a:r>
              <a:rPr lang="en-US" baseline="30000" dirty="0" smtClean="0"/>
              <a:t>6</a:t>
            </a:r>
            <a:r>
              <a:rPr lang="en-US" dirty="0"/>
              <a:t>, vacuum { </a:t>
            </a:r>
            <a:r>
              <a:rPr lang="en-US" dirty="0" smtClean="0"/>
              <a:t>10</a:t>
            </a:r>
            <a:r>
              <a:rPr lang="en-US" baseline="30000" dirty="0" smtClean="0"/>
              <a:t>-8 </a:t>
            </a:r>
            <a:r>
              <a:rPr lang="en-US" dirty="0" err="1"/>
              <a:t>Torrr</a:t>
            </a:r>
            <a:r>
              <a:rPr lang="en-US" dirty="0"/>
              <a:t>. </a:t>
            </a:r>
            <a:r>
              <a:rPr lang="en-US" dirty="0" smtClean="0"/>
              <a:t>Time Slice = </a:t>
            </a:r>
            <a:r>
              <a:rPr lang="en-US" dirty="0"/>
              <a:t>5,5 </a:t>
            </a:r>
            <a:r>
              <a:rPr lang="en-US" dirty="0" err="1"/>
              <a:t>ms.</a:t>
            </a:r>
            <a:r>
              <a:rPr lang="en-US" dirty="0"/>
              <a:t> Y scale has 3 mm channel bin width.</a:t>
            </a:r>
          </a:p>
          <a:p>
            <a:endParaRPr lang="ru-RU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35E9F-E4DA-7346-884E-AA62B4C1EE49}" type="slidenum">
              <a:rPr lang="ru-RU" smtClean="0"/>
              <a:pPr>
                <a:defRPr/>
              </a:pPr>
              <a:t>31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3396921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cp-0106_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76" y="476672"/>
            <a:ext cx="9144000" cy="5363487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4427984" y="1196975"/>
            <a:ext cx="4824536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(1) fast </a:t>
            </a:r>
            <a:r>
              <a:rPr lang="en-US" dirty="0"/>
              <a:t>monitoring of the beam profile  (FBP)</a:t>
            </a:r>
            <a:r>
              <a:rPr lang="ru-RU" dirty="0"/>
              <a:t> </a:t>
            </a:r>
            <a:br>
              <a:rPr lang="ru-RU" dirty="0"/>
            </a:br>
            <a:r>
              <a:rPr lang="ru-RU" dirty="0" smtClean="0"/>
              <a:t>(</a:t>
            </a:r>
            <a:r>
              <a:rPr lang="ru-RU" dirty="0"/>
              <a:t>2) </a:t>
            </a:r>
            <a:r>
              <a:rPr lang="en-US" dirty="0"/>
              <a:t>The event-by-event fast monitoring of beam-beam collisions </a:t>
            </a:r>
          </a:p>
        </p:txBody>
      </p:sp>
      <p:sp>
        <p:nvSpPr>
          <p:cNvPr id="4" name="Rectangle 3"/>
          <p:cNvSpPr/>
          <p:nvPr/>
        </p:nvSpPr>
        <p:spPr>
          <a:xfrm>
            <a:off x="179512" y="404664"/>
            <a:ext cx="8964488" cy="584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dirty="0">
                <a:solidFill>
                  <a:srgbClr val="3366FF"/>
                </a:solidFill>
              </a:rPr>
              <a:t>Fast Beam-Beam Collisions   monitoring (FBBC)</a:t>
            </a:r>
          </a:p>
        </p:txBody>
      </p:sp>
      <p:sp>
        <p:nvSpPr>
          <p:cNvPr id="5" name="Rectangle 4"/>
          <p:cNvSpPr/>
          <p:nvPr/>
        </p:nvSpPr>
        <p:spPr>
          <a:xfrm>
            <a:off x="1331640" y="2348880"/>
            <a:ext cx="95577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FBP</a:t>
            </a:r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2483768" y="3284984"/>
            <a:ext cx="800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FBBC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3995936" y="4149080"/>
            <a:ext cx="8002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3366FF"/>
                </a:solidFill>
              </a:rPr>
              <a:t>FBBC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5652120" y="4941168"/>
            <a:ext cx="62942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FF"/>
                </a:solidFill>
              </a:rPr>
              <a:t>FBP</a:t>
            </a:r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99992" y="5661248"/>
            <a:ext cx="3700803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NIMA62154</a:t>
            </a:r>
          </a:p>
          <a:p>
            <a:r>
              <a:rPr lang="ru-RU" dirty="0" smtClean="0"/>
              <a:t>DOI: </a:t>
            </a:r>
            <a:r>
              <a:rPr lang="ru-RU" dirty="0"/>
              <a:t>10.1016/j.nima.2019.04.108</a:t>
            </a:r>
          </a:p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35E9F-E4DA-7346-884E-AA62B4C1EE49}" type="slidenum">
              <a:rPr lang="ru-RU" smtClean="0"/>
              <a:pPr>
                <a:defRPr/>
              </a:pPr>
              <a:t>32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6434152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35E9F-E4DA-7346-884E-AA62B4C1EE49}" type="slidenum">
              <a:rPr lang="ru-RU" smtClean="0"/>
              <a:pPr>
                <a:defRPr/>
              </a:pPr>
              <a:t>33</a:t>
            </a:fld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1539496"/>
            <a:ext cx="9036496" cy="459893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99392"/>
            <a:ext cx="9144000" cy="2337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04568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35E9F-E4DA-7346-884E-AA62B4C1EE49}" type="slidenum">
              <a:rPr lang="ru-RU" smtClean="0"/>
              <a:pPr>
                <a:defRPr/>
              </a:pPr>
              <a:t>34</a:t>
            </a:fld>
            <a:endParaRPr lang="ru-RU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43808" y="2852936"/>
            <a:ext cx="5955228" cy="335920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3528" y="332656"/>
            <a:ext cx="4248472" cy="27646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36840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2" descr="H:\ФОТО-Годы\2019\для Феофилова\-2011690082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149080"/>
            <a:ext cx="2950989" cy="2304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Rectangle 2"/>
          <p:cNvSpPr/>
          <p:nvPr/>
        </p:nvSpPr>
        <p:spPr>
          <a:xfrm>
            <a:off x="400571" y="116632"/>
            <a:ext cx="8076925" cy="120032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600" b="1" dirty="0" smtClean="0">
                <a:solidFill>
                  <a:srgbClr val="0000FF"/>
                </a:solidFill>
              </a:rPr>
              <a:t>For Test set-ups at JINR and </a:t>
            </a:r>
            <a:r>
              <a:rPr lang="en-US" sz="3600" b="1" dirty="0" err="1" smtClean="0">
                <a:solidFill>
                  <a:srgbClr val="0000FF"/>
                </a:solidFill>
              </a:rPr>
              <a:t>SPbSU</a:t>
            </a:r>
            <a:r>
              <a:rPr lang="en-US" sz="3600" b="1" dirty="0" smtClean="0">
                <a:solidFill>
                  <a:srgbClr val="0000FF"/>
                </a:solidFill>
              </a:rPr>
              <a:t>  </a:t>
            </a:r>
          </a:p>
          <a:p>
            <a:r>
              <a:rPr lang="en-US" sz="3600" b="1" dirty="0" smtClean="0">
                <a:solidFill>
                  <a:srgbClr val="0000FF"/>
                </a:solidFill>
              </a:rPr>
              <a:t>for Micro </a:t>
            </a:r>
            <a:r>
              <a:rPr lang="en-US" sz="3600" b="1" dirty="0">
                <a:solidFill>
                  <a:srgbClr val="0000FF"/>
                </a:solidFill>
              </a:rPr>
              <a:t>Channel Plates </a:t>
            </a:r>
            <a:endParaRPr lang="en-US" sz="3600" dirty="0"/>
          </a:p>
        </p:txBody>
      </p:sp>
      <p:pic>
        <p:nvPicPr>
          <p:cNvPr id="4" name="Рисунок 1" descr="H:\ФОТО-Годы\2019\для Феофилова\20191016_163528.jpg"/>
          <p:cNvPicPr/>
          <p:nvPr/>
        </p:nvPicPr>
        <p:blipFill>
          <a:blip r:embed="rId3" cstate="print"/>
          <a:srcRect l="5225" t="7394" r="4148" b="11091"/>
          <a:stretch>
            <a:fillRect/>
          </a:stretch>
        </p:blipFill>
        <p:spPr bwMode="auto">
          <a:xfrm>
            <a:off x="4644008" y="1844824"/>
            <a:ext cx="3907904" cy="18722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AutoShape 1"/>
          <p:cNvSpPr>
            <a:spLocks/>
          </p:cNvSpPr>
          <p:nvPr/>
        </p:nvSpPr>
        <p:spPr bwMode="auto">
          <a:xfrm>
            <a:off x="7092280" y="2780928"/>
            <a:ext cx="617538" cy="377825"/>
          </a:xfrm>
          <a:prstGeom prst="borderCallout1">
            <a:avLst>
              <a:gd name="adj1" fmla="val 30250"/>
              <a:gd name="adj2" fmla="val -12333"/>
              <a:gd name="adj3" fmla="val 54792"/>
              <a:gd name="adj4" fmla="val -82324"/>
            </a:avLst>
          </a:pr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 type="arrow" w="med" len="med"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3000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MS Mincho" charset="0"/>
              </a:rPr>
              <a:t>241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Cambria" charset="0"/>
                <a:ea typeface="MS Mincho" charset="0"/>
              </a:rPr>
              <a:t>Am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Times New Roman" charset="0"/>
              <a:ea typeface="MS Mincho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charset="0"/>
            </a:endParaRPr>
          </a:p>
        </p:txBody>
      </p:sp>
      <p:pic>
        <p:nvPicPr>
          <p:cNvPr id="7" name="Рисунок 3" descr="H:\ФОТО-Годы\2019\для Феофилова\-1367409754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6875" y="1844824"/>
            <a:ext cx="3671069" cy="20912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4716016" y="1124744"/>
            <a:ext cx="4019049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smtClean="0"/>
              <a:t>MCPs: 43x63, 6mkm channel</a:t>
            </a:r>
          </a:p>
          <a:p>
            <a:r>
              <a:rPr lang="en-US" dirty="0" smtClean="0"/>
              <a:t>https</a:t>
            </a:r>
            <a:r>
              <a:rPr lang="en-US" dirty="0"/>
              <a:t>://</a:t>
            </a:r>
            <a:r>
              <a:rPr lang="en-US" dirty="0" err="1"/>
              <a:t>baspik.com</a:t>
            </a:r>
            <a:r>
              <a:rPr lang="en-US" dirty="0"/>
              <a:t>/</a:t>
            </a:r>
            <a:r>
              <a:rPr lang="en-US" dirty="0" err="1"/>
              <a:t>eng</a:t>
            </a:r>
            <a:r>
              <a:rPr lang="en-US" dirty="0"/>
              <a:t>/products/</a:t>
            </a:r>
            <a:r>
              <a:rPr lang="en-US" dirty="0" err="1"/>
              <a:t>mkp</a:t>
            </a:r>
            <a:r>
              <a:rPr lang="en-US" dirty="0"/>
              <a:t>/</a:t>
            </a:r>
          </a:p>
        </p:txBody>
      </p:sp>
      <p:sp>
        <p:nvSpPr>
          <p:cNvPr id="9" name="Rectangle 8"/>
          <p:cNvSpPr/>
          <p:nvPr/>
        </p:nvSpPr>
        <p:spPr>
          <a:xfrm>
            <a:off x="4572000" y="3717032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The ultra-high vacuum </a:t>
            </a:r>
            <a:r>
              <a:rPr lang="en-US" dirty="0">
                <a:solidFill>
                  <a:srgbClr val="0000FF"/>
                </a:solidFill>
              </a:rPr>
              <a:t>(UHV) compatibilit</a:t>
            </a:r>
            <a:r>
              <a:rPr lang="en-US" dirty="0"/>
              <a:t>y and low-mass compact </a:t>
            </a:r>
            <a:r>
              <a:rPr lang="en-US" dirty="0" smtClean="0"/>
              <a:t>design. </a:t>
            </a:r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35E9F-E4DA-7346-884E-AA62B4C1EE49}" type="slidenum">
              <a:rPr lang="ru-RU" smtClean="0"/>
              <a:pPr>
                <a:defRPr/>
              </a:pPr>
              <a:t>35</a:t>
            </a:fld>
            <a:endParaRPr lang="ru-RU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44008" y="4387599"/>
            <a:ext cx="4339084" cy="24584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010561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solidFill>
                  <a:srgbClr val="3366FF"/>
                </a:solidFill>
              </a:rPr>
              <a:t>Conclusions to PART 3</a:t>
            </a:r>
            <a:r>
              <a:rPr lang="en-US" b="1" dirty="0" smtClean="0">
                <a:solidFill>
                  <a:srgbClr val="3366FF"/>
                </a:solidFill>
              </a:rPr>
              <a:t>  </a:t>
            </a:r>
            <a:r>
              <a:rPr lang="en-US" b="1" dirty="0">
                <a:solidFill>
                  <a:srgbClr val="FF0000"/>
                </a:solidFill>
              </a:rPr>
              <a:t/>
            </a:r>
            <a:br>
              <a:rPr lang="en-US" b="1" dirty="0">
                <a:solidFill>
                  <a:srgbClr val="FF0000"/>
                </a:solidFill>
              </a:rPr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Wingdings" charset="2"/>
              <a:buChar char="Ø"/>
            </a:pPr>
            <a:r>
              <a:rPr lang="en-US" sz="2000" dirty="0" smtClean="0"/>
              <a:t>Compact beam-beam collisions (BBC) monitor is proposed for NICA beams at the MPD and future SPD installations.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The high timing resolution allows, for each event of collision, the event-selection in the Interaction Region, beam-gas collision suppression,  fast precise trigger</a:t>
            </a:r>
            <a:r>
              <a:rPr lang="en-US" sz="2000" dirty="0"/>
              <a:t> </a:t>
            </a:r>
            <a:r>
              <a:rPr lang="en-US" sz="2000" dirty="0" smtClean="0"/>
              <a:t>signal.</a:t>
            </a:r>
          </a:p>
          <a:p>
            <a:pPr>
              <a:buFont typeface="Wingdings" charset="2"/>
              <a:buChar char="Ø"/>
            </a:pPr>
            <a:r>
              <a:rPr lang="en-US" sz="2000" dirty="0" smtClean="0"/>
              <a:t>The work on new centrality selection criteria base on the TOF separation of </a:t>
            </a:r>
            <a:r>
              <a:rPr lang="en-US" sz="2000" dirty="0" err="1" smtClean="0"/>
              <a:t>pions</a:t>
            </a:r>
            <a:r>
              <a:rPr lang="en-US" sz="2000" dirty="0" smtClean="0"/>
              <a:t> and protons with this BBC is in progress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36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69610373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90" name="Rectangle 2"/>
          <p:cNvSpPr>
            <a:spLocks noChangeArrowheads="1"/>
          </p:cNvSpPr>
          <p:nvPr/>
        </p:nvSpPr>
        <p:spPr bwMode="auto">
          <a:xfrm>
            <a:off x="381000" y="2828925"/>
            <a:ext cx="7924800" cy="1108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r>
              <a:rPr lang="en-US" sz="6600">
                <a:solidFill>
                  <a:srgbClr val="0000FF"/>
                </a:solidFill>
              </a:rPr>
              <a:t>BACK-UP SLIDES</a:t>
            </a: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550338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7688" y="548680"/>
            <a:ext cx="8964488" cy="1143000"/>
          </a:xfrm>
        </p:spPr>
        <p:txBody>
          <a:bodyPr/>
          <a:lstStyle/>
          <a:p>
            <a:r>
              <a:rPr lang="en-US" sz="3200" dirty="0"/>
              <a:t>1</a:t>
            </a:r>
            <a:r>
              <a:rPr lang="en-US" sz="3200" dirty="0">
                <a:solidFill>
                  <a:srgbClr val="3366FF"/>
                </a:solidFill>
              </a:rPr>
              <a:t>) Theoretical analysis of </a:t>
            </a:r>
            <a:r>
              <a:rPr lang="en-US" sz="3200" dirty="0" err="1">
                <a:solidFill>
                  <a:srgbClr val="3366FF"/>
                </a:solidFill>
              </a:rPr>
              <a:t>pp</a:t>
            </a:r>
            <a:r>
              <a:rPr lang="en-US" sz="3200" dirty="0">
                <a:solidFill>
                  <a:srgbClr val="3366FF"/>
                </a:solidFill>
              </a:rPr>
              <a:t> and AA collisions at NICA </a:t>
            </a:r>
            <a:r>
              <a:rPr lang="en-US" sz="3200" dirty="0" smtClean="0">
                <a:solidFill>
                  <a:srgbClr val="3366FF"/>
                </a:solidFill>
              </a:rPr>
              <a:t>energies-</a:t>
            </a:r>
            <a:r>
              <a:rPr lang="en-US" sz="3200" dirty="0">
                <a:solidFill>
                  <a:srgbClr val="3366FF"/>
                </a:solidFill>
              </a:rPr>
              <a:t>- quark-gluon strings formation and </a:t>
            </a:r>
            <a:r>
              <a:rPr lang="en-US" sz="3200" dirty="0" err="1">
                <a:solidFill>
                  <a:srgbClr val="3366FF"/>
                </a:solidFill>
              </a:rPr>
              <a:t>hadronisation</a:t>
            </a:r>
            <a:r>
              <a:rPr lang="en-US" sz="3200" dirty="0">
                <a:solidFill>
                  <a:srgbClr val="3366FF"/>
                </a:solidFill>
              </a:rPr>
              <a:t/>
            </a:r>
            <a:br>
              <a:rPr lang="en-US" sz="3200" dirty="0">
                <a:solidFill>
                  <a:srgbClr val="3366FF"/>
                </a:solidFill>
              </a:rPr>
            </a:br>
            <a:endParaRPr lang="en-US" sz="3200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1560" y="1988840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 smtClean="0"/>
              <a:t>???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38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29824455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7623" y="179289"/>
            <a:ext cx="8229600" cy="1143000"/>
          </a:xfrm>
        </p:spPr>
        <p:txBody>
          <a:bodyPr/>
          <a:lstStyle/>
          <a:p>
            <a:pPr lvl="0"/>
            <a:r>
              <a:rPr lang="en-US" b="1" dirty="0">
                <a:solidFill>
                  <a:srgbClr val="0000FF"/>
                </a:solidFill>
              </a:rPr>
              <a:t>Micro Channel Plates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6875" y="1340768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en-US" sz="1800" b="1" dirty="0"/>
              <a:t>OPTIONS: </a:t>
            </a:r>
          </a:p>
          <a:p>
            <a:pPr>
              <a:buAutoNum type="arabicParenR"/>
            </a:pPr>
            <a:r>
              <a:rPr lang="en-US" sz="1800" dirty="0" smtClean="0"/>
              <a:t>High </a:t>
            </a:r>
            <a:r>
              <a:rPr lang="en-US" sz="1800" dirty="0"/>
              <a:t>resolution rectangular 43x63 mm</a:t>
            </a:r>
            <a:r>
              <a:rPr lang="en-US" sz="1800" baseline="30000" dirty="0"/>
              <a:t>2</a:t>
            </a:r>
            <a:r>
              <a:rPr lang="en-US" sz="1800" dirty="0"/>
              <a:t> MCPs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with 6-15 </a:t>
            </a:r>
            <a:r>
              <a:rPr lang="en-US" sz="1800" dirty="0"/>
              <a:t>µm - channel diameter </a:t>
            </a:r>
            <a:r>
              <a:rPr lang="en-US" sz="1800" dirty="0" smtClean="0"/>
              <a:t>-</a:t>
            </a:r>
            <a:r>
              <a:rPr lang="en-US" sz="1800" dirty="0"/>
              <a:t>- could be used for </a:t>
            </a:r>
            <a:r>
              <a:rPr lang="en-US" sz="1800" dirty="0" smtClean="0"/>
              <a:t>the </a:t>
            </a:r>
            <a:r>
              <a:rPr lang="en-US" sz="1800" b="1" dirty="0" smtClean="0">
                <a:solidFill>
                  <a:srgbClr val="0000FF"/>
                </a:solidFill>
              </a:rPr>
              <a:t>BPM</a:t>
            </a:r>
            <a:endParaRPr lang="en-US" sz="1800" b="1" dirty="0"/>
          </a:p>
          <a:p>
            <a:pPr marL="0" indent="0">
              <a:buNone/>
            </a:pPr>
            <a:r>
              <a:rPr lang="en-US" sz="1800" dirty="0" smtClean="0"/>
              <a:t>2) Sector </a:t>
            </a:r>
            <a:r>
              <a:rPr lang="en-US" sz="1800" dirty="0"/>
              <a:t>type MCPs </a:t>
            </a:r>
            <a:r>
              <a:rPr lang="en-US" sz="1800" dirty="0" smtClean="0"/>
              <a:t>with the  </a:t>
            </a:r>
            <a:r>
              <a:rPr lang="en-US" sz="1800" dirty="0" err="1"/>
              <a:t>multipad</a:t>
            </a:r>
            <a:r>
              <a:rPr lang="en-US" sz="1800" dirty="0"/>
              <a:t> isochronous readout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of the MCP </a:t>
            </a:r>
            <a:r>
              <a:rPr lang="en-US" sz="1800" dirty="0"/>
              <a:t>array--could be used for the  </a:t>
            </a:r>
            <a:r>
              <a:rPr lang="en-US" sz="1800" b="1" dirty="0" smtClean="0">
                <a:solidFill>
                  <a:srgbClr val="0000FF"/>
                </a:solidFill>
              </a:rPr>
              <a:t>FBBC</a:t>
            </a:r>
            <a:endParaRPr lang="en-US" sz="1800" b="1" dirty="0">
              <a:solidFill>
                <a:srgbClr val="0000FF"/>
              </a:solidFill>
            </a:endParaRPr>
          </a:p>
          <a:p>
            <a:pPr marL="0" indent="0">
              <a:buNone/>
            </a:pPr>
            <a:r>
              <a:rPr lang="en-US" sz="1800" dirty="0" smtClean="0"/>
              <a:t>3) MCP 56-15ch 12-15 with 15 µm - channel diameter      </a:t>
            </a:r>
          </a:p>
          <a:p>
            <a:pPr marL="0" indent="0">
              <a:buNone/>
            </a:pPr>
            <a:r>
              <a:rPr lang="en-US" sz="1800" dirty="0" smtClean="0"/>
              <a:t>--could be considered for </a:t>
            </a:r>
            <a:r>
              <a:rPr lang="en-US" sz="1800" b="1" dirty="0" smtClean="0"/>
              <a:t>a</a:t>
            </a:r>
            <a:r>
              <a:rPr lang="en-US" sz="1800" dirty="0" smtClean="0"/>
              <a:t> </a:t>
            </a:r>
            <a:r>
              <a:rPr lang="en-US" sz="1800" b="1" dirty="0" smtClean="0">
                <a:solidFill>
                  <a:srgbClr val="0000FF"/>
                </a:solidFill>
              </a:rPr>
              <a:t>very compact FBBC </a:t>
            </a:r>
          </a:p>
          <a:p>
            <a:pPr marL="0" indent="0">
              <a:buNone/>
            </a:pPr>
            <a:r>
              <a:rPr lang="en-US" sz="1800" dirty="0" smtClean="0"/>
              <a:t> placed inside the vacuum </a:t>
            </a:r>
            <a:r>
              <a:rPr lang="en-US" sz="1800" dirty="0"/>
              <a:t>beam pipe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 smtClean="0"/>
              <a:t>(</a:t>
            </a:r>
            <a:r>
              <a:rPr lang="en-US" sz="1800" dirty="0" smtClean="0">
                <a:solidFill>
                  <a:srgbClr val="0000FF"/>
                </a:solidFill>
              </a:rPr>
              <a:t>Dimensions: </a:t>
            </a:r>
            <a:r>
              <a:rPr lang="en-US" sz="1800" dirty="0">
                <a:solidFill>
                  <a:srgbClr val="0000FF"/>
                </a:solidFill>
              </a:rPr>
              <a:t>24 mm center hole </a:t>
            </a:r>
            <a:r>
              <a:rPr lang="en-US" sz="1800" dirty="0"/>
              <a:t>and </a:t>
            </a:r>
            <a:endParaRPr lang="en-US" sz="1800" dirty="0" smtClean="0"/>
          </a:p>
          <a:p>
            <a:pPr marL="0" indent="0">
              <a:buNone/>
            </a:pPr>
            <a:r>
              <a:rPr lang="en-US" sz="1800" dirty="0"/>
              <a:t>t</a:t>
            </a:r>
            <a:r>
              <a:rPr lang="en-US" sz="1800" dirty="0" smtClean="0"/>
              <a:t>he outer </a:t>
            </a:r>
            <a:r>
              <a:rPr lang="en-US" sz="1800" dirty="0" err="1" smtClean="0">
                <a:solidFill>
                  <a:srgbClr val="0000FF"/>
                </a:solidFill>
              </a:rPr>
              <a:t>diameteris</a:t>
            </a:r>
            <a:r>
              <a:rPr lang="en-US" sz="1800" dirty="0" smtClean="0">
                <a:solidFill>
                  <a:srgbClr val="0000FF"/>
                </a:solidFill>
              </a:rPr>
              <a:t> 60 </a:t>
            </a:r>
            <a:r>
              <a:rPr lang="en-US" sz="1800" dirty="0">
                <a:solidFill>
                  <a:srgbClr val="0000FF"/>
                </a:solidFill>
              </a:rPr>
              <a:t>mm</a:t>
            </a:r>
            <a:r>
              <a:rPr lang="en-US" sz="1800" dirty="0"/>
              <a:t>)</a:t>
            </a:r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endParaRPr lang="en-US" sz="1800" dirty="0" smtClean="0"/>
          </a:p>
          <a:p>
            <a:pPr marL="0" indent="0">
              <a:buNone/>
            </a:pPr>
            <a:r>
              <a:rPr lang="en-US" sz="1800" b="1" dirty="0" smtClean="0"/>
              <a:t>OPTIONS</a:t>
            </a:r>
            <a:r>
              <a:rPr lang="en-US" sz="1800" b="1" dirty="0"/>
              <a:t>: </a:t>
            </a:r>
            <a:endParaRPr lang="en-US" sz="1800" b="1" dirty="0" smtClean="0"/>
          </a:p>
          <a:p>
            <a:pPr marL="0" indent="0">
              <a:buNone/>
            </a:pPr>
            <a:r>
              <a:rPr lang="en-US" sz="1800" dirty="0" smtClean="0"/>
              <a:t>VTC </a:t>
            </a:r>
            <a:r>
              <a:rPr lang="en-US" sz="1800" dirty="0"/>
              <a:t>"BASPIK" detectors with a gap clearance between MCPs (with separated power supply).  </a:t>
            </a:r>
            <a:r>
              <a:rPr lang="en-US" sz="1800" b="1" dirty="0">
                <a:solidFill>
                  <a:srgbClr val="0000FF"/>
                </a:solidFill>
              </a:rPr>
              <a:t>https://</a:t>
            </a:r>
            <a:r>
              <a:rPr lang="en-US" sz="1800" b="1" dirty="0" err="1">
                <a:solidFill>
                  <a:srgbClr val="0000FF"/>
                </a:solidFill>
              </a:rPr>
              <a:t>baspik.com</a:t>
            </a:r>
            <a:r>
              <a:rPr lang="en-US" sz="1800" b="1" dirty="0">
                <a:solidFill>
                  <a:srgbClr val="0000FF"/>
                </a:solidFill>
              </a:rPr>
              <a:t>/</a:t>
            </a:r>
            <a:r>
              <a:rPr lang="en-US" sz="1800" b="1" dirty="0" err="1">
                <a:solidFill>
                  <a:srgbClr val="0000FF"/>
                </a:solidFill>
              </a:rPr>
              <a:t>eng</a:t>
            </a:r>
            <a:r>
              <a:rPr lang="en-US" sz="1800" b="1" dirty="0">
                <a:solidFill>
                  <a:srgbClr val="0000FF"/>
                </a:solidFill>
              </a:rPr>
              <a:t>/news/456/</a:t>
            </a:r>
          </a:p>
          <a:p>
            <a:pPr marL="0" indent="0">
              <a:buNone/>
            </a:pPr>
            <a:r>
              <a:rPr lang="en-US" sz="1800" dirty="0"/>
              <a:t>This unique feature helps </a:t>
            </a:r>
            <a:r>
              <a:rPr lang="en-US" sz="1800" dirty="0" smtClean="0"/>
              <a:t> to </a:t>
            </a:r>
            <a:r>
              <a:rPr lang="en-US" sz="1800" dirty="0"/>
              <a:t>get amplification gain factor </a:t>
            </a:r>
            <a:r>
              <a:rPr lang="en-US" sz="1800" dirty="0" smtClean="0"/>
              <a:t> above </a:t>
            </a:r>
            <a:r>
              <a:rPr lang="en-US" sz="1800" dirty="0"/>
              <a:t>1×</a:t>
            </a:r>
            <a:r>
              <a:rPr lang="en-US" sz="1800" dirty="0" smtClean="0"/>
              <a:t>10</a:t>
            </a:r>
            <a:r>
              <a:rPr lang="en-US" sz="1800" baseline="30000" dirty="0" smtClean="0"/>
              <a:t>7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60032" y="3789040"/>
            <a:ext cx="2607932" cy="189857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367851" y="188913"/>
            <a:ext cx="1811793" cy="1384694"/>
          </a:xfrm>
          <a:prstGeom prst="rect">
            <a:avLst/>
          </a:prstGeom>
        </p:spPr>
      </p:pic>
      <p:pic>
        <p:nvPicPr>
          <p:cNvPr id="6" name="Рисунок 5" descr="C:\Users\Александр\Desktop\IMAGE02.JPG"/>
          <p:cNvPicPr/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7329" t="37833" r="8252" b="12615"/>
          <a:stretch/>
        </p:blipFill>
        <p:spPr bwMode="auto">
          <a:xfrm>
            <a:off x="7164288" y="1844824"/>
            <a:ext cx="1695477" cy="21602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39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204778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89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8013" cy="707678"/>
          </a:xfrm>
        </p:spPr>
        <p:txBody>
          <a:bodyPr/>
          <a:lstStyle/>
          <a:p>
            <a:r>
              <a:rPr lang="en-US" dirty="0" smtClean="0">
                <a:solidFill>
                  <a:srgbClr val="3366FF"/>
                </a:solidFill>
                <a:latin typeface="Times New Roman" charset="0"/>
                <a:ea typeface="MS PGothic" charset="0"/>
              </a:rPr>
              <a:t>Some t</a:t>
            </a:r>
            <a:r>
              <a:rPr lang="en-US" dirty="0" smtClean="0">
                <a:solidFill>
                  <a:srgbClr val="3366FF"/>
                </a:solidFill>
                <a:latin typeface="Times New Roman" charset="0"/>
                <a:ea typeface="MS PGothic" charset="0"/>
              </a:rPr>
              <a:t>erminology and definitions</a:t>
            </a:r>
            <a:endParaRPr lang="en-US" dirty="0">
              <a:solidFill>
                <a:srgbClr val="3366FF"/>
              </a:solidFill>
              <a:latin typeface="Times New Roman" charset="0"/>
              <a:ea typeface="MS PGothic" charset="0"/>
            </a:endParaRPr>
          </a:p>
        </p:txBody>
      </p:sp>
      <p:sp>
        <p:nvSpPr>
          <p:cNvPr id="63490" name="Slide Number Placeholder 2"/>
          <p:cNvSpPr>
            <a:spLocks noGrp="1"/>
          </p:cNvSpPr>
          <p:nvPr>
            <p:ph type="sldNum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MS PGothic" charset="0"/>
                <a:cs typeface="MS PGothic" charset="0"/>
              </a:defRPr>
            </a:lvl9pPr>
          </a:lstStyle>
          <a:p>
            <a:pPr eaLnBrk="1" hangingPunct="1"/>
            <a:fld id="{1E72945E-36BA-4142-9E6D-BE7F5E6E5D51}" type="slidenum">
              <a:rPr lang="en-US" sz="1400">
                <a:latin typeface="Times New Roman" charset="0"/>
              </a:rPr>
              <a:pPr eaLnBrk="1" hangingPunct="1"/>
              <a:t>4</a:t>
            </a:fld>
            <a:endParaRPr lang="en-US" sz="1400">
              <a:latin typeface="Times New Roman" charset="0"/>
            </a:endParaRPr>
          </a:p>
        </p:txBody>
      </p:sp>
      <p:sp>
        <p:nvSpPr>
          <p:cNvPr id="63491" name="Rectangle 5"/>
          <p:cNvSpPr>
            <a:spLocks noChangeArrowheads="1"/>
          </p:cNvSpPr>
          <p:nvPr/>
        </p:nvSpPr>
        <p:spPr bwMode="auto">
          <a:xfrm>
            <a:off x="467544" y="3717032"/>
            <a:ext cx="4896544" cy="23083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/>
          <a:p>
            <a:r>
              <a:rPr lang="en-US" b="1" i="1" dirty="0" smtClean="0">
                <a:solidFill>
                  <a:srgbClr val="FF0000"/>
                </a:solidFill>
              </a:rPr>
              <a:t>Centrality of collision and Initial conditions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u</a:t>
            </a:r>
            <a:r>
              <a:rPr lang="en-US" b="1" i="1" dirty="0" smtClean="0">
                <a:solidFill>
                  <a:srgbClr val="FF0000"/>
                </a:solidFill>
              </a:rPr>
              <a:t>sed in selection </a:t>
            </a:r>
            <a:r>
              <a:rPr lang="en-US" b="1" i="1" dirty="0">
                <a:solidFill>
                  <a:srgbClr val="FF0000"/>
                </a:solidFill>
              </a:rPr>
              <a:t>of classes of events</a:t>
            </a:r>
          </a:p>
          <a:p>
            <a:r>
              <a:rPr lang="en-US" b="1" i="1" dirty="0" smtClean="0">
                <a:solidFill>
                  <a:srgbClr val="FF0000"/>
                </a:solidFill>
              </a:rPr>
              <a:t> </a:t>
            </a:r>
          </a:p>
          <a:p>
            <a:pPr marL="285750" indent="-285750">
              <a:buFont typeface="Wingdings" charset="2"/>
              <a:buChar char="Ø"/>
            </a:pPr>
            <a:r>
              <a:rPr lang="en-US" dirty="0" smtClean="0"/>
              <a:t>Proxies for the impact parameter </a:t>
            </a:r>
            <a:r>
              <a:rPr lang="en-US" i="1" dirty="0" smtClean="0"/>
              <a:t>b: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Multiplicity  of charged particles</a:t>
            </a:r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Nucleon</a:t>
            </a:r>
            <a:r>
              <a:rPr lang="en-US" dirty="0"/>
              <a:t>-participants (𝑁𝑝𝑎𝑟𝑡) </a:t>
            </a:r>
            <a:endParaRPr lang="en-US" dirty="0" smtClean="0"/>
          </a:p>
          <a:p>
            <a:pPr marL="285750" indent="-285750">
              <a:buFont typeface="Arial"/>
              <a:buChar char="•"/>
            </a:pPr>
            <a:r>
              <a:rPr lang="en-US" dirty="0" smtClean="0"/>
              <a:t>Transverse energy (E</a:t>
            </a:r>
            <a:r>
              <a:rPr lang="en-US" baseline="-25000" dirty="0" smtClean="0"/>
              <a:t>T</a:t>
            </a:r>
            <a:r>
              <a:rPr lang="en-US" dirty="0" smtClean="0"/>
              <a:t>)</a:t>
            </a:r>
            <a:endParaRPr lang="en-US" dirty="0"/>
          </a:p>
          <a:p>
            <a:pPr marL="285750" indent="-285750">
              <a:buFont typeface="Wingdings" charset="2"/>
              <a:buChar char="Ø"/>
            </a:pPr>
            <a:endParaRPr lang="en-US" dirty="0"/>
          </a:p>
        </p:txBody>
      </p:sp>
      <p:pic>
        <p:nvPicPr>
          <p:cNvPr id="63492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3" y="2204864"/>
            <a:ext cx="3816424" cy="134788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3493" name="AutoShape 5"/>
          <p:cNvCxnSpPr>
            <a:cxnSpLocks noChangeShapeType="1"/>
          </p:cNvCxnSpPr>
          <p:nvPr/>
        </p:nvCxnSpPr>
        <p:spPr bwMode="auto">
          <a:xfrm>
            <a:off x="251520" y="1196752"/>
            <a:ext cx="8229600" cy="0"/>
          </a:xfrm>
          <a:prstGeom prst="straightConnector1">
            <a:avLst/>
          </a:prstGeom>
          <a:noFill/>
          <a:ln w="952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08104" y="2636912"/>
            <a:ext cx="2304256" cy="2003701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652120" y="4293096"/>
            <a:ext cx="3203848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>
              <a:buNone/>
            </a:pPr>
            <a:r>
              <a:rPr lang="en-US" sz="1200" dirty="0" err="1">
                <a:solidFill>
                  <a:srgbClr val="000000"/>
                </a:solidFill>
              </a:rPr>
              <a:t>A.Dumitru</a:t>
            </a:r>
            <a:r>
              <a:rPr lang="en-US" sz="1200" dirty="0">
                <a:solidFill>
                  <a:srgbClr val="000000"/>
                </a:solidFill>
              </a:rPr>
              <a:t> et al., </a:t>
            </a:r>
            <a:r>
              <a:rPr lang="en-US" sz="1200" dirty="0" err="1" smtClean="0">
                <a:solidFill>
                  <a:srgbClr val="000000"/>
                </a:solidFill>
              </a:rPr>
              <a:t>arXiv</a:t>
            </a:r>
            <a:r>
              <a:rPr lang="en-US" sz="1200" dirty="0">
                <a:solidFill>
                  <a:srgbClr val="000000"/>
                </a:solidFill>
              </a:rPr>
              <a:t>: 0804.3858</a:t>
            </a:r>
            <a:endParaRPr lang="ru-RU" sz="1200" dirty="0">
              <a:solidFill>
                <a:srgbClr val="000000"/>
              </a:solidFill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4499992" y="5013176"/>
            <a:ext cx="5055852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/>
            <a:r>
              <a:rPr lang="en-US" b="1" i="1" dirty="0" smtClean="0">
                <a:solidFill>
                  <a:srgbClr val="FF0000"/>
                </a:solidFill>
              </a:rPr>
              <a:t>The initial </a:t>
            </a:r>
            <a:r>
              <a:rPr lang="en-US" b="1" i="1" dirty="0">
                <a:solidFill>
                  <a:srgbClr val="FF0000"/>
                </a:solidFill>
              </a:rPr>
              <a:t>state of collision is </a:t>
            </a:r>
            <a:r>
              <a:rPr lang="en-US" b="1" i="1" dirty="0" smtClean="0">
                <a:solidFill>
                  <a:srgbClr val="FF0000"/>
                </a:solidFill>
              </a:rPr>
              <a:t>defined</a:t>
            </a:r>
          </a:p>
          <a:p>
            <a:pPr lvl="0"/>
            <a:r>
              <a:rPr lang="en-US" b="1" i="1" dirty="0" smtClean="0">
                <a:solidFill>
                  <a:srgbClr val="FF0000"/>
                </a:solidFill>
              </a:rPr>
              <a:t> </a:t>
            </a:r>
            <a:r>
              <a:rPr lang="en-US" b="1" i="1" dirty="0">
                <a:solidFill>
                  <a:srgbClr val="FF0000"/>
                </a:solidFill>
              </a:rPr>
              <a:t>by </a:t>
            </a:r>
            <a:r>
              <a:rPr lang="en-US" b="1" i="1" dirty="0" smtClean="0">
                <a:solidFill>
                  <a:srgbClr val="FF0000"/>
                </a:solidFill>
              </a:rPr>
              <a:t>the </a:t>
            </a:r>
            <a:r>
              <a:rPr lang="en-US" b="1" i="1" dirty="0">
                <a:solidFill>
                  <a:srgbClr val="FF0000"/>
                </a:solidFill>
              </a:rPr>
              <a:t>collision centrality and </a:t>
            </a:r>
            <a:r>
              <a:rPr lang="en-US" b="1" i="1" dirty="0" smtClean="0">
                <a:solidFill>
                  <a:srgbClr val="FF0000"/>
                </a:solidFill>
              </a:rPr>
              <a:t>dynamics</a:t>
            </a:r>
          </a:p>
          <a:p>
            <a:pPr marL="285750" lvl="0" indent="-285750">
              <a:buFont typeface="Wingdings" charset="2"/>
              <a:buChar char="Ø"/>
            </a:pPr>
            <a:r>
              <a:rPr lang="en-US" b="1" i="1" dirty="0" smtClean="0">
                <a:solidFill>
                  <a:srgbClr val="FF0000"/>
                </a:solidFill>
              </a:rPr>
              <a:t>Fluctuations and Long-range correlations</a:t>
            </a:r>
            <a:endParaRPr lang="en-US" b="1" i="1" dirty="0">
              <a:solidFill>
                <a:srgbClr val="FF0000"/>
              </a:solidFill>
            </a:endParaRPr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4716016" y="3645024"/>
            <a:ext cx="1800200" cy="136815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Rectangle 5"/>
          <p:cNvSpPr/>
          <p:nvPr/>
        </p:nvSpPr>
        <p:spPr>
          <a:xfrm>
            <a:off x="5364088" y="2420888"/>
            <a:ext cx="26588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b="1" i="1" dirty="0" smtClean="0">
                <a:solidFill>
                  <a:srgbClr val="0000FF"/>
                </a:solidFill>
              </a:rPr>
              <a:t>Stages of AA collision 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7380312" y="3356992"/>
            <a:ext cx="94958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00FF"/>
                </a:solidFill>
              </a:rPr>
              <a:t>f</a:t>
            </a:r>
            <a:r>
              <a:rPr lang="en-US" sz="1200" b="1" i="1" dirty="0" smtClean="0">
                <a:solidFill>
                  <a:srgbClr val="0000FF"/>
                </a:solidFill>
              </a:rPr>
              <a:t>reeze out</a:t>
            </a:r>
            <a:endParaRPr lang="en-US" sz="1200" b="1" i="1" dirty="0">
              <a:solidFill>
                <a:srgbClr val="0000FF"/>
              </a:solidFill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164288" y="3645024"/>
            <a:ext cx="1462797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 smtClean="0">
                <a:solidFill>
                  <a:srgbClr val="0000FF"/>
                </a:solidFill>
              </a:rPr>
              <a:t>latest correlation</a:t>
            </a:r>
            <a:endParaRPr lang="en-US" sz="1200" b="1" i="1" dirty="0">
              <a:solidFill>
                <a:srgbClr val="0000FF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7380312" y="2924944"/>
            <a:ext cx="906756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200" b="1" i="1" dirty="0">
                <a:solidFill>
                  <a:srgbClr val="0000FF"/>
                </a:solidFill>
              </a:rPr>
              <a:t>detection</a:t>
            </a:r>
            <a:endParaRPr lang="en-US" sz="1200" b="1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67454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96875" y="548680"/>
            <a:ext cx="809905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dirty="0">
                <a:solidFill>
                  <a:srgbClr val="3366FF"/>
                </a:solidFill>
              </a:rPr>
              <a:t>Fast Beam-Beam Collisions   monitoring (FBBC</a:t>
            </a:r>
            <a:r>
              <a:rPr lang="en-US" sz="3200" b="1" dirty="0" smtClean="0">
                <a:solidFill>
                  <a:srgbClr val="3366FF"/>
                </a:solidFill>
              </a:rPr>
              <a:t>) conceptual design</a:t>
            </a:r>
            <a:endParaRPr lang="en-US" sz="3200" b="1" dirty="0">
              <a:solidFill>
                <a:srgbClr val="3366FF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2"/>
          <a:srcRect l="18292" t="8308" r="12193" b="8308"/>
          <a:stretch/>
        </p:blipFill>
        <p:spPr>
          <a:xfrm>
            <a:off x="899592" y="1772816"/>
            <a:ext cx="4104000" cy="3618000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4598516" y="4221088"/>
            <a:ext cx="4572000" cy="2308324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dirty="0"/>
              <a:t>C</a:t>
            </a:r>
            <a:r>
              <a:rPr lang="en-US" dirty="0" smtClean="0"/>
              <a:t>ompact </a:t>
            </a:r>
            <a:r>
              <a:rPr lang="en-US" dirty="0"/>
              <a:t>module of the Fast Beam-Beam Collision Monitor (FBBC</a:t>
            </a:r>
            <a:r>
              <a:rPr lang="en-US" dirty="0" smtClean="0"/>
              <a:t>) based </a:t>
            </a:r>
            <a:r>
              <a:rPr lang="en-US" dirty="0"/>
              <a:t>on the circular </a:t>
            </a:r>
            <a:r>
              <a:rPr lang="en-US" dirty="0" smtClean="0"/>
              <a:t>MCP chevron setup.</a:t>
            </a:r>
          </a:p>
          <a:p>
            <a:endParaRPr lang="en-US" dirty="0"/>
          </a:p>
          <a:p>
            <a:r>
              <a:rPr lang="en-US" dirty="0" smtClean="0"/>
              <a:t> </a:t>
            </a:r>
            <a:r>
              <a:rPr lang="en-US" dirty="0"/>
              <a:t>Sector cathode readout pads and two MCP set-ups are embedded</a:t>
            </a:r>
          </a:p>
          <a:p>
            <a:r>
              <a:rPr lang="en-US" dirty="0"/>
              <a:t>into a </a:t>
            </a:r>
            <a:r>
              <a:rPr lang="en-US" dirty="0" smtClean="0"/>
              <a:t>vacuum flange </a:t>
            </a:r>
            <a:r>
              <a:rPr lang="en-US" dirty="0"/>
              <a:t>with hermetic 50 Ohm signal and HV </a:t>
            </a:r>
            <a:r>
              <a:rPr lang="en-US" dirty="0" err="1" smtClean="0"/>
              <a:t>feedthroughs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35E9F-E4DA-7346-884E-AA62B4C1EE49}" type="slidenum">
              <a:rPr lang="ru-RU" smtClean="0"/>
              <a:pPr>
                <a:defRPr/>
              </a:pPr>
              <a:t>40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90554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23528" y="260648"/>
            <a:ext cx="8136904" cy="69557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r>
              <a:rPr lang="en-US" sz="3200" b="1" dirty="0">
                <a:solidFill>
                  <a:srgbClr val="0000FF"/>
                </a:solidFill>
              </a:rPr>
              <a:t>Micro Channel Plates (MCPs</a:t>
            </a:r>
            <a:r>
              <a:rPr lang="en-US" sz="3200" b="1" dirty="0" smtClean="0">
                <a:solidFill>
                  <a:srgbClr val="0000FF"/>
                </a:solidFill>
              </a:rPr>
              <a:t>) </a:t>
            </a:r>
          </a:p>
          <a:p>
            <a:pPr lvl="0"/>
            <a:r>
              <a:rPr lang="en-US" sz="3200" b="1" dirty="0">
                <a:solidFill>
                  <a:srgbClr val="0000FF"/>
                </a:solidFill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</a:rPr>
              <a:t>                                   as a MIP detector</a:t>
            </a:r>
          </a:p>
          <a:p>
            <a:pPr lvl="0"/>
            <a:endParaRPr lang="en-US" sz="3200" dirty="0" smtClean="0">
              <a:solidFill>
                <a:srgbClr val="6600FF"/>
              </a:solidFill>
            </a:endParaRPr>
          </a:p>
          <a:p>
            <a:pPr lvl="0" algn="just"/>
            <a:r>
              <a:rPr lang="en-US" sz="2000" dirty="0"/>
              <a:t>[1]</a:t>
            </a:r>
            <a:r>
              <a:rPr lang="en-US" sz="2000" dirty="0" err="1"/>
              <a:t>A.Baldin,G.Feofilov,F.F.Valiev</a:t>
            </a:r>
            <a:r>
              <a:rPr lang="en-US" sz="2000" dirty="0"/>
              <a:t> et al. </a:t>
            </a:r>
            <a:r>
              <a:rPr lang="en-US" sz="2000" dirty="0" smtClean="0"/>
              <a:t>,”</a:t>
            </a:r>
            <a:r>
              <a:rPr lang="en-US" sz="2000" dirty="0" err="1" smtClean="0"/>
              <a:t>Microchannel</a:t>
            </a:r>
            <a:r>
              <a:rPr lang="en-US" sz="2000" dirty="0" smtClean="0"/>
              <a:t> </a:t>
            </a:r>
            <a:r>
              <a:rPr lang="en-US" sz="2000" dirty="0"/>
              <a:t>plates as a detector for 800 MeV/c charged </a:t>
            </a:r>
            <a:r>
              <a:rPr lang="en-US" sz="2000" dirty="0" err="1"/>
              <a:t>pions</a:t>
            </a:r>
            <a:r>
              <a:rPr lang="en-US" sz="2000" dirty="0"/>
              <a:t> </a:t>
            </a:r>
            <a:r>
              <a:rPr lang="en-US" sz="2000" dirty="0" smtClean="0"/>
              <a:t> and </a:t>
            </a:r>
            <a:r>
              <a:rPr lang="en-US" sz="2000" dirty="0"/>
              <a:t>protons</a:t>
            </a:r>
            <a:r>
              <a:rPr lang="en-US" sz="2000" dirty="0" smtClean="0"/>
              <a:t>.”  </a:t>
            </a:r>
            <a:r>
              <a:rPr lang="en-US" sz="2000" dirty="0"/>
              <a:t>// JINR Rapid Communications.</a:t>
            </a:r>
            <a:r>
              <a:rPr lang="en-US" sz="2000" b="1" dirty="0">
                <a:solidFill>
                  <a:srgbClr val="0000FF"/>
                </a:solidFill>
              </a:rPr>
              <a:t> 1991. </a:t>
            </a:r>
            <a:r>
              <a:rPr lang="en-US" sz="2000" dirty="0"/>
              <a:t>No 4/50/-91. p.27-36. </a:t>
            </a:r>
          </a:p>
          <a:p>
            <a:pPr lvl="0" algn="just"/>
            <a:r>
              <a:rPr lang="en-US" sz="2000" dirty="0"/>
              <a:t>[2] </a:t>
            </a:r>
            <a:r>
              <a:rPr lang="en-US" sz="2000" dirty="0" err="1"/>
              <a:t>A.A.Baldin</a:t>
            </a:r>
            <a:r>
              <a:rPr lang="en-US" sz="2000" dirty="0"/>
              <a:t>, </a:t>
            </a:r>
            <a:r>
              <a:rPr lang="en-US" sz="2000" dirty="0" err="1"/>
              <a:t>G.Feofilov,Yu.Gavrilov</a:t>
            </a:r>
            <a:r>
              <a:rPr lang="en-US" sz="2000" dirty="0"/>
              <a:t>, </a:t>
            </a:r>
            <a:r>
              <a:rPr lang="en-US" sz="2000" dirty="0" err="1"/>
              <a:t>A.Tsvinev,F.Valiev</a:t>
            </a:r>
            <a:r>
              <a:rPr lang="en-US" sz="2000" dirty="0" smtClean="0"/>
              <a:t>, “Proposals </a:t>
            </a:r>
            <a:r>
              <a:rPr lang="en-US" sz="2000" dirty="0"/>
              <a:t>for a new type of </a:t>
            </a:r>
            <a:r>
              <a:rPr lang="en-US" sz="2000" dirty="0" err="1"/>
              <a:t>microchannel</a:t>
            </a:r>
            <a:r>
              <a:rPr lang="en-US" sz="2000" dirty="0"/>
              <a:t>-plate-</a:t>
            </a:r>
            <a:r>
              <a:rPr lang="en-US" sz="2000" dirty="0" smtClean="0"/>
              <a:t>based vertex detector”, /</a:t>
            </a:r>
            <a:r>
              <a:rPr lang="en-US" sz="2000" dirty="0"/>
              <a:t>/ NIM A323. </a:t>
            </a:r>
            <a:r>
              <a:rPr lang="en-US" sz="2000" b="1" dirty="0">
                <a:solidFill>
                  <a:srgbClr val="0000FF"/>
                </a:solidFill>
              </a:rPr>
              <a:t>1992</a:t>
            </a:r>
            <a:r>
              <a:rPr lang="en-US" sz="2000" dirty="0"/>
              <a:t>.  p. 439-444</a:t>
            </a:r>
            <a:r>
              <a:rPr lang="en-US" sz="2000" dirty="0" smtClean="0"/>
              <a:t>.</a:t>
            </a:r>
          </a:p>
          <a:p>
            <a:pPr lvl="0" algn="just"/>
            <a:r>
              <a:rPr lang="en-US" sz="2000" dirty="0" smtClean="0">
                <a:latin typeface="+mn-lt"/>
              </a:rPr>
              <a:t>…</a:t>
            </a:r>
            <a:endParaRPr lang="en-US" sz="2000" dirty="0">
              <a:latin typeface="+mn-lt"/>
            </a:endParaRPr>
          </a:p>
          <a:p>
            <a:pPr lvl="0" algn="just"/>
            <a:r>
              <a:rPr lang="en-US" sz="2000" dirty="0" smtClean="0">
                <a:latin typeface="+mn-lt"/>
                <a:cs typeface="Lucida Grande CY"/>
              </a:rPr>
              <a:t>[</a:t>
            </a:r>
            <a:r>
              <a:rPr lang="en-US" sz="2000" dirty="0">
                <a:latin typeface="+mn-lt"/>
                <a:cs typeface="Lucida Grande CY"/>
              </a:rPr>
              <a:t>3]</a:t>
            </a:r>
            <a:r>
              <a:rPr lang="en-US" sz="2000" dirty="0" err="1" smtClean="0">
                <a:latin typeface="+mn-lt"/>
                <a:cs typeface="Lucida Grande CY"/>
              </a:rPr>
              <a:t>V.Bondila</a:t>
            </a:r>
            <a:r>
              <a:rPr lang="en-US" sz="2000" dirty="0" smtClean="0">
                <a:latin typeface="+mn-lt"/>
                <a:cs typeface="Lucida Grande CY"/>
              </a:rPr>
              <a:t>, </a:t>
            </a:r>
            <a:r>
              <a:rPr lang="en-US" sz="2000" dirty="0" err="1" smtClean="0">
                <a:latin typeface="+mn-lt"/>
                <a:cs typeface="Lucida Grande CY"/>
              </a:rPr>
              <a:t>L.Efimov</a:t>
            </a:r>
            <a:r>
              <a:rPr lang="en-US" sz="2000" dirty="0" smtClean="0">
                <a:latin typeface="+mn-lt"/>
                <a:cs typeface="Lucida Grande CY"/>
              </a:rPr>
              <a:t> </a:t>
            </a:r>
            <a:r>
              <a:rPr lang="en-US" sz="2000" dirty="0" err="1">
                <a:latin typeface="+mn-lt"/>
                <a:cs typeface="Lucida Grande CY"/>
              </a:rPr>
              <a:t>D.Hatzifotiadou</a:t>
            </a:r>
            <a:r>
              <a:rPr lang="en-US" sz="2000" dirty="0">
                <a:latin typeface="+mn-lt"/>
                <a:cs typeface="Lucida Grande CY"/>
              </a:rPr>
              <a:t>, </a:t>
            </a:r>
            <a:r>
              <a:rPr lang="en-US" sz="2000" dirty="0" err="1">
                <a:latin typeface="+mn-lt"/>
              </a:rPr>
              <a:t>G.Feofilov</a:t>
            </a:r>
            <a:r>
              <a:rPr lang="en-US" sz="2000" dirty="0" smtClean="0">
                <a:latin typeface="+mn-lt"/>
              </a:rPr>
              <a:t>,  </a:t>
            </a:r>
            <a:r>
              <a:rPr lang="en-US" sz="2000" dirty="0" err="1" smtClean="0">
                <a:latin typeface="+mn-lt"/>
              </a:rPr>
              <a:t>V.Kondratiev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V.Lyapin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J.Nysten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P.Otiougova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T.A.Tulina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W.H.Trzaska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F.Tsimbal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L.Vinogradov</a:t>
            </a:r>
            <a:r>
              <a:rPr lang="en-US" sz="2000" dirty="0" smtClean="0">
                <a:latin typeface="+mn-lt"/>
              </a:rPr>
              <a:t>, </a:t>
            </a:r>
            <a:r>
              <a:rPr lang="en-US" sz="2000" dirty="0" err="1" smtClean="0">
                <a:latin typeface="+mn-lt"/>
              </a:rPr>
              <a:t>C.Williams</a:t>
            </a:r>
            <a:r>
              <a:rPr lang="en-US" sz="2000" dirty="0">
                <a:latin typeface="+mn-lt"/>
              </a:rPr>
              <a:t>, Results of in-beam tests of an MCP-based vacuum sector prototype of the T0/centrality detector for ALICE, NIM A, Volume 478, Issues 1–2, 1 February 2002, Pages 220-</a:t>
            </a:r>
            <a:r>
              <a:rPr lang="en-US" sz="2000" dirty="0" smtClean="0">
                <a:latin typeface="+mn-lt"/>
              </a:rPr>
              <a:t>224.</a:t>
            </a:r>
          </a:p>
          <a:p>
            <a:pPr lvl="0" algn="just"/>
            <a:r>
              <a:rPr lang="en-US" sz="2000" dirty="0" smtClean="0">
                <a:latin typeface="+mn-lt"/>
              </a:rPr>
              <a:t>…</a:t>
            </a:r>
          </a:p>
          <a:p>
            <a:pPr lvl="0"/>
            <a:r>
              <a:rPr lang="en-US" dirty="0" smtClean="0"/>
              <a:t>[4] G</a:t>
            </a:r>
            <a:r>
              <a:rPr lang="en-US" dirty="0"/>
              <a:t>. </a:t>
            </a:r>
            <a:r>
              <a:rPr lang="en-US" dirty="0" err="1"/>
              <a:t>Feofilov</a:t>
            </a:r>
            <a:r>
              <a:rPr lang="en-US" dirty="0"/>
              <a:t>, V. </a:t>
            </a:r>
            <a:r>
              <a:rPr lang="en-US" dirty="0" err="1"/>
              <a:t>Kondratev</a:t>
            </a:r>
            <a:r>
              <a:rPr lang="en-US" dirty="0"/>
              <a:t>, O. </a:t>
            </a:r>
            <a:r>
              <a:rPr lang="en-US" dirty="0" err="1"/>
              <a:t>Stolyarov</a:t>
            </a:r>
            <a:r>
              <a:rPr lang="en-US" dirty="0"/>
              <a:t>, T. </a:t>
            </a:r>
            <a:r>
              <a:rPr lang="en-US" dirty="0" err="1"/>
              <a:t>Tulina</a:t>
            </a:r>
            <a:r>
              <a:rPr lang="en-US" dirty="0"/>
              <a:t>, F. </a:t>
            </a:r>
            <a:r>
              <a:rPr lang="en-US" dirty="0" err="1"/>
              <a:t>Valiev</a:t>
            </a:r>
            <a:r>
              <a:rPr lang="en-US" dirty="0"/>
              <a:t>, and L. </a:t>
            </a:r>
            <a:r>
              <a:rPr lang="en-US" dirty="0" err="1"/>
              <a:t>Vinogradov</a:t>
            </a:r>
            <a:r>
              <a:rPr lang="en-US" dirty="0"/>
              <a:t>, Development and Tests of MCP Based Timing and Multiplicity Detector for MIPs, ISSN 1547-4771, Physics of Particles and Nuclei Letters, 2017, Vol. 14, No. 1, pp. 150–159. © Pleiades Publishing, Ltd., </a:t>
            </a:r>
            <a:r>
              <a:rPr lang="en-US" b="1" dirty="0">
                <a:solidFill>
                  <a:srgbClr val="0000FF"/>
                </a:solidFill>
              </a:rPr>
              <a:t>2017</a:t>
            </a:r>
            <a:r>
              <a:rPr lang="en-US" dirty="0"/>
              <a:t>.</a:t>
            </a:r>
            <a:endParaRPr lang="ru-RU" dirty="0"/>
          </a:p>
          <a:p>
            <a:endParaRPr lang="ru-RU" dirty="0"/>
          </a:p>
        </p:txBody>
      </p:sp>
      <p:sp>
        <p:nvSpPr>
          <p:cNvPr id="4" name="Rectangle 3"/>
          <p:cNvSpPr/>
          <p:nvPr/>
        </p:nvSpPr>
        <p:spPr>
          <a:xfrm>
            <a:off x="467544" y="2780928"/>
            <a:ext cx="835292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en-US" dirty="0"/>
          </a:p>
          <a:p>
            <a:pPr marL="342900" indent="-342900">
              <a:buAutoNum type="arabicParenR"/>
            </a:pP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F35E9F-E4DA-7346-884E-AA62B4C1EE49}" type="slidenum">
              <a:rPr lang="ru-RU" smtClean="0"/>
              <a:pPr>
                <a:defRPr/>
              </a:pPr>
              <a:t>41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49595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42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53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TextBox 7"/>
          <p:cNvSpPr txBox="1">
            <a:spLocks noChangeArrowheads="1"/>
          </p:cNvSpPr>
          <p:nvPr/>
        </p:nvSpPr>
        <p:spPr bwMode="auto">
          <a:xfrm>
            <a:off x="2089150" y="88900"/>
            <a:ext cx="4544934" cy="461665"/>
          </a:xfrm>
          <a:prstGeom prst="rect">
            <a:avLst/>
          </a:prstGeom>
          <a:solidFill>
            <a:srgbClr val="AEFFFB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r>
              <a:rPr lang="en-US" b="1" dirty="0" smtClean="0">
                <a:solidFill>
                  <a:srgbClr val="FF0000"/>
                </a:solidFill>
              </a:rPr>
              <a:t>M</a:t>
            </a:r>
            <a:r>
              <a:rPr lang="en-US" b="1" dirty="0" smtClean="0">
                <a:solidFill>
                  <a:srgbClr val="000090"/>
                </a:solidFill>
              </a:rPr>
              <a:t>ulti-</a:t>
            </a:r>
            <a:r>
              <a:rPr lang="en-US" b="1" dirty="0" smtClean="0">
                <a:solidFill>
                  <a:srgbClr val="FF0000"/>
                </a:solidFill>
              </a:rPr>
              <a:t>P</a:t>
            </a:r>
            <a:r>
              <a:rPr lang="en-US" b="1" dirty="0" smtClean="0">
                <a:solidFill>
                  <a:srgbClr val="000090"/>
                </a:solidFill>
              </a:rPr>
              <a:t>urpose </a:t>
            </a:r>
            <a:r>
              <a:rPr lang="en-US" b="1" dirty="0" smtClean="0">
                <a:solidFill>
                  <a:srgbClr val="FF0000"/>
                </a:solidFill>
              </a:rPr>
              <a:t>D</a:t>
            </a:r>
            <a:r>
              <a:rPr lang="en-US" b="1" dirty="0" smtClean="0">
                <a:solidFill>
                  <a:srgbClr val="000090"/>
                </a:solidFill>
              </a:rPr>
              <a:t>etector (</a:t>
            </a:r>
            <a:r>
              <a:rPr lang="en-US" b="1" dirty="0" smtClean="0">
                <a:solidFill>
                  <a:srgbClr val="FF0000"/>
                </a:solidFill>
              </a:rPr>
              <a:t>MPD</a:t>
            </a:r>
            <a:r>
              <a:rPr lang="en-US" b="1" dirty="0" smtClean="0">
                <a:solidFill>
                  <a:srgbClr val="000090"/>
                </a:solidFill>
              </a:rPr>
              <a:t>)</a:t>
            </a:r>
            <a:endParaRPr lang="ru-RU" b="1" dirty="0">
              <a:solidFill>
                <a:srgbClr val="000090"/>
              </a:solidFill>
            </a:endParaRPr>
          </a:p>
        </p:txBody>
      </p:sp>
      <p:pic>
        <p:nvPicPr>
          <p:cNvPr id="90" name="Picture 6" descr="NICA-Logo_4c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99400" y="25400"/>
            <a:ext cx="1244600" cy="6130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62" name="Группа 29"/>
          <p:cNvGrpSpPr>
            <a:grpSpLocks/>
          </p:cNvGrpSpPr>
          <p:nvPr/>
        </p:nvGrpSpPr>
        <p:grpSpPr bwMode="auto">
          <a:xfrm>
            <a:off x="74705" y="2442504"/>
            <a:ext cx="3625850" cy="2987675"/>
            <a:chOff x="114300" y="3714752"/>
            <a:chExt cx="3625821" cy="2987675"/>
          </a:xfrm>
        </p:grpSpPr>
        <p:pic>
          <p:nvPicPr>
            <p:cNvPr id="63" name="Рисунок 5"/>
            <p:cNvPicPr>
              <a:picLocks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838" t="7805" r="9120" b="6364"/>
            <a:stretch>
              <a:fillRect/>
            </a:stretch>
          </p:blipFill>
          <p:spPr bwMode="auto">
            <a:xfrm>
              <a:off x="500034" y="3714752"/>
              <a:ext cx="3240087" cy="29876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4" name="TextBox 63"/>
            <p:cNvSpPr txBox="1"/>
            <p:nvPr/>
          </p:nvSpPr>
          <p:spPr>
            <a:xfrm>
              <a:off x="870304" y="3789365"/>
              <a:ext cx="959710" cy="830997"/>
            </a:xfrm>
            <a:prstGeom prst="rect">
              <a:avLst/>
            </a:prstGeom>
            <a:solidFill>
              <a:srgbClr val="FCF7FB"/>
            </a:solidFill>
          </p:spPr>
          <p:txBody>
            <a:bodyPr wrap="none">
              <a:spAutoFit/>
            </a:bodyPr>
            <a:lstStyle/>
            <a:p>
              <a:pPr algn="ctr">
                <a:defRPr/>
              </a:pPr>
              <a:r>
                <a:rPr lang="en-US" sz="1600" dirty="0" smtClean="0">
                  <a:solidFill>
                    <a:srgbClr val="000090"/>
                  </a:solidFill>
                </a:rPr>
                <a:t>URQMD</a:t>
              </a:r>
            </a:p>
            <a:p>
              <a:pPr algn="ctr">
                <a:defRPr/>
              </a:pPr>
              <a:r>
                <a:rPr lang="en-US" sz="1600" dirty="0" smtClean="0">
                  <a:solidFill>
                    <a:srgbClr val="000090"/>
                  </a:solidFill>
                </a:rPr>
                <a:t>charged</a:t>
              </a:r>
              <a:endParaRPr lang="en-US" sz="1600" dirty="0">
                <a:solidFill>
                  <a:srgbClr val="000090"/>
                </a:solidFill>
              </a:endParaRPr>
            </a:p>
            <a:p>
              <a:pPr algn="ctr">
                <a:defRPr/>
              </a:pPr>
              <a:r>
                <a:rPr lang="en-US" sz="1600" dirty="0">
                  <a:solidFill>
                    <a:srgbClr val="000090"/>
                  </a:solidFill>
                </a:rPr>
                <a:t>b&lt;11 </a:t>
              </a:r>
              <a:r>
                <a:rPr lang="en-US" sz="1600" dirty="0" err="1">
                  <a:solidFill>
                    <a:srgbClr val="000090"/>
                  </a:solidFill>
                </a:rPr>
                <a:t>fm</a:t>
              </a:r>
              <a:endParaRPr lang="ru-RU" sz="1600" dirty="0">
                <a:solidFill>
                  <a:srgbClr val="000090"/>
                </a:solidFill>
              </a:endParaRPr>
            </a:p>
          </p:txBody>
        </p:sp>
        <p:sp>
          <p:nvSpPr>
            <p:cNvPr id="65" name="TextBox 8"/>
            <p:cNvSpPr txBox="1">
              <a:spLocks noChangeArrowheads="1"/>
            </p:cNvSpPr>
            <p:nvPr/>
          </p:nvSpPr>
          <p:spPr bwMode="auto">
            <a:xfrm rot="-5400000">
              <a:off x="-102393" y="4006056"/>
              <a:ext cx="787400" cy="3540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700">
                  <a:latin typeface="Calibri" panose="020F0502020204030204" pitchFamily="34" charset="0"/>
                </a:rPr>
                <a:t>dN/d</a:t>
              </a:r>
              <a:r>
                <a:rPr lang="en-US" altLang="ru-RU" sz="1700">
                  <a:latin typeface="Symbol" panose="05050102010706020507" pitchFamily="18" charset="2"/>
                </a:rPr>
                <a:t>h</a:t>
              </a:r>
              <a:endParaRPr lang="ru-RU" altLang="ru-RU" sz="1700">
                <a:latin typeface="Calibri" panose="020F0502020204030204" pitchFamily="34" charset="0"/>
              </a:endParaRPr>
            </a:p>
          </p:txBody>
        </p:sp>
        <p:sp>
          <p:nvSpPr>
            <p:cNvPr id="66" name="TextBox 76"/>
            <p:cNvSpPr txBox="1">
              <a:spLocks noChangeArrowheads="1"/>
            </p:cNvSpPr>
            <p:nvPr/>
          </p:nvSpPr>
          <p:spPr bwMode="auto">
            <a:xfrm>
              <a:off x="2911474" y="5078413"/>
              <a:ext cx="698473" cy="33855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sz="1600" b="1" dirty="0" err="1" smtClean="0">
                  <a:solidFill>
                    <a:srgbClr val="FF0000"/>
                  </a:solidFill>
                </a:rPr>
                <a:t>ECal</a:t>
              </a:r>
              <a:endParaRPr lang="ru-RU" altLang="ru-RU" sz="16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67" name="TextBox 7"/>
          <p:cNvSpPr txBox="1">
            <a:spLocks noChangeArrowheads="1"/>
          </p:cNvSpPr>
          <p:nvPr/>
        </p:nvSpPr>
        <p:spPr bwMode="auto">
          <a:xfrm>
            <a:off x="2025743" y="5390491"/>
            <a:ext cx="316131" cy="3103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</a:pPr>
            <a:r>
              <a:rPr lang="en-US" altLang="ru-RU" sz="1700" dirty="0">
                <a:latin typeface="Symbol" panose="05050102010706020507" pitchFamily="18" charset="2"/>
              </a:rPr>
              <a:t>h</a:t>
            </a:r>
            <a:endParaRPr lang="ru-RU" altLang="ru-RU" sz="1700" dirty="0">
              <a:latin typeface="Calibri" panose="020F0502020204030204" pitchFamily="34" charset="0"/>
            </a:endParaRPr>
          </a:p>
        </p:txBody>
      </p:sp>
      <p:sp>
        <p:nvSpPr>
          <p:cNvPr id="69" name="Прямоугольник 64"/>
          <p:cNvSpPr/>
          <p:nvPr/>
        </p:nvSpPr>
        <p:spPr>
          <a:xfrm>
            <a:off x="1895568" y="3348968"/>
            <a:ext cx="571500" cy="45719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1" name="Прямоугольник 67"/>
          <p:cNvSpPr/>
          <p:nvPr/>
        </p:nvSpPr>
        <p:spPr>
          <a:xfrm>
            <a:off x="1928906" y="3922053"/>
            <a:ext cx="511174" cy="47625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2" name="Прямоугольник 69"/>
          <p:cNvSpPr/>
          <p:nvPr/>
        </p:nvSpPr>
        <p:spPr>
          <a:xfrm>
            <a:off x="1317719" y="4414178"/>
            <a:ext cx="357187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3" name="Прямоугольник 71"/>
          <p:cNvSpPr/>
          <p:nvPr/>
        </p:nvSpPr>
        <p:spPr>
          <a:xfrm>
            <a:off x="2603594" y="4414178"/>
            <a:ext cx="357187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4" name="Прямоугольник 72"/>
          <p:cNvSpPr/>
          <p:nvPr/>
        </p:nvSpPr>
        <p:spPr>
          <a:xfrm>
            <a:off x="1174843" y="4699928"/>
            <a:ext cx="285750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6" name="Прямоугольник 73"/>
          <p:cNvSpPr/>
          <p:nvPr/>
        </p:nvSpPr>
        <p:spPr>
          <a:xfrm>
            <a:off x="2817905" y="4699928"/>
            <a:ext cx="285750" cy="46038"/>
          </a:xfrm>
          <a:prstGeom prst="rect">
            <a:avLst/>
          </a:prstGeom>
          <a:solidFill>
            <a:srgbClr val="000090"/>
          </a:solidFill>
          <a:ln>
            <a:solidFill>
              <a:srgbClr val="00009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77" name="TextBox 75"/>
          <p:cNvSpPr txBox="1">
            <a:spLocks noChangeArrowheads="1"/>
          </p:cNvSpPr>
          <p:nvPr/>
        </p:nvSpPr>
        <p:spPr bwMode="auto">
          <a:xfrm>
            <a:off x="1855881" y="3010828"/>
            <a:ext cx="714375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b="1" dirty="0">
                <a:solidFill>
                  <a:srgbClr val="000090"/>
                </a:solidFill>
              </a:rPr>
              <a:t>TPC</a:t>
            </a:r>
            <a:endParaRPr lang="ru-RU" altLang="ru-RU" b="1" dirty="0">
              <a:solidFill>
                <a:srgbClr val="000090"/>
              </a:solidFill>
            </a:endParaRPr>
          </a:p>
        </p:txBody>
      </p:sp>
      <p:cxnSp>
        <p:nvCxnSpPr>
          <p:cNvPr id="78" name="Прямая со стрелкой 78"/>
          <p:cNvCxnSpPr/>
          <p:nvPr/>
        </p:nvCxnSpPr>
        <p:spPr>
          <a:xfrm flipH="1">
            <a:off x="2475007" y="3950628"/>
            <a:ext cx="406398" cy="3175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9"/>
          <p:cNvSpPr txBox="1">
            <a:spLocks noChangeArrowheads="1"/>
          </p:cNvSpPr>
          <p:nvPr/>
        </p:nvSpPr>
        <p:spPr bwMode="auto">
          <a:xfrm>
            <a:off x="1927317" y="4501492"/>
            <a:ext cx="687387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>
                <a:solidFill>
                  <a:srgbClr val="000090"/>
                </a:solidFill>
              </a:rPr>
              <a:t>FFD</a:t>
            </a:r>
            <a:endParaRPr lang="ru-RU" altLang="ru-RU" sz="1600" b="1" dirty="0">
              <a:solidFill>
                <a:srgbClr val="000090"/>
              </a:solidFill>
            </a:endParaRPr>
          </a:p>
        </p:txBody>
      </p:sp>
      <p:sp>
        <p:nvSpPr>
          <p:cNvPr id="80" name="TextBox 81"/>
          <p:cNvSpPr txBox="1">
            <a:spLocks noChangeArrowheads="1"/>
          </p:cNvSpPr>
          <p:nvPr/>
        </p:nvSpPr>
        <p:spPr bwMode="auto">
          <a:xfrm>
            <a:off x="1833656" y="4799942"/>
            <a:ext cx="785813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1600" b="1" dirty="0" err="1">
                <a:solidFill>
                  <a:srgbClr val="000090"/>
                </a:solidFill>
              </a:rPr>
              <a:t>FHCal</a:t>
            </a:r>
            <a:endParaRPr lang="ru-RU" altLang="ru-RU" sz="1600" b="1" dirty="0">
              <a:solidFill>
                <a:srgbClr val="000090"/>
              </a:solidFill>
            </a:endParaRPr>
          </a:p>
        </p:txBody>
      </p:sp>
      <p:cxnSp>
        <p:nvCxnSpPr>
          <p:cNvPr id="81" name="Прямая со стрелкой 82"/>
          <p:cNvCxnSpPr>
            <a:stCxn id="80" idx="3"/>
          </p:cNvCxnSpPr>
          <p:nvPr/>
        </p:nvCxnSpPr>
        <p:spPr>
          <a:xfrm flipV="1">
            <a:off x="2619469" y="4823753"/>
            <a:ext cx="312736" cy="1454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2" name="Прямая соединительная линия 2"/>
          <p:cNvCxnSpPr/>
          <p:nvPr/>
        </p:nvCxnSpPr>
        <p:spPr>
          <a:xfrm>
            <a:off x="1924983" y="3679167"/>
            <a:ext cx="513509" cy="0"/>
          </a:xfrm>
          <a:prstGeom prst="line">
            <a:avLst/>
          </a:prstGeom>
          <a:ln w="47625">
            <a:solidFill>
              <a:srgbClr val="000090"/>
            </a:solidFill>
          </a:ln>
        </p:spPr>
        <p:style>
          <a:lnRef idx="2">
            <a:schemeClr val="accent5"/>
          </a:lnRef>
          <a:fillRef idx="0">
            <a:schemeClr val="accent5"/>
          </a:fillRef>
          <a:effectRef idx="1">
            <a:schemeClr val="accent5"/>
          </a:effectRef>
          <a:fontRef idx="minor">
            <a:schemeClr val="tx1"/>
          </a:fontRef>
        </p:style>
      </p:cxnSp>
      <p:sp>
        <p:nvSpPr>
          <p:cNvPr id="83" name="TextBox 82"/>
          <p:cNvSpPr txBox="1"/>
          <p:nvPr/>
        </p:nvSpPr>
        <p:spPr>
          <a:xfrm>
            <a:off x="1001805" y="3469042"/>
            <a:ext cx="718768" cy="377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90"/>
                </a:solidFill>
              </a:rPr>
              <a:t>TOF</a:t>
            </a:r>
            <a:endParaRPr lang="ru-RU" b="1" dirty="0">
              <a:solidFill>
                <a:srgbClr val="000090"/>
              </a:solidFill>
            </a:endParaRPr>
          </a:p>
        </p:txBody>
      </p:sp>
      <p:cxnSp>
        <p:nvCxnSpPr>
          <p:cNvPr id="84" name="Прямая со стрелкой 82"/>
          <p:cNvCxnSpPr/>
          <p:nvPr/>
        </p:nvCxnSpPr>
        <p:spPr>
          <a:xfrm flipH="1" flipV="1">
            <a:off x="1370105" y="4798353"/>
            <a:ext cx="423864" cy="1835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1" name="Прямая со стрелкой 82"/>
          <p:cNvCxnSpPr/>
          <p:nvPr/>
        </p:nvCxnSpPr>
        <p:spPr>
          <a:xfrm flipV="1">
            <a:off x="2454369" y="4531653"/>
            <a:ext cx="312736" cy="1454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2" name="Прямая со стрелкой 82"/>
          <p:cNvCxnSpPr/>
          <p:nvPr/>
        </p:nvCxnSpPr>
        <p:spPr>
          <a:xfrm flipH="1" flipV="1">
            <a:off x="1586005" y="4518953"/>
            <a:ext cx="423864" cy="183566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3" name="Прямая со стрелкой 82"/>
          <p:cNvCxnSpPr/>
          <p:nvPr/>
        </p:nvCxnSpPr>
        <p:spPr>
          <a:xfrm flipV="1">
            <a:off x="1541555" y="3687103"/>
            <a:ext cx="361950" cy="6350"/>
          </a:xfrm>
          <a:prstGeom prst="straightConnector1">
            <a:avLst/>
          </a:prstGeom>
          <a:ln w="1905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4" name="TextBox 4"/>
          <p:cNvSpPr txBox="1">
            <a:spLocks noChangeArrowheads="1"/>
          </p:cNvSpPr>
          <p:nvPr/>
        </p:nvSpPr>
        <p:spPr bwMode="auto">
          <a:xfrm>
            <a:off x="1349448" y="2049549"/>
            <a:ext cx="1644474" cy="400110"/>
          </a:xfrm>
          <a:prstGeom prst="rect">
            <a:avLst/>
          </a:prstGeom>
          <a:solidFill>
            <a:srgbClr val="FFFEF8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r>
              <a:rPr lang="en-US" altLang="ru-RU" sz="2000" b="1" i="1" dirty="0" smtClean="0">
                <a:solidFill>
                  <a:srgbClr val="000090"/>
                </a:solidFill>
                <a:latin typeface="Arial"/>
                <a:cs typeface="Arial"/>
              </a:rPr>
              <a:t>acceptance</a:t>
            </a:r>
            <a:endParaRPr lang="ru-RU" altLang="ru-RU" sz="2000" b="1" i="1" dirty="0">
              <a:solidFill>
                <a:srgbClr val="000090"/>
              </a:solidFill>
              <a:latin typeface="Arial"/>
              <a:cs typeface="Arial"/>
            </a:endParaRPr>
          </a:p>
        </p:txBody>
      </p:sp>
      <p:grpSp>
        <p:nvGrpSpPr>
          <p:cNvPr id="95" name="Group 94"/>
          <p:cNvGrpSpPr/>
          <p:nvPr/>
        </p:nvGrpSpPr>
        <p:grpSpPr>
          <a:xfrm>
            <a:off x="227105" y="2004353"/>
            <a:ext cx="3489326" cy="2143125"/>
            <a:chOff x="533400" y="3035300"/>
            <a:chExt cx="3489326" cy="2143125"/>
          </a:xfrm>
        </p:grpSpPr>
        <p:sp>
          <p:nvSpPr>
            <p:cNvPr id="96" name="Прямоугольник 67"/>
            <p:cNvSpPr/>
            <p:nvPr/>
          </p:nvSpPr>
          <p:spPr>
            <a:xfrm>
              <a:off x="1816099" y="5111750"/>
              <a:ext cx="422275" cy="5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sp>
          <p:nvSpPr>
            <p:cNvPr id="97" name="Прямоугольник 67"/>
            <p:cNvSpPr/>
            <p:nvPr/>
          </p:nvSpPr>
          <p:spPr>
            <a:xfrm>
              <a:off x="2724149" y="5127625"/>
              <a:ext cx="422275" cy="50800"/>
            </a:xfrm>
            <a:prstGeom prst="rect">
              <a:avLst/>
            </a:prstGeom>
            <a:solidFill>
              <a:srgbClr val="FF0000"/>
            </a:solidFill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  <p:cxnSp>
          <p:nvCxnSpPr>
            <p:cNvPr id="98" name="Прямая соединительная линия 2"/>
            <p:cNvCxnSpPr/>
            <p:nvPr/>
          </p:nvCxnSpPr>
          <p:spPr>
            <a:xfrm>
              <a:off x="1758203" y="4846639"/>
              <a:ext cx="513509" cy="0"/>
            </a:xfrm>
            <a:prstGeom prst="line">
              <a:avLst/>
            </a:prstGeom>
            <a:ln w="47625">
              <a:solidFill>
                <a:srgbClr val="00009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99" name="Прямая соединительная линия 2"/>
            <p:cNvCxnSpPr/>
            <p:nvPr/>
          </p:nvCxnSpPr>
          <p:spPr>
            <a:xfrm>
              <a:off x="2704353" y="4846639"/>
              <a:ext cx="513509" cy="0"/>
            </a:xfrm>
            <a:prstGeom prst="line">
              <a:avLst/>
            </a:prstGeom>
            <a:ln w="47625">
              <a:solidFill>
                <a:srgbClr val="000090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0" name="Прямая соединительная линия 2"/>
            <p:cNvCxnSpPr/>
            <p:nvPr/>
          </p:nvCxnSpPr>
          <p:spPr>
            <a:xfrm>
              <a:off x="2676525" y="4543425"/>
              <a:ext cx="485775" cy="0"/>
            </a:xfrm>
            <a:prstGeom prst="line">
              <a:avLst/>
            </a:prstGeom>
            <a:ln w="47625">
              <a:solidFill>
                <a:srgbClr val="3366FF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cxnSp>
          <p:nvCxnSpPr>
            <p:cNvPr id="101" name="Прямая соединительная линия 2"/>
            <p:cNvCxnSpPr/>
            <p:nvPr/>
          </p:nvCxnSpPr>
          <p:spPr>
            <a:xfrm>
              <a:off x="1803400" y="4533900"/>
              <a:ext cx="485775" cy="0"/>
            </a:xfrm>
            <a:prstGeom prst="line">
              <a:avLst/>
            </a:prstGeom>
            <a:ln w="47625">
              <a:solidFill>
                <a:srgbClr val="3366FF"/>
              </a:solidFill>
            </a:ln>
          </p:spPr>
          <p:style>
            <a:lnRef idx="2">
              <a:schemeClr val="accent5"/>
            </a:lnRef>
            <a:fillRef idx="0">
              <a:schemeClr val="accent5"/>
            </a:fillRef>
            <a:effectRef idx="1">
              <a:schemeClr val="accent5"/>
            </a:effectRef>
            <a:fontRef idx="minor">
              <a:schemeClr val="tx1"/>
            </a:fontRef>
          </p:style>
        </p:cxnSp>
        <p:sp>
          <p:nvSpPr>
            <p:cNvPr id="102" name="TextBox 75"/>
            <p:cNvSpPr txBox="1">
              <a:spLocks noChangeArrowheads="1"/>
            </p:cNvSpPr>
            <p:nvPr/>
          </p:nvSpPr>
          <p:spPr bwMode="auto">
            <a:xfrm>
              <a:off x="3308351" y="4352925"/>
              <a:ext cx="714375" cy="3698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defRPr>
              </a:lvl9pPr>
            </a:lstStyle>
            <a:p>
              <a:pPr eaLnBrk="1" hangingPunct="1"/>
              <a:r>
                <a:rPr lang="en-US" altLang="ru-RU" b="1" dirty="0" smtClean="0">
                  <a:solidFill>
                    <a:srgbClr val="3366FF"/>
                  </a:solidFill>
                </a:rPr>
                <a:t>CPC</a:t>
              </a:r>
              <a:endParaRPr lang="ru-RU" altLang="ru-RU" b="1" dirty="0">
                <a:solidFill>
                  <a:srgbClr val="3366FF"/>
                </a:solidFill>
              </a:endParaRPr>
            </a:p>
          </p:txBody>
        </p:sp>
        <p:sp>
          <p:nvSpPr>
            <p:cNvPr id="103" name="TextBox 102"/>
            <p:cNvSpPr txBox="1"/>
            <p:nvPr/>
          </p:nvSpPr>
          <p:spPr>
            <a:xfrm>
              <a:off x="533400" y="3035300"/>
              <a:ext cx="947971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000" b="1" dirty="0" smtClean="0">
                  <a:solidFill>
                    <a:srgbClr val="3366FF"/>
                  </a:solidFill>
                </a:rPr>
                <a:t>stage </a:t>
              </a:r>
              <a:r>
                <a:rPr lang="en-US" sz="2000" b="1" dirty="0" smtClean="0">
                  <a:solidFill>
                    <a:srgbClr val="FF0000"/>
                  </a:solidFill>
                </a:rPr>
                <a:t>II</a:t>
              </a:r>
              <a:endParaRPr lang="en-US" sz="20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105" name="TextBox 104"/>
          <p:cNvSpPr txBox="1"/>
          <p:nvPr/>
        </p:nvSpPr>
        <p:spPr bwMode="auto">
          <a:xfrm>
            <a:off x="228600" y="1335088"/>
            <a:ext cx="7480300" cy="400110"/>
          </a:xfrm>
          <a:prstGeom prst="rect">
            <a:avLst/>
          </a:prstGeom>
          <a:solidFill>
            <a:srgbClr val="EEF3FF">
              <a:alpha val="96000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2000" b="1" dirty="0" smtClean="0">
                <a:solidFill>
                  <a:srgbClr val="FF0000"/>
                </a:solidFill>
              </a:rPr>
              <a:t>stage</a:t>
            </a:r>
            <a:r>
              <a:rPr kumimoji="0" lang="ru-RU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II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( 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2023</a:t>
            </a:r>
            <a:r>
              <a:rPr kumimoji="0" lang="en-US" sz="2000" b="1" i="0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)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:   + ITS + </a:t>
            </a:r>
            <a:r>
              <a:rPr kumimoji="0" lang="en-US" sz="2000" b="1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EndCap</a:t>
            </a:r>
            <a:r>
              <a:rPr kumimoji="0" lang="en-US" sz="20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0090"/>
                </a:solidFill>
                <a:effectLst/>
                <a:uLnTx/>
                <a:uFillTx/>
                <a:latin typeface="Arial" charset="0"/>
                <a:ea typeface="ＭＳ Ｐゴシック" charset="0"/>
              </a:rPr>
              <a:t> (CPC, Straw, TOF, ECAL)</a:t>
            </a:r>
            <a:endParaRPr kumimoji="0" lang="ru-RU" sz="2000" b="1" i="0" u="none" strike="noStrike" kern="1200" cap="none" spc="0" normalizeH="0" baseline="0" noProof="0" dirty="0" smtClean="0">
              <a:ln>
                <a:noFill/>
              </a:ln>
              <a:solidFill>
                <a:srgbClr val="00009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sp>
        <p:nvSpPr>
          <p:cNvPr id="56" name="Прямоугольник 25"/>
          <p:cNvSpPr/>
          <p:nvPr/>
        </p:nvSpPr>
        <p:spPr>
          <a:xfrm>
            <a:off x="5057775" y="3478213"/>
            <a:ext cx="252413" cy="1189037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7" name="Прямоугольник 26"/>
          <p:cNvSpPr/>
          <p:nvPr/>
        </p:nvSpPr>
        <p:spPr>
          <a:xfrm>
            <a:off x="7056438" y="3478213"/>
            <a:ext cx="250825" cy="1189037"/>
          </a:xfrm>
          <a:prstGeom prst="rect">
            <a:avLst/>
          </a:prstGeom>
          <a:solidFill>
            <a:srgbClr val="FFC000">
              <a:alpha val="67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8" name="Прямоугольник 27"/>
          <p:cNvSpPr/>
          <p:nvPr/>
        </p:nvSpPr>
        <p:spPr>
          <a:xfrm>
            <a:off x="4643438" y="3198813"/>
            <a:ext cx="252412" cy="1728787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sp>
        <p:nvSpPr>
          <p:cNvPr id="59" name="Прямоугольник 28"/>
          <p:cNvSpPr/>
          <p:nvPr/>
        </p:nvSpPr>
        <p:spPr>
          <a:xfrm>
            <a:off x="7451725" y="3198813"/>
            <a:ext cx="252413" cy="1728787"/>
          </a:xfrm>
          <a:prstGeom prst="rect">
            <a:avLst/>
          </a:prstGeom>
          <a:solidFill>
            <a:srgbClr val="FFC000">
              <a:alpha val="52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 charset="0"/>
              <a:ea typeface="ＭＳ Ｐゴシック" charset="0"/>
              <a:cs typeface="ＭＳ Ｐゴシック" charset="0"/>
            </a:endParaRPr>
          </a:p>
        </p:txBody>
      </p:sp>
      <p:cxnSp>
        <p:nvCxnSpPr>
          <p:cNvPr id="60" name="Прямая со стрелкой 30"/>
          <p:cNvCxnSpPr/>
          <p:nvPr/>
        </p:nvCxnSpPr>
        <p:spPr>
          <a:xfrm rot="2580000">
            <a:off x="4176713" y="2938463"/>
            <a:ext cx="1366837" cy="504825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32"/>
          <p:cNvCxnSpPr/>
          <p:nvPr/>
        </p:nvCxnSpPr>
        <p:spPr>
          <a:xfrm rot="1740000">
            <a:off x="4248150" y="2686050"/>
            <a:ext cx="792163" cy="973138"/>
          </a:xfrm>
          <a:prstGeom prst="straightConnector1">
            <a:avLst/>
          </a:prstGeom>
          <a:ln w="25400">
            <a:solidFill>
              <a:srgbClr val="FFC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4" name="Picture 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08425" y="2106613"/>
            <a:ext cx="5146675" cy="4111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106" name="Group 91"/>
          <p:cNvGrpSpPr>
            <a:grpSpLocks/>
          </p:cNvGrpSpPr>
          <p:nvPr/>
        </p:nvGrpSpPr>
        <p:grpSpPr bwMode="auto">
          <a:xfrm>
            <a:off x="4559300" y="3454400"/>
            <a:ext cx="3302000" cy="1854200"/>
            <a:chOff x="4572000" y="2209800"/>
            <a:chExt cx="3302000" cy="1854200"/>
          </a:xfrm>
        </p:grpSpPr>
        <p:grpSp>
          <p:nvGrpSpPr>
            <p:cNvPr id="107" name="Group 88"/>
            <p:cNvGrpSpPr>
              <a:grpSpLocks/>
            </p:cNvGrpSpPr>
            <p:nvPr/>
          </p:nvGrpSpPr>
          <p:grpSpPr bwMode="auto">
            <a:xfrm>
              <a:off x="4572000" y="2209800"/>
              <a:ext cx="731519" cy="1854200"/>
              <a:chOff x="4572000" y="2209800"/>
              <a:chExt cx="731519" cy="1854200"/>
            </a:xfrm>
          </p:grpSpPr>
          <p:sp>
            <p:nvSpPr>
              <p:cNvPr id="138" name="Rectangle 137"/>
              <p:cNvSpPr/>
              <p:nvPr/>
            </p:nvSpPr>
            <p:spPr>
              <a:xfrm>
                <a:off x="4572000" y="22098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9" name="Rectangle 138"/>
              <p:cNvSpPr/>
              <p:nvPr/>
            </p:nvSpPr>
            <p:spPr>
              <a:xfrm>
                <a:off x="4762500" y="24907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0" name="Rectangle 139"/>
              <p:cNvSpPr/>
              <p:nvPr/>
            </p:nvSpPr>
            <p:spPr>
              <a:xfrm>
                <a:off x="4572000" y="31750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1" name="Rectangle 140"/>
              <p:cNvSpPr/>
              <p:nvPr/>
            </p:nvSpPr>
            <p:spPr>
              <a:xfrm>
                <a:off x="4775200" y="31765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2" name="Rectangle 141"/>
              <p:cNvSpPr/>
              <p:nvPr/>
            </p:nvSpPr>
            <p:spPr>
              <a:xfrm>
                <a:off x="5245100" y="24907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3" name="Rectangle 142"/>
              <p:cNvSpPr/>
              <p:nvPr/>
            </p:nvSpPr>
            <p:spPr>
              <a:xfrm>
                <a:off x="5257800" y="31765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4" name="Rectangle 143"/>
              <p:cNvSpPr/>
              <p:nvPr/>
            </p:nvSpPr>
            <p:spPr>
              <a:xfrm>
                <a:off x="5067300" y="24907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5" name="Rectangle 144"/>
              <p:cNvSpPr/>
              <p:nvPr/>
            </p:nvSpPr>
            <p:spPr>
              <a:xfrm>
                <a:off x="5080000" y="32273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6" name="Rectangle 145"/>
              <p:cNvSpPr/>
              <p:nvPr/>
            </p:nvSpPr>
            <p:spPr>
              <a:xfrm>
                <a:off x="5143500" y="24907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7" name="Rectangle 146"/>
              <p:cNvSpPr/>
              <p:nvPr/>
            </p:nvSpPr>
            <p:spPr>
              <a:xfrm>
                <a:off x="5143500" y="32019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8" name="Rectangle 147"/>
              <p:cNvSpPr/>
              <p:nvPr/>
            </p:nvSpPr>
            <p:spPr>
              <a:xfrm>
                <a:off x="4940300" y="25034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49" name="Rectangle 148"/>
              <p:cNvSpPr/>
              <p:nvPr/>
            </p:nvSpPr>
            <p:spPr>
              <a:xfrm>
                <a:off x="4940300" y="33670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8" name="Group 89"/>
            <p:cNvGrpSpPr>
              <a:grpSpLocks/>
            </p:cNvGrpSpPr>
            <p:nvPr/>
          </p:nvGrpSpPr>
          <p:grpSpPr bwMode="auto">
            <a:xfrm>
              <a:off x="7137400" y="2222500"/>
              <a:ext cx="736600" cy="1841500"/>
              <a:chOff x="7137400" y="2222500"/>
              <a:chExt cx="736600" cy="1841500"/>
            </a:xfrm>
          </p:grpSpPr>
          <p:sp>
            <p:nvSpPr>
              <p:cNvPr id="126" name="Rectangle 125"/>
              <p:cNvSpPr/>
              <p:nvPr/>
            </p:nvSpPr>
            <p:spPr>
              <a:xfrm>
                <a:off x="7670800" y="22225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7" name="Rectangle 126"/>
              <p:cNvSpPr/>
              <p:nvPr/>
            </p:nvSpPr>
            <p:spPr>
              <a:xfrm>
                <a:off x="7683500" y="3175000"/>
                <a:ext cx="190500" cy="889000"/>
              </a:xfrm>
              <a:prstGeom prst="rect">
                <a:avLst/>
              </a:prstGeom>
              <a:solidFill>
                <a:srgbClr val="0000FF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8" name="Rectangle 127"/>
              <p:cNvSpPr/>
              <p:nvPr/>
            </p:nvSpPr>
            <p:spPr>
              <a:xfrm>
                <a:off x="7505700" y="25034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29" name="Rectangle 128"/>
              <p:cNvSpPr/>
              <p:nvPr/>
            </p:nvSpPr>
            <p:spPr>
              <a:xfrm>
                <a:off x="7518400" y="3176588"/>
                <a:ext cx="165100" cy="608012"/>
              </a:xfrm>
              <a:prstGeom prst="rect">
                <a:avLst/>
              </a:prstGeom>
              <a:solidFill>
                <a:srgbClr val="226438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0" name="Rectangle 129"/>
              <p:cNvSpPr/>
              <p:nvPr/>
            </p:nvSpPr>
            <p:spPr>
              <a:xfrm>
                <a:off x="7137400" y="24907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1" name="Rectangle 130"/>
              <p:cNvSpPr/>
              <p:nvPr/>
            </p:nvSpPr>
            <p:spPr>
              <a:xfrm>
                <a:off x="7137400" y="3176588"/>
                <a:ext cx="46038" cy="6080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2" name="Rectangle 131"/>
              <p:cNvSpPr/>
              <p:nvPr/>
            </p:nvSpPr>
            <p:spPr>
              <a:xfrm>
                <a:off x="7315200" y="25034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3" name="Rectangle 132"/>
              <p:cNvSpPr/>
              <p:nvPr/>
            </p:nvSpPr>
            <p:spPr>
              <a:xfrm>
                <a:off x="7315200" y="3227388"/>
                <a:ext cx="46038" cy="544512"/>
              </a:xfrm>
              <a:prstGeom prst="rect">
                <a:avLst/>
              </a:prstGeom>
              <a:solidFill>
                <a:srgbClr val="00009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4" name="Rectangle 133"/>
              <p:cNvSpPr/>
              <p:nvPr/>
            </p:nvSpPr>
            <p:spPr>
              <a:xfrm>
                <a:off x="7213600" y="24907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5" name="Rectangle 134"/>
              <p:cNvSpPr/>
              <p:nvPr/>
            </p:nvSpPr>
            <p:spPr>
              <a:xfrm>
                <a:off x="7200900" y="3214688"/>
                <a:ext cx="101600" cy="5572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6" name="Rectangle 135"/>
              <p:cNvSpPr/>
              <p:nvPr/>
            </p:nvSpPr>
            <p:spPr>
              <a:xfrm>
                <a:off x="7366000" y="25034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  <p:sp>
            <p:nvSpPr>
              <p:cNvPr id="137" name="Rectangle 136"/>
              <p:cNvSpPr/>
              <p:nvPr/>
            </p:nvSpPr>
            <p:spPr>
              <a:xfrm>
                <a:off x="7366000" y="3367088"/>
                <a:ext cx="127000" cy="379412"/>
              </a:xfrm>
              <a:prstGeom prst="rect">
                <a:avLst/>
              </a:prstGeom>
              <a:solidFill>
                <a:srgbClr val="FFFF00"/>
              </a:solidFill>
            </p:spPr>
            <p:style>
              <a:lnRef idx="1">
                <a:schemeClr val="accent1"/>
              </a:lnRef>
              <a:fillRef idx="3">
                <a:schemeClr val="accent1"/>
              </a:fillRef>
              <a:effectRef idx="2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en-US" sz="1800" b="0" i="0" u="none" strike="noStrike" kern="1200" cap="none" spc="0" normalizeH="0" baseline="0" noProof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 charset="0"/>
                  <a:ea typeface="ＭＳ Ｐゴシック" charset="0"/>
                  <a:cs typeface="ＭＳ Ｐゴシック" charset="0"/>
                </a:endParaRPr>
              </a:p>
            </p:txBody>
          </p:sp>
        </p:grpSp>
        <p:grpSp>
          <p:nvGrpSpPr>
            <p:cNvPr id="109" name="Group 90"/>
            <p:cNvGrpSpPr>
              <a:grpSpLocks/>
            </p:cNvGrpSpPr>
            <p:nvPr/>
          </p:nvGrpSpPr>
          <p:grpSpPr bwMode="auto">
            <a:xfrm>
              <a:off x="5614193" y="3010694"/>
              <a:ext cx="1243806" cy="240506"/>
              <a:chOff x="5614193" y="3010694"/>
              <a:chExt cx="1243806" cy="240506"/>
            </a:xfrm>
          </p:grpSpPr>
          <p:cxnSp>
            <p:nvCxnSpPr>
              <p:cNvPr id="110" name="Straight Connector 109"/>
              <p:cNvCxnSpPr/>
              <p:nvPr/>
            </p:nvCxnSpPr>
            <p:spPr>
              <a:xfrm>
                <a:off x="5918200" y="30480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1" name="Straight Connector 110"/>
              <p:cNvCxnSpPr/>
              <p:nvPr/>
            </p:nvCxnSpPr>
            <p:spPr>
              <a:xfrm>
                <a:off x="5918200" y="30861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2" name="Straight Connector 111"/>
              <p:cNvCxnSpPr/>
              <p:nvPr/>
            </p:nvCxnSpPr>
            <p:spPr>
              <a:xfrm>
                <a:off x="5918200" y="32004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3" name="Straight Connector 112"/>
              <p:cNvCxnSpPr/>
              <p:nvPr/>
            </p:nvCxnSpPr>
            <p:spPr>
              <a:xfrm>
                <a:off x="5918200" y="3238500"/>
                <a:ext cx="596900" cy="1588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4" name="Straight Connector 113"/>
              <p:cNvCxnSpPr/>
              <p:nvPr/>
            </p:nvCxnSpPr>
            <p:spPr>
              <a:xfrm rot="16800000" flipH="1">
                <a:off x="57919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5" name="Straight Connector 114"/>
              <p:cNvCxnSpPr/>
              <p:nvPr/>
            </p:nvCxnSpPr>
            <p:spPr>
              <a:xfrm rot="16800000" flipH="1">
                <a:off x="5791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6" name="Straight Connector 115"/>
              <p:cNvCxnSpPr/>
              <p:nvPr/>
            </p:nvCxnSpPr>
            <p:spPr>
              <a:xfrm rot="16800000" flipH="1">
                <a:off x="56903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7" name="Straight Connector 116"/>
              <p:cNvCxnSpPr/>
              <p:nvPr/>
            </p:nvCxnSpPr>
            <p:spPr>
              <a:xfrm rot="16800000" flipH="1">
                <a:off x="5690394" y="30614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8" name="Straight Connector 117"/>
              <p:cNvCxnSpPr/>
              <p:nvPr/>
            </p:nvCxnSpPr>
            <p:spPr>
              <a:xfrm rot="16800000" flipH="1">
                <a:off x="55760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19" name="Straight Connector 118"/>
              <p:cNvCxnSpPr/>
              <p:nvPr/>
            </p:nvCxnSpPr>
            <p:spPr>
              <a:xfrm rot="16800000" flipH="1">
                <a:off x="55760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0" name="Straight Connector 119"/>
              <p:cNvCxnSpPr/>
              <p:nvPr/>
            </p:nvCxnSpPr>
            <p:spPr>
              <a:xfrm rot="16800000" flipH="1">
                <a:off x="65793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1" name="Straight Connector 120"/>
              <p:cNvCxnSpPr/>
              <p:nvPr/>
            </p:nvCxnSpPr>
            <p:spPr>
              <a:xfrm rot="16800000" flipH="1">
                <a:off x="6680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2" name="Straight Connector 121"/>
              <p:cNvCxnSpPr/>
              <p:nvPr/>
            </p:nvCxnSpPr>
            <p:spPr>
              <a:xfrm rot="16800000" flipH="1">
                <a:off x="6807994" y="32011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3" name="Straight Connector 122"/>
              <p:cNvCxnSpPr/>
              <p:nvPr/>
            </p:nvCxnSpPr>
            <p:spPr>
              <a:xfrm rot="16800000" flipH="1">
                <a:off x="65793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4" name="Straight Connector 123"/>
              <p:cNvCxnSpPr/>
              <p:nvPr/>
            </p:nvCxnSpPr>
            <p:spPr>
              <a:xfrm rot="16800000" flipH="1">
                <a:off x="6680994" y="30614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5" name="Straight Connector 124"/>
              <p:cNvCxnSpPr/>
              <p:nvPr/>
            </p:nvCxnSpPr>
            <p:spPr>
              <a:xfrm rot="16800000" flipH="1">
                <a:off x="6807994" y="3048794"/>
                <a:ext cx="87312" cy="12700"/>
              </a:xfrm>
              <a:prstGeom prst="line">
                <a:avLst/>
              </a:prstGeom>
              <a:ln>
                <a:solidFill>
                  <a:srgbClr val="000090"/>
                </a:solidFill>
              </a:ln>
            </p:spPr>
            <p:style>
              <a:lnRef idx="2">
                <a:schemeClr val="accent1"/>
              </a:lnRef>
              <a:fillRef idx="0">
                <a:schemeClr val="accent1"/>
              </a:fillRef>
              <a:effectRef idx="1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50" name="TextBox 149"/>
          <p:cNvSpPr txBox="1"/>
          <p:nvPr/>
        </p:nvSpPr>
        <p:spPr>
          <a:xfrm>
            <a:off x="8394700" y="4495800"/>
            <a:ext cx="693381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err="1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FHCal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1" name="TextBox 150"/>
          <p:cNvSpPr txBox="1"/>
          <p:nvPr/>
        </p:nvSpPr>
        <p:spPr>
          <a:xfrm>
            <a:off x="8432800" y="4813300"/>
            <a:ext cx="533657" cy="30777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itchFamily="34" charset="0"/>
                <a:ea typeface="ＭＳ Ｐゴシック" pitchFamily="34" charset="-128"/>
                <a:cs typeface="+mn-cs"/>
              </a:rPr>
              <a:t>FFD</a:t>
            </a:r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itchFamily="34" charset="0"/>
              <a:ea typeface="ＭＳ Ｐゴシック" pitchFamily="34" charset="-128"/>
              <a:cs typeface="+mn-cs"/>
            </a:endParaRPr>
          </a:p>
        </p:txBody>
      </p:sp>
      <p:sp>
        <p:nvSpPr>
          <p:cNvPr id="152" name="TextBox 151"/>
          <p:cNvSpPr txBox="1"/>
          <p:nvPr/>
        </p:nvSpPr>
        <p:spPr bwMode="auto">
          <a:xfrm>
            <a:off x="241300" y="700088"/>
            <a:ext cx="6604000" cy="400110"/>
          </a:xfrm>
          <a:prstGeom prst="rect">
            <a:avLst/>
          </a:prstGeom>
          <a:solidFill>
            <a:srgbClr val="FCF7FB">
              <a:alpha val="96000"/>
            </a:srgbClr>
          </a:solidFill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37931725" indent="-37474525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eaLnBrk="1" hangingPunct="1">
              <a:defRPr/>
            </a:pPr>
            <a:r>
              <a:rPr lang="en-US" sz="2000" b="1" u="sng" dirty="0" smtClean="0">
                <a:solidFill>
                  <a:srgbClr val="000090"/>
                </a:solidFill>
              </a:rPr>
              <a:t>stage I:</a:t>
            </a:r>
            <a:r>
              <a:rPr lang="en-US" sz="2000" b="1" dirty="0" smtClean="0">
                <a:solidFill>
                  <a:srgbClr val="000090"/>
                </a:solidFill>
              </a:rPr>
              <a:t>         TPC, TOF, ECAL, </a:t>
            </a:r>
            <a:r>
              <a:rPr lang="en-US" sz="2000" b="1" dirty="0" err="1" smtClean="0">
                <a:solidFill>
                  <a:srgbClr val="000090"/>
                </a:solidFill>
              </a:rPr>
              <a:t>FHCal</a:t>
            </a:r>
            <a:r>
              <a:rPr lang="en-US" sz="2000" b="1" dirty="0" smtClean="0">
                <a:solidFill>
                  <a:srgbClr val="000090"/>
                </a:solidFill>
              </a:rPr>
              <a:t>, FFD</a:t>
            </a:r>
            <a:endParaRPr lang="ru-RU" sz="2000" b="1" dirty="0" smtClean="0">
              <a:solidFill>
                <a:srgbClr val="000090"/>
              </a:solidFill>
            </a:endParaRPr>
          </a:p>
        </p:txBody>
      </p:sp>
      <p:sp>
        <p:nvSpPr>
          <p:cNvPr id="153" name="TextBox 11"/>
          <p:cNvSpPr txBox="1">
            <a:spLocks noChangeArrowheads="1"/>
          </p:cNvSpPr>
          <p:nvPr/>
        </p:nvSpPr>
        <p:spPr bwMode="auto">
          <a:xfrm>
            <a:off x="107504" y="5869225"/>
            <a:ext cx="4061012" cy="1323439"/>
          </a:xfrm>
          <a:prstGeom prst="rect">
            <a:avLst/>
          </a:prstGeom>
          <a:solidFill>
            <a:srgbClr val="9DFCFF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lvl="0" eaLnBrk="1" hangingPunct="1">
              <a:defRPr/>
            </a:pPr>
            <a:r>
              <a:rPr lang="en-US" sz="2000" b="1" i="1" dirty="0" smtClean="0">
                <a:solidFill>
                  <a:srgbClr val="FF0000"/>
                </a:solidFill>
              </a:rPr>
              <a:t>Selection </a:t>
            </a:r>
            <a:r>
              <a:rPr lang="en-US" sz="2000" b="1" i="1" dirty="0">
                <a:solidFill>
                  <a:srgbClr val="FF0000"/>
                </a:solidFill>
              </a:rPr>
              <a:t>of classes of </a:t>
            </a:r>
            <a:r>
              <a:rPr lang="en-US" sz="2000" b="1" i="1" dirty="0" smtClean="0">
                <a:solidFill>
                  <a:srgbClr val="FF0000"/>
                </a:solidFill>
              </a:rPr>
              <a:t>events:</a:t>
            </a:r>
          </a:p>
          <a:p>
            <a:pPr lvl="0" eaLnBrk="1" hangingPunct="1">
              <a:defRPr/>
            </a:pPr>
            <a:r>
              <a:rPr lang="ru-RU" sz="2000" b="1" i="1" dirty="0">
                <a:solidFill>
                  <a:srgbClr val="FF0000"/>
                </a:solidFill>
              </a:rPr>
              <a:t> </a:t>
            </a:r>
            <a:r>
              <a:rPr lang="en-US" sz="2000" b="1" i="1" dirty="0" smtClean="0">
                <a:solidFill>
                  <a:srgbClr val="FF0000"/>
                </a:solidFill>
              </a:rPr>
              <a:t>FFD,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FHCal</a:t>
            </a:r>
            <a:r>
              <a:rPr lang="en-US" sz="2000" b="1" i="1" dirty="0" smtClean="0">
                <a:solidFill>
                  <a:srgbClr val="FF0000"/>
                </a:solidFill>
              </a:rPr>
              <a:t>, </a:t>
            </a:r>
            <a:r>
              <a:rPr lang="en-US" sz="2000" b="1" i="1" dirty="0" err="1" smtClean="0">
                <a:solidFill>
                  <a:srgbClr val="FF0000"/>
                </a:solidFill>
              </a:rPr>
              <a:t>Ecal</a:t>
            </a:r>
            <a:r>
              <a:rPr lang="en-US" sz="2000" b="1" i="1" dirty="0" smtClean="0">
                <a:solidFill>
                  <a:srgbClr val="FF0000"/>
                </a:solidFill>
              </a:rPr>
              <a:t>, FFD… +Beam-Beam collisions counters </a:t>
            </a:r>
            <a:endParaRPr kumimoji="0" lang="en-US" sz="2000" b="1" i="1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Arial" charset="0"/>
              <a:ea typeface="ＭＳ Ｐゴシック" charset="0"/>
            </a:endParaRPr>
          </a:p>
        </p:txBody>
      </p:sp>
      <p:grpSp>
        <p:nvGrpSpPr>
          <p:cNvPr id="154" name="Group 153"/>
          <p:cNvGrpSpPr/>
          <p:nvPr/>
        </p:nvGrpSpPr>
        <p:grpSpPr>
          <a:xfrm>
            <a:off x="2570256" y="2385353"/>
            <a:ext cx="1686217" cy="646331"/>
            <a:chOff x="3117851" y="2387600"/>
            <a:chExt cx="1686217" cy="646331"/>
          </a:xfrm>
        </p:grpSpPr>
        <p:sp>
          <p:nvSpPr>
            <p:cNvPr id="155" name="TextBox 154"/>
            <p:cNvSpPr txBox="1"/>
            <p:nvPr/>
          </p:nvSpPr>
          <p:spPr>
            <a:xfrm>
              <a:off x="3117851" y="2387600"/>
              <a:ext cx="1686217" cy="646331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r"/>
              <a:r>
                <a:rPr lang="en-US" dirty="0" smtClean="0">
                  <a:solidFill>
                    <a:srgbClr val="000090"/>
                  </a:solidFill>
                </a:rPr>
                <a:t>       11 A GeV</a:t>
              </a:r>
            </a:p>
            <a:p>
              <a:pPr algn="r"/>
              <a:r>
                <a:rPr lang="en-US" dirty="0">
                  <a:solidFill>
                    <a:srgbClr val="000090"/>
                  </a:solidFill>
                </a:rPr>
                <a:t>4</a:t>
              </a:r>
              <a:r>
                <a:rPr lang="en-US" dirty="0" smtClean="0">
                  <a:solidFill>
                    <a:srgbClr val="000090"/>
                  </a:solidFill>
                </a:rPr>
                <a:t> A GeV</a:t>
              </a:r>
              <a:endParaRPr lang="en-US" dirty="0">
                <a:solidFill>
                  <a:srgbClr val="000090"/>
                </a:solidFill>
              </a:endParaRPr>
            </a:p>
          </p:txBody>
        </p:sp>
        <p:cxnSp>
          <p:nvCxnSpPr>
            <p:cNvPr id="156" name="Straight Connector 155"/>
            <p:cNvCxnSpPr/>
            <p:nvPr/>
          </p:nvCxnSpPr>
          <p:spPr>
            <a:xfrm>
              <a:off x="3302000" y="2578100"/>
              <a:ext cx="406400" cy="0"/>
            </a:xfrm>
            <a:prstGeom prst="line">
              <a:avLst/>
            </a:prstGeom>
            <a:ln w="38100" cmpd="sng">
              <a:solidFill>
                <a:srgbClr val="FF99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7" name="Straight Connector 156"/>
            <p:cNvCxnSpPr/>
            <p:nvPr/>
          </p:nvCxnSpPr>
          <p:spPr>
            <a:xfrm>
              <a:off x="3314700" y="2870200"/>
              <a:ext cx="406400" cy="0"/>
            </a:xfrm>
            <a:prstGeom prst="line">
              <a:avLst/>
            </a:prstGeom>
            <a:ln w="38100" cmpd="sng">
              <a:solidFill>
                <a:srgbClr val="3366FF"/>
              </a:solidFill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24071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11"/>
            <a:ext cx="9017000" cy="1143000"/>
          </a:xfrm>
        </p:spPr>
        <p:txBody>
          <a:bodyPr>
            <a:normAutofit/>
          </a:bodyPr>
          <a:lstStyle/>
          <a:p>
            <a:pPr lvl="0" algn="l"/>
            <a:r>
              <a:rPr lang="en-US" sz="3200" dirty="0" smtClean="0"/>
              <a:t>Initial </a:t>
            </a:r>
            <a:r>
              <a:rPr lang="en-US" sz="3200" dirty="0"/>
              <a:t>conditions </a:t>
            </a:r>
            <a:r>
              <a:rPr lang="en-US" sz="3200" dirty="0" smtClean="0"/>
              <a:t>of </a:t>
            </a:r>
            <a:r>
              <a:rPr lang="en-US" sz="3200" dirty="0" err="1"/>
              <a:t>multiparticle</a:t>
            </a:r>
            <a:r>
              <a:rPr lang="en-US" sz="3200" dirty="0"/>
              <a:t> </a:t>
            </a:r>
            <a:r>
              <a:rPr lang="en-US" sz="3200" dirty="0" smtClean="0"/>
              <a:t>production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35712"/>
            <a:ext cx="8229600" cy="500784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en-US" sz="9600" b="1" i="1" dirty="0" smtClean="0">
                <a:solidFill>
                  <a:srgbClr val="0000FF"/>
                </a:solidFill>
              </a:rPr>
              <a:t>Task </a:t>
            </a:r>
            <a:r>
              <a:rPr lang="en-US" sz="9600" b="1" i="1" dirty="0">
                <a:solidFill>
                  <a:srgbClr val="0000FF"/>
                </a:solidFill>
              </a:rPr>
              <a:t>1) </a:t>
            </a:r>
          </a:p>
          <a:p>
            <a:pPr marL="0" lvl="0" indent="0">
              <a:buNone/>
            </a:pPr>
            <a:r>
              <a:rPr lang="en-US" sz="9600" b="1" i="1" dirty="0">
                <a:solidFill>
                  <a:srgbClr val="0000FF"/>
                </a:solidFill>
              </a:rPr>
              <a:t>To </a:t>
            </a:r>
            <a:r>
              <a:rPr lang="en-US" sz="9600" b="1" i="1" dirty="0" smtClean="0">
                <a:solidFill>
                  <a:srgbClr val="0000FF"/>
                </a:solidFill>
              </a:rPr>
              <a:t>measure,  </a:t>
            </a:r>
            <a:r>
              <a:rPr lang="en-US" sz="9600" b="1" i="1" dirty="0">
                <a:solidFill>
                  <a:srgbClr val="FF0000"/>
                </a:solidFill>
              </a:rPr>
              <a:t>event-by-</a:t>
            </a:r>
            <a:r>
              <a:rPr lang="en-US" sz="9600" b="1" i="1" dirty="0" smtClean="0">
                <a:solidFill>
                  <a:srgbClr val="FF0000"/>
                </a:solidFill>
              </a:rPr>
              <a:t>event,</a:t>
            </a:r>
            <a:r>
              <a:rPr lang="en-US" sz="9600" b="1" i="1" dirty="0" smtClean="0">
                <a:solidFill>
                  <a:srgbClr val="0000FF"/>
                </a:solidFill>
              </a:rPr>
              <a:t> in </a:t>
            </a:r>
            <a:r>
              <a:rPr lang="en-US" sz="9600" b="1" i="1" dirty="0" err="1" smtClean="0">
                <a:solidFill>
                  <a:srgbClr val="0000FF"/>
                </a:solidFill>
              </a:rPr>
              <a:t>pA</a:t>
            </a:r>
            <a:r>
              <a:rPr lang="en-US" sz="9600" b="1" i="1" dirty="0" smtClean="0">
                <a:solidFill>
                  <a:srgbClr val="0000FF"/>
                </a:solidFill>
              </a:rPr>
              <a:t> and A+A collisions, </a:t>
            </a:r>
          </a:p>
          <a:p>
            <a:pPr marL="0" lvl="0" indent="0">
              <a:buNone/>
            </a:pPr>
            <a:r>
              <a:rPr lang="en-US" sz="9600" b="1" i="1" dirty="0" smtClean="0">
                <a:solidFill>
                  <a:srgbClr val="0000FF"/>
                </a:solidFill>
              </a:rPr>
              <a:t> </a:t>
            </a:r>
            <a:r>
              <a:rPr lang="en-US" sz="9600" b="1" i="1" dirty="0">
                <a:solidFill>
                  <a:srgbClr val="0000FF"/>
                </a:solidFill>
              </a:rPr>
              <a:t>under </a:t>
            </a:r>
            <a:r>
              <a:rPr lang="en-US" sz="9600" b="1" i="1" dirty="0">
                <a:solidFill>
                  <a:srgbClr val="FF0000"/>
                </a:solidFill>
              </a:rPr>
              <a:t>well defined initial </a:t>
            </a:r>
            <a:r>
              <a:rPr lang="en-US" sz="9600" b="1" i="1" dirty="0" smtClean="0">
                <a:solidFill>
                  <a:srgbClr val="FF0000"/>
                </a:solidFill>
              </a:rPr>
              <a:t>conditions</a:t>
            </a:r>
            <a:r>
              <a:rPr lang="en-US" sz="9600" b="1" i="1" dirty="0" smtClean="0">
                <a:solidFill>
                  <a:srgbClr val="0000FF"/>
                </a:solidFill>
              </a:rPr>
              <a:t>, the following </a:t>
            </a:r>
            <a:r>
              <a:rPr lang="en-US" sz="9600" b="1" i="1" dirty="0">
                <a:solidFill>
                  <a:srgbClr val="0000FF"/>
                </a:solidFill>
              </a:rPr>
              <a:t>:</a:t>
            </a:r>
            <a:endParaRPr lang="en-US" sz="9600" b="1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9600" dirty="0" smtClean="0"/>
          </a:p>
          <a:p>
            <a:pPr lvl="0">
              <a:buFont typeface="Wingdings" charset="2"/>
              <a:buChar char="Ø"/>
            </a:pPr>
            <a:r>
              <a:rPr lang="en-US" sz="8000" dirty="0" smtClean="0"/>
              <a:t>Event charge particle multiplicity  </a:t>
            </a:r>
          </a:p>
          <a:p>
            <a:pPr lvl="0">
              <a:buFont typeface="Wingdings" charset="2"/>
              <a:buChar char="Ø"/>
            </a:pPr>
            <a:r>
              <a:rPr lang="en-US" sz="8000" dirty="0" smtClean="0"/>
              <a:t>Event </a:t>
            </a:r>
            <a:r>
              <a:rPr lang="en-US" sz="8000" dirty="0"/>
              <a:t>mean transverse momentum (</a:t>
            </a:r>
            <a:r>
              <a:rPr lang="en-US" sz="8000" dirty="0" err="1"/>
              <a:t>p</a:t>
            </a:r>
            <a:r>
              <a:rPr lang="en-US" sz="8000" baseline="-25000" dirty="0" err="1"/>
              <a:t>T</a:t>
            </a:r>
            <a:r>
              <a:rPr lang="en-US" sz="8000" dirty="0" smtClean="0"/>
              <a:t>)</a:t>
            </a:r>
          </a:p>
          <a:p>
            <a:pPr lvl="0">
              <a:buFont typeface="Wingdings" charset="2"/>
              <a:buChar char="Ø"/>
            </a:pPr>
            <a:r>
              <a:rPr lang="en-US" sz="8000" dirty="0"/>
              <a:t>E</a:t>
            </a:r>
            <a:r>
              <a:rPr lang="en-US" sz="8000" dirty="0" smtClean="0"/>
              <a:t>vent transverse </a:t>
            </a:r>
            <a:r>
              <a:rPr lang="en-US" sz="8000" dirty="0"/>
              <a:t>energy (E</a:t>
            </a:r>
            <a:r>
              <a:rPr lang="en-US" sz="8000" baseline="-25000" dirty="0"/>
              <a:t>T</a:t>
            </a:r>
            <a:r>
              <a:rPr lang="en-US" sz="8000" dirty="0"/>
              <a:t>)</a:t>
            </a:r>
          </a:p>
          <a:p>
            <a:pPr lvl="0">
              <a:buFont typeface="Wingdings" charset="2"/>
              <a:buChar char="Ø"/>
            </a:pPr>
            <a:r>
              <a:rPr lang="en-US" sz="8000" dirty="0"/>
              <a:t>Particle </a:t>
            </a:r>
            <a:r>
              <a:rPr lang="en-US" sz="8000" dirty="0" smtClean="0"/>
              <a:t>types and ratios</a:t>
            </a:r>
          </a:p>
          <a:p>
            <a:pPr lvl="0">
              <a:buFont typeface="Wingdings" charset="2"/>
              <a:buChar char="Ø"/>
            </a:pPr>
            <a:r>
              <a:rPr lang="en-US" sz="8000" dirty="0" smtClean="0"/>
              <a:t>Event net charge </a:t>
            </a:r>
          </a:p>
          <a:p>
            <a:pPr>
              <a:buFont typeface="Wingdings" charset="2"/>
              <a:buChar char="Ø"/>
            </a:pPr>
            <a:r>
              <a:rPr lang="en-US" sz="8000" dirty="0" smtClean="0">
                <a:solidFill>
                  <a:srgbClr val="000000"/>
                </a:solidFill>
              </a:rPr>
              <a:t>Number </a:t>
            </a:r>
            <a:r>
              <a:rPr lang="en-US" sz="8000" dirty="0">
                <a:solidFill>
                  <a:srgbClr val="000000"/>
                </a:solidFill>
              </a:rPr>
              <a:t>of nucleon-</a:t>
            </a:r>
            <a:r>
              <a:rPr lang="en-US" sz="8000" dirty="0" smtClean="0">
                <a:solidFill>
                  <a:srgbClr val="000000"/>
                </a:solidFill>
              </a:rPr>
              <a:t>participants</a:t>
            </a:r>
          </a:p>
          <a:p>
            <a:pPr marL="0" indent="0">
              <a:buNone/>
            </a:pPr>
            <a:r>
              <a:rPr lang="en-US" sz="8000" dirty="0">
                <a:solidFill>
                  <a:srgbClr val="000000"/>
                </a:solidFill>
              </a:rPr>
              <a:t> </a:t>
            </a:r>
            <a:r>
              <a:rPr lang="en-US" sz="8000" dirty="0" smtClean="0">
                <a:solidFill>
                  <a:srgbClr val="000000"/>
                </a:solidFill>
              </a:rPr>
              <a:t>   </a:t>
            </a:r>
            <a:r>
              <a:rPr lang="en-US" sz="8000" dirty="0">
                <a:solidFill>
                  <a:srgbClr val="000000"/>
                </a:solidFill>
              </a:rPr>
              <a:t>(</a:t>
            </a:r>
            <a:r>
              <a:rPr lang="en-US" sz="8000" dirty="0" err="1">
                <a:solidFill>
                  <a:srgbClr val="000000"/>
                </a:solidFill>
              </a:rPr>
              <a:t>N</a:t>
            </a:r>
            <a:r>
              <a:rPr lang="en-US" sz="8000" baseline="-25000" dirty="0" err="1">
                <a:solidFill>
                  <a:srgbClr val="000000"/>
                </a:solidFill>
              </a:rPr>
              <a:t>part</a:t>
            </a:r>
            <a:r>
              <a:rPr lang="en-US" sz="8000" dirty="0" smtClean="0">
                <a:solidFill>
                  <a:srgbClr val="000000"/>
                </a:solidFill>
              </a:rPr>
              <a:t>)</a:t>
            </a:r>
          </a:p>
          <a:p>
            <a:pPr>
              <a:buFont typeface="Wingdings" charset="2"/>
              <a:buChar char="Ø"/>
            </a:pPr>
            <a:r>
              <a:rPr lang="en-US" sz="8000" dirty="0" smtClean="0">
                <a:solidFill>
                  <a:srgbClr val="000000"/>
                </a:solidFill>
              </a:rPr>
              <a:t>Event-plane and flow harmonics, etc.</a:t>
            </a:r>
          </a:p>
          <a:p>
            <a:pPr marL="0" indent="0">
              <a:buNone/>
            </a:pPr>
            <a:endParaRPr lang="ru-RU" sz="80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n-US" sz="8000" dirty="0" smtClean="0"/>
              <a:t>							</a:t>
            </a:r>
            <a:r>
              <a:rPr lang="en-US" sz="5600" dirty="0" err="1" smtClean="0">
                <a:solidFill>
                  <a:srgbClr val="000000"/>
                </a:solidFill>
              </a:rPr>
              <a:t>A.Dumitru</a:t>
            </a:r>
            <a:r>
              <a:rPr lang="en-US" sz="5600" dirty="0" smtClean="0">
                <a:solidFill>
                  <a:srgbClr val="000000"/>
                </a:solidFill>
              </a:rPr>
              <a:t> et al., 							</a:t>
            </a:r>
            <a:r>
              <a:rPr lang="en-US" sz="5600" dirty="0" err="1" smtClean="0">
                <a:solidFill>
                  <a:srgbClr val="000000"/>
                </a:solidFill>
              </a:rPr>
              <a:t>arXiv</a:t>
            </a:r>
            <a:r>
              <a:rPr lang="en-US" sz="5600" dirty="0" smtClean="0">
                <a:solidFill>
                  <a:srgbClr val="000000"/>
                </a:solidFill>
              </a:rPr>
              <a:t>: 0804.3858</a:t>
            </a:r>
            <a:endParaRPr lang="ru-RU" sz="5600" dirty="0">
              <a:solidFill>
                <a:srgbClr val="000000"/>
              </a:solidFill>
            </a:endParaRPr>
          </a:p>
          <a:p>
            <a:pPr marL="0" lvl="0" indent="0">
              <a:buNone/>
            </a:pPr>
            <a:endParaRPr lang="en-US" sz="6200" dirty="0" smtClean="0"/>
          </a:p>
          <a:p>
            <a:pPr marL="0" lvl="0" indent="0">
              <a:buNone/>
            </a:pPr>
            <a:endParaRPr lang="en-US" sz="5400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2103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08104" y="2780928"/>
            <a:ext cx="3312368" cy="2880320"/>
          </a:xfrm>
          <a:prstGeom prst="rect">
            <a:avLst/>
          </a:prstGeom>
        </p:spPr>
      </p:pic>
      <p:cxnSp>
        <p:nvCxnSpPr>
          <p:cNvPr id="9" name="Straight Arrow Connector 8"/>
          <p:cNvCxnSpPr/>
          <p:nvPr/>
        </p:nvCxnSpPr>
        <p:spPr>
          <a:xfrm flipV="1">
            <a:off x="5292080" y="4725144"/>
            <a:ext cx="1800200" cy="1008112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Rectangle 11"/>
          <p:cNvSpPr/>
          <p:nvPr/>
        </p:nvSpPr>
        <p:spPr>
          <a:xfrm>
            <a:off x="2483768" y="5661248"/>
            <a:ext cx="4478771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285750" lvl="0" indent="-285750">
              <a:buFont typeface="Wingdings" charset="2"/>
              <a:buChar char="Ø"/>
            </a:pPr>
            <a:r>
              <a:rPr lang="en-US" b="1" i="1" dirty="0">
                <a:solidFill>
                  <a:srgbClr val="FF0000"/>
                </a:solidFill>
              </a:rPr>
              <a:t>initial </a:t>
            </a:r>
            <a:r>
              <a:rPr lang="en-US" b="1" i="1" dirty="0" smtClean="0">
                <a:solidFill>
                  <a:srgbClr val="FF0000"/>
                </a:solidFill>
              </a:rPr>
              <a:t>state of collision is </a:t>
            </a:r>
            <a:r>
              <a:rPr lang="en-US" b="1" i="1" dirty="0" smtClean="0">
                <a:solidFill>
                  <a:srgbClr val="FF0000"/>
                </a:solidFill>
              </a:rPr>
              <a:t>defined by </a:t>
            </a:r>
          </a:p>
          <a:p>
            <a:r>
              <a:rPr lang="en-US" b="1" i="1" dirty="0">
                <a:solidFill>
                  <a:srgbClr val="FF0000"/>
                </a:solidFill>
              </a:rPr>
              <a:t>t</a:t>
            </a:r>
            <a:r>
              <a:rPr lang="en-US" b="1" i="1" dirty="0" smtClean="0">
                <a:solidFill>
                  <a:srgbClr val="FF0000"/>
                </a:solidFill>
              </a:rPr>
              <a:t>he collision centrality and dynamics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55886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11"/>
            <a:ext cx="9017000" cy="1143000"/>
          </a:xfrm>
        </p:spPr>
        <p:txBody>
          <a:bodyPr>
            <a:normAutofit/>
          </a:bodyPr>
          <a:lstStyle/>
          <a:p>
            <a:pPr lvl="0" algn="l"/>
            <a:r>
              <a:rPr lang="en-US" sz="3600" dirty="0"/>
              <a:t>Initial conditions of </a:t>
            </a:r>
            <a:r>
              <a:rPr lang="en-US" sz="3600" dirty="0" err="1"/>
              <a:t>multiparticle</a:t>
            </a:r>
            <a:r>
              <a:rPr lang="en-US" sz="3600" dirty="0"/>
              <a:t> production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35712"/>
            <a:ext cx="8966200" cy="500784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i="1" dirty="0"/>
          </a:p>
          <a:p>
            <a:pPr marL="0" lvl="0" indent="0">
              <a:buNone/>
            </a:pPr>
            <a:r>
              <a:rPr lang="en-US" sz="9600" b="1" i="1" dirty="0" smtClean="0">
                <a:solidFill>
                  <a:srgbClr val="0000FF"/>
                </a:solidFill>
              </a:rPr>
              <a:t>Task 2)  </a:t>
            </a:r>
          </a:p>
          <a:p>
            <a:pPr marL="0" lvl="0" indent="0">
              <a:buNone/>
            </a:pPr>
            <a:r>
              <a:rPr lang="en-US" sz="9600" b="1" i="1" dirty="0" smtClean="0">
                <a:solidFill>
                  <a:srgbClr val="0000FF"/>
                </a:solidFill>
              </a:rPr>
              <a:t> To get at </a:t>
            </a:r>
            <a:r>
              <a:rPr lang="en-US" sz="9600" b="1" i="1" dirty="0">
                <a:solidFill>
                  <a:srgbClr val="0000FF"/>
                </a:solidFill>
              </a:rPr>
              <a:t>the next step of analysis </a:t>
            </a:r>
            <a:r>
              <a:rPr lang="en-US" sz="9600" b="1" i="1" dirty="0" smtClean="0">
                <a:solidFill>
                  <a:srgbClr val="0000FF"/>
                </a:solidFill>
              </a:rPr>
              <a:t> </a:t>
            </a:r>
          </a:p>
          <a:p>
            <a:pPr marL="0" lvl="0" indent="0">
              <a:buNone/>
            </a:pPr>
            <a:r>
              <a:rPr lang="en-US" sz="9600" b="1" i="1" dirty="0">
                <a:solidFill>
                  <a:srgbClr val="FF0000"/>
                </a:solidFill>
              </a:rPr>
              <a:t>t</a:t>
            </a:r>
            <a:r>
              <a:rPr lang="en-US" sz="9600" b="1" i="1" dirty="0" smtClean="0">
                <a:solidFill>
                  <a:srgbClr val="FF0000"/>
                </a:solidFill>
              </a:rPr>
              <a:t>he mean values of observables </a:t>
            </a:r>
            <a:r>
              <a:rPr lang="en-US" sz="9600" b="1" i="1" dirty="0" smtClean="0">
                <a:solidFill>
                  <a:srgbClr val="0000FF"/>
                </a:solidFill>
              </a:rPr>
              <a:t>for carefully selected  classes </a:t>
            </a:r>
            <a:r>
              <a:rPr lang="en-US" sz="9600" b="1" i="1" dirty="0">
                <a:solidFill>
                  <a:srgbClr val="0000FF"/>
                </a:solidFill>
              </a:rPr>
              <a:t>of </a:t>
            </a:r>
            <a:r>
              <a:rPr lang="en-US" sz="9600" b="1" i="1" dirty="0" smtClean="0">
                <a:solidFill>
                  <a:srgbClr val="0000FF"/>
                </a:solidFill>
              </a:rPr>
              <a:t>events </a:t>
            </a:r>
            <a:r>
              <a:rPr lang="en-US" sz="9600" b="1" i="1" dirty="0" smtClean="0">
                <a:solidFill>
                  <a:srgbClr val="FF0000"/>
                </a:solidFill>
              </a:rPr>
              <a:t>(-- i.e. for classes of well </a:t>
            </a:r>
            <a:r>
              <a:rPr lang="en-US" sz="9600" b="1" i="1" dirty="0">
                <a:solidFill>
                  <a:srgbClr val="FF0000"/>
                </a:solidFill>
              </a:rPr>
              <a:t>defined initial </a:t>
            </a:r>
            <a:r>
              <a:rPr lang="en-US" sz="9600" b="1" i="1" dirty="0" smtClean="0">
                <a:solidFill>
                  <a:srgbClr val="FF0000"/>
                </a:solidFill>
              </a:rPr>
              <a:t>conditions) </a:t>
            </a:r>
            <a:r>
              <a:rPr lang="en-US" sz="9600" b="1" i="1" dirty="0" smtClean="0">
                <a:solidFill>
                  <a:srgbClr val="0000FF"/>
                </a:solidFill>
              </a:rPr>
              <a:t>:</a:t>
            </a:r>
            <a:endParaRPr lang="en-US" sz="9600" b="1" i="1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9600" dirty="0" smtClean="0"/>
          </a:p>
          <a:p>
            <a:pPr lvl="0">
              <a:buFont typeface="Wingdings" charset="2"/>
              <a:buChar char="Ø"/>
            </a:pPr>
            <a:r>
              <a:rPr lang="en-US" sz="8000" dirty="0" smtClean="0"/>
              <a:t>Mean charged particles density </a:t>
            </a:r>
            <a:r>
              <a:rPr lang="en-US" sz="8000" dirty="0"/>
              <a:t>at </a:t>
            </a:r>
            <a:r>
              <a:rPr lang="en-US" sz="8000" dirty="0" err="1" smtClean="0"/>
              <a:t>midrapidity</a:t>
            </a:r>
            <a:r>
              <a:rPr lang="en-US" sz="8000" dirty="0" smtClean="0"/>
              <a:t> (&lt;</a:t>
            </a:r>
            <a:r>
              <a:rPr lang="en-US" sz="8000" dirty="0" err="1" smtClean="0"/>
              <a:t>dN</a:t>
            </a:r>
            <a:r>
              <a:rPr lang="en-US" sz="8000" baseline="-25000" dirty="0" err="1" smtClean="0"/>
              <a:t>ch</a:t>
            </a:r>
            <a:r>
              <a:rPr lang="en-US" sz="8000" dirty="0"/>
              <a:t>/</a:t>
            </a:r>
            <a:r>
              <a:rPr lang="en-US" sz="8000" dirty="0" err="1" smtClean="0"/>
              <a:t>dη</a:t>
            </a:r>
            <a:r>
              <a:rPr lang="en-US" sz="8000" dirty="0" smtClean="0"/>
              <a:t> </a:t>
            </a:r>
            <a:r>
              <a:rPr lang="en-US" sz="8000" baseline="-25000" dirty="0" smtClean="0"/>
              <a:t>|</a:t>
            </a:r>
            <a:r>
              <a:rPr lang="en-US" sz="8000" baseline="-25000" dirty="0" err="1" smtClean="0"/>
              <a:t>η</a:t>
            </a:r>
            <a:r>
              <a:rPr lang="en-US" sz="8000" baseline="-25000" dirty="0" smtClean="0"/>
              <a:t>=0</a:t>
            </a:r>
            <a:r>
              <a:rPr lang="en-US" sz="8000" dirty="0" smtClean="0"/>
              <a:t>&gt;) for a given class of selected events</a:t>
            </a:r>
          </a:p>
          <a:p>
            <a:pPr lvl="0">
              <a:buFont typeface="Wingdings" charset="2"/>
              <a:buChar char="Ø"/>
            </a:pPr>
            <a:r>
              <a:rPr lang="en-US" sz="8000" dirty="0" err="1" smtClean="0"/>
              <a:t>Pseudorapidity</a:t>
            </a:r>
            <a:r>
              <a:rPr lang="en-US" sz="8000" dirty="0" smtClean="0"/>
              <a:t>  </a:t>
            </a:r>
            <a:r>
              <a:rPr lang="en-US" sz="8000" dirty="0"/>
              <a:t>distribution </a:t>
            </a:r>
            <a:r>
              <a:rPr lang="en-US" sz="8000" dirty="0" smtClean="0"/>
              <a:t>(</a:t>
            </a:r>
            <a:r>
              <a:rPr lang="en-US" sz="8000" dirty="0" err="1" smtClean="0"/>
              <a:t>dN</a:t>
            </a:r>
            <a:r>
              <a:rPr lang="en-US" sz="8000" baseline="-25000" dirty="0" err="1" smtClean="0"/>
              <a:t>ch</a:t>
            </a:r>
            <a:r>
              <a:rPr lang="en-US" sz="8000" dirty="0"/>
              <a:t>/</a:t>
            </a:r>
            <a:r>
              <a:rPr lang="en-US" sz="8000" dirty="0" err="1" smtClean="0"/>
              <a:t>dη</a:t>
            </a:r>
            <a:r>
              <a:rPr lang="en-US" sz="8000" dirty="0" smtClean="0"/>
              <a:t>), </a:t>
            </a:r>
          </a:p>
          <a:p>
            <a:pPr lvl="0">
              <a:buFont typeface="Wingdings" charset="2"/>
              <a:buChar char="Ø"/>
            </a:pPr>
            <a:r>
              <a:rPr lang="en-US" sz="8000" dirty="0"/>
              <a:t>T</a:t>
            </a:r>
            <a:r>
              <a:rPr lang="en-US" sz="8000" dirty="0" smtClean="0"/>
              <a:t>otal mean multiplicity (</a:t>
            </a:r>
            <a:r>
              <a:rPr lang="en-US" sz="8000" dirty="0" err="1" smtClean="0"/>
              <a:t>N</a:t>
            </a:r>
            <a:r>
              <a:rPr lang="en-US" sz="8000" baseline="-25000" dirty="0" err="1" smtClean="0"/>
              <a:t>ch</a:t>
            </a:r>
            <a:r>
              <a:rPr lang="en-US" sz="8000" dirty="0" smtClean="0"/>
              <a:t>)</a:t>
            </a:r>
          </a:p>
          <a:p>
            <a:pPr>
              <a:buFont typeface="Wingdings" charset="2"/>
              <a:buChar char="Ø"/>
            </a:pPr>
            <a:r>
              <a:rPr lang="en-US" sz="8000" dirty="0"/>
              <a:t>M</a:t>
            </a:r>
            <a:r>
              <a:rPr lang="en-US" sz="8000" dirty="0" smtClean="0"/>
              <a:t>ean </a:t>
            </a:r>
            <a:r>
              <a:rPr lang="en-US" sz="8000" dirty="0"/>
              <a:t>transverse momentum </a:t>
            </a:r>
            <a:r>
              <a:rPr lang="en-US" sz="8000" dirty="0" smtClean="0"/>
              <a:t>(&lt;</a:t>
            </a:r>
            <a:r>
              <a:rPr lang="en-US" sz="8000" dirty="0" err="1" smtClean="0"/>
              <a:t>p</a:t>
            </a:r>
            <a:r>
              <a:rPr lang="en-US" sz="8000" baseline="-25000" dirty="0" err="1" smtClean="0"/>
              <a:t>T</a:t>
            </a:r>
            <a:r>
              <a:rPr lang="en-US" sz="8000" dirty="0" smtClean="0"/>
              <a:t>&gt;) and </a:t>
            </a:r>
          </a:p>
          <a:p>
            <a:pPr>
              <a:buFont typeface="Wingdings" charset="2"/>
              <a:buChar char="Ø"/>
            </a:pPr>
            <a:r>
              <a:rPr lang="en-US" sz="8000" dirty="0"/>
              <a:t>M</a:t>
            </a:r>
            <a:r>
              <a:rPr lang="en-US" sz="8000" dirty="0" smtClean="0"/>
              <a:t>ean </a:t>
            </a:r>
            <a:r>
              <a:rPr lang="en-US" sz="8000" dirty="0"/>
              <a:t>event transverse energy </a:t>
            </a:r>
            <a:r>
              <a:rPr lang="en-US" sz="8000" dirty="0" smtClean="0"/>
              <a:t>(&lt;E</a:t>
            </a:r>
            <a:r>
              <a:rPr lang="en-US" sz="8000" baseline="-25000" dirty="0" smtClean="0"/>
              <a:t>T</a:t>
            </a:r>
            <a:r>
              <a:rPr lang="en-US" sz="8000" dirty="0" smtClean="0"/>
              <a:t>&gt;)</a:t>
            </a:r>
          </a:p>
          <a:p>
            <a:pPr lvl="0">
              <a:buFont typeface="Wingdings" charset="2"/>
              <a:buChar char="Ø"/>
            </a:pPr>
            <a:r>
              <a:rPr lang="en-US" sz="8000" dirty="0" smtClean="0"/>
              <a:t>Mean values of particle ratios</a:t>
            </a:r>
          </a:p>
          <a:p>
            <a:pPr marL="0" lvl="0" indent="0">
              <a:buNone/>
            </a:pPr>
            <a:endParaRPr lang="en-US" sz="9600" dirty="0"/>
          </a:p>
          <a:p>
            <a:pPr lvl="0">
              <a:buFont typeface="Wingdings" charset="2"/>
              <a:buChar char="Ø"/>
            </a:pPr>
            <a:endParaRPr lang="en-US" sz="9600" dirty="0"/>
          </a:p>
          <a:p>
            <a:pPr marL="0" lvl="0" indent="0">
              <a:buNone/>
            </a:pPr>
            <a:endParaRPr lang="en-US" sz="6200" dirty="0" smtClean="0"/>
          </a:p>
          <a:p>
            <a:pPr marL="0" lvl="0" indent="0">
              <a:buNone/>
            </a:pPr>
            <a:endParaRPr lang="en-US" sz="5400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5400" dirty="0" smtClean="0">
                <a:solidFill>
                  <a:srgbClr val="0000FF"/>
                </a:solidFill>
              </a:rPr>
              <a:t>PWG1</a:t>
            </a:r>
            <a:r>
              <a:rPr lang="en-US" sz="5400" dirty="0">
                <a:solidFill>
                  <a:srgbClr val="0000FF"/>
                </a:solidFill>
              </a:rPr>
              <a:t>:     Global Observables</a:t>
            </a:r>
            <a:endParaRPr lang="ru-RU" sz="5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5000" dirty="0" smtClean="0"/>
              <a:t>               -</a:t>
            </a: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2103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42035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7311"/>
            <a:ext cx="9017000" cy="1143000"/>
          </a:xfrm>
        </p:spPr>
        <p:txBody>
          <a:bodyPr>
            <a:normAutofit/>
          </a:bodyPr>
          <a:lstStyle/>
          <a:p>
            <a:pPr lvl="0" algn="l"/>
            <a:r>
              <a:rPr lang="en-US" sz="3600" dirty="0"/>
              <a:t>Initial conditions of </a:t>
            </a:r>
            <a:r>
              <a:rPr lang="en-US" sz="3600" dirty="0" err="1"/>
              <a:t>multiparticle</a:t>
            </a:r>
            <a:r>
              <a:rPr lang="en-US" sz="3600" dirty="0"/>
              <a:t> production</a:t>
            </a:r>
            <a:endParaRPr lang="en-US" sz="3600" dirty="0">
              <a:solidFill>
                <a:srgbClr val="0000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4300" y="1235712"/>
            <a:ext cx="8966200" cy="5007844"/>
          </a:xfrm>
          <a:ln>
            <a:noFill/>
          </a:ln>
        </p:spPr>
        <p:txBody>
          <a:bodyPr>
            <a:normAutofit fontScale="25000" lnSpcReduction="20000"/>
          </a:bodyPr>
          <a:lstStyle/>
          <a:p>
            <a:pPr marL="0" lvl="0" indent="0">
              <a:buNone/>
            </a:pPr>
            <a:endParaRPr lang="ru-RU" dirty="0"/>
          </a:p>
          <a:p>
            <a:pPr marL="0" lvl="0" indent="0">
              <a:buNone/>
            </a:pPr>
            <a:r>
              <a:rPr lang="en-US" sz="9600" b="1" i="1" dirty="0" smtClean="0">
                <a:solidFill>
                  <a:srgbClr val="0000FF"/>
                </a:solidFill>
              </a:rPr>
              <a:t>Task 3)   </a:t>
            </a:r>
          </a:p>
          <a:p>
            <a:pPr marL="0" lvl="0" indent="0">
              <a:buNone/>
            </a:pPr>
            <a:r>
              <a:rPr lang="en-US" sz="9600" b="1" i="1" dirty="0" smtClean="0">
                <a:solidFill>
                  <a:srgbClr val="0000FF"/>
                </a:solidFill>
              </a:rPr>
              <a:t>To define criteria for  selection of  classes </a:t>
            </a:r>
            <a:r>
              <a:rPr lang="en-US" sz="9600" b="1" i="1" dirty="0">
                <a:solidFill>
                  <a:srgbClr val="0000FF"/>
                </a:solidFill>
              </a:rPr>
              <a:t>of events </a:t>
            </a:r>
            <a:r>
              <a:rPr lang="en-US" sz="9600" b="1" i="1" dirty="0" smtClean="0">
                <a:solidFill>
                  <a:srgbClr val="FF0000"/>
                </a:solidFill>
              </a:rPr>
              <a:t>(classes </a:t>
            </a:r>
            <a:r>
              <a:rPr lang="en-US" sz="9600" b="1" i="1" dirty="0">
                <a:solidFill>
                  <a:srgbClr val="FF0000"/>
                </a:solidFill>
              </a:rPr>
              <a:t>of well defined initial </a:t>
            </a:r>
            <a:r>
              <a:rPr lang="en-US" sz="9600" b="1" i="1" dirty="0" smtClean="0">
                <a:solidFill>
                  <a:srgbClr val="FF0000"/>
                </a:solidFill>
              </a:rPr>
              <a:t>conditions</a:t>
            </a:r>
            <a:r>
              <a:rPr lang="en-US" sz="9600" i="1" dirty="0" smtClean="0">
                <a:solidFill>
                  <a:srgbClr val="FF0000"/>
                </a:solidFill>
                <a:sym typeface="Wingdings"/>
              </a:rPr>
              <a:t>).</a:t>
            </a:r>
          </a:p>
          <a:p>
            <a:pPr lvl="0">
              <a:buFont typeface="Wingdings" charset="2"/>
              <a:buChar char="Ø"/>
            </a:pPr>
            <a:r>
              <a:rPr lang="en-US" sz="8000" b="1" dirty="0" smtClean="0">
                <a:solidFill>
                  <a:srgbClr val="FF0000"/>
                </a:solidFill>
                <a:sym typeface="Wingdings"/>
              </a:rPr>
              <a:t>D</a:t>
            </a:r>
            <a:r>
              <a:rPr lang="en-US" sz="8000" b="1" dirty="0" smtClean="0">
                <a:solidFill>
                  <a:srgbClr val="FF0000"/>
                </a:solidFill>
              </a:rPr>
              <a:t>ifferent </a:t>
            </a:r>
            <a:r>
              <a:rPr lang="en-US" sz="8000" b="1" dirty="0">
                <a:solidFill>
                  <a:srgbClr val="FF0000"/>
                </a:solidFill>
              </a:rPr>
              <a:t>estimators </a:t>
            </a:r>
            <a:r>
              <a:rPr lang="en-US" sz="8000" b="1" dirty="0" smtClean="0">
                <a:solidFill>
                  <a:srgbClr val="FF0000"/>
                </a:solidFill>
              </a:rPr>
              <a:t>of centrality </a:t>
            </a:r>
            <a:r>
              <a:rPr lang="en-US" sz="8000" dirty="0" smtClean="0">
                <a:solidFill>
                  <a:srgbClr val="000000"/>
                </a:solidFill>
              </a:rPr>
              <a:t>of A+A collision could </a:t>
            </a:r>
            <a:r>
              <a:rPr lang="en-US" sz="8000" dirty="0">
                <a:solidFill>
                  <a:srgbClr val="000000"/>
                </a:solidFill>
              </a:rPr>
              <a:t>be </a:t>
            </a:r>
            <a:r>
              <a:rPr lang="en-US" sz="8000" dirty="0" smtClean="0">
                <a:solidFill>
                  <a:srgbClr val="000000"/>
                </a:solidFill>
              </a:rPr>
              <a:t>considered</a:t>
            </a:r>
            <a:r>
              <a:rPr lang="en-US" sz="8000" b="1" dirty="0" smtClean="0">
                <a:solidFill>
                  <a:srgbClr val="000000"/>
                </a:solidFill>
                <a:sym typeface="Wingdings"/>
              </a:rPr>
              <a:t> a</a:t>
            </a:r>
            <a:r>
              <a:rPr lang="en-US" sz="8000" b="1" dirty="0" smtClean="0">
                <a:solidFill>
                  <a:srgbClr val="000000"/>
                </a:solidFill>
              </a:rPr>
              <a:t>s </a:t>
            </a:r>
            <a:r>
              <a:rPr lang="en-US" sz="8000" b="1" dirty="0">
                <a:solidFill>
                  <a:srgbClr val="000000"/>
                </a:solidFill>
              </a:rPr>
              <a:t>a proxy </a:t>
            </a:r>
            <a:r>
              <a:rPr lang="en-US" sz="8000" dirty="0">
                <a:solidFill>
                  <a:srgbClr val="000000"/>
                </a:solidFill>
              </a:rPr>
              <a:t>for the impact parameter </a:t>
            </a:r>
            <a:r>
              <a:rPr lang="en-US" sz="8000" b="1" i="1" dirty="0" smtClean="0">
                <a:solidFill>
                  <a:srgbClr val="000000"/>
                </a:solidFill>
              </a:rPr>
              <a:t>b</a:t>
            </a:r>
            <a:r>
              <a:rPr lang="en-US" sz="8000" b="1" dirty="0" smtClean="0">
                <a:solidFill>
                  <a:srgbClr val="000000"/>
                </a:solidFill>
                <a:sym typeface="Wingdings"/>
              </a:rPr>
              <a:t>:</a:t>
            </a:r>
            <a:endParaRPr lang="en-US" sz="8000" b="1" dirty="0">
              <a:solidFill>
                <a:srgbClr val="000000"/>
              </a:solidFill>
              <a:sym typeface="Wingdings"/>
            </a:endParaRPr>
          </a:p>
          <a:p>
            <a:pPr marL="0" lvl="0" indent="0">
              <a:buNone/>
            </a:pPr>
            <a:r>
              <a:rPr lang="en-US" sz="8000" dirty="0" smtClean="0">
                <a:solidFill>
                  <a:srgbClr val="000000"/>
                </a:solidFill>
              </a:rPr>
              <a:t>-- Spectator </a:t>
            </a:r>
            <a:r>
              <a:rPr lang="en-US" sz="8000" dirty="0">
                <a:solidFill>
                  <a:srgbClr val="000000"/>
                </a:solidFill>
              </a:rPr>
              <a:t>nucleons (</a:t>
            </a:r>
            <a:r>
              <a:rPr lang="en-US" sz="8000" dirty="0" smtClean="0">
                <a:solidFill>
                  <a:srgbClr val="000000"/>
                </a:solidFill>
              </a:rPr>
              <a:t>N</a:t>
            </a:r>
            <a:r>
              <a:rPr lang="en-US" sz="8000" baseline="-25000" dirty="0" smtClean="0">
                <a:solidFill>
                  <a:srgbClr val="000000"/>
                </a:solidFill>
              </a:rPr>
              <a:t>s</a:t>
            </a:r>
            <a:r>
              <a:rPr lang="en-US" sz="8000" dirty="0" smtClean="0">
                <a:solidFill>
                  <a:srgbClr val="000000"/>
                </a:solidFill>
              </a:rPr>
              <a:t>) and number of  nucleons-</a:t>
            </a:r>
            <a:r>
              <a:rPr lang="en-US" sz="8000" dirty="0" err="1" smtClean="0">
                <a:solidFill>
                  <a:srgbClr val="000000"/>
                </a:solidFill>
              </a:rPr>
              <a:t>particpants</a:t>
            </a:r>
            <a:r>
              <a:rPr lang="en-US" sz="8000" dirty="0" smtClean="0">
                <a:solidFill>
                  <a:srgbClr val="000000"/>
                </a:solidFill>
              </a:rPr>
              <a:t>(</a:t>
            </a:r>
            <a:r>
              <a:rPr lang="en-US" sz="8000" dirty="0" err="1" smtClean="0">
                <a:solidFill>
                  <a:srgbClr val="000000"/>
                </a:solidFill>
              </a:rPr>
              <a:t>N</a:t>
            </a:r>
            <a:r>
              <a:rPr lang="en-US" sz="8000" baseline="-25000" dirty="0" err="1" smtClean="0">
                <a:solidFill>
                  <a:srgbClr val="000000"/>
                </a:solidFill>
              </a:rPr>
              <a:t>part</a:t>
            </a:r>
            <a:r>
              <a:rPr lang="en-US" sz="8000" dirty="0" smtClean="0">
                <a:solidFill>
                  <a:srgbClr val="000000"/>
                </a:solidFill>
              </a:rPr>
              <a:t>);</a:t>
            </a:r>
          </a:p>
          <a:p>
            <a:pPr marL="0" lvl="0" indent="0">
              <a:buNone/>
            </a:pPr>
            <a:r>
              <a:rPr lang="en-US" sz="8000" dirty="0" smtClean="0">
                <a:solidFill>
                  <a:srgbClr val="000000"/>
                </a:solidFill>
              </a:rPr>
              <a:t>-- Event transverse energy (E</a:t>
            </a:r>
            <a:r>
              <a:rPr lang="en-US" sz="8000" baseline="-25000" dirty="0" smtClean="0">
                <a:solidFill>
                  <a:srgbClr val="000000"/>
                </a:solidFill>
              </a:rPr>
              <a:t>T</a:t>
            </a:r>
            <a:r>
              <a:rPr lang="en-US" sz="8000" dirty="0" smtClean="0">
                <a:solidFill>
                  <a:srgbClr val="000000"/>
                </a:solidFill>
              </a:rPr>
              <a:t>);</a:t>
            </a:r>
          </a:p>
          <a:p>
            <a:pPr marL="0" lvl="0" indent="0">
              <a:buNone/>
            </a:pPr>
            <a:r>
              <a:rPr lang="en-US" sz="8000" dirty="0" smtClean="0">
                <a:solidFill>
                  <a:srgbClr val="000000"/>
                </a:solidFill>
              </a:rPr>
              <a:t>-- Multiplicity.</a:t>
            </a:r>
            <a:endParaRPr lang="en-US" sz="8000" dirty="0"/>
          </a:p>
          <a:p>
            <a:pPr>
              <a:buFont typeface="Wingdings" charset="2"/>
              <a:buChar char="Ø"/>
            </a:pPr>
            <a:r>
              <a:rPr lang="en-US" sz="8000" b="1" dirty="0">
                <a:solidFill>
                  <a:srgbClr val="FF0000"/>
                </a:solidFill>
                <a:sym typeface="Wingdings"/>
              </a:rPr>
              <a:t>Selection of classes of events </a:t>
            </a:r>
            <a:r>
              <a:rPr lang="en-US" sz="8000" dirty="0">
                <a:sym typeface="Wingdings"/>
              </a:rPr>
              <a:t>is very important for </a:t>
            </a:r>
            <a:r>
              <a:rPr lang="en-US" sz="8000" dirty="0"/>
              <a:t>further studies of fluctuations and various  correlations of </a:t>
            </a:r>
            <a:r>
              <a:rPr lang="en-US" sz="8000" dirty="0" smtClean="0"/>
              <a:t>observables, for </a:t>
            </a:r>
            <a:r>
              <a:rPr lang="en-US" sz="8000" dirty="0"/>
              <a:t>studies of </a:t>
            </a:r>
            <a:r>
              <a:rPr lang="en-US" sz="8000" dirty="0" smtClean="0"/>
              <a:t>flow harmonics, </a:t>
            </a:r>
            <a:r>
              <a:rPr lang="en-US" sz="8000" dirty="0"/>
              <a:t>light and heavy </a:t>
            </a:r>
            <a:r>
              <a:rPr lang="en-US" sz="8000" dirty="0" smtClean="0"/>
              <a:t>flavor yields, event </a:t>
            </a:r>
            <a:r>
              <a:rPr lang="en-US" sz="8000" dirty="0"/>
              <a:t>shape </a:t>
            </a:r>
            <a:r>
              <a:rPr lang="en-US" sz="8000" dirty="0" smtClean="0"/>
              <a:t>engineering etc.</a:t>
            </a:r>
          </a:p>
          <a:p>
            <a:pPr>
              <a:buFont typeface="Wingdings" charset="2"/>
              <a:buChar char="Ø"/>
            </a:pPr>
            <a:r>
              <a:rPr lang="en-US" sz="8000" dirty="0" smtClean="0"/>
              <a:t>Nevertheless, the trivial fluctuations of the initial conditions could be large.</a:t>
            </a:r>
          </a:p>
          <a:p>
            <a:pPr>
              <a:buFont typeface="Wingdings" charset="2"/>
              <a:buChar char="Ø"/>
            </a:pPr>
            <a:r>
              <a:rPr lang="en-US" sz="8000" dirty="0" smtClean="0"/>
              <a:t>These </a:t>
            </a:r>
            <a:r>
              <a:rPr lang="en-US" sz="8000" dirty="0" smtClean="0">
                <a:solidFill>
                  <a:srgbClr val="FF0000"/>
                </a:solidFill>
              </a:rPr>
              <a:t>“</a:t>
            </a:r>
            <a:r>
              <a:rPr lang="en-US" sz="8000" b="1" dirty="0" smtClean="0">
                <a:solidFill>
                  <a:srgbClr val="FF0000"/>
                </a:solidFill>
              </a:rPr>
              <a:t>volume” fluctuations </a:t>
            </a:r>
            <a:r>
              <a:rPr lang="en-US" sz="8000" dirty="0" smtClean="0"/>
              <a:t>should be eliminated or taken into account in the event selection procedure</a:t>
            </a:r>
            <a:endParaRPr lang="en-US" sz="8000" dirty="0"/>
          </a:p>
          <a:p>
            <a:r>
              <a:rPr lang="en-US" sz="2800" dirty="0"/>
              <a:t>--- ….</a:t>
            </a:r>
            <a:r>
              <a:rPr lang="en-US" sz="2800" dirty="0" smtClean="0"/>
              <a:t>.</a:t>
            </a:r>
            <a:r>
              <a:rPr lang="en-US" sz="9600" b="1" i="1" dirty="0" smtClean="0">
                <a:solidFill>
                  <a:srgbClr val="FF0000"/>
                </a:solidFill>
              </a:rPr>
              <a:t> </a:t>
            </a:r>
            <a:endParaRPr lang="en-US" sz="9600" b="1" dirty="0">
              <a:solidFill>
                <a:srgbClr val="0000FF"/>
              </a:solidFill>
            </a:endParaRPr>
          </a:p>
          <a:p>
            <a:pPr marL="0" lvl="0" indent="0">
              <a:buNone/>
            </a:pPr>
            <a:endParaRPr lang="en-US" sz="9600" dirty="0" smtClean="0"/>
          </a:p>
          <a:p>
            <a:pPr marL="0" lvl="0" indent="0">
              <a:buNone/>
            </a:pPr>
            <a:endParaRPr lang="en-US" sz="9600" dirty="0"/>
          </a:p>
          <a:p>
            <a:pPr lvl="0">
              <a:buFont typeface="Wingdings" charset="2"/>
              <a:buChar char="Ø"/>
            </a:pPr>
            <a:endParaRPr lang="en-US" sz="9600" dirty="0"/>
          </a:p>
          <a:p>
            <a:pPr marL="0" lvl="0" indent="0">
              <a:buNone/>
            </a:pPr>
            <a:endParaRPr lang="en-US" sz="6200" dirty="0" smtClean="0"/>
          </a:p>
          <a:p>
            <a:pPr marL="0" lvl="0" indent="0">
              <a:buNone/>
            </a:pPr>
            <a:endParaRPr lang="en-US" sz="5400" dirty="0" smtClean="0">
              <a:solidFill>
                <a:srgbClr val="0000FF"/>
              </a:solidFill>
            </a:endParaRPr>
          </a:p>
          <a:p>
            <a:pPr marL="0" lvl="0" indent="0">
              <a:buNone/>
            </a:pPr>
            <a:r>
              <a:rPr lang="en-US" sz="5400" dirty="0" smtClean="0">
                <a:solidFill>
                  <a:srgbClr val="0000FF"/>
                </a:solidFill>
              </a:rPr>
              <a:t>PWG1</a:t>
            </a:r>
            <a:r>
              <a:rPr lang="en-US" sz="5400" dirty="0">
                <a:solidFill>
                  <a:srgbClr val="0000FF"/>
                </a:solidFill>
              </a:rPr>
              <a:t>:     Global Observables</a:t>
            </a:r>
            <a:endParaRPr lang="ru-RU" sz="5000" dirty="0">
              <a:solidFill>
                <a:srgbClr val="FF0000"/>
              </a:solidFill>
            </a:endParaRPr>
          </a:p>
          <a:p>
            <a:pPr marL="0" lvl="0" indent="0">
              <a:buNone/>
            </a:pPr>
            <a:r>
              <a:rPr lang="en-US" sz="5000" dirty="0" smtClean="0"/>
              <a:t>               -</a:t>
            </a:r>
            <a:endParaRPr lang="en-US" dirty="0"/>
          </a:p>
        </p:txBody>
      </p:sp>
      <p:cxnSp>
        <p:nvCxnSpPr>
          <p:cNvPr id="5" name="AutoShape 5"/>
          <p:cNvCxnSpPr>
            <a:cxnSpLocks noChangeShapeType="1"/>
          </p:cNvCxnSpPr>
          <p:nvPr/>
        </p:nvCxnSpPr>
        <p:spPr bwMode="auto">
          <a:xfrm>
            <a:off x="215900" y="1210312"/>
            <a:ext cx="8229600" cy="0"/>
          </a:xfrm>
          <a:prstGeom prst="straightConnector1">
            <a:avLst/>
          </a:prstGeom>
          <a:noFill/>
          <a:ln w="15875">
            <a:solidFill>
              <a:srgbClr val="0000FF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</p:cxn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3B0C10-EA00-3C44-9CB2-8D51EC53E0A4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5210031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3366FF"/>
                </a:solidFill>
              </a:rPr>
              <a:t>In the given report:</a:t>
            </a:r>
            <a:endParaRPr lang="en-US" dirty="0">
              <a:solidFill>
                <a:srgbClr val="3366FF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2000" dirty="0" smtClean="0"/>
              <a:t>We consider</a:t>
            </a:r>
            <a:r>
              <a:rPr lang="ru-RU" sz="2000" dirty="0" smtClean="0"/>
              <a:t> 3</a:t>
            </a:r>
            <a:r>
              <a:rPr lang="en-US" sz="2000" dirty="0" smtClean="0"/>
              <a:t> main directions of study:</a:t>
            </a:r>
          </a:p>
          <a:p>
            <a:pPr marL="0" indent="0">
              <a:buNone/>
            </a:pPr>
            <a:r>
              <a:rPr lang="en-US" sz="2000" dirty="0" smtClean="0"/>
              <a:t>1) Theoretical analysis of </a:t>
            </a:r>
            <a:r>
              <a:rPr lang="en-US" sz="2000" dirty="0" err="1" smtClean="0"/>
              <a:t>pp</a:t>
            </a:r>
            <a:r>
              <a:rPr lang="en-US" sz="2000" dirty="0" smtClean="0"/>
              <a:t> and AA collisions at NICA energies</a:t>
            </a:r>
          </a:p>
          <a:p>
            <a:pPr marL="0" indent="0">
              <a:buNone/>
            </a:pPr>
            <a:r>
              <a:rPr lang="en-US" sz="2000" dirty="0"/>
              <a:t>-- modified </a:t>
            </a:r>
            <a:r>
              <a:rPr lang="en-US" sz="2000" dirty="0" err="1"/>
              <a:t>Glauber</a:t>
            </a:r>
            <a:r>
              <a:rPr lang="en-US" sz="2000" dirty="0"/>
              <a:t> approach to estimates of </a:t>
            </a:r>
            <a:r>
              <a:rPr lang="en-US" sz="2000" dirty="0" err="1"/>
              <a:t>N</a:t>
            </a:r>
            <a:r>
              <a:rPr lang="en-US" sz="2000" baseline="-25000" dirty="0" err="1"/>
              <a:t>coll</a:t>
            </a:r>
            <a:r>
              <a:rPr lang="en-US" sz="2000" baseline="-25000" dirty="0"/>
              <a:t>  in </a:t>
            </a:r>
            <a:r>
              <a:rPr lang="en-US" sz="2000" dirty="0"/>
              <a:t>AA collisions </a:t>
            </a:r>
          </a:p>
          <a:p>
            <a:pPr marL="0" indent="0">
              <a:buNone/>
            </a:pPr>
            <a:r>
              <a:rPr lang="en-US" sz="2000" dirty="0" smtClean="0"/>
              <a:t>-- quark-gluon strings formation and </a:t>
            </a:r>
            <a:r>
              <a:rPr lang="en-US" sz="2000" dirty="0" err="1" smtClean="0"/>
              <a:t>hadronisation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2) Model </a:t>
            </a:r>
            <a:r>
              <a:rPr lang="en-US" sz="2000" dirty="0"/>
              <a:t>simulations using available event-generators and analysis of impact parameter distributions, classes of events and fluctuations of observables in AA collisions at NICA energies</a:t>
            </a:r>
          </a:p>
          <a:p>
            <a:pPr marL="0" indent="0">
              <a:buNone/>
            </a:pPr>
            <a:r>
              <a:rPr lang="en-US" sz="2000" dirty="0"/>
              <a:t>— test of strongly intensive  observables</a:t>
            </a:r>
          </a:p>
          <a:p>
            <a:pPr marL="0" indent="0">
              <a:buNone/>
            </a:pPr>
            <a:r>
              <a:rPr lang="en-US" sz="2000" dirty="0"/>
              <a:t>---application of Identity method in separation of tracks of different particles </a:t>
            </a:r>
          </a:p>
          <a:p>
            <a:pPr marL="0" indent="0">
              <a:buNone/>
            </a:pPr>
            <a:r>
              <a:rPr lang="en-US" sz="2000" dirty="0"/>
              <a:t>-</a:t>
            </a:r>
            <a:r>
              <a:rPr lang="en-US" sz="2000" dirty="0">
                <a:sym typeface="Wingdings"/>
              </a:rPr>
              <a:t>--….</a:t>
            </a:r>
            <a:r>
              <a:rPr lang="en-US" sz="2000" dirty="0" smtClean="0">
                <a:sym typeface="Wingdings"/>
              </a:rPr>
              <a:t>.</a:t>
            </a:r>
            <a:endParaRPr lang="en-US" sz="2000" dirty="0" smtClean="0"/>
          </a:p>
          <a:p>
            <a:pPr marL="0" indent="0">
              <a:buNone/>
            </a:pPr>
            <a:r>
              <a:rPr lang="en-US" sz="2000" dirty="0" smtClean="0"/>
              <a:t>3) Development of a new concept of event-selection and beam-beam collisions monitoring</a:t>
            </a:r>
            <a:endParaRPr lang="en-US" sz="20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3A4E1-0B3C-A74A-8D1A-EAD4B42BF1B2}" type="slidenum">
              <a:rPr lang="ru-RU" smtClean="0"/>
              <a:pPr>
                <a:defRPr/>
              </a:pPr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1756649"/>
      </p:ext>
    </p:extLst>
  </p:cSld>
  <p:clrMapOvr>
    <a:masterClrMapping/>
  </p:clrMapOvr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3777</TotalTime>
  <Words>3180</Words>
  <Application>Microsoft Macintosh PowerPoint</Application>
  <PresentationFormat>On-screen Show (4:3)</PresentationFormat>
  <Paragraphs>371</Paragraphs>
  <Slides>42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42</vt:i4>
      </vt:variant>
    </vt:vector>
  </HeadingPairs>
  <TitlesOfParts>
    <vt:vector size="43" baseType="lpstr">
      <vt:lpstr>Оформление по умолчанию</vt:lpstr>
      <vt:lpstr>PowerPoint Presentation</vt:lpstr>
      <vt:lpstr>Layout</vt:lpstr>
      <vt:lpstr>Some terminology and definitions</vt:lpstr>
      <vt:lpstr>Some terminology and definitions</vt:lpstr>
      <vt:lpstr>PowerPoint Presentation</vt:lpstr>
      <vt:lpstr>Initial conditions of multiparticle production</vt:lpstr>
      <vt:lpstr>Initial conditions of multiparticle production</vt:lpstr>
      <vt:lpstr>Initial conditions of multiparticle production</vt:lpstr>
      <vt:lpstr>In the given report:</vt:lpstr>
      <vt:lpstr>.</vt:lpstr>
      <vt:lpstr>Modified Glauber Model [1]   for Au+Au collisions at NICA energies</vt:lpstr>
      <vt:lpstr>Modified Glauber approach (MGM) to estimates of Ncoll  in AA collisions  </vt:lpstr>
      <vt:lpstr>MGM  and Standard Glauber for Au+Au collisions at NICA energies: mean values and fluctuations in Ncoll and Npart</vt:lpstr>
      <vt:lpstr>MC (SMASH and UrQMD) simulations of impact parameter distributions in Au--Au </vt:lpstr>
      <vt:lpstr>Conclusions to PART 1   </vt:lpstr>
      <vt:lpstr>.</vt:lpstr>
      <vt:lpstr>Energy dependence of different processes in pp collisions </vt:lpstr>
      <vt:lpstr>MC SMASH  simulations— Strongly intensive variables   </vt:lpstr>
      <vt:lpstr>UrQMD simulations and reconstruction</vt:lpstr>
      <vt:lpstr>UrQMD simulations and reconstruction</vt:lpstr>
      <vt:lpstr>MC SMASH  Σ [nF, nB] simulations for AA collisions</vt:lpstr>
      <vt:lpstr>PowerPoint Presentation</vt:lpstr>
      <vt:lpstr>PowerPoint Presentation</vt:lpstr>
      <vt:lpstr>Conclusions to PART 2   </vt:lpstr>
      <vt:lpstr>.</vt:lpstr>
      <vt:lpstr> MCP-based solutions for Beam Position Monitor (BPM) and Fast Beam-Beam Collisions counters (FBBC) for NICA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Conclusions to PART 3   </vt:lpstr>
      <vt:lpstr>PowerPoint Presentation</vt:lpstr>
      <vt:lpstr>1) Theoretical analysis of pp and AA collisions at NICA energies-- quark-gluon strings formation and hadronisation </vt:lpstr>
      <vt:lpstr>Micro Channel Plates 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St.Petersburg/results/30.08.2003 Job was completed in July 2003 in the frameworks of  the ISTC Project #1999 and the INTAS-CERN grant #542</dc:title>
  <dc:creator>feofilov</dc:creator>
  <cp:lastModifiedBy>Grigory</cp:lastModifiedBy>
  <cp:revision>140</cp:revision>
  <dcterms:created xsi:type="dcterms:W3CDTF">2003-08-29T19:31:55Z</dcterms:created>
  <dcterms:modified xsi:type="dcterms:W3CDTF">2020-10-01T14:44:00Z</dcterms:modified>
</cp:coreProperties>
</file>