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41" r:id="rId3"/>
    <p:sldId id="342" r:id="rId4"/>
    <p:sldId id="302" r:id="rId5"/>
    <p:sldId id="339" r:id="rId6"/>
    <p:sldId id="336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66FF"/>
    <a:srgbClr val="996600"/>
    <a:srgbClr val="CC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047" autoAdjust="0"/>
  </p:normalViewPr>
  <p:slideViewPr>
    <p:cSldViewPr snapToGrid="0">
      <p:cViewPr varScale="1">
        <p:scale>
          <a:sx n="61" d="100"/>
          <a:sy n="61" d="100"/>
        </p:scale>
        <p:origin x="10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66103-818A-488E-9089-B59EF143C4C0}" type="datetimeFigureOut">
              <a:rPr lang="pl-PL" smtClean="0"/>
              <a:t>2020-12-08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C5DDD-E252-4F90-9C08-58E65CC89D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99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C5DDD-E252-4F90-9C08-58E65CC89D9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38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C5DDD-E252-4F90-9C08-58E65CC89D9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93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734A-D062-4B3C-A51D-5190DB79366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41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7832-5DAD-4802-A7D7-D0B63C5EFA9B}" type="datetime1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70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3A38-7763-4E59-A987-E97FBE600722}" type="datetime1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122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ED62-A31D-46BE-89BC-25396C57C9E4}" type="datetime1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685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1BEE-B7F6-44F0-91D4-236BE8E93E8C}" type="datetime1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46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14EF-1E42-49BE-9F87-0AE7CB4057AF}" type="datetime1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1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B934-8168-4581-A38A-0711C148F051}" type="datetime1">
              <a:rPr lang="pl-PL" smtClean="0"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8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ABA5-4471-45A1-B3A8-83777D6FFBEA}" type="datetime1">
              <a:rPr lang="pl-PL" smtClean="0"/>
              <a:t>2020-12-08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96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F83B-506D-486A-9585-C81A68C2C2AA}" type="datetime1">
              <a:rPr lang="pl-PL" smtClean="0"/>
              <a:t>2020-12-08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95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B0E0-8F5D-42BA-BC87-9621C4BA10BE}" type="datetime1">
              <a:rPr lang="pl-PL" smtClean="0"/>
              <a:t>2020-12-08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76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43C8-72B8-4C08-AE4C-D646230E3DCF}" type="datetime1">
              <a:rPr lang="pl-PL" smtClean="0"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DFD2-C414-47A4-8FBA-C9266D0BB078}" type="datetime1">
              <a:rPr lang="pl-PL" smtClean="0"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472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91000">
              <a:schemeClr val="accent4">
                <a:lumMod val="0"/>
                <a:lumOff val="100000"/>
              </a:schemeClr>
            </a:gs>
            <a:gs pos="100000">
              <a:schemeClr val="accent5">
                <a:lumMod val="5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2809D-6EB6-4728-B243-81F3C16D3EB4}" type="datetime1">
              <a:rPr lang="pl-PL" smtClean="0"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75C1-0333-492F-B57E-7DBD5D7EC9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68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72095" y="4169127"/>
            <a:ext cx="6561400" cy="938535"/>
          </a:xfrm>
        </p:spPr>
        <p:txBody>
          <a:bodyPr>
            <a:normAutofit/>
          </a:bodyPr>
          <a:lstStyle/>
          <a:p>
            <a:r>
              <a:rPr lang="pl-PL" sz="3200" dirty="0" err="1"/>
              <a:t>Applicant</a:t>
            </a:r>
            <a:r>
              <a:rPr lang="pl-PL" sz="3200" dirty="0"/>
              <a:t>: </a:t>
            </a:r>
            <a:r>
              <a:rPr lang="pl-PL" sz="3100" dirty="0" smtClean="0"/>
              <a:t>Kr</a:t>
            </a:r>
            <a:r>
              <a:rPr lang="en-US" sz="3200" dirty="0"/>
              <a:t>z</a:t>
            </a:r>
            <a:r>
              <a:rPr lang="pl-PL" sz="3100" dirty="0" err="1" smtClean="0"/>
              <a:t>ys</a:t>
            </a:r>
            <a:r>
              <a:rPr lang="en-US" sz="3200" dirty="0"/>
              <a:t>z</a:t>
            </a:r>
            <a:r>
              <a:rPr lang="pl-PL" sz="3100" dirty="0" err="1" smtClean="0"/>
              <a:t>tof</a:t>
            </a:r>
            <a:r>
              <a:rPr lang="pl-PL" sz="3100" dirty="0" smtClean="0"/>
              <a:t> Siemek</a:t>
            </a:r>
            <a:endParaRPr lang="pl-PL" sz="3000" baseline="30000" dirty="0" smtClean="0">
              <a:solidFill>
                <a:srgbClr val="FF0000"/>
              </a:solidFill>
            </a:endParaRPr>
          </a:p>
          <a:p>
            <a:pPr algn="l"/>
            <a:endParaRPr lang="pl-PL" sz="3000" u="sng" baseline="30000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394706" y="397441"/>
            <a:ext cx="11026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DLNP Science and Technology Council</a:t>
            </a:r>
          </a:p>
          <a:p>
            <a:r>
              <a:rPr lang="pl-PL" sz="2600" dirty="0" smtClean="0"/>
              <a:t>10 </a:t>
            </a:r>
            <a:r>
              <a:rPr lang="pl-PL" sz="2600" dirty="0" err="1" smtClean="0"/>
              <a:t>December</a:t>
            </a:r>
            <a:r>
              <a:rPr lang="pl-PL" sz="2600" dirty="0" smtClean="0"/>
              <a:t> 2020, Dubna</a:t>
            </a:r>
            <a:endParaRPr lang="pl-PL" sz="2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06" y="271313"/>
            <a:ext cx="2112344" cy="1408229"/>
          </a:xfrm>
          <a:prstGeom prst="rect">
            <a:avLst/>
          </a:prstGeom>
        </p:spPr>
      </p:pic>
      <p:cxnSp>
        <p:nvCxnSpPr>
          <p:cNvPr id="7" name="Łącznik prosty 6"/>
          <p:cNvCxnSpPr/>
          <p:nvPr/>
        </p:nvCxnSpPr>
        <p:spPr>
          <a:xfrm>
            <a:off x="3434245" y="1427773"/>
            <a:ext cx="7618368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1499684" y="2768524"/>
            <a:ext cx="93952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Elections for the position of the head of the </a:t>
            </a:r>
            <a:r>
              <a:rPr lang="pl-PL" sz="3200" b="1" dirty="0" err="1" smtClean="0"/>
              <a:t>electron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cooling</a:t>
            </a:r>
            <a:r>
              <a:rPr lang="pl-PL" sz="3200" b="1" dirty="0" smtClean="0"/>
              <a:t> </a:t>
            </a:r>
            <a:r>
              <a:rPr lang="en-US" sz="3200" b="1" dirty="0" smtClean="0"/>
              <a:t>sector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4487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9388" y="1004478"/>
            <a:ext cx="11323247" cy="1898139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Development </a:t>
            </a:r>
            <a:r>
              <a:rPr lang="en-US" sz="3000" b="1" dirty="0"/>
              <a:t>of experimental techniques and applied research with slow monochromatic positron beams (PAS</a:t>
            </a:r>
            <a:r>
              <a:rPr lang="en-US" sz="3000" b="1" dirty="0" smtClean="0"/>
              <a:t>)</a:t>
            </a:r>
            <a:endParaRPr lang="pl-PL" sz="3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80311" y="3002560"/>
            <a:ext cx="6561400" cy="938535"/>
          </a:xfrm>
        </p:spPr>
        <p:txBody>
          <a:bodyPr>
            <a:normAutofit fontScale="85000" lnSpcReduction="10000"/>
          </a:bodyPr>
          <a:lstStyle/>
          <a:p>
            <a:r>
              <a:rPr lang="pl-PL" sz="3100" dirty="0" smtClean="0"/>
              <a:t>Project </a:t>
            </a:r>
            <a:r>
              <a:rPr lang="pl-PL" sz="3100" dirty="0" err="1" smtClean="0"/>
              <a:t>leaders</a:t>
            </a:r>
            <a:r>
              <a:rPr lang="pl-PL" sz="3100" dirty="0" smtClean="0"/>
              <a:t>:  </a:t>
            </a:r>
            <a:r>
              <a:rPr lang="pl-PL" sz="3100" u="sng" dirty="0"/>
              <a:t>K. </a:t>
            </a:r>
            <a:r>
              <a:rPr lang="pl-PL" sz="3100" u="sng" dirty="0" err="1" smtClean="0"/>
              <a:t>Siemek</a:t>
            </a:r>
            <a:r>
              <a:rPr lang="pl-PL" sz="3100" baseline="30000" dirty="0" err="1" smtClean="0"/>
              <a:t>a</a:t>
            </a:r>
            <a:r>
              <a:rPr lang="pl-PL" sz="3100" baseline="30000" dirty="0" smtClean="0"/>
              <a:t>),b) </a:t>
            </a:r>
            <a:r>
              <a:rPr lang="pl-PL" sz="3100" dirty="0" smtClean="0"/>
              <a:t>,</a:t>
            </a:r>
            <a:r>
              <a:rPr lang="pl-PL" sz="3100" dirty="0" err="1" smtClean="0"/>
              <a:t>A.G.Kobets</a:t>
            </a:r>
            <a:r>
              <a:rPr lang="pl-PL" sz="3100" baseline="30000" dirty="0" err="1" smtClean="0"/>
              <a:t>a</a:t>
            </a:r>
            <a:r>
              <a:rPr lang="pl-PL" sz="3100" baseline="30000" dirty="0" smtClean="0"/>
              <a:t>),c)</a:t>
            </a:r>
          </a:p>
          <a:p>
            <a:r>
              <a:rPr lang="pl-PL" sz="3100" dirty="0" err="1"/>
              <a:t>Scientific</a:t>
            </a:r>
            <a:r>
              <a:rPr lang="pl-PL" sz="3100" dirty="0"/>
              <a:t> leader</a:t>
            </a:r>
            <a:r>
              <a:rPr lang="pl-PL" sz="3100" dirty="0" smtClean="0"/>
              <a:t>: </a:t>
            </a:r>
            <a:r>
              <a:rPr lang="pl-PL" sz="3100" dirty="0" err="1" smtClean="0"/>
              <a:t>I.N.Meshkov</a:t>
            </a:r>
            <a:r>
              <a:rPr lang="pl-PL" sz="3100" baseline="30000" dirty="0" err="1" smtClean="0"/>
              <a:t>a</a:t>
            </a:r>
            <a:r>
              <a:rPr lang="pl-PL" sz="3100" baseline="30000" dirty="0"/>
              <a:t>)</a:t>
            </a:r>
          </a:p>
          <a:p>
            <a:pPr algn="l"/>
            <a:endParaRPr lang="pl-PL" sz="3000" baseline="30000" dirty="0" smtClean="0">
              <a:solidFill>
                <a:srgbClr val="FF0000"/>
              </a:solidFill>
            </a:endParaRPr>
          </a:p>
          <a:p>
            <a:pPr algn="l"/>
            <a:endParaRPr lang="pl-PL" sz="3000" u="sng" baseline="30000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88005" y="3941095"/>
            <a:ext cx="1182520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aseline="30000" dirty="0" smtClean="0"/>
              <a:t>a)</a:t>
            </a:r>
            <a:r>
              <a:rPr lang="en-US" sz="1600" baseline="30000" dirty="0" smtClean="0"/>
              <a:t> </a:t>
            </a:r>
            <a:r>
              <a:rPr lang="en-US" sz="1600" dirty="0" err="1" smtClean="0"/>
              <a:t>Dzhelepov</a:t>
            </a:r>
            <a:r>
              <a:rPr lang="en-US" sz="1600" dirty="0" smtClean="0"/>
              <a:t> </a:t>
            </a:r>
            <a:r>
              <a:rPr lang="en-US" sz="1600" dirty="0"/>
              <a:t>Laboratory of Nuclear </a:t>
            </a:r>
            <a:r>
              <a:rPr lang="en-US" sz="1600" dirty="0" smtClean="0"/>
              <a:t>Problems</a:t>
            </a:r>
            <a:r>
              <a:rPr lang="pl-PL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/>
              <a:t>Nuclear </a:t>
            </a:r>
            <a:r>
              <a:rPr lang="en-US" sz="1600" dirty="0" smtClean="0"/>
              <a:t>Problems</a:t>
            </a:r>
            <a:r>
              <a:rPr lang="pl-PL" sz="1600" dirty="0" smtClean="0"/>
              <a:t> JINR</a:t>
            </a:r>
            <a:r>
              <a:rPr lang="en-US" sz="1600" dirty="0" smtClean="0"/>
              <a:t>, </a:t>
            </a:r>
            <a:r>
              <a:rPr lang="en-US" sz="1600" dirty="0"/>
              <a:t>Joliot-Curie 6, 141980 </a:t>
            </a:r>
            <a:r>
              <a:rPr lang="en-US" sz="1600" dirty="0" err="1"/>
              <a:t>Dubna</a:t>
            </a:r>
            <a:r>
              <a:rPr lang="en-US" sz="1600" dirty="0"/>
              <a:t>, Moscow region, </a:t>
            </a:r>
            <a:r>
              <a:rPr lang="en-US" sz="1600" dirty="0" smtClean="0"/>
              <a:t>Russia</a:t>
            </a:r>
            <a:endParaRPr lang="pl-PL" sz="1600" dirty="0" smtClean="0"/>
          </a:p>
          <a:p>
            <a:r>
              <a:rPr lang="pl-PL" sz="1600" baseline="30000" dirty="0" smtClean="0"/>
              <a:t>b)</a:t>
            </a:r>
            <a:r>
              <a:rPr lang="en-US" sz="1600" baseline="30000" dirty="0" smtClean="0"/>
              <a:t> </a:t>
            </a:r>
            <a:r>
              <a:rPr lang="en-US" sz="1600" dirty="0"/>
              <a:t>Institute of Nuclear Physics PAS, E. </a:t>
            </a:r>
            <a:r>
              <a:rPr lang="en-US" sz="1600" dirty="0" err="1"/>
              <a:t>Radzikowskiego</a:t>
            </a:r>
            <a:r>
              <a:rPr lang="en-US" sz="1600" dirty="0"/>
              <a:t> 152, 31-342 Krakow, Poland </a:t>
            </a:r>
            <a:endParaRPr lang="pl-PL" sz="1600" dirty="0" smtClean="0"/>
          </a:p>
          <a:p>
            <a:r>
              <a:rPr lang="pl-PL" sz="1600" baseline="30000" dirty="0" smtClean="0"/>
              <a:t>c)</a:t>
            </a:r>
            <a:r>
              <a:rPr lang="en-US" sz="1600" baseline="30000" dirty="0" smtClean="0"/>
              <a:t> </a:t>
            </a:r>
            <a:r>
              <a:rPr lang="en-US" sz="1600" dirty="0"/>
              <a:t>Institute of </a:t>
            </a:r>
            <a:r>
              <a:rPr lang="en-US" sz="1600" dirty="0" err="1"/>
              <a:t>Electrophysics</a:t>
            </a:r>
            <a:r>
              <a:rPr lang="en-US" sz="1600" dirty="0"/>
              <a:t> and Radiation Technologies, NAS of Ukraine, </a:t>
            </a:r>
            <a:r>
              <a:rPr lang="en-US" sz="1600" dirty="0" err="1"/>
              <a:t>Chernyshevsky</a:t>
            </a:r>
            <a:r>
              <a:rPr lang="en-US" sz="1600" dirty="0"/>
              <a:t> St. 28, 61002 Kharkov, Ukraine</a:t>
            </a:r>
            <a:endParaRPr lang="pl-PL" sz="1600" dirty="0"/>
          </a:p>
          <a:p>
            <a:endParaRPr lang="pl-PL" sz="1700" dirty="0"/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06" y="271313"/>
            <a:ext cx="2112344" cy="1408229"/>
          </a:xfrm>
          <a:prstGeom prst="rect">
            <a:avLst/>
          </a:prstGeom>
        </p:spPr>
      </p:pic>
      <p:cxnSp>
        <p:nvCxnSpPr>
          <p:cNvPr id="11" name="Łącznik prosty 10"/>
          <p:cNvCxnSpPr/>
          <p:nvPr/>
        </p:nvCxnSpPr>
        <p:spPr>
          <a:xfrm>
            <a:off x="3434245" y="1427773"/>
            <a:ext cx="7618368" cy="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3394706" y="397441"/>
            <a:ext cx="11026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DLNP Science and Technology Council</a:t>
            </a:r>
          </a:p>
          <a:p>
            <a:r>
              <a:rPr lang="pl-PL" sz="2600" dirty="0" smtClean="0"/>
              <a:t>10 </a:t>
            </a:r>
            <a:r>
              <a:rPr lang="pl-PL" sz="2600" dirty="0" err="1" smtClean="0"/>
              <a:t>December</a:t>
            </a:r>
            <a:r>
              <a:rPr lang="pl-PL" sz="2600" dirty="0" smtClean="0"/>
              <a:t> 2020, Dubna</a:t>
            </a:r>
            <a:endParaRPr lang="pl-PL" sz="2600" dirty="0"/>
          </a:p>
        </p:txBody>
      </p:sp>
      <p:sp>
        <p:nvSpPr>
          <p:cNvPr id="8" name="Prostokąt 7"/>
          <p:cNvSpPr/>
          <p:nvPr/>
        </p:nvSpPr>
        <p:spPr>
          <a:xfrm>
            <a:off x="945933" y="5310701"/>
            <a:ext cx="11193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err="1" smtClean="0"/>
              <a:t>Aim</a:t>
            </a:r>
            <a:r>
              <a:rPr lang="pl-PL" sz="2400" b="1" dirty="0" smtClean="0"/>
              <a:t>: </a:t>
            </a:r>
            <a:r>
              <a:rPr lang="pl-PL" sz="2400" dirty="0" smtClean="0"/>
              <a:t>C</a:t>
            </a:r>
            <a:r>
              <a:rPr lang="en-US" sz="2400" dirty="0" err="1" smtClean="0"/>
              <a:t>reati</a:t>
            </a:r>
            <a:r>
              <a:rPr lang="pl-PL" sz="2400" dirty="0" smtClean="0"/>
              <a:t>on of</a:t>
            </a:r>
            <a:r>
              <a:rPr lang="en-US" sz="2400" dirty="0" smtClean="0"/>
              <a:t> a modern</a:t>
            </a:r>
            <a:r>
              <a:rPr lang="pl-PL" sz="2400" dirty="0" smtClean="0"/>
              <a:t> </a:t>
            </a:r>
            <a:r>
              <a:rPr lang="pl-PL" sz="2400" dirty="0" err="1" smtClean="0"/>
              <a:t>positron</a:t>
            </a:r>
            <a:r>
              <a:rPr lang="pl-PL" sz="2400" dirty="0" smtClean="0"/>
              <a:t> </a:t>
            </a:r>
            <a:r>
              <a:rPr lang="pl-PL" sz="2400" dirty="0" err="1" smtClean="0"/>
              <a:t>annihilation</a:t>
            </a:r>
            <a:r>
              <a:rPr lang="en-US" sz="2400" dirty="0" smtClean="0"/>
              <a:t> research laboratory</a:t>
            </a:r>
            <a:r>
              <a:rPr lang="pl-PL" sz="2400" dirty="0" smtClean="0"/>
              <a:t> </a:t>
            </a:r>
            <a:r>
              <a:rPr lang="en-US" sz="2400" dirty="0" smtClean="0"/>
              <a:t>for structural characterization of solids. 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383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75C1-0333-492F-B57E-7DBD5D7EC93A}" type="slidenum">
              <a:rPr lang="pl-PL" smtClean="0"/>
              <a:t>3</a:t>
            </a:fld>
            <a:endParaRPr lang="pl-PL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838200" y="2593625"/>
            <a:ext cx="3229303" cy="2554545"/>
          </a:xfrm>
          <a:prstGeom prst="rect">
            <a:avLst/>
          </a:prstGeom>
          <a:noFill/>
          <a:ln w="19050" cap="flat" algn="ctr">
            <a:noFill/>
            <a:bevel/>
            <a:headEnd/>
            <a:tailEnd/>
          </a:ln>
          <a:effectLst>
            <a:softEdge rad="0"/>
          </a:effectLst>
        </p:spPr>
        <p:txBody>
          <a:bodyPr wrap="square" anchor="ctr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l-PL" sz="2000" b="1" dirty="0">
                <a:latin typeface="+mn-lt"/>
              </a:rPr>
              <a:t>PAS techniques:</a:t>
            </a:r>
            <a:endParaRPr lang="pl-PL" altLang="pl-PL" sz="2000" b="1" dirty="0">
              <a:latin typeface="+mn-lt"/>
            </a:endParaRP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r>
              <a:rPr lang="en-US" altLang="pl-PL" sz="2000" dirty="0">
                <a:latin typeface="+mn-lt"/>
              </a:rPr>
              <a:t>angular correlations of gamma quanta</a:t>
            </a:r>
            <a:endParaRPr lang="en-US" altLang="pl-PL" sz="2000" b="1" dirty="0">
              <a:latin typeface="+mn-lt"/>
            </a:endParaRPr>
          </a:p>
          <a:p>
            <a:pPr marL="214313" indent="-214313" eaLnBrk="1" hangingPunct="1">
              <a:buFont typeface="Wingdings" panose="05000000000000000000" pitchFamily="2" charset="2"/>
              <a:buChar char="q"/>
              <a:defRPr/>
            </a:pPr>
            <a:r>
              <a:rPr lang="en-US" altLang="pl-PL" sz="2000" b="1" dirty="0">
                <a:latin typeface="+mn-lt"/>
              </a:rPr>
              <a:t> </a:t>
            </a:r>
            <a:r>
              <a:rPr lang="en-US" altLang="pl-PL" sz="2000" dirty="0">
                <a:latin typeface="+mn-lt"/>
              </a:rPr>
              <a:t>Doppler </a:t>
            </a:r>
            <a:r>
              <a:rPr lang="pl-PL" altLang="pl-PL" sz="2000" dirty="0" err="1" smtClean="0">
                <a:latin typeface="+mn-lt"/>
              </a:rPr>
              <a:t>Broadening</a:t>
            </a:r>
            <a:r>
              <a:rPr lang="pl-PL" altLang="pl-PL" sz="2000" dirty="0" smtClean="0">
                <a:latin typeface="+mn-lt"/>
              </a:rPr>
              <a:t> </a:t>
            </a:r>
            <a:r>
              <a:rPr lang="en-US" altLang="pl-PL" sz="2000" dirty="0" smtClean="0">
                <a:latin typeface="+mn-lt"/>
              </a:rPr>
              <a:t>spectroscopy </a:t>
            </a:r>
            <a:r>
              <a:rPr lang="pl-PL" altLang="pl-PL" sz="2000" dirty="0">
                <a:latin typeface="+mn-lt"/>
              </a:rPr>
              <a:t>(</a:t>
            </a:r>
            <a:r>
              <a:rPr lang="pl-PL" altLang="pl-PL" sz="2000" dirty="0" smtClean="0">
                <a:latin typeface="+mn-lt"/>
              </a:rPr>
              <a:t>DBS)</a:t>
            </a:r>
            <a:endParaRPr lang="pl-PL" altLang="pl-PL" sz="2000" dirty="0">
              <a:latin typeface="+mn-lt"/>
            </a:endParaRPr>
          </a:p>
          <a:p>
            <a:pPr marL="214313" indent="-214313" eaLnBrk="1" hangingPunct="1">
              <a:buFont typeface="Wingdings" panose="05000000000000000000" pitchFamily="2" charset="2"/>
              <a:buChar char="q"/>
              <a:defRPr/>
            </a:pPr>
            <a:r>
              <a:rPr lang="en-US" altLang="pl-PL" sz="2000" dirty="0">
                <a:latin typeface="+mn-lt"/>
              </a:rPr>
              <a:t> positron </a:t>
            </a:r>
            <a:r>
              <a:rPr lang="pl-PL" altLang="pl-PL" sz="2000" dirty="0" err="1" smtClean="0">
                <a:latin typeface="+mn-lt"/>
              </a:rPr>
              <a:t>annihilation</a:t>
            </a:r>
            <a:r>
              <a:rPr lang="pl-PL" altLang="pl-PL" sz="2000" dirty="0" smtClean="0">
                <a:latin typeface="+mn-lt"/>
              </a:rPr>
              <a:t> </a:t>
            </a:r>
            <a:r>
              <a:rPr lang="en-US" altLang="pl-PL" sz="2000" dirty="0" smtClean="0">
                <a:latin typeface="+mn-lt"/>
              </a:rPr>
              <a:t>lifetime </a:t>
            </a:r>
            <a:r>
              <a:rPr lang="en-US" altLang="pl-PL" sz="2000" dirty="0">
                <a:latin typeface="+mn-lt"/>
              </a:rPr>
              <a:t>spectroscopy </a:t>
            </a:r>
            <a:r>
              <a:rPr lang="pl-PL" altLang="pl-PL" sz="2000" dirty="0" smtClean="0">
                <a:latin typeface="+mn-lt"/>
              </a:rPr>
              <a:t>(PALS)</a:t>
            </a:r>
            <a:endParaRPr lang="en-US" altLang="pl-PL" sz="2000" dirty="0">
              <a:latin typeface="+mn-lt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7668928" y="2479502"/>
            <a:ext cx="3918801" cy="4093428"/>
          </a:xfrm>
          <a:prstGeom prst="rect">
            <a:avLst/>
          </a:prstGeom>
          <a:noFill/>
          <a:ln w="19050" cmpd="sng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z="2000" b="1" dirty="0" err="1">
                <a:latin typeface="+mn-lt"/>
              </a:rPr>
              <a:t>Possibilities</a:t>
            </a:r>
            <a:r>
              <a:rPr lang="pl-PL" altLang="pl-PL" sz="2000" b="1" dirty="0">
                <a:latin typeface="+mn-lt"/>
              </a:rPr>
              <a:t>:</a:t>
            </a:r>
            <a:endParaRPr lang="en-US" altLang="pl-PL" sz="2000" b="1" dirty="0">
              <a:latin typeface="+mn-lt"/>
            </a:endParaRP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r>
              <a:rPr lang="pl-PL" altLang="pl-PL" sz="2000" dirty="0" err="1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defect</a:t>
            </a:r>
            <a:r>
              <a:rPr lang="pl-PL" altLang="pl-PL" sz="2000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characterization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on the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atomic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altLang="pl-PL" sz="2000" dirty="0" err="1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scale</a:t>
            </a:r>
            <a:endParaRPr lang="pl-PL" altLang="pl-PL" sz="2000" dirty="0" smtClean="0">
              <a:solidFill>
                <a:srgbClr val="222222"/>
              </a:solidFill>
              <a:latin typeface="+mj-lt"/>
              <a:cs typeface="Arial" panose="020B0604020202020204" pitchFamily="34" charset="0"/>
            </a:endParaRP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+mj-lt"/>
              </a:rPr>
              <a:t>investigations of non-equilibrium defects created by irradiation or plastic </a:t>
            </a:r>
            <a:r>
              <a:rPr lang="en-US" sz="2000" dirty="0" smtClean="0">
                <a:latin typeface="+mj-lt"/>
              </a:rPr>
              <a:t>deformation</a:t>
            </a:r>
            <a:endParaRPr lang="pl-PL" altLang="pl-PL" sz="2000" dirty="0" smtClean="0">
              <a:solidFill>
                <a:srgbClr val="222222"/>
              </a:solidFill>
              <a:latin typeface="+mj-lt"/>
              <a:cs typeface="Arial" panose="020B0604020202020204" pitchFamily="34" charset="0"/>
            </a:endParaRP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studies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of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defect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altLang="pl-PL" sz="2000" dirty="0" err="1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interactions</a:t>
            </a:r>
            <a:endParaRPr lang="pl-PL" altLang="pl-PL" sz="2000" dirty="0" smtClean="0">
              <a:solidFill>
                <a:srgbClr val="222222"/>
              </a:solidFill>
              <a:latin typeface="+mj-lt"/>
              <a:cs typeface="Arial" panose="020B0604020202020204" pitchFamily="34" charset="0"/>
            </a:endParaRP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investigations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of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thermal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stability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of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defects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and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defect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recovery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with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increasing</a:t>
            </a:r>
            <a:r>
              <a:rPr lang="pl-PL" altLang="pl-PL" sz="20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altLang="pl-PL" sz="2000" dirty="0" err="1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temperature</a:t>
            </a:r>
            <a:r>
              <a:rPr lang="pl-PL" altLang="pl-PL" sz="2000" dirty="0">
                <a:latin typeface="+mj-lt"/>
              </a:rPr>
              <a:t> </a:t>
            </a: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endParaRPr lang="pl-PL" altLang="pl-PL" sz="20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endParaRPr lang="pl-PL" altLang="pl-PL" sz="20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L="257175" indent="-257175" eaLnBrk="1" hangingPunct="1">
              <a:buFont typeface="Wingdings" panose="05000000000000000000" pitchFamily="2" charset="2"/>
              <a:buChar char="q"/>
              <a:defRPr/>
            </a:pPr>
            <a:endParaRPr lang="en-US" altLang="pl-PL" sz="2000" dirty="0">
              <a:latin typeface="+mn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96307" y="1515804"/>
            <a:ext cx="107495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cs typeface="Shonar Bangla" panose="020B0502040204020203" pitchFamily="34" charset="0"/>
              </a:rPr>
              <a:t>Positron annihilation spectroscopy </a:t>
            </a:r>
            <a:r>
              <a:rPr lang="en-US" dirty="0" smtClean="0">
                <a:cs typeface="Shonar Bangla" panose="020B0502040204020203" pitchFamily="34" charset="0"/>
              </a:rPr>
              <a:t>(</a:t>
            </a:r>
            <a:r>
              <a:rPr lang="en-US" b="1" dirty="0" smtClean="0">
                <a:cs typeface="Shonar Bangla" panose="020B0502040204020203" pitchFamily="34" charset="0"/>
              </a:rPr>
              <a:t>PAS</a:t>
            </a:r>
            <a:r>
              <a:rPr lang="en-US" dirty="0" smtClean="0">
                <a:cs typeface="Shonar Bangla" panose="020B0502040204020203" pitchFamily="34" charset="0"/>
              </a:rPr>
              <a:t>) </a:t>
            </a:r>
            <a:r>
              <a:rPr lang="pl-PL" dirty="0" err="1" smtClean="0">
                <a:cs typeface="Shonar Bangla" panose="020B0502040204020203" pitchFamily="34" charset="0"/>
              </a:rPr>
              <a:t>is</a:t>
            </a:r>
            <a:r>
              <a:rPr lang="pl-PL" dirty="0" smtClean="0">
                <a:cs typeface="Shonar Bangla" panose="020B0502040204020203" pitchFamily="34" charset="0"/>
              </a:rPr>
              <a:t> </a:t>
            </a:r>
            <a:r>
              <a:rPr lang="en-US" dirty="0" smtClean="0">
                <a:cs typeface="Shonar Bangla" panose="020B0502040204020203" pitchFamily="34" charset="0"/>
              </a:rPr>
              <a:t>a suitable tool for stud</a:t>
            </a:r>
            <a:r>
              <a:rPr lang="pl-PL" dirty="0" err="1" smtClean="0">
                <a:cs typeface="Shonar Bangla" panose="020B0502040204020203" pitchFamily="34" charset="0"/>
              </a:rPr>
              <a:t>ying</a:t>
            </a:r>
            <a:r>
              <a:rPr lang="en-US" dirty="0" smtClean="0">
                <a:cs typeface="Shonar Bangla" panose="020B0502040204020203" pitchFamily="34" charset="0"/>
              </a:rPr>
              <a:t> changes in the material structure. </a:t>
            </a:r>
            <a:r>
              <a:rPr lang="pl-PL" dirty="0" smtClean="0">
                <a:cs typeface="Shonar Bangla" panose="020B0502040204020203" pitchFamily="34" charset="0"/>
              </a:rPr>
              <a:t>It</a:t>
            </a:r>
            <a:r>
              <a:rPr lang="en-US" dirty="0" smtClean="0">
                <a:cs typeface="Shonar Bangla" panose="020B0502040204020203" pitchFamily="34" charset="0"/>
              </a:rPr>
              <a:t> is </a:t>
            </a:r>
            <a:r>
              <a:rPr lang="pl-PL" dirty="0" smtClean="0">
                <a:cs typeface="Shonar Bangla" panose="020B0502040204020203" pitchFamily="34" charset="0"/>
              </a:rPr>
              <a:t>a</a:t>
            </a:r>
            <a:r>
              <a:rPr lang="en-US" dirty="0" smtClean="0">
                <a:cs typeface="Shonar Bangla" panose="020B0502040204020203" pitchFamily="34" charset="0"/>
              </a:rPr>
              <a:t> sensitive method for </a:t>
            </a:r>
            <a:r>
              <a:rPr lang="pl-PL" dirty="0" smtClean="0">
                <a:cs typeface="Shonar Bangla" panose="020B0502040204020203" pitchFamily="34" charset="0"/>
              </a:rPr>
              <a:t>the </a:t>
            </a:r>
            <a:r>
              <a:rPr lang="en-US" dirty="0" smtClean="0">
                <a:cs typeface="Shonar Bangla" panose="020B0502040204020203" pitchFamily="34" charset="0"/>
              </a:rPr>
              <a:t>detection of open-volume defects </a:t>
            </a:r>
            <a:r>
              <a:rPr lang="pl-PL" dirty="0" smtClean="0">
                <a:cs typeface="Shonar Bangla" panose="020B0502040204020203" pitchFamily="34" charset="0"/>
              </a:rPr>
              <a:t>such </a:t>
            </a:r>
            <a:r>
              <a:rPr lang="en-US" dirty="0" smtClean="0">
                <a:cs typeface="Shonar Bangla" panose="020B0502040204020203" pitchFamily="34" charset="0"/>
              </a:rPr>
              <a:t>as vacancies, vacancy clusters, dislocations etc. </a:t>
            </a:r>
            <a:endParaRPr lang="en-US" dirty="0">
              <a:cs typeface="Shonar Bangla" panose="020B0502040204020203" pitchFamily="34" charset="0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594451" y="335548"/>
            <a:ext cx="7493259" cy="973251"/>
          </a:xfrm>
          <a:prstGeom prst="homePlate">
            <a:avLst/>
          </a:prstGeom>
          <a:gradFill>
            <a:gsLst>
              <a:gs pos="97000">
                <a:schemeClr val="accent5">
                  <a:lumMod val="13000"/>
                  <a:lumOff val="87000"/>
                </a:schemeClr>
              </a:gs>
              <a:gs pos="68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838200" y="567880"/>
            <a:ext cx="67029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cs typeface="Shonar Bangla" panose="020B0502040204020203" pitchFamily="34" charset="0"/>
              </a:rPr>
              <a:t>Positron annihilation spectroscopy </a:t>
            </a:r>
            <a:r>
              <a:rPr lang="en-US" sz="3000" dirty="0">
                <a:cs typeface="Shonar Bangla" panose="020B0502040204020203" pitchFamily="34" charset="0"/>
              </a:rPr>
              <a:t>(</a:t>
            </a:r>
            <a:r>
              <a:rPr lang="en-US" sz="3000" b="1" dirty="0">
                <a:cs typeface="Shonar Bangla" panose="020B0502040204020203" pitchFamily="34" charset="0"/>
              </a:rPr>
              <a:t>PAS</a:t>
            </a:r>
            <a:r>
              <a:rPr lang="en-US" sz="3000" dirty="0">
                <a:cs typeface="Shonar Bangla" panose="020B0502040204020203" pitchFamily="34" charset="0"/>
              </a:rPr>
              <a:t>) </a:t>
            </a:r>
            <a:endParaRPr lang="pl-PL" sz="3000" dirty="0"/>
          </a:p>
        </p:txBody>
      </p:sp>
      <p:pic>
        <p:nvPicPr>
          <p:cNvPr id="10" name="Picture 2" descr="point_defec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90" y="2447970"/>
            <a:ext cx="3636879" cy="35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43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041" y="2175641"/>
            <a:ext cx="7712453" cy="4286583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878506" y="1416517"/>
            <a:ext cx="425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  <a:defRPr/>
            </a:pPr>
            <a:r>
              <a:rPr lang="en-US" altLang="pl-PL" dirty="0"/>
              <a:t> </a:t>
            </a:r>
            <a:r>
              <a:rPr lang="en-US" altLang="pl-PL" b="1" dirty="0"/>
              <a:t>Doppler </a:t>
            </a:r>
            <a:r>
              <a:rPr lang="pl-PL" altLang="pl-PL" b="1" dirty="0" err="1"/>
              <a:t>Broadening</a:t>
            </a:r>
            <a:r>
              <a:rPr lang="pl-PL" altLang="pl-PL" b="1" dirty="0"/>
              <a:t> </a:t>
            </a:r>
            <a:r>
              <a:rPr lang="en-US" altLang="pl-PL" b="1" dirty="0"/>
              <a:t>spectroscopy </a:t>
            </a:r>
            <a:r>
              <a:rPr lang="pl-PL" altLang="pl-PL" b="1" dirty="0"/>
              <a:t>(DBS)</a:t>
            </a:r>
          </a:p>
        </p:txBody>
      </p:sp>
      <p:sp>
        <p:nvSpPr>
          <p:cNvPr id="5" name="Prostokąt 4"/>
          <p:cNvSpPr/>
          <p:nvPr/>
        </p:nvSpPr>
        <p:spPr>
          <a:xfrm>
            <a:off x="6412628" y="14029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  <a:defRPr/>
            </a:pPr>
            <a:r>
              <a:rPr lang="en-US" altLang="pl-PL" dirty="0"/>
              <a:t> </a:t>
            </a:r>
            <a:r>
              <a:rPr lang="en-US" altLang="pl-PL" b="1" dirty="0"/>
              <a:t>Doppler </a:t>
            </a:r>
            <a:r>
              <a:rPr lang="pl-PL" altLang="pl-PL" b="1" dirty="0" err="1"/>
              <a:t>Broadening</a:t>
            </a:r>
            <a:r>
              <a:rPr lang="pl-PL" altLang="pl-PL" b="1" dirty="0"/>
              <a:t> </a:t>
            </a:r>
            <a:r>
              <a:rPr lang="en-US" altLang="pl-PL" b="1" dirty="0"/>
              <a:t>spectroscopy </a:t>
            </a:r>
            <a:r>
              <a:rPr lang="pl-PL" altLang="pl-PL" b="1" dirty="0"/>
              <a:t>(DBS)</a:t>
            </a:r>
          </a:p>
          <a:p>
            <a:pPr marL="214313" indent="-214313">
              <a:buFont typeface="Wingdings" panose="05000000000000000000" pitchFamily="2" charset="2"/>
              <a:buChar char="q"/>
              <a:defRPr/>
            </a:pPr>
            <a:r>
              <a:rPr lang="en-US" altLang="pl-PL" b="1" dirty="0"/>
              <a:t> positron </a:t>
            </a:r>
            <a:r>
              <a:rPr lang="pl-PL" altLang="pl-PL" b="1" dirty="0" err="1"/>
              <a:t>annihilation</a:t>
            </a:r>
            <a:r>
              <a:rPr lang="pl-PL" altLang="pl-PL" b="1" dirty="0"/>
              <a:t> </a:t>
            </a:r>
            <a:r>
              <a:rPr lang="en-US" altLang="pl-PL" b="1" dirty="0"/>
              <a:t>lifetime spectroscopy </a:t>
            </a:r>
            <a:r>
              <a:rPr lang="pl-PL" altLang="pl-PL" b="1" dirty="0"/>
              <a:t>(PALS)</a:t>
            </a:r>
            <a:endParaRPr lang="en-US" altLang="pl-PL" b="1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6274675" y="1402957"/>
            <a:ext cx="0" cy="772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ęciokąt 13"/>
          <p:cNvSpPr/>
          <p:nvPr/>
        </p:nvSpPr>
        <p:spPr>
          <a:xfrm>
            <a:off x="594451" y="335548"/>
            <a:ext cx="6421204" cy="973251"/>
          </a:xfrm>
          <a:prstGeom prst="homePlate">
            <a:avLst/>
          </a:prstGeom>
          <a:gradFill>
            <a:gsLst>
              <a:gs pos="97000">
                <a:schemeClr val="accent5">
                  <a:lumMod val="13000"/>
                  <a:lumOff val="87000"/>
                </a:schemeClr>
              </a:gs>
              <a:gs pos="68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713010" y="545174"/>
            <a:ext cx="59103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000" b="1" dirty="0" err="1" smtClean="0">
                <a:cs typeface="Shonar Bangla" panose="020B0502040204020203" pitchFamily="34" charset="0"/>
              </a:rPr>
              <a:t>Measurements</a:t>
            </a:r>
            <a:r>
              <a:rPr lang="pl-PL" sz="3000" b="1" dirty="0" smtClean="0">
                <a:cs typeface="Shonar Bangla" panose="020B0502040204020203" pitchFamily="34" charset="0"/>
              </a:rPr>
              <a:t> </a:t>
            </a:r>
            <a:r>
              <a:rPr lang="pl-PL" sz="3000" b="1" dirty="0" err="1" smtClean="0">
                <a:cs typeface="Shonar Bangla" panose="020B0502040204020203" pitchFamily="34" charset="0"/>
              </a:rPr>
              <a:t>possibilities</a:t>
            </a:r>
            <a:r>
              <a:rPr lang="pl-PL" sz="3000" b="1" dirty="0" smtClean="0">
                <a:cs typeface="Shonar Bangla" panose="020B0502040204020203" pitchFamily="34" charset="0"/>
              </a:rPr>
              <a:t> </a:t>
            </a:r>
            <a:r>
              <a:rPr lang="pl-PL" sz="3000" b="1" dirty="0" err="1" smtClean="0">
                <a:cs typeface="Shonar Bangla" panose="020B0502040204020203" pitchFamily="34" charset="0"/>
              </a:rPr>
              <a:t>at</a:t>
            </a:r>
            <a:r>
              <a:rPr lang="pl-PL" sz="3000" b="1" dirty="0" smtClean="0">
                <a:cs typeface="Shonar Bangla" panose="020B0502040204020203" pitchFamily="34" charset="0"/>
              </a:rPr>
              <a:t> DLNP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457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6460" y="19283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31675" y="2466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Symbol zastępczy zawartości 2"/>
          <p:cNvSpPr>
            <a:spLocks noGrp="1"/>
          </p:cNvSpPr>
          <p:nvPr>
            <p:ph idx="1"/>
          </p:nvPr>
        </p:nvSpPr>
        <p:spPr>
          <a:xfrm>
            <a:off x="802158" y="1640014"/>
            <a:ext cx="7808442" cy="49026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pl-PL" sz="3000" b="1" dirty="0" err="1" smtClean="0"/>
              <a:t>Realized</a:t>
            </a:r>
            <a:r>
              <a:rPr lang="pl-PL" sz="3000" b="1" dirty="0" smtClean="0"/>
              <a:t> in 2018-2020</a:t>
            </a:r>
            <a:r>
              <a:rPr lang="pl-PL" sz="3000" dirty="0" smtClean="0"/>
              <a:t>:</a:t>
            </a:r>
            <a:endParaRPr lang="en-US" sz="3000" dirty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r>
              <a:rPr lang="en-US" sz="3200" dirty="0"/>
              <a:t>The slow positron specialized </a:t>
            </a:r>
            <a:r>
              <a:rPr lang="en-US" sz="3200" dirty="0" smtClean="0"/>
              <a:t>channel </a:t>
            </a:r>
            <a:endParaRPr lang="pl-PL" sz="3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pl-PL" sz="3200" dirty="0" smtClean="0"/>
              <a:t>   </a:t>
            </a:r>
            <a:r>
              <a:rPr lang="en-US" sz="3200" dirty="0" smtClean="0"/>
              <a:t>construction </a:t>
            </a:r>
            <a:r>
              <a:rPr lang="en-US" sz="3200" dirty="0"/>
              <a:t>was completed </a:t>
            </a:r>
            <a:endParaRPr lang="pl-PL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r>
              <a:rPr lang="en-US" sz="3200" dirty="0"/>
              <a:t>The new method of </a:t>
            </a:r>
            <a:r>
              <a:rPr lang="en-US" sz="3200" dirty="0" smtClean="0"/>
              <a:t>order</a:t>
            </a:r>
            <a:r>
              <a:rPr lang="pl-PL" sz="3200" dirty="0" err="1" smtClean="0"/>
              <a:t>ed</a:t>
            </a:r>
            <a:r>
              <a:rPr lang="en-US" sz="3200" dirty="0" smtClean="0"/>
              <a:t> </a:t>
            </a:r>
            <a:r>
              <a:rPr lang="en-US" sz="3200" dirty="0"/>
              <a:t>flux was invented </a:t>
            </a:r>
            <a:endParaRPr lang="pl-PL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r>
              <a:rPr lang="en-US" sz="3200" dirty="0"/>
              <a:t>A system of reactive ion etching was developed </a:t>
            </a:r>
            <a:endParaRPr lang="pl-PL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r>
              <a:rPr lang="pl-PL" sz="3200" dirty="0"/>
              <a:t>E</a:t>
            </a:r>
            <a:r>
              <a:rPr lang="en-US" sz="3200" dirty="0" err="1" smtClean="0"/>
              <a:t>quipment</a:t>
            </a:r>
            <a:r>
              <a:rPr lang="en-US" sz="3200" dirty="0" smtClean="0"/>
              <a:t> </a:t>
            </a:r>
            <a:r>
              <a:rPr lang="en-US" sz="3200" dirty="0"/>
              <a:t>for the Coincidence Doppler Spectroscopy </a:t>
            </a:r>
            <a:r>
              <a:rPr lang="en-US" sz="3200" dirty="0" smtClean="0"/>
              <a:t>method</a:t>
            </a:r>
            <a:r>
              <a:rPr lang="pl-PL" sz="3200" dirty="0" smtClean="0"/>
              <a:t> was </a:t>
            </a:r>
            <a:r>
              <a:rPr lang="pl-PL" sz="3200" dirty="0" err="1" smtClean="0"/>
              <a:t>gathered</a:t>
            </a:r>
            <a:endParaRPr lang="pl-PL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r>
              <a:rPr lang="en-US" sz="3200" dirty="0"/>
              <a:t>Experimental research was conducted in several </a:t>
            </a:r>
            <a:r>
              <a:rPr lang="en-US" sz="3200" dirty="0" smtClean="0"/>
              <a:t>areas</a:t>
            </a:r>
            <a:endParaRPr lang="pl-PL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endParaRPr lang="pl-PL" sz="3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pl-PL" sz="3000" b="1" dirty="0" err="1" smtClean="0"/>
              <a:t>Plans</a:t>
            </a:r>
            <a:r>
              <a:rPr lang="pl-PL" sz="3000" dirty="0" smtClean="0"/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r>
              <a:rPr lang="pl-PL" sz="3200" dirty="0"/>
              <a:t>I</a:t>
            </a:r>
            <a:r>
              <a:rPr lang="en-US" sz="3200" dirty="0" err="1" smtClean="0"/>
              <a:t>mplementation</a:t>
            </a:r>
            <a:r>
              <a:rPr lang="en-US" sz="3200" dirty="0" smtClean="0"/>
              <a:t> </a:t>
            </a:r>
            <a:r>
              <a:rPr lang="pl-PL" sz="3200" dirty="0" smtClean="0"/>
              <a:t>of </a:t>
            </a:r>
            <a:r>
              <a:rPr lang="en-US" sz="3200" dirty="0"/>
              <a:t>method of </a:t>
            </a:r>
            <a:r>
              <a:rPr lang="en-US" sz="3200" dirty="0" smtClean="0"/>
              <a:t>order</a:t>
            </a:r>
            <a:r>
              <a:rPr lang="pl-PL" sz="3200" dirty="0" err="1" smtClean="0"/>
              <a:t>ed</a:t>
            </a:r>
            <a:r>
              <a:rPr lang="en-US" sz="3200" dirty="0" smtClean="0"/>
              <a:t> </a:t>
            </a:r>
            <a:r>
              <a:rPr lang="en-US" sz="3200" dirty="0"/>
              <a:t>flux </a:t>
            </a:r>
            <a:endParaRPr lang="pl-PL" sz="3200" dirty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r>
              <a:rPr lang="pl-PL" sz="3200" dirty="0" err="1"/>
              <a:t>C</a:t>
            </a:r>
            <a:r>
              <a:rPr lang="pl-PL" sz="3200" dirty="0" err="1" smtClean="0"/>
              <a:t>ontinuation</a:t>
            </a:r>
            <a:r>
              <a:rPr lang="pl-PL" sz="3200" dirty="0" smtClean="0"/>
              <a:t> </a:t>
            </a:r>
            <a:r>
              <a:rPr lang="pl-PL" sz="3200" dirty="0"/>
              <a:t>of </a:t>
            </a:r>
            <a:r>
              <a:rPr lang="pl-PL" sz="3200" dirty="0" err="1"/>
              <a:t>experimental</a:t>
            </a:r>
            <a:r>
              <a:rPr lang="pl-PL" sz="3200" dirty="0"/>
              <a:t> </a:t>
            </a:r>
            <a:r>
              <a:rPr lang="pl-PL" sz="3200" dirty="0" err="1"/>
              <a:t>research</a:t>
            </a:r>
            <a:endParaRPr lang="pl-PL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CC0000"/>
              </a:buClr>
            </a:pPr>
            <a:endParaRPr lang="pl-PL" sz="3200" dirty="0"/>
          </a:p>
        </p:txBody>
      </p:sp>
      <p:pic>
        <p:nvPicPr>
          <p:cNvPr id="11" name="Рисунок 3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781" y="357018"/>
            <a:ext cx="3087610" cy="2176524"/>
          </a:xfrm>
          <a:prstGeom prst="rect">
            <a:avLst/>
          </a:prstGeom>
        </p:spPr>
      </p:pic>
      <p:cxnSp>
        <p:nvCxnSpPr>
          <p:cNvPr id="5" name="Łącznik prosty ze strzałką 4"/>
          <p:cNvCxnSpPr/>
          <p:nvPr/>
        </p:nvCxnSpPr>
        <p:spPr>
          <a:xfrm flipV="1">
            <a:off x="7078717" y="1791306"/>
            <a:ext cx="1279064" cy="2741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7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936" y="3183908"/>
            <a:ext cx="2724150" cy="2042795"/>
          </a:xfrm>
          <a:prstGeom prst="rect">
            <a:avLst/>
          </a:prstGeom>
        </p:spPr>
      </p:pic>
      <p:cxnSp>
        <p:nvCxnSpPr>
          <p:cNvPr id="16" name="Łącznik prosty ze strzałką 15"/>
          <p:cNvCxnSpPr/>
          <p:nvPr/>
        </p:nvCxnSpPr>
        <p:spPr>
          <a:xfrm>
            <a:off x="8449231" y="3362494"/>
            <a:ext cx="487712" cy="330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ęciokąt 11"/>
          <p:cNvSpPr/>
          <p:nvPr/>
        </p:nvSpPr>
        <p:spPr>
          <a:xfrm>
            <a:off x="594451" y="335548"/>
            <a:ext cx="5993567" cy="973251"/>
          </a:xfrm>
          <a:prstGeom prst="homePlate">
            <a:avLst/>
          </a:prstGeom>
          <a:gradFill>
            <a:gsLst>
              <a:gs pos="97000">
                <a:schemeClr val="accent5">
                  <a:lumMod val="13000"/>
                  <a:lumOff val="87000"/>
                </a:schemeClr>
              </a:gs>
              <a:gs pos="68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1349681" y="529408"/>
            <a:ext cx="43885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000" b="1" dirty="0"/>
              <a:t>Project </a:t>
            </a:r>
            <a:r>
              <a:rPr lang="pl-PL" sz="3000" b="1" dirty="0" err="1"/>
              <a:t>progress</a:t>
            </a:r>
            <a:r>
              <a:rPr lang="pl-PL" sz="3000" b="1" dirty="0"/>
              <a:t> and </a:t>
            </a:r>
            <a:r>
              <a:rPr lang="pl-PL" sz="3000" b="1" dirty="0" err="1"/>
              <a:t>plans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284053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ęciokąt 5"/>
          <p:cNvSpPr/>
          <p:nvPr/>
        </p:nvSpPr>
        <p:spPr>
          <a:xfrm>
            <a:off x="641445" y="308871"/>
            <a:ext cx="5993567" cy="973251"/>
          </a:xfrm>
          <a:prstGeom prst="homePlate">
            <a:avLst/>
          </a:prstGeom>
          <a:gradFill>
            <a:gsLst>
              <a:gs pos="97000">
                <a:schemeClr val="accent5">
                  <a:lumMod val="13000"/>
                  <a:lumOff val="87000"/>
                </a:schemeClr>
              </a:gs>
              <a:gs pos="68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1444" y="1465487"/>
            <a:ext cx="10809027" cy="51929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altLang="pl-PL" sz="4200" b="1" i="1" dirty="0" err="1"/>
              <a:t>Studies</a:t>
            </a:r>
            <a:r>
              <a:rPr lang="pl-PL" altLang="pl-PL" sz="4200" b="1" i="1" dirty="0"/>
              <a:t> of </a:t>
            </a:r>
            <a:r>
              <a:rPr lang="pl-PL" altLang="pl-PL" sz="4200" b="1" i="1" dirty="0" smtClean="0"/>
              <a:t>the </a:t>
            </a:r>
            <a:r>
              <a:rPr lang="pl-PL" altLang="pl-PL" sz="4200" b="1" i="1" dirty="0" err="1" smtClean="0"/>
              <a:t>destructive</a:t>
            </a:r>
            <a:r>
              <a:rPr lang="pl-PL" altLang="pl-PL" sz="4200" b="1" i="1" dirty="0" smtClean="0"/>
              <a:t> </a:t>
            </a:r>
            <a:r>
              <a:rPr lang="pl-PL" altLang="pl-PL" sz="4200" b="1" i="1" dirty="0" err="1" smtClean="0"/>
              <a:t>process</a:t>
            </a:r>
            <a:r>
              <a:rPr lang="pl-PL" altLang="pl-PL" sz="4200" b="1" i="1" dirty="0" smtClean="0"/>
              <a:t>:</a:t>
            </a:r>
            <a:endParaRPr lang="pl-PL" b="1" i="1" dirty="0" smtClean="0"/>
          </a:p>
          <a:p>
            <a:pPr algn="just"/>
            <a:r>
              <a:rPr lang="pl-PL" b="1" dirty="0" err="1" smtClean="0"/>
              <a:t>Studies</a:t>
            </a:r>
            <a:r>
              <a:rPr lang="pl-PL" b="1" dirty="0" smtClean="0"/>
              <a:t> </a:t>
            </a:r>
            <a:r>
              <a:rPr lang="pl-PL" b="1" dirty="0"/>
              <a:t>of materials for </a:t>
            </a:r>
            <a:r>
              <a:rPr lang="pl-PL" b="1" dirty="0" err="1"/>
              <a:t>usage</a:t>
            </a:r>
            <a:r>
              <a:rPr lang="pl-PL" b="1" dirty="0"/>
              <a:t> in IV </a:t>
            </a:r>
            <a:r>
              <a:rPr lang="pl-PL" b="1" dirty="0" err="1"/>
              <a:t>type</a:t>
            </a:r>
            <a:r>
              <a:rPr lang="pl-PL" b="1" dirty="0"/>
              <a:t> </a:t>
            </a:r>
            <a:r>
              <a:rPr lang="pl-PL" b="1" dirty="0" err="1"/>
              <a:t>nuclear</a:t>
            </a:r>
            <a:r>
              <a:rPr lang="pl-PL" b="1" dirty="0"/>
              <a:t> </a:t>
            </a:r>
            <a:r>
              <a:rPr lang="pl-PL" b="1" dirty="0" err="1"/>
              <a:t>reactors</a:t>
            </a:r>
            <a:r>
              <a:rPr lang="pl-PL" b="1" dirty="0"/>
              <a:t> </a:t>
            </a:r>
            <a:r>
              <a:rPr lang="pl-PL" dirty="0"/>
              <a:t>- </a:t>
            </a:r>
            <a:r>
              <a:rPr lang="pl-PL" dirty="0" err="1" smtClean="0"/>
              <a:t>Institute</a:t>
            </a:r>
            <a:r>
              <a:rPr lang="pl-PL" dirty="0" smtClean="0"/>
              <a:t> </a:t>
            </a:r>
            <a:r>
              <a:rPr lang="pl-PL" dirty="0"/>
              <a:t>of </a:t>
            </a:r>
            <a:r>
              <a:rPr lang="pl-PL" dirty="0" err="1"/>
              <a:t>Nuclear</a:t>
            </a:r>
            <a:r>
              <a:rPr lang="pl-PL" dirty="0"/>
              <a:t> </a:t>
            </a:r>
            <a:r>
              <a:rPr lang="pl-PL" dirty="0" err="1"/>
              <a:t>Physics</a:t>
            </a:r>
            <a:r>
              <a:rPr lang="pl-PL" dirty="0"/>
              <a:t> PAS, </a:t>
            </a:r>
            <a:r>
              <a:rPr lang="pl-PL" dirty="0" err="1"/>
              <a:t>Cracow</a:t>
            </a:r>
            <a:r>
              <a:rPr lang="pl-PL" dirty="0"/>
              <a:t> [dr. </a:t>
            </a:r>
            <a:r>
              <a:rPr lang="pl-PL" dirty="0" err="1"/>
              <a:t>P.Horodek</a:t>
            </a:r>
            <a:r>
              <a:rPr lang="pl-PL" dirty="0" smtClean="0"/>
              <a:t>], </a:t>
            </a:r>
            <a:r>
              <a:rPr lang="pl-PL" dirty="0"/>
              <a:t>University of Szczecin [prof. </a:t>
            </a:r>
            <a:r>
              <a:rPr lang="pl-PL" dirty="0" err="1"/>
              <a:t>K.Czerski</a:t>
            </a:r>
            <a:r>
              <a:rPr lang="pl-PL" dirty="0"/>
              <a:t>], JINR [dr. V. A. </a:t>
            </a:r>
            <a:r>
              <a:rPr lang="pl-PL" dirty="0" err="1" smtClean="0"/>
              <a:t>Skuratov</a:t>
            </a:r>
            <a:r>
              <a:rPr lang="pl-PL" dirty="0"/>
              <a:t>, dr </a:t>
            </a:r>
            <a:r>
              <a:rPr lang="az-Latn-AZ" dirty="0"/>
              <a:t>M.N. </a:t>
            </a:r>
            <a:r>
              <a:rPr lang="az-Latn-AZ" dirty="0" smtClean="0"/>
              <a:t>Mirzayev</a:t>
            </a:r>
            <a:r>
              <a:rPr lang="pl-PL" dirty="0" smtClean="0"/>
              <a:t>, </a:t>
            </a:r>
            <a:r>
              <a:rPr lang="pl-PL" dirty="0"/>
              <a:t>dr </a:t>
            </a:r>
            <a:r>
              <a:rPr lang="az-Latn-AZ" dirty="0" smtClean="0"/>
              <a:t>E.P.Popov</a:t>
            </a:r>
            <a:r>
              <a:rPr lang="pl-PL" dirty="0" smtClean="0"/>
              <a:t>];</a:t>
            </a:r>
          </a:p>
          <a:p>
            <a:pPr algn="just"/>
            <a:r>
              <a:rPr lang="pl-PL" b="1" dirty="0" err="1" smtClean="0"/>
              <a:t>Studies</a:t>
            </a:r>
            <a:r>
              <a:rPr lang="pl-PL" b="1" dirty="0" smtClean="0"/>
              <a:t> </a:t>
            </a:r>
            <a:r>
              <a:rPr lang="pl-PL" b="1" dirty="0"/>
              <a:t>on high </a:t>
            </a:r>
            <a:r>
              <a:rPr lang="pl-PL" b="1" dirty="0" err="1"/>
              <a:t>irradiation</a:t>
            </a:r>
            <a:r>
              <a:rPr lang="pl-PL" b="1" dirty="0"/>
              <a:t> </a:t>
            </a:r>
            <a:r>
              <a:rPr lang="pl-PL" b="1" dirty="0" err="1"/>
              <a:t>resistivity</a:t>
            </a:r>
            <a:r>
              <a:rPr lang="pl-PL" b="1" dirty="0"/>
              <a:t> materials, </a:t>
            </a:r>
            <a:r>
              <a:rPr lang="pl-PL" b="1" dirty="0" err="1" smtClean="0"/>
              <a:t>nanostructuration</a:t>
            </a:r>
            <a:r>
              <a:rPr lang="pl-PL" dirty="0" smtClean="0"/>
              <a:t> –PTU </a:t>
            </a:r>
            <a:r>
              <a:rPr lang="pl-PL" dirty="0"/>
              <a:t>Tomsk [dr R. </a:t>
            </a:r>
            <a:r>
              <a:rPr lang="pl-PL" dirty="0" err="1"/>
              <a:t>Laptev</a:t>
            </a:r>
            <a:r>
              <a:rPr lang="pl-PL" dirty="0" smtClean="0"/>
              <a:t>];</a:t>
            </a:r>
          </a:p>
          <a:p>
            <a:pPr algn="just"/>
            <a:r>
              <a:rPr lang="pl-PL" b="1" dirty="0" err="1"/>
              <a:t>C</a:t>
            </a:r>
            <a:r>
              <a:rPr lang="pl-PL" b="1" dirty="0" err="1" smtClean="0"/>
              <a:t>avitation</a:t>
            </a:r>
            <a:r>
              <a:rPr lang="pl-PL" b="1" dirty="0"/>
              <a:t>, </a:t>
            </a:r>
            <a:r>
              <a:rPr lang="pl-PL" b="1" dirty="0" err="1"/>
              <a:t>wear</a:t>
            </a:r>
            <a:r>
              <a:rPr lang="pl-PL" b="1" dirty="0"/>
              <a:t>, </a:t>
            </a:r>
            <a:r>
              <a:rPr lang="pl-PL" b="1" dirty="0" err="1"/>
              <a:t>corrosion</a:t>
            </a:r>
            <a:r>
              <a:rPr lang="pl-PL" b="1" dirty="0"/>
              <a:t> </a:t>
            </a:r>
            <a:r>
              <a:rPr lang="pl-PL" b="1" dirty="0" err="1"/>
              <a:t>process</a:t>
            </a:r>
            <a:r>
              <a:rPr lang="pl-PL" b="1" dirty="0"/>
              <a:t>- </a:t>
            </a:r>
            <a:r>
              <a:rPr lang="pl-PL" dirty="0" err="1"/>
              <a:t>Institute</a:t>
            </a:r>
            <a:r>
              <a:rPr lang="pl-PL" dirty="0"/>
              <a:t> of </a:t>
            </a:r>
            <a:r>
              <a:rPr lang="pl-PL" dirty="0" err="1"/>
              <a:t>Nuclear</a:t>
            </a:r>
            <a:r>
              <a:rPr lang="pl-PL" dirty="0"/>
              <a:t> </a:t>
            </a:r>
            <a:r>
              <a:rPr lang="pl-PL" dirty="0" err="1"/>
              <a:t>Physics</a:t>
            </a:r>
            <a:r>
              <a:rPr lang="pl-PL" dirty="0"/>
              <a:t> PAS, </a:t>
            </a:r>
            <a:r>
              <a:rPr lang="pl-PL" dirty="0" err="1"/>
              <a:t>Cracow</a:t>
            </a:r>
            <a:r>
              <a:rPr lang="pl-PL" dirty="0"/>
              <a:t> [prof. </a:t>
            </a:r>
            <a:r>
              <a:rPr lang="pl-PL" dirty="0" err="1"/>
              <a:t>J.Dryzek</a:t>
            </a:r>
            <a:r>
              <a:rPr lang="pl-PL" dirty="0"/>
              <a:t>], </a:t>
            </a:r>
            <a:r>
              <a:rPr lang="en-US" dirty="0" smtClean="0"/>
              <a:t>Northern </a:t>
            </a:r>
            <a:r>
              <a:rPr lang="en-US" dirty="0"/>
              <a:t>Arctic Federal University, Arkhangelsk</a:t>
            </a:r>
            <a:r>
              <a:rPr lang="pl-PL" dirty="0"/>
              <a:t> [dr. </a:t>
            </a:r>
            <a:r>
              <a:rPr lang="pl-PL" dirty="0" err="1"/>
              <a:t>M.Eseev</a:t>
            </a:r>
            <a:r>
              <a:rPr lang="pl-PL" dirty="0" smtClean="0"/>
              <a:t>];</a:t>
            </a:r>
            <a:endParaRPr lang="pl-PL" dirty="0"/>
          </a:p>
          <a:p>
            <a:pPr marL="0" indent="0" algn="just">
              <a:buNone/>
            </a:pPr>
            <a:r>
              <a:rPr lang="pl-PL" altLang="pl-PL" sz="4200" b="1" i="1" dirty="0" err="1"/>
              <a:t>Studies</a:t>
            </a:r>
            <a:r>
              <a:rPr lang="pl-PL" altLang="pl-PL" sz="4200" b="1" i="1" dirty="0"/>
              <a:t> </a:t>
            </a:r>
            <a:r>
              <a:rPr lang="pl-PL" altLang="pl-PL" sz="4200" b="1" i="1" dirty="0" smtClean="0"/>
              <a:t>of </a:t>
            </a:r>
            <a:r>
              <a:rPr lang="pl-PL" altLang="pl-PL" sz="4200" b="1" i="1" dirty="0" err="1" smtClean="0"/>
              <a:t>modification</a:t>
            </a:r>
            <a:r>
              <a:rPr lang="pl-PL" altLang="pl-PL" sz="4200" b="1" i="1" dirty="0" smtClean="0"/>
              <a:t> of materials:</a:t>
            </a:r>
            <a:endParaRPr lang="pl-PL" sz="4200" b="1" i="1" dirty="0"/>
          </a:p>
          <a:p>
            <a:pPr algn="just"/>
            <a:r>
              <a:rPr lang="pl-PL" b="1" dirty="0"/>
              <a:t>Surface </a:t>
            </a:r>
            <a:r>
              <a:rPr lang="pl-PL" b="1" dirty="0" err="1"/>
              <a:t>modification</a:t>
            </a:r>
            <a:r>
              <a:rPr lang="pl-PL" b="1" dirty="0"/>
              <a:t> by </a:t>
            </a:r>
            <a:r>
              <a:rPr lang="pl-PL" b="1" dirty="0" err="1"/>
              <a:t>ion</a:t>
            </a:r>
            <a:r>
              <a:rPr lang="pl-PL" b="1" dirty="0"/>
              <a:t> </a:t>
            </a:r>
            <a:r>
              <a:rPr lang="pl-PL" b="1" dirty="0" err="1" smtClean="0"/>
              <a:t>implantation</a:t>
            </a:r>
            <a:r>
              <a:rPr lang="pl-PL" b="1" dirty="0" smtClean="0"/>
              <a:t> </a:t>
            </a:r>
            <a:r>
              <a:rPr lang="pl-PL" b="1" dirty="0"/>
              <a:t>in </a:t>
            </a:r>
            <a:r>
              <a:rPr lang="pl-PL" b="1" dirty="0" err="1"/>
              <a:t>semiconductors</a:t>
            </a:r>
            <a:r>
              <a:rPr lang="pl-PL" b="1" dirty="0"/>
              <a:t> and MOS </a:t>
            </a:r>
            <a:r>
              <a:rPr lang="pl-PL" b="1" dirty="0" err="1"/>
              <a:t>structures</a:t>
            </a:r>
            <a:r>
              <a:rPr lang="pl-PL" b="1" dirty="0"/>
              <a:t> </a:t>
            </a:r>
            <a:r>
              <a:rPr lang="pl-PL" dirty="0" smtClean="0"/>
              <a:t>– JINR, UMCS </a:t>
            </a:r>
            <a:r>
              <a:rPr lang="pl-PL" dirty="0"/>
              <a:t>Lublin [dr </a:t>
            </a:r>
            <a:r>
              <a:rPr lang="pl-PL" dirty="0" err="1"/>
              <a:t>M.Kulik</a:t>
            </a:r>
            <a:r>
              <a:rPr lang="pl-PL" dirty="0" smtClean="0"/>
              <a:t>];</a:t>
            </a:r>
          </a:p>
          <a:p>
            <a:pPr algn="just"/>
            <a:r>
              <a:rPr lang="pl-PL" b="1" dirty="0" smtClean="0"/>
              <a:t>Surface </a:t>
            </a:r>
            <a:r>
              <a:rPr lang="pl-PL" b="1" dirty="0" err="1"/>
              <a:t>modification</a:t>
            </a:r>
            <a:r>
              <a:rPr lang="pl-PL" b="1" dirty="0"/>
              <a:t> of </a:t>
            </a:r>
            <a:r>
              <a:rPr lang="pl-PL" b="1" dirty="0" err="1"/>
              <a:t>zeolite</a:t>
            </a:r>
            <a:r>
              <a:rPr lang="pl-PL" b="1" dirty="0"/>
              <a:t> ZSM-5 by </a:t>
            </a:r>
            <a:r>
              <a:rPr lang="pl-PL" b="1" dirty="0" err="1"/>
              <a:t>irradiation</a:t>
            </a:r>
            <a:r>
              <a:rPr lang="pl-PL" b="1" dirty="0"/>
              <a:t> </a:t>
            </a:r>
            <a:r>
              <a:rPr lang="pl-PL" dirty="0"/>
              <a:t>- </a:t>
            </a:r>
            <a:r>
              <a:rPr lang="pl-PL" dirty="0" smtClean="0"/>
              <a:t>CNT </a:t>
            </a:r>
            <a:r>
              <a:rPr lang="pl-PL" dirty="0" err="1"/>
              <a:t>Hochiminh</a:t>
            </a:r>
            <a:r>
              <a:rPr lang="pl-PL" dirty="0"/>
              <a:t> [dr </a:t>
            </a:r>
            <a:r>
              <a:rPr lang="pl-PL" dirty="0" err="1"/>
              <a:t>Luu</a:t>
            </a:r>
            <a:r>
              <a:rPr lang="pl-PL" dirty="0"/>
              <a:t> </a:t>
            </a:r>
            <a:r>
              <a:rPr lang="pl-PL" dirty="0" err="1"/>
              <a:t>Anh</a:t>
            </a:r>
            <a:r>
              <a:rPr lang="pl-PL" dirty="0"/>
              <a:t> </a:t>
            </a:r>
            <a:r>
              <a:rPr lang="pl-PL" dirty="0" err="1" smtClean="0"/>
              <a:t>Tuyen</a:t>
            </a:r>
            <a:r>
              <a:rPr lang="pl-PL" dirty="0" smtClean="0"/>
              <a:t>];</a:t>
            </a:r>
            <a:endParaRPr lang="pl-PL" dirty="0"/>
          </a:p>
          <a:p>
            <a:pPr algn="just"/>
            <a:r>
              <a:rPr lang="pl-PL" b="1" dirty="0" err="1"/>
              <a:t>Study</a:t>
            </a:r>
            <a:r>
              <a:rPr lang="pl-PL" b="1" dirty="0"/>
              <a:t> of </a:t>
            </a:r>
            <a:r>
              <a:rPr lang="pl-PL" b="1" dirty="0" err="1"/>
              <a:t>defects</a:t>
            </a:r>
            <a:r>
              <a:rPr lang="pl-PL" b="1" dirty="0"/>
              <a:t> in </a:t>
            </a:r>
            <a:r>
              <a:rPr lang="pl-PL" b="1" dirty="0" err="1"/>
              <a:t>optical</a:t>
            </a:r>
            <a:r>
              <a:rPr lang="pl-PL" b="1" dirty="0"/>
              <a:t> materials</a:t>
            </a:r>
            <a:r>
              <a:rPr lang="pl-PL" dirty="0"/>
              <a:t> - </a:t>
            </a:r>
            <a:r>
              <a:rPr lang="pl-PL" dirty="0" smtClean="0"/>
              <a:t>IGM </a:t>
            </a:r>
            <a:r>
              <a:rPr lang="pl-PL" dirty="0"/>
              <a:t>SB RAS and NSU, </a:t>
            </a:r>
            <a:r>
              <a:rPr lang="pl-PL" dirty="0" err="1"/>
              <a:t>Novosibirsk</a:t>
            </a:r>
            <a:r>
              <a:rPr lang="pl-PL" dirty="0"/>
              <a:t> [dr. L.I. </a:t>
            </a:r>
            <a:r>
              <a:rPr lang="pl-PL" dirty="0" err="1"/>
              <a:t>Isaenko</a:t>
            </a:r>
            <a:r>
              <a:rPr lang="pl-PL" dirty="0"/>
              <a:t>, dr. A. P. </a:t>
            </a:r>
            <a:r>
              <a:rPr lang="ru-RU" dirty="0"/>
              <a:t>Yelisseyev</a:t>
            </a:r>
            <a:r>
              <a:rPr lang="pl-PL" dirty="0" smtClean="0"/>
              <a:t>], </a:t>
            </a:r>
            <a:r>
              <a:rPr lang="pl-PL" dirty="0"/>
              <a:t>JINR [dr. A.V </a:t>
            </a:r>
            <a:r>
              <a:rPr lang="pl-PL" dirty="0" err="1"/>
              <a:t>Belushkin</a:t>
            </a:r>
            <a:r>
              <a:rPr lang="pl-PL" dirty="0" smtClean="0"/>
              <a:t>];</a:t>
            </a:r>
            <a:endParaRPr lang="pl-PL" dirty="0"/>
          </a:p>
          <a:p>
            <a:pPr algn="just"/>
            <a:r>
              <a:rPr lang="pl-PL" b="1" dirty="0" smtClean="0"/>
              <a:t>The </a:t>
            </a:r>
            <a:r>
              <a:rPr lang="pl-PL" b="1" dirty="0"/>
              <a:t>role of </a:t>
            </a:r>
            <a:r>
              <a:rPr lang="pl-PL" b="1" dirty="0" err="1"/>
              <a:t>defects</a:t>
            </a:r>
            <a:r>
              <a:rPr lang="pl-PL" b="1" dirty="0"/>
              <a:t> in </a:t>
            </a:r>
            <a:r>
              <a:rPr lang="pl-PL" b="1" dirty="0" err="1"/>
              <a:t>magnetic</a:t>
            </a:r>
            <a:r>
              <a:rPr lang="pl-PL" b="1" dirty="0"/>
              <a:t> </a:t>
            </a:r>
            <a:r>
              <a:rPr lang="pl-PL" b="1" dirty="0" err="1"/>
              <a:t>properties</a:t>
            </a:r>
            <a:r>
              <a:rPr lang="pl-PL" b="1" dirty="0"/>
              <a:t> in BaTiO</a:t>
            </a:r>
            <a:r>
              <a:rPr lang="pl-PL" b="1" baseline="-25000" dirty="0"/>
              <a:t>3</a:t>
            </a:r>
            <a:r>
              <a:rPr lang="pl-PL" baseline="-25000" dirty="0"/>
              <a:t> </a:t>
            </a:r>
            <a:r>
              <a:rPr lang="pl-PL" b="1" dirty="0" err="1" smtClean="0"/>
              <a:t>nanopowders</a:t>
            </a:r>
            <a:r>
              <a:rPr lang="pl-PL" b="1" dirty="0" smtClean="0"/>
              <a:t> </a:t>
            </a:r>
            <a:r>
              <a:rPr lang="pl-PL" dirty="0" smtClean="0"/>
              <a:t>- STU</a:t>
            </a:r>
            <a:r>
              <a:rPr lang="pl-PL" dirty="0"/>
              <a:t>, </a:t>
            </a:r>
            <a:r>
              <a:rPr lang="pl-PL" dirty="0" err="1"/>
              <a:t>Voronezh</a:t>
            </a:r>
            <a:r>
              <a:rPr lang="pl-PL" dirty="0"/>
              <a:t> [prof. </a:t>
            </a:r>
            <a:r>
              <a:rPr lang="pl-PL" dirty="0" err="1"/>
              <a:t>L.Korotkov</a:t>
            </a:r>
            <a:r>
              <a:rPr lang="pl-PL" dirty="0"/>
              <a:t>,];</a:t>
            </a:r>
          </a:p>
          <a:p>
            <a:pPr algn="just"/>
            <a:r>
              <a:rPr lang="pl-PL" b="1" dirty="0" err="1"/>
              <a:t>Mechanical</a:t>
            </a:r>
            <a:r>
              <a:rPr lang="pl-PL" b="1" dirty="0"/>
              <a:t> </a:t>
            </a:r>
            <a:r>
              <a:rPr lang="pl-PL" b="1" dirty="0" err="1"/>
              <a:t>modification</a:t>
            </a:r>
            <a:r>
              <a:rPr lang="pl-PL" b="1" dirty="0"/>
              <a:t> of materials </a:t>
            </a:r>
            <a:r>
              <a:rPr lang="pl-PL" dirty="0"/>
              <a:t>– </a:t>
            </a:r>
            <a:r>
              <a:rPr lang="pl-PL" dirty="0" err="1"/>
              <a:t>sandblasting</a:t>
            </a:r>
            <a:r>
              <a:rPr lang="pl-PL" dirty="0"/>
              <a:t>, </a:t>
            </a:r>
            <a:r>
              <a:rPr lang="en-US" dirty="0"/>
              <a:t>hydrostatic extrusion, surface modification attrition techniques </a:t>
            </a:r>
            <a:r>
              <a:rPr lang="pl-PL" dirty="0"/>
              <a:t>-</a:t>
            </a:r>
            <a:r>
              <a:rPr lang="pl-PL" dirty="0" err="1"/>
              <a:t>Institute</a:t>
            </a:r>
            <a:r>
              <a:rPr lang="pl-PL" dirty="0"/>
              <a:t> of </a:t>
            </a:r>
            <a:r>
              <a:rPr lang="pl-PL" dirty="0" err="1"/>
              <a:t>Nuclear</a:t>
            </a:r>
            <a:r>
              <a:rPr lang="pl-PL" dirty="0"/>
              <a:t> </a:t>
            </a:r>
            <a:r>
              <a:rPr lang="pl-PL" dirty="0" err="1"/>
              <a:t>Physics</a:t>
            </a:r>
            <a:r>
              <a:rPr lang="pl-PL" dirty="0"/>
              <a:t> PAS, </a:t>
            </a:r>
            <a:r>
              <a:rPr lang="pl-PL" dirty="0" err="1"/>
              <a:t>Cracow</a:t>
            </a:r>
            <a:r>
              <a:rPr lang="pl-PL" dirty="0"/>
              <a:t> [dr. </a:t>
            </a:r>
            <a:r>
              <a:rPr lang="pl-PL" dirty="0" err="1"/>
              <a:t>P.Horodek</a:t>
            </a:r>
            <a:r>
              <a:rPr lang="pl-PL" dirty="0"/>
              <a:t>, dr. </a:t>
            </a:r>
            <a:r>
              <a:rPr lang="pl-PL" dirty="0" err="1"/>
              <a:t>E.Dryzek</a:t>
            </a:r>
            <a:r>
              <a:rPr lang="pl-PL" dirty="0" smtClean="0"/>
              <a:t>], </a:t>
            </a:r>
            <a:r>
              <a:rPr lang="pl-PL" dirty="0"/>
              <a:t>AGH University, </a:t>
            </a:r>
            <a:r>
              <a:rPr lang="pl-PL" dirty="0" err="1"/>
              <a:t>Cracow</a:t>
            </a:r>
            <a:r>
              <a:rPr lang="pl-PL" dirty="0"/>
              <a:t> [dr. M. Wróbel], Rzeszów University of Technology [dr. W. Nowak</a:t>
            </a:r>
            <a:r>
              <a:rPr lang="pl-PL" dirty="0" smtClean="0"/>
              <a:t>].</a:t>
            </a:r>
            <a:endParaRPr lang="pl-PL" dirty="0"/>
          </a:p>
          <a:p>
            <a:pPr algn="just"/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349681" y="529408"/>
            <a:ext cx="36830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000" b="1" dirty="0" err="1" smtClean="0"/>
              <a:t>Current</a:t>
            </a:r>
            <a:r>
              <a:rPr lang="pl-PL" sz="3000" b="1" dirty="0" smtClean="0"/>
              <a:t> </a:t>
            </a:r>
            <a:r>
              <a:rPr lang="pl-PL" sz="3000" b="1" dirty="0" err="1" smtClean="0"/>
              <a:t>investigations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8933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4896</TotalTime>
  <Words>399</Words>
  <Application>Microsoft Office PowerPoint</Application>
  <PresentationFormat>Panoramiczny</PresentationFormat>
  <Paragraphs>57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Shonar Bangla</vt:lpstr>
      <vt:lpstr>Wingdings</vt:lpstr>
      <vt:lpstr>Motyw pakietu Office</vt:lpstr>
      <vt:lpstr>Prezentacja programu PowerPoint</vt:lpstr>
      <vt:lpstr>Development of experimental techniques and applied research with slow monochromatic positron beams (PAS)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LEPTA PROJECT: EXPERIMENT TECHNOLOGY DEVELOPMENT AND APPLIED RESEARCH WITH SLOW MONOCHROMATIC POSITRON BEAMS</dc:title>
  <dc:creator>Pawel Horodek</dc:creator>
  <cp:lastModifiedBy>Krzysztof Siemek</cp:lastModifiedBy>
  <cp:revision>288</cp:revision>
  <dcterms:created xsi:type="dcterms:W3CDTF">2016-01-20T06:53:27Z</dcterms:created>
  <dcterms:modified xsi:type="dcterms:W3CDTF">2020-12-08T15:29:41Z</dcterms:modified>
</cp:coreProperties>
</file>