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270" r:id="rId2"/>
    <p:sldId id="259" r:id="rId3"/>
    <p:sldId id="327" r:id="rId4"/>
    <p:sldId id="307" r:id="rId5"/>
    <p:sldId id="324" r:id="rId6"/>
    <p:sldId id="326" r:id="rId7"/>
    <p:sldId id="317" r:id="rId8"/>
    <p:sldId id="313" r:id="rId9"/>
    <p:sldId id="325" r:id="rId10"/>
    <p:sldId id="287" r:id="rId11"/>
    <p:sldId id="312" r:id="rId12"/>
    <p:sldId id="295" r:id="rId13"/>
    <p:sldId id="271" r:id="rId14"/>
    <p:sldId id="272" r:id="rId15"/>
    <p:sldId id="278" r:id="rId16"/>
    <p:sldId id="297" r:id="rId17"/>
    <p:sldId id="314" r:id="rId18"/>
    <p:sldId id="30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30681"/>
    <a:srgbClr val="00FF11"/>
    <a:srgbClr val="FFFF99"/>
    <a:srgbClr val="59D454"/>
    <a:srgbClr val="01FE39"/>
    <a:srgbClr val="05ECCA"/>
    <a:srgbClr val="0000FF"/>
    <a:srgbClr val="008000"/>
    <a:srgbClr val="05083D"/>
    <a:srgbClr val="0309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>
        <p:scale>
          <a:sx n="100" d="100"/>
          <a:sy n="100" d="100"/>
        </p:scale>
        <p:origin x="-2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E3164-FA28-478A-B6A7-A7D41094A386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FE573-B462-489F-BECE-3C162AAD38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799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F147-CE1D-41C6-94DC-5758B20131CB}" type="datetime1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Zinchenko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09E5-F948-45E3-9CD2-2D5F5E7F5B1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9123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A330-1D02-46CA-8C98-5475BB177E0F}" type="datetime1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Zinchenko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09E5-F948-45E3-9CD2-2D5F5E7F5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535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2BF5-D25C-4BDB-BD91-4CB78E513073}" type="datetime1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Zinchenko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09E5-F948-45E3-9CD2-2D5F5E7F5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194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876A-AA8D-49B9-AF97-96B10C447740}" type="datetime1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Zinchenko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09E5-F948-45E3-9CD2-2D5F5E7F5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48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72FC-863B-4C9A-8DA0-0CA779E81A94}" type="datetime1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Zinchenko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09E5-F948-45E3-9CD2-2D5F5E7F5B1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9814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C89D-17F8-4987-ACA6-8EC19464D6A7}" type="datetime1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Zinchenko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09E5-F948-45E3-9CD2-2D5F5E7F5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494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C2D-065C-400F-BBB0-CCA408DE2259}" type="datetime1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Zinchenko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09E5-F948-45E3-9CD2-2D5F5E7F5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25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2819-9DCB-469D-84EE-82B107521A62}" type="datetime1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Zinchenko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09E5-F948-45E3-9CD2-2D5F5E7F5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04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D9F9-8F92-4F60-826F-C301E9052C43}" type="datetime1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A. Zinchenko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09E5-F948-45E3-9CD2-2D5F5E7F5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759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ADCF0E-4697-460F-ABBD-C6C4BAE1273A}" type="datetime1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A. Zinchenko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3209E5-F948-45E3-9CD2-2D5F5E7F5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807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13FF-A8C7-452D-A1CF-7342CA080994}" type="datetime1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Zinchenko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09E5-F948-45E3-9CD2-2D5F5E7F5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166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CFB54A0-C208-4ED8-BB8C-CE13BB3999BF}" type="datetime1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A. Zinchenko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A3209E5-F948-45E3-9CD2-2D5F5E7F5B1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1159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7414" y="144000"/>
            <a:ext cx="1309091" cy="72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" y="2008453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Perspectives of strangeness study </a:t>
            </a:r>
          </a:p>
          <a:p>
            <a:pPr algn="ctr"/>
            <a:r>
              <a:rPr lang="en-US" sz="4000" b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at NICA/MPD </a:t>
            </a:r>
          </a:p>
          <a:p>
            <a:pPr algn="ctr"/>
            <a:r>
              <a:rPr lang="en-US" sz="4000" b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from  realistic Monte Carlo simulation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5048249"/>
            <a:ext cx="12191999" cy="838201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/>
          <a:p>
            <a:pPr marL="0" lvl="1" indent="-457200" algn="ct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GB" sz="1900" u="sng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u="sng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u="sng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r>
              <a:rPr lang="en-GB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,  V. </a:t>
            </a:r>
            <a:r>
              <a:rPr lang="en-GB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Kolesnikov</a:t>
            </a:r>
            <a:r>
              <a:rPr lang="en-GB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lvl="1" indent="-457200" algn="ct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GB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GB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Mudrokh</a:t>
            </a:r>
            <a:r>
              <a:rPr lang="en-GB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, V. Vasendina,  A. Zinchenko </a:t>
            </a:r>
          </a:p>
          <a:p>
            <a:pPr marL="0" lvl="1" indent="-457200" algn="ctr">
              <a:spcAft>
                <a:spcPts val="1200"/>
              </a:spcAft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kumimoji="0" lang="en-US" sz="1600" i="1" kern="1200" cap="none" spc="0" normalizeH="0" baseline="0" noProof="0" dirty="0">
                <a:ln>
                  <a:noFill/>
                </a:ln>
                <a:solidFill>
                  <a:srgbClr val="03068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for the MPD collaboration </a:t>
            </a:r>
            <a:r>
              <a:rPr lang="en-GB" sz="16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1600" i="1" kern="1200" cap="none" spc="0" normalizeH="0" baseline="0" noProof="0" dirty="0">
                <a:ln>
                  <a:noFill/>
                </a:ln>
                <a:solidFill>
                  <a:srgbClr val="03068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VBLHEP, JINR, </a:t>
            </a:r>
            <a:r>
              <a:rPr kumimoji="0" lang="en-GB" sz="1600" i="1" u="none" kern="1200" cap="none" spc="0" normalizeH="0" baseline="0" noProof="0" dirty="0">
                <a:ln>
                  <a:noFill/>
                </a:ln>
                <a:solidFill>
                  <a:srgbClr val="03068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Dubna, </a:t>
            </a:r>
            <a:r>
              <a:rPr kumimoji="0" lang="en-GB" sz="1600" b="0" i="1" u="none" kern="1200" cap="none" spc="0" normalizeH="0" baseline="0" noProof="0" dirty="0">
                <a:ln>
                  <a:noFill/>
                </a:ln>
                <a:solidFill>
                  <a:srgbClr val="03068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Russia</a:t>
            </a:r>
            <a:endParaRPr lang="en-US" sz="1600" i="1" dirty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809" y="144000"/>
            <a:ext cx="130909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Дата 14"/>
          <p:cNvSpPr txBox="1">
            <a:spLocks/>
          </p:cNvSpPr>
          <p:nvPr/>
        </p:nvSpPr>
        <p:spPr>
          <a:xfrm>
            <a:off x="1943100" y="142875"/>
            <a:ext cx="8427631" cy="7429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LXX International conference NUCLEUS – 2020 </a:t>
            </a:r>
          </a:p>
          <a:p>
            <a:pPr algn="ctr">
              <a:defRPr/>
            </a:pP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Saint Petersburg, Russia, 11-17 October 2020</a:t>
            </a:r>
          </a:p>
          <a:p>
            <a:pPr algn="ctr"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20000" y="72000"/>
            <a:ext cx="9849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Data set </a:t>
            </a:r>
            <a:endParaRPr lang="ru-RU" sz="3600" dirty="0">
              <a:solidFill>
                <a:srgbClr val="030681"/>
              </a:solidFill>
            </a:endParaRPr>
          </a:p>
        </p:txBody>
      </p:sp>
      <p:sp>
        <p:nvSpPr>
          <p:cNvPr id="1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4000500" y="6675437"/>
            <a:ext cx="4114800" cy="182563"/>
          </a:xfrm>
        </p:spPr>
        <p:txBody>
          <a:bodyPr/>
          <a:lstStyle/>
          <a:p>
            <a:r>
              <a:rPr lang="en-US" b="1" dirty="0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NUCLEUS-2020              J. </a:t>
            </a:r>
            <a:r>
              <a:rPr lang="en-US" b="1" dirty="0" err="1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endParaRPr lang="ru-RU" b="1" dirty="0">
              <a:solidFill>
                <a:srgbClr val="1D4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420475" y="6592186"/>
            <a:ext cx="771525" cy="265814"/>
          </a:xfrm>
        </p:spPr>
        <p:txBody>
          <a:bodyPr/>
          <a:lstStyle/>
          <a:p>
            <a:fld id="{BA3209E5-F948-45E3-9CD2-2D5F5E7F5B1F}" type="slidenum">
              <a:rPr lang="ru-RU" b="1" smtClean="0">
                <a:solidFill>
                  <a:srgbClr val="2B6CA7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b="1" dirty="0">
              <a:solidFill>
                <a:srgbClr val="2B6C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727" y="1233824"/>
            <a:ext cx="11102273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Generators:  </a:t>
            </a: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PHSD,  </a:t>
            </a:r>
            <a:r>
              <a:rPr lang="en-US" sz="2000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@ 11 GeV,  min. bias,  8M events (~6 hours of running time at starting  </a:t>
            </a:r>
          </a:p>
          <a:p>
            <a:pPr>
              <a:spcBef>
                <a:spcPts val="600"/>
              </a:spcBef>
              <a:buClr>
                <a:schemeClr val="tx2"/>
              </a:buClr>
              <a:buSzPct val="100000"/>
              <a:defRPr/>
            </a:pP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      luminosity - 1/20 of design value)</a:t>
            </a:r>
          </a:p>
          <a:p>
            <a:pPr marL="342900" lvl="0" indent="-3429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Detectors:   </a:t>
            </a:r>
            <a:r>
              <a:rPr lang="en-GB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start version of MPD with up-to-date </a:t>
            </a: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TPC &amp; TOF   </a:t>
            </a:r>
          </a:p>
          <a:p>
            <a:pPr marL="342900" lvl="0" indent="-3429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Cluster / hit reconstruction:  </a:t>
            </a:r>
            <a:r>
              <a:rPr lang="en-US" sz="2000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precluster</a:t>
            </a: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finder </a:t>
            </a:r>
            <a:r>
              <a:rPr lang="en-US" sz="20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(group of adjacent pixels in time bin – pad space</a:t>
            </a: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) ; hit    </a:t>
            </a:r>
          </a:p>
          <a:p>
            <a:pPr lvl="0">
              <a:spcBef>
                <a:spcPts val="600"/>
              </a:spcBef>
              <a:buClr>
                <a:schemeClr val="tx2"/>
              </a:buClr>
              <a:buSzPct val="100000"/>
              <a:defRPr/>
            </a:pP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     finder </a:t>
            </a:r>
            <a:r>
              <a:rPr lang="en-US" sz="20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(“peak-and-valley” algorithm either in time bin – pad space (for simple topologies)  or in time- </a:t>
            </a:r>
          </a:p>
          <a:p>
            <a:pPr lvl="0">
              <a:spcBef>
                <a:spcPts val="600"/>
              </a:spcBef>
              <a:buClr>
                <a:schemeClr val="tx2"/>
              </a:buClr>
              <a:buSzPct val="100000"/>
              <a:defRPr/>
            </a:pPr>
            <a:r>
              <a:rPr lang="en-US" sz="20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     transverse coordinate pixel space after Bayesian unfolding (for more complicated topologies) ) </a:t>
            </a: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→   </a:t>
            </a:r>
          </a:p>
          <a:p>
            <a:pPr lvl="0">
              <a:spcBef>
                <a:spcPts val="600"/>
              </a:spcBef>
              <a:buClr>
                <a:schemeClr val="tx2"/>
              </a:buClr>
              <a:buSzPct val="100000"/>
              <a:defRPr/>
            </a:pP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     COG around local maxima</a:t>
            </a:r>
            <a:endParaRPr lang="en-US" sz="2000" b="1" dirty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Track reconstruction:  </a:t>
            </a: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two-pass </a:t>
            </a:r>
            <a:r>
              <a:rPr lang="en-US" sz="2000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Kalman</a:t>
            </a: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filter with track seeding using outer hits (</a:t>
            </a:r>
            <a:r>
              <a:rPr lang="en-US" sz="20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1st pass</a:t>
            </a: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)  or   </a:t>
            </a:r>
          </a:p>
          <a:p>
            <a:pPr lvl="0">
              <a:spcBef>
                <a:spcPts val="600"/>
              </a:spcBef>
              <a:buClr>
                <a:schemeClr val="tx2"/>
              </a:buClr>
              <a:buSzPct val="100000"/>
              <a:defRPr/>
            </a:pP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     leftover inner hits  (</a:t>
            </a:r>
            <a:r>
              <a:rPr lang="en-US" sz="20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2nd pass</a:t>
            </a: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 marL="342900" lvl="0" indent="-3429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Track acceptance criterion:   </a:t>
            </a:r>
            <a:r>
              <a:rPr lang="en-US" sz="20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l-GR" sz="20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η|&lt; </a:t>
            </a:r>
            <a:r>
              <a:rPr lang="el-GR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el-GR" sz="20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i="1" baseline="-25000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hits</a:t>
            </a:r>
            <a:r>
              <a:rPr lang="en-US" sz="20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≥ </a:t>
            </a: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Particle Identification:  </a:t>
            </a:r>
            <a:r>
              <a:rPr lang="en-US" sz="2000" i="1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20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i="1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in TPC &amp; </a:t>
            </a:r>
            <a:r>
              <a:rPr lang="en-US" sz="2000" i="1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i="1" baseline="3000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in TOF 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Vertex reconstruction:   </a:t>
            </a:r>
            <a:r>
              <a:rPr lang="en-US" sz="2000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Kalman</a:t>
            </a: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filter based formalism working on </a:t>
            </a:r>
            <a:r>
              <a:rPr lang="en-US" sz="2000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MpdParticle</a:t>
            </a: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objects</a:t>
            </a:r>
          </a:p>
        </p:txBody>
      </p:sp>
    </p:spTree>
    <p:extLst>
      <p:ext uri="{BB962C8B-B14F-4D97-AF65-F5344CB8AC3E}">
        <p14:creationId xmlns=""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7" descr="Om_vertex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2000" y="1440000"/>
            <a:ext cx="3655304" cy="22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20000" y="72000"/>
            <a:ext cx="10228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Physics Motivation and Analysis Goals</a:t>
            </a:r>
            <a:endParaRPr lang="ru-RU" sz="3600" dirty="0">
              <a:solidFill>
                <a:srgbClr val="030681"/>
              </a:solidFill>
            </a:endParaRPr>
          </a:p>
        </p:txBody>
      </p:sp>
      <p:sp>
        <p:nvSpPr>
          <p:cNvPr id="13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4000500" y="6675437"/>
            <a:ext cx="4114800" cy="182563"/>
          </a:xfrm>
        </p:spPr>
        <p:txBody>
          <a:bodyPr/>
          <a:lstStyle/>
          <a:p>
            <a:r>
              <a:rPr lang="en-US" b="1" dirty="0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NUCLEUS-2020              J. </a:t>
            </a:r>
            <a:r>
              <a:rPr lang="en-US" b="1" dirty="0" err="1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endParaRPr lang="ru-RU" b="1" dirty="0">
              <a:solidFill>
                <a:srgbClr val="1D4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543414" y="6592186"/>
            <a:ext cx="648586" cy="265814"/>
          </a:xfrm>
        </p:spPr>
        <p:txBody>
          <a:bodyPr/>
          <a:lstStyle/>
          <a:p>
            <a:fld id="{BA3209E5-F948-45E3-9CD2-2D5F5E7F5B1F}" type="slidenum"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24735" y="3594608"/>
            <a:ext cx="3979929" cy="147732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>
              <a:buClr>
                <a:schemeClr val="bg1"/>
              </a:buClr>
              <a:defRPr/>
            </a:pPr>
            <a:r>
              <a:rPr lang="en-US" b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Event  topology:</a:t>
            </a:r>
          </a:p>
          <a:p>
            <a:pPr lvl="0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PV   –  primary vertex</a:t>
            </a:r>
          </a:p>
          <a:p>
            <a:pPr lvl="0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V</a:t>
            </a:r>
            <a:r>
              <a:rPr lang="en-US" baseline="-25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–  vertex of  hyperon  decay </a:t>
            </a:r>
          </a:p>
          <a:p>
            <a:pPr lvl="0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dca</a:t>
            </a:r>
            <a:r>
              <a:rPr lang="en-US" i="1" baseline="-25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– distance of the closest approach</a:t>
            </a:r>
            <a:endParaRPr lang="en-US" baseline="-25000" dirty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path – decay length</a:t>
            </a:r>
            <a:endParaRPr lang="en-GB" dirty="0">
              <a:ln w="6350">
                <a:noFill/>
              </a:ln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6" descr="L0_vertex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9907" y="1440000"/>
            <a:ext cx="3541243" cy="202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2043" y="882611"/>
            <a:ext cx="464097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030681"/>
              </a:buClr>
              <a:defRPr/>
            </a:pPr>
            <a:r>
              <a:rPr lang="en-GB" b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Analysis Goals</a:t>
            </a:r>
            <a:r>
              <a:rPr lang="ru-RU" b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b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lvl="0" indent="-285750">
              <a:spcAft>
                <a:spcPts val="600"/>
              </a:spcAft>
              <a:buClr>
                <a:srgbClr val="030681"/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Secondary Vertex Reconstruction algorithms development for </a:t>
            </a:r>
            <a:r>
              <a:rPr lang="en-GB" dirty="0" err="1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multistrangeness</a:t>
            </a:r>
            <a:r>
              <a:rPr lang="en-GB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analysis </a:t>
            </a:r>
          </a:p>
          <a:p>
            <a:pPr marL="285750" lvl="0" indent="-285750">
              <a:spcAft>
                <a:spcPts val="600"/>
              </a:spcAft>
              <a:buClr>
                <a:srgbClr val="030681"/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Optimization of selection criteria in </a:t>
            </a:r>
            <a:r>
              <a:rPr lang="en-GB" i="1" dirty="0" err="1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i="1" baseline="-25000" dirty="0" err="1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and centrality</a:t>
            </a:r>
          </a:p>
          <a:p>
            <a:pPr marL="285750" lvl="0" indent="-285750">
              <a:spcAft>
                <a:spcPts val="600"/>
              </a:spcAft>
              <a:buClr>
                <a:srgbClr val="030681"/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Analysis macros for invariant spectra reconstruction</a:t>
            </a:r>
          </a:p>
          <a:p>
            <a:pPr marL="285750" lvl="0" indent="-285750">
              <a:spcAft>
                <a:spcPts val="600"/>
              </a:spcAft>
              <a:buClr>
                <a:srgbClr val="030681"/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Estimates of MPD efficiency and expected event rates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72692" y="951245"/>
            <a:ext cx="5870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99"/>
              </a:buClr>
              <a:defRPr/>
            </a:pPr>
            <a:r>
              <a:rPr lang="en-GB" b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Analysis  Method</a:t>
            </a:r>
            <a:r>
              <a:rPr lang="ru-RU" b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GB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Secondary Vertex Finding Technique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444" y="4103310"/>
            <a:ext cx="3780470" cy="217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5FBC9BF-D815-41AB-B6E3-0D0E91064E12}"/>
              </a:ext>
            </a:extLst>
          </p:cNvPr>
          <p:cNvSpPr/>
          <p:nvPr/>
        </p:nvSpPr>
        <p:spPr>
          <a:xfrm>
            <a:off x="4917091" y="5270432"/>
            <a:ext cx="6937813" cy="923330"/>
          </a:xfrm>
          <a:prstGeom prst="rect">
            <a:avLst/>
          </a:prstGeom>
          <a:ln>
            <a:solidFill>
              <a:srgbClr val="03068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Efficiency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= (reconstructed, </a:t>
            </a:r>
            <a:r>
              <a:rPr lang="en-US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identified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and selected </a:t>
            </a:r>
            <a:r>
              <a:rPr lang="en-US" i="1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Hyp</a:t>
            </a:r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|</a:t>
            </a:r>
            <a:r>
              <a:rPr lang="el-GR" i="1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itchFamily="18" charset="0"/>
              </a:rPr>
              <a:t>η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| &lt; 1.3) / </a:t>
            </a:r>
          </a:p>
          <a:p>
            <a:pPr lvl="0" algn="ctr">
              <a:defRPr/>
            </a:pP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(all generated </a:t>
            </a:r>
            <a:r>
              <a:rPr lang="en-US" i="1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Hyp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after GEANT, radius</a:t>
            </a:r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≤ 50 cm from PV</a:t>
            </a:r>
            <a:r>
              <a:rPr lang="en-US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b="1" i="1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includes branching ratios, detector acceptance and reconstruction efficiency</a:t>
            </a:r>
            <a:endParaRPr lang="en-US" b="1" i="1" dirty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8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4000500" y="6675437"/>
            <a:ext cx="4114800" cy="182563"/>
          </a:xfrm>
        </p:spPr>
        <p:txBody>
          <a:bodyPr/>
          <a:lstStyle/>
          <a:p>
            <a:r>
              <a:rPr lang="en-US" b="1" dirty="0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NUCLEUS-2020              J. </a:t>
            </a:r>
            <a:r>
              <a:rPr lang="en-US" b="1" dirty="0" err="1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endParaRPr lang="ru-RU" b="1" dirty="0">
              <a:solidFill>
                <a:srgbClr val="1D4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543414" y="6592186"/>
            <a:ext cx="648586" cy="265814"/>
          </a:xfrm>
        </p:spPr>
        <p:txBody>
          <a:bodyPr/>
          <a:lstStyle/>
          <a:p>
            <a:fld id="{BA3209E5-F948-45E3-9CD2-2D5F5E7F5B1F}" type="slidenum"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L0_8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00" y="1207563"/>
            <a:ext cx="3600000" cy="24718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87992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9ED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Eff. (for </a:t>
            </a:r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|y|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&lt;0.5) =10.4%          </a:t>
            </a:r>
            <a:r>
              <a:rPr lang="ru-RU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           Eff. (for </a:t>
            </a:r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|y|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&lt;0.5) =14.1%    </a:t>
            </a:r>
            <a:r>
              <a:rPr lang="ru-RU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                  Eff. (for </a:t>
            </a:r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|y|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&lt;0.5) =3.6% </a:t>
            </a:r>
            <a:endParaRPr lang="ru-RU" dirty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L0_pt_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300" y="3826700"/>
            <a:ext cx="3600000" cy="2500000"/>
          </a:xfrm>
          <a:prstGeom prst="rect">
            <a:avLst/>
          </a:prstGeom>
        </p:spPr>
      </p:pic>
      <p:pic>
        <p:nvPicPr>
          <p:cNvPr id="24" name="Рисунок 23" descr="aL0_8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4000" y="1221878"/>
            <a:ext cx="3600000" cy="2471866"/>
          </a:xfrm>
          <a:prstGeom prst="rect">
            <a:avLst/>
          </a:prstGeom>
        </p:spPr>
      </p:pic>
      <p:pic>
        <p:nvPicPr>
          <p:cNvPr id="17" name="Рисунок 16" descr="aL0_pt_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4000" y="3803461"/>
            <a:ext cx="3600000" cy="2498061"/>
          </a:xfrm>
          <a:prstGeom prst="rect">
            <a:avLst/>
          </a:prstGeom>
        </p:spPr>
      </p:pic>
      <p:pic>
        <p:nvPicPr>
          <p:cNvPr id="26" name="Рисунок 25" descr="Xi_8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80000" y="1246064"/>
            <a:ext cx="3600000" cy="2471866"/>
          </a:xfrm>
          <a:prstGeom prst="rect">
            <a:avLst/>
          </a:prstGeom>
        </p:spPr>
      </p:pic>
      <p:pic>
        <p:nvPicPr>
          <p:cNvPr id="18" name="Рисунок 17" descr="Xi_pt_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80000" y="3801522"/>
            <a:ext cx="3600000" cy="2500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E5C79A7-6A61-4D3F-9631-1FAFD18708BB}"/>
              </a:ext>
            </a:extLst>
          </p:cNvPr>
          <p:cNvSpPr/>
          <p:nvPr/>
        </p:nvSpPr>
        <p:spPr>
          <a:xfrm>
            <a:off x="720000" y="-24713"/>
            <a:ext cx="10228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Λ,</a:t>
            </a:r>
            <a:r>
              <a:rPr lang="en-GB" sz="48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sz="3600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36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3600" i="1" baseline="300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6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reconstruction and Phase space</a:t>
            </a:r>
            <a:endParaRPr lang="ru-RU" sz="3600" dirty="0">
              <a:solidFill>
                <a:srgbClr val="03068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412055" y="299880"/>
            <a:ext cx="223864" cy="253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81900" y="195825"/>
            <a:ext cx="9818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3600" i="1" baseline="300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36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36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600" i="1" baseline="300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36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600" i="1" baseline="300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reconstruction and Phase space </a:t>
            </a:r>
            <a:endParaRPr lang="ru-RU" sz="3600" dirty="0">
              <a:solidFill>
                <a:srgbClr val="030681"/>
              </a:solidFill>
            </a:endParaRPr>
          </a:p>
        </p:txBody>
      </p:sp>
      <p:sp>
        <p:nvSpPr>
          <p:cNvPr id="15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4000500" y="6675437"/>
            <a:ext cx="4114800" cy="182563"/>
          </a:xfrm>
        </p:spPr>
        <p:txBody>
          <a:bodyPr/>
          <a:lstStyle/>
          <a:p>
            <a:r>
              <a:rPr lang="en-US" b="1" dirty="0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NUCLEUS-2020              J. </a:t>
            </a:r>
            <a:r>
              <a:rPr lang="en-US" b="1" dirty="0" err="1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endParaRPr lang="ru-RU" b="1" dirty="0">
              <a:solidFill>
                <a:srgbClr val="1D4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543414" y="6592186"/>
            <a:ext cx="648586" cy="265814"/>
          </a:xfrm>
        </p:spPr>
        <p:txBody>
          <a:bodyPr/>
          <a:lstStyle/>
          <a:p>
            <a:fld id="{BA3209E5-F948-45E3-9CD2-2D5F5E7F5B1F}" type="slidenum"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Om_pt_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2000" y="3784829"/>
            <a:ext cx="3600000" cy="2496533"/>
          </a:xfrm>
          <a:prstGeom prst="rect">
            <a:avLst/>
          </a:prstGeom>
        </p:spPr>
      </p:pic>
      <p:pic>
        <p:nvPicPr>
          <p:cNvPr id="24" name="Рисунок 23" descr="aOm_pt_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2000" y="3783301"/>
            <a:ext cx="3600000" cy="2498061"/>
          </a:xfrm>
          <a:prstGeom prst="rect">
            <a:avLst/>
          </a:prstGeom>
        </p:spPr>
      </p:pic>
      <p:pic>
        <p:nvPicPr>
          <p:cNvPr id="13" name="Рисунок 12" descr="aXi_pt_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00" y="3782892"/>
            <a:ext cx="3600000" cy="2498470"/>
          </a:xfrm>
          <a:prstGeom prst="rect">
            <a:avLst/>
          </a:prstGeom>
        </p:spPr>
      </p:pic>
      <p:pic>
        <p:nvPicPr>
          <p:cNvPr id="25" name="Рисунок 24" descr="aXi_8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000" y="1316040"/>
            <a:ext cx="3600000" cy="2461838"/>
          </a:xfrm>
          <a:prstGeom prst="rect">
            <a:avLst/>
          </a:prstGeom>
        </p:spPr>
      </p:pic>
      <p:pic>
        <p:nvPicPr>
          <p:cNvPr id="27" name="Рисунок 26" descr="aOm_8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35500" y="1311026"/>
            <a:ext cx="3600000" cy="2461838"/>
          </a:xfrm>
          <a:prstGeom prst="rect">
            <a:avLst/>
          </a:prstGeom>
        </p:spPr>
      </p:pic>
      <p:pic>
        <p:nvPicPr>
          <p:cNvPr id="28" name="Рисунок 27" descr="Om_8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20000" y="1316040"/>
            <a:ext cx="3600000" cy="24718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00" y="91593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B9ED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>
                <a:solidFill>
                  <a:srgbClr val="B9ED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Eff. (for </a:t>
            </a:r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|y|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&lt;0.5) =4.7%             </a:t>
            </a:r>
            <a:r>
              <a:rPr lang="ru-RU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            Eff. (for </a:t>
            </a:r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|y|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&lt;0.5) =1.1%       </a:t>
            </a:r>
            <a:r>
              <a:rPr lang="ru-RU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        Eff. (for </a:t>
            </a:r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|y|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&lt;0.5) =1.5% </a:t>
            </a:r>
            <a:r>
              <a:rPr lang="ru-RU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73892" y="311944"/>
            <a:ext cx="223864" cy="253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259780" y="314325"/>
            <a:ext cx="223864" cy="253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20000" y="72000"/>
            <a:ext cx="10799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i="1" dirty="0" err="1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600" i="1" baseline="-25000" dirty="0" err="1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dependence of </a:t>
            </a:r>
            <a:r>
              <a:rPr lang="el-GR" sz="36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for all centralities </a:t>
            </a:r>
            <a:endParaRPr lang="en-US" sz="3600" dirty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4000500" y="6675437"/>
            <a:ext cx="4114800" cy="182563"/>
          </a:xfrm>
        </p:spPr>
        <p:txBody>
          <a:bodyPr/>
          <a:lstStyle/>
          <a:p>
            <a:r>
              <a:rPr lang="en-US" b="1" dirty="0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NUCLEUS-2020              J. </a:t>
            </a:r>
            <a:r>
              <a:rPr lang="en-US" b="1" dirty="0" err="1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endParaRPr lang="ru-RU" b="1" dirty="0">
              <a:solidFill>
                <a:srgbClr val="1D4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543414" y="6592186"/>
            <a:ext cx="648586" cy="265814"/>
          </a:xfrm>
        </p:spPr>
        <p:txBody>
          <a:bodyPr/>
          <a:lstStyle/>
          <a:p>
            <a:fld id="{BA3209E5-F948-45E3-9CD2-2D5F5E7F5B1F}" type="slidenum"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L0_pt_slice_2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000" y="828000"/>
            <a:ext cx="7920000" cy="2750000"/>
          </a:xfrm>
          <a:prstGeom prst="rect">
            <a:avLst/>
          </a:prstGeom>
        </p:spPr>
      </p:pic>
      <p:pic>
        <p:nvPicPr>
          <p:cNvPr id="13" name="Рисунок 12" descr="L0_pt_slice2_2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0000" y="3521800"/>
            <a:ext cx="7920000" cy="275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20000" y="72000"/>
            <a:ext cx="10437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i="1" dirty="0" err="1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600" i="1" baseline="-25000" dirty="0" err="1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dependence of </a:t>
            </a:r>
            <a:r>
              <a:rPr lang="el-GR" sz="36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3600" i="1" baseline="300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for all centralities </a:t>
            </a:r>
            <a:endParaRPr lang="ru-RU" sz="3600" dirty="0">
              <a:solidFill>
                <a:srgbClr val="030681"/>
              </a:solidFill>
            </a:endParaRPr>
          </a:p>
        </p:txBody>
      </p:sp>
      <p:sp>
        <p:nvSpPr>
          <p:cNvPr id="1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4000500" y="6675437"/>
            <a:ext cx="4114800" cy="182563"/>
          </a:xfrm>
        </p:spPr>
        <p:txBody>
          <a:bodyPr/>
          <a:lstStyle/>
          <a:p>
            <a:r>
              <a:rPr lang="en-US" b="1" dirty="0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NUCLEUS-2020              J. </a:t>
            </a:r>
            <a:r>
              <a:rPr lang="en-US" b="1" dirty="0" err="1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endParaRPr lang="ru-RU" b="1" dirty="0">
              <a:solidFill>
                <a:srgbClr val="1D4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543414" y="6592186"/>
            <a:ext cx="648586" cy="265814"/>
          </a:xfrm>
        </p:spPr>
        <p:txBody>
          <a:bodyPr/>
          <a:lstStyle/>
          <a:p>
            <a:fld id="{BA3209E5-F948-45E3-9CD2-2D5F5E7F5B1F}" type="slidenum"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Xi_8M_pt05_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7900" y="828000"/>
            <a:ext cx="7920000" cy="2750000"/>
          </a:xfrm>
          <a:prstGeom prst="rect">
            <a:avLst/>
          </a:prstGeom>
        </p:spPr>
      </p:pic>
      <p:pic>
        <p:nvPicPr>
          <p:cNvPr id="24" name="Рисунок 23" descr="Xi_8M_pt2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7900" y="3528000"/>
            <a:ext cx="7920000" cy="275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20000" y="72000"/>
            <a:ext cx="8903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600" i="1" baseline="300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hyperon: </a:t>
            </a:r>
            <a:r>
              <a:rPr lang="en-GB" sz="36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y &amp; </a:t>
            </a:r>
            <a:r>
              <a:rPr lang="en-GB" sz="3600" i="1" dirty="0" err="1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600" i="1" baseline="-25000" dirty="0" err="1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36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dependence </a:t>
            </a:r>
            <a:endParaRPr lang="ru-RU" sz="3600" dirty="0">
              <a:solidFill>
                <a:srgbClr val="030681"/>
              </a:solidFill>
            </a:endParaRPr>
          </a:p>
        </p:txBody>
      </p:sp>
      <p:sp>
        <p:nvSpPr>
          <p:cNvPr id="1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4000500" y="6675437"/>
            <a:ext cx="4114800" cy="182563"/>
          </a:xfrm>
        </p:spPr>
        <p:txBody>
          <a:bodyPr/>
          <a:lstStyle/>
          <a:p>
            <a:r>
              <a:rPr lang="en-US" b="1" dirty="0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NUCLEUS-2020              J. </a:t>
            </a:r>
            <a:r>
              <a:rPr lang="en-US" b="1" dirty="0" err="1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endParaRPr lang="ru-RU" b="1" dirty="0">
              <a:solidFill>
                <a:srgbClr val="1D4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543414" y="6592186"/>
            <a:ext cx="648586" cy="265814"/>
          </a:xfrm>
        </p:spPr>
        <p:txBody>
          <a:bodyPr/>
          <a:lstStyle/>
          <a:p>
            <a:fld id="{BA3209E5-F948-45E3-9CD2-2D5F5E7F5B1F}" type="slidenum"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Om_y_sl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0000" y="828000"/>
            <a:ext cx="7020000" cy="2750784"/>
          </a:xfrm>
          <a:prstGeom prst="rect">
            <a:avLst/>
          </a:prstGeom>
        </p:spPr>
      </p:pic>
      <p:pic>
        <p:nvPicPr>
          <p:cNvPr id="22" name="Рисунок 21" descr="Om_pt_sli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0000" y="3572552"/>
            <a:ext cx="7020000" cy="27507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20000" y="72000"/>
            <a:ext cx="10713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sz="3600" b="1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GB" sz="3600" b="1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3600" i="1" baseline="300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600" b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reconstruction: efficiency and </a:t>
            </a:r>
            <a:r>
              <a:rPr lang="en-GB" sz="3600" i="1" dirty="0" err="1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600" i="1" baseline="-25000" dirty="0" err="1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spectra  </a:t>
            </a:r>
            <a:endParaRPr lang="ru-RU" sz="3600" dirty="0">
              <a:solidFill>
                <a:srgbClr val="030681"/>
              </a:solidFill>
            </a:endParaRP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543414" y="6592186"/>
            <a:ext cx="648586" cy="265814"/>
          </a:xfrm>
        </p:spPr>
        <p:txBody>
          <a:bodyPr/>
          <a:lstStyle/>
          <a:p>
            <a:fld id="{BA3209E5-F948-45E3-9CD2-2D5F5E7F5B1F}" type="slidenum"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L0_b3_spect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2000" y="1440000"/>
            <a:ext cx="3600000" cy="2500000"/>
          </a:xfrm>
          <a:prstGeom prst="rect">
            <a:avLst/>
          </a:prstGeom>
        </p:spPr>
      </p:pic>
      <p:pic>
        <p:nvPicPr>
          <p:cNvPr id="12" name="Рисунок 11" descr="L0_b9_spect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8000" y="1440000"/>
            <a:ext cx="3600000" cy="25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62550" y="709165"/>
            <a:ext cx="608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Reconstructed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invariant p</a:t>
            </a:r>
            <a:r>
              <a:rPr lang="en-US" sz="16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spectrum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fit of  selected </a:t>
            </a:r>
            <a:r>
              <a:rPr lang="en-US" sz="1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Hyp</a:t>
            </a:r>
            <a:r>
              <a:rPr lang="en-US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each bin  </a:t>
            </a:r>
            <a:endParaRPr lang="en-US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Gauss ± </a:t>
            </a:r>
            <a:r>
              <a:rPr lang="en-US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/ Eff.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265" y="718331"/>
            <a:ext cx="4149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Efficiency of true </a:t>
            </a:r>
            <a:r>
              <a:rPr lang="en-US" sz="1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Hyp</a:t>
            </a:r>
            <a:r>
              <a:rPr lang="en-US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en-US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bins for </a:t>
            </a:r>
            <a:r>
              <a:rPr lang="en-US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|y|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&lt;0.5:  (</a:t>
            </a:r>
            <a:r>
              <a:rPr lang="en-US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reco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&amp; select </a:t>
            </a:r>
            <a:r>
              <a:rPr lang="en-US" sz="1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Hyp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/ (all</a:t>
            </a:r>
            <a:r>
              <a:rPr lang="el-G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en-US" sz="1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Hyp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eff_L0_8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000" y="1440000"/>
            <a:ext cx="3600000" cy="2500363"/>
          </a:xfrm>
          <a:prstGeom prst="rect">
            <a:avLst/>
          </a:prstGeom>
        </p:spPr>
      </p:pic>
      <p:pic>
        <p:nvPicPr>
          <p:cNvPr id="13" name="Рисунок 12" descr="DAC_Xi_pt_b3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4000" y="3960000"/>
            <a:ext cx="3600000" cy="2361560"/>
          </a:xfrm>
          <a:prstGeom prst="rect">
            <a:avLst/>
          </a:prstGeom>
        </p:spPr>
      </p:pic>
      <p:pic>
        <p:nvPicPr>
          <p:cNvPr id="20" name="Рисунок 19" descr="DAC_Xi_eff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6000" y="3960000"/>
            <a:ext cx="3600000" cy="23615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81251" y="1757848"/>
            <a:ext cx="13049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~ 191 MeV</a:t>
            </a:r>
            <a:endParaRPr lang="ru-RU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95558" y="1757847"/>
            <a:ext cx="13049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~ 200 MeV</a:t>
            </a:r>
            <a:endParaRPr lang="ru-RU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00000" y="3960000"/>
            <a:ext cx="3600000" cy="2361560"/>
            <a:chOff x="4608000" y="3921407"/>
            <a:chExt cx="3600000" cy="2361560"/>
          </a:xfrm>
        </p:grpSpPr>
        <p:pic>
          <p:nvPicPr>
            <p:cNvPr id="19" name="Рисунок 18" descr="DAC_Xi_pt_b9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08000" y="3921407"/>
              <a:ext cx="3600000" cy="236156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651821" y="4177462"/>
              <a:ext cx="130492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 ~ 186 MeV</a:t>
              </a:r>
              <a:endParaRPr lang="ru-RU" sz="1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381470" y="4211779"/>
            <a:ext cx="13049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~ 199 MeV</a:t>
            </a:r>
            <a:endParaRPr lang="ru-RU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4000500" y="6675437"/>
            <a:ext cx="4114800" cy="182563"/>
          </a:xfrm>
        </p:spPr>
        <p:txBody>
          <a:bodyPr/>
          <a:lstStyle/>
          <a:p>
            <a:r>
              <a:rPr lang="en-US" b="1" dirty="0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NUCLEUS-2020              J. </a:t>
            </a:r>
            <a:r>
              <a:rPr lang="en-US" b="1" dirty="0" err="1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endParaRPr lang="ru-RU" b="1" dirty="0">
              <a:solidFill>
                <a:srgbClr val="1D497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20000" y="72000"/>
            <a:ext cx="814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Summary and Acknowledgments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543414" y="6592186"/>
            <a:ext cx="648586" cy="265814"/>
          </a:xfrm>
        </p:spPr>
        <p:txBody>
          <a:bodyPr/>
          <a:lstStyle/>
          <a:p>
            <a:fld id="{BA3209E5-F948-45E3-9CD2-2D5F5E7F5B1F}" type="slidenum"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6675" y="1059123"/>
            <a:ext cx="814454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updated </a:t>
            </a:r>
            <a:r>
              <a:rPr lang="en-US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MPD reconstruction </a:t>
            </a:r>
            <a:r>
              <a:rPr lang="en-US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and identification </a:t>
            </a:r>
            <a:r>
              <a:rPr lang="en-US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packages have been tested using </a:t>
            </a:r>
            <a:r>
              <a:rPr lang="en-US" dirty="0" err="1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multistrange</a:t>
            </a:r>
            <a:r>
              <a:rPr lang="en-US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hyperons as a testing tool 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Clear peaks of </a:t>
            </a:r>
            <a:r>
              <a:rPr lang="en-GB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i="1" dirty="0" err="1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antiΛ</a:t>
            </a:r>
            <a:r>
              <a:rPr lang="en-GB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i="1" baseline="30000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i="1" baseline="30000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i="1" baseline="30000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i="1" baseline="30000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hyperons  in invariant mass spectrum have been </a:t>
            </a:r>
            <a:r>
              <a:rPr lang="en-US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btained</a:t>
            </a:r>
            <a:r>
              <a:rPr lang="en-US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and the phase space of </a:t>
            </a:r>
            <a:r>
              <a:rPr lang="en-US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hyperons presented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invariant </a:t>
            </a:r>
            <a:r>
              <a:rPr lang="en-GB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mass spectra of </a:t>
            </a:r>
            <a:r>
              <a:rPr lang="en-GB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Λ, </a:t>
            </a:r>
            <a:r>
              <a:rPr lang="el-GR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i="1" baseline="30000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i="1" baseline="30000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i="1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or  different </a:t>
            </a:r>
            <a:r>
              <a:rPr lang="en-GB" i="1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i="1" baseline="-25000" dirty="0" err="1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bins presented </a:t>
            </a:r>
            <a:endParaRPr lang="en-US" i="1" dirty="0" smtClean="0">
              <a:ln w="6350">
                <a:noFill/>
              </a:ln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Efficiency </a:t>
            </a:r>
            <a:r>
              <a:rPr lang="en-US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en-GB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GB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i="1" baseline="30000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GB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a function of </a:t>
            </a:r>
            <a:r>
              <a:rPr lang="en-GB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transverse </a:t>
            </a:r>
            <a:r>
              <a:rPr lang="en-GB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momentum for the most central and the most peripheral collisions </a:t>
            </a:r>
            <a:r>
              <a:rPr lang="en-GB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obtained for </a:t>
            </a:r>
            <a:r>
              <a:rPr lang="en-US" i="1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|y|</a:t>
            </a:r>
            <a:r>
              <a:rPr lang="en-US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&lt;0.5</a:t>
            </a:r>
            <a:endParaRPr lang="en-GB" dirty="0" smtClean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Invariant </a:t>
            </a:r>
            <a:r>
              <a:rPr lang="en-GB" i="1" dirty="0" err="1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i="1" baseline="-25000" dirty="0" err="1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i="1" baseline="-25000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spectra </a:t>
            </a:r>
            <a:r>
              <a:rPr lang="en-GB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Λ, </a:t>
            </a:r>
            <a:r>
              <a:rPr lang="el-GR" i="1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i="1" baseline="30000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baseline="30000" dirty="0" smtClean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reconstructed and fitted to the statistical model expression to yield values of the effective temperature of the firebal</a:t>
            </a:r>
            <a:r>
              <a:rPr lang="en-GB" sz="200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marL="342900" indent="-342900"/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00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00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work was supported by  the Russian Foundation for Basic Research (RFBR):  grant No. </a:t>
            </a:r>
            <a:r>
              <a:rPr lang="en-US" sz="200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18-02-40060</a:t>
            </a:r>
            <a:endParaRPr lang="en-US" sz="2000" dirty="0">
              <a:solidFill>
                <a:srgbClr val="0306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49999" y="5244938"/>
            <a:ext cx="1219200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3600" dirty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Thank you for attention! </a:t>
            </a:r>
          </a:p>
        </p:txBody>
      </p:sp>
      <p:sp>
        <p:nvSpPr>
          <p:cNvPr id="1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4000500" y="6675437"/>
            <a:ext cx="4114800" cy="182563"/>
          </a:xfrm>
        </p:spPr>
        <p:txBody>
          <a:bodyPr/>
          <a:lstStyle/>
          <a:p>
            <a:r>
              <a:rPr lang="en-US" b="1" dirty="0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NUCLEUS-2020              J. </a:t>
            </a:r>
            <a:r>
              <a:rPr lang="en-US" b="1" dirty="0" err="1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endParaRPr lang="ru-RU" b="1" dirty="0">
              <a:solidFill>
                <a:srgbClr val="1D497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20000" y="72000"/>
            <a:ext cx="10234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306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4000500" y="6675437"/>
            <a:ext cx="4114800" cy="182563"/>
          </a:xfrm>
        </p:spPr>
        <p:txBody>
          <a:bodyPr/>
          <a:lstStyle/>
          <a:p>
            <a:r>
              <a:rPr lang="en-US" b="1" dirty="0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NUCLEUS-2020              J. </a:t>
            </a:r>
            <a:r>
              <a:rPr lang="en-US" b="1" dirty="0" err="1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endParaRPr lang="ru-RU" b="1" dirty="0">
              <a:solidFill>
                <a:srgbClr val="1D4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420475" y="6592186"/>
            <a:ext cx="771525" cy="265814"/>
          </a:xfrm>
        </p:spPr>
        <p:txBody>
          <a:bodyPr/>
          <a:lstStyle/>
          <a:p>
            <a:fld id="{BA3209E5-F948-45E3-9CD2-2D5F5E7F5B1F}" type="slidenum">
              <a:rPr lang="ru-RU" b="1" smtClean="0">
                <a:solidFill>
                  <a:srgbClr val="2B6CA7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b="1" dirty="0">
              <a:solidFill>
                <a:srgbClr val="2B6C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51484" y="2305615"/>
            <a:ext cx="76128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3068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MPD/NICA  project:  </a:t>
            </a:r>
            <a:r>
              <a:rPr lang="en-US" sz="24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niche, </a:t>
            </a:r>
            <a:r>
              <a:rPr lang="en-US" sz="24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tasks and observables</a:t>
            </a:r>
            <a:r>
              <a:rPr lang="en-GB" sz="2400" i="1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ts val="600"/>
              </a:spcBef>
              <a:buClr>
                <a:srgbClr val="03068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NICA Complex:  </a:t>
            </a:r>
            <a:r>
              <a:rPr lang="en-US" sz="24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parameters </a:t>
            </a:r>
          </a:p>
          <a:p>
            <a:pPr marL="342900" indent="-342900">
              <a:spcBef>
                <a:spcPts val="600"/>
              </a:spcBef>
              <a:buClr>
                <a:srgbClr val="03068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MPD detector  performance:  </a:t>
            </a:r>
            <a:r>
              <a:rPr lang="en-US" sz="24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geometry, tracking, PID</a:t>
            </a:r>
          </a:p>
          <a:p>
            <a:pPr marL="342900" indent="-342900">
              <a:spcBef>
                <a:spcPts val="600"/>
              </a:spcBef>
              <a:buClr>
                <a:srgbClr val="03068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Hyperon  analysis:  </a:t>
            </a:r>
            <a:r>
              <a:rPr lang="en-US" sz="24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signals, phase space, p</a:t>
            </a:r>
            <a:r>
              <a:rPr lang="en-US" sz="2400" i="1" baseline="-25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-spectra</a:t>
            </a:r>
          </a:p>
          <a:p>
            <a:pPr marL="342900" indent="-342900">
              <a:spcBef>
                <a:spcPts val="600"/>
              </a:spcBef>
              <a:buClr>
                <a:srgbClr val="03068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</p:spTree>
    <p:extLst>
      <p:ext uri="{BB962C8B-B14F-4D97-AF65-F5344CB8AC3E}">
        <p14:creationId xmlns=""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2000" y="1296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20000" y="72000"/>
            <a:ext cx="10234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NICA niche in HIC and Strangeness production</a:t>
            </a:r>
            <a:endParaRPr lang="ru-RU" sz="3600" dirty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4000500" y="6675437"/>
            <a:ext cx="4114800" cy="182563"/>
          </a:xfrm>
        </p:spPr>
        <p:txBody>
          <a:bodyPr/>
          <a:lstStyle/>
          <a:p>
            <a:r>
              <a:rPr lang="en-US" b="1" dirty="0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NUCLEUS-2020              J. </a:t>
            </a:r>
            <a:r>
              <a:rPr lang="en-US" b="1" dirty="0" err="1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endParaRPr lang="ru-RU" b="1" dirty="0">
              <a:solidFill>
                <a:srgbClr val="1D4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420475" y="6592186"/>
            <a:ext cx="771525" cy="265814"/>
          </a:xfrm>
        </p:spPr>
        <p:txBody>
          <a:bodyPr/>
          <a:lstStyle/>
          <a:p>
            <a:fld id="{BA3209E5-F948-45E3-9CD2-2D5F5E7F5B1F}" type="slidenum">
              <a:rPr lang="ru-RU" b="1" smtClean="0">
                <a:solidFill>
                  <a:srgbClr val="2B6CA7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b="1" dirty="0">
              <a:solidFill>
                <a:srgbClr val="2B6C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21" y="918356"/>
            <a:ext cx="3947863" cy="332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52449" y="4530823"/>
            <a:ext cx="492383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NICA (</a:t>
            </a:r>
            <a:r>
              <a:rPr lang="el-GR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B = [320-850] MeV) - highest  net  baryon density 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Non-trivial energy dependence of multiple  probes: strangeness production, flow,  hyperon polarization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High luminosity  guarantees  sufficient  event rate for rare probes  (</a:t>
            </a:r>
            <a:r>
              <a:rPr lang="en-US" sz="1600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hypernuclei</a:t>
            </a:r>
            <a:r>
              <a:rPr lang="en-US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and  </a:t>
            </a:r>
            <a:r>
              <a:rPr lang="en-US" sz="1600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multistrangeness</a:t>
            </a:r>
            <a:r>
              <a:rPr lang="en-US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7" name="Rechteck 9"/>
          <p:cNvSpPr/>
          <p:nvPr/>
        </p:nvSpPr>
        <p:spPr>
          <a:xfrm>
            <a:off x="5897102" y="3976046"/>
            <a:ext cx="522277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ts val="600"/>
              </a:spcBef>
              <a:buClr>
                <a:srgbClr val="030681"/>
              </a:buClr>
              <a:buFont typeface="Wingdings" panose="05000000000000000000" pitchFamily="2" charset="2"/>
              <a:buChar char="Ø"/>
              <a:defRPr/>
            </a:pPr>
            <a:r>
              <a:rPr lang="en-GB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Excitation function of hadrons, including strangeness (</a:t>
            </a:r>
            <a:r>
              <a:rPr lang="en-GB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yields, spectra, and ratios)</a:t>
            </a:r>
          </a:p>
          <a:p>
            <a:pPr marL="285750" indent="-285750" eaLnBrk="0" hangingPunct="0">
              <a:spcBef>
                <a:spcPts val="600"/>
              </a:spcBef>
              <a:buClr>
                <a:srgbClr val="030681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Nuclear matter EOS, in-medium effects, and chemical equilibration can be probed</a:t>
            </a:r>
          </a:p>
          <a:p>
            <a:pPr marL="285750" indent="-285750" eaLnBrk="0" hangingPunct="0">
              <a:spcBef>
                <a:spcPts val="600"/>
              </a:spcBef>
              <a:buClr>
                <a:srgbClr val="030681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Hyperons sensitive to early stage and phase transformations in QCD medium </a:t>
            </a:r>
          </a:p>
          <a:p>
            <a:pPr marL="285750" indent="-285750" eaLnBrk="0" hangingPunct="0">
              <a:spcBef>
                <a:spcPts val="600"/>
              </a:spcBef>
              <a:buClr>
                <a:srgbClr val="030681"/>
              </a:buClr>
              <a:buFont typeface="Wingdings" panose="05000000000000000000" pitchFamily="2" charset="2"/>
              <a:buChar char="Ø"/>
              <a:defRPr/>
            </a:pPr>
            <a:r>
              <a:rPr lang="en-GB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Non-monotonic strangeness-to-entropy ratio seen in heaviest systems (phase transformation?)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330626" y="792123"/>
            <a:ext cx="4219136" cy="3134571"/>
            <a:chOff x="180000" y="3609258"/>
            <a:chExt cx="3600000" cy="259456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000" y="3609258"/>
              <a:ext cx="3600000" cy="2594566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 rot="2040000">
              <a:off x="2199789" y="4727104"/>
              <a:ext cx="720000" cy="1224000"/>
            </a:xfrm>
            <a:prstGeom prst="ellipse">
              <a:avLst/>
            </a:prstGeom>
            <a:solidFill>
              <a:schemeClr val="accent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1318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20000" y="72000"/>
            <a:ext cx="10281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NICA Complex in Dubna</a:t>
            </a:r>
          </a:p>
        </p:txBody>
      </p:sp>
      <p:sp>
        <p:nvSpPr>
          <p:cNvPr id="1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4000500" y="6675437"/>
            <a:ext cx="4114800" cy="182563"/>
          </a:xfrm>
        </p:spPr>
        <p:txBody>
          <a:bodyPr/>
          <a:lstStyle/>
          <a:p>
            <a:r>
              <a:rPr lang="en-US" b="1" dirty="0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NUCLEUS-2020              J. </a:t>
            </a:r>
            <a:r>
              <a:rPr lang="en-US" b="1" dirty="0" err="1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endParaRPr lang="ru-RU" b="1" dirty="0">
              <a:solidFill>
                <a:srgbClr val="1D4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420475" y="6592186"/>
            <a:ext cx="771525" cy="265814"/>
          </a:xfrm>
        </p:spPr>
        <p:txBody>
          <a:bodyPr/>
          <a:lstStyle/>
          <a:p>
            <a:fld id="{BA3209E5-F948-45E3-9CD2-2D5F5E7F5B1F}" type="slidenum">
              <a:rPr lang="ru-RU" b="1" smtClean="0">
                <a:solidFill>
                  <a:srgbClr val="2B6CA7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b="1" dirty="0">
              <a:solidFill>
                <a:srgbClr val="2B6C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N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24" y="1303735"/>
            <a:ext cx="7200000" cy="405285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616756" y="3515796"/>
            <a:ext cx="4575243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NICA  parameters:</a:t>
            </a:r>
          </a:p>
          <a:p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Beams:    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p, d, ...</a:t>
            </a:r>
            <a:r>
              <a:rPr lang="en-US" baseline="30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197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baseline="30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79+</a:t>
            </a:r>
          </a:p>
          <a:p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Collision energy: 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-11</a:t>
            </a:r>
            <a:r>
              <a:rPr lang="en-US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GeV  (nuclei)</a:t>
            </a:r>
          </a:p>
          <a:p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Luminosity:  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US" baseline="30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30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-1 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(Au),  10</a:t>
            </a:r>
            <a:r>
              <a:rPr lang="en-US" baseline="30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US" baseline="30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30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(p)</a:t>
            </a:r>
          </a:p>
          <a:p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2 Interaction points:   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MPD and SPD</a:t>
            </a:r>
          </a:p>
          <a:p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Fixed target:   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1-6A GeV beams  (BM@N)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616756" y="1303735"/>
            <a:ext cx="45752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New flagship project at JINR (Dubna)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Based on the technological development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defRPr/>
            </a:pP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  of  the </a:t>
            </a:r>
            <a:r>
              <a:rPr lang="en-US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Nuclotron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facility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Optimal usage of the existing infrastructure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Modern facility incorporating new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defRPr/>
            </a:pP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   technological concepts </a:t>
            </a:r>
          </a:p>
        </p:txBody>
      </p:sp>
    </p:spTree>
    <p:extLst>
      <p:ext uri="{BB962C8B-B14F-4D97-AF65-F5344CB8AC3E}">
        <p14:creationId xmlns=""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20000" y="72000"/>
            <a:ext cx="10281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ulti-</a:t>
            </a:r>
            <a:r>
              <a:rPr lang="en-GB" sz="3600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urpose</a:t>
            </a:r>
            <a:r>
              <a:rPr lang="en-GB" sz="3600" dirty="0">
                <a:ln w="6350">
                  <a:noFill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etector @ NICA</a:t>
            </a: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420475" y="6592186"/>
            <a:ext cx="771525" cy="265814"/>
          </a:xfrm>
        </p:spPr>
        <p:txBody>
          <a:bodyPr/>
          <a:lstStyle/>
          <a:p>
            <a:fld id="{BA3209E5-F948-45E3-9CD2-2D5F5E7F5B1F}" type="slidenum">
              <a:rPr lang="ru-RU" b="1" smtClean="0">
                <a:solidFill>
                  <a:srgbClr val="2B6CA7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b="1" dirty="0">
              <a:solidFill>
                <a:srgbClr val="2B6C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6"/>
          <p:cNvGrpSpPr>
            <a:grpSpLocks noChangeAspect="1"/>
          </p:cNvGrpSpPr>
          <p:nvPr/>
        </p:nvGrpSpPr>
        <p:grpSpPr bwMode="auto">
          <a:xfrm>
            <a:off x="7163473" y="2275302"/>
            <a:ext cx="4831011" cy="3349945"/>
            <a:chOff x="3063160" y="702671"/>
            <a:chExt cx="5866558" cy="414340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9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160" y="702671"/>
              <a:ext cx="5866558" cy="414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4929204" y="2214642"/>
              <a:ext cx="214313" cy="571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929204" y="3214831"/>
              <a:ext cx="214313" cy="571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572400" y="2214642"/>
              <a:ext cx="214314" cy="571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572400" y="3214831"/>
              <a:ext cx="214314" cy="571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/>
          <a:srcRect l="2729" t="941" r="2300" b="1367"/>
          <a:stretch/>
        </p:blipFill>
        <p:spPr>
          <a:xfrm>
            <a:off x="347423" y="2698197"/>
            <a:ext cx="3240000" cy="25232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91458" y="4909008"/>
            <a:ext cx="2066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collision in MPD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22031" y="868648"/>
            <a:ext cx="7825324" cy="13256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Clr>
                <a:srgbClr val="03068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 err="1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Hermeticity</a:t>
            </a:r>
            <a:r>
              <a:rPr lang="en-US" sz="1600" kern="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, homogenous acceptance: 2</a:t>
            </a:r>
            <a:r>
              <a:rPr lang="el-GR" sz="1600" kern="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600" kern="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in azimuthal angle</a:t>
            </a:r>
            <a:endParaRPr lang="en-US" sz="1600" dirty="0" smtClean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3068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600" kern="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Highly efficient 3-D track reconstruction (|</a:t>
            </a:r>
            <a:r>
              <a:rPr lang="el-GR" sz="1600" i="1" kern="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1600" kern="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|&lt;1.8), high resolution </a:t>
            </a:r>
            <a:r>
              <a:rPr lang="en-US" sz="1600" kern="0" dirty="0" err="1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vertexing</a:t>
            </a:r>
            <a:endParaRPr lang="en-US" sz="1600" kern="0" dirty="0" smtClean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3068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600" kern="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Powerful PID:   </a:t>
            </a:r>
            <a:r>
              <a:rPr lang="el-GR" sz="1600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600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/K </a:t>
            </a:r>
            <a:r>
              <a:rPr lang="en-US" sz="1600" kern="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up to 1.5 GeV/c, </a:t>
            </a:r>
            <a:r>
              <a:rPr lang="en-US" sz="1600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K/p</a:t>
            </a:r>
            <a:r>
              <a:rPr lang="en-US" sz="1600" kern="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up to 3 GeV/c,  </a:t>
            </a:r>
            <a:r>
              <a:rPr lang="en-US" sz="1600" kern="0" dirty="0" err="1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ECal</a:t>
            </a:r>
            <a:r>
              <a:rPr lang="en-US" sz="1600" kern="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l-GR" sz="1600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600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e</a:t>
            </a:r>
          </a:p>
          <a:p>
            <a:pPr marL="285750" indent="-285750">
              <a:buClr>
                <a:srgbClr val="03068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600" kern="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Careful event characterization: impact parameter &amp; event plane reconstruction</a:t>
            </a:r>
          </a:p>
          <a:p>
            <a:pPr marL="285750" indent="-285750">
              <a:buClr>
                <a:srgbClr val="03068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600" kern="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Minimal dead time, event rate capability up to ~ 6 kHz</a:t>
            </a:r>
            <a:endParaRPr lang="ru-RU" sz="1600" kern="0" dirty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DA01FE16-661C-48F0-8977-1AA4C64C6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3911" y="781812"/>
            <a:ext cx="2891087" cy="13256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Magnet:  </a:t>
            </a:r>
            <a:r>
              <a:rPr lang="en-US" altLang="ru-RU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0.5 T superconductor</a:t>
            </a:r>
          </a:p>
          <a:p>
            <a:r>
              <a:rPr lang="en-US" altLang="ru-RU" sz="16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Tracking:  </a:t>
            </a:r>
            <a:r>
              <a:rPr lang="en-US" altLang="ru-RU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TPC, ECT,  IT</a:t>
            </a:r>
          </a:p>
          <a:p>
            <a:r>
              <a:rPr lang="en-US" altLang="ru-RU" sz="16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Particle ID:  </a:t>
            </a:r>
            <a:r>
              <a:rPr lang="en-US" altLang="ru-RU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TOF, </a:t>
            </a:r>
            <a:r>
              <a:rPr lang="en-US" altLang="ru-RU" sz="1600" dirty="0" err="1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ECal</a:t>
            </a:r>
            <a:r>
              <a:rPr lang="en-US" altLang="ru-RU" sz="160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TPC</a:t>
            </a:r>
          </a:p>
          <a:p>
            <a:r>
              <a:rPr lang="en-US" altLang="ru-RU" sz="16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T0, Triggering:  </a:t>
            </a:r>
            <a:r>
              <a:rPr lang="en-US" altLang="ru-RU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FD</a:t>
            </a:r>
          </a:p>
          <a:p>
            <a:pPr>
              <a:spcAft>
                <a:spcPts val="600"/>
              </a:spcAft>
            </a:pPr>
            <a:r>
              <a:rPr lang="en-US" altLang="ru-RU" sz="16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Centrality, Event plane:  </a:t>
            </a:r>
            <a:r>
              <a:rPr lang="en-US" altLang="ru-RU" sz="1600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FHCal</a:t>
            </a:r>
            <a:endParaRPr lang="en-US" altLang="ru-RU" sz="1600" dirty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62DFD7-AF19-44C0-B286-B0D954AA3FBC}"/>
              </a:ext>
            </a:extLst>
          </p:cNvPr>
          <p:cNvSpPr/>
          <p:nvPr/>
        </p:nvSpPr>
        <p:spPr>
          <a:xfrm>
            <a:off x="3841925" y="4038250"/>
            <a:ext cx="3067045" cy="12079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MPD Collaboration: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Countries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505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participants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Institutes and JINR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4000500" y="6675437"/>
            <a:ext cx="4114800" cy="182563"/>
          </a:xfrm>
        </p:spPr>
        <p:txBody>
          <a:bodyPr/>
          <a:lstStyle/>
          <a:p>
            <a:r>
              <a:rPr lang="en-US" b="1" dirty="0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NUCLEUS-2020              J. </a:t>
            </a:r>
            <a:r>
              <a:rPr lang="en-US" b="1" dirty="0" err="1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endParaRPr lang="ru-RU" b="1" dirty="0">
              <a:solidFill>
                <a:srgbClr val="1D497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3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420475" y="6592186"/>
            <a:ext cx="771525" cy="265814"/>
          </a:xfrm>
        </p:spPr>
        <p:txBody>
          <a:bodyPr/>
          <a:lstStyle/>
          <a:p>
            <a:fld id="{BA3209E5-F948-45E3-9CD2-2D5F5E7F5B1F}" type="slidenum">
              <a:rPr lang="ru-RU" b="1" smtClean="0">
                <a:solidFill>
                  <a:srgbClr val="2B6CA7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b="1" dirty="0">
              <a:solidFill>
                <a:srgbClr val="2B6C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43075" y="1677771"/>
            <a:ext cx="8943975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onfiguring </a:t>
            </a:r>
            <a:r>
              <a:rPr lang="en-US" sz="2000" b="1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testing the updated reconstruction and identification package</a:t>
            </a:r>
            <a:r>
              <a:rPr lang="en-US" sz="2000" b="1" dirty="0" smtClean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i="1" dirty="0" smtClean="0">
              <a:solidFill>
                <a:srgbClr val="0306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Hyperons </a:t>
            </a:r>
            <a:r>
              <a:rPr lang="en-US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 convenient tool for this </a:t>
            </a:r>
            <a:r>
              <a:rPr lang="en-US" dirty="0" smtClean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purpose. They are </a:t>
            </a:r>
            <a:r>
              <a:rPr lang="en-US" dirty="0" smtClean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a small cross-section of interaction with the nuclear medium, and, consequently, </a:t>
            </a:r>
            <a:r>
              <a:rPr lang="en-US" dirty="0" smtClean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</a:t>
            </a:r>
            <a:r>
              <a:rPr lang="en-US" dirty="0" smtClean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about the early stages of the emergence of nuclear matter. </a:t>
            </a:r>
            <a:endParaRPr lang="en-US" dirty="0" smtClean="0">
              <a:solidFill>
                <a:srgbClr val="0306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306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since the previous hyperon analysis:</a:t>
            </a:r>
            <a:r>
              <a:rPr lang="en-US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MPD geometry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 detector response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 track reconstruction in TPC, improved separation of tracks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PID in TPC and TOF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Tuning of the </a:t>
            </a:r>
            <a:r>
              <a:rPr lang="en-US" dirty="0" smtClean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</a:t>
            </a:r>
            <a:r>
              <a:rPr lang="en-US" i="1" dirty="0" err="1" smtClean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 smtClean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</a:p>
        </p:txBody>
      </p:sp>
      <p:sp>
        <p:nvSpPr>
          <p:cNvPr id="1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4000500" y="6675437"/>
            <a:ext cx="4114800" cy="182563"/>
          </a:xfrm>
        </p:spPr>
        <p:txBody>
          <a:bodyPr/>
          <a:lstStyle/>
          <a:p>
            <a:r>
              <a:rPr lang="en-US" b="1" dirty="0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NUCLEUS-2020              J. </a:t>
            </a:r>
            <a:r>
              <a:rPr lang="en-US" b="1" dirty="0" err="1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endParaRPr lang="ru-RU" b="1" dirty="0">
              <a:solidFill>
                <a:srgbClr val="1D4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9445381-61A1-41E0-B037-9E41C0AEE253}"/>
              </a:ext>
            </a:extLst>
          </p:cNvPr>
          <p:cNvSpPr/>
          <p:nvPr/>
        </p:nvSpPr>
        <p:spPr>
          <a:xfrm>
            <a:off x="720000" y="72000"/>
            <a:ext cx="10281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g</a:t>
            </a:r>
            <a:r>
              <a:rPr lang="en-US" sz="3600" dirty="0" smtClean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oal</a:t>
            </a:r>
            <a:endParaRPr lang="ru-RU" sz="3600" dirty="0">
              <a:solidFill>
                <a:srgbClr val="0306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7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6236" y="8914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8124" y="-117019"/>
            <a:ext cx="11519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600" kern="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Cluster topologies and </a:t>
            </a: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aximum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ikelihood -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xpectation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aximization </a:t>
            </a:r>
            <a:r>
              <a:rPr lang="en-US" sz="3600" kern="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procedure </a:t>
            </a:r>
            <a:endParaRPr lang="ru-RU" sz="3600" dirty="0">
              <a:solidFill>
                <a:srgbClr val="0306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420475" y="6592186"/>
            <a:ext cx="771525" cy="265814"/>
          </a:xfrm>
        </p:spPr>
        <p:txBody>
          <a:bodyPr/>
          <a:lstStyle/>
          <a:p>
            <a:fld id="{BA3209E5-F948-45E3-9CD2-2D5F5E7F5B1F}" type="slidenum">
              <a:rPr lang="ru-RU" b="1" smtClean="0">
                <a:solidFill>
                  <a:srgbClr val="2B6CA7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b="1" dirty="0">
              <a:solidFill>
                <a:srgbClr val="2B6C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lus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929" y="1303833"/>
            <a:ext cx="3215272" cy="2232828"/>
          </a:xfrm>
          <a:prstGeom prst="rect">
            <a:avLst/>
          </a:prstGeom>
        </p:spPr>
      </p:pic>
      <p:pic>
        <p:nvPicPr>
          <p:cNvPr id="12" name="Рисунок 11" descr="clusLe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0281" y="1398561"/>
            <a:ext cx="3167542" cy="2199682"/>
          </a:xfrm>
          <a:prstGeom prst="rect">
            <a:avLst/>
          </a:prstGeom>
        </p:spPr>
      </p:pic>
      <p:pic>
        <p:nvPicPr>
          <p:cNvPr id="13" name="Рисунок 12" descr="mlem2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974" y="3528961"/>
            <a:ext cx="3239480" cy="2249639"/>
          </a:xfrm>
          <a:prstGeom prst="rect">
            <a:avLst/>
          </a:prstGeom>
        </p:spPr>
      </p:pic>
      <p:pic>
        <p:nvPicPr>
          <p:cNvPr id="15" name="Рисунок 14" descr="mlemLe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16264" y="3422383"/>
            <a:ext cx="3178373" cy="2207203"/>
          </a:xfrm>
          <a:prstGeom prst="rect">
            <a:avLst/>
          </a:prstGeom>
        </p:spPr>
      </p:pic>
      <p:pic>
        <p:nvPicPr>
          <p:cNvPr id="16" name="Рисунок 15" descr="overflow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58225" y="1398561"/>
            <a:ext cx="3058275" cy="2123802"/>
          </a:xfrm>
          <a:prstGeom prst="rect">
            <a:avLst/>
          </a:prstGeom>
        </p:spPr>
      </p:pic>
      <p:pic>
        <p:nvPicPr>
          <p:cNvPr id="17" name="Рисунок 16" descr="overflow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70811" y="3491743"/>
            <a:ext cx="3152774" cy="21894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" y="5803591"/>
            <a:ext cx="760347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-285750"/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hit coordinates -    ,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Reconstructed</a:t>
            </a:r>
            <a:r>
              <a:rPr lang="en-US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hit coordinates -    . On the top left plot one hit has not been reconstructed. </a:t>
            </a:r>
            <a:endParaRPr lang="en-US" sz="1400" dirty="0" smtClean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140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Bottom - 2D and 3D views of the same </a:t>
            </a:r>
            <a:r>
              <a:rPr lang="en-US" sz="1400" dirty="0" err="1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precluster</a:t>
            </a:r>
            <a:r>
              <a:rPr lang="en-US" sz="140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after the </a:t>
            </a:r>
            <a:r>
              <a:rPr lang="en-US" sz="140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MLEM </a:t>
            </a:r>
            <a:r>
              <a:rPr lang="en-US" sz="140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procedure.</a:t>
            </a:r>
            <a:endParaRPr lang="en-US" sz="1400" dirty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03478" y="5813588"/>
            <a:ext cx="458852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285750"/>
            <a:r>
              <a:rPr lang="en-US" sz="14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Top -  ADC output</a:t>
            </a:r>
            <a:r>
              <a:rPr lang="ru-RU" sz="14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charge loss because of overflows; </a:t>
            </a:r>
            <a:endParaRPr lang="en-US" sz="1400" dirty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85750"/>
            <a:r>
              <a:rPr lang="en-US" sz="14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Bottom  - </a:t>
            </a:r>
            <a:r>
              <a:rPr lang="en-US" sz="140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signal recovery using undistorted measurements from the tails</a:t>
            </a:r>
            <a:r>
              <a:rPr lang="ru-RU" sz="1400" dirty="0" smtClean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after MLEM procedure</a:t>
            </a:r>
            <a:r>
              <a:rPr lang="ru-RU" sz="14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7603479" y="2718431"/>
            <a:ext cx="209551" cy="1323975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905625" y="4357657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after  MLEM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96100" y="1985932"/>
            <a:ext cx="1724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before  </a:t>
            </a:r>
          </a:p>
        </p:txBody>
      </p:sp>
      <p:sp>
        <p:nvSpPr>
          <p:cNvPr id="23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4000500" y="6675437"/>
            <a:ext cx="4114800" cy="182563"/>
          </a:xfrm>
        </p:spPr>
        <p:txBody>
          <a:bodyPr/>
          <a:lstStyle/>
          <a:p>
            <a:r>
              <a:rPr lang="en-US" b="1" dirty="0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NUCLEUS-2020              J. </a:t>
            </a:r>
            <a:r>
              <a:rPr lang="en-US" b="1" dirty="0" err="1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endParaRPr lang="ru-RU" b="1" dirty="0">
              <a:solidFill>
                <a:srgbClr val="1D4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664635" y="5925590"/>
            <a:ext cx="105197" cy="1073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51617" y="5899274"/>
            <a:ext cx="129070" cy="13363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823" y="1029288"/>
            <a:ext cx="466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2D and 3D views of a </a:t>
            </a:r>
            <a:r>
              <a:rPr lang="en-US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precluster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of three tracks </a:t>
            </a:r>
            <a:endParaRPr lang="en-US" dirty="0">
              <a:solidFill>
                <a:srgbClr val="03068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4732" y="1029288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3D view of a cluster with overflows </a:t>
            </a:r>
          </a:p>
        </p:txBody>
      </p:sp>
    </p:spTree>
    <p:extLst>
      <p:ext uri="{BB962C8B-B14F-4D97-AF65-F5344CB8AC3E}">
        <p14:creationId xmlns=""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20000" y="72000"/>
            <a:ext cx="9976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 w="6350">
                  <a:noFill/>
                </a:ln>
                <a:solidFill>
                  <a:srgbClr val="03068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Realistic MPD simulation and reconstruction</a:t>
            </a:r>
            <a:endParaRPr lang="ru-RU" sz="3600" dirty="0">
              <a:solidFill>
                <a:srgbClr val="030681"/>
              </a:solidFill>
            </a:endParaRP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420475" y="6592186"/>
            <a:ext cx="771525" cy="265814"/>
          </a:xfrm>
        </p:spPr>
        <p:txBody>
          <a:bodyPr/>
          <a:lstStyle/>
          <a:p>
            <a:fld id="{BA3209E5-F948-45E3-9CD2-2D5F5E7F5B1F}" type="slidenum">
              <a:rPr lang="ru-RU" b="1" smtClean="0">
                <a:solidFill>
                  <a:srgbClr val="2B6CA7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b="1" dirty="0">
              <a:solidFill>
                <a:srgbClr val="2B6C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1579" y="749564"/>
            <a:ext cx="764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Based on realistic event simulation within the </a:t>
            </a:r>
            <a:r>
              <a:rPr lang="en-US" sz="2000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MPDRoot</a:t>
            </a:r>
            <a:r>
              <a:rPr lang="en-US" sz="2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framework</a:t>
            </a:r>
            <a:endParaRPr lang="ru-RU" sz="2000" dirty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effPt.png">
            <a:extLst>
              <a:ext uri="{FF2B5EF4-FFF2-40B4-BE49-F238E27FC236}">
                <a16:creationId xmlns:a16="http://schemas.microsoft.com/office/drawing/2014/main" xmlns="" id="{C5ACC2AA-C1F9-4AB6-99F4-C49CB7193E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00" y="1208951"/>
            <a:ext cx="3600000" cy="2471866"/>
          </a:xfrm>
          <a:prstGeom prst="rect">
            <a:avLst/>
          </a:prstGeom>
        </p:spPr>
      </p:pic>
      <p:pic>
        <p:nvPicPr>
          <p:cNvPr id="2" name="Рисунок 1" descr="effEta.png">
            <a:extLst>
              <a:ext uri="{FF2B5EF4-FFF2-40B4-BE49-F238E27FC236}">
                <a16:creationId xmlns:a16="http://schemas.microsoft.com/office/drawing/2014/main" xmlns="" id="{971B4E23-C629-461B-B21D-A1CB418F85D0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7900" y="1208951"/>
            <a:ext cx="3600000" cy="2471866"/>
          </a:xfrm>
          <a:prstGeom prst="rect">
            <a:avLst/>
          </a:prstGeom>
        </p:spPr>
      </p:pic>
      <p:pic>
        <p:nvPicPr>
          <p:cNvPr id="3" name="Рисунок 2" descr="vertex.png">
            <a:extLst>
              <a:ext uri="{FF2B5EF4-FFF2-40B4-BE49-F238E27FC236}">
                <a16:creationId xmlns:a16="http://schemas.microsoft.com/office/drawing/2014/main" xmlns="" id="{95FD299C-5BE6-42AD-BD1F-2DE7DDA45E7D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7800" y="3814149"/>
            <a:ext cx="3600000" cy="2462400"/>
          </a:xfrm>
          <a:prstGeom prst="rect">
            <a:avLst/>
          </a:prstGeom>
        </p:spPr>
      </p:pic>
      <p:pic>
        <p:nvPicPr>
          <p:cNvPr id="18" name="Рисунок 17" descr="dptpt.png">
            <a:extLst>
              <a:ext uri="{FF2B5EF4-FFF2-40B4-BE49-F238E27FC236}">
                <a16:creationId xmlns:a16="http://schemas.microsoft.com/office/drawing/2014/main" xmlns="" id="{32174974-2597-43D1-85BA-90EF2CAC5637}"/>
              </a:ext>
            </a:extLst>
          </p:cNvPr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000" y="3809349"/>
            <a:ext cx="3600000" cy="2472000"/>
          </a:xfrm>
          <a:prstGeom prst="rect">
            <a:avLst/>
          </a:prstGeom>
        </p:spPr>
      </p:pic>
      <p:pic>
        <p:nvPicPr>
          <p:cNvPr id="4" name="Рисунок 3" descr="TOF_match.png">
            <a:extLst>
              <a:ext uri="{FF2B5EF4-FFF2-40B4-BE49-F238E27FC236}">
                <a16:creationId xmlns:a16="http://schemas.microsoft.com/office/drawing/2014/main" xmlns="" id="{94B2260F-ADC0-4FF1-8CB8-9586FF4EE62B}"/>
              </a:ext>
            </a:extLst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06237" y="1213965"/>
            <a:ext cx="3600000" cy="2461838"/>
          </a:xfrm>
          <a:prstGeom prst="rect">
            <a:avLst/>
          </a:prstGeom>
        </p:spPr>
      </p:pic>
      <p:sp>
        <p:nvSpPr>
          <p:cNvPr id="19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4000500" y="6675437"/>
            <a:ext cx="4114800" cy="182563"/>
          </a:xfrm>
        </p:spPr>
        <p:txBody>
          <a:bodyPr/>
          <a:lstStyle/>
          <a:p>
            <a:r>
              <a:rPr lang="en-US" b="1" dirty="0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NUCLEUS-2020              J. </a:t>
            </a:r>
            <a:r>
              <a:rPr lang="en-US" b="1" dirty="0" err="1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endParaRPr lang="ru-RU" b="1" dirty="0">
              <a:solidFill>
                <a:srgbClr val="1D4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00500" y="3675803"/>
            <a:ext cx="3857400" cy="2606746"/>
            <a:chOff x="4257900" y="3789490"/>
            <a:chExt cx="3600000" cy="247320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25716D23-86FB-409D-8CA2-3935EB9859B5}"/>
                </a:ext>
              </a:extLst>
            </p:cNvPr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900" y="3789490"/>
              <a:ext cx="3600000" cy="2473200"/>
            </a:xfrm>
            <a:prstGeom prst="rect">
              <a:avLst/>
            </a:prstGeom>
          </p:spPr>
        </p:pic>
        <p:cxnSp>
          <p:nvCxnSpPr>
            <p:cNvPr id="16" name="Прямая со стрелкой 15"/>
            <p:cNvCxnSpPr/>
            <p:nvPr/>
          </p:nvCxnSpPr>
          <p:spPr>
            <a:xfrm rot="16200000" flipH="1">
              <a:off x="6306896" y="5460224"/>
              <a:ext cx="1085850" cy="952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4786312" y="5096101"/>
              <a:ext cx="847725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6135445" y="5091338"/>
              <a:ext cx="719138" cy="63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604857" y="4922061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TPC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15"/>
            <p:cNvCxnSpPr/>
            <p:nvPr/>
          </p:nvCxnSpPr>
          <p:spPr>
            <a:xfrm rot="16200000" flipH="1">
              <a:off x="4248149" y="5460224"/>
              <a:ext cx="1085850" cy="952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20000" y="72000"/>
            <a:ext cx="9976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n w="6350">
                  <a:noFill/>
                </a:ln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PID performance at MPD (TPC+TOF)</a:t>
            </a:r>
            <a:endParaRPr lang="ru-RU" sz="3600" dirty="0">
              <a:solidFill>
                <a:srgbClr val="030681"/>
              </a:solidFill>
            </a:endParaRPr>
          </a:p>
        </p:txBody>
      </p:sp>
      <p:sp>
        <p:nvSpPr>
          <p:cNvPr id="3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4000500" y="6675437"/>
            <a:ext cx="4114800" cy="182563"/>
          </a:xfrm>
        </p:spPr>
        <p:txBody>
          <a:bodyPr/>
          <a:lstStyle/>
          <a:p>
            <a:r>
              <a:rPr lang="en-US" b="1" dirty="0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NUCLEUS-2020              J. </a:t>
            </a:r>
            <a:r>
              <a:rPr lang="en-US" b="1" dirty="0" err="1">
                <a:solidFill>
                  <a:srgbClr val="1D4971"/>
                </a:solidFill>
                <a:latin typeface="Times New Roman" pitchFamily="18" charset="0"/>
                <a:cs typeface="Times New Roman" pitchFamily="18" charset="0"/>
              </a:rPr>
              <a:t>Drnoyan</a:t>
            </a:r>
            <a:endParaRPr lang="ru-RU" b="1" dirty="0">
              <a:solidFill>
                <a:srgbClr val="1D4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420475" y="6592186"/>
            <a:ext cx="771525" cy="265814"/>
          </a:xfrm>
        </p:spPr>
        <p:txBody>
          <a:bodyPr/>
          <a:lstStyle/>
          <a:p>
            <a:fld id="{BA3209E5-F948-45E3-9CD2-2D5F5E7F5B1F}" type="slidenum">
              <a:rPr lang="ru-RU" b="1" smtClean="0">
                <a:solidFill>
                  <a:srgbClr val="2B6CA7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b="1" dirty="0">
              <a:solidFill>
                <a:srgbClr val="2B6C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1948" y="975912"/>
            <a:ext cx="4210052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 algn="ctr"/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Combined  PID for primary positive tracks</a:t>
            </a:r>
          </a:p>
          <a:p>
            <a:pPr marL="285750" indent="-285750" algn="ctr"/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/dx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in TPC + </a:t>
            </a:r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baseline="30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TOF):</a:t>
            </a:r>
          </a:p>
          <a:p>
            <a:pPr marL="285750" indent="-285750" algn="ctr"/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efficiency and contamination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87915" y="4194560"/>
            <a:ext cx="3646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Mass square calculated using the measurements of momentum (</a:t>
            </a:r>
            <a:r>
              <a:rPr lang="en-US" sz="16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time-of-flight (</a:t>
            </a:r>
            <a:r>
              <a:rPr lang="en-US" sz="16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defRPr/>
            </a:pPr>
            <a:r>
              <a:rPr lang="en-US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trajectory length (</a:t>
            </a:r>
            <a:r>
              <a:rPr lang="en-US" sz="1600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US" sz="1600" i="1" dirty="0">
              <a:solidFill>
                <a:srgbClr val="0306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55688447"/>
              </p:ext>
            </p:extLst>
          </p:nvPr>
        </p:nvGraphicFramePr>
        <p:xfrm>
          <a:off x="4871421" y="5364460"/>
          <a:ext cx="2052981" cy="693011"/>
        </p:xfrm>
        <a:graphic>
          <a:graphicData uri="http://schemas.openxmlformats.org/presentationml/2006/ole">
            <p:oleObj spid="_x0000_s3101" name="Equation" r:id="rId4" imgW="27736800" imgH="10058400" progId="Equation.3">
              <p:embed/>
            </p:oleObj>
          </a:graphicData>
        </a:graphic>
      </p:graphicFrame>
      <p:pic>
        <p:nvPicPr>
          <p:cNvPr id="15" name="Рисунок 14" descr="PI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55824" y="1890451"/>
            <a:ext cx="4320000" cy="2954206"/>
          </a:xfrm>
          <a:prstGeom prst="rect">
            <a:avLst/>
          </a:prstGeom>
        </p:spPr>
      </p:pic>
      <p:pic>
        <p:nvPicPr>
          <p:cNvPr id="2" name="Рисунок 1" descr="m2_pikapr.png">
            <a:extLst>
              <a:ext uri="{FF2B5EF4-FFF2-40B4-BE49-F238E27FC236}">
                <a16:creationId xmlns:a16="http://schemas.microsoft.com/office/drawing/2014/main" xmlns="" id="{30791E14-B992-4041-9D3E-FE2803C8267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000" y="3560400"/>
            <a:ext cx="3960000" cy="2735599"/>
          </a:xfrm>
          <a:prstGeom prst="rect">
            <a:avLst/>
          </a:prstGeom>
        </p:spPr>
      </p:pic>
      <p:pic>
        <p:nvPicPr>
          <p:cNvPr id="3" name="Рисунок 2" descr="dEdx_all.png">
            <a:extLst>
              <a:ext uri="{FF2B5EF4-FFF2-40B4-BE49-F238E27FC236}">
                <a16:creationId xmlns:a16="http://schemas.microsoft.com/office/drawing/2014/main" xmlns="" id="{129978B6-FD29-4013-A0D2-A6D4E6F4A1B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0000" y="828000"/>
            <a:ext cx="3960000" cy="2735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135296-B4BA-4FA2-B776-9CA393F83E48}"/>
              </a:ext>
            </a:extLst>
          </p:cNvPr>
          <p:cNvSpPr txBox="1"/>
          <p:nvPr/>
        </p:nvSpPr>
        <p:spPr>
          <a:xfrm>
            <a:off x="4351971" y="928525"/>
            <a:ext cx="31149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85750"/>
            <a:r>
              <a:rPr lang="en-US" i="1" dirty="0" err="1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/dx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vs momentum in TPC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814DC6-A5E9-4F70-A109-43E06E5EFA95}"/>
              </a:ext>
            </a:extLst>
          </p:cNvPr>
          <p:cNvSpPr txBox="1"/>
          <p:nvPr/>
        </p:nvSpPr>
        <p:spPr>
          <a:xfrm>
            <a:off x="4351971" y="3570747"/>
            <a:ext cx="30918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85750"/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vs momentum in TOF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CB7EAA-2730-4295-82D9-9A5FA2ADDAEC}"/>
              </a:ext>
            </a:extLst>
          </p:cNvPr>
          <p:cNvSpPr txBox="1"/>
          <p:nvPr/>
        </p:nvSpPr>
        <p:spPr>
          <a:xfrm>
            <a:off x="8115300" y="4928199"/>
            <a:ext cx="3997585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en-US" sz="1600" b="1" dirty="0">
                <a:solidFill>
                  <a:srgbClr val="030681"/>
                </a:solidFill>
                <a:latin typeface="Times New Roman" pitchFamily="18" charset="0"/>
                <a:cs typeface="Times New Roman" pitchFamily="18" charset="0"/>
              </a:rPr>
              <a:t>Selection criteria for events and tracks:</a:t>
            </a:r>
            <a:endParaRPr lang="en-US" sz="1600" i="1" dirty="0">
              <a:solidFill>
                <a:srgbClr val="030681"/>
              </a:solidFill>
              <a:latin typeface="Courier New" panose="02070309020205020404" pitchFamily="49" charset="0"/>
            </a:endParaRPr>
          </a:p>
          <a:p>
            <a:pPr marL="57150" indent="-342900">
              <a:buFont typeface="+mj-lt"/>
              <a:buAutoNum type="arabicPeriod"/>
            </a:pPr>
            <a:r>
              <a:rPr lang="ru-RU" sz="1600" i="1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|Z</a:t>
            </a:r>
            <a:r>
              <a:rPr lang="en-US" sz="1600" i="1" baseline="-25000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ru-RU" sz="1600" i="1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 </a:t>
            </a:r>
            <a:r>
              <a:rPr lang="ru-RU" sz="1600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 50 </a:t>
            </a:r>
            <a:r>
              <a:rPr lang="ru-RU" sz="1600" dirty="0" err="1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ru-RU" sz="1600" dirty="0">
              <a:solidFill>
                <a:srgbClr val="0306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-342900">
              <a:buFont typeface="+mj-lt"/>
              <a:buAutoNum type="arabicPeriod"/>
            </a:pPr>
            <a:r>
              <a:rPr lang="en-US" sz="1600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itchFamily="18" charset="0"/>
              </a:rPr>
              <a:t>Primary particles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i="1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baseline="-25000" dirty="0" err="1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TPC_hits</a:t>
            </a:r>
            <a:r>
              <a:rPr lang="en-US" sz="1600" i="1" baseline="-25000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1600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1600" dirty="0">
              <a:solidFill>
                <a:srgbClr val="0306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-342900">
              <a:buFont typeface="+mj-lt"/>
              <a:buAutoNum type="arabicPeriod"/>
            </a:pPr>
            <a:r>
              <a:rPr lang="ru-RU" sz="1600" i="1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1600" i="1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ru-RU" sz="1600" i="1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 </a:t>
            </a:r>
            <a:r>
              <a:rPr lang="ru-RU" sz="1600" dirty="0">
                <a:solidFill>
                  <a:srgbClr val="0306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 1.3</a:t>
            </a:r>
            <a:endParaRPr lang="en-US" sz="1600" dirty="0">
              <a:solidFill>
                <a:srgbClr val="03068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3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FF000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19688</TotalTime>
  <Words>1362</Words>
  <Application>Microsoft Office PowerPoint</Application>
  <PresentationFormat>Произвольный</PresentationFormat>
  <Paragraphs>177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Ретро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veron</cp:lastModifiedBy>
  <cp:revision>509</cp:revision>
  <dcterms:created xsi:type="dcterms:W3CDTF">2018-03-19T07:28:58Z</dcterms:created>
  <dcterms:modified xsi:type="dcterms:W3CDTF">2020-10-05T12:46:16Z</dcterms:modified>
</cp:coreProperties>
</file>