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0" r:id="rId2"/>
    <p:sldId id="303" r:id="rId3"/>
    <p:sldId id="257" r:id="rId4"/>
    <p:sldId id="270" r:id="rId5"/>
    <p:sldId id="328" r:id="rId6"/>
    <p:sldId id="329" r:id="rId7"/>
    <p:sldId id="330" r:id="rId8"/>
    <p:sldId id="285" r:id="rId9"/>
    <p:sldId id="280" r:id="rId10"/>
    <p:sldId id="295" r:id="rId11"/>
    <p:sldId id="312" r:id="rId12"/>
    <p:sldId id="258" r:id="rId13"/>
    <p:sldId id="322" r:id="rId14"/>
    <p:sldId id="338" r:id="rId15"/>
    <p:sldId id="339" r:id="rId16"/>
    <p:sldId id="341" r:id="rId17"/>
    <p:sldId id="337" r:id="rId18"/>
    <p:sldId id="30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020103"/>
    <a:srgbClr val="000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4" autoAdjust="0"/>
    <p:restoredTop sz="94660"/>
  </p:normalViewPr>
  <p:slideViewPr>
    <p:cSldViewPr>
      <p:cViewPr varScale="1">
        <p:scale>
          <a:sx n="76" d="100"/>
          <a:sy n="76" d="100"/>
        </p:scale>
        <p:origin x="99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36D19-3480-4D67-BA0A-DA3A72A6D9DE}" type="datetimeFigureOut">
              <a:rPr lang="en-GB" smtClean="0"/>
              <a:pPr/>
              <a:t>15/10/2020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811FE-243E-4FF1-90D4-A00C61E25E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23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811FE-243E-4FF1-90D4-A00C61E25E4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52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07488F8-8FBF-49C1-B0A9-BDC99E9308DF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57825" cy="408781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9205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8AC-938D-4B51-9E2F-B4AE1F493CC5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FEE7-32A4-4A88-9701-C555D8BFCF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096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8AC-938D-4B51-9E2F-B4AE1F493CC5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FEE7-32A4-4A88-9701-C555D8BFCF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3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8AC-938D-4B51-9E2F-B4AE1F493CC5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FEE7-32A4-4A88-9701-C555D8BFCF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811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31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8AC-938D-4B51-9E2F-B4AE1F493CC5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FEE7-32A4-4A88-9701-C555D8BFCF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516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8AC-938D-4B51-9E2F-B4AE1F493CC5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FEE7-32A4-4A88-9701-C555D8BFCF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97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8AC-938D-4B51-9E2F-B4AE1F493CC5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FEE7-32A4-4A88-9701-C555D8BFCF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2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8AC-938D-4B51-9E2F-B4AE1F493CC5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FEE7-32A4-4A88-9701-C555D8BFCF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88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8AC-938D-4B51-9E2F-B4AE1F493CC5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FEE7-32A4-4A88-9701-C555D8BFCF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80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8AC-938D-4B51-9E2F-B4AE1F493CC5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FEE7-32A4-4A88-9701-C555D8BFCF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32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8AC-938D-4B51-9E2F-B4AE1F493CC5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FEE7-32A4-4A88-9701-C555D8BFCF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500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8AC-938D-4B51-9E2F-B4AE1F493CC5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FEE7-32A4-4A88-9701-C555D8BFCF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930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EF8AC-938D-4B51-9E2F-B4AE1F493CC5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FEE7-32A4-4A88-9701-C555D8BFCF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03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17.png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357166"/>
            <a:ext cx="8966720" cy="214314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A50021"/>
                </a:solidFill>
                <a:latin typeface="Palatino" pitchFamily="18" charset="0"/>
              </a:rPr>
              <a:t>PROJECT: </a:t>
            </a:r>
            <a:br>
              <a:rPr lang="en-US" sz="3600" b="1" dirty="0" smtClean="0">
                <a:solidFill>
                  <a:srgbClr val="A50021"/>
                </a:solidFill>
                <a:latin typeface="Palatino" pitchFamily="18" charset="0"/>
              </a:rPr>
            </a:br>
            <a:r>
              <a:rPr lang="en-US" sz="3600" b="1" dirty="0" smtClean="0">
                <a:solidFill>
                  <a:srgbClr val="A50021"/>
                </a:solidFill>
                <a:latin typeface="Palatino" pitchFamily="18" charset="0"/>
              </a:rPr>
              <a:t>“R&amp;D </a:t>
            </a:r>
            <a:r>
              <a:rPr lang="en-US" sz="3600" b="1" dirty="0">
                <a:solidFill>
                  <a:srgbClr val="A50021"/>
                </a:solidFill>
                <a:latin typeface="Palatino" pitchFamily="18" charset="0"/>
              </a:rPr>
              <a:t>on </a:t>
            </a:r>
            <a:r>
              <a:rPr lang="en-US" sz="3600" b="1" dirty="0" smtClean="0">
                <a:solidFill>
                  <a:srgbClr val="A50021"/>
                </a:solidFill>
                <a:latin typeface="Palatino" pitchFamily="18" charset="0"/>
              </a:rPr>
              <a:t>the </a:t>
            </a:r>
            <a:r>
              <a:rPr lang="en-US" sz="3600" b="1" dirty="0">
                <a:solidFill>
                  <a:srgbClr val="A50021"/>
                </a:solidFill>
                <a:latin typeface="Palatino" pitchFamily="18" charset="0"/>
              </a:rPr>
              <a:t>ALICE Photon Spectrometer </a:t>
            </a:r>
            <a:r>
              <a:rPr lang="en-US" sz="3600" b="1" dirty="0" smtClean="0">
                <a:solidFill>
                  <a:srgbClr val="A50021"/>
                </a:solidFill>
                <a:latin typeface="Palatino" pitchFamily="18" charset="0"/>
              </a:rPr>
              <a:t>Upgrade </a:t>
            </a:r>
            <a:br>
              <a:rPr lang="en-US" sz="3600" b="1" dirty="0" smtClean="0">
                <a:solidFill>
                  <a:srgbClr val="A50021"/>
                </a:solidFill>
                <a:latin typeface="Palatino" pitchFamily="18" charset="0"/>
              </a:rPr>
            </a:br>
            <a:r>
              <a:rPr lang="en-US" sz="3200" b="1" dirty="0" smtClean="0">
                <a:solidFill>
                  <a:srgbClr val="A50021"/>
                </a:solidFill>
                <a:latin typeface="Palatino" pitchFamily="18" charset="0"/>
              </a:rPr>
              <a:t>(JINR participation)”</a:t>
            </a:r>
            <a:endParaRPr lang="en-US" sz="3200" b="1" dirty="0">
              <a:solidFill>
                <a:srgbClr val="A50021"/>
              </a:solidFill>
              <a:latin typeface="Palatino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365104"/>
            <a:ext cx="8640960" cy="2304256"/>
          </a:xfrm>
        </p:spPr>
        <p:txBody>
          <a:bodyPr>
            <a:no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00040C"/>
                </a:solidFill>
                <a:latin typeface="Palatino" pitchFamily="18" charset="0"/>
              </a:rPr>
              <a:t>A.VODOPYANOV</a:t>
            </a:r>
          </a:p>
          <a:p>
            <a:pPr marL="514350" indent="-514350"/>
            <a:r>
              <a:rPr lang="en-US" sz="2400" b="1" dirty="0">
                <a:solidFill>
                  <a:srgbClr val="00040C"/>
                </a:solidFill>
                <a:latin typeface="Palatino" pitchFamily="18" charset="0"/>
              </a:rPr>
              <a:t>f</a:t>
            </a:r>
            <a:r>
              <a:rPr lang="en-US" sz="2400" b="1" dirty="0" smtClean="0">
                <a:solidFill>
                  <a:srgbClr val="00040C"/>
                </a:solidFill>
                <a:latin typeface="Palatino" pitchFamily="18" charset="0"/>
              </a:rPr>
              <a:t>or JINR-PHOS (ALICE) team</a:t>
            </a:r>
          </a:p>
          <a:p>
            <a:pPr marL="514350" indent="-514350"/>
            <a:endParaRPr lang="en-US" sz="2800" b="1" dirty="0" smtClean="0">
              <a:solidFill>
                <a:srgbClr val="431D29"/>
              </a:solidFill>
              <a:latin typeface="Palatino" pitchFamily="18" charset="0"/>
            </a:endParaRPr>
          </a:p>
          <a:p>
            <a:pPr marL="514350" indent="-514350"/>
            <a:r>
              <a:rPr lang="en-US" sz="2800" b="1" dirty="0" smtClean="0">
                <a:solidFill>
                  <a:srgbClr val="7030A0"/>
                </a:solidFill>
                <a:latin typeface="Palatino" pitchFamily="18" charset="0"/>
              </a:rPr>
              <a:t>NTS JINR, 15/10/2020</a:t>
            </a:r>
            <a:endParaRPr lang="en-US" sz="2800" b="1" dirty="0">
              <a:solidFill>
                <a:srgbClr val="7030A0"/>
              </a:solidFill>
              <a:latin typeface="Palatin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764" y="3049863"/>
            <a:ext cx="89644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Palatino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Palatino" pitchFamily="18" charset="0"/>
              </a:rPr>
              <a:t>Report on results of </a:t>
            </a:r>
            <a:r>
              <a:rPr lang="en-US" sz="2400" b="1" i="1" dirty="0" smtClean="0">
                <a:solidFill>
                  <a:srgbClr val="002060"/>
                </a:solidFill>
                <a:latin typeface="Palatino" pitchFamily="18" charset="0"/>
              </a:rPr>
              <a:t>2019-2020</a:t>
            </a:r>
            <a:endParaRPr lang="en-GB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7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35215" y="615305"/>
            <a:ext cx="3673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ALICE/PHOS T9 test in </a:t>
            </a:r>
            <a:r>
              <a:rPr lang="ru-RU" sz="2400" b="1" dirty="0" smtClean="0"/>
              <a:t>201</a:t>
            </a:r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6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88640"/>
            <a:ext cx="8361221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A50021"/>
                </a:solidFill>
              </a:rPr>
              <a:t>Outcome of the previous studies:</a:t>
            </a:r>
          </a:p>
          <a:p>
            <a:r>
              <a:rPr lang="en-US" sz="2800" b="1" dirty="0">
                <a:solidFill>
                  <a:srgbClr val="A50021"/>
                </a:solidFill>
              </a:rPr>
              <a:t>P</a:t>
            </a:r>
            <a:r>
              <a:rPr lang="en-US" sz="2800" b="1" dirty="0" smtClean="0">
                <a:solidFill>
                  <a:srgbClr val="A50021"/>
                </a:solidFill>
              </a:rPr>
              <a:t>hoto detector:</a:t>
            </a:r>
          </a:p>
          <a:p>
            <a:r>
              <a:rPr lang="en-US" sz="3200" dirty="0" smtClean="0"/>
              <a:t>	</a:t>
            </a:r>
            <a:r>
              <a:rPr lang="en-US" sz="2400" b="1" dirty="0" smtClean="0">
                <a:solidFill>
                  <a:srgbClr val="002060"/>
                </a:solidFill>
              </a:rPr>
              <a:t>The replacing avalanche photodiodes (APDs) with a window size of 5x5 mm², which are currently used, on </a:t>
            </a:r>
            <a:r>
              <a:rPr lang="en-US" sz="2400" b="1" u="sng" dirty="0" smtClean="0">
                <a:solidFill>
                  <a:srgbClr val="FF0000"/>
                </a:solidFill>
              </a:rPr>
              <a:t>APDs 10x10 mm²</a:t>
            </a:r>
            <a:r>
              <a:rPr lang="en-US" sz="2400" b="1" dirty="0" smtClean="0">
                <a:solidFill>
                  <a:srgbClr val="002060"/>
                </a:solidFill>
              </a:rPr>
              <a:t>, will allow operation at a temperature of </a:t>
            </a:r>
            <a:r>
              <a:rPr lang="en-US" sz="2400" b="1" u="sng" dirty="0" smtClean="0">
                <a:solidFill>
                  <a:srgbClr val="FF0000"/>
                </a:solidFill>
              </a:rPr>
              <a:t>+ 17 °÷18 °C </a:t>
            </a:r>
            <a:r>
              <a:rPr lang="en-US" sz="2400" b="1" dirty="0" smtClean="0">
                <a:solidFill>
                  <a:srgbClr val="002060"/>
                </a:solidFill>
              </a:rPr>
              <a:t>and stop cooling the detector to -25 degrees while maintaining energy resolution values. Time </a:t>
            </a:r>
            <a:r>
              <a:rPr lang="en-US" sz="2400" b="1" dirty="0">
                <a:solidFill>
                  <a:srgbClr val="002060"/>
                </a:solidFill>
              </a:rPr>
              <a:t>resolution at deposited energy </a:t>
            </a:r>
            <a:r>
              <a:rPr lang="ru-RU" sz="2400" b="1" dirty="0">
                <a:solidFill>
                  <a:srgbClr val="002060"/>
                </a:solidFill>
              </a:rPr>
              <a:t>1 </a:t>
            </a:r>
            <a:r>
              <a:rPr lang="en-US" sz="2400" b="1" dirty="0">
                <a:solidFill>
                  <a:srgbClr val="002060"/>
                </a:solidFill>
              </a:rPr>
              <a:t>GeV </a:t>
            </a:r>
            <a:r>
              <a:rPr lang="en-US" sz="2400" b="1" dirty="0" smtClean="0">
                <a:solidFill>
                  <a:srgbClr val="002060"/>
                </a:solidFill>
              </a:rPr>
              <a:t>is better </a:t>
            </a:r>
            <a:r>
              <a:rPr lang="en-US" sz="2400" b="1" dirty="0">
                <a:solidFill>
                  <a:srgbClr val="002060"/>
                </a:solidFill>
              </a:rPr>
              <a:t>than </a:t>
            </a:r>
            <a:r>
              <a:rPr lang="ru-RU" sz="2400" b="1" dirty="0">
                <a:solidFill>
                  <a:srgbClr val="002060"/>
                </a:solidFill>
              </a:rPr>
              <a:t>500 </a:t>
            </a:r>
            <a:r>
              <a:rPr lang="en-US" sz="2400" b="1" dirty="0" err="1" smtClean="0">
                <a:solidFill>
                  <a:srgbClr val="002060"/>
                </a:solidFill>
              </a:rPr>
              <a:t>psec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800" b="1" dirty="0" smtClean="0">
                <a:solidFill>
                  <a:srgbClr val="A50021"/>
                </a:solidFill>
              </a:rPr>
              <a:t>Front-End Electronics:</a:t>
            </a:r>
            <a:r>
              <a:rPr lang="en-US" sz="2400" b="1" dirty="0" smtClean="0">
                <a:solidFill>
                  <a:srgbClr val="A50021"/>
                </a:solidFill>
              </a:rPr>
              <a:t>	</a:t>
            </a:r>
          </a:p>
          <a:p>
            <a:r>
              <a:rPr lang="en-US" sz="2400" b="1" dirty="0">
                <a:solidFill>
                  <a:srgbClr val="A50021"/>
                </a:solidFill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</a:rPr>
              <a:t>The </a:t>
            </a:r>
            <a:r>
              <a:rPr lang="en-US" sz="2400" b="1" dirty="0">
                <a:solidFill>
                  <a:srgbClr val="002060"/>
                </a:solidFill>
              </a:rPr>
              <a:t>test of the FEC-8 prototype was very successful. Excellent energy resolution was obtained. The new FEC-32 measuring card must be designed and constructed using modern element base. It should be acquainted with ALICE DCS and DAC systems.</a:t>
            </a:r>
          </a:p>
          <a:p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92696"/>
            <a:ext cx="878497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>
              <a:solidFill>
                <a:srgbClr val="A50021"/>
              </a:solidFill>
            </a:endParaRPr>
          </a:p>
          <a:p>
            <a:pPr algn="ctr"/>
            <a:r>
              <a:rPr lang="en-GB" sz="3000" b="1" dirty="0" smtClean="0">
                <a:solidFill>
                  <a:srgbClr val="A50021"/>
                </a:solidFill>
                <a:latin typeface="Palatino Linotype" panose="02040502050505030304" pitchFamily="18" charset="0"/>
              </a:rPr>
              <a:t>MOTIVATION:</a:t>
            </a:r>
          </a:p>
          <a:p>
            <a:r>
              <a:rPr lang="en-GB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PHOS </a:t>
            </a:r>
            <a:r>
              <a:rPr lang="en-GB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measuring electronics cards need to be upgraded for the following reasons:</a:t>
            </a:r>
          </a:p>
          <a:p>
            <a:r>
              <a:rPr lang="en-GB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- an increase in the dynamic range of energies up to 200 GeV,</a:t>
            </a:r>
          </a:p>
          <a:p>
            <a:r>
              <a:rPr lang="en-GB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- increase in the count rate in the measuring channels,</a:t>
            </a:r>
          </a:p>
          <a:p>
            <a:r>
              <a:rPr lang="en-GB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- the need to measure more accurately the time of flight,</a:t>
            </a:r>
          </a:p>
          <a:p>
            <a:r>
              <a:rPr lang="en-GB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- aging of the element </a:t>
            </a:r>
            <a:r>
              <a:rPr lang="en-GB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base.</a:t>
            </a:r>
            <a:endParaRPr lang="en-US" sz="2800" b="1" dirty="0" smtClean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0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116632"/>
            <a:ext cx="8858312" cy="59772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A50021"/>
                </a:solidFill>
                <a:latin typeface="Palatino Linotype" pitchFamily="18" charset="0"/>
              </a:rPr>
              <a:t>The planned result of the project in 2019-2020</a:t>
            </a:r>
            <a:endParaRPr lang="en-GB" sz="3200" b="1" dirty="0">
              <a:solidFill>
                <a:srgbClr val="A50021"/>
              </a:solidFill>
              <a:latin typeface="Palatino Linotyp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106" y="928670"/>
            <a:ext cx="829126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00040C"/>
                </a:solidFill>
                <a:latin typeface="Palatino Linotype" pitchFamily="18" charset="0"/>
              </a:rPr>
              <a:t>A prototype FEC-32 card </a:t>
            </a:r>
            <a:r>
              <a:rPr lang="en-US" sz="2800" b="1" dirty="0">
                <a:solidFill>
                  <a:srgbClr val="00040C"/>
                </a:solidFill>
                <a:latin typeface="Palatino Linotype" pitchFamily="18" charset="0"/>
              </a:rPr>
              <a:t>with a new element base would </a:t>
            </a:r>
            <a:r>
              <a:rPr lang="en-US" sz="2800" b="1" dirty="0" smtClean="0">
                <a:solidFill>
                  <a:srgbClr val="00040C"/>
                </a:solidFill>
                <a:latin typeface="Palatino Linotype" pitchFamily="18" charset="0"/>
              </a:rPr>
              <a:t>be developed and tested on the bench, taking into account the inclusion in DCS and DAQ ALICE.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00040C"/>
                </a:solidFill>
                <a:latin typeface="Palatino Linotype" pitchFamily="18" charset="0"/>
              </a:rPr>
              <a:t>A pre-production sample of the FEC-32 would be manufactured.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00040C"/>
                </a:solidFill>
                <a:latin typeface="Palatino Linotype" pitchFamily="18" charset="0"/>
              </a:rPr>
              <a:t>A set of documentation for serial production of the FEC-32 card will be prepared.</a:t>
            </a:r>
          </a:p>
          <a:p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3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96944" cy="1066130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>
                <a:solidFill>
                  <a:srgbClr val="A50021"/>
                </a:solidFill>
                <a:latin typeface="Palatino Linotype" panose="02040502050505030304" pitchFamily="18" charset="0"/>
              </a:rPr>
              <a:t>Block diagram of the developed PHOS card </a:t>
            </a:r>
            <a:endParaRPr lang="en-GB" sz="36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Изображение1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512252" y="1824672"/>
            <a:ext cx="6732156" cy="4556656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957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473" y="188640"/>
            <a:ext cx="8075240" cy="6028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Photo of 32 channel card 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3" y="1196752"/>
            <a:ext cx="8196411" cy="587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0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537" y="687891"/>
            <a:ext cx="8280919" cy="56374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 smtClean="0">
                <a:solidFill>
                  <a:srgbClr val="A50021"/>
                </a:solidFill>
                <a:latin typeface="Palatino Linotype" panose="02040502050505030304" pitchFamily="18" charset="0"/>
              </a:rPr>
              <a:t>Technical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Palatino Linotype" panose="02040502050505030304" pitchFamily="18" charset="0"/>
              </a:rPr>
              <a:t>   Specifications: </a:t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Palatino Linotype" panose="02040502050505030304" pitchFamily="18" charset="0"/>
              </a:rPr>
            </a:b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Palatino Linotype" panose="02040502050505030304" pitchFamily="18" charset="0"/>
              </a:rPr>
              <a:t/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Palatino Linotype" panose="02040502050505030304" pitchFamily="18" charset="0"/>
              </a:rPr>
            </a:b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- 32 input channels; </a:t>
            </a:r>
            <a:b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</a:b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- energy measurement in the range 5 MeV - 200 GeV;</a:t>
            </a:r>
            <a:b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</a:b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- ADC capacity is 12 bits,</a:t>
            </a:r>
            <a:r>
              <a:rPr lang="en-US" altLang="en-US" sz="24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 signal sampling rate is 40 MSPS; </a:t>
            </a:r>
            <a:b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</a:b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- measuring the time of flight by the Start-Stop method with an error not worse than 100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ps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;</a:t>
            </a:r>
            <a:b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</a:b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 - individual adjustment of the bias voltage of avalanche photodiodes; </a:t>
            </a:r>
            <a:b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</a:b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- individual adjustment of thresholds in the timing channels; </a:t>
            </a:r>
            <a:b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</a:b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- formation of a trigger signal for the PHOS trigger system; </a:t>
            </a:r>
            <a:b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</a:b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- control of electrical and temperature parameters of the card according to the ALICE-DCS standard - reading data according to the ALICE-DAQ standard. </a:t>
            </a:r>
          </a:p>
        </p:txBody>
      </p:sp>
    </p:spTree>
    <p:extLst>
      <p:ext uri="{BB962C8B-B14F-4D97-AF65-F5344CB8AC3E}">
        <p14:creationId xmlns:p14="http://schemas.microsoft.com/office/powerpoint/2010/main" val="2653226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424936" cy="424847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ОДОБРИТЬ ОТЧЕТ ПО ПРОЕКТУ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A50021"/>
                </a:solidFill>
                <a:latin typeface="Palatino" pitchFamily="18" charset="0"/>
              </a:rPr>
              <a:t>“R&amp;D on the ALICE Photon Spectrometer Upgrade </a:t>
            </a:r>
            <a:br>
              <a:rPr lang="en-US" b="1" dirty="0">
                <a:solidFill>
                  <a:srgbClr val="A50021"/>
                </a:solidFill>
                <a:latin typeface="Palatino" pitchFamily="18" charset="0"/>
              </a:rPr>
            </a:br>
            <a:r>
              <a:rPr lang="en-US" sz="4000" b="1" dirty="0">
                <a:solidFill>
                  <a:srgbClr val="A50021"/>
                </a:solidFill>
                <a:latin typeface="Palatino" pitchFamily="18" charset="0"/>
              </a:rPr>
              <a:t>(JINR participation)”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644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685800" y="1131888"/>
            <a:ext cx="7772400" cy="2103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b="1" dirty="0">
                <a:solidFill>
                  <a:srgbClr val="000066"/>
                </a:solidFill>
                <a:latin typeface="Palatino Linotype" panose="02040502050505030304" pitchFamily="18" charset="0"/>
              </a:rPr>
              <a:t>Thank you for your attention</a:t>
            </a:r>
            <a:br>
              <a:rPr lang="en-US" sz="4400" b="1" dirty="0">
                <a:solidFill>
                  <a:srgbClr val="000066"/>
                </a:solidFill>
                <a:latin typeface="Palatino Linotype" panose="02040502050505030304" pitchFamily="18" charset="0"/>
              </a:rPr>
            </a:br>
            <a:endParaRPr lang="en-US" sz="4400" b="1" dirty="0">
              <a:solidFill>
                <a:srgbClr val="00006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spcBef>
                <a:spcPts val="100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sz="44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922525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1" name="Freeform 15251"/>
          <p:cNvSpPr/>
          <p:nvPr/>
        </p:nvSpPr>
        <p:spPr>
          <a:xfrm>
            <a:off x="0" y="857252"/>
            <a:ext cx="9143998" cy="5143498"/>
          </a:xfrm>
          <a:custGeom>
            <a:avLst/>
            <a:gdLst/>
            <a:ahLst/>
            <a:cxnLst/>
            <a:rect l="0" t="0" r="0" b="0"/>
            <a:pathLst>
              <a:path w="9143998" h="5143498">
                <a:moveTo>
                  <a:pt x="0" y="5143498"/>
                </a:moveTo>
                <a:lnTo>
                  <a:pt x="9143998" y="5143498"/>
                </a:lnTo>
                <a:lnTo>
                  <a:pt x="9143998" y="0"/>
                </a:lnTo>
                <a:lnTo>
                  <a:pt x="0" y="0"/>
                </a:lnTo>
                <a:lnTo>
                  <a:pt x="0" y="5143498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252" name="Picture 10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7577" y="1024637"/>
            <a:ext cx="479234" cy="647999"/>
          </a:xfrm>
          <a:prstGeom prst="rect">
            <a:avLst/>
          </a:prstGeom>
          <a:noFill/>
          <a:extLst/>
        </p:spPr>
      </p:pic>
      <p:sp>
        <p:nvSpPr>
          <p:cNvPr id="15253" name="Freeform 15253"/>
          <p:cNvSpPr/>
          <p:nvPr/>
        </p:nvSpPr>
        <p:spPr>
          <a:xfrm rot="10800000">
            <a:off x="457200" y="1262750"/>
            <a:ext cx="7601084" cy="1"/>
          </a:xfrm>
          <a:custGeom>
            <a:avLst/>
            <a:gdLst/>
            <a:ahLst/>
            <a:cxnLst/>
            <a:rect l="0" t="0" r="0" b="0"/>
            <a:pathLst>
              <a:path w="7601084" h="1">
                <a:moveTo>
                  <a:pt x="0" y="1"/>
                </a:moveTo>
                <a:lnTo>
                  <a:pt x="7601084" y="0"/>
                </a:lnTo>
              </a:path>
            </a:pathLst>
          </a:custGeom>
          <a:noFill/>
          <a:ln w="6349" cap="flat" cmpd="sng">
            <a:solidFill>
              <a:srgbClr val="EA2302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254" name="Picture 1525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3254" y="1787907"/>
            <a:ext cx="5053747" cy="3663967"/>
          </a:xfrm>
          <a:prstGeom prst="rect">
            <a:avLst/>
          </a:prstGeom>
          <a:noFill/>
          <a:extLst/>
        </p:spPr>
      </p:pic>
      <p:sp>
        <p:nvSpPr>
          <p:cNvPr id="15255" name="Rectangle 15255"/>
          <p:cNvSpPr/>
          <p:nvPr/>
        </p:nvSpPr>
        <p:spPr>
          <a:xfrm>
            <a:off x="465491" y="1117139"/>
            <a:ext cx="911853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00" spc="-27" dirty="0">
                <a:latin typeface="Arial Narrow"/>
              </a:rPr>
              <a:t>A</a:t>
            </a:r>
            <a:r>
              <a:rPr lang="en-US" sz="600" dirty="0">
                <a:latin typeface="Arial Narrow"/>
              </a:rPr>
              <a:t> Large Ion Collider Experiment </a:t>
            </a:r>
          </a:p>
        </p:txBody>
      </p:sp>
      <p:sp>
        <p:nvSpPr>
          <p:cNvPr id="15256" name="Rectangle 15256"/>
          <p:cNvSpPr/>
          <p:nvPr/>
        </p:nvSpPr>
        <p:spPr>
          <a:xfrm>
            <a:off x="548640" y="1266804"/>
            <a:ext cx="2348135" cy="391530"/>
          </a:xfrm>
          <a:prstGeom prst="rect">
            <a:avLst/>
          </a:prstGeom>
        </p:spPr>
      </p:sp>
      <p:sp>
        <p:nvSpPr>
          <p:cNvPr id="15257" name="Freeform 15257"/>
          <p:cNvSpPr/>
          <p:nvPr/>
        </p:nvSpPr>
        <p:spPr>
          <a:xfrm>
            <a:off x="548640" y="1387267"/>
            <a:ext cx="209805" cy="209143"/>
          </a:xfrm>
          <a:custGeom>
            <a:avLst/>
            <a:gdLst/>
            <a:ahLst/>
            <a:cxnLst/>
            <a:rect l="0" t="0" r="0" b="0"/>
            <a:pathLst>
              <a:path w="9121973" h="9093200">
                <a:moveTo>
                  <a:pt x="9121973" y="9093200"/>
                </a:moveTo>
                <a:lnTo>
                  <a:pt x="7125096" y="9093200"/>
                </a:lnTo>
                <a:lnTo>
                  <a:pt x="6331346" y="7023100"/>
                </a:lnTo>
                <a:lnTo>
                  <a:pt x="2697559" y="7023100"/>
                </a:lnTo>
                <a:lnTo>
                  <a:pt x="1947267" y="9093200"/>
                </a:lnTo>
                <a:lnTo>
                  <a:pt x="0" y="9093200"/>
                </a:lnTo>
                <a:lnTo>
                  <a:pt x="3540918" y="0"/>
                </a:lnTo>
                <a:lnTo>
                  <a:pt x="5481835" y="0"/>
                </a:lnTo>
                <a:close/>
                <a:moveTo>
                  <a:pt x="5742384" y="5486400"/>
                </a:moveTo>
                <a:lnTo>
                  <a:pt x="4489648" y="2120900"/>
                </a:lnTo>
                <a:lnTo>
                  <a:pt x="3261915" y="54864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8548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58" name="Freeform 15258"/>
          <p:cNvSpPr/>
          <p:nvPr/>
        </p:nvSpPr>
        <p:spPr>
          <a:xfrm>
            <a:off x="781986" y="1389020"/>
            <a:ext cx="147191" cy="207391"/>
          </a:xfrm>
          <a:custGeom>
            <a:avLst/>
            <a:gdLst/>
            <a:ahLst/>
            <a:cxnLst/>
            <a:rect l="0" t="0" r="0" b="0"/>
            <a:pathLst>
              <a:path w="6399609" h="9017000">
                <a:moveTo>
                  <a:pt x="0" y="9017000"/>
                </a:moveTo>
                <a:lnTo>
                  <a:pt x="0" y="0"/>
                </a:lnTo>
                <a:lnTo>
                  <a:pt x="1835547" y="0"/>
                </a:lnTo>
                <a:lnTo>
                  <a:pt x="1835547" y="7480300"/>
                </a:lnTo>
                <a:lnTo>
                  <a:pt x="6399609" y="7480300"/>
                </a:lnTo>
                <a:lnTo>
                  <a:pt x="6399609" y="90170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8548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59" name="Freeform 15259"/>
          <p:cNvSpPr/>
          <p:nvPr/>
        </p:nvSpPr>
        <p:spPr>
          <a:xfrm>
            <a:off x="957977" y="1387267"/>
            <a:ext cx="42217" cy="209143"/>
          </a:xfrm>
          <a:custGeom>
            <a:avLst/>
            <a:gdLst/>
            <a:ahLst/>
            <a:cxnLst/>
            <a:rect l="0" t="0" r="0" b="0"/>
            <a:pathLst>
              <a:path w="1835546" h="9093200">
                <a:moveTo>
                  <a:pt x="0" y="9093200"/>
                </a:moveTo>
                <a:lnTo>
                  <a:pt x="0" y="0"/>
                </a:lnTo>
                <a:lnTo>
                  <a:pt x="1835546" y="0"/>
                </a:lnTo>
                <a:lnTo>
                  <a:pt x="1835546" y="90932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8548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60" name="Freeform 15260"/>
          <p:cNvSpPr/>
          <p:nvPr/>
        </p:nvSpPr>
        <p:spPr>
          <a:xfrm>
            <a:off x="1032988" y="1383469"/>
            <a:ext cx="182138" cy="216446"/>
          </a:xfrm>
          <a:custGeom>
            <a:avLst/>
            <a:gdLst/>
            <a:ahLst/>
            <a:cxnLst/>
            <a:rect l="0" t="0" r="0" b="0"/>
            <a:pathLst>
              <a:path w="7919045" h="9410700">
                <a:moveTo>
                  <a:pt x="6139259" y="5905500"/>
                </a:moveTo>
                <a:lnTo>
                  <a:pt x="7919045" y="6451600"/>
                </a:lnTo>
                <a:cubicBezTo>
                  <a:pt x="7646127" y="7452519"/>
                  <a:pt x="7192367" y="8195932"/>
                  <a:pt x="6557764" y="8681840"/>
                </a:cubicBezTo>
                <a:cubicBezTo>
                  <a:pt x="5923293" y="9167747"/>
                  <a:pt x="5118166" y="9410700"/>
                  <a:pt x="4142382" y="9410700"/>
                </a:cubicBezTo>
                <a:cubicBezTo>
                  <a:pt x="2935221" y="9410700"/>
                  <a:pt x="1943033" y="8997884"/>
                  <a:pt x="1165820" y="8172252"/>
                </a:cubicBezTo>
                <a:cubicBezTo>
                  <a:pt x="388606" y="7346620"/>
                  <a:pt x="0" y="6217907"/>
                  <a:pt x="0" y="4786115"/>
                </a:cubicBezTo>
                <a:cubicBezTo>
                  <a:pt x="0" y="3271375"/>
                  <a:pt x="390657" y="2095038"/>
                  <a:pt x="1171971" y="1257102"/>
                </a:cubicBezTo>
                <a:cubicBezTo>
                  <a:pt x="1953418" y="419035"/>
                  <a:pt x="2980796" y="0"/>
                  <a:pt x="4254103" y="0"/>
                </a:cubicBezTo>
                <a:cubicBezTo>
                  <a:pt x="5366146" y="0"/>
                  <a:pt x="6269434" y="329473"/>
                  <a:pt x="6963965" y="988418"/>
                </a:cubicBezTo>
                <a:cubicBezTo>
                  <a:pt x="7377376" y="1378016"/>
                  <a:pt x="7687468" y="1937544"/>
                  <a:pt x="7894240" y="2667000"/>
                </a:cubicBezTo>
                <a:lnTo>
                  <a:pt x="6077148" y="3098800"/>
                </a:lnTo>
                <a:cubicBezTo>
                  <a:pt x="5969727" y="2627974"/>
                  <a:pt x="5745427" y="2256301"/>
                  <a:pt x="5404246" y="1983780"/>
                </a:cubicBezTo>
                <a:cubicBezTo>
                  <a:pt x="5063199" y="1711127"/>
                  <a:pt x="4648795" y="1574800"/>
                  <a:pt x="4161036" y="1574800"/>
                </a:cubicBezTo>
                <a:cubicBezTo>
                  <a:pt x="3487274" y="1574800"/>
                  <a:pt x="2940579" y="1816563"/>
                  <a:pt x="2520950" y="2300090"/>
                </a:cubicBezTo>
                <a:cubicBezTo>
                  <a:pt x="2101320" y="2783615"/>
                  <a:pt x="1891506" y="3566782"/>
                  <a:pt x="1891506" y="4649590"/>
                </a:cubicBezTo>
                <a:cubicBezTo>
                  <a:pt x="1891506" y="5798411"/>
                  <a:pt x="2098212" y="6616700"/>
                  <a:pt x="2511623" y="7104460"/>
                </a:cubicBezTo>
                <a:cubicBezTo>
                  <a:pt x="2925035" y="7592087"/>
                  <a:pt x="3462469" y="7835900"/>
                  <a:pt x="4123928" y="7835900"/>
                </a:cubicBezTo>
                <a:cubicBezTo>
                  <a:pt x="4611687" y="7835900"/>
                  <a:pt x="5031250" y="7680722"/>
                  <a:pt x="5382617" y="7370366"/>
                </a:cubicBezTo>
                <a:cubicBezTo>
                  <a:pt x="5734116" y="7060010"/>
                  <a:pt x="5986330" y="6571721"/>
                  <a:pt x="6139259" y="590550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8548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61" name="Freeform 15261"/>
          <p:cNvSpPr/>
          <p:nvPr/>
        </p:nvSpPr>
        <p:spPr>
          <a:xfrm>
            <a:off x="1251359" y="1387267"/>
            <a:ext cx="159030" cy="209143"/>
          </a:xfrm>
          <a:custGeom>
            <a:avLst/>
            <a:gdLst/>
            <a:ahLst/>
            <a:cxnLst/>
            <a:rect l="0" t="0" r="0" b="0"/>
            <a:pathLst>
              <a:path w="6914356" h="9093200">
                <a:moveTo>
                  <a:pt x="0" y="9093200"/>
                </a:moveTo>
                <a:lnTo>
                  <a:pt x="0" y="0"/>
                </a:lnTo>
                <a:lnTo>
                  <a:pt x="6740723" y="0"/>
                </a:lnTo>
                <a:lnTo>
                  <a:pt x="6740723" y="1536700"/>
                </a:lnTo>
                <a:lnTo>
                  <a:pt x="1835546" y="1536700"/>
                </a:lnTo>
                <a:lnTo>
                  <a:pt x="1835546" y="3556000"/>
                </a:lnTo>
                <a:lnTo>
                  <a:pt x="6399609" y="3556000"/>
                </a:lnTo>
                <a:lnTo>
                  <a:pt x="6399609" y="5092700"/>
                </a:lnTo>
                <a:lnTo>
                  <a:pt x="1835546" y="5092700"/>
                </a:lnTo>
                <a:lnTo>
                  <a:pt x="1835546" y="7556500"/>
                </a:lnTo>
                <a:lnTo>
                  <a:pt x="6914356" y="7556500"/>
                </a:lnTo>
                <a:lnTo>
                  <a:pt x="6914356" y="90932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8548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62" name="Freeform 15262"/>
          <p:cNvSpPr/>
          <p:nvPr/>
        </p:nvSpPr>
        <p:spPr>
          <a:xfrm>
            <a:off x="1526195" y="1444811"/>
            <a:ext cx="137779" cy="155397"/>
          </a:xfrm>
          <a:custGeom>
            <a:avLst/>
            <a:gdLst/>
            <a:ahLst/>
            <a:cxnLst/>
            <a:rect l="0" t="0" r="0" b="0"/>
            <a:pathLst>
              <a:path w="5990431" h="6756400">
                <a:moveTo>
                  <a:pt x="4371975" y="6591300"/>
                </a:moveTo>
                <a:lnTo>
                  <a:pt x="4371975" y="5605265"/>
                </a:lnTo>
                <a:cubicBezTo>
                  <a:pt x="4132130" y="5956631"/>
                  <a:pt x="3816879" y="6236362"/>
                  <a:pt x="3426222" y="6444457"/>
                </a:cubicBezTo>
                <a:cubicBezTo>
                  <a:pt x="3035565" y="6652418"/>
                  <a:pt x="2623212" y="6756400"/>
                  <a:pt x="2189163" y="6756400"/>
                </a:cubicBezTo>
                <a:cubicBezTo>
                  <a:pt x="1746779" y="6756400"/>
                  <a:pt x="1349838" y="6658967"/>
                  <a:pt x="998339" y="6464102"/>
                </a:cubicBezTo>
                <a:cubicBezTo>
                  <a:pt x="646973" y="6269104"/>
                  <a:pt x="392708" y="5995327"/>
                  <a:pt x="235545" y="5642769"/>
                </a:cubicBezTo>
                <a:cubicBezTo>
                  <a:pt x="78515" y="5290212"/>
                  <a:pt x="0" y="4802849"/>
                  <a:pt x="0" y="4180682"/>
                </a:cubicBezTo>
                <a:lnTo>
                  <a:pt x="0" y="0"/>
                </a:lnTo>
                <a:lnTo>
                  <a:pt x="1742678" y="0"/>
                </a:lnTo>
                <a:lnTo>
                  <a:pt x="1742678" y="3034904"/>
                </a:lnTo>
                <a:cubicBezTo>
                  <a:pt x="1742678" y="3963591"/>
                  <a:pt x="1774693" y="4532644"/>
                  <a:pt x="1838722" y="4742061"/>
                </a:cubicBezTo>
                <a:cubicBezTo>
                  <a:pt x="1902883" y="4951347"/>
                  <a:pt x="2019697" y="5117174"/>
                  <a:pt x="2189163" y="5239544"/>
                </a:cubicBezTo>
                <a:cubicBezTo>
                  <a:pt x="2358628" y="5361782"/>
                  <a:pt x="2573602" y="5422900"/>
                  <a:pt x="2834085" y="5422900"/>
                </a:cubicBezTo>
                <a:cubicBezTo>
                  <a:pt x="3131741" y="5422900"/>
                  <a:pt x="3398374" y="5341012"/>
                  <a:pt x="3633986" y="5177235"/>
                </a:cubicBezTo>
                <a:cubicBezTo>
                  <a:pt x="3869730" y="5013458"/>
                  <a:pt x="4030993" y="4810324"/>
                  <a:pt x="4117777" y="4567833"/>
                </a:cubicBezTo>
                <a:cubicBezTo>
                  <a:pt x="4204560" y="4325210"/>
                  <a:pt x="4247952" y="3731287"/>
                  <a:pt x="4247952" y="2786063"/>
                </a:cubicBezTo>
                <a:lnTo>
                  <a:pt x="4247952" y="0"/>
                </a:lnTo>
                <a:lnTo>
                  <a:pt x="5990431" y="0"/>
                </a:lnTo>
                <a:lnTo>
                  <a:pt x="5990431" y="65913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8548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63" name="Freeform 15263"/>
          <p:cNvSpPr/>
          <p:nvPr/>
        </p:nvSpPr>
        <p:spPr>
          <a:xfrm>
            <a:off x="1704327" y="1441597"/>
            <a:ext cx="147761" cy="212356"/>
          </a:xfrm>
          <a:custGeom>
            <a:avLst/>
            <a:gdLst/>
            <a:ahLst/>
            <a:cxnLst/>
            <a:rect l="0" t="0" r="0" b="0"/>
            <a:pathLst>
              <a:path w="6424414" h="9232900">
                <a:moveTo>
                  <a:pt x="0" y="139700"/>
                </a:moveTo>
                <a:lnTo>
                  <a:pt x="1624608" y="139700"/>
                </a:lnTo>
                <a:lnTo>
                  <a:pt x="1624608" y="1107083"/>
                </a:lnTo>
                <a:cubicBezTo>
                  <a:pt x="1835481" y="776354"/>
                  <a:pt x="2120702" y="509191"/>
                  <a:pt x="2480270" y="305594"/>
                </a:cubicBezTo>
                <a:cubicBezTo>
                  <a:pt x="2839971" y="101865"/>
                  <a:pt x="3238963" y="0"/>
                  <a:pt x="3677245" y="0"/>
                </a:cubicBezTo>
                <a:cubicBezTo>
                  <a:pt x="4442023" y="0"/>
                  <a:pt x="5091046" y="300303"/>
                  <a:pt x="5624314" y="900907"/>
                </a:cubicBezTo>
                <a:cubicBezTo>
                  <a:pt x="6157714" y="1501379"/>
                  <a:pt x="6424414" y="2337991"/>
                  <a:pt x="6424414" y="3410744"/>
                </a:cubicBezTo>
                <a:cubicBezTo>
                  <a:pt x="6424414" y="4512469"/>
                  <a:pt x="6155664" y="5368793"/>
                  <a:pt x="5618163" y="5979716"/>
                </a:cubicBezTo>
                <a:cubicBezTo>
                  <a:pt x="5080794" y="6590639"/>
                  <a:pt x="4429720" y="6896100"/>
                  <a:pt x="3664942" y="6896100"/>
                </a:cubicBezTo>
                <a:cubicBezTo>
                  <a:pt x="3301140" y="6896100"/>
                  <a:pt x="2971403" y="6823736"/>
                  <a:pt x="2675731" y="6679010"/>
                </a:cubicBezTo>
                <a:cubicBezTo>
                  <a:pt x="2380192" y="6534283"/>
                  <a:pt x="2069108" y="6286236"/>
                  <a:pt x="1742480" y="5934869"/>
                </a:cubicBezTo>
                <a:lnTo>
                  <a:pt x="1742480" y="9232900"/>
                </a:lnTo>
                <a:lnTo>
                  <a:pt x="0" y="9232900"/>
                </a:lnTo>
                <a:close/>
                <a:moveTo>
                  <a:pt x="1723827" y="3332758"/>
                </a:moveTo>
                <a:cubicBezTo>
                  <a:pt x="1723827" y="4075708"/>
                  <a:pt x="1870604" y="4624653"/>
                  <a:pt x="2164159" y="4979591"/>
                </a:cubicBezTo>
                <a:cubicBezTo>
                  <a:pt x="2457715" y="5334397"/>
                  <a:pt x="2815299" y="5511800"/>
                  <a:pt x="3236913" y="5511800"/>
                </a:cubicBezTo>
                <a:cubicBezTo>
                  <a:pt x="3642122" y="5511800"/>
                  <a:pt x="3979069" y="5348883"/>
                  <a:pt x="4247753" y="5023049"/>
                </a:cubicBezTo>
                <a:cubicBezTo>
                  <a:pt x="4516438" y="4697215"/>
                  <a:pt x="4650780" y="4162822"/>
                  <a:pt x="4650780" y="3419872"/>
                </a:cubicBezTo>
                <a:cubicBezTo>
                  <a:pt x="4650780" y="2726796"/>
                  <a:pt x="4512270" y="2212182"/>
                  <a:pt x="4235252" y="1876029"/>
                </a:cubicBezTo>
                <a:cubicBezTo>
                  <a:pt x="3958365" y="1539743"/>
                  <a:pt x="3615267" y="1371600"/>
                  <a:pt x="3205956" y="1371600"/>
                </a:cubicBezTo>
                <a:cubicBezTo>
                  <a:pt x="2780109" y="1371600"/>
                  <a:pt x="2426626" y="1536634"/>
                  <a:pt x="2145506" y="1866702"/>
                </a:cubicBezTo>
                <a:cubicBezTo>
                  <a:pt x="1864386" y="2196637"/>
                  <a:pt x="1723827" y="2685323"/>
                  <a:pt x="1723827" y="3332758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8548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64" name="Freeform 15264"/>
          <p:cNvSpPr/>
          <p:nvPr/>
        </p:nvSpPr>
        <p:spPr>
          <a:xfrm>
            <a:off x="1874896" y="1441597"/>
            <a:ext cx="147761" cy="216154"/>
          </a:xfrm>
          <a:custGeom>
            <a:avLst/>
            <a:gdLst/>
            <a:ahLst/>
            <a:cxnLst/>
            <a:rect l="0" t="0" r="0" b="0"/>
            <a:pathLst>
              <a:path w="6424414" h="9398000">
                <a:moveTo>
                  <a:pt x="229394" y="7150100"/>
                </a:moveTo>
                <a:lnTo>
                  <a:pt x="2220119" y="7391400"/>
                </a:lnTo>
                <a:cubicBezTo>
                  <a:pt x="2253192" y="7626217"/>
                  <a:pt x="2329656" y="7787679"/>
                  <a:pt x="2449512" y="7875785"/>
                </a:cubicBezTo>
                <a:cubicBezTo>
                  <a:pt x="2614877" y="8001595"/>
                  <a:pt x="2875359" y="8064500"/>
                  <a:pt x="3230959" y="8064500"/>
                </a:cubicBezTo>
                <a:cubicBezTo>
                  <a:pt x="3685646" y="8064500"/>
                  <a:pt x="4026694" y="7996039"/>
                  <a:pt x="4254103" y="7859117"/>
                </a:cubicBezTo>
                <a:cubicBezTo>
                  <a:pt x="4407032" y="7767835"/>
                  <a:pt x="4522787" y="7620595"/>
                  <a:pt x="4601369" y="7417395"/>
                </a:cubicBezTo>
                <a:cubicBezTo>
                  <a:pt x="4655079" y="7272139"/>
                  <a:pt x="4681934" y="7004579"/>
                  <a:pt x="4681934" y="6614716"/>
                </a:cubicBezTo>
                <a:lnTo>
                  <a:pt x="4681934" y="5650111"/>
                </a:lnTo>
                <a:cubicBezTo>
                  <a:pt x="4160970" y="6370704"/>
                  <a:pt x="3503612" y="6731000"/>
                  <a:pt x="2709862" y="6731000"/>
                </a:cubicBezTo>
                <a:cubicBezTo>
                  <a:pt x="1825228" y="6731000"/>
                  <a:pt x="1124479" y="6357078"/>
                  <a:pt x="607616" y="5609233"/>
                </a:cubicBezTo>
                <a:cubicBezTo>
                  <a:pt x="202538" y="5018286"/>
                  <a:pt x="0" y="4282745"/>
                  <a:pt x="0" y="3402608"/>
                </a:cubicBezTo>
                <a:cubicBezTo>
                  <a:pt x="0" y="2299428"/>
                  <a:pt x="265575" y="1456532"/>
                  <a:pt x="796727" y="873919"/>
                </a:cubicBezTo>
                <a:cubicBezTo>
                  <a:pt x="1328010" y="291307"/>
                  <a:pt x="1988476" y="0"/>
                  <a:pt x="2778125" y="0"/>
                </a:cubicBezTo>
                <a:cubicBezTo>
                  <a:pt x="3592512" y="0"/>
                  <a:pt x="4264290" y="357651"/>
                  <a:pt x="4793456" y="1072952"/>
                </a:cubicBezTo>
                <a:lnTo>
                  <a:pt x="4793456" y="139700"/>
                </a:lnTo>
                <a:lnTo>
                  <a:pt x="6424414" y="139700"/>
                </a:lnTo>
                <a:lnTo>
                  <a:pt x="6424414" y="6049368"/>
                </a:lnTo>
                <a:cubicBezTo>
                  <a:pt x="6424414" y="6826580"/>
                  <a:pt x="6360319" y="7407407"/>
                  <a:pt x="6232128" y="7791846"/>
                </a:cubicBezTo>
                <a:cubicBezTo>
                  <a:pt x="6103937" y="8176418"/>
                  <a:pt x="5924087" y="8478242"/>
                  <a:pt x="5692577" y="8697317"/>
                </a:cubicBezTo>
                <a:cubicBezTo>
                  <a:pt x="5461066" y="8916392"/>
                  <a:pt x="5152033" y="9087908"/>
                  <a:pt x="4765477" y="9211865"/>
                </a:cubicBezTo>
                <a:cubicBezTo>
                  <a:pt x="4379052" y="9335955"/>
                  <a:pt x="3890235" y="9398000"/>
                  <a:pt x="3299023" y="9398000"/>
                </a:cubicBezTo>
                <a:cubicBezTo>
                  <a:pt x="2182746" y="9398000"/>
                  <a:pt x="1391047" y="9205978"/>
                  <a:pt x="923925" y="8821935"/>
                </a:cubicBezTo>
                <a:cubicBezTo>
                  <a:pt x="456803" y="8438025"/>
                  <a:pt x="223242" y="7951324"/>
                  <a:pt x="223242" y="7361832"/>
                </a:cubicBezTo>
                <a:cubicBezTo>
                  <a:pt x="223242" y="7303756"/>
                  <a:pt x="225293" y="7233179"/>
                  <a:pt x="229394" y="7150100"/>
                </a:cubicBezTo>
                <a:close/>
                <a:moveTo>
                  <a:pt x="1785937" y="3302596"/>
                </a:moveTo>
                <a:cubicBezTo>
                  <a:pt x="1785937" y="4000302"/>
                  <a:pt x="1921338" y="4511213"/>
                  <a:pt x="2192139" y="4835327"/>
                </a:cubicBezTo>
                <a:cubicBezTo>
                  <a:pt x="2462940" y="5159309"/>
                  <a:pt x="2796778" y="5321300"/>
                  <a:pt x="3193653" y="5321300"/>
                </a:cubicBezTo>
                <a:cubicBezTo>
                  <a:pt x="3619500" y="5321300"/>
                  <a:pt x="3979135" y="5155142"/>
                  <a:pt x="4272558" y="4822825"/>
                </a:cubicBezTo>
                <a:cubicBezTo>
                  <a:pt x="4566113" y="4490509"/>
                  <a:pt x="4712891" y="3998252"/>
                  <a:pt x="4712891" y="3346054"/>
                </a:cubicBezTo>
                <a:cubicBezTo>
                  <a:pt x="4712891" y="2664884"/>
                  <a:pt x="4572331" y="2159199"/>
                  <a:pt x="4291211" y="1828999"/>
                </a:cubicBezTo>
                <a:cubicBezTo>
                  <a:pt x="4010091" y="1498667"/>
                  <a:pt x="3654557" y="1333500"/>
                  <a:pt x="3224609" y="1333500"/>
                </a:cubicBezTo>
                <a:cubicBezTo>
                  <a:pt x="2807097" y="1333500"/>
                  <a:pt x="2462940" y="1495558"/>
                  <a:pt x="2192139" y="1819672"/>
                </a:cubicBezTo>
                <a:cubicBezTo>
                  <a:pt x="1921338" y="2143655"/>
                  <a:pt x="1785937" y="2637962"/>
                  <a:pt x="1785937" y="3302596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8548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65" name="Freeform 15265"/>
          <p:cNvSpPr/>
          <p:nvPr/>
        </p:nvSpPr>
        <p:spPr>
          <a:xfrm>
            <a:off x="2060586" y="1441598"/>
            <a:ext cx="98127" cy="154813"/>
          </a:xfrm>
          <a:custGeom>
            <a:avLst/>
            <a:gdLst/>
            <a:ahLst/>
            <a:cxnLst/>
            <a:rect l="0" t="0" r="0" b="0"/>
            <a:pathLst>
              <a:path w="4266407" h="6731000">
                <a:moveTo>
                  <a:pt x="1742480" y="6731000"/>
                </a:moveTo>
                <a:lnTo>
                  <a:pt x="0" y="6731000"/>
                </a:lnTo>
                <a:lnTo>
                  <a:pt x="0" y="139700"/>
                </a:lnTo>
                <a:lnTo>
                  <a:pt x="1618457" y="139700"/>
                </a:lnTo>
                <a:lnTo>
                  <a:pt x="1618457" y="1076127"/>
                </a:lnTo>
                <a:cubicBezTo>
                  <a:pt x="1895475" y="633744"/>
                  <a:pt x="2144580" y="343826"/>
                  <a:pt x="2365772" y="206375"/>
                </a:cubicBezTo>
                <a:cubicBezTo>
                  <a:pt x="2586964" y="68792"/>
                  <a:pt x="2838120" y="0"/>
                  <a:pt x="3119239" y="0"/>
                </a:cubicBezTo>
                <a:cubicBezTo>
                  <a:pt x="3516114" y="0"/>
                  <a:pt x="3898503" y="109538"/>
                  <a:pt x="4266407" y="328613"/>
                </a:cubicBezTo>
                <a:lnTo>
                  <a:pt x="3726855" y="1847454"/>
                </a:lnTo>
                <a:cubicBezTo>
                  <a:pt x="3433300" y="1657218"/>
                  <a:pt x="3160448" y="1562100"/>
                  <a:pt x="2908300" y="1562100"/>
                </a:cubicBezTo>
                <a:cubicBezTo>
                  <a:pt x="2664354" y="1562100"/>
                  <a:pt x="2457649" y="1629239"/>
                  <a:pt x="2288183" y="1763515"/>
                </a:cubicBezTo>
                <a:cubicBezTo>
                  <a:pt x="2118718" y="1897790"/>
                  <a:pt x="1985368" y="2140546"/>
                  <a:pt x="1888133" y="2491780"/>
                </a:cubicBezTo>
                <a:cubicBezTo>
                  <a:pt x="1791031" y="2843015"/>
                  <a:pt x="1742480" y="3578490"/>
                  <a:pt x="1742480" y="4698207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8548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66" name="Freeform 15266"/>
          <p:cNvSpPr/>
          <p:nvPr/>
        </p:nvSpPr>
        <p:spPr>
          <a:xfrm>
            <a:off x="2165425" y="1441597"/>
            <a:ext cx="142202" cy="158610"/>
          </a:xfrm>
          <a:custGeom>
            <a:avLst/>
            <a:gdLst/>
            <a:ahLst/>
            <a:cxnLst/>
            <a:rect l="0" t="0" r="0" b="0"/>
            <a:pathLst>
              <a:path w="6182718" h="6896100">
                <a:moveTo>
                  <a:pt x="1761133" y="2171700"/>
                </a:moveTo>
                <a:lnTo>
                  <a:pt x="179983" y="1892300"/>
                </a:lnTo>
                <a:cubicBezTo>
                  <a:pt x="357783" y="1248966"/>
                  <a:pt x="663708" y="772782"/>
                  <a:pt x="1097757" y="463749"/>
                </a:cubicBezTo>
                <a:cubicBezTo>
                  <a:pt x="1531806" y="154583"/>
                  <a:pt x="2176727" y="0"/>
                  <a:pt x="3032522" y="0"/>
                </a:cubicBezTo>
                <a:cubicBezTo>
                  <a:pt x="3809604" y="0"/>
                  <a:pt x="4388314" y="91943"/>
                  <a:pt x="4768652" y="275829"/>
                </a:cubicBezTo>
                <a:cubicBezTo>
                  <a:pt x="5148990" y="459714"/>
                  <a:pt x="5416683" y="693209"/>
                  <a:pt x="5571729" y="976313"/>
                </a:cubicBezTo>
                <a:cubicBezTo>
                  <a:pt x="5726775" y="1259285"/>
                  <a:pt x="5804297" y="1778861"/>
                  <a:pt x="5804297" y="2535040"/>
                </a:cubicBezTo>
                <a:lnTo>
                  <a:pt x="5785843" y="4567833"/>
                </a:lnTo>
                <a:cubicBezTo>
                  <a:pt x="5785843" y="5146345"/>
                  <a:pt x="5813756" y="5572985"/>
                  <a:pt x="5869583" y="5847755"/>
                </a:cubicBezTo>
                <a:cubicBezTo>
                  <a:pt x="5925410" y="6122525"/>
                  <a:pt x="6029789" y="6416940"/>
                  <a:pt x="6182718" y="6731000"/>
                </a:cubicBezTo>
                <a:lnTo>
                  <a:pt x="4458693" y="6731000"/>
                </a:lnTo>
                <a:cubicBezTo>
                  <a:pt x="4413184" y="6616568"/>
                  <a:pt x="4357357" y="6446970"/>
                  <a:pt x="4291211" y="6222207"/>
                </a:cubicBezTo>
                <a:cubicBezTo>
                  <a:pt x="4262240" y="6119945"/>
                  <a:pt x="4241602" y="6052477"/>
                  <a:pt x="4229299" y="6019800"/>
                </a:cubicBezTo>
                <a:cubicBezTo>
                  <a:pt x="3931643" y="6311900"/>
                  <a:pt x="3613283" y="6530975"/>
                  <a:pt x="3274219" y="6677025"/>
                </a:cubicBezTo>
                <a:cubicBezTo>
                  <a:pt x="2935288" y="6823075"/>
                  <a:pt x="2573536" y="6896100"/>
                  <a:pt x="2188965" y="6896100"/>
                </a:cubicBezTo>
                <a:cubicBezTo>
                  <a:pt x="1510970" y="6896100"/>
                  <a:pt x="976644" y="6712215"/>
                  <a:pt x="585986" y="6344444"/>
                </a:cubicBezTo>
                <a:cubicBezTo>
                  <a:pt x="195329" y="5976541"/>
                  <a:pt x="0" y="5511536"/>
                  <a:pt x="0" y="4949429"/>
                </a:cubicBezTo>
                <a:cubicBezTo>
                  <a:pt x="0" y="4577557"/>
                  <a:pt x="88900" y="4245902"/>
                  <a:pt x="266700" y="3954463"/>
                </a:cubicBezTo>
                <a:cubicBezTo>
                  <a:pt x="444500" y="3663024"/>
                  <a:pt x="693540" y="3439848"/>
                  <a:pt x="1013818" y="3284935"/>
                </a:cubicBezTo>
                <a:cubicBezTo>
                  <a:pt x="1334228" y="3129889"/>
                  <a:pt x="1796257" y="2994555"/>
                  <a:pt x="2399904" y="2878932"/>
                </a:cubicBezTo>
                <a:cubicBezTo>
                  <a:pt x="3214291" y="2726003"/>
                  <a:pt x="3778581" y="2583392"/>
                  <a:pt x="4092774" y="2451100"/>
                </a:cubicBezTo>
                <a:lnTo>
                  <a:pt x="4092774" y="2275285"/>
                </a:lnTo>
                <a:cubicBezTo>
                  <a:pt x="4092774" y="1936221"/>
                  <a:pt x="4010092" y="1694525"/>
                  <a:pt x="3844727" y="1550194"/>
                </a:cubicBezTo>
                <a:cubicBezTo>
                  <a:pt x="3679362" y="1405732"/>
                  <a:pt x="3367220" y="1333500"/>
                  <a:pt x="2908300" y="1333500"/>
                </a:cubicBezTo>
                <a:cubicBezTo>
                  <a:pt x="2598341" y="1333500"/>
                  <a:pt x="2356512" y="1395479"/>
                  <a:pt x="2182813" y="1519436"/>
                </a:cubicBezTo>
                <a:cubicBezTo>
                  <a:pt x="2009246" y="1643394"/>
                  <a:pt x="1868686" y="1860815"/>
                  <a:pt x="1761133" y="2171700"/>
                </a:cubicBezTo>
                <a:close/>
                <a:moveTo>
                  <a:pt x="4092774" y="3581400"/>
                </a:moveTo>
                <a:cubicBezTo>
                  <a:pt x="3869598" y="3655748"/>
                  <a:pt x="3516181" y="3744582"/>
                  <a:pt x="3032522" y="3847902"/>
                </a:cubicBezTo>
                <a:cubicBezTo>
                  <a:pt x="2548864" y="3951222"/>
                  <a:pt x="2232621" y="4052491"/>
                  <a:pt x="2083793" y="4151710"/>
                </a:cubicBezTo>
                <a:cubicBezTo>
                  <a:pt x="1856383" y="4312841"/>
                  <a:pt x="1742679" y="4517364"/>
                  <a:pt x="1742679" y="4765279"/>
                </a:cubicBezTo>
                <a:cubicBezTo>
                  <a:pt x="1742679" y="5009224"/>
                  <a:pt x="1833629" y="5220031"/>
                  <a:pt x="2015530" y="5397699"/>
                </a:cubicBezTo>
                <a:cubicBezTo>
                  <a:pt x="2197431" y="5575367"/>
                  <a:pt x="2428942" y="5664200"/>
                  <a:pt x="2710061" y="5664200"/>
                </a:cubicBezTo>
                <a:cubicBezTo>
                  <a:pt x="3024254" y="5664200"/>
                  <a:pt x="3323961" y="5560881"/>
                  <a:pt x="3609182" y="5354241"/>
                </a:cubicBezTo>
                <a:cubicBezTo>
                  <a:pt x="3819922" y="5197211"/>
                  <a:pt x="3958365" y="5005057"/>
                  <a:pt x="4024511" y="4777780"/>
                </a:cubicBezTo>
                <a:cubicBezTo>
                  <a:pt x="4070020" y="4628952"/>
                  <a:pt x="4092774" y="4345848"/>
                  <a:pt x="4092774" y="3928468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8548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67" name="Freeform 15267"/>
          <p:cNvSpPr/>
          <p:nvPr/>
        </p:nvSpPr>
        <p:spPr>
          <a:xfrm>
            <a:off x="2329462" y="1387266"/>
            <a:ext cx="147903" cy="212940"/>
          </a:xfrm>
          <a:custGeom>
            <a:avLst/>
            <a:gdLst/>
            <a:ahLst/>
            <a:cxnLst/>
            <a:rect l="0" t="0" r="0" b="0"/>
            <a:pathLst>
              <a:path w="6430566" h="9258300">
                <a:moveTo>
                  <a:pt x="6430566" y="9093200"/>
                </a:moveTo>
                <a:lnTo>
                  <a:pt x="4812109" y="9093200"/>
                </a:lnTo>
                <a:lnTo>
                  <a:pt x="4812109" y="8125818"/>
                </a:lnTo>
                <a:cubicBezTo>
                  <a:pt x="4543425" y="8502055"/>
                  <a:pt x="4226123" y="8784895"/>
                  <a:pt x="3860205" y="8974336"/>
                </a:cubicBezTo>
                <a:cubicBezTo>
                  <a:pt x="3494418" y="9163645"/>
                  <a:pt x="3125457" y="9258300"/>
                  <a:pt x="2753320" y="9258300"/>
                </a:cubicBezTo>
                <a:cubicBezTo>
                  <a:pt x="1996744" y="9258300"/>
                  <a:pt x="1348714" y="8952839"/>
                  <a:pt x="809228" y="8341916"/>
                </a:cubicBezTo>
                <a:cubicBezTo>
                  <a:pt x="269743" y="7730993"/>
                  <a:pt x="0" y="6878836"/>
                  <a:pt x="0" y="5785446"/>
                </a:cubicBezTo>
                <a:cubicBezTo>
                  <a:pt x="0" y="4667184"/>
                  <a:pt x="262533" y="3817078"/>
                  <a:pt x="787598" y="3235127"/>
                </a:cubicBezTo>
                <a:cubicBezTo>
                  <a:pt x="1312664" y="2653176"/>
                  <a:pt x="1976173" y="2362200"/>
                  <a:pt x="2778125" y="2362200"/>
                </a:cubicBezTo>
                <a:cubicBezTo>
                  <a:pt x="3514063" y="2362200"/>
                  <a:pt x="4150717" y="2668125"/>
                  <a:pt x="4688086" y="3279974"/>
                </a:cubicBezTo>
                <a:lnTo>
                  <a:pt x="4688086" y="0"/>
                </a:lnTo>
                <a:lnTo>
                  <a:pt x="6430566" y="0"/>
                </a:lnTo>
                <a:close/>
                <a:moveTo>
                  <a:pt x="1779786" y="5669757"/>
                </a:moveTo>
                <a:cubicBezTo>
                  <a:pt x="1779786" y="6375533"/>
                  <a:pt x="1876954" y="6886179"/>
                  <a:pt x="2071291" y="7201694"/>
                </a:cubicBezTo>
                <a:cubicBezTo>
                  <a:pt x="2352410" y="7658365"/>
                  <a:pt x="2745118" y="7886700"/>
                  <a:pt x="3249414" y="7886700"/>
                </a:cubicBezTo>
                <a:cubicBezTo>
                  <a:pt x="3650390" y="7886700"/>
                  <a:pt x="3991438" y="7715449"/>
                  <a:pt x="4272558" y="7372946"/>
                </a:cubicBezTo>
                <a:cubicBezTo>
                  <a:pt x="4553677" y="7030443"/>
                  <a:pt x="4694237" y="6518738"/>
                  <a:pt x="4694237" y="5837833"/>
                </a:cubicBezTo>
                <a:cubicBezTo>
                  <a:pt x="4694237" y="5078082"/>
                  <a:pt x="4557779" y="4531122"/>
                  <a:pt x="4284861" y="4196954"/>
                </a:cubicBezTo>
                <a:cubicBezTo>
                  <a:pt x="4012076" y="3862785"/>
                  <a:pt x="3662759" y="3695700"/>
                  <a:pt x="3236912" y="3695700"/>
                </a:cubicBezTo>
                <a:cubicBezTo>
                  <a:pt x="2823633" y="3695700"/>
                  <a:pt x="2477426" y="3860734"/>
                  <a:pt x="2198291" y="4190802"/>
                </a:cubicBezTo>
                <a:cubicBezTo>
                  <a:pt x="1919287" y="4520870"/>
                  <a:pt x="1779786" y="5013855"/>
                  <a:pt x="1779786" y="5669757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8548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68" name="Freeform 15268"/>
          <p:cNvSpPr/>
          <p:nvPr/>
        </p:nvSpPr>
        <p:spPr>
          <a:xfrm>
            <a:off x="2505165" y="1441597"/>
            <a:ext cx="142057" cy="158610"/>
          </a:xfrm>
          <a:custGeom>
            <a:avLst/>
            <a:gdLst/>
            <a:ahLst/>
            <a:cxnLst/>
            <a:rect l="0" t="0" r="0" b="0"/>
            <a:pathLst>
              <a:path w="6176433" h="6896100">
                <a:moveTo>
                  <a:pt x="4322366" y="4648200"/>
                </a:moveTo>
                <a:lnTo>
                  <a:pt x="6058694" y="4940300"/>
                </a:lnTo>
                <a:cubicBezTo>
                  <a:pt x="5835385" y="5577682"/>
                  <a:pt x="5482894" y="6062994"/>
                  <a:pt x="5001220" y="6396236"/>
                </a:cubicBezTo>
                <a:cubicBezTo>
                  <a:pt x="4519679" y="6729479"/>
                  <a:pt x="3917156" y="6896100"/>
                  <a:pt x="3193653" y="6896100"/>
                </a:cubicBezTo>
                <a:cubicBezTo>
                  <a:pt x="2048537" y="6896100"/>
                  <a:pt x="1201010" y="6521252"/>
                  <a:pt x="651074" y="5771555"/>
                </a:cubicBezTo>
                <a:cubicBezTo>
                  <a:pt x="217025" y="5171083"/>
                  <a:pt x="0" y="4413118"/>
                  <a:pt x="0" y="3497660"/>
                </a:cubicBezTo>
                <a:cubicBezTo>
                  <a:pt x="0" y="2404269"/>
                  <a:pt x="285221" y="1548011"/>
                  <a:pt x="855663" y="928886"/>
                </a:cubicBezTo>
                <a:cubicBezTo>
                  <a:pt x="1426236" y="309629"/>
                  <a:pt x="2147689" y="0"/>
                  <a:pt x="3020020" y="0"/>
                </a:cubicBezTo>
                <a:cubicBezTo>
                  <a:pt x="3999773" y="0"/>
                  <a:pt x="4772819" y="323983"/>
                  <a:pt x="5339159" y="971947"/>
                </a:cubicBezTo>
                <a:cubicBezTo>
                  <a:pt x="5905632" y="1619912"/>
                  <a:pt x="6176433" y="2612496"/>
                  <a:pt x="6151563" y="3949700"/>
                </a:cubicBezTo>
                <a:lnTo>
                  <a:pt x="1785938" y="3949700"/>
                </a:lnTo>
                <a:cubicBezTo>
                  <a:pt x="1798373" y="4466829"/>
                  <a:pt x="1938933" y="4869194"/>
                  <a:pt x="2207617" y="5156796"/>
                </a:cubicBezTo>
                <a:cubicBezTo>
                  <a:pt x="2476302" y="5444266"/>
                  <a:pt x="2811198" y="5588000"/>
                  <a:pt x="3212306" y="5588000"/>
                </a:cubicBezTo>
                <a:cubicBezTo>
                  <a:pt x="3485224" y="5588000"/>
                  <a:pt x="3714684" y="5513851"/>
                  <a:pt x="3900686" y="5365552"/>
                </a:cubicBezTo>
                <a:cubicBezTo>
                  <a:pt x="4086688" y="5217121"/>
                  <a:pt x="4227248" y="4978004"/>
                  <a:pt x="4322366" y="4648200"/>
                </a:cubicBezTo>
                <a:close/>
                <a:moveTo>
                  <a:pt x="4421584" y="2882900"/>
                </a:moveTo>
                <a:cubicBezTo>
                  <a:pt x="4409149" y="2376753"/>
                  <a:pt x="4278908" y="1991982"/>
                  <a:pt x="4030861" y="1728590"/>
                </a:cubicBezTo>
                <a:cubicBezTo>
                  <a:pt x="3782814" y="1465197"/>
                  <a:pt x="3481057" y="1333500"/>
                  <a:pt x="3125589" y="1333500"/>
                </a:cubicBezTo>
                <a:cubicBezTo>
                  <a:pt x="2745251" y="1333500"/>
                  <a:pt x="2431058" y="1472473"/>
                  <a:pt x="2183011" y="1750418"/>
                </a:cubicBezTo>
                <a:cubicBezTo>
                  <a:pt x="1934832" y="2028362"/>
                  <a:pt x="1812859" y="2405857"/>
                  <a:pt x="1817092" y="288290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8548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69" name="Freeform 15269"/>
          <p:cNvSpPr/>
          <p:nvPr/>
        </p:nvSpPr>
        <p:spPr>
          <a:xfrm>
            <a:off x="2665208" y="1441597"/>
            <a:ext cx="141485" cy="158610"/>
          </a:xfrm>
          <a:custGeom>
            <a:avLst/>
            <a:gdLst/>
            <a:ahLst/>
            <a:cxnLst/>
            <a:rect l="0" t="0" r="0" b="0"/>
            <a:pathLst>
              <a:path w="6151562" h="6896100">
                <a:moveTo>
                  <a:pt x="0" y="4876800"/>
                </a:moveTo>
                <a:lnTo>
                  <a:pt x="1748829" y="4610100"/>
                </a:lnTo>
                <a:cubicBezTo>
                  <a:pt x="1823310" y="4946783"/>
                  <a:pt x="1974188" y="5202436"/>
                  <a:pt x="2201465" y="5377061"/>
                </a:cubicBezTo>
                <a:cubicBezTo>
                  <a:pt x="2428875" y="5551554"/>
                  <a:pt x="2747235" y="5638800"/>
                  <a:pt x="3156545" y="5638800"/>
                </a:cubicBezTo>
                <a:cubicBezTo>
                  <a:pt x="3607130" y="5638800"/>
                  <a:pt x="3946128" y="5555920"/>
                  <a:pt x="4173537" y="5390158"/>
                </a:cubicBezTo>
                <a:cubicBezTo>
                  <a:pt x="4326466" y="5274139"/>
                  <a:pt x="4402931" y="5118828"/>
                  <a:pt x="4402931" y="4924227"/>
                </a:cubicBezTo>
                <a:cubicBezTo>
                  <a:pt x="4402931" y="4791538"/>
                  <a:pt x="4361590" y="4681736"/>
                  <a:pt x="4278908" y="4594821"/>
                </a:cubicBezTo>
                <a:cubicBezTo>
                  <a:pt x="4192124" y="4511874"/>
                  <a:pt x="3997788" y="4435211"/>
                  <a:pt x="3695898" y="4364832"/>
                </a:cubicBezTo>
                <a:cubicBezTo>
                  <a:pt x="2290299" y="4054079"/>
                  <a:pt x="1399447" y="3770181"/>
                  <a:pt x="1023342" y="3513138"/>
                </a:cubicBezTo>
                <a:cubicBezTo>
                  <a:pt x="502377" y="3156612"/>
                  <a:pt x="241895" y="2661246"/>
                  <a:pt x="241895" y="2027040"/>
                </a:cubicBezTo>
                <a:cubicBezTo>
                  <a:pt x="241895" y="1455011"/>
                  <a:pt x="467188" y="974196"/>
                  <a:pt x="917773" y="584597"/>
                </a:cubicBezTo>
                <a:cubicBezTo>
                  <a:pt x="1368359" y="194866"/>
                  <a:pt x="2067057" y="0"/>
                  <a:pt x="3013869" y="0"/>
                </a:cubicBezTo>
                <a:cubicBezTo>
                  <a:pt x="3915039" y="0"/>
                  <a:pt x="4584700" y="147638"/>
                  <a:pt x="5022850" y="442913"/>
                </a:cubicBezTo>
                <a:cubicBezTo>
                  <a:pt x="5461132" y="738056"/>
                  <a:pt x="5762955" y="1174618"/>
                  <a:pt x="5928320" y="1752600"/>
                </a:cubicBezTo>
                <a:lnTo>
                  <a:pt x="4285059" y="2057400"/>
                </a:lnTo>
                <a:cubicBezTo>
                  <a:pt x="4214812" y="1799035"/>
                  <a:pt x="4081462" y="1601126"/>
                  <a:pt x="3885009" y="1463675"/>
                </a:cubicBezTo>
                <a:cubicBezTo>
                  <a:pt x="3688688" y="1326092"/>
                  <a:pt x="3408627" y="1257300"/>
                  <a:pt x="3044825" y="1257300"/>
                </a:cubicBezTo>
                <a:cubicBezTo>
                  <a:pt x="2585905" y="1257300"/>
                  <a:pt x="2257226" y="1321528"/>
                  <a:pt x="2058789" y="1449983"/>
                </a:cubicBezTo>
                <a:cubicBezTo>
                  <a:pt x="1926497" y="1541132"/>
                  <a:pt x="1860351" y="1659203"/>
                  <a:pt x="1860351" y="1804194"/>
                </a:cubicBezTo>
                <a:cubicBezTo>
                  <a:pt x="1860351" y="1928416"/>
                  <a:pt x="1918229" y="2034051"/>
                  <a:pt x="2033984" y="2121099"/>
                </a:cubicBezTo>
                <a:cubicBezTo>
                  <a:pt x="2191147" y="2237119"/>
                  <a:pt x="2733741" y="2400830"/>
                  <a:pt x="3661767" y="2612232"/>
                </a:cubicBezTo>
                <a:cubicBezTo>
                  <a:pt x="4589925" y="2823501"/>
                  <a:pt x="5237956" y="3082264"/>
                  <a:pt x="5605859" y="3388519"/>
                </a:cubicBezTo>
                <a:cubicBezTo>
                  <a:pt x="5969661" y="3698875"/>
                  <a:pt x="6151562" y="4131403"/>
                  <a:pt x="6151562" y="4686102"/>
                </a:cubicBezTo>
                <a:cubicBezTo>
                  <a:pt x="6151562" y="5290278"/>
                  <a:pt x="5899348" y="5809655"/>
                  <a:pt x="5394920" y="6244233"/>
                </a:cubicBezTo>
                <a:cubicBezTo>
                  <a:pt x="4890624" y="6678811"/>
                  <a:pt x="4144433" y="6896100"/>
                  <a:pt x="3156347" y="6896100"/>
                </a:cubicBezTo>
                <a:cubicBezTo>
                  <a:pt x="2259277" y="6896100"/>
                  <a:pt x="1549267" y="6714993"/>
                  <a:pt x="1026319" y="6352779"/>
                </a:cubicBezTo>
                <a:cubicBezTo>
                  <a:pt x="503370" y="5990432"/>
                  <a:pt x="161263" y="5498439"/>
                  <a:pt x="0" y="487680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8548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70" name="Rectangle 15270"/>
          <p:cNvSpPr/>
          <p:nvPr/>
        </p:nvSpPr>
        <p:spPr>
          <a:xfrm>
            <a:off x="8471702" y="5660319"/>
            <a:ext cx="923330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00" dirty="0">
                <a:solidFill>
                  <a:srgbClr val="898989"/>
                </a:solidFill>
                <a:latin typeface="Calibri"/>
              </a:rPr>
              <a:t>37	</a:t>
            </a:r>
          </a:p>
        </p:txBody>
      </p:sp>
      <p:sp>
        <p:nvSpPr>
          <p:cNvPr id="15271" name="Rectangle 15271"/>
          <p:cNvSpPr/>
          <p:nvPr/>
        </p:nvSpPr>
        <p:spPr>
          <a:xfrm>
            <a:off x="548639" y="1695783"/>
            <a:ext cx="808748" cy="306415"/>
          </a:xfrm>
          <a:prstGeom prst="rect">
            <a:avLst/>
          </a:prstGeom>
        </p:spPr>
      </p:sp>
      <p:sp>
        <p:nvSpPr>
          <p:cNvPr id="15272" name="Freeform 15272"/>
          <p:cNvSpPr/>
          <p:nvPr/>
        </p:nvSpPr>
        <p:spPr>
          <a:xfrm>
            <a:off x="566163" y="1791428"/>
            <a:ext cx="115192" cy="162306"/>
          </a:xfrm>
          <a:custGeom>
            <a:avLst/>
            <a:gdLst/>
            <a:ahLst/>
            <a:cxnLst/>
            <a:rect l="0" t="0" r="0" b="0"/>
            <a:pathLst>
              <a:path w="6399609" h="9017000">
                <a:moveTo>
                  <a:pt x="0" y="9017000"/>
                </a:moveTo>
                <a:lnTo>
                  <a:pt x="0" y="0"/>
                </a:lnTo>
                <a:lnTo>
                  <a:pt x="1835547" y="0"/>
                </a:lnTo>
                <a:lnTo>
                  <a:pt x="1835547" y="7480300"/>
                </a:lnTo>
                <a:lnTo>
                  <a:pt x="6399609" y="7480300"/>
                </a:lnTo>
                <a:lnTo>
                  <a:pt x="6399609" y="90170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73" name="Freeform 15273"/>
          <p:cNvSpPr/>
          <p:nvPr/>
        </p:nvSpPr>
        <p:spPr>
          <a:xfrm>
            <a:off x="696416" y="1832577"/>
            <a:ext cx="111288" cy="124129"/>
          </a:xfrm>
          <a:custGeom>
            <a:avLst/>
            <a:gdLst/>
            <a:ahLst/>
            <a:cxnLst/>
            <a:rect l="0" t="0" r="0" b="0"/>
            <a:pathLst>
              <a:path w="6182718" h="6896100">
                <a:moveTo>
                  <a:pt x="1761133" y="2171700"/>
                </a:moveTo>
                <a:lnTo>
                  <a:pt x="179983" y="1892300"/>
                </a:lnTo>
                <a:cubicBezTo>
                  <a:pt x="357783" y="1248966"/>
                  <a:pt x="663708" y="772782"/>
                  <a:pt x="1097757" y="463749"/>
                </a:cubicBezTo>
                <a:cubicBezTo>
                  <a:pt x="1531806" y="154583"/>
                  <a:pt x="2176727" y="0"/>
                  <a:pt x="3032522" y="0"/>
                </a:cubicBezTo>
                <a:cubicBezTo>
                  <a:pt x="3809604" y="0"/>
                  <a:pt x="4388314" y="91943"/>
                  <a:pt x="4768652" y="275829"/>
                </a:cubicBezTo>
                <a:cubicBezTo>
                  <a:pt x="5148990" y="459714"/>
                  <a:pt x="5416683" y="693209"/>
                  <a:pt x="5571729" y="976313"/>
                </a:cubicBezTo>
                <a:cubicBezTo>
                  <a:pt x="5726775" y="1259285"/>
                  <a:pt x="5804297" y="1778861"/>
                  <a:pt x="5804297" y="2535040"/>
                </a:cubicBezTo>
                <a:lnTo>
                  <a:pt x="5785843" y="4567833"/>
                </a:lnTo>
                <a:cubicBezTo>
                  <a:pt x="5785843" y="5146345"/>
                  <a:pt x="5813756" y="5572985"/>
                  <a:pt x="5869583" y="5847755"/>
                </a:cubicBezTo>
                <a:cubicBezTo>
                  <a:pt x="5925410" y="6122525"/>
                  <a:pt x="6029789" y="6416940"/>
                  <a:pt x="6182718" y="6731000"/>
                </a:cubicBezTo>
                <a:lnTo>
                  <a:pt x="4458693" y="6731000"/>
                </a:lnTo>
                <a:cubicBezTo>
                  <a:pt x="4413184" y="6616568"/>
                  <a:pt x="4357357" y="6446970"/>
                  <a:pt x="4291211" y="6222207"/>
                </a:cubicBezTo>
                <a:cubicBezTo>
                  <a:pt x="4262240" y="6119945"/>
                  <a:pt x="4241602" y="6052477"/>
                  <a:pt x="4229299" y="6019800"/>
                </a:cubicBezTo>
                <a:cubicBezTo>
                  <a:pt x="3931643" y="6311900"/>
                  <a:pt x="3613283" y="6530975"/>
                  <a:pt x="3274219" y="6677025"/>
                </a:cubicBezTo>
                <a:cubicBezTo>
                  <a:pt x="2935288" y="6823075"/>
                  <a:pt x="2573536" y="6896100"/>
                  <a:pt x="2188965" y="6896100"/>
                </a:cubicBezTo>
                <a:cubicBezTo>
                  <a:pt x="1510970" y="6896100"/>
                  <a:pt x="976644" y="6712215"/>
                  <a:pt x="585986" y="6344444"/>
                </a:cubicBezTo>
                <a:cubicBezTo>
                  <a:pt x="195329" y="5976541"/>
                  <a:pt x="0" y="5511536"/>
                  <a:pt x="0" y="4949429"/>
                </a:cubicBezTo>
                <a:cubicBezTo>
                  <a:pt x="0" y="4577557"/>
                  <a:pt x="88900" y="4245902"/>
                  <a:pt x="266700" y="3954463"/>
                </a:cubicBezTo>
                <a:cubicBezTo>
                  <a:pt x="444500" y="3663024"/>
                  <a:pt x="693540" y="3439848"/>
                  <a:pt x="1013818" y="3284935"/>
                </a:cubicBezTo>
                <a:cubicBezTo>
                  <a:pt x="1334228" y="3129889"/>
                  <a:pt x="1796257" y="2994555"/>
                  <a:pt x="2399904" y="2878932"/>
                </a:cubicBezTo>
                <a:cubicBezTo>
                  <a:pt x="3214291" y="2726003"/>
                  <a:pt x="3778581" y="2583392"/>
                  <a:pt x="4092774" y="2451100"/>
                </a:cubicBezTo>
                <a:lnTo>
                  <a:pt x="4092774" y="2275285"/>
                </a:lnTo>
                <a:cubicBezTo>
                  <a:pt x="4092774" y="1936221"/>
                  <a:pt x="4010092" y="1694525"/>
                  <a:pt x="3844727" y="1550194"/>
                </a:cubicBezTo>
                <a:cubicBezTo>
                  <a:pt x="3679362" y="1405732"/>
                  <a:pt x="3367220" y="1333500"/>
                  <a:pt x="2908300" y="1333500"/>
                </a:cubicBezTo>
                <a:cubicBezTo>
                  <a:pt x="2598341" y="1333500"/>
                  <a:pt x="2356512" y="1395479"/>
                  <a:pt x="2182813" y="1519436"/>
                </a:cubicBezTo>
                <a:cubicBezTo>
                  <a:pt x="2009246" y="1643394"/>
                  <a:pt x="1868686" y="1860815"/>
                  <a:pt x="1761133" y="2171700"/>
                </a:cubicBezTo>
                <a:close/>
                <a:moveTo>
                  <a:pt x="4092774" y="3581400"/>
                </a:moveTo>
                <a:cubicBezTo>
                  <a:pt x="3869598" y="3655748"/>
                  <a:pt x="3516181" y="3744582"/>
                  <a:pt x="3032522" y="3847902"/>
                </a:cubicBezTo>
                <a:cubicBezTo>
                  <a:pt x="2548864" y="3951222"/>
                  <a:pt x="2232621" y="4052491"/>
                  <a:pt x="2083793" y="4151710"/>
                </a:cubicBezTo>
                <a:cubicBezTo>
                  <a:pt x="1856383" y="4312841"/>
                  <a:pt x="1742679" y="4517364"/>
                  <a:pt x="1742679" y="4765279"/>
                </a:cubicBezTo>
                <a:cubicBezTo>
                  <a:pt x="1742679" y="5009224"/>
                  <a:pt x="1833629" y="5220031"/>
                  <a:pt x="2015530" y="5397699"/>
                </a:cubicBezTo>
                <a:cubicBezTo>
                  <a:pt x="2197431" y="5575367"/>
                  <a:pt x="2428942" y="5664200"/>
                  <a:pt x="2710061" y="5664200"/>
                </a:cubicBezTo>
                <a:cubicBezTo>
                  <a:pt x="3024254" y="5664200"/>
                  <a:pt x="3323961" y="5560881"/>
                  <a:pt x="3609182" y="5354241"/>
                </a:cubicBezTo>
                <a:cubicBezTo>
                  <a:pt x="3819922" y="5197211"/>
                  <a:pt x="3958365" y="5005057"/>
                  <a:pt x="4024511" y="4777780"/>
                </a:cubicBezTo>
                <a:cubicBezTo>
                  <a:pt x="4070020" y="4628952"/>
                  <a:pt x="4092774" y="4345848"/>
                  <a:pt x="4092774" y="3928468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74" name="Freeform 15274"/>
          <p:cNvSpPr/>
          <p:nvPr/>
        </p:nvSpPr>
        <p:spPr>
          <a:xfrm>
            <a:off x="816889" y="1835092"/>
            <a:ext cx="121890" cy="166649"/>
          </a:xfrm>
          <a:custGeom>
            <a:avLst/>
            <a:gdLst/>
            <a:ahLst/>
            <a:cxnLst/>
            <a:rect l="0" t="0" r="0" b="0"/>
            <a:pathLst>
              <a:path w="6771680" h="9258300">
                <a:moveTo>
                  <a:pt x="0" y="0"/>
                </a:moveTo>
                <a:lnTo>
                  <a:pt x="1854002" y="0"/>
                </a:lnTo>
                <a:lnTo>
                  <a:pt x="3429199" y="4675585"/>
                </a:lnTo>
                <a:lnTo>
                  <a:pt x="4967089" y="0"/>
                </a:lnTo>
                <a:lnTo>
                  <a:pt x="6771680" y="0"/>
                </a:lnTo>
                <a:lnTo>
                  <a:pt x="4446191" y="6344444"/>
                </a:lnTo>
                <a:lnTo>
                  <a:pt x="4030663" y="7488039"/>
                </a:lnTo>
                <a:cubicBezTo>
                  <a:pt x="3877734" y="7871817"/>
                  <a:pt x="3732014" y="8164777"/>
                  <a:pt x="3593505" y="8366918"/>
                </a:cubicBezTo>
                <a:cubicBezTo>
                  <a:pt x="3454995" y="8569192"/>
                  <a:pt x="3295782" y="8733234"/>
                  <a:pt x="3115866" y="8859043"/>
                </a:cubicBezTo>
                <a:cubicBezTo>
                  <a:pt x="2936081" y="8984853"/>
                  <a:pt x="2714956" y="9082815"/>
                  <a:pt x="2452489" y="9152929"/>
                </a:cubicBezTo>
                <a:cubicBezTo>
                  <a:pt x="2190022" y="9223176"/>
                  <a:pt x="1893425" y="9258300"/>
                  <a:pt x="1562695" y="9258300"/>
                </a:cubicBezTo>
                <a:cubicBezTo>
                  <a:pt x="1227733" y="9258300"/>
                  <a:pt x="899054" y="9223308"/>
                  <a:pt x="576660" y="9153326"/>
                </a:cubicBezTo>
                <a:lnTo>
                  <a:pt x="421680" y="7793037"/>
                </a:lnTo>
                <a:cubicBezTo>
                  <a:pt x="694598" y="7847012"/>
                  <a:pt x="940594" y="7874000"/>
                  <a:pt x="1159669" y="7874000"/>
                </a:cubicBezTo>
                <a:cubicBezTo>
                  <a:pt x="1564746" y="7874000"/>
                  <a:pt x="1864453" y="7754672"/>
                  <a:pt x="2058789" y="7516018"/>
                </a:cubicBezTo>
                <a:cubicBezTo>
                  <a:pt x="2253126" y="7277364"/>
                  <a:pt x="2401954" y="6973358"/>
                  <a:pt x="2505274" y="660400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75" name="Freeform 15275"/>
          <p:cNvSpPr/>
          <p:nvPr/>
        </p:nvSpPr>
        <p:spPr>
          <a:xfrm>
            <a:off x="951535" y="1832577"/>
            <a:ext cx="122336" cy="124129"/>
          </a:xfrm>
          <a:custGeom>
            <a:avLst/>
            <a:gdLst/>
            <a:ahLst/>
            <a:cxnLst/>
            <a:rect l="0" t="0" r="0" b="0"/>
            <a:pathLst>
              <a:path w="6796484" h="6896100">
                <a:moveTo>
                  <a:pt x="0" y="3354785"/>
                </a:moveTo>
                <a:cubicBezTo>
                  <a:pt x="0" y="2774950"/>
                  <a:pt x="142610" y="2213769"/>
                  <a:pt x="427831" y="1671241"/>
                </a:cubicBezTo>
                <a:cubicBezTo>
                  <a:pt x="713184" y="1128713"/>
                  <a:pt x="1117335" y="714574"/>
                  <a:pt x="1640284" y="428824"/>
                </a:cubicBezTo>
                <a:cubicBezTo>
                  <a:pt x="2163233" y="142941"/>
                  <a:pt x="2747169" y="0"/>
                  <a:pt x="3392090" y="0"/>
                </a:cubicBezTo>
                <a:cubicBezTo>
                  <a:pt x="4388379" y="0"/>
                  <a:pt x="5204817" y="324115"/>
                  <a:pt x="5841405" y="972344"/>
                </a:cubicBezTo>
                <a:cubicBezTo>
                  <a:pt x="6478125" y="1620441"/>
                  <a:pt x="6796484" y="2439459"/>
                  <a:pt x="6796484" y="3429397"/>
                </a:cubicBezTo>
                <a:cubicBezTo>
                  <a:pt x="6796484" y="4427538"/>
                  <a:pt x="6475015" y="5254890"/>
                  <a:pt x="5832078" y="5911454"/>
                </a:cubicBezTo>
                <a:cubicBezTo>
                  <a:pt x="5189273" y="6567885"/>
                  <a:pt x="4380044" y="6896100"/>
                  <a:pt x="3404394" y="6896100"/>
                </a:cubicBezTo>
                <a:cubicBezTo>
                  <a:pt x="2800879" y="6896100"/>
                  <a:pt x="2225212" y="6759442"/>
                  <a:pt x="1677392" y="6486129"/>
                </a:cubicBezTo>
                <a:cubicBezTo>
                  <a:pt x="1129705" y="6212682"/>
                  <a:pt x="713184" y="5811970"/>
                  <a:pt x="427831" y="5283994"/>
                </a:cubicBezTo>
                <a:cubicBezTo>
                  <a:pt x="142610" y="4755886"/>
                  <a:pt x="0" y="4112816"/>
                  <a:pt x="0" y="3354785"/>
                </a:cubicBezTo>
                <a:close/>
                <a:moveTo>
                  <a:pt x="1785937" y="3448050"/>
                </a:moveTo>
                <a:cubicBezTo>
                  <a:pt x="1785937" y="4102497"/>
                  <a:pt x="1940917" y="4603750"/>
                  <a:pt x="2250876" y="4951810"/>
                </a:cubicBezTo>
                <a:cubicBezTo>
                  <a:pt x="2560968" y="5299737"/>
                  <a:pt x="2943423" y="5473700"/>
                  <a:pt x="3398242" y="5473700"/>
                </a:cubicBezTo>
                <a:cubicBezTo>
                  <a:pt x="3852929" y="5473700"/>
                  <a:pt x="4234259" y="5299737"/>
                  <a:pt x="4542234" y="4951810"/>
                </a:cubicBezTo>
                <a:cubicBezTo>
                  <a:pt x="4850209" y="4603750"/>
                  <a:pt x="5004197" y="4098330"/>
                  <a:pt x="5004197" y="3435549"/>
                </a:cubicBezTo>
                <a:cubicBezTo>
                  <a:pt x="5004197" y="2789436"/>
                  <a:pt x="4850209" y="2292417"/>
                  <a:pt x="4542234" y="1944490"/>
                </a:cubicBezTo>
                <a:cubicBezTo>
                  <a:pt x="4234259" y="1596430"/>
                  <a:pt x="3852929" y="1422400"/>
                  <a:pt x="3398242" y="1422400"/>
                </a:cubicBezTo>
                <a:cubicBezTo>
                  <a:pt x="2943423" y="1422400"/>
                  <a:pt x="2560968" y="1596430"/>
                  <a:pt x="2250876" y="1944490"/>
                </a:cubicBezTo>
                <a:cubicBezTo>
                  <a:pt x="1940917" y="2292417"/>
                  <a:pt x="1785937" y="2793604"/>
                  <a:pt x="1785937" y="344805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76" name="Freeform 15276"/>
          <p:cNvSpPr/>
          <p:nvPr/>
        </p:nvSpPr>
        <p:spPr>
          <a:xfrm>
            <a:off x="1097748" y="1835092"/>
            <a:ext cx="107827" cy="121615"/>
          </a:xfrm>
          <a:custGeom>
            <a:avLst/>
            <a:gdLst/>
            <a:ahLst/>
            <a:cxnLst/>
            <a:rect l="0" t="0" r="0" b="0"/>
            <a:pathLst>
              <a:path w="5990431" h="6756400">
                <a:moveTo>
                  <a:pt x="4371975" y="6591300"/>
                </a:moveTo>
                <a:lnTo>
                  <a:pt x="4371975" y="5605265"/>
                </a:lnTo>
                <a:cubicBezTo>
                  <a:pt x="4132130" y="5956631"/>
                  <a:pt x="3816879" y="6236362"/>
                  <a:pt x="3426222" y="6444457"/>
                </a:cubicBezTo>
                <a:cubicBezTo>
                  <a:pt x="3035565" y="6652418"/>
                  <a:pt x="2623212" y="6756400"/>
                  <a:pt x="2189163" y="6756400"/>
                </a:cubicBezTo>
                <a:cubicBezTo>
                  <a:pt x="1746779" y="6756400"/>
                  <a:pt x="1349838" y="6658967"/>
                  <a:pt x="998339" y="6464102"/>
                </a:cubicBezTo>
                <a:cubicBezTo>
                  <a:pt x="646973" y="6269104"/>
                  <a:pt x="392708" y="5995327"/>
                  <a:pt x="235545" y="5642769"/>
                </a:cubicBezTo>
                <a:cubicBezTo>
                  <a:pt x="78515" y="5290212"/>
                  <a:pt x="0" y="4802849"/>
                  <a:pt x="0" y="4180682"/>
                </a:cubicBezTo>
                <a:lnTo>
                  <a:pt x="0" y="0"/>
                </a:lnTo>
                <a:lnTo>
                  <a:pt x="1742678" y="0"/>
                </a:lnTo>
                <a:lnTo>
                  <a:pt x="1742678" y="3034904"/>
                </a:lnTo>
                <a:cubicBezTo>
                  <a:pt x="1742678" y="3963591"/>
                  <a:pt x="1774693" y="4532644"/>
                  <a:pt x="1838722" y="4742061"/>
                </a:cubicBezTo>
                <a:cubicBezTo>
                  <a:pt x="1902883" y="4951347"/>
                  <a:pt x="2019697" y="5117174"/>
                  <a:pt x="2189163" y="5239544"/>
                </a:cubicBezTo>
                <a:cubicBezTo>
                  <a:pt x="2358628" y="5361782"/>
                  <a:pt x="2573602" y="5422900"/>
                  <a:pt x="2834085" y="5422900"/>
                </a:cubicBezTo>
                <a:cubicBezTo>
                  <a:pt x="3131741" y="5422900"/>
                  <a:pt x="3398374" y="5341012"/>
                  <a:pt x="3633986" y="5177235"/>
                </a:cubicBezTo>
                <a:cubicBezTo>
                  <a:pt x="3869730" y="5013458"/>
                  <a:pt x="4030993" y="4810324"/>
                  <a:pt x="4117777" y="4567833"/>
                </a:cubicBezTo>
                <a:cubicBezTo>
                  <a:pt x="4204560" y="4325210"/>
                  <a:pt x="4247952" y="3731287"/>
                  <a:pt x="4247952" y="2786063"/>
                </a:cubicBezTo>
                <a:lnTo>
                  <a:pt x="4247952" y="0"/>
                </a:lnTo>
                <a:lnTo>
                  <a:pt x="5990431" y="0"/>
                </a:lnTo>
                <a:lnTo>
                  <a:pt x="5990431" y="65913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77" name="Freeform 15277"/>
          <p:cNvSpPr/>
          <p:nvPr/>
        </p:nvSpPr>
        <p:spPr>
          <a:xfrm>
            <a:off x="1225100" y="1793030"/>
            <a:ext cx="69873" cy="163677"/>
          </a:xfrm>
          <a:custGeom>
            <a:avLst/>
            <a:gdLst/>
            <a:ahLst/>
            <a:cxnLst/>
            <a:rect l="0" t="0" r="0" b="0"/>
            <a:pathLst>
              <a:path w="3881835" h="9093200">
                <a:moveTo>
                  <a:pt x="3739357" y="2336800"/>
                </a:moveTo>
                <a:lnTo>
                  <a:pt x="3739357" y="3721100"/>
                </a:lnTo>
                <a:lnTo>
                  <a:pt x="2548732" y="3721100"/>
                </a:lnTo>
                <a:lnTo>
                  <a:pt x="2548732" y="6391275"/>
                </a:lnTo>
                <a:cubicBezTo>
                  <a:pt x="2548732" y="6932084"/>
                  <a:pt x="2560109" y="7247203"/>
                  <a:pt x="2582863" y="7336632"/>
                </a:cubicBezTo>
                <a:cubicBezTo>
                  <a:pt x="2605617" y="7426061"/>
                  <a:pt x="2657277" y="7499880"/>
                  <a:pt x="2737843" y="7558088"/>
                </a:cubicBezTo>
                <a:cubicBezTo>
                  <a:pt x="2818408" y="7616296"/>
                  <a:pt x="2916569" y="7645400"/>
                  <a:pt x="3032324" y="7645400"/>
                </a:cubicBezTo>
                <a:cubicBezTo>
                  <a:pt x="3193587" y="7645400"/>
                  <a:pt x="3427148" y="7589573"/>
                  <a:pt x="3733007" y="7477919"/>
                </a:cubicBezTo>
                <a:lnTo>
                  <a:pt x="3881835" y="8832255"/>
                </a:lnTo>
                <a:cubicBezTo>
                  <a:pt x="3476758" y="9006218"/>
                  <a:pt x="3017904" y="9093200"/>
                  <a:pt x="2505274" y="9093200"/>
                </a:cubicBezTo>
                <a:cubicBezTo>
                  <a:pt x="2191081" y="9093200"/>
                  <a:pt x="1907845" y="9040217"/>
                  <a:pt x="1655565" y="8934251"/>
                </a:cubicBezTo>
                <a:cubicBezTo>
                  <a:pt x="1403417" y="8828286"/>
                  <a:pt x="1218407" y="8691166"/>
                  <a:pt x="1100535" y="8522891"/>
                </a:cubicBezTo>
                <a:cubicBezTo>
                  <a:pt x="982795" y="8354616"/>
                  <a:pt x="901171" y="8127141"/>
                  <a:pt x="855663" y="7840465"/>
                </a:cubicBezTo>
                <a:cubicBezTo>
                  <a:pt x="818489" y="7636868"/>
                  <a:pt x="799902" y="7225573"/>
                  <a:pt x="799902" y="6606580"/>
                </a:cubicBezTo>
                <a:lnTo>
                  <a:pt x="799902" y="3721100"/>
                </a:lnTo>
                <a:lnTo>
                  <a:pt x="0" y="3721100"/>
                </a:lnTo>
                <a:lnTo>
                  <a:pt x="0" y="2336800"/>
                </a:lnTo>
                <a:lnTo>
                  <a:pt x="799902" y="2336800"/>
                </a:lnTo>
                <a:lnTo>
                  <a:pt x="799902" y="1028700"/>
                </a:lnTo>
                <a:lnTo>
                  <a:pt x="2548732" y="0"/>
                </a:lnTo>
                <a:lnTo>
                  <a:pt x="2548732" y="23368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78" name="Rectangle 15278"/>
          <p:cNvSpPr/>
          <p:nvPr/>
        </p:nvSpPr>
        <p:spPr>
          <a:xfrm>
            <a:off x="218441" y="2060160"/>
            <a:ext cx="3602781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700" dirty="0">
                <a:solidFill>
                  <a:srgbClr val="FF0000"/>
                </a:solidFill>
                <a:latin typeface="Arial"/>
              </a:rPr>
              <a:t>•</a:t>
            </a:r>
            <a:r>
              <a:rPr lang="en-US" sz="1700" spc="1868" dirty="0">
                <a:solidFill>
                  <a:srgbClr val="FF2600"/>
                </a:solidFill>
                <a:latin typeface="Arial"/>
              </a:rPr>
              <a:t> 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New Inner</a:t>
            </a:r>
            <a:r>
              <a:rPr lang="en-US" sz="1700" spc="-3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700" spc="-63" dirty="0">
                <a:solidFill>
                  <a:srgbClr val="FF0000"/>
                </a:solidFill>
                <a:latin typeface="Arial"/>
              </a:rPr>
              <a:t>T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racking System (ITS)</a:t>
            </a:r>
            <a:r>
              <a:rPr lang="en-US" sz="1717" baseline="-37500" dirty="0">
                <a:latin typeface="Arial"/>
              </a:rPr>
              <a:t> </a:t>
            </a:r>
          </a:p>
        </p:txBody>
      </p:sp>
      <p:sp>
        <p:nvSpPr>
          <p:cNvPr id="15279" name="Rectangle 15279"/>
          <p:cNvSpPr/>
          <p:nvPr/>
        </p:nvSpPr>
        <p:spPr>
          <a:xfrm>
            <a:off x="675640" y="2340282"/>
            <a:ext cx="3269421" cy="4360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500" dirty="0">
                <a:latin typeface="Arial"/>
              </a:rPr>
              <a:t>–</a:t>
            </a:r>
            <a:r>
              <a:rPr lang="en-US" sz="1500" spc="1207" dirty="0">
                <a:latin typeface="Arial"/>
              </a:rPr>
              <a:t> </a:t>
            </a:r>
            <a:r>
              <a:rPr lang="en-US" sz="1500" dirty="0">
                <a:latin typeface="Arial"/>
              </a:rPr>
              <a:t>MAPS: improved resolution,           </a:t>
            </a:r>
          </a:p>
          <a:p>
            <a:pPr marL="279400">
              <a:lnSpc>
                <a:spcPts val="1613"/>
              </a:lnSpc>
            </a:pPr>
            <a:r>
              <a:rPr lang="en-US" sz="1500" dirty="0">
                <a:latin typeface="Arial"/>
              </a:rPr>
              <a:t>less material, faster readout  </a:t>
            </a:r>
          </a:p>
        </p:txBody>
      </p:sp>
      <p:sp>
        <p:nvSpPr>
          <p:cNvPr id="15280" name="Rectangle 15280"/>
          <p:cNvSpPr/>
          <p:nvPr/>
        </p:nvSpPr>
        <p:spPr>
          <a:xfrm>
            <a:off x="218441" y="2797777"/>
            <a:ext cx="3753463" cy="5052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700" dirty="0">
                <a:solidFill>
                  <a:srgbClr val="FF0000"/>
                </a:solidFill>
                <a:latin typeface="Arial"/>
              </a:rPr>
              <a:t>•</a:t>
            </a:r>
            <a:r>
              <a:rPr lang="en-US" sz="1700" spc="1868" dirty="0">
                <a:solidFill>
                  <a:srgbClr val="FF2600"/>
                </a:solidFill>
                <a:latin typeface="Arial"/>
              </a:rPr>
              <a:t> 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New Muon Forward</a:t>
            </a:r>
            <a:r>
              <a:rPr lang="en-US" sz="1700" spc="-3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700" spc="-63" dirty="0">
                <a:solidFill>
                  <a:srgbClr val="FF0000"/>
                </a:solidFill>
                <a:latin typeface="Arial"/>
              </a:rPr>
              <a:t>T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racker (MFT) </a:t>
            </a:r>
          </a:p>
          <a:p>
            <a:pPr marL="457199">
              <a:lnSpc>
                <a:spcPts val="1925"/>
              </a:lnSpc>
            </a:pPr>
            <a:r>
              <a:rPr lang="en-US" sz="1500" dirty="0">
                <a:latin typeface="Arial"/>
              </a:rPr>
              <a:t>–</a:t>
            </a:r>
            <a:r>
              <a:rPr lang="en-US" sz="1500" spc="1207" dirty="0">
                <a:latin typeface="Arial"/>
              </a:rPr>
              <a:t> </a:t>
            </a:r>
            <a:r>
              <a:rPr lang="en-US" sz="1500" dirty="0">
                <a:latin typeface="Arial"/>
              </a:rPr>
              <a:t>vertex tracker at forward rapidity </a:t>
            </a:r>
          </a:p>
        </p:txBody>
      </p:sp>
      <p:sp>
        <p:nvSpPr>
          <p:cNvPr id="15281" name="Rectangle 15281"/>
          <p:cNvSpPr/>
          <p:nvPr/>
        </p:nvSpPr>
        <p:spPr>
          <a:xfrm>
            <a:off x="218441" y="3331176"/>
            <a:ext cx="3362459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700" dirty="0">
                <a:solidFill>
                  <a:srgbClr val="FF0000"/>
                </a:solidFill>
                <a:latin typeface="Arial"/>
              </a:rPr>
              <a:t>•</a:t>
            </a:r>
            <a:r>
              <a:rPr lang="en-US" sz="1700" spc="1868" dirty="0">
                <a:solidFill>
                  <a:srgbClr val="FF2600"/>
                </a:solidFill>
                <a:latin typeface="Arial"/>
              </a:rPr>
              <a:t> </a:t>
            </a:r>
            <a:r>
              <a:rPr lang="en-US" sz="1700" dirty="0">
                <a:solidFill>
                  <a:srgbClr val="FF2600"/>
                </a:solidFill>
                <a:latin typeface="Arial"/>
              </a:rPr>
              <a:t>New</a:t>
            </a:r>
            <a:r>
              <a:rPr lang="en-US" sz="1700" spc="-30" dirty="0">
                <a:solidFill>
                  <a:srgbClr val="FF2600"/>
                </a:solidFill>
                <a:latin typeface="Arial"/>
              </a:rPr>
              <a:t> </a:t>
            </a:r>
            <a:r>
              <a:rPr lang="en-US" sz="1700" dirty="0">
                <a:solidFill>
                  <a:srgbClr val="FF2600"/>
                </a:solidFill>
                <a:latin typeface="Arial"/>
              </a:rPr>
              <a:t>TPC Readout Chambers  </a:t>
            </a:r>
          </a:p>
        </p:txBody>
      </p:sp>
      <p:sp>
        <p:nvSpPr>
          <p:cNvPr id="15282" name="Rectangle 15282"/>
          <p:cNvSpPr/>
          <p:nvPr/>
        </p:nvSpPr>
        <p:spPr>
          <a:xfrm>
            <a:off x="675639" y="3622981"/>
            <a:ext cx="1807482" cy="2308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500" dirty="0">
                <a:latin typeface="Arial"/>
              </a:rPr>
              <a:t>–</a:t>
            </a:r>
            <a:r>
              <a:rPr lang="en-US" sz="1500" spc="1207" dirty="0">
                <a:latin typeface="Arial"/>
              </a:rPr>
              <a:t> </a:t>
            </a:r>
            <a:r>
              <a:rPr lang="en-US" sz="1500" dirty="0">
                <a:latin typeface="Arial"/>
              </a:rPr>
              <a:t>4-GEM detectors </a:t>
            </a:r>
          </a:p>
        </p:txBody>
      </p:sp>
      <p:sp>
        <p:nvSpPr>
          <p:cNvPr id="15283" name="Rectangle 15283"/>
          <p:cNvSpPr/>
          <p:nvPr/>
        </p:nvSpPr>
        <p:spPr>
          <a:xfrm>
            <a:off x="218440" y="3864577"/>
            <a:ext cx="3381182" cy="5180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700" dirty="0">
                <a:solidFill>
                  <a:srgbClr val="FF0000"/>
                </a:solidFill>
                <a:latin typeface="Arial"/>
              </a:rPr>
              <a:t>•</a:t>
            </a:r>
            <a:r>
              <a:rPr lang="en-US" sz="1700" spc="1868" dirty="0">
                <a:solidFill>
                  <a:srgbClr val="FF2600"/>
                </a:solidFill>
                <a:latin typeface="Arial"/>
              </a:rPr>
              <a:t> 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New trigger detectors (FI</a:t>
            </a:r>
            <a:r>
              <a:rPr lang="en-US" sz="1700" spc="-188" dirty="0">
                <a:solidFill>
                  <a:srgbClr val="FF0000"/>
                </a:solidFill>
                <a:latin typeface="Arial"/>
              </a:rPr>
              <a:t>T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,</a:t>
            </a:r>
            <a:r>
              <a:rPr lang="en-US" sz="1700" spc="-94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AD) </a:t>
            </a:r>
          </a:p>
          <a:p>
            <a:pPr marL="457199">
              <a:lnSpc>
                <a:spcPts val="2025"/>
              </a:lnSpc>
            </a:pPr>
            <a:r>
              <a:rPr lang="en-US" sz="1500" dirty="0">
                <a:latin typeface="Arial"/>
              </a:rPr>
              <a:t>–</a:t>
            </a:r>
            <a:r>
              <a:rPr lang="en-US" sz="1500" spc="1207" dirty="0">
                <a:latin typeface="Arial"/>
              </a:rPr>
              <a:t> </a:t>
            </a:r>
            <a:r>
              <a:rPr lang="en-US" sz="1500" dirty="0">
                <a:latin typeface="Arial"/>
              </a:rPr>
              <a:t>+ centralit</a:t>
            </a:r>
            <a:r>
              <a:rPr lang="en-US" sz="1500" spc="-111" dirty="0">
                <a:latin typeface="Arial"/>
              </a:rPr>
              <a:t>y</a:t>
            </a:r>
            <a:r>
              <a:rPr lang="en-US" sz="1500" dirty="0">
                <a:latin typeface="Arial"/>
              </a:rPr>
              <a:t>, event plane </a:t>
            </a:r>
          </a:p>
        </p:txBody>
      </p:sp>
      <p:sp>
        <p:nvSpPr>
          <p:cNvPr id="15284" name="Rectangle 15284"/>
          <p:cNvSpPr/>
          <p:nvPr/>
        </p:nvSpPr>
        <p:spPr>
          <a:xfrm>
            <a:off x="218441" y="4410677"/>
            <a:ext cx="4038221" cy="7232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700" dirty="0">
                <a:solidFill>
                  <a:srgbClr val="FF0000"/>
                </a:solidFill>
                <a:latin typeface="Arial"/>
              </a:rPr>
              <a:t>•</a:t>
            </a:r>
            <a:r>
              <a:rPr lang="en-US" sz="1700" spc="1868" dirty="0">
                <a:solidFill>
                  <a:srgbClr val="FF2600"/>
                </a:solidFill>
                <a:latin typeface="Arial"/>
              </a:rPr>
              <a:t> 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Upgraded read-out for</a:t>
            </a:r>
            <a:r>
              <a:rPr lang="en-US" sz="1700" spc="-30" dirty="0">
                <a:solidFill>
                  <a:srgbClr val="FF0000"/>
                </a:solidFill>
                <a:latin typeface="Arial"/>
              </a:rPr>
              <a:t> T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O</a:t>
            </a:r>
            <a:r>
              <a:rPr lang="en-US" sz="1700" spc="-188" dirty="0">
                <a:solidFill>
                  <a:srgbClr val="FF0000"/>
                </a:solidFill>
                <a:latin typeface="Arial"/>
              </a:rPr>
              <a:t>F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,</a:t>
            </a:r>
            <a:r>
              <a:rPr lang="en-US" sz="1700" spc="-3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TRD, </a:t>
            </a:r>
          </a:p>
          <a:p>
            <a:pPr marL="342899">
              <a:lnSpc>
                <a:spcPts val="1761"/>
              </a:lnSpc>
            </a:pPr>
            <a:r>
              <a:rPr lang="en-US" sz="1700" dirty="0">
                <a:solidFill>
                  <a:srgbClr val="FF0000"/>
                </a:solidFill>
                <a:latin typeface="Arial"/>
              </a:rPr>
              <a:t>MUON, ZDC, EMCal, </a:t>
            </a:r>
            <a:r>
              <a:rPr lang="en-US" sz="1700" b="1" u="sng" dirty="0">
                <a:solidFill>
                  <a:srgbClr val="C00000"/>
                </a:solidFill>
                <a:latin typeface="Arial"/>
              </a:rPr>
              <a:t>PHOS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, </a:t>
            </a:r>
          </a:p>
          <a:p>
            <a:pPr marL="342899">
              <a:lnSpc>
                <a:spcPts val="1799"/>
              </a:lnSpc>
            </a:pPr>
            <a:r>
              <a:rPr lang="en-US" sz="1700" dirty="0">
                <a:solidFill>
                  <a:srgbClr val="FF0000"/>
                </a:solidFill>
                <a:latin typeface="Arial"/>
              </a:rPr>
              <a:t>integrated Online-O</a:t>
            </a:r>
            <a:r>
              <a:rPr lang="en-US" sz="1700" spc="-30" dirty="0">
                <a:solidFill>
                  <a:srgbClr val="FF0000"/>
                </a:solidFill>
                <a:latin typeface="Arial"/>
              </a:rPr>
              <a:t>f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fline system (O</a:t>
            </a:r>
            <a:r>
              <a:rPr lang="en-US" sz="1717" baseline="31233" dirty="0">
                <a:solidFill>
                  <a:srgbClr val="FF2600"/>
                </a:solidFill>
                <a:latin typeface="Arial"/>
              </a:rPr>
              <a:t>2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)</a:t>
            </a:r>
            <a:r>
              <a:rPr lang="en-US" sz="1700" dirty="0">
                <a:latin typeface="Arial"/>
              </a:rPr>
              <a:t>  </a:t>
            </a:r>
          </a:p>
        </p:txBody>
      </p:sp>
      <p:sp>
        <p:nvSpPr>
          <p:cNvPr id="15285" name="Rectangle 15285"/>
          <p:cNvSpPr/>
          <p:nvPr/>
        </p:nvSpPr>
        <p:spPr>
          <a:xfrm>
            <a:off x="675639" y="5159681"/>
            <a:ext cx="3487430" cy="2308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500" dirty="0">
                <a:latin typeface="Arial"/>
              </a:rPr>
              <a:t>–</a:t>
            </a:r>
            <a:r>
              <a:rPr lang="en-US" sz="1500" spc="1207" dirty="0">
                <a:latin typeface="Arial"/>
              </a:rPr>
              <a:t> </a:t>
            </a:r>
            <a:r>
              <a:rPr lang="en-US" sz="1500" dirty="0">
                <a:latin typeface="Arial"/>
              </a:rPr>
              <a:t>record minimum-bias Pb-Pb data       </a:t>
            </a:r>
          </a:p>
        </p:txBody>
      </p:sp>
      <p:sp>
        <p:nvSpPr>
          <p:cNvPr id="15286" name="Rectangle 15286"/>
          <p:cNvSpPr/>
          <p:nvPr/>
        </p:nvSpPr>
        <p:spPr>
          <a:xfrm>
            <a:off x="955039" y="5367962"/>
            <a:ext cx="2442976" cy="2308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500" dirty="0">
                <a:latin typeface="Arial"/>
              </a:rPr>
              <a:t>at 50 kHz (currently &lt;1 kHz) </a:t>
            </a:r>
          </a:p>
        </p:txBody>
      </p:sp>
      <p:sp>
        <p:nvSpPr>
          <p:cNvPr id="15287" name="Rectangle 15287"/>
          <p:cNvSpPr/>
          <p:nvPr/>
        </p:nvSpPr>
        <p:spPr>
          <a:xfrm>
            <a:off x="548639" y="5668930"/>
            <a:ext cx="1804020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00" spc="-55" dirty="0">
                <a:solidFill>
                  <a:srgbClr val="898989"/>
                </a:solidFill>
                <a:latin typeface="Arial"/>
              </a:rPr>
              <a:t>FA</a:t>
            </a:r>
            <a:r>
              <a:rPr lang="en-US" sz="1000" dirty="0">
                <a:solidFill>
                  <a:srgbClr val="898989"/>
                </a:solidFill>
                <a:latin typeface="Arial"/>
              </a:rPr>
              <a:t> |</a:t>
            </a:r>
            <a:r>
              <a:rPr lang="en-US" sz="1000" spc="-55" dirty="0">
                <a:solidFill>
                  <a:srgbClr val="898989"/>
                </a:solidFill>
                <a:latin typeface="Arial"/>
              </a:rPr>
              <a:t> </a:t>
            </a:r>
            <a:r>
              <a:rPr lang="en-US" sz="1000" dirty="0">
                <a:solidFill>
                  <a:srgbClr val="898989"/>
                </a:solidFill>
                <a:latin typeface="Arial"/>
              </a:rPr>
              <a:t>ALICE RRB | 25</a:t>
            </a:r>
            <a:r>
              <a:rPr lang="en-US" sz="1000" spc="-55" dirty="0">
                <a:solidFill>
                  <a:srgbClr val="898989"/>
                </a:solidFill>
                <a:latin typeface="Arial"/>
              </a:rPr>
              <a:t> </a:t>
            </a:r>
            <a:r>
              <a:rPr lang="en-US" sz="1000" dirty="0">
                <a:solidFill>
                  <a:srgbClr val="898989"/>
                </a:solidFill>
                <a:latin typeface="Arial"/>
              </a:rPr>
              <a:t>April 2018 </a:t>
            </a:r>
          </a:p>
        </p:txBody>
      </p:sp>
    </p:spTree>
    <p:extLst>
      <p:ext uri="{BB962C8B-B14F-4D97-AF65-F5344CB8AC3E}">
        <p14:creationId xmlns:p14="http://schemas.microsoft.com/office/powerpoint/2010/main" val="16589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88640"/>
            <a:ext cx="847103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Upgrade of the Photon Spectrometer readout system:</a:t>
            </a:r>
          </a:p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</a:rPr>
              <a:t>PHOS in ALICE: PbW04 crystals 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(22 </a:t>
            </a:r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</a:rPr>
              <a:t>x 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22 </a:t>
            </a:r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</a:rPr>
              <a:t>x 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180 </a:t>
            </a:r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</a:rPr>
              <a:t>mm); 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</a:rPr>
              <a:t>HAMAMATSU S8664-55 5x5 mm APD, low noise CSR working temperature 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-25 </a:t>
            </a:r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</a:rPr>
              <a:t>C°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</a:rPr>
              <a:t>temperature stability 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-0.1 </a:t>
            </a:r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</a:rPr>
              <a:t>C°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en-US" sz="2400" b="1" u="sng" dirty="0" smtClean="0">
                <a:solidFill>
                  <a:srgbClr val="002060"/>
                </a:solidFill>
              </a:rPr>
              <a:t>PURPOSE of Upgrade</a:t>
            </a:r>
            <a:endParaRPr lang="ru-RU" sz="2400" b="1" u="sng" dirty="0" smtClean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Considerable improvement of the </a:t>
            </a:r>
            <a:r>
              <a:rPr lang="en-US" sz="2400" b="1" dirty="0" smtClean="0"/>
              <a:t>measurement performance and reliability of the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PHOS</a:t>
            </a:r>
            <a:r>
              <a:rPr lang="ru-RU" sz="2400" b="1" dirty="0" smtClean="0">
                <a:solidFill>
                  <a:srgbClr val="002060"/>
                </a:solidFill>
              </a:rPr>
              <a:t>. </a:t>
            </a:r>
          </a:p>
          <a:p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en-US" sz="2400" b="1" u="sng" dirty="0" smtClean="0">
                <a:solidFill>
                  <a:srgbClr val="C00000"/>
                </a:solidFill>
              </a:rPr>
              <a:t>Consists of </a:t>
            </a:r>
            <a:r>
              <a:rPr lang="en-US" sz="2400" b="1" dirty="0" smtClean="0">
                <a:solidFill>
                  <a:srgbClr val="C00000"/>
                </a:solidFill>
              </a:rPr>
              <a:t>the development of new photodetector and 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readout card.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en-US" sz="2400" b="1" u="sng" dirty="0" smtClean="0">
                <a:solidFill>
                  <a:srgbClr val="002060"/>
                </a:solidFill>
              </a:rPr>
              <a:t>Current electronics has a number of </a:t>
            </a:r>
            <a:r>
              <a:rPr lang="en-US" sz="2400" b="1" u="sng" dirty="0" smtClean="0"/>
              <a:t>shortcomings</a:t>
            </a:r>
            <a:r>
              <a:rPr lang="ru-RU" sz="2400" b="1" u="sng" dirty="0" smtClean="0">
                <a:solidFill>
                  <a:srgbClr val="002060"/>
                </a:solidFill>
              </a:rPr>
              <a:t>:</a:t>
            </a:r>
            <a:endParaRPr lang="ru-RU" sz="2400" b="1" u="sng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solidFill>
                  <a:srgbClr val="002060"/>
                </a:solidFill>
              </a:rPr>
              <a:t>low time resolution, which is computed off-line;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solidFill>
                  <a:srgbClr val="002060"/>
                </a:solidFill>
              </a:rPr>
              <a:t>outdated element base</a:t>
            </a:r>
            <a:r>
              <a:rPr lang="ru-RU" sz="2400" b="1" dirty="0" smtClean="0">
                <a:solidFill>
                  <a:srgbClr val="002060"/>
                </a:solidFill>
              </a:rPr>
              <a:t>(</a:t>
            </a:r>
            <a:r>
              <a:rPr lang="en-US" sz="2400" b="1" dirty="0" smtClean="0">
                <a:solidFill>
                  <a:srgbClr val="002060"/>
                </a:solidFill>
              </a:rPr>
              <a:t>ALTRO – chip</a:t>
            </a:r>
            <a:r>
              <a:rPr lang="ru-RU" sz="2400" b="1" dirty="0" smtClean="0">
                <a:solidFill>
                  <a:srgbClr val="002060"/>
                </a:solidFill>
              </a:rPr>
              <a:t>)</a:t>
            </a:r>
            <a:r>
              <a:rPr lang="en-US" sz="2400" b="1" dirty="0" smtClean="0">
                <a:solidFill>
                  <a:srgbClr val="002060"/>
                </a:solidFill>
              </a:rPr>
              <a:t>; not on the market;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solidFill>
                  <a:srgbClr val="002060"/>
                </a:solidFill>
              </a:rPr>
              <a:t>energy dynamic range and loading characteristic does not match current capabilities of LHC and ALICE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60648"/>
            <a:ext cx="44577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4" y="1708857"/>
            <a:ext cx="21526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51198"/>
            <a:ext cx="5981133" cy="422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152" y="5229200"/>
            <a:ext cx="45624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22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" y="116632"/>
            <a:ext cx="8349032" cy="3502482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Secondary beam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Tests:    2012 – T10 – 15 days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               2014 </a:t>
            </a:r>
            <a:r>
              <a:rPr lang="en-US" sz="2000" b="1" dirty="0">
                <a:solidFill>
                  <a:srgbClr val="002060"/>
                </a:solidFill>
              </a:rPr>
              <a:t>– T10 – </a:t>
            </a:r>
            <a:r>
              <a:rPr lang="en-US" sz="2000" b="1" dirty="0" smtClean="0">
                <a:solidFill>
                  <a:srgbClr val="002060"/>
                </a:solidFill>
              </a:rPr>
              <a:t>14 days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               2015 </a:t>
            </a:r>
            <a:r>
              <a:rPr lang="en-US" sz="2000" b="1" dirty="0">
                <a:solidFill>
                  <a:srgbClr val="002060"/>
                </a:solidFill>
              </a:rPr>
              <a:t>– T10 – </a:t>
            </a:r>
            <a:r>
              <a:rPr lang="en-US" sz="2000" b="1" dirty="0" smtClean="0">
                <a:solidFill>
                  <a:srgbClr val="002060"/>
                </a:solidFill>
              </a:rPr>
              <a:t>14 days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               2016 </a:t>
            </a:r>
            <a:r>
              <a:rPr lang="en-US" sz="2000" b="1" dirty="0">
                <a:solidFill>
                  <a:srgbClr val="002060"/>
                </a:solidFill>
              </a:rPr>
              <a:t>– </a:t>
            </a:r>
            <a:r>
              <a:rPr lang="en-US" sz="2000" b="1" dirty="0" smtClean="0">
                <a:solidFill>
                  <a:srgbClr val="002060"/>
                </a:solidFill>
              </a:rPr>
              <a:t>T9 </a:t>
            </a:r>
            <a:r>
              <a:rPr lang="en-US" sz="2000" b="1" dirty="0">
                <a:solidFill>
                  <a:srgbClr val="002060"/>
                </a:solidFill>
              </a:rPr>
              <a:t>– </a:t>
            </a:r>
            <a:r>
              <a:rPr lang="en-US" sz="2000" b="1" dirty="0" smtClean="0">
                <a:solidFill>
                  <a:srgbClr val="002060"/>
                </a:solidFill>
              </a:rPr>
              <a:t>14 days, H6 - 5days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               2017 </a:t>
            </a:r>
            <a:r>
              <a:rPr lang="en-US" sz="2000" b="1" dirty="0">
                <a:solidFill>
                  <a:srgbClr val="002060"/>
                </a:solidFill>
              </a:rPr>
              <a:t>– </a:t>
            </a:r>
            <a:r>
              <a:rPr lang="en-US" sz="2000" b="1" dirty="0" smtClean="0">
                <a:solidFill>
                  <a:srgbClr val="002060"/>
                </a:solidFill>
              </a:rPr>
              <a:t>T9 </a:t>
            </a:r>
            <a:r>
              <a:rPr lang="en-US" sz="2000" b="1" dirty="0">
                <a:solidFill>
                  <a:srgbClr val="002060"/>
                </a:solidFill>
              </a:rPr>
              <a:t>– </a:t>
            </a:r>
            <a:r>
              <a:rPr lang="en-US" sz="2000" b="1" dirty="0" smtClean="0">
                <a:solidFill>
                  <a:srgbClr val="002060"/>
                </a:solidFill>
              </a:rPr>
              <a:t>14 days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               2018 – T9 – 14 days, October 1-14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T9 – 1 – 10 GeV/c, East Hall, PS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T10 </a:t>
            </a:r>
            <a:r>
              <a:rPr lang="en-US" sz="2000" b="1" dirty="0">
                <a:solidFill>
                  <a:srgbClr val="002060"/>
                </a:solidFill>
              </a:rPr>
              <a:t>– 1 – 6</a:t>
            </a:r>
            <a:r>
              <a:rPr lang="en-US" sz="2000" b="1" dirty="0" smtClean="0">
                <a:solidFill>
                  <a:srgbClr val="002060"/>
                </a:solidFill>
              </a:rPr>
              <a:t> GeV/c, East </a:t>
            </a:r>
            <a:r>
              <a:rPr lang="en-US" sz="2000" b="1" dirty="0">
                <a:solidFill>
                  <a:srgbClr val="002060"/>
                </a:solidFill>
              </a:rPr>
              <a:t>Hall, </a:t>
            </a:r>
            <a:r>
              <a:rPr lang="en-US" sz="2000" b="1" dirty="0" smtClean="0">
                <a:solidFill>
                  <a:srgbClr val="002060"/>
                </a:solidFill>
              </a:rPr>
              <a:t>PS,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H6 – 10 - 110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GeV/c, North Area - SPS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en-US" sz="2000" b="1" dirty="0">
              <a:solidFill>
                <a:srgbClr val="002060"/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000" b="1" dirty="0" smtClean="0">
                <a:solidFill>
                  <a:prstClr val="black"/>
                </a:solidFill>
              </a:rPr>
              <a:t>The measurements were done at </a:t>
            </a:r>
            <a:r>
              <a:rPr lang="ru-RU" sz="2000" b="1" dirty="0" smtClean="0">
                <a:solidFill>
                  <a:prstClr val="black"/>
                </a:solidFill>
              </a:rPr>
              <a:t>Т=-25</a:t>
            </a:r>
            <a:r>
              <a:rPr lang="ru-RU" sz="2000" b="1" baseline="30000" dirty="0" smtClean="0">
                <a:solidFill>
                  <a:prstClr val="black"/>
                </a:solidFill>
              </a:rPr>
              <a:t>0 </a:t>
            </a:r>
            <a:r>
              <a:rPr lang="ru-RU" sz="2000" b="1" dirty="0" smtClean="0">
                <a:solidFill>
                  <a:prstClr val="black"/>
                </a:solidFill>
              </a:rPr>
              <a:t>С </a:t>
            </a:r>
            <a:r>
              <a:rPr lang="en-US" sz="2000" b="1" dirty="0" smtClean="0">
                <a:solidFill>
                  <a:prstClr val="black"/>
                </a:solidFill>
              </a:rPr>
              <a:t>and at </a:t>
            </a:r>
            <a:r>
              <a:rPr lang="ru-RU" sz="2000" b="1" dirty="0" smtClean="0">
                <a:solidFill>
                  <a:prstClr val="black"/>
                </a:solidFill>
              </a:rPr>
              <a:t>Т=</a:t>
            </a:r>
            <a:r>
              <a:rPr lang="en-US" sz="2000" b="1" dirty="0" smtClean="0">
                <a:solidFill>
                  <a:prstClr val="black"/>
                </a:solidFill>
              </a:rPr>
              <a:t>+18</a:t>
            </a:r>
            <a:r>
              <a:rPr lang="ru-RU" sz="2000" b="1" baseline="30000" dirty="0" smtClean="0">
                <a:solidFill>
                  <a:prstClr val="black"/>
                </a:solidFill>
              </a:rPr>
              <a:t>0 </a:t>
            </a:r>
            <a:r>
              <a:rPr lang="en-US" sz="2000" b="1" dirty="0" smtClean="0">
                <a:solidFill>
                  <a:prstClr val="black"/>
                </a:solidFill>
              </a:rPr>
              <a:t>C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US" sz="2000" b="1" dirty="0" smtClean="0">
              <a:solidFill>
                <a:prstClr val="black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000" b="1" dirty="0" smtClean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1336" y="11663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Experiment Set-up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767836" cy="205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91812"/>
            <a:ext cx="4032448" cy="274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56" y="3991812"/>
            <a:ext cx="3874192" cy="274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63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A50021"/>
                </a:solidFill>
              </a:rPr>
              <a:t>Detector components. Photodetectors</a:t>
            </a:r>
            <a:endParaRPr lang="en-US" sz="3600" b="1" dirty="0">
              <a:solidFill>
                <a:srgbClr val="A50021"/>
              </a:solidFill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980729"/>
            <a:ext cx="1152127" cy="115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116992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99" y="980728"/>
            <a:ext cx="1283506" cy="124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47" y="2450597"/>
            <a:ext cx="1056010" cy="109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07920"/>
            <a:ext cx="1093217" cy="109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828" y="2450598"/>
            <a:ext cx="1056334" cy="113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81779"/>
            <a:ext cx="1650500" cy="150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9234" y="2102627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S8664-55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24399" y="2081266"/>
            <a:ext cx="145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S8664-1010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48312" y="2081265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SiPMS12572-015C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59477" y="1370607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SiPM+APD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42346" y="1555273"/>
            <a:ext cx="760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APD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740352" y="2132856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40353" y="2647389"/>
            <a:ext cx="756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SiPM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3785229"/>
            <a:ext cx="4176464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600" b="1" dirty="0" smtClean="0">
                <a:solidFill>
                  <a:srgbClr val="C00000"/>
                </a:solidFill>
              </a:rPr>
              <a:t>Detector:</a:t>
            </a:r>
          </a:p>
          <a:p>
            <a:pPr>
              <a:lnSpc>
                <a:spcPts val="1500"/>
              </a:lnSpc>
            </a:pPr>
            <a:r>
              <a:rPr lang="en-US" sz="1600" dirty="0" smtClean="0">
                <a:solidFill>
                  <a:srgbClr val="002060"/>
                </a:solidFill>
              </a:rPr>
              <a:t>- </a:t>
            </a:r>
            <a:r>
              <a:rPr lang="en-US" sz="1600" b="1" dirty="0" smtClean="0">
                <a:solidFill>
                  <a:srgbClr val="002060"/>
                </a:solidFill>
              </a:rPr>
              <a:t>Crystal PWO(PbWO</a:t>
            </a:r>
            <a:r>
              <a:rPr lang="en-US" sz="1600" b="1" baseline="-25000" dirty="0" smtClean="0">
                <a:solidFill>
                  <a:srgbClr val="002060"/>
                </a:solidFill>
              </a:rPr>
              <a:t>4</a:t>
            </a:r>
            <a:r>
              <a:rPr lang="en-US" sz="1600" b="1" dirty="0" smtClean="0">
                <a:solidFill>
                  <a:srgbClr val="002060"/>
                </a:solidFill>
              </a:rPr>
              <a:t>) 22x22x180 mm</a:t>
            </a:r>
            <a:r>
              <a:rPr lang="en-US" sz="1600" b="1" baseline="30000" dirty="0" smtClean="0">
                <a:solidFill>
                  <a:srgbClr val="002060"/>
                </a:solidFill>
              </a:rPr>
              <a:t>3</a:t>
            </a:r>
          </a:p>
          <a:p>
            <a:pPr>
              <a:lnSpc>
                <a:spcPts val="1800"/>
              </a:lnSpc>
            </a:pPr>
            <a:r>
              <a:rPr lang="en-US" sz="1600" b="1" dirty="0" smtClean="0">
                <a:solidFill>
                  <a:srgbClr val="002060"/>
                </a:solidFill>
              </a:rPr>
              <a:t>- Assembly of photodetector and charge-sensitive-preamplifier;</a:t>
            </a:r>
          </a:p>
          <a:p>
            <a:pPr>
              <a:lnSpc>
                <a:spcPts val="2500"/>
              </a:lnSpc>
            </a:pPr>
            <a:r>
              <a:rPr lang="en-US" sz="1600" b="1" dirty="0" smtClean="0">
                <a:solidFill>
                  <a:srgbClr val="C00000"/>
                </a:solidFill>
              </a:rPr>
              <a:t>HAMAMATSU Photodetectors </a:t>
            </a:r>
          </a:p>
          <a:p>
            <a:pPr>
              <a:lnSpc>
                <a:spcPts val="1500"/>
              </a:lnSpc>
            </a:pPr>
            <a:r>
              <a:rPr lang="en-US" sz="1600" dirty="0" smtClean="0"/>
              <a:t>- </a:t>
            </a:r>
            <a:r>
              <a:rPr lang="en-US" sz="1600" b="1" dirty="0" smtClean="0">
                <a:solidFill>
                  <a:srgbClr val="002060"/>
                </a:solidFill>
              </a:rPr>
              <a:t>Avalanche photodiodes (APD)S8664-55,1010</a:t>
            </a:r>
          </a:p>
          <a:p>
            <a:pPr>
              <a:lnSpc>
                <a:spcPts val="2000"/>
              </a:lnSpc>
            </a:pPr>
            <a:r>
              <a:rPr lang="en-US" sz="1600" b="1" dirty="0" smtClean="0">
                <a:solidFill>
                  <a:srgbClr val="002060"/>
                </a:solidFill>
              </a:rPr>
              <a:t>- Silicon photomultipliers (</a:t>
            </a:r>
            <a:r>
              <a:rPr lang="en-US" sz="1600" b="1" dirty="0" err="1" smtClean="0">
                <a:solidFill>
                  <a:srgbClr val="002060"/>
                </a:solidFill>
              </a:rPr>
              <a:t>SiPM</a:t>
            </a:r>
            <a:r>
              <a:rPr lang="en-US" sz="1600" b="1" dirty="0" smtClean="0">
                <a:solidFill>
                  <a:srgbClr val="002060"/>
                </a:solidFill>
              </a:rPr>
              <a:t>) MPPC</a:t>
            </a:r>
          </a:p>
          <a:p>
            <a:pPr>
              <a:lnSpc>
                <a:spcPts val="1500"/>
              </a:lnSpc>
            </a:pPr>
            <a:r>
              <a:rPr lang="en-US" sz="1600" b="1" dirty="0" smtClean="0">
                <a:solidFill>
                  <a:srgbClr val="002060"/>
                </a:solidFill>
              </a:rPr>
              <a:t>   (multi pixel photon counter) of various  types,</a:t>
            </a:r>
          </a:p>
          <a:p>
            <a:pPr>
              <a:lnSpc>
                <a:spcPts val="15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   </a:t>
            </a:r>
            <a:r>
              <a:rPr lang="en-US" sz="1600" b="1" dirty="0" smtClean="0">
                <a:solidFill>
                  <a:srgbClr val="002060"/>
                </a:solidFill>
              </a:rPr>
              <a:t>Microcells from 15 to 100 </a:t>
            </a:r>
            <a:r>
              <a:rPr lang="el-GR" sz="1600" b="1" dirty="0" smtClean="0">
                <a:solidFill>
                  <a:srgbClr val="002060"/>
                </a:solidFill>
              </a:rPr>
              <a:t>μ</a:t>
            </a:r>
            <a:r>
              <a:rPr lang="en-US" sz="1600" b="1" dirty="0" smtClean="0">
                <a:solidFill>
                  <a:srgbClr val="002060"/>
                </a:solidFill>
              </a:rPr>
              <a:t>m.</a:t>
            </a:r>
          </a:p>
          <a:p>
            <a:pPr>
              <a:lnSpc>
                <a:spcPts val="1500"/>
              </a:lnSpc>
            </a:pPr>
            <a:r>
              <a:rPr lang="en-US" sz="1600" b="1" dirty="0" smtClean="0">
                <a:solidFill>
                  <a:srgbClr val="002060"/>
                </a:solidFill>
              </a:rPr>
              <a:t>- Matrixes 2x2 of </a:t>
            </a:r>
            <a:r>
              <a:rPr lang="en-US" sz="1600" b="1" dirty="0" err="1" smtClean="0">
                <a:solidFill>
                  <a:srgbClr val="002060"/>
                </a:solidFill>
              </a:rPr>
              <a:t>SiPM</a:t>
            </a:r>
            <a:r>
              <a:rPr lang="en-US" sz="1600" b="1" dirty="0" smtClean="0">
                <a:solidFill>
                  <a:srgbClr val="002060"/>
                </a:solidFill>
              </a:rPr>
              <a:t> with microcell of 15</a:t>
            </a:r>
            <a:r>
              <a:rPr lang="el-GR" sz="1600" b="1" dirty="0">
                <a:solidFill>
                  <a:srgbClr val="002060"/>
                </a:solidFill>
              </a:rPr>
              <a:t>μ</a:t>
            </a:r>
            <a:r>
              <a:rPr lang="en-US" sz="1600" b="1" dirty="0">
                <a:solidFill>
                  <a:srgbClr val="002060"/>
                </a:solidFill>
              </a:rPr>
              <a:t>m</a:t>
            </a:r>
          </a:p>
          <a:p>
            <a:pPr>
              <a:lnSpc>
                <a:spcPts val="1500"/>
              </a:lnSpc>
            </a:pPr>
            <a:r>
              <a:rPr lang="en-US" sz="1600" b="1" dirty="0" smtClean="0">
                <a:solidFill>
                  <a:srgbClr val="002060"/>
                </a:solidFill>
              </a:rPr>
              <a:t>(6x6 mm</a:t>
            </a:r>
            <a:r>
              <a:rPr lang="en-US" sz="1600" b="1" baseline="30000" dirty="0" smtClean="0">
                <a:solidFill>
                  <a:srgbClr val="002060"/>
                </a:solidFill>
              </a:rPr>
              <a:t>2</a:t>
            </a:r>
            <a:r>
              <a:rPr lang="en-US" sz="1600" b="1" dirty="0" smtClean="0">
                <a:solidFill>
                  <a:srgbClr val="002060"/>
                </a:solidFill>
              </a:rPr>
              <a:t> sensitive area)</a:t>
            </a: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9609"/>
            <a:ext cx="39814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6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39811"/>
            <a:ext cx="8424937" cy="618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5538" y="178146"/>
            <a:ext cx="4356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A50021"/>
                </a:solidFill>
              </a:rPr>
              <a:t>3 x 3 Prototypes. Single channels</a:t>
            </a:r>
            <a:endParaRPr lang="en-US" sz="24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0"/>
            <a:ext cx="3673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ALICE/PHOS T9 test in </a:t>
            </a:r>
            <a:r>
              <a:rPr lang="ru-RU" sz="2400" b="1" dirty="0"/>
              <a:t>2017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46166"/>
            <a:ext cx="77298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>
              <a:solidFill>
                <a:srgbClr val="A50021"/>
              </a:solidFill>
            </a:endParaRPr>
          </a:p>
          <a:p>
            <a:r>
              <a:rPr lang="en-US" sz="2400" b="1" dirty="0" smtClean="0">
                <a:solidFill>
                  <a:srgbClr val="A50021"/>
                </a:solidFill>
              </a:rPr>
              <a:t>Measurement w/ APD 10×10 mm and FEC prototype</a:t>
            </a:r>
            <a:endParaRPr lang="ru-RU" sz="2400" b="1" dirty="0">
              <a:solidFill>
                <a:srgbClr val="A5002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9036496" cy="563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87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0"/>
            <a:ext cx="3673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ALICE/PHOS T9 test in </a:t>
            </a:r>
            <a:r>
              <a:rPr lang="ru-RU" sz="2400" b="1" dirty="0"/>
              <a:t>2017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19472"/>
            <a:ext cx="3673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ALICE/PHOS T9 test in </a:t>
            </a:r>
            <a:r>
              <a:rPr lang="ru-RU" sz="2400" b="1" dirty="0"/>
              <a:t>2017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76" y="667792"/>
            <a:ext cx="575490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6157" y="52292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arrow" pitchFamily="34" charset="0"/>
              </a:rPr>
              <a:t>Beam requirements:</a:t>
            </a:r>
          </a:p>
          <a:p>
            <a:r>
              <a:rPr lang="en-US" sz="2400" dirty="0">
                <a:latin typeface="Arial Narrow" pitchFamily="34" charset="0"/>
              </a:rPr>
              <a:t>electrons(positrons), momenta </a:t>
            </a:r>
            <a:r>
              <a:rPr lang="ru-RU" sz="2400" dirty="0">
                <a:latin typeface="Arial Narrow" pitchFamily="34" charset="0"/>
              </a:rPr>
              <a:t>: 1 - -10 </a:t>
            </a:r>
            <a:r>
              <a:rPr lang="en-US" sz="2400" dirty="0">
                <a:latin typeface="Arial Narrow" pitchFamily="34" charset="0"/>
              </a:rPr>
              <a:t>GeV GeV/c, spot size ~ cm, "electron" </a:t>
            </a:r>
            <a:r>
              <a:rPr lang="en-US" sz="2400" dirty="0" smtClean="0">
                <a:latin typeface="Arial Narrow" pitchFamily="34" charset="0"/>
              </a:rPr>
              <a:t>target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en-US" sz="2400" dirty="0" smtClean="0">
                <a:latin typeface="Arial Narrow" pitchFamily="34" charset="0"/>
              </a:rPr>
              <a:t>as </a:t>
            </a:r>
            <a:r>
              <a:rPr lang="en-US" sz="2400" dirty="0">
                <a:latin typeface="Arial Narrow" pitchFamily="34" charset="0"/>
              </a:rPr>
              <a:t>much time as possible.</a:t>
            </a:r>
          </a:p>
        </p:txBody>
      </p:sp>
    </p:spTree>
    <p:extLst>
      <p:ext uri="{BB962C8B-B14F-4D97-AF65-F5344CB8AC3E}">
        <p14:creationId xmlns:p14="http://schemas.microsoft.com/office/powerpoint/2010/main" val="21849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2227</TotalTime>
  <Words>920</Words>
  <Application>Microsoft Office PowerPoint</Application>
  <PresentationFormat>On-screen Show (4:3)</PresentationFormat>
  <Paragraphs>101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Palatino</vt:lpstr>
      <vt:lpstr>Palatino Linotype</vt:lpstr>
      <vt:lpstr>Тема Office</vt:lpstr>
      <vt:lpstr>PROJECT:  “R&amp;D on the ALICE Photon Spectrometer Upgrade  (JINR participation)”</vt:lpstr>
      <vt:lpstr>PowerPoint Presentation</vt:lpstr>
      <vt:lpstr>PowerPoint Presentation</vt:lpstr>
      <vt:lpstr>PowerPoint Presentation</vt:lpstr>
      <vt:lpstr>PowerPoint Presentation</vt:lpstr>
      <vt:lpstr>Detector components. Photodetectors</vt:lpstr>
      <vt:lpstr>PowerPoint Presentation</vt:lpstr>
      <vt:lpstr>PowerPoint Presentation</vt:lpstr>
      <vt:lpstr>PowerPoint Presentation</vt:lpstr>
      <vt:lpstr>ALICE/PHOS T9 test in 2018</vt:lpstr>
      <vt:lpstr>PowerPoint Presentation</vt:lpstr>
      <vt:lpstr>PowerPoint Presentation</vt:lpstr>
      <vt:lpstr>The planned result of the project in 2019-2020</vt:lpstr>
      <vt:lpstr>Block diagram of the developed PHOS card </vt:lpstr>
      <vt:lpstr>Photo of 32 channel card </vt:lpstr>
      <vt:lpstr>Technical   Specifications:   - 32 input channels;  - energy measurement in the range 5 MeV - 200 GeV; - ADC capacity is 12 bits,  signal sampling rate is 40 MSPS;  - measuring the time of flight by the Start-Stop method with an error not worse than 100 ps;  - individual adjustment of the bias voltage of avalanche photodiodes;  - individual adjustment of thresholds in the timing channels;  - formation of a trigger signal for the PHOS trigger system;  - control of electrical and temperature parameters of the card according to the ALICE-DCS standard - reading data according to the ALICE-DAQ standard. </vt:lpstr>
      <vt:lpstr>ОДОБРИТЬ ОТЧЕТ ПО ПРОЕКТУ “R&amp;D on the ALICE Photon Spectrometer Upgrade  (JINR participation)”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NN GG</dc:creator>
  <cp:lastModifiedBy>Alexander Vodopyanov</cp:lastModifiedBy>
  <cp:revision>175</cp:revision>
  <dcterms:created xsi:type="dcterms:W3CDTF">2018-11-06T15:41:49Z</dcterms:created>
  <dcterms:modified xsi:type="dcterms:W3CDTF">2020-10-15T06:49:20Z</dcterms:modified>
</cp:coreProperties>
</file>