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3DC734-BE6C-444A-9BD9-19C1FEB64A0D}">
          <p14:sldIdLst>
            <p14:sldId id="256"/>
            <p14:sldId id="257"/>
            <p14:sldId id="258"/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A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500" autoAdjust="0"/>
  </p:normalViewPr>
  <p:slideViewPr>
    <p:cSldViewPr snapToGrid="0">
      <p:cViewPr varScale="1">
        <p:scale>
          <a:sx n="61" d="100"/>
          <a:sy n="61" d="100"/>
        </p:scale>
        <p:origin x="152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88E5A-B0FD-4E7D-8EF5-AE2B2C1B3D7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A3EBB-726D-49BD-A1A2-1DE56D9D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4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представлен метод и средства автоматизированного слежения за стабильностью коэффициента газового усиления в системе регистрации на базе газоразрядных пропорциональных счётчиков.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8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пробной эксплуатации разработанного ПО на экспериментальном стенде были зафиксированы случаи, когда менялись пропорции газов в результате выхода из строя электронного блока смешения газов. При этом контроллер смешения газов сообщал о штатной работе, 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газовый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бил тревогу.</a:t>
            </a:r>
            <a:endParaRPr lang="ru-RU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была замечена нежелательная зависимость коэффициента газового усиления от температуры в помещении, где проводился эксперимент.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6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коэффициент газового усиления зависит от ряда переменных, причина выхода контролируемой величины за установленные оператором границы не всегда очевидна и может требовать много времени на поиск причины.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этим, приоритетной задачей (в дополнение к использованию комплексного индикатора - положения пика калиброванного источника) видится учет влияния возможного дрейфа отдельных параметров среды.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сильная зависимость коэффициента газового усиления наблюдается от состава, температуры и давления газа в детекторах.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установка датчиков температуры и давления в газовую систему и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информации от датчиков через сеть по протоколу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Modbus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RTU</a:t>
            </a:r>
            <a:r>
              <a:rPr lang="ru-RU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Подготовлена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-версия ПО с функцией нивелирования зависимости коэффициента газового усиления от температуры и давления.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0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Необходимость создание единого </a:t>
            </a:r>
            <a:r>
              <a:rPr lang="ru-RU" dirty="0" err="1"/>
              <a:t>дашборда</a:t>
            </a:r>
            <a:r>
              <a:rPr lang="ru-RU" dirty="0"/>
              <a:t>, а соответственно сведение всех компонент системы </a:t>
            </a:r>
            <a:r>
              <a:rPr lang="en-US" dirty="0"/>
              <a:t>Slow</a:t>
            </a:r>
            <a:r>
              <a:rPr lang="ru-RU" dirty="0"/>
              <a:t> </a:t>
            </a:r>
            <a:r>
              <a:rPr lang="en-US" dirty="0"/>
              <a:t>Control </a:t>
            </a:r>
            <a:r>
              <a:rPr lang="ru-RU" dirty="0"/>
              <a:t>в единый интерфейс очевиден. Выбор такой системы из ряда альтернатив же напротив - не очевиден (Есть </a:t>
            </a:r>
            <a:r>
              <a:rPr lang="en-US" dirty="0"/>
              <a:t>WinCC, EPICS</a:t>
            </a:r>
            <a:r>
              <a:rPr lang="ru-RU" dirty="0"/>
              <a:t>). Однако, наш выбор пал на </a:t>
            </a:r>
            <a:r>
              <a:rPr lang="en-US" dirty="0"/>
              <a:t>Tango Controls</a:t>
            </a:r>
            <a:r>
              <a:rPr lang="ru-RU" dirty="0"/>
              <a:t> (в первую очередь из-за открытости системы).</a:t>
            </a:r>
            <a:endParaRPr lang="en-US" dirty="0"/>
          </a:p>
          <a:p>
            <a:endParaRPr lang="ru-RU" dirty="0"/>
          </a:p>
          <a:p>
            <a:r>
              <a:rPr lang="ru-RU" dirty="0"/>
              <a:t>На данный момент в систему на базе Танго уже заведены показания с источников питания, в процессе интеграции </a:t>
            </a:r>
            <a:r>
              <a:rPr lang="en-US" dirty="0"/>
              <a:t>Modbus-</a:t>
            </a:r>
            <a:r>
              <a:rPr lang="ru-RU" dirty="0"/>
              <a:t>датчики температуры и давления в газовой системе. В наших планах переработка разработанного ПО как модуля </a:t>
            </a:r>
            <a:r>
              <a:rPr lang="en-US" dirty="0"/>
              <a:t>TANGO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0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miniSPD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‒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это установка для космических мюонных испытаний всех типов детекторов, которые будут использоваться в установке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включает в себя триггерную систему,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кремниевые и GEM трекеры, модули электромагнитного калориметра и свинцовый фильтр для удаления мягкой составляющей космических лучей.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 предназначен для измерения таких важных параметров, как пространственное и временное разрешение, КПД, дрейфовые характеристики, усиление и т.д.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этого, установка предназначена для тестирования систем сбора данных,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контроля и онлайн-мониторинга.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 расскажу про наши наработки с системой 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slow-</a:t>
            </a: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контроля, а именно контроля параметров рабочего </a:t>
            </a:r>
            <a:r>
              <a:rPr lang="ru-RU" sz="18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газадял</a:t>
            </a: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strow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трекеров</a:t>
            </a:r>
            <a:r>
              <a:rPr lang="ru-RU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трекер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испытательного стенда состоит из 160 пропорциональных счетчиков, имеющих диаметр 6 мм и длину 50 см. Катод счетчика состоит из полиамидной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каптоновой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пленки с углеродным напылением. Анодом является проволочка диаметром 30 мкм из золоченого вольфрама. На счётчики подаётся высоковольтное напряжение от источника питания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SHQ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фирмы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[4].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обработку сигналов от счётчиков отвечает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ADC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TQDC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фирменное ПО.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камеры постоянно пропускается газ, состоящий на 80% из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20% из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Смешивание газов в нужных пропорциях производится при помощи регуляторов массового расхода газа РРГ-12 и контроллера КГС-3 производства </a:t>
            </a:r>
            <a:r>
              <a:rPr lang="ru-RU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Элточприбор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Поддерживание нужного давления в системе обеспечивается масляными затворами</a:t>
            </a:r>
            <a:endParaRPr lang="en-US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1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экспериментах с использованием </a:t>
            </a:r>
            <a:r>
              <a:rPr lang="ru-RU" dirty="0" err="1"/>
              <a:t>straw</a:t>
            </a:r>
            <a:r>
              <a:rPr lang="ru-RU" dirty="0"/>
              <a:t>-детекторов требуется постоянный контроль коэффициента газового усиления, который зависит от комплекса переменных: температуры газовой смеси, давления, расхода, пропорционального состава газов, напряжения питания счетчиков и многого другого. Ряд систем отвечает за удержание этих параметров среды в диапазоне допустимых значений (например газовая система или система климат-контроля в экспериментальном помещении), однако сами эти системы тоже могут выходить из строя.</a:t>
            </a:r>
          </a:p>
          <a:p>
            <a:endParaRPr lang="ru-RU" dirty="0"/>
          </a:p>
          <a:p>
            <a:r>
              <a:rPr lang="ru-RU" dirty="0"/>
              <a:t>Контролировать каждый параметр по отдельности можно и нужно (хоть и не всегда реализуемо), но куда важнее отслеживать комплексное влияние всех этих факторов.</a:t>
            </a:r>
          </a:p>
          <a:p>
            <a:endParaRPr lang="ru-RU" dirty="0"/>
          </a:p>
          <a:p>
            <a:r>
              <a:rPr lang="ru-RU" dirty="0"/>
              <a:t>Наша система контроля параметров установки оцифровывает комплексное влияние всех факторов и предназначена для диагностики и отладки детектора, а также предупреждения искажения экспериментальных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9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системы </a:t>
            </a:r>
            <a:r>
              <a:rPr lang="en-US" dirty="0"/>
              <a:t>slow</a:t>
            </a:r>
            <a:r>
              <a:rPr lang="ru-RU" dirty="0"/>
              <a:t> контроля параметров рабочего газа детектора основана на слежении за положением пика от калиброванного источника на спектре полученном от системы сбора данных.</a:t>
            </a:r>
            <a:r>
              <a:rPr lang="en-US" dirty="0"/>
              <a:t> </a:t>
            </a:r>
            <a:r>
              <a:rPr lang="ru-RU" dirty="0"/>
              <a:t>В нашем случае это (Железо-55).</a:t>
            </a:r>
          </a:p>
          <a:p>
            <a:r>
              <a:rPr lang="ru-RU" dirty="0"/>
              <a:t>Положение этого пика в заданном интервале значений является основным индикатором корректной работы системы. Выход значения за допустимый диапазон является внештатной ситуацией и требует вмешательства инженеров в работы по наладке экспериментальной установки.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4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решения задачи </a:t>
            </a:r>
            <a:r>
              <a:rPr lang="en-US" dirty="0"/>
              <a:t>slow</a:t>
            </a:r>
            <a:r>
              <a:rPr lang="ru-RU" dirty="0"/>
              <a:t> контроля газового усиления было разработано специализированное ПО. ПО мультиплатформенное (созданы версии под Windows и </a:t>
            </a:r>
            <a:r>
              <a:rPr lang="ru-RU" dirty="0" err="1"/>
              <a:t>Linux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Приложение в отдельном потоке получает от фирменного ПО ADC данные по сети с использованием ZeroMQ-протокола. По данным от ADC формируется амплитудный спектр. С заданным периодом t определяются на спектре параметры пика от калиброванного источника и набор спектра начинается заново.</a:t>
            </a:r>
          </a:p>
          <a:p>
            <a:endParaRPr lang="ru-RU" dirty="0"/>
          </a:p>
          <a:p>
            <a:r>
              <a:rPr lang="ru-RU" dirty="0"/>
              <a:t>Параметры пика </a:t>
            </a:r>
            <a:r>
              <a:rPr lang="ru-RU" dirty="0" err="1"/>
              <a:t>логируются</a:t>
            </a:r>
            <a:r>
              <a:rPr lang="ru-RU" dirty="0"/>
              <a:t>, а в случае выхода их за обозначенные пределы возникает соответствующее предупреждение.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4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локализации контрольного пика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полнсотью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автоматический и состоит из трёх этапов: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грубое положение пика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отсчёт с максимальным значением.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область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фитирования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Находится ширина пика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на полувысоте отсчёта, определённого на первом этапе. Область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фитирования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определяется как: [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корректной работы с низкочастотными спектрами при определении границ пика на полувысоте допускается пропуск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“пустых” отсчётов.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Фитирование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Гауссианом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 финальном этапе происходит аппроксимация данных спектра в диапазоне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функцией Гаусса. Положение центра "колокола” (математическое ожидание спектра в диапазоне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является искомым значением.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0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 ПО лаконичен и интуитивно понятен: слева расположены элементы управления и параметры, справа основную область занимают графики. Графики интерактивны, позволяют легко увеличить интересующий участок при помощи мыши. Можно перераспределить площадь окна между графиками.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платформах интерфейс одинаков. Допускается одновременный запуск нескольких экземпляров приложений как на одной, так и на разных платформах (удобно для одновременной работы на нескольких рабочих местах, а также для одновременной экспозиции с разными периодами).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A3EBB-726D-49BD-A1A2-1DE56D9DF9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9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2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4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1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3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F209-4699-4077-A617-BF7325951DF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6E4E-98E0-4C3B-BE02-266E78361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9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6C96D-7722-4DF6-881B-795462527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8" y="1976120"/>
            <a:ext cx="7772400" cy="10871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контроля параметров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рабочего газа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стенда miniSPD</a:t>
            </a:r>
            <a:endParaRPr lang="ru-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B54B4-3117-4DDF-AD60-CB2469689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8" y="3312161"/>
            <a:ext cx="6858000" cy="37592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j-lt"/>
              </a:rPr>
              <a:t>Саламатин К.М., </a:t>
            </a:r>
            <a:r>
              <a:rPr lang="ru-RU" sz="1800" dirty="0">
                <a:latin typeface="+mj-lt"/>
              </a:rPr>
              <a:t>Еник</a:t>
            </a:r>
            <a:r>
              <a:rPr lang="ru-RU" sz="2000" dirty="0">
                <a:latin typeface="+mj-lt"/>
              </a:rPr>
              <a:t> Т.Л.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17881-4158-48B3-9B2A-0B8915D94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0739" y="4383685"/>
            <a:ext cx="1470935" cy="10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8BD6-963F-4E9F-8181-CC65C184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эксплуатации ПО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C56670-7D74-4981-A66F-A737CA2B9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3857"/>
          <a:stretch/>
        </p:blipFill>
        <p:spPr>
          <a:xfrm>
            <a:off x="838200" y="1754564"/>
            <a:ext cx="4470399" cy="1969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3468C-6E71-4E0E-92C2-3C198C20A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43176"/>
          <a:stretch/>
        </p:blipFill>
        <p:spPr>
          <a:xfrm>
            <a:off x="5655126" y="1690689"/>
            <a:ext cx="5888698" cy="21049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FD7A13-FB99-4F17-B3E1-778B04049E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0612"/>
          <a:stretch/>
        </p:blipFill>
        <p:spPr>
          <a:xfrm>
            <a:off x="1834150" y="4118898"/>
            <a:ext cx="8523700" cy="15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C037B-F827-4803-9438-24D66260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Развитие. Поправка на температуру и давление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9B5277-F87E-47A6-9DE6-3AE8BFC9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41" y="1959513"/>
            <a:ext cx="4161908" cy="3681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9A600-D29E-45B7-8E50-0E04D45E2815}"/>
              </a:ext>
            </a:extLst>
          </p:cNvPr>
          <p:cNvSpPr txBox="1"/>
          <p:nvPr/>
        </p:nvSpPr>
        <p:spPr>
          <a:xfrm>
            <a:off x="3230699" y="1959513"/>
            <a:ext cx="13799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Gain vs. Pressure</a:t>
            </a:r>
            <a:endParaRPr lang="ru-RU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F4D6CD-7141-4FAF-A274-234078E3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32" y="1959513"/>
            <a:ext cx="4210846" cy="3748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85576-116C-40D5-BE8F-789E24CA0DD6}"/>
              </a:ext>
            </a:extLst>
          </p:cNvPr>
          <p:cNvSpPr txBox="1"/>
          <p:nvPr/>
        </p:nvSpPr>
        <p:spPr>
          <a:xfrm>
            <a:off x="7628243" y="1959513"/>
            <a:ext cx="16791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Gain vs. Temperature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47531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B4EC-8C3D-433C-A8F8-6C482F89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Развитие. Интеграция в единую систему </a:t>
            </a:r>
            <a:r>
              <a:rPr lang="en-US" sz="2700" dirty="0"/>
              <a:t>Slow Control</a:t>
            </a:r>
            <a:endParaRPr lang="ru-RU" sz="2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8F6FD7-B0BA-4195-8299-166C28DF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88" y="1690688"/>
            <a:ext cx="7735024" cy="41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BEEAB-63EF-44B0-B1A8-E2AF21FBF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787" y="2659793"/>
            <a:ext cx="1602467" cy="1130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7A913A-0F33-41C2-8B1A-3CB1C8360306}"/>
              </a:ext>
            </a:extLst>
          </p:cNvPr>
          <p:cNvSpPr txBox="1"/>
          <p:nvPr/>
        </p:nvSpPr>
        <p:spPr>
          <a:xfrm>
            <a:off x="5309021" y="3908121"/>
            <a:ext cx="1734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Kirill Salamatin</a:t>
            </a:r>
          </a:p>
          <a:p>
            <a:r>
              <a:rPr lang="en-US" dirty="0"/>
              <a:t>kdel@yandex.ru</a:t>
            </a:r>
          </a:p>
          <a:p>
            <a:r>
              <a:rPr lang="en-US" dirty="0"/>
              <a:t>8 925 730-36-05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3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4434B-C4C5-443A-AC54-C70DCFB2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Развитие. Переход на </a:t>
            </a:r>
            <a:r>
              <a:rPr lang="en-US" dirty="0"/>
              <a:t>VMM3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42A89-E98E-43CF-82E3-FA324538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37764" b="11430"/>
          <a:stretch>
            <a:fillRect/>
          </a:stretch>
        </p:blipFill>
        <p:spPr bwMode="auto">
          <a:xfrm>
            <a:off x="2478286" y="2483406"/>
            <a:ext cx="7235428" cy="21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85" t="37764" b="114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0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1EE59B-C1B6-4E6C-87FA-504CF0F9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28" y="2362897"/>
            <a:ext cx="5687513" cy="28152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15553-B605-4D19-B9F6-B13A12C0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Испытательный стенд </a:t>
            </a:r>
            <a:r>
              <a:rPr lang="en-US" dirty="0"/>
              <a:t>miniSPD</a:t>
            </a:r>
            <a:endParaRPr lang="ru-RU" dirty="0"/>
          </a:p>
        </p:txBody>
      </p:sp>
      <p:pic>
        <p:nvPicPr>
          <p:cNvPr id="4" name="Рисунок 3" descr="Рисунок 1">
            <a:extLst>
              <a:ext uri="{FF2B5EF4-FFF2-40B4-BE49-F238E27FC236}">
                <a16:creationId xmlns:a16="http://schemas.microsoft.com/office/drawing/2014/main" id="{01340F47-1C92-47E0-BE8B-EDC31D555B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3"/>
          <a:stretch>
            <a:fillRect/>
          </a:stretch>
        </p:blipFill>
        <p:spPr>
          <a:xfrm>
            <a:off x="7662102" y="2301807"/>
            <a:ext cx="2485410" cy="293747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9AA6271-63F8-43EE-B7CD-73A57C66442F}"/>
              </a:ext>
            </a:extLst>
          </p:cNvPr>
          <p:cNvSpPr/>
          <p:nvPr/>
        </p:nvSpPr>
        <p:spPr>
          <a:xfrm>
            <a:off x="8039100" y="3655314"/>
            <a:ext cx="200025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B97F5F67-7A2A-4462-9C72-49BED55FD2F9}"/>
              </a:ext>
            </a:extLst>
          </p:cNvPr>
          <p:cNvCxnSpPr>
            <a:cxnSpLocks/>
          </p:cNvCxnSpPr>
          <p:nvPr/>
        </p:nvCxnSpPr>
        <p:spPr>
          <a:xfrm>
            <a:off x="3362326" y="4813935"/>
            <a:ext cx="6534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164F94D7-04FE-4DDF-8969-C009CAAEB2AC}"/>
              </a:ext>
            </a:extLst>
          </p:cNvPr>
          <p:cNvSpPr/>
          <p:nvPr/>
        </p:nvSpPr>
        <p:spPr>
          <a:xfrm>
            <a:off x="4015740" y="3848622"/>
            <a:ext cx="3985260" cy="899160"/>
          </a:xfrm>
          <a:custGeom>
            <a:avLst/>
            <a:gdLst>
              <a:gd name="connsiteX0" fmla="*/ 0 w 5212080"/>
              <a:gd name="connsiteY0" fmla="*/ 1228023 h 1228023"/>
              <a:gd name="connsiteX1" fmla="*/ 2123440 w 5212080"/>
              <a:gd name="connsiteY1" fmla="*/ 709863 h 1228023"/>
              <a:gd name="connsiteX2" fmla="*/ 4145280 w 5212080"/>
              <a:gd name="connsiteY2" fmla="*/ 79943 h 1228023"/>
              <a:gd name="connsiteX3" fmla="*/ 5212080 w 5212080"/>
              <a:gd name="connsiteY3" fmla="*/ 29143 h 1228023"/>
              <a:gd name="connsiteX0" fmla="*/ 0 w 5212080"/>
              <a:gd name="connsiteY0" fmla="*/ 1228023 h 1228023"/>
              <a:gd name="connsiteX1" fmla="*/ 2123440 w 5212080"/>
              <a:gd name="connsiteY1" fmla="*/ 709863 h 1228023"/>
              <a:gd name="connsiteX2" fmla="*/ 4145280 w 5212080"/>
              <a:gd name="connsiteY2" fmla="*/ 79943 h 1228023"/>
              <a:gd name="connsiteX3" fmla="*/ 5212080 w 5212080"/>
              <a:gd name="connsiteY3" fmla="*/ 29143 h 1228023"/>
              <a:gd name="connsiteX0" fmla="*/ 0 w 5212080"/>
              <a:gd name="connsiteY0" fmla="*/ 1228023 h 1228023"/>
              <a:gd name="connsiteX1" fmla="*/ 4145280 w 5212080"/>
              <a:gd name="connsiteY1" fmla="*/ 79943 h 1228023"/>
              <a:gd name="connsiteX2" fmla="*/ 5212080 w 5212080"/>
              <a:gd name="connsiteY2" fmla="*/ 29143 h 1228023"/>
              <a:gd name="connsiteX0" fmla="*/ 0 w 5212080"/>
              <a:gd name="connsiteY0" fmla="*/ 1198880 h 1198880"/>
              <a:gd name="connsiteX1" fmla="*/ 5212080 w 5212080"/>
              <a:gd name="connsiteY1" fmla="*/ 0 h 1198880"/>
              <a:gd name="connsiteX0" fmla="*/ 0 w 5212080"/>
              <a:gd name="connsiteY0" fmla="*/ 1198880 h 1198880"/>
              <a:gd name="connsiteX1" fmla="*/ 5212080 w 5212080"/>
              <a:gd name="connsiteY1" fmla="*/ 0 h 1198880"/>
              <a:gd name="connsiteX0" fmla="*/ 0 w 5212080"/>
              <a:gd name="connsiteY0" fmla="*/ 1198880 h 1198880"/>
              <a:gd name="connsiteX1" fmla="*/ 5212080 w 5212080"/>
              <a:gd name="connsiteY1" fmla="*/ 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12080" h="1198880">
                <a:moveTo>
                  <a:pt x="0" y="1198880"/>
                </a:moveTo>
                <a:cubicBezTo>
                  <a:pt x="2145956" y="1154853"/>
                  <a:pt x="2577803" y="216747"/>
                  <a:pt x="521208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8871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EA877-D0F8-4BAA-AF28-6EFB7CF5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</a:t>
            </a:r>
            <a:r>
              <a:rPr lang="ru-RU" dirty="0"/>
              <a:t>трекеры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F217DE-30C3-4AFC-A290-141B1E2D4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435" b="595"/>
          <a:stretch/>
        </p:blipFill>
        <p:spPr>
          <a:xfrm>
            <a:off x="2249756" y="3072164"/>
            <a:ext cx="4057297" cy="222854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63AE0F-FC56-4A1F-A194-4FC04C47D433}"/>
              </a:ext>
            </a:extLst>
          </p:cNvPr>
          <p:cNvGrpSpPr/>
          <p:nvPr/>
        </p:nvGrpSpPr>
        <p:grpSpPr>
          <a:xfrm>
            <a:off x="6923585" y="3072164"/>
            <a:ext cx="2874440" cy="2408897"/>
            <a:chOff x="7839295" y="1825625"/>
            <a:chExt cx="3832587" cy="3211863"/>
          </a:xfrm>
        </p:grpSpPr>
        <p:pic>
          <p:nvPicPr>
            <p:cNvPr id="20" name="Picture 2" descr="Z:\home\artem\Data\Analysis\NA64\simulation\examples\exampleStraw\StrawY..png">
              <a:extLst>
                <a:ext uri="{FF2B5EF4-FFF2-40B4-BE49-F238E27FC236}">
                  <a16:creationId xmlns:a16="http://schemas.microsoft.com/office/drawing/2014/main" id="{DBBE3487-87A6-49B7-BDD4-07E3AC7D9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" t="38848" r="3449" b="34632"/>
            <a:stretch/>
          </p:blipFill>
          <p:spPr bwMode="auto">
            <a:xfrm>
              <a:off x="7839295" y="4416885"/>
              <a:ext cx="3794022" cy="62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26D3366-9E77-4EC7-896F-399635B19103}"/>
                </a:ext>
              </a:extLst>
            </p:cNvPr>
            <p:cNvSpPr/>
            <p:nvPr/>
          </p:nvSpPr>
          <p:spPr>
            <a:xfrm>
              <a:off x="9191582" y="1825625"/>
              <a:ext cx="1008112" cy="1025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5D23A11-E9BD-48DC-AF2D-9488EA2F122F}"/>
                </a:ext>
              </a:extLst>
            </p:cNvPr>
            <p:cNvSpPr/>
            <p:nvPr/>
          </p:nvSpPr>
          <p:spPr>
            <a:xfrm>
              <a:off x="10199694" y="1826293"/>
              <a:ext cx="1008112" cy="1025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EF87E49-D57E-4F5E-A2D7-3FB77DF7DB5C}"/>
                </a:ext>
              </a:extLst>
            </p:cNvPr>
            <p:cNvSpPr/>
            <p:nvPr/>
          </p:nvSpPr>
          <p:spPr>
            <a:xfrm>
              <a:off x="9618357" y="2820132"/>
              <a:ext cx="1008112" cy="1025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6C7A9A7-BC6D-4922-BACA-D384475592FC}"/>
                </a:ext>
              </a:extLst>
            </p:cNvPr>
            <p:cNvSpPr/>
            <p:nvPr/>
          </p:nvSpPr>
          <p:spPr>
            <a:xfrm>
              <a:off x="10663770" y="2806276"/>
              <a:ext cx="1008112" cy="1025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86BEA0FE-F1B9-402D-B208-E7E86D3F3D9E}"/>
                </a:ext>
              </a:extLst>
            </p:cNvPr>
            <p:cNvSpPr/>
            <p:nvPr/>
          </p:nvSpPr>
          <p:spPr>
            <a:xfrm>
              <a:off x="11144806" y="3282118"/>
              <a:ext cx="63000" cy="640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2842E2CD-587F-426B-A8E4-9BA42AA649EB}"/>
                </a:ext>
              </a:extLst>
            </p:cNvPr>
            <p:cNvSpPr/>
            <p:nvPr/>
          </p:nvSpPr>
          <p:spPr>
            <a:xfrm>
              <a:off x="9704806" y="2310118"/>
              <a:ext cx="63000" cy="640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A65BA887-6696-49EF-A48F-73CE10975836}"/>
                </a:ext>
              </a:extLst>
            </p:cNvPr>
            <p:cNvSpPr/>
            <p:nvPr/>
          </p:nvSpPr>
          <p:spPr>
            <a:xfrm>
              <a:off x="10712806" y="2310118"/>
              <a:ext cx="63000" cy="640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04A778FC-8346-456F-8CB2-366D2F2D748B}"/>
                </a:ext>
              </a:extLst>
            </p:cNvPr>
            <p:cNvSpPr/>
            <p:nvPr/>
          </p:nvSpPr>
          <p:spPr>
            <a:xfrm>
              <a:off x="10136806" y="3282118"/>
              <a:ext cx="63000" cy="640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75FF4B5-EFA7-4D89-B4C3-AAE32801B4B5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9618357" y="3332678"/>
              <a:ext cx="593264" cy="27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7D830B5F-18E4-40CC-A7E5-38559D5930CC}"/>
                </a:ext>
              </a:extLst>
            </p:cNvPr>
            <p:cNvCxnSpPr/>
            <p:nvPr/>
          </p:nvCxnSpPr>
          <p:spPr>
            <a:xfrm flipH="1">
              <a:off x="10180933" y="2302749"/>
              <a:ext cx="1170" cy="989532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авая фигурная скобка 30">
              <a:extLst>
                <a:ext uri="{FF2B5EF4-FFF2-40B4-BE49-F238E27FC236}">
                  <a16:creationId xmlns:a16="http://schemas.microsoft.com/office/drawing/2014/main" id="{18758A08-744B-4433-A109-961D60FEFB99}"/>
                </a:ext>
              </a:extLst>
            </p:cNvPr>
            <p:cNvSpPr/>
            <p:nvPr/>
          </p:nvSpPr>
          <p:spPr>
            <a:xfrm rot="5400000">
              <a:off x="10312947" y="3175716"/>
              <a:ext cx="715780" cy="1010938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67622B-F9D2-4AA1-9100-A2B603F3534C}"/>
                </a:ext>
              </a:extLst>
            </p:cNvPr>
            <p:cNvSpPr txBox="1"/>
            <p:nvPr/>
          </p:nvSpPr>
          <p:spPr>
            <a:xfrm>
              <a:off x="10309213" y="4089191"/>
              <a:ext cx="93318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6mm</a:t>
              </a:r>
              <a:endParaRPr lang="ru-RU" sz="1350" dirty="0"/>
            </a:p>
          </p:txBody>
        </p:sp>
      </p:grpSp>
      <p:sp>
        <p:nvSpPr>
          <p:cNvPr id="33" name="Овал 32">
            <a:extLst>
              <a:ext uri="{FF2B5EF4-FFF2-40B4-BE49-F238E27FC236}">
                <a16:creationId xmlns:a16="http://schemas.microsoft.com/office/drawing/2014/main" id="{10BC3958-2058-49F4-9ACC-F79829DE4F29}"/>
              </a:ext>
            </a:extLst>
          </p:cNvPr>
          <p:cNvSpPr/>
          <p:nvPr/>
        </p:nvSpPr>
        <p:spPr>
          <a:xfrm>
            <a:off x="4181300" y="4132854"/>
            <a:ext cx="655093" cy="65509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A59A1D5-C1C4-472A-9040-8EE1CA3832C2}"/>
              </a:ext>
            </a:extLst>
          </p:cNvPr>
          <p:cNvCxnSpPr>
            <a:cxnSpLocks/>
          </p:cNvCxnSpPr>
          <p:nvPr/>
        </p:nvCxnSpPr>
        <p:spPr>
          <a:xfrm>
            <a:off x="4864367" y="4597147"/>
            <a:ext cx="2059218" cy="570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D5D263DA-969B-40D2-A8AE-EE7E393B6D1B}"/>
              </a:ext>
            </a:extLst>
          </p:cNvPr>
          <p:cNvSpPr/>
          <p:nvPr/>
        </p:nvSpPr>
        <p:spPr>
          <a:xfrm>
            <a:off x="7578679" y="5046837"/>
            <a:ext cx="392371" cy="39237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1715942D-2C7E-4DD1-8D89-7504CCCF3F3B}"/>
              </a:ext>
            </a:extLst>
          </p:cNvPr>
          <p:cNvCxnSpPr>
            <a:cxnSpLocks/>
          </p:cNvCxnSpPr>
          <p:nvPr/>
        </p:nvCxnSpPr>
        <p:spPr>
          <a:xfrm flipV="1">
            <a:off x="7901942" y="4505658"/>
            <a:ext cx="355940" cy="541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3E0E079-C489-4EB0-B8BA-6C0466B9403D}"/>
              </a:ext>
            </a:extLst>
          </p:cNvPr>
          <p:cNvSpPr txBox="1"/>
          <p:nvPr/>
        </p:nvSpPr>
        <p:spPr>
          <a:xfrm>
            <a:off x="2152651" y="5585273"/>
            <a:ext cx="78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dirty="0"/>
              <a:t>Камеры </a:t>
            </a:r>
            <a:r>
              <a:rPr lang="en-US" sz="1600" dirty="0"/>
              <a:t>NA62 </a:t>
            </a:r>
            <a:r>
              <a:rPr lang="ru-RU" sz="1600" dirty="0"/>
              <a:t>по данным полученным в 2017 году имеют разрешение 110 мкм на пучке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7932D3-FC2F-4275-B817-86FA03B9C2BC}"/>
              </a:ext>
            </a:extLst>
          </p:cNvPr>
          <p:cNvSpPr txBox="1"/>
          <p:nvPr/>
        </p:nvSpPr>
        <p:spPr>
          <a:xfrm>
            <a:off x="2152651" y="1690375"/>
            <a:ext cx="405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камеры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160 пропорциональных счетчиков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D: 6</a:t>
            </a:r>
            <a:r>
              <a:rPr lang="ru-RU" dirty="0"/>
              <a:t> мм</a:t>
            </a:r>
            <a:r>
              <a:rPr lang="en-US" dirty="0"/>
              <a:t>; L: 50 </a:t>
            </a:r>
            <a:r>
              <a:rPr lang="ru-RU" dirty="0"/>
              <a:t>см</a:t>
            </a:r>
            <a:r>
              <a:rPr lang="en-US" dirty="0"/>
              <a:t>; d: 30.9 </a:t>
            </a:r>
            <a:r>
              <a:rPr lang="ru-RU" dirty="0"/>
              <a:t>мкм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2588AB-E1DB-446B-A876-24A9E817D8CD}"/>
              </a:ext>
            </a:extLst>
          </p:cNvPr>
          <p:cNvSpPr txBox="1"/>
          <p:nvPr/>
        </p:nvSpPr>
        <p:spPr>
          <a:xfrm>
            <a:off x="7202662" y="1701134"/>
            <a:ext cx="23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HV: ISEG SHQ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ADC: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 TQDC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D875-3D15-4A0A-9B6C-4F4BCFD4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Газовая система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73511-823F-4EB6-82D1-CABC9B7472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99" y="1515649"/>
            <a:ext cx="4020314" cy="427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E220E3D-0A43-4CF5-9FAE-9B7B9924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1" y="2564805"/>
            <a:ext cx="3546436" cy="238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DC440-0A54-4481-851F-B99D799020DC}"/>
              </a:ext>
            </a:extLst>
          </p:cNvPr>
          <p:cNvSpPr txBox="1"/>
          <p:nvPr/>
        </p:nvSpPr>
        <p:spPr>
          <a:xfrm>
            <a:off x="2252634" y="2141950"/>
            <a:ext cx="34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Контроллер </a:t>
            </a:r>
            <a:r>
              <a:rPr lang="ru-RU" dirty="0" err="1"/>
              <a:t>газосмешения</a:t>
            </a:r>
            <a:r>
              <a:rPr lang="ru-RU" dirty="0"/>
              <a:t> КГС-3</a:t>
            </a:r>
          </a:p>
        </p:txBody>
      </p:sp>
    </p:spTree>
    <p:extLst>
      <p:ext uri="{BB962C8B-B14F-4D97-AF65-F5344CB8AC3E}">
        <p14:creationId xmlns:p14="http://schemas.microsoft.com/office/powerpoint/2010/main" val="379084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3672B-1EA4-4CB3-8705-3A8618CD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System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DB301-8568-42BE-B3ED-99FA2E64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10" y="2067271"/>
            <a:ext cx="779772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/>
              <a:t>Что влияет на коэффициент газового усиления?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Температура газа</a:t>
            </a:r>
          </a:p>
          <a:p>
            <a:r>
              <a:rPr lang="ru-RU" dirty="0"/>
              <a:t>Давление газа</a:t>
            </a:r>
          </a:p>
          <a:p>
            <a:r>
              <a:rPr lang="ru-RU" dirty="0"/>
              <a:t>Расход газа</a:t>
            </a:r>
          </a:p>
          <a:p>
            <a:r>
              <a:rPr lang="ru-RU" dirty="0"/>
              <a:t>Пропорциональный состав</a:t>
            </a:r>
          </a:p>
          <a:p>
            <a:r>
              <a:rPr lang="ru-RU" dirty="0"/>
              <a:t>Напряжение питания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798AEC-4DC6-4E36-BD30-6C3F09A8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74" y="2755726"/>
            <a:ext cx="3819482" cy="27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02A37-7066-4648-BDEF-BDA1BCBE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контроля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00007FD-6CEE-4F36-946A-5673041AD52D}"/>
              </a:ext>
            </a:extLst>
          </p:cNvPr>
          <p:cNvGrpSpPr/>
          <p:nvPr/>
        </p:nvGrpSpPr>
        <p:grpSpPr>
          <a:xfrm>
            <a:off x="1908812" y="1930480"/>
            <a:ext cx="4726979" cy="3796427"/>
            <a:chOff x="838200" y="1430973"/>
            <a:chExt cx="6302639" cy="506190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D740D8-FE3C-429D-A45B-4CBEBA3BD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1430973"/>
              <a:ext cx="6302639" cy="5061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AAD963-9AFC-4953-B459-DB33D96EB20A}"/>
                </a:ext>
              </a:extLst>
            </p:cNvPr>
            <p:cNvSpPr txBox="1"/>
            <p:nvPr/>
          </p:nvSpPr>
          <p:spPr>
            <a:xfrm>
              <a:off x="5273040" y="2123440"/>
              <a:ext cx="11233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baseline="3000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55</a:t>
              </a:r>
              <a:r>
                <a:rPr lang="ru-RU" sz="135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</a:t>
              </a:r>
              <a:r>
                <a:rPr lang="en-US" sz="1350" dirty="0">
                  <a:solidFill>
                    <a:srgbClr val="22222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peak</a:t>
              </a:r>
              <a:endParaRPr lang="ru-RU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B66FC0A-5565-490E-A84F-503DCC0D4876}"/>
                </a:ext>
              </a:extLst>
            </p:cNvPr>
            <p:cNvSpPr/>
            <p:nvPr/>
          </p:nvSpPr>
          <p:spPr>
            <a:xfrm>
              <a:off x="3637280" y="2072504"/>
              <a:ext cx="1635760" cy="254136"/>
            </a:xfrm>
            <a:custGeom>
              <a:avLst/>
              <a:gdLst>
                <a:gd name="connsiteX0" fmla="*/ 1544320 w 1544320"/>
                <a:gd name="connsiteY0" fmla="*/ 254000 h 254000"/>
                <a:gd name="connsiteX1" fmla="*/ 863600 w 1544320"/>
                <a:gd name="connsiteY1" fmla="*/ 91440 h 254000"/>
                <a:gd name="connsiteX2" fmla="*/ 0 w 1544320"/>
                <a:gd name="connsiteY2" fmla="*/ 0 h 254000"/>
                <a:gd name="connsiteX0" fmla="*/ 1544320 w 1544320"/>
                <a:gd name="connsiteY0" fmla="*/ 254000 h 254000"/>
                <a:gd name="connsiteX1" fmla="*/ 0 w 1544320"/>
                <a:gd name="connsiteY1" fmla="*/ 0 h 254000"/>
                <a:gd name="connsiteX0" fmla="*/ 1544320 w 1544320"/>
                <a:gd name="connsiteY0" fmla="*/ 254000 h 254000"/>
                <a:gd name="connsiteX1" fmla="*/ 0 w 1544320"/>
                <a:gd name="connsiteY1" fmla="*/ 0 h 254000"/>
                <a:gd name="connsiteX0" fmla="*/ 1544320 w 1544320"/>
                <a:gd name="connsiteY0" fmla="*/ 254136 h 254136"/>
                <a:gd name="connsiteX1" fmla="*/ 0 w 1544320"/>
                <a:gd name="connsiteY1" fmla="*/ 136 h 25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4320" h="254136">
                  <a:moveTo>
                    <a:pt x="1544320" y="254136"/>
                  </a:moveTo>
                  <a:cubicBezTo>
                    <a:pt x="952811" y="240589"/>
                    <a:pt x="620286" y="-6637"/>
                    <a:pt x="0" y="136"/>
                  </a:cubicBezTo>
                </a:path>
              </a:pathLst>
            </a:custGeom>
            <a:noFill/>
            <a:ln w="22225">
              <a:solidFill>
                <a:srgbClr val="00A2A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34F6AE-44CC-40EA-BE4F-A2D92D18296F}"/>
                </a:ext>
              </a:extLst>
            </p:cNvPr>
            <p:cNvSpPr txBox="1"/>
            <p:nvPr/>
          </p:nvSpPr>
          <p:spPr>
            <a:xfrm>
              <a:off x="5443210" y="2981999"/>
              <a:ext cx="1064521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aseline="30000" dirty="0">
                  <a:solidFill>
                    <a:srgbClr val="222222"/>
                  </a:solidFill>
                </a:rPr>
                <a:t>Gaussian</a:t>
              </a:r>
              <a:endParaRPr lang="ru-RU" sz="210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AEE7DAB-0E66-4B29-8040-46A005D417AC}"/>
                </a:ext>
              </a:extLst>
            </p:cNvPr>
            <p:cNvSpPr/>
            <p:nvPr/>
          </p:nvSpPr>
          <p:spPr>
            <a:xfrm rot="574089">
              <a:off x="3718560" y="3016214"/>
              <a:ext cx="1686560" cy="599440"/>
            </a:xfrm>
            <a:custGeom>
              <a:avLst/>
              <a:gdLst>
                <a:gd name="connsiteX0" fmla="*/ 1686560 w 1686560"/>
                <a:gd name="connsiteY0" fmla="*/ 0 h 599440"/>
                <a:gd name="connsiteX1" fmla="*/ 1036320 w 1686560"/>
                <a:gd name="connsiteY1" fmla="*/ 162560 h 599440"/>
                <a:gd name="connsiteX2" fmla="*/ 0 w 1686560"/>
                <a:gd name="connsiteY2" fmla="*/ 599440 h 599440"/>
                <a:gd name="connsiteX0" fmla="*/ 1686560 w 1686560"/>
                <a:gd name="connsiteY0" fmla="*/ 0 h 599440"/>
                <a:gd name="connsiteX1" fmla="*/ 0 w 1686560"/>
                <a:gd name="connsiteY1" fmla="*/ 599440 h 599440"/>
                <a:gd name="connsiteX0" fmla="*/ 1686560 w 1686560"/>
                <a:gd name="connsiteY0" fmla="*/ 0 h 599440"/>
                <a:gd name="connsiteX1" fmla="*/ 0 w 1686560"/>
                <a:gd name="connsiteY1" fmla="*/ 599440 h 599440"/>
                <a:gd name="connsiteX0" fmla="*/ 1686560 w 1686560"/>
                <a:gd name="connsiteY0" fmla="*/ 0 h 599440"/>
                <a:gd name="connsiteX1" fmla="*/ 0 w 1686560"/>
                <a:gd name="connsiteY1" fmla="*/ 599440 h 59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6560" h="599440">
                  <a:moveTo>
                    <a:pt x="1686560" y="0"/>
                  </a:moveTo>
                  <a:cubicBezTo>
                    <a:pt x="912179" y="163458"/>
                    <a:pt x="882784" y="345586"/>
                    <a:pt x="0" y="5994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5EEB1A-13F4-4FB2-80D8-DBDB763299D9}"/>
                </a:ext>
              </a:extLst>
            </p:cNvPr>
            <p:cNvSpPr txBox="1"/>
            <p:nvPr/>
          </p:nvSpPr>
          <p:spPr>
            <a:xfrm>
              <a:off x="5443210" y="3660175"/>
              <a:ext cx="106452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aseline="30000" dirty="0">
                  <a:solidFill>
                    <a:srgbClr val="222222"/>
                  </a:solidFill>
                </a:rPr>
                <a:t>Mean</a:t>
              </a:r>
              <a:endParaRPr lang="ru-RU" sz="210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6D90C0F-07BF-4EB4-ABCA-EF31A10452CF}"/>
                </a:ext>
              </a:extLst>
            </p:cNvPr>
            <p:cNvSpPr/>
            <p:nvPr/>
          </p:nvSpPr>
          <p:spPr>
            <a:xfrm>
              <a:off x="3566160" y="3866002"/>
              <a:ext cx="1920240" cy="477520"/>
            </a:xfrm>
            <a:custGeom>
              <a:avLst/>
              <a:gdLst>
                <a:gd name="connsiteX0" fmla="*/ 1859280 w 1859280"/>
                <a:gd name="connsiteY0" fmla="*/ 0 h 477520"/>
                <a:gd name="connsiteX1" fmla="*/ 1066800 w 1859280"/>
                <a:gd name="connsiteY1" fmla="*/ 304800 h 477520"/>
                <a:gd name="connsiteX2" fmla="*/ 0 w 1859280"/>
                <a:gd name="connsiteY2" fmla="*/ 477520 h 477520"/>
                <a:gd name="connsiteX0" fmla="*/ 1859280 w 1859280"/>
                <a:gd name="connsiteY0" fmla="*/ 0 h 477520"/>
                <a:gd name="connsiteX1" fmla="*/ 0 w 1859280"/>
                <a:gd name="connsiteY1" fmla="*/ 477520 h 477520"/>
                <a:gd name="connsiteX0" fmla="*/ 1859280 w 1859280"/>
                <a:gd name="connsiteY0" fmla="*/ 0 h 477520"/>
                <a:gd name="connsiteX1" fmla="*/ 0 w 1859280"/>
                <a:gd name="connsiteY1" fmla="*/ 477520 h 477520"/>
                <a:gd name="connsiteX0" fmla="*/ 1859280 w 1859280"/>
                <a:gd name="connsiteY0" fmla="*/ 0 h 477520"/>
                <a:gd name="connsiteX1" fmla="*/ 0 w 1859280"/>
                <a:gd name="connsiteY1" fmla="*/ 477520 h 47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9280" h="477520">
                  <a:moveTo>
                    <a:pt x="1859280" y="0"/>
                  </a:moveTo>
                  <a:cubicBezTo>
                    <a:pt x="1032933" y="67733"/>
                    <a:pt x="826347" y="430107"/>
                    <a:pt x="0" y="47752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B79D70-A4A5-45EA-82E8-656A90D29569}"/>
                </a:ext>
              </a:extLst>
            </p:cNvPr>
            <p:cNvSpPr txBox="1"/>
            <p:nvPr/>
          </p:nvSpPr>
          <p:spPr>
            <a:xfrm>
              <a:off x="5057506" y="4864830"/>
              <a:ext cx="16976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aseline="30000" dirty="0">
                  <a:solidFill>
                    <a:srgbClr val="222222"/>
                  </a:solidFill>
                </a:rPr>
                <a:t>Allowed range</a:t>
              </a:r>
              <a:endParaRPr lang="ru-RU" sz="2100" dirty="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80022AA-89C2-44B3-B994-2BE0142F9039}"/>
                </a:ext>
              </a:extLst>
            </p:cNvPr>
            <p:cNvSpPr/>
            <p:nvPr/>
          </p:nvSpPr>
          <p:spPr>
            <a:xfrm>
              <a:off x="3962400" y="5079999"/>
              <a:ext cx="1107440" cy="1229532"/>
            </a:xfrm>
            <a:custGeom>
              <a:avLst/>
              <a:gdLst>
                <a:gd name="connsiteX0" fmla="*/ 1036320 w 1036320"/>
                <a:gd name="connsiteY0" fmla="*/ 14574 h 1303898"/>
                <a:gd name="connsiteX1" fmla="*/ 904240 w 1036320"/>
                <a:gd name="connsiteY1" fmla="*/ 55214 h 1303898"/>
                <a:gd name="connsiteX2" fmla="*/ 599440 w 1036320"/>
                <a:gd name="connsiteY2" fmla="*/ 461614 h 1303898"/>
                <a:gd name="connsiteX3" fmla="*/ 304800 w 1036320"/>
                <a:gd name="connsiteY3" fmla="*/ 1223614 h 1303898"/>
                <a:gd name="connsiteX4" fmla="*/ 0 w 1036320"/>
                <a:gd name="connsiteY4" fmla="*/ 1243934 h 1303898"/>
                <a:gd name="connsiteX0" fmla="*/ 1036320 w 1036320"/>
                <a:gd name="connsiteY0" fmla="*/ 14574 h 1258900"/>
                <a:gd name="connsiteX1" fmla="*/ 904240 w 1036320"/>
                <a:gd name="connsiteY1" fmla="*/ 55214 h 1258900"/>
                <a:gd name="connsiteX2" fmla="*/ 599440 w 1036320"/>
                <a:gd name="connsiteY2" fmla="*/ 461614 h 1258900"/>
                <a:gd name="connsiteX3" fmla="*/ 384810 w 1036320"/>
                <a:gd name="connsiteY3" fmla="*/ 1063594 h 1258900"/>
                <a:gd name="connsiteX4" fmla="*/ 0 w 1036320"/>
                <a:gd name="connsiteY4" fmla="*/ 1243934 h 1258900"/>
                <a:gd name="connsiteX0" fmla="*/ 1036320 w 1036320"/>
                <a:gd name="connsiteY0" fmla="*/ 14574 h 1264281"/>
                <a:gd name="connsiteX1" fmla="*/ 904240 w 1036320"/>
                <a:gd name="connsiteY1" fmla="*/ 55214 h 1264281"/>
                <a:gd name="connsiteX2" fmla="*/ 599440 w 1036320"/>
                <a:gd name="connsiteY2" fmla="*/ 461614 h 1264281"/>
                <a:gd name="connsiteX3" fmla="*/ 384810 w 1036320"/>
                <a:gd name="connsiteY3" fmla="*/ 1063594 h 1264281"/>
                <a:gd name="connsiteX4" fmla="*/ 0 w 1036320"/>
                <a:gd name="connsiteY4" fmla="*/ 1243934 h 1264281"/>
                <a:gd name="connsiteX0" fmla="*/ 1036320 w 1036320"/>
                <a:gd name="connsiteY0" fmla="*/ 54159 h 1303866"/>
                <a:gd name="connsiteX1" fmla="*/ 904240 w 1036320"/>
                <a:gd name="connsiteY1" fmla="*/ 94799 h 1303866"/>
                <a:gd name="connsiteX2" fmla="*/ 384810 w 1036320"/>
                <a:gd name="connsiteY2" fmla="*/ 1103179 h 1303866"/>
                <a:gd name="connsiteX3" fmla="*/ 0 w 1036320"/>
                <a:gd name="connsiteY3" fmla="*/ 1283519 h 1303866"/>
                <a:gd name="connsiteX0" fmla="*/ 1036320 w 1036320"/>
                <a:gd name="connsiteY0" fmla="*/ 36472 h 1286179"/>
                <a:gd name="connsiteX1" fmla="*/ 767080 w 1036320"/>
                <a:gd name="connsiteY1" fmla="*/ 107592 h 1286179"/>
                <a:gd name="connsiteX2" fmla="*/ 384810 w 1036320"/>
                <a:gd name="connsiteY2" fmla="*/ 1085492 h 1286179"/>
                <a:gd name="connsiteX3" fmla="*/ 0 w 1036320"/>
                <a:gd name="connsiteY3" fmla="*/ 1265832 h 1286179"/>
                <a:gd name="connsiteX0" fmla="*/ 1036320 w 1036320"/>
                <a:gd name="connsiteY0" fmla="*/ 28544 h 1278251"/>
                <a:gd name="connsiteX1" fmla="*/ 767080 w 1036320"/>
                <a:gd name="connsiteY1" fmla="*/ 99664 h 1278251"/>
                <a:gd name="connsiteX2" fmla="*/ 384810 w 1036320"/>
                <a:gd name="connsiteY2" fmla="*/ 1077564 h 1278251"/>
                <a:gd name="connsiteX3" fmla="*/ 0 w 1036320"/>
                <a:gd name="connsiteY3" fmla="*/ 1257904 h 1278251"/>
                <a:gd name="connsiteX0" fmla="*/ 1036320 w 1036320"/>
                <a:gd name="connsiteY0" fmla="*/ 0 h 1249707"/>
                <a:gd name="connsiteX1" fmla="*/ 683260 w 1036320"/>
                <a:gd name="connsiteY1" fmla="*/ 299720 h 1249707"/>
                <a:gd name="connsiteX2" fmla="*/ 384810 w 1036320"/>
                <a:gd name="connsiteY2" fmla="*/ 1049020 h 1249707"/>
                <a:gd name="connsiteX3" fmla="*/ 0 w 1036320"/>
                <a:gd name="connsiteY3" fmla="*/ 1229360 h 1249707"/>
                <a:gd name="connsiteX0" fmla="*/ 1036320 w 1036320"/>
                <a:gd name="connsiteY0" fmla="*/ 0 h 1249707"/>
                <a:gd name="connsiteX1" fmla="*/ 683260 w 1036320"/>
                <a:gd name="connsiteY1" fmla="*/ 299720 h 1249707"/>
                <a:gd name="connsiteX2" fmla="*/ 384810 w 1036320"/>
                <a:gd name="connsiteY2" fmla="*/ 1049020 h 1249707"/>
                <a:gd name="connsiteX3" fmla="*/ 0 w 1036320"/>
                <a:gd name="connsiteY3" fmla="*/ 1229360 h 1249707"/>
                <a:gd name="connsiteX0" fmla="*/ 1036320 w 1036320"/>
                <a:gd name="connsiteY0" fmla="*/ 0 h 1249707"/>
                <a:gd name="connsiteX1" fmla="*/ 683260 w 1036320"/>
                <a:gd name="connsiteY1" fmla="*/ 299720 h 1249707"/>
                <a:gd name="connsiteX2" fmla="*/ 453390 w 1036320"/>
                <a:gd name="connsiteY2" fmla="*/ 1049020 h 1249707"/>
                <a:gd name="connsiteX3" fmla="*/ 0 w 1036320"/>
                <a:gd name="connsiteY3" fmla="*/ 1229360 h 1249707"/>
                <a:gd name="connsiteX0" fmla="*/ 1036320 w 1036320"/>
                <a:gd name="connsiteY0" fmla="*/ 0 h 1249707"/>
                <a:gd name="connsiteX1" fmla="*/ 683260 w 1036320"/>
                <a:gd name="connsiteY1" fmla="*/ 299720 h 1249707"/>
                <a:gd name="connsiteX2" fmla="*/ 453390 w 1036320"/>
                <a:gd name="connsiteY2" fmla="*/ 1049020 h 1249707"/>
                <a:gd name="connsiteX3" fmla="*/ 0 w 1036320"/>
                <a:gd name="connsiteY3" fmla="*/ 1229360 h 1249707"/>
                <a:gd name="connsiteX0" fmla="*/ 1036320 w 1036320"/>
                <a:gd name="connsiteY0" fmla="*/ 0 h 1249707"/>
                <a:gd name="connsiteX1" fmla="*/ 683260 w 1036320"/>
                <a:gd name="connsiteY1" fmla="*/ 299720 h 1249707"/>
                <a:gd name="connsiteX2" fmla="*/ 453390 w 1036320"/>
                <a:gd name="connsiteY2" fmla="*/ 1049020 h 1249707"/>
                <a:gd name="connsiteX3" fmla="*/ 0 w 1036320"/>
                <a:gd name="connsiteY3" fmla="*/ 1229360 h 1249707"/>
                <a:gd name="connsiteX0" fmla="*/ 1036320 w 1036320"/>
                <a:gd name="connsiteY0" fmla="*/ 0 h 1249707"/>
                <a:gd name="connsiteX1" fmla="*/ 453390 w 1036320"/>
                <a:gd name="connsiteY1" fmla="*/ 1049020 h 1249707"/>
                <a:gd name="connsiteX2" fmla="*/ 0 w 1036320"/>
                <a:gd name="connsiteY2" fmla="*/ 1229360 h 1249707"/>
                <a:gd name="connsiteX0" fmla="*/ 1036320 w 1036320"/>
                <a:gd name="connsiteY0" fmla="*/ 0 h 1249707"/>
                <a:gd name="connsiteX1" fmla="*/ 453390 w 1036320"/>
                <a:gd name="connsiteY1" fmla="*/ 1049020 h 1249707"/>
                <a:gd name="connsiteX2" fmla="*/ 0 w 1036320"/>
                <a:gd name="connsiteY2" fmla="*/ 1229360 h 1249707"/>
                <a:gd name="connsiteX0" fmla="*/ 1036320 w 1036320"/>
                <a:gd name="connsiteY0" fmla="*/ 0 h 1229360"/>
                <a:gd name="connsiteX1" fmla="*/ 0 w 1036320"/>
                <a:gd name="connsiteY1" fmla="*/ 1229360 h 1229360"/>
                <a:gd name="connsiteX0" fmla="*/ 1036320 w 1036320"/>
                <a:gd name="connsiteY0" fmla="*/ 0 h 1235022"/>
                <a:gd name="connsiteX1" fmla="*/ 0 w 1036320"/>
                <a:gd name="connsiteY1" fmla="*/ 1229360 h 1235022"/>
                <a:gd name="connsiteX0" fmla="*/ 1036320 w 1036320"/>
                <a:gd name="connsiteY0" fmla="*/ 0 h 1233396"/>
                <a:gd name="connsiteX1" fmla="*/ 0 w 1036320"/>
                <a:gd name="connsiteY1" fmla="*/ 1229360 h 1233396"/>
                <a:gd name="connsiteX0" fmla="*/ 1036320 w 1036320"/>
                <a:gd name="connsiteY0" fmla="*/ 0 h 1229971"/>
                <a:gd name="connsiteX1" fmla="*/ 0 w 1036320"/>
                <a:gd name="connsiteY1" fmla="*/ 1229360 h 1229971"/>
                <a:gd name="connsiteX0" fmla="*/ 1036320 w 1036320"/>
                <a:gd name="connsiteY0" fmla="*/ 0 h 1229532"/>
                <a:gd name="connsiteX1" fmla="*/ 0 w 1036320"/>
                <a:gd name="connsiteY1" fmla="*/ 1229360 h 1229532"/>
                <a:gd name="connsiteX0" fmla="*/ 1107440 w 1107440"/>
                <a:gd name="connsiteY0" fmla="*/ 0 h 1229532"/>
                <a:gd name="connsiteX1" fmla="*/ 0 w 1107440"/>
                <a:gd name="connsiteY1" fmla="*/ 1229360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40" h="1229532">
                  <a:moveTo>
                    <a:pt x="1107440" y="0"/>
                  </a:moveTo>
                  <a:cubicBezTo>
                    <a:pt x="392430" y="13547"/>
                    <a:pt x="852170" y="1246293"/>
                    <a:pt x="0" y="122936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40FD52-B108-4EBE-8A21-216392E7E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354" y="2024895"/>
            <a:ext cx="3593306" cy="36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E714-A0F2-4E8F-9A63-97405C56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контроля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38F4F-CA44-4E81-A786-C0209E349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2470846"/>
            <a:ext cx="4203585" cy="303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03227-7235-46EA-B5BF-4419D9736854}"/>
              </a:ext>
            </a:extLst>
          </p:cNvPr>
          <p:cNvSpPr txBox="1"/>
          <p:nvPr/>
        </p:nvSpPr>
        <p:spPr>
          <a:xfrm>
            <a:off x="2897654" y="2125266"/>
            <a:ext cx="275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Структурная схема записи</a:t>
            </a:r>
            <a:r>
              <a:rPr lang="en-US" sz="1350" dirty="0"/>
              <a:t> </a:t>
            </a:r>
            <a:r>
              <a:rPr lang="ru-RU" sz="1350" dirty="0"/>
              <a:t>события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00BD7E8-3512-46C8-8527-4AFDC54BDD16}"/>
              </a:ext>
            </a:extLst>
          </p:cNvPr>
          <p:cNvSpPr/>
          <p:nvPr/>
        </p:nvSpPr>
        <p:spPr>
          <a:xfrm>
            <a:off x="4678681" y="2807972"/>
            <a:ext cx="3352800" cy="1097280"/>
          </a:xfrm>
          <a:custGeom>
            <a:avLst/>
            <a:gdLst>
              <a:gd name="connsiteX0" fmla="*/ 0 w 4988560"/>
              <a:gd name="connsiteY0" fmla="*/ 2320187 h 2320187"/>
              <a:gd name="connsiteX1" fmla="*/ 904240 w 4988560"/>
              <a:gd name="connsiteY1" fmla="*/ 10095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904240 w 4988560"/>
              <a:gd name="connsiteY1" fmla="*/ 10095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1341120 w 4988560"/>
              <a:gd name="connsiteY1" fmla="*/ 8063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1341120 w 4988560"/>
              <a:gd name="connsiteY1" fmla="*/ 8063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1341120 w 4988560"/>
              <a:gd name="connsiteY1" fmla="*/ 8063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995680 w 4988560"/>
              <a:gd name="connsiteY1" fmla="*/ 8063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2320187 h 2320187"/>
              <a:gd name="connsiteX1" fmla="*/ 995680 w 4988560"/>
              <a:gd name="connsiteY1" fmla="*/ 806347 h 2320187"/>
              <a:gd name="connsiteX2" fmla="*/ 2956560 w 4988560"/>
              <a:gd name="connsiteY2" fmla="*/ 24027 h 2320187"/>
              <a:gd name="connsiteX3" fmla="*/ 4988560 w 4988560"/>
              <a:gd name="connsiteY3" fmla="*/ 399947 h 2320187"/>
              <a:gd name="connsiteX0" fmla="*/ 0 w 4988560"/>
              <a:gd name="connsiteY0" fmla="*/ 1920240 h 1920240"/>
              <a:gd name="connsiteX1" fmla="*/ 995680 w 4988560"/>
              <a:gd name="connsiteY1" fmla="*/ 406400 h 1920240"/>
              <a:gd name="connsiteX2" fmla="*/ 4988560 w 4988560"/>
              <a:gd name="connsiteY2" fmla="*/ 0 h 1920240"/>
              <a:gd name="connsiteX0" fmla="*/ 0 w 5191760"/>
              <a:gd name="connsiteY0" fmla="*/ 1630905 h 1630905"/>
              <a:gd name="connsiteX1" fmla="*/ 995680 w 5191760"/>
              <a:gd name="connsiteY1" fmla="*/ 117065 h 1630905"/>
              <a:gd name="connsiteX2" fmla="*/ 5191760 w 5191760"/>
              <a:gd name="connsiteY2" fmla="*/ 45945 h 1630905"/>
              <a:gd name="connsiteX0" fmla="*/ 0 w 5191789"/>
              <a:gd name="connsiteY0" fmla="*/ 1845316 h 1845316"/>
              <a:gd name="connsiteX1" fmla="*/ 995680 w 5191789"/>
              <a:gd name="connsiteY1" fmla="*/ 331476 h 1845316"/>
              <a:gd name="connsiteX2" fmla="*/ 5191760 w 5191789"/>
              <a:gd name="connsiteY2" fmla="*/ 260356 h 1845316"/>
              <a:gd name="connsiteX0" fmla="*/ 0 w 5273068"/>
              <a:gd name="connsiteY0" fmla="*/ 1673511 h 1673511"/>
              <a:gd name="connsiteX1" fmla="*/ 995680 w 5273068"/>
              <a:gd name="connsiteY1" fmla="*/ 159671 h 1673511"/>
              <a:gd name="connsiteX2" fmla="*/ 5273040 w 5273068"/>
              <a:gd name="connsiteY2" fmla="*/ 373031 h 1673511"/>
              <a:gd name="connsiteX0" fmla="*/ 0 w 5273040"/>
              <a:gd name="connsiteY0" fmla="*/ 1679218 h 1679218"/>
              <a:gd name="connsiteX1" fmla="*/ 995680 w 5273040"/>
              <a:gd name="connsiteY1" fmla="*/ 165378 h 1679218"/>
              <a:gd name="connsiteX2" fmla="*/ 4338319 w 5273040"/>
              <a:gd name="connsiteY2" fmla="*/ 63777 h 1679218"/>
              <a:gd name="connsiteX3" fmla="*/ 5273040 w 5273040"/>
              <a:gd name="connsiteY3" fmla="*/ 378738 h 1679218"/>
              <a:gd name="connsiteX0" fmla="*/ 0 w 5301900"/>
              <a:gd name="connsiteY0" fmla="*/ 1702404 h 1702404"/>
              <a:gd name="connsiteX1" fmla="*/ 995680 w 5301900"/>
              <a:gd name="connsiteY1" fmla="*/ 188564 h 1702404"/>
              <a:gd name="connsiteX2" fmla="*/ 4907279 w 5301900"/>
              <a:gd name="connsiteY2" fmla="*/ 46323 h 1702404"/>
              <a:gd name="connsiteX3" fmla="*/ 5273040 w 5301900"/>
              <a:gd name="connsiteY3" fmla="*/ 401924 h 1702404"/>
              <a:gd name="connsiteX0" fmla="*/ 0 w 5301900"/>
              <a:gd name="connsiteY0" fmla="*/ 1656081 h 1656081"/>
              <a:gd name="connsiteX1" fmla="*/ 995680 w 5301900"/>
              <a:gd name="connsiteY1" fmla="*/ 142241 h 1656081"/>
              <a:gd name="connsiteX2" fmla="*/ 4907279 w 5301900"/>
              <a:gd name="connsiteY2" fmla="*/ 0 h 1656081"/>
              <a:gd name="connsiteX3" fmla="*/ 5273040 w 5301900"/>
              <a:gd name="connsiteY3" fmla="*/ 355601 h 1656081"/>
              <a:gd name="connsiteX0" fmla="*/ 0 w 5301900"/>
              <a:gd name="connsiteY0" fmla="*/ 1702404 h 1702404"/>
              <a:gd name="connsiteX1" fmla="*/ 995680 w 5301900"/>
              <a:gd name="connsiteY1" fmla="*/ 188564 h 1702404"/>
              <a:gd name="connsiteX2" fmla="*/ 4907279 w 5301900"/>
              <a:gd name="connsiteY2" fmla="*/ 46323 h 1702404"/>
              <a:gd name="connsiteX3" fmla="*/ 5273040 w 5301900"/>
              <a:gd name="connsiteY3" fmla="*/ 401924 h 1702404"/>
              <a:gd name="connsiteX0" fmla="*/ 0 w 5301900"/>
              <a:gd name="connsiteY0" fmla="*/ 1686565 h 1686565"/>
              <a:gd name="connsiteX1" fmla="*/ 995680 w 5301900"/>
              <a:gd name="connsiteY1" fmla="*/ 172725 h 1686565"/>
              <a:gd name="connsiteX2" fmla="*/ 4907279 w 5301900"/>
              <a:gd name="connsiteY2" fmla="*/ 30484 h 1686565"/>
              <a:gd name="connsiteX3" fmla="*/ 5273040 w 5301900"/>
              <a:gd name="connsiteY3" fmla="*/ 386085 h 1686565"/>
              <a:gd name="connsiteX0" fmla="*/ 0 w 5301900"/>
              <a:gd name="connsiteY0" fmla="*/ 1702404 h 1702404"/>
              <a:gd name="connsiteX1" fmla="*/ 995680 w 5301900"/>
              <a:gd name="connsiteY1" fmla="*/ 188564 h 1702404"/>
              <a:gd name="connsiteX2" fmla="*/ 4907279 w 5301900"/>
              <a:gd name="connsiteY2" fmla="*/ 46323 h 1702404"/>
              <a:gd name="connsiteX3" fmla="*/ 5273040 w 5301900"/>
              <a:gd name="connsiteY3" fmla="*/ 401924 h 1702404"/>
              <a:gd name="connsiteX0" fmla="*/ 0 w 5301900"/>
              <a:gd name="connsiteY0" fmla="*/ 1661634 h 1661634"/>
              <a:gd name="connsiteX1" fmla="*/ 995680 w 5301900"/>
              <a:gd name="connsiteY1" fmla="*/ 147794 h 1661634"/>
              <a:gd name="connsiteX2" fmla="*/ 4907279 w 5301900"/>
              <a:gd name="connsiteY2" fmla="*/ 5553 h 1661634"/>
              <a:gd name="connsiteX3" fmla="*/ 5273040 w 5301900"/>
              <a:gd name="connsiteY3" fmla="*/ 361154 h 1661634"/>
              <a:gd name="connsiteX0" fmla="*/ 0 w 5301900"/>
              <a:gd name="connsiteY0" fmla="*/ 1659238 h 1659238"/>
              <a:gd name="connsiteX1" fmla="*/ 995680 w 5301900"/>
              <a:gd name="connsiteY1" fmla="*/ 145398 h 1659238"/>
              <a:gd name="connsiteX2" fmla="*/ 4907279 w 5301900"/>
              <a:gd name="connsiteY2" fmla="*/ 84437 h 1659238"/>
              <a:gd name="connsiteX3" fmla="*/ 5273040 w 5301900"/>
              <a:gd name="connsiteY3" fmla="*/ 358758 h 1659238"/>
              <a:gd name="connsiteX0" fmla="*/ 0 w 5301900"/>
              <a:gd name="connsiteY0" fmla="*/ 1594851 h 1594851"/>
              <a:gd name="connsiteX1" fmla="*/ 995680 w 5301900"/>
              <a:gd name="connsiteY1" fmla="*/ 81011 h 1594851"/>
              <a:gd name="connsiteX2" fmla="*/ 4907279 w 5301900"/>
              <a:gd name="connsiteY2" fmla="*/ 20050 h 1594851"/>
              <a:gd name="connsiteX3" fmla="*/ 5273040 w 5301900"/>
              <a:gd name="connsiteY3" fmla="*/ 294371 h 1594851"/>
              <a:gd name="connsiteX0" fmla="*/ 0 w 5296964"/>
              <a:gd name="connsiteY0" fmla="*/ 1620385 h 1620385"/>
              <a:gd name="connsiteX1" fmla="*/ 995680 w 5296964"/>
              <a:gd name="connsiteY1" fmla="*/ 106545 h 1620385"/>
              <a:gd name="connsiteX2" fmla="*/ 4907279 w 5296964"/>
              <a:gd name="connsiteY2" fmla="*/ 45584 h 1620385"/>
              <a:gd name="connsiteX3" fmla="*/ 5262880 w 5296964"/>
              <a:gd name="connsiteY3" fmla="*/ 665345 h 1620385"/>
              <a:gd name="connsiteX0" fmla="*/ 0 w 5342965"/>
              <a:gd name="connsiteY0" fmla="*/ 1620385 h 1620385"/>
              <a:gd name="connsiteX1" fmla="*/ 995680 w 5342965"/>
              <a:gd name="connsiteY1" fmla="*/ 106545 h 1620385"/>
              <a:gd name="connsiteX2" fmla="*/ 4907279 w 5342965"/>
              <a:gd name="connsiteY2" fmla="*/ 45584 h 1620385"/>
              <a:gd name="connsiteX3" fmla="*/ 5262880 w 5342965"/>
              <a:gd name="connsiteY3" fmla="*/ 665345 h 1620385"/>
              <a:gd name="connsiteX0" fmla="*/ 0 w 5276717"/>
              <a:gd name="connsiteY0" fmla="*/ 1606859 h 1606859"/>
              <a:gd name="connsiteX1" fmla="*/ 995680 w 5276717"/>
              <a:gd name="connsiteY1" fmla="*/ 93019 h 1606859"/>
              <a:gd name="connsiteX2" fmla="*/ 4907279 w 5276717"/>
              <a:gd name="connsiteY2" fmla="*/ 32058 h 1606859"/>
              <a:gd name="connsiteX3" fmla="*/ 5262880 w 5276717"/>
              <a:gd name="connsiteY3" fmla="*/ 651819 h 1606859"/>
              <a:gd name="connsiteX0" fmla="*/ 0 w 5372137"/>
              <a:gd name="connsiteY0" fmla="*/ 1620385 h 1620385"/>
              <a:gd name="connsiteX1" fmla="*/ 995680 w 5372137"/>
              <a:gd name="connsiteY1" fmla="*/ 106545 h 1620385"/>
              <a:gd name="connsiteX2" fmla="*/ 4907279 w 5372137"/>
              <a:gd name="connsiteY2" fmla="*/ 45584 h 1620385"/>
              <a:gd name="connsiteX3" fmla="*/ 5313680 w 5372137"/>
              <a:gd name="connsiteY3" fmla="*/ 665345 h 1620385"/>
              <a:gd name="connsiteX0" fmla="*/ 0 w 5372137"/>
              <a:gd name="connsiteY0" fmla="*/ 1620385 h 1620385"/>
              <a:gd name="connsiteX1" fmla="*/ 995680 w 5372137"/>
              <a:gd name="connsiteY1" fmla="*/ 106545 h 1620385"/>
              <a:gd name="connsiteX2" fmla="*/ 4907279 w 5372137"/>
              <a:gd name="connsiteY2" fmla="*/ 45584 h 1620385"/>
              <a:gd name="connsiteX3" fmla="*/ 5313680 w 5372137"/>
              <a:gd name="connsiteY3" fmla="*/ 665345 h 1620385"/>
              <a:gd name="connsiteX0" fmla="*/ 0 w 5314992"/>
              <a:gd name="connsiteY0" fmla="*/ 1615876 h 1615876"/>
              <a:gd name="connsiteX1" fmla="*/ 995680 w 5314992"/>
              <a:gd name="connsiteY1" fmla="*/ 102036 h 1615876"/>
              <a:gd name="connsiteX2" fmla="*/ 4907279 w 5314992"/>
              <a:gd name="connsiteY2" fmla="*/ 41075 h 1615876"/>
              <a:gd name="connsiteX3" fmla="*/ 5313680 w 5314992"/>
              <a:gd name="connsiteY3" fmla="*/ 660836 h 1615876"/>
              <a:gd name="connsiteX0" fmla="*/ 0 w 5313680"/>
              <a:gd name="connsiteY0" fmla="*/ 1679976 h 1679976"/>
              <a:gd name="connsiteX1" fmla="*/ 995680 w 5313680"/>
              <a:gd name="connsiteY1" fmla="*/ 166136 h 1679976"/>
              <a:gd name="connsiteX2" fmla="*/ 3312159 w 5313680"/>
              <a:gd name="connsiteY2" fmla="*/ 95015 h 1679976"/>
              <a:gd name="connsiteX3" fmla="*/ 5313680 w 5313680"/>
              <a:gd name="connsiteY3" fmla="*/ 724936 h 1679976"/>
              <a:gd name="connsiteX0" fmla="*/ 0 w 5313680"/>
              <a:gd name="connsiteY0" fmla="*/ 1540469 h 1540469"/>
              <a:gd name="connsiteX1" fmla="*/ 995680 w 5313680"/>
              <a:gd name="connsiteY1" fmla="*/ 26629 h 1540469"/>
              <a:gd name="connsiteX2" fmla="*/ 5313680 w 5313680"/>
              <a:gd name="connsiteY2" fmla="*/ 585429 h 1540469"/>
              <a:gd name="connsiteX0" fmla="*/ 0 w 3444240"/>
              <a:gd name="connsiteY0" fmla="*/ 1643603 h 1643603"/>
              <a:gd name="connsiteX1" fmla="*/ 995680 w 3444240"/>
              <a:gd name="connsiteY1" fmla="*/ 129763 h 1643603"/>
              <a:gd name="connsiteX2" fmla="*/ 3444240 w 3444240"/>
              <a:gd name="connsiteY2" fmla="*/ 160243 h 1643603"/>
              <a:gd name="connsiteX0" fmla="*/ 0 w 3444240"/>
              <a:gd name="connsiteY0" fmla="*/ 1617262 h 1617262"/>
              <a:gd name="connsiteX1" fmla="*/ 995680 w 3444240"/>
              <a:gd name="connsiteY1" fmla="*/ 103422 h 1617262"/>
              <a:gd name="connsiteX2" fmla="*/ 3444240 w 3444240"/>
              <a:gd name="connsiteY2" fmla="*/ 133902 h 1617262"/>
              <a:gd name="connsiteX0" fmla="*/ 0 w 3444240"/>
              <a:gd name="connsiteY0" fmla="*/ 1536914 h 1536914"/>
              <a:gd name="connsiteX1" fmla="*/ 995680 w 3444240"/>
              <a:gd name="connsiteY1" fmla="*/ 23074 h 1536914"/>
              <a:gd name="connsiteX2" fmla="*/ 3444240 w 3444240"/>
              <a:gd name="connsiteY2" fmla="*/ 53554 h 1536914"/>
              <a:gd name="connsiteX0" fmla="*/ 0 w 3230880"/>
              <a:gd name="connsiteY0" fmla="*/ 1611300 h 1611300"/>
              <a:gd name="connsiteX1" fmla="*/ 995680 w 3230880"/>
              <a:gd name="connsiteY1" fmla="*/ 97460 h 1611300"/>
              <a:gd name="connsiteX2" fmla="*/ 3230880 w 3230880"/>
              <a:gd name="connsiteY2" fmla="*/ 148260 h 1611300"/>
              <a:gd name="connsiteX0" fmla="*/ 0 w 3230880"/>
              <a:gd name="connsiteY0" fmla="*/ 1572456 h 1572456"/>
              <a:gd name="connsiteX1" fmla="*/ 995680 w 3230880"/>
              <a:gd name="connsiteY1" fmla="*/ 109416 h 1572456"/>
              <a:gd name="connsiteX2" fmla="*/ 3230880 w 3230880"/>
              <a:gd name="connsiteY2" fmla="*/ 109416 h 1572456"/>
              <a:gd name="connsiteX0" fmla="*/ 0 w 3230880"/>
              <a:gd name="connsiteY0" fmla="*/ 1463040 h 1463040"/>
              <a:gd name="connsiteX1" fmla="*/ 995680 w 3230880"/>
              <a:gd name="connsiteY1" fmla="*/ 0 h 1463040"/>
              <a:gd name="connsiteX2" fmla="*/ 3230880 w 3230880"/>
              <a:gd name="connsiteY2" fmla="*/ 0 h 1463040"/>
              <a:gd name="connsiteX0" fmla="*/ 0 w 4328160"/>
              <a:gd name="connsiteY0" fmla="*/ 1582547 h 1582547"/>
              <a:gd name="connsiteX1" fmla="*/ 995680 w 4328160"/>
              <a:gd name="connsiteY1" fmla="*/ 119507 h 1582547"/>
              <a:gd name="connsiteX2" fmla="*/ 4328160 w 4328160"/>
              <a:gd name="connsiteY2" fmla="*/ 78867 h 1582547"/>
              <a:gd name="connsiteX0" fmla="*/ 0 w 4328160"/>
              <a:gd name="connsiteY0" fmla="*/ 1503680 h 1503680"/>
              <a:gd name="connsiteX1" fmla="*/ 995680 w 4328160"/>
              <a:gd name="connsiteY1" fmla="*/ 40640 h 1503680"/>
              <a:gd name="connsiteX2" fmla="*/ 4328160 w 4328160"/>
              <a:gd name="connsiteY2" fmla="*/ 0 h 1503680"/>
              <a:gd name="connsiteX0" fmla="*/ 0 w 4470400"/>
              <a:gd name="connsiteY0" fmla="*/ 1568465 h 1568465"/>
              <a:gd name="connsiteX1" fmla="*/ 995680 w 4470400"/>
              <a:gd name="connsiteY1" fmla="*/ 105425 h 1568465"/>
              <a:gd name="connsiteX2" fmla="*/ 4470400 w 4470400"/>
              <a:gd name="connsiteY2" fmla="*/ 105425 h 1568465"/>
              <a:gd name="connsiteX0" fmla="*/ 0 w 4470400"/>
              <a:gd name="connsiteY0" fmla="*/ 1463040 h 1463040"/>
              <a:gd name="connsiteX1" fmla="*/ 995680 w 4470400"/>
              <a:gd name="connsiteY1" fmla="*/ 0 h 1463040"/>
              <a:gd name="connsiteX2" fmla="*/ 4470400 w 4470400"/>
              <a:gd name="connsiteY2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0400" h="1463040">
                <a:moveTo>
                  <a:pt x="0" y="1463040"/>
                </a:moveTo>
                <a:cubicBezTo>
                  <a:pt x="1221740" y="1456266"/>
                  <a:pt x="260773" y="0"/>
                  <a:pt x="995680" y="0"/>
                </a:cubicBezTo>
                <a:lnTo>
                  <a:pt x="4470400" y="0"/>
                </a:lnTo>
              </a:path>
            </a:pathLst>
          </a:custGeom>
          <a:noFill/>
          <a:ln w="66675">
            <a:solidFill>
              <a:schemeClr val="accent1">
                <a:lumMod val="60000"/>
                <a:lumOff val="40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EF5ED0-A50C-4FCB-B896-31BF4EF5D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85" y="2339340"/>
            <a:ext cx="1807760" cy="1089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B8EE20-929C-42ED-9EF0-CBBD3770E570}"/>
              </a:ext>
            </a:extLst>
          </p:cNvPr>
          <p:cNvSpPr txBox="1"/>
          <p:nvPr/>
        </p:nvSpPr>
        <p:spPr>
          <a:xfrm>
            <a:off x="8308096" y="2062341"/>
            <a:ext cx="13994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Slow Control App</a:t>
            </a:r>
            <a:endParaRPr lang="ru-RU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60E5DE-6D69-49D7-84FF-5EBE5B81FE6E}"/>
              </a:ext>
            </a:extLst>
          </p:cNvPr>
          <p:cNvSpPr txBox="1"/>
          <p:nvPr/>
        </p:nvSpPr>
        <p:spPr>
          <a:xfrm>
            <a:off x="6405839" y="2530973"/>
            <a:ext cx="1370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Events (ZeroMQ)</a:t>
            </a:r>
            <a:endParaRPr lang="ru-RU" sz="135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C295E64-5449-463E-AD5F-1171E7B5E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09" y="4122857"/>
            <a:ext cx="1013610" cy="12023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832DCE-0462-4469-8C82-69D99714CF80}"/>
              </a:ext>
            </a:extLst>
          </p:cNvPr>
          <p:cNvSpPr txBox="1"/>
          <p:nvPr/>
        </p:nvSpPr>
        <p:spPr>
          <a:xfrm>
            <a:off x="7801520" y="5288092"/>
            <a:ext cx="825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Operator</a:t>
            </a:r>
            <a:endParaRPr lang="ru-RU" sz="135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B087146-4598-4803-9C63-0FB9085A5741}"/>
              </a:ext>
            </a:extLst>
          </p:cNvPr>
          <p:cNvSpPr/>
          <p:nvPr/>
        </p:nvSpPr>
        <p:spPr>
          <a:xfrm>
            <a:off x="8602980" y="3501390"/>
            <a:ext cx="762000" cy="1440180"/>
          </a:xfrm>
          <a:custGeom>
            <a:avLst/>
            <a:gdLst>
              <a:gd name="connsiteX0" fmla="*/ 1016000 w 1016000"/>
              <a:gd name="connsiteY0" fmla="*/ 0 h 1920240"/>
              <a:gd name="connsiteX1" fmla="*/ 0 w 1016000"/>
              <a:gd name="connsiteY1" fmla="*/ 1920240 h 1920240"/>
              <a:gd name="connsiteX0" fmla="*/ 1016000 w 1016000"/>
              <a:gd name="connsiteY0" fmla="*/ 0 h 1920240"/>
              <a:gd name="connsiteX1" fmla="*/ 0 w 1016000"/>
              <a:gd name="connsiteY1" fmla="*/ 1920240 h 1920240"/>
              <a:gd name="connsiteX0" fmla="*/ 1016000 w 1016000"/>
              <a:gd name="connsiteY0" fmla="*/ 0 h 1920240"/>
              <a:gd name="connsiteX1" fmla="*/ 0 w 1016000"/>
              <a:gd name="connsiteY1" fmla="*/ 1920240 h 1920240"/>
              <a:gd name="connsiteX0" fmla="*/ 1016000 w 1016000"/>
              <a:gd name="connsiteY0" fmla="*/ 0 h 1920240"/>
              <a:gd name="connsiteX1" fmla="*/ 0 w 1016000"/>
              <a:gd name="connsiteY1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0" h="1920240">
                <a:moveTo>
                  <a:pt x="1016000" y="0"/>
                </a:moveTo>
                <a:cubicBezTo>
                  <a:pt x="992293" y="701040"/>
                  <a:pt x="1181947" y="1910080"/>
                  <a:pt x="0" y="1920240"/>
                </a:cubicBezTo>
              </a:path>
            </a:pathLst>
          </a:custGeom>
          <a:noFill/>
          <a:ln w="50800">
            <a:solidFill>
              <a:srgbClr val="FF0000">
                <a:alpha val="36078"/>
              </a:srgb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54FE7-C2D1-41EB-9521-8A8D86AD628C}"/>
              </a:ext>
            </a:extLst>
          </p:cNvPr>
          <p:cNvSpPr txBox="1"/>
          <p:nvPr/>
        </p:nvSpPr>
        <p:spPr>
          <a:xfrm>
            <a:off x="9212911" y="4526209"/>
            <a:ext cx="9509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Alarm!</a:t>
            </a:r>
            <a:endParaRPr lang="ru-RU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4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E8863-ECE7-4984-9D4F-3CD31926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Локализации контрольного пика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2A5B51-D093-4D9B-8588-FDC390C4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4998" y="1700442"/>
            <a:ext cx="7382006" cy="43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B0C28A6-8B06-49A6-ABCD-1DF5A1228073}"/>
              </a:ext>
            </a:extLst>
          </p:cNvPr>
          <p:cNvSpPr/>
          <p:nvPr/>
        </p:nvSpPr>
        <p:spPr>
          <a:xfrm>
            <a:off x="3244506" y="3350964"/>
            <a:ext cx="323849" cy="9293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9E05B1B-ED6A-4085-96F5-35EB47BC5E68}"/>
              </a:ext>
            </a:extLst>
          </p:cNvPr>
          <p:cNvSpPr/>
          <p:nvPr/>
        </p:nvSpPr>
        <p:spPr>
          <a:xfrm>
            <a:off x="3244505" y="4448140"/>
            <a:ext cx="323849" cy="7465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3A75E9B-AFA1-4DAF-9C6F-F86A10B9E906}"/>
              </a:ext>
            </a:extLst>
          </p:cNvPr>
          <p:cNvSpPr/>
          <p:nvPr/>
        </p:nvSpPr>
        <p:spPr>
          <a:xfrm>
            <a:off x="3255331" y="2511143"/>
            <a:ext cx="323849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D31A1E-326E-4AC0-9E55-A205184FD908}"/>
              </a:ext>
            </a:extLst>
          </p:cNvPr>
          <p:cNvSpPr/>
          <p:nvPr/>
        </p:nvSpPr>
        <p:spPr>
          <a:xfrm>
            <a:off x="3244507" y="2861663"/>
            <a:ext cx="323849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F5AE32-364B-4D23-8453-016E648067F0}"/>
              </a:ext>
            </a:extLst>
          </p:cNvPr>
          <p:cNvSpPr/>
          <p:nvPr/>
        </p:nvSpPr>
        <p:spPr>
          <a:xfrm>
            <a:off x="3255331" y="2163949"/>
            <a:ext cx="323849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949ED6-3095-41F6-A931-145562866E3B}"/>
              </a:ext>
            </a:extLst>
          </p:cNvPr>
          <p:cNvSpPr/>
          <p:nvPr/>
        </p:nvSpPr>
        <p:spPr>
          <a:xfrm>
            <a:off x="8770910" y="3138663"/>
            <a:ext cx="323850" cy="21093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559373-877C-4B14-8697-81E306936AFD}"/>
              </a:ext>
            </a:extLst>
          </p:cNvPr>
          <p:cNvSpPr/>
          <p:nvPr/>
        </p:nvSpPr>
        <p:spPr>
          <a:xfrm>
            <a:off x="8770910" y="2163948"/>
            <a:ext cx="323850" cy="8285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C707E-16FB-4159-A049-1DC1A38B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 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A1CFB-036D-4DAF-9B2C-585DABA48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0" y="2119516"/>
            <a:ext cx="5568708" cy="3198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43ADA-BCD3-453B-876D-A6ADF06F18CC}"/>
              </a:ext>
            </a:extLst>
          </p:cNvPr>
          <p:cNvSpPr txBox="1"/>
          <p:nvPr/>
        </p:nvSpPr>
        <p:spPr>
          <a:xfrm>
            <a:off x="1802420" y="3728212"/>
            <a:ext cx="1070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Channels list</a:t>
            </a:r>
            <a:br>
              <a:rPr lang="en-US" sz="1350" dirty="0"/>
            </a:br>
            <a:r>
              <a:rPr lang="en-US" sz="1350" dirty="0"/>
              <a:t>&amp; Legend</a:t>
            </a:r>
            <a:endParaRPr lang="ru-RU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8A739-D043-4F3E-B903-B3E32EF4F9B5}"/>
              </a:ext>
            </a:extLst>
          </p:cNvPr>
          <p:cNvSpPr txBox="1"/>
          <p:nvPr/>
        </p:nvSpPr>
        <p:spPr>
          <a:xfrm>
            <a:off x="1802422" y="2511142"/>
            <a:ext cx="804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Statistics</a:t>
            </a:r>
            <a:endParaRPr lang="ru-RU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4CFFB-1EB9-4221-AD3E-916A91A4F5F0}"/>
              </a:ext>
            </a:extLst>
          </p:cNvPr>
          <p:cNvSpPr txBox="1"/>
          <p:nvPr/>
        </p:nvSpPr>
        <p:spPr>
          <a:xfrm>
            <a:off x="1802420" y="2861662"/>
            <a:ext cx="119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Alarm settings</a:t>
            </a:r>
            <a:endParaRPr lang="ru-RU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4AC0F-81F2-456E-9969-A3F77D6CC49A}"/>
              </a:ext>
            </a:extLst>
          </p:cNvPr>
          <p:cNvSpPr txBox="1"/>
          <p:nvPr/>
        </p:nvSpPr>
        <p:spPr>
          <a:xfrm>
            <a:off x="1792369" y="2163948"/>
            <a:ext cx="1131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Main settings</a:t>
            </a:r>
            <a:endParaRPr lang="ru-RU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36744D-802B-46B8-8E7F-E00B7466A360}"/>
              </a:ext>
            </a:extLst>
          </p:cNvPr>
          <p:cNvSpPr txBox="1"/>
          <p:nvPr/>
        </p:nvSpPr>
        <p:spPr>
          <a:xfrm>
            <a:off x="1802420" y="5105596"/>
            <a:ext cx="10309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Export tools</a:t>
            </a:r>
            <a:endParaRPr lang="ru-RU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5100A-4A69-42EA-93D0-AE8F211F3F27}"/>
              </a:ext>
            </a:extLst>
          </p:cNvPr>
          <p:cNvSpPr txBox="1"/>
          <p:nvPr/>
        </p:nvSpPr>
        <p:spPr>
          <a:xfrm>
            <a:off x="1802421" y="4664611"/>
            <a:ext cx="1272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Display settings</a:t>
            </a:r>
            <a:endParaRPr lang="ru-RU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BF313-605B-413D-9945-DDAF2BBD0013}"/>
              </a:ext>
            </a:extLst>
          </p:cNvPr>
          <p:cNvSpPr txBox="1"/>
          <p:nvPr/>
        </p:nvSpPr>
        <p:spPr>
          <a:xfrm>
            <a:off x="9119069" y="2440947"/>
            <a:ext cx="1273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Last histograms</a:t>
            </a:r>
            <a:endParaRPr lang="ru-RU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4A97F-F85E-4BCE-954F-4B0F0BB8F01E}"/>
              </a:ext>
            </a:extLst>
          </p:cNvPr>
          <p:cNvSpPr txBox="1"/>
          <p:nvPr/>
        </p:nvSpPr>
        <p:spPr>
          <a:xfrm>
            <a:off x="9198202" y="4074459"/>
            <a:ext cx="11157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Peaks in time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858739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1170</Words>
  <Application>Microsoft Office PowerPoint</Application>
  <PresentationFormat>Широкоэкранный</PresentationFormat>
  <Paragraphs>108</Paragraphs>
  <Slides>14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Тема Office</vt:lpstr>
      <vt:lpstr>Система контроля параметров рабочего газа стенда miniSPD</vt:lpstr>
      <vt:lpstr>Испытательный стенд miniSPD</vt:lpstr>
      <vt:lpstr>Straw трекеры</vt:lpstr>
      <vt:lpstr>Газовая система</vt:lpstr>
      <vt:lpstr>Slow Control System</vt:lpstr>
      <vt:lpstr>Методика контроля</vt:lpstr>
      <vt:lpstr>Средства контроля</vt:lpstr>
      <vt:lpstr>Локализации контрольного пика</vt:lpstr>
      <vt:lpstr>Интерфейс ПО</vt:lpstr>
      <vt:lpstr>Результаты эксплуатации ПО</vt:lpstr>
      <vt:lpstr>Развитие. Поправка на температуру и давление</vt:lpstr>
      <vt:lpstr>Развитие. Интеграция в единую систему Slow Control</vt:lpstr>
      <vt:lpstr>Презентация PowerPoint</vt:lpstr>
      <vt:lpstr>Развитие. Переход на VMM3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контроля параметров рабочего газа стенда miniSPD</dc:title>
  <dc:creator>Кирилл Саламатин</dc:creator>
  <cp:lastModifiedBy>Кирилл Саламатин</cp:lastModifiedBy>
  <cp:revision>55</cp:revision>
  <dcterms:created xsi:type="dcterms:W3CDTF">2020-10-14T17:59:00Z</dcterms:created>
  <dcterms:modified xsi:type="dcterms:W3CDTF">2020-10-15T07:57:46Z</dcterms:modified>
</cp:coreProperties>
</file>