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4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55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438337">
              <a:lnSpc>
                <a:spcPct val="80000"/>
              </a:lnSpc>
              <a:defRPr sz="25000" spc="-250"/>
            </a:lvl1pPr>
            <a:lvl2pPr marL="0" indent="0" algn="ctr" defTabSz="2438337">
              <a:lnSpc>
                <a:spcPct val="80000"/>
              </a:lnSpc>
              <a:buSzTx/>
              <a:buNone/>
              <a:defRPr sz="25000" spc="-250"/>
            </a:lvl2pPr>
            <a:lvl3pPr marL="0" indent="0" algn="ctr" defTabSz="2438337">
              <a:lnSpc>
                <a:spcPct val="80000"/>
              </a:lnSpc>
              <a:buSzTx/>
              <a:buNone/>
              <a:defRPr sz="25000" spc="-250"/>
            </a:lvl3pPr>
            <a:lvl4pPr marL="0" indent="0" algn="ctr" defTabSz="2438337">
              <a:lnSpc>
                <a:spcPct val="80000"/>
              </a:lnSpc>
              <a:buSzTx/>
              <a:buNone/>
              <a:defRPr sz="25000" spc="-250"/>
            </a:lvl4pPr>
            <a:lvl5pPr marL="0" indent="0" algn="ctr" defTabSz="2438337">
              <a:lnSpc>
                <a:spcPct val="80000"/>
              </a:lnSpc>
              <a:buSzTx/>
              <a:buNone/>
              <a:defRPr sz="25000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/>
          <a:lstStyle>
            <a:lvl1pPr algn="ctr">
              <a:defRPr sz="5500"/>
            </a:lvl1pPr>
          </a:lstStyle>
          <a:p>
            <a:r>
              <a:t>Информация о факте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/>
          <a:lstStyle/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lIns="50800" tIns="50800" rIns="50800" bIns="50800"/>
          <a:lstStyle>
            <a:lvl1pPr marL="131850" indent="37172" defTabSz="2438337">
              <a:lnSpc>
                <a:spcPct val="90000"/>
              </a:lnSpc>
              <a:defRPr sz="8500" b="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«Важная цитата»</a:t>
            </a:r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06359" y="7124758"/>
            <a:ext cx="21970802" cy="464796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1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-1155601" y="-1295282"/>
            <a:ext cx="26745844" cy="16018563"/>
          </a:xfrm>
          <a:prstGeom prst="rect">
            <a:avLst/>
          </a:prstGeom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7290948" y="12338101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/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55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/>
          <a:lstStyle>
            <a:lvl1pPr>
              <a:defRPr sz="8500" spc="-170"/>
            </a:lvl1pPr>
          </a:lstStyle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5500"/>
            </a:lvl1pPr>
            <a:lvl2pPr marL="0" indent="0">
              <a:buSzTx/>
              <a:buNone/>
              <a:defRPr sz="5500"/>
            </a:lvl2pPr>
            <a:lvl3pPr marL="0" indent="0">
              <a:buSzTx/>
              <a:buNone/>
              <a:defRPr sz="5500"/>
            </a:lvl3pPr>
            <a:lvl4pPr marL="0" indent="0">
              <a:buSzTx/>
              <a:buNone/>
              <a:defRPr sz="5500"/>
            </a:lvl4pPr>
            <a:lvl5pPr marL="0" indent="0">
              <a:buSzTx/>
              <a:buNone/>
              <a:defRPr sz="55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 anchor="t"/>
          <a:lstStyle>
            <a:lvl1pPr>
              <a:defRPr sz="8500" spc="-170"/>
            </a:lvl1pPr>
          </a:lstStyle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 marL="1308100" indent="-698500">
              <a:defRPr sz="5500"/>
            </a:lvl2pPr>
            <a:lvl3pPr marL="1917700" indent="-698500">
              <a:defRPr sz="5500"/>
            </a:lvl3pPr>
            <a:lvl4pPr marL="2527300" indent="-698500">
              <a:defRPr sz="5500"/>
            </a:lvl4pPr>
            <a:lvl5pPr marL="3136900" indent="-698500">
              <a:defRPr sz="55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381000" indent="-3810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000" b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 marL="1308100" indent="-698500">
              <a:defRPr sz="5500"/>
            </a:lvl2pPr>
            <a:lvl3pPr marL="1917700" indent="-698500">
              <a:defRPr sz="5500"/>
            </a:lvl3pPr>
            <a:lvl4pPr marL="2527300" indent="-698500">
              <a:defRPr sz="5500"/>
            </a:lvl4pPr>
            <a:lvl5pPr marL="3136900" indent="-698500">
              <a:defRPr sz="55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381000" indent="-3810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000" b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54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anchor="t"/>
          <a:lstStyle>
            <a:lvl1pPr>
              <a:defRPr sz="8500" spc="-170"/>
            </a:lvl1pPr>
          </a:lstStyle>
          <a:p>
            <a:r>
              <a:t>Заголовок слайда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 anchor="t"/>
          <a:lstStyle>
            <a:lvl1pPr>
              <a:defRPr sz="8500" spc="-170"/>
            </a:lvl1pPr>
          </a:lstStyle>
          <a:p>
            <a:r>
              <a:t>Заголовок слайда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 marL="1308100" indent="-698500">
              <a:defRPr sz="5500"/>
            </a:lvl2pPr>
            <a:lvl3pPr marL="1917700" indent="-698500">
              <a:defRPr sz="5500"/>
            </a:lvl3pPr>
            <a:lvl4pPr marL="2527300" indent="-698500">
              <a:defRPr sz="5500"/>
            </a:lvl4pPr>
            <a:lvl5pPr marL="3136900" indent="-698500">
              <a:defRPr sz="55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 anchor="t"/>
          <a:lstStyle>
            <a:lvl1pPr>
              <a:defRPr sz="8500" spc="-170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8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 marL="1308100" indent="-698500">
              <a:defRPr sz="5500"/>
            </a:lvl2pPr>
            <a:lvl3pPr marL="1917700" indent="-698500">
              <a:defRPr sz="5500"/>
            </a:lvl3pPr>
            <a:lvl4pPr marL="2527300" indent="-698500">
              <a:defRPr sz="5500"/>
            </a:lvl4pPr>
            <a:lvl5pPr marL="3136900" indent="-698500">
              <a:defRPr sz="5500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spcBef>
                <a:spcPts val="1800"/>
              </a:spcBef>
              <a:defRPr sz="5500" b="0" spc="-99"/>
            </a:lvl1pPr>
          </a:lstStyle>
          <a:p>
            <a:r>
              <a:t>Темы повестки дня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2438337">
              <a:lnSpc>
                <a:spcPct val="80000"/>
              </a:lnSpc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buSzTx/>
              <a:buNone/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buSzTx/>
              <a:buNone/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buSzTx/>
              <a:buNone/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buSzTx/>
              <a:buNone/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emur.enik@cern.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aivan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lina Kasyanova…"/>
          <p:cNvSpPr txBox="1">
            <a:spLocks noGrp="1"/>
          </p:cNvSpPr>
          <p:nvPr>
            <p:ph type="body" sz="quarter" idx="1"/>
          </p:nvPr>
        </p:nvSpPr>
        <p:spPr>
          <a:xfrm>
            <a:off x="18780368" y="11324493"/>
            <a:ext cx="5104384" cy="1752256"/>
          </a:xfrm>
          <a:prstGeom prst="rect">
            <a:avLst/>
          </a:prstGeom>
        </p:spPr>
        <p:txBody>
          <a:bodyPr/>
          <a:lstStyle/>
          <a:p>
            <a:pPr defTabSz="734694">
              <a:defRPr sz="2900"/>
            </a:pPr>
            <a:r>
              <a:t>Elina Kasyanova </a:t>
            </a:r>
          </a:p>
          <a:p>
            <a:pPr defTabSz="734694">
              <a:defRPr sz="2900"/>
            </a:pPr>
            <a:r>
              <a:t>15.10.2020</a:t>
            </a:r>
          </a:p>
        </p:txBody>
      </p:sp>
      <p:sp>
        <p:nvSpPr>
          <p:cNvPr id="153" name="Straw station on Mini SPD"/>
          <p:cNvSpPr txBox="1">
            <a:spLocks noGrp="1"/>
          </p:cNvSpPr>
          <p:nvPr>
            <p:ph type="title"/>
          </p:nvPr>
        </p:nvSpPr>
        <p:spPr>
          <a:xfrm>
            <a:off x="3349826" y="4399117"/>
            <a:ext cx="19177004" cy="3508729"/>
          </a:xfrm>
          <a:prstGeom prst="rect">
            <a:avLst/>
          </a:prstGeom>
        </p:spPr>
        <p:txBody>
          <a:bodyPr/>
          <a:lstStyle/>
          <a:p>
            <a:pPr defTabSz="1797912">
              <a:defRPr sz="8500" b="0" spc="-200"/>
            </a:pPr>
            <a:r>
              <a:t> Simulation of stand </a:t>
            </a:r>
            <a:r>
              <a:rPr b="1"/>
              <a:t>MiniSPD</a:t>
            </a:r>
            <a:br>
              <a:rPr b="1"/>
            </a:br>
            <a:r>
              <a:rPr b="1"/>
              <a:t> </a:t>
            </a:r>
            <a:r>
              <a:t>on Geant4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μ- beams"/>
          <p:cNvSpPr txBox="1">
            <a:spLocks noGrp="1"/>
          </p:cNvSpPr>
          <p:nvPr>
            <p:ph type="title"/>
          </p:nvPr>
        </p:nvSpPr>
        <p:spPr>
          <a:xfrm>
            <a:off x="41683" y="120126"/>
            <a:ext cx="5493633" cy="2451284"/>
          </a:xfrm>
          <a:prstGeom prst="rect">
            <a:avLst/>
          </a:prstGeom>
        </p:spPr>
        <p:txBody>
          <a:bodyPr anchor="t"/>
          <a:lstStyle/>
          <a:p>
            <a:pPr defTabSz="1682450">
              <a:defRPr sz="4000" spc="-200"/>
            </a:pPr>
            <a:r>
              <a:t> </a:t>
            </a:r>
            <a:r>
              <a:rPr i="1"/>
              <a:t>e-</a:t>
            </a:r>
            <a:r>
              <a:t> beams </a:t>
            </a:r>
          </a:p>
          <a:p>
            <a:pPr defTabSz="1682450">
              <a:defRPr sz="4000" spc="-200"/>
            </a:pPr>
            <a:r>
              <a:t>( + shower e+e-)  </a:t>
            </a:r>
          </a:p>
        </p:txBody>
      </p:sp>
      <p:sp>
        <p:nvSpPr>
          <p:cNvPr id="360" name="1 GeV"/>
          <p:cNvSpPr txBox="1"/>
          <p:nvPr/>
        </p:nvSpPr>
        <p:spPr>
          <a:xfrm>
            <a:off x="11215241" y="-29183"/>
            <a:ext cx="3074049" cy="62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0065">
              <a:spcBef>
                <a:spcPts val="1100"/>
              </a:spcBef>
              <a:defRPr sz="2400" spc="-100"/>
            </a:lvl1pPr>
          </a:lstStyle>
          <a:p>
            <a:r>
              <a:t>1 GeV</a:t>
            </a:r>
          </a:p>
        </p:txBody>
      </p:sp>
      <p:sp>
        <p:nvSpPr>
          <p:cNvPr id="361" name="10 GeV"/>
          <p:cNvSpPr txBox="1"/>
          <p:nvPr/>
        </p:nvSpPr>
        <p:spPr>
          <a:xfrm>
            <a:off x="15431566" y="-21839"/>
            <a:ext cx="1560530" cy="55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8319">
              <a:lnSpc>
                <a:spcPct val="100000"/>
              </a:lnSpc>
              <a:spcBef>
                <a:spcPts val="1100"/>
              </a:spcBef>
              <a:defRPr sz="2400" spc="-100"/>
            </a:lvl1pPr>
          </a:lstStyle>
          <a:p>
            <a:r>
              <a:t>10 GeV</a:t>
            </a:r>
          </a:p>
        </p:txBody>
      </p:sp>
      <p:sp>
        <p:nvSpPr>
          <p:cNvPr id="362" name="100 GeV"/>
          <p:cNvSpPr txBox="1"/>
          <p:nvPr/>
        </p:nvSpPr>
        <p:spPr>
          <a:xfrm>
            <a:off x="19393952" y="59731"/>
            <a:ext cx="1494932" cy="44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88861">
              <a:spcBef>
                <a:spcPts val="1000"/>
              </a:spcBef>
              <a:defRPr sz="2200" spc="-100"/>
            </a:lvl1pPr>
          </a:lstStyle>
          <a:p>
            <a:r>
              <a:t>100 GeV</a:t>
            </a:r>
          </a:p>
        </p:txBody>
      </p:sp>
      <p:sp>
        <p:nvSpPr>
          <p:cNvPr id="363" name="9"/>
          <p:cNvSpPr txBox="1"/>
          <p:nvPr/>
        </p:nvSpPr>
        <p:spPr>
          <a:xfrm>
            <a:off x="24023924" y="13172177"/>
            <a:ext cx="3187804" cy="52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12750">
              <a:lnSpc>
                <a:spcPct val="100000"/>
              </a:lnSpc>
              <a:spcBef>
                <a:spcPts val="900"/>
              </a:spcBef>
              <a:defRPr sz="2000" spc="-100"/>
            </a:pPr>
            <a:r>
              <a:rPr dirty="0" smtClean="0"/>
              <a:t>1</a:t>
            </a:r>
            <a:r>
              <a:rPr lang="en-US" dirty="0" smtClean="0"/>
              <a:t>0</a:t>
            </a:r>
            <a:endParaRPr dirty="0"/>
          </a:p>
        </p:txBody>
      </p:sp>
      <p:sp>
        <p:nvSpPr>
          <p:cNvPr id="364" name="Прямоугольник 3"/>
          <p:cNvSpPr txBox="1"/>
          <p:nvPr/>
        </p:nvSpPr>
        <p:spPr>
          <a:xfrm>
            <a:off x="2309665" y="2093092"/>
            <a:ext cx="1551103" cy="45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N1</a:t>
            </a:r>
          </a:p>
        </p:txBody>
      </p:sp>
      <p:sp>
        <p:nvSpPr>
          <p:cNvPr id="365" name="Прямоугольник 4"/>
          <p:cNvSpPr txBox="1"/>
          <p:nvPr/>
        </p:nvSpPr>
        <p:spPr>
          <a:xfrm>
            <a:off x="2309665" y="5182956"/>
            <a:ext cx="854859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N2</a:t>
            </a:r>
          </a:p>
        </p:txBody>
      </p:sp>
      <p:sp>
        <p:nvSpPr>
          <p:cNvPr id="366" name="Прямоугольник 5"/>
          <p:cNvSpPr txBox="1"/>
          <p:nvPr/>
        </p:nvSpPr>
        <p:spPr>
          <a:xfrm>
            <a:off x="2381025" y="11675981"/>
            <a:ext cx="854860" cy="45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N3</a:t>
            </a:r>
          </a:p>
        </p:txBody>
      </p:sp>
      <p:sp>
        <p:nvSpPr>
          <p:cNvPr id="367" name="Прямоугольник 6"/>
          <p:cNvSpPr txBox="1"/>
          <p:nvPr/>
        </p:nvSpPr>
        <p:spPr>
          <a:xfrm>
            <a:off x="2309665" y="8416401"/>
            <a:ext cx="893873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Straw</a:t>
            </a:r>
          </a:p>
        </p:txBody>
      </p:sp>
      <p:sp>
        <p:nvSpPr>
          <p:cNvPr id="368" name="Прямоугольник 36"/>
          <p:cNvSpPr txBox="1"/>
          <p:nvPr/>
        </p:nvSpPr>
        <p:spPr>
          <a:xfrm>
            <a:off x="6473402" y="27016"/>
            <a:ext cx="1227936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100MeV</a:t>
            </a:r>
          </a:p>
        </p:txBody>
      </p:sp>
      <p:pic>
        <p:nvPicPr>
          <p:cNvPr id="369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2424" y="340666"/>
            <a:ext cx="4003504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127" y="3628280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Рисунок 4" descr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1813" y="6804810"/>
            <a:ext cx="4003504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Рисунок 5" descr="Рисунок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95284" y="325471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Рисунок 6" descr="Рисунок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19322" y="3542646"/>
            <a:ext cx="4003504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Рисунок 8" descr="Рисунок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92095" y="6804810"/>
            <a:ext cx="4003504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Рисунок 9" descr="Рисунок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789445" y="348958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Рисунок 26" descr="Рисунок 2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762217" y="3491793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Рисунок 28" descr="Рисунок 2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770762" y="6776725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Рисунок 29" descr="Рисунок 2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983607" y="390517"/>
            <a:ext cx="4003502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Рисунок 30" descr="Рисунок 30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010832" y="3626584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Рисунок 32" descr="Рисунок 3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983606" y="6804042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Рисунок 3" descr="Рисунок 3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118587" y="10092421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Рисунок 7" descr="Рисунок 7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595284" y="10216250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Рисунок 27" descr="Рисунок 27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3743536" y="10184548"/>
            <a:ext cx="4003502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Рисунок 31" descr="Рисунок 31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059395" y="10132383"/>
            <a:ext cx="4003503" cy="346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μ- beams"/>
          <p:cNvSpPr txBox="1">
            <a:spLocks noGrp="1"/>
          </p:cNvSpPr>
          <p:nvPr>
            <p:ph type="title"/>
          </p:nvPr>
        </p:nvSpPr>
        <p:spPr>
          <a:xfrm>
            <a:off x="-29062" y="46734"/>
            <a:ext cx="4136498" cy="1007018"/>
          </a:xfrm>
          <a:prstGeom prst="rect">
            <a:avLst/>
          </a:prstGeom>
        </p:spPr>
        <p:txBody>
          <a:bodyPr anchor="t"/>
          <a:lstStyle/>
          <a:p>
            <a:pPr defTabSz="1682450">
              <a:defRPr sz="4400" spc="-200"/>
            </a:pPr>
            <a:r>
              <a:t> </a:t>
            </a:r>
            <a:r>
              <a:rPr i="1"/>
              <a:t>proton</a:t>
            </a:r>
            <a:r>
              <a:t>  beams</a:t>
            </a:r>
          </a:p>
        </p:txBody>
      </p:sp>
      <p:sp>
        <p:nvSpPr>
          <p:cNvPr id="387" name="1 GeV"/>
          <p:cNvSpPr txBox="1"/>
          <p:nvPr/>
        </p:nvSpPr>
        <p:spPr>
          <a:xfrm>
            <a:off x="11191519" y="123447"/>
            <a:ext cx="1518862" cy="62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0065">
              <a:spcBef>
                <a:spcPts val="1100"/>
              </a:spcBef>
              <a:defRPr sz="2400" spc="-100"/>
            </a:lvl1pPr>
          </a:lstStyle>
          <a:p>
            <a:r>
              <a:t>1 GeV</a:t>
            </a:r>
          </a:p>
        </p:txBody>
      </p:sp>
      <p:sp>
        <p:nvSpPr>
          <p:cNvPr id="388" name="10 GeV"/>
          <p:cNvSpPr txBox="1"/>
          <p:nvPr/>
        </p:nvSpPr>
        <p:spPr>
          <a:xfrm>
            <a:off x="15910551" y="123447"/>
            <a:ext cx="1519970" cy="560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8319">
              <a:lnSpc>
                <a:spcPct val="100000"/>
              </a:lnSpc>
              <a:spcBef>
                <a:spcPts val="1100"/>
              </a:spcBef>
              <a:defRPr sz="2400" spc="-100"/>
            </a:lvl1pPr>
          </a:lstStyle>
          <a:p>
            <a:r>
              <a:t>10 GeV</a:t>
            </a:r>
          </a:p>
        </p:txBody>
      </p:sp>
      <p:sp>
        <p:nvSpPr>
          <p:cNvPr id="389" name="100 GeV"/>
          <p:cNvSpPr txBox="1"/>
          <p:nvPr/>
        </p:nvSpPr>
        <p:spPr>
          <a:xfrm>
            <a:off x="20009609" y="122986"/>
            <a:ext cx="2651985" cy="59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0065">
              <a:spcBef>
                <a:spcPts val="1100"/>
              </a:spcBef>
              <a:defRPr sz="2400" spc="-100"/>
            </a:lvl1pPr>
          </a:lstStyle>
          <a:p>
            <a:r>
              <a:t>100 GeV</a:t>
            </a:r>
          </a:p>
        </p:txBody>
      </p:sp>
      <p:sp>
        <p:nvSpPr>
          <p:cNvPr id="390" name="9"/>
          <p:cNvSpPr txBox="1"/>
          <p:nvPr/>
        </p:nvSpPr>
        <p:spPr>
          <a:xfrm>
            <a:off x="23772961" y="13193354"/>
            <a:ext cx="3187804" cy="52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12750">
              <a:lnSpc>
                <a:spcPct val="100000"/>
              </a:lnSpc>
              <a:spcBef>
                <a:spcPts val="900"/>
              </a:spcBef>
              <a:defRPr sz="2000" spc="-100"/>
            </a:pPr>
            <a:r>
              <a:rPr dirty="0" smtClean="0"/>
              <a:t>1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391" name="Прямоугольник 3"/>
          <p:cNvSpPr txBox="1"/>
          <p:nvPr/>
        </p:nvSpPr>
        <p:spPr>
          <a:xfrm>
            <a:off x="2313134" y="2219742"/>
            <a:ext cx="1551103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N1</a:t>
            </a:r>
          </a:p>
        </p:txBody>
      </p:sp>
      <p:sp>
        <p:nvSpPr>
          <p:cNvPr id="392" name="Прямоугольник 4"/>
          <p:cNvSpPr txBox="1"/>
          <p:nvPr/>
        </p:nvSpPr>
        <p:spPr>
          <a:xfrm>
            <a:off x="2313134" y="5264503"/>
            <a:ext cx="854860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N2</a:t>
            </a:r>
          </a:p>
        </p:txBody>
      </p:sp>
      <p:sp>
        <p:nvSpPr>
          <p:cNvPr id="393" name="Прямоугольник 5"/>
          <p:cNvSpPr txBox="1"/>
          <p:nvPr/>
        </p:nvSpPr>
        <p:spPr>
          <a:xfrm>
            <a:off x="2366334" y="11693866"/>
            <a:ext cx="854859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N3</a:t>
            </a:r>
          </a:p>
        </p:txBody>
      </p:sp>
      <p:sp>
        <p:nvSpPr>
          <p:cNvPr id="394" name="Прямоугольник 6"/>
          <p:cNvSpPr txBox="1"/>
          <p:nvPr/>
        </p:nvSpPr>
        <p:spPr>
          <a:xfrm>
            <a:off x="2325882" y="8489323"/>
            <a:ext cx="893873" cy="45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Straw</a:t>
            </a:r>
          </a:p>
        </p:txBody>
      </p:sp>
      <p:pic>
        <p:nvPicPr>
          <p:cNvPr id="395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8825" y="713648"/>
            <a:ext cx="4003505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899" y="3877862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9936" y="7038040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Рисунок 9" descr="Рисунок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47397" y="658034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Рисунок 10" descr="Рисунок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62434" y="3903248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Рисунок 12" descr="Рисунок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08834" y="6968290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Рисунок 13" descr="Рисунок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131926" y="729429"/>
            <a:ext cx="4003504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Рисунок 14" descr="Рисунок 1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064200" y="3883247"/>
            <a:ext cx="4003504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Рисунок 16" descr="Рисунок 1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082549" y="6968290"/>
            <a:ext cx="4003504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Рисунок 17" descr="Рисунок 1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455785" y="698707"/>
            <a:ext cx="4003504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Рисунок 18" descr="Рисунок 18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481856" y="3903248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Рисунок 19" descr="Рисунок 19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8543054" y="10172830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Рисунок 20" descr="Рисунок 20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8496892" y="7038040"/>
            <a:ext cx="4003504" cy="3466802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Прямоугольник 22"/>
          <p:cNvSpPr txBox="1"/>
          <p:nvPr/>
        </p:nvSpPr>
        <p:spPr>
          <a:xfrm>
            <a:off x="6511197" y="123447"/>
            <a:ext cx="1227936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100MeV</a:t>
            </a:r>
          </a:p>
        </p:txBody>
      </p:sp>
      <p:pic>
        <p:nvPicPr>
          <p:cNvPr id="409" name="Рисунок 7" descr="Рисунок 7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160721" y="10172830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Рисунок 11" descr="Рисунок 11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565440" y="10172830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Рисунок 15" descr="Рисунок 15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4025942" y="10238023"/>
            <a:ext cx="4003503" cy="346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Текст 4"/>
          <p:cNvSpPr txBox="1">
            <a:spLocks noGrp="1"/>
          </p:cNvSpPr>
          <p:nvPr>
            <p:ph type="body" idx="1"/>
          </p:nvPr>
        </p:nvSpPr>
        <p:spPr>
          <a:xfrm>
            <a:off x="3356383" y="2820453"/>
            <a:ext cx="17522418" cy="8227494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 b="0"/>
            </a:pPr>
            <a:endParaRPr/>
          </a:p>
          <a:p>
            <a:pPr>
              <a:defRPr sz="4000" b="0"/>
            </a:pPr>
            <a:endParaRPr/>
          </a:p>
          <a:p>
            <a:pPr>
              <a:defRPr sz="4000" b="0"/>
            </a:pPr>
            <a:r>
              <a:t>• Take into account the cosmic ray flux angular distributions.  </a:t>
            </a:r>
          </a:p>
          <a:p>
            <a:pPr>
              <a:defRPr sz="4000" b="0"/>
            </a:pPr>
            <a:endParaRPr/>
          </a:p>
          <a:p>
            <a:pPr>
              <a:defRPr sz="4000" b="0"/>
            </a:pPr>
            <a:endParaRPr/>
          </a:p>
          <a:p>
            <a:pPr>
              <a:defRPr sz="4000" b="0"/>
            </a:pPr>
            <a:r>
              <a:t>• Include RS simulation</a:t>
            </a:r>
          </a:p>
        </p:txBody>
      </p:sp>
      <p:sp>
        <p:nvSpPr>
          <p:cNvPr id="414" name="14"/>
          <p:cNvSpPr txBox="1"/>
          <p:nvPr/>
        </p:nvSpPr>
        <p:spPr>
          <a:xfrm>
            <a:off x="23921905" y="13071713"/>
            <a:ext cx="924192" cy="644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53084">
              <a:spcBef>
                <a:spcPts val="1200"/>
              </a:spcBef>
              <a:defRPr sz="2000" spc="-100"/>
            </a:pPr>
            <a:r>
              <a:rPr dirty="0" smtClean="0"/>
              <a:t>1</a:t>
            </a:r>
            <a:r>
              <a:rPr lang="en-US" dirty="0" smtClean="0"/>
              <a:t>2</a:t>
            </a:r>
            <a:endParaRPr dirty="0"/>
          </a:p>
        </p:txBody>
      </p:sp>
      <p:sp>
        <p:nvSpPr>
          <p:cNvPr id="415" name="Прямоугольник 2"/>
          <p:cNvSpPr txBox="1"/>
          <p:nvPr/>
        </p:nvSpPr>
        <p:spPr>
          <a:xfrm>
            <a:off x="567092" y="284160"/>
            <a:ext cx="9039188" cy="6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/>
            </a:lvl1pPr>
          </a:lstStyle>
          <a:p>
            <a:r>
              <a:t>Planned in the near future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4664597" y="5452204"/>
            <a:ext cx="13834421" cy="3551119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6600"/>
            </a:lvl1pPr>
          </a:lstStyle>
          <a:p>
            <a:r>
              <a:t>Thank you for your attention 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Текст 4"/>
          <p:cNvSpPr txBox="1">
            <a:spLocks noGrp="1"/>
          </p:cNvSpPr>
          <p:nvPr>
            <p:ph type="body" idx="1"/>
          </p:nvPr>
        </p:nvSpPr>
        <p:spPr>
          <a:xfrm>
            <a:off x="2636229" y="2422376"/>
            <a:ext cx="17517466" cy="905072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35000" indent="-635000">
              <a:buSzPct val="100000"/>
              <a:buFont typeface="Arial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b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35000" indent="-635000">
              <a:buSzPct val="100000"/>
              <a:buFont typeface="Arial"/>
              <a:buChar char="•"/>
              <a:defRPr b="0"/>
            </a:pPr>
            <a:r>
              <a:rPr dirty="0"/>
              <a:t>Run a simulation of the </a:t>
            </a:r>
            <a:r>
              <a:rPr lang="en-US" dirty="0" smtClean="0"/>
              <a:t>stand </a:t>
            </a:r>
            <a:r>
              <a:rPr lang="en-US" dirty="0" err="1" smtClean="0"/>
              <a:t>MiniSPD</a:t>
            </a:r>
            <a:r>
              <a:rPr dirty="0" smtClean="0"/>
              <a:t> </a:t>
            </a:r>
            <a:r>
              <a:rPr dirty="0"/>
              <a:t>on of cosmic rays particles (</a:t>
            </a:r>
            <a:r>
              <a:rPr b="1" dirty="0"/>
              <a:t>μ,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e, p</a:t>
            </a:r>
            <a:r>
              <a:rPr dirty="0"/>
              <a:t>)                                                                                              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b="0"/>
            </a:pPr>
            <a:r>
              <a:rPr dirty="0"/>
              <a:t>     with different energies</a:t>
            </a:r>
          </a:p>
        </p:txBody>
      </p:sp>
      <p:sp>
        <p:nvSpPr>
          <p:cNvPr id="156" name="14"/>
          <p:cNvSpPr txBox="1"/>
          <p:nvPr/>
        </p:nvSpPr>
        <p:spPr>
          <a:xfrm>
            <a:off x="23977274" y="13249028"/>
            <a:ext cx="813450" cy="46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53084">
              <a:spcBef>
                <a:spcPts val="1200"/>
              </a:spcBef>
              <a:defRPr sz="2000" spc="-100"/>
            </a:lvl1pPr>
          </a:lstStyle>
          <a:p>
            <a:r>
              <a:t>2</a:t>
            </a:r>
          </a:p>
        </p:txBody>
      </p:sp>
      <p:sp>
        <p:nvSpPr>
          <p:cNvPr id="157" name="Текст 2"/>
          <p:cNvSpPr txBox="1"/>
          <p:nvPr/>
        </p:nvSpPr>
        <p:spPr>
          <a:xfrm>
            <a:off x="410651" y="541261"/>
            <a:ext cx="21968622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767715">
              <a:lnSpc>
                <a:spcPct val="80000"/>
              </a:lnSpc>
              <a:spcBef>
                <a:spcPts val="0"/>
              </a:spcBef>
              <a:defRPr sz="3600" b="1"/>
            </a:lvl1pPr>
          </a:lstStyle>
          <a:p>
            <a:r>
              <a:t>Purpose of my work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Текст 3"/>
          <p:cNvSpPr txBox="1">
            <a:spLocks noGrp="1"/>
          </p:cNvSpPr>
          <p:nvPr>
            <p:ph type="body" sz="quarter" idx="1"/>
          </p:nvPr>
        </p:nvSpPr>
        <p:spPr>
          <a:xfrm>
            <a:off x="547288" y="323132"/>
            <a:ext cx="8864601" cy="1057317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Stand MiniSPD </a:t>
            </a:r>
          </a:p>
        </p:txBody>
      </p:sp>
      <p:sp>
        <p:nvSpPr>
          <p:cNvPr id="160" name="Текст 4"/>
          <p:cNvSpPr txBox="1">
            <a:spLocks noGrp="1"/>
          </p:cNvSpPr>
          <p:nvPr>
            <p:ph type="body" idx="22"/>
          </p:nvPr>
        </p:nvSpPr>
        <p:spPr>
          <a:xfrm>
            <a:off x="13640221" y="582172"/>
            <a:ext cx="9649771" cy="13742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 sz="3200" b="0" u="sng">
                <a:latin typeface="Arial"/>
                <a:ea typeface="Arial"/>
                <a:cs typeface="Arial"/>
                <a:sym typeface="Arial"/>
              </a:defRPr>
            </a:pPr>
            <a:r>
              <a:t>The purpose</a:t>
            </a:r>
            <a:r>
              <a:rPr u="none"/>
              <a:t> of the stand is testing straw-station</a:t>
            </a:r>
          </a:p>
          <a:p>
            <a:pPr>
              <a:defRPr sz="3200" b="0">
                <a:latin typeface="Arial"/>
                <a:ea typeface="Arial"/>
                <a:cs typeface="Arial"/>
                <a:sym typeface="Arial"/>
              </a:defRPr>
            </a:pPr>
            <a:r>
              <a:t>and collaboration of all detectors</a:t>
            </a:r>
          </a:p>
        </p:txBody>
      </p:sp>
      <p:sp>
        <p:nvSpPr>
          <p:cNvPr id="161" name="14"/>
          <p:cNvSpPr txBox="1"/>
          <p:nvPr/>
        </p:nvSpPr>
        <p:spPr>
          <a:xfrm>
            <a:off x="23982480" y="13219579"/>
            <a:ext cx="1942822" cy="49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392687">
              <a:spcBef>
                <a:spcPts val="800"/>
              </a:spcBef>
              <a:defRPr sz="2000" spc="-100"/>
            </a:lvl1pPr>
          </a:lstStyle>
          <a:p>
            <a:r>
              <a:t>3</a:t>
            </a:r>
          </a:p>
        </p:txBody>
      </p:sp>
      <p:sp>
        <p:nvSpPr>
          <p:cNvPr id="162" name="Уровень текста 1…"/>
          <p:cNvSpPr txBox="1"/>
          <p:nvPr/>
        </p:nvSpPr>
        <p:spPr>
          <a:xfrm>
            <a:off x="16922553" y="4927600"/>
            <a:ext cx="6719856" cy="7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701675">
              <a:spcBef>
                <a:spcPts val="0"/>
              </a:spcBef>
              <a:defRPr sz="3200"/>
            </a:pPr>
            <a:endParaRPr/>
          </a:p>
          <a:p>
            <a:pPr defTabSz="701675">
              <a:spcBef>
                <a:spcPts val="0"/>
              </a:spcBef>
              <a:defRPr sz="3200"/>
            </a:pPr>
            <a:endParaRPr/>
          </a:p>
          <a:p>
            <a:pPr defTabSz="701675">
              <a:spcBef>
                <a:spcPts val="0"/>
              </a:spcBef>
              <a:defRPr sz="3200" u="sng"/>
            </a:pPr>
            <a:r>
              <a:t>Trigger system: </a:t>
            </a:r>
            <a:endParaRPr sz="4600"/>
          </a:p>
          <a:p>
            <a:pPr defTabSz="701675">
              <a:spcBef>
                <a:spcPts val="0"/>
              </a:spcBef>
              <a:defRPr sz="3200"/>
            </a:pPr>
            <a:r>
              <a:t>  •   three scintillators</a:t>
            </a:r>
            <a:endParaRPr sz="4600"/>
          </a:p>
          <a:p>
            <a:pPr defTabSz="701675">
              <a:spcBef>
                <a:spcPts val="0"/>
              </a:spcBef>
              <a:defRPr sz="4600"/>
            </a:pPr>
            <a:endParaRPr sz="4600"/>
          </a:p>
          <a:p>
            <a:pPr defTabSz="701675">
              <a:spcBef>
                <a:spcPts val="0"/>
              </a:spcBef>
              <a:defRPr sz="4600"/>
            </a:pPr>
            <a:endParaRPr sz="4600"/>
          </a:p>
          <a:p>
            <a:pPr defTabSz="701675">
              <a:spcBef>
                <a:spcPts val="0"/>
              </a:spcBef>
              <a:defRPr sz="4600"/>
            </a:pPr>
            <a:endParaRPr sz="4600"/>
          </a:p>
          <a:p>
            <a:pPr marL="435642" indent="-435642" defTabSz="652144">
              <a:spcBef>
                <a:spcPts val="0"/>
              </a:spcBef>
              <a:buSzPct val="100000"/>
              <a:buChar char="•"/>
              <a:defRPr sz="3200"/>
            </a:pPr>
            <a:r>
              <a:t>Calorimeter  - 396 mm</a:t>
            </a:r>
            <a:endParaRPr sz="4300"/>
          </a:p>
          <a:p>
            <a:pPr marL="435642" indent="-435642" defTabSz="652144">
              <a:spcBef>
                <a:spcPts val="0"/>
              </a:spcBef>
              <a:buSzPct val="100000"/>
              <a:buChar char="•"/>
              <a:defRPr sz="3200"/>
            </a:pPr>
            <a:r>
              <a:t>Lead - 375 mm</a:t>
            </a:r>
            <a:endParaRPr sz="4300"/>
          </a:p>
          <a:p>
            <a:pPr defTabSz="652144">
              <a:spcBef>
                <a:spcPts val="0"/>
              </a:spcBef>
              <a:defRPr sz="4300"/>
            </a:pPr>
            <a:endParaRPr sz="4300"/>
          </a:p>
          <a:p>
            <a:pPr defTabSz="652144">
              <a:spcBef>
                <a:spcPts val="0"/>
              </a:spcBef>
              <a:defRPr sz="4300"/>
            </a:pPr>
            <a:endParaRPr sz="4300"/>
          </a:p>
          <a:p>
            <a:pPr defTabSz="652144">
              <a:spcBef>
                <a:spcPts val="0"/>
              </a:spcBef>
              <a:defRPr sz="4300"/>
            </a:pPr>
            <a:endParaRPr sz="4300"/>
          </a:p>
          <a:p>
            <a:pPr marL="457200" indent="-457200" defTabSz="701675">
              <a:spcBef>
                <a:spcPts val="0"/>
              </a:spcBef>
              <a:buSzPct val="100000"/>
              <a:buFont typeface="Arial"/>
              <a:buChar char="•"/>
              <a:defRPr sz="3200"/>
            </a:pPr>
            <a:r>
              <a:t>Stand (aluminum)</a:t>
            </a:r>
          </a:p>
          <a:p>
            <a:pPr marL="457200" indent="-457200" defTabSz="701675">
              <a:spcBef>
                <a:spcPts val="0"/>
              </a:spcBef>
              <a:buSzPct val="100000"/>
              <a:buFont typeface="Arial"/>
              <a:buChar char="•"/>
              <a:defRPr sz="3200"/>
            </a:pPr>
            <a:r>
              <a:t>Stand (steel)</a:t>
            </a:r>
          </a:p>
        </p:txBody>
      </p:sp>
      <p:sp>
        <p:nvSpPr>
          <p:cNvPr id="163" name="Уровень текста 1…"/>
          <p:cNvSpPr txBox="1"/>
          <p:nvPr/>
        </p:nvSpPr>
        <p:spPr>
          <a:xfrm>
            <a:off x="593007" y="1205707"/>
            <a:ext cx="9498107" cy="79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693419">
              <a:lnSpc>
                <a:spcPct val="100000"/>
              </a:lnSpc>
              <a:spcBef>
                <a:spcPts val="0"/>
              </a:spcBef>
              <a:defRPr sz="2800"/>
            </a:pPr>
            <a:r>
              <a:t>[Temur Enik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temur.enik@cern.ch</a:t>
            </a:r>
            <a:r>
              <a:t>)]</a:t>
            </a:r>
          </a:p>
        </p:txBody>
      </p:sp>
      <p:sp>
        <p:nvSpPr>
          <p:cNvPr id="164" name="Уровень текста 1…"/>
          <p:cNvSpPr txBox="1"/>
          <p:nvPr/>
        </p:nvSpPr>
        <p:spPr>
          <a:xfrm>
            <a:off x="1315552" y="12542504"/>
            <a:ext cx="9078757" cy="79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6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MiniSPD project is an international collaboration</a:t>
            </a:r>
          </a:p>
        </p:txBody>
      </p:sp>
      <p:pic>
        <p:nvPicPr>
          <p:cNvPr id="165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rcRect b="11343"/>
          <a:stretch>
            <a:fillRect/>
          </a:stretch>
        </p:blipFill>
        <p:spPr>
          <a:xfrm>
            <a:off x="7227488" y="2535314"/>
            <a:ext cx="8322510" cy="983800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Прямоугольник 54"/>
          <p:cNvSpPr txBox="1"/>
          <p:nvPr/>
        </p:nvSpPr>
        <p:spPr>
          <a:xfrm>
            <a:off x="1849120" y="3536261"/>
            <a:ext cx="4632960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701675">
              <a:lnSpc>
                <a:spcPct val="100000"/>
              </a:lnSpc>
              <a:spcBef>
                <a:spcPts val="0"/>
              </a:spcBef>
              <a:defRPr sz="2800"/>
            </a:pPr>
            <a:r>
              <a:t>•    </a:t>
            </a:r>
            <a:r>
              <a:rPr sz="3200"/>
              <a:t>two GEM detectors</a:t>
            </a:r>
            <a:endParaRPr sz="4600"/>
          </a:p>
          <a:p>
            <a:pPr marL="457200" indent="-457200" defTabSz="70167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4600"/>
            </a:pPr>
            <a:endParaRPr sz="4600"/>
          </a:p>
          <a:p>
            <a:pPr marL="457200" indent="-457200" defTabSz="70167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3200"/>
            </a:pPr>
            <a:r>
              <a:t> three silicon detectors</a:t>
            </a:r>
            <a:endParaRPr sz="4600"/>
          </a:p>
          <a:p>
            <a:pPr marL="468730" indent="-468730" defTabSz="701675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4600"/>
            </a:pPr>
            <a:endParaRPr sz="4600"/>
          </a:p>
          <a:p>
            <a:pPr marL="468730" indent="-468730" defTabSz="701675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3200"/>
            </a:pPr>
            <a:r>
              <a:t> two straw detectors</a:t>
            </a:r>
          </a:p>
        </p:txBody>
      </p:sp>
      <p:sp>
        <p:nvSpPr>
          <p:cNvPr id="167" name="Прямая со стрелкой 58"/>
          <p:cNvSpPr/>
          <p:nvPr/>
        </p:nvSpPr>
        <p:spPr>
          <a:xfrm>
            <a:off x="5892799" y="3852017"/>
            <a:ext cx="5495944" cy="176138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8" name="Прямая со стрелкой 60"/>
          <p:cNvSpPr/>
          <p:nvPr/>
        </p:nvSpPr>
        <p:spPr>
          <a:xfrm>
            <a:off x="5854929" y="3810000"/>
            <a:ext cx="6059315" cy="459740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9" name="Прямая со стрелкой 128"/>
          <p:cNvSpPr/>
          <p:nvPr/>
        </p:nvSpPr>
        <p:spPr>
          <a:xfrm flipV="1">
            <a:off x="6476998" y="4732707"/>
            <a:ext cx="5328173" cy="19489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Прямая со стрелкой 130"/>
          <p:cNvSpPr/>
          <p:nvPr/>
        </p:nvSpPr>
        <p:spPr>
          <a:xfrm>
            <a:off x="6527799" y="5003800"/>
            <a:ext cx="5386445" cy="194873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Прямая со стрелкой 132"/>
          <p:cNvSpPr/>
          <p:nvPr/>
        </p:nvSpPr>
        <p:spPr>
          <a:xfrm>
            <a:off x="6502400" y="5057793"/>
            <a:ext cx="5302772" cy="121694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Прямая со стрелкой 134"/>
          <p:cNvSpPr/>
          <p:nvPr/>
        </p:nvSpPr>
        <p:spPr>
          <a:xfrm>
            <a:off x="6070599" y="5808291"/>
            <a:ext cx="5872881" cy="1444826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Прямая со стрелкой 136"/>
          <p:cNvSpPr/>
          <p:nvPr/>
        </p:nvSpPr>
        <p:spPr>
          <a:xfrm flipH="1" flipV="1">
            <a:off x="12262369" y="5057793"/>
            <a:ext cx="5003656" cy="1529098"/>
          </a:xfrm>
          <a:prstGeom prst="line">
            <a:avLst/>
          </a:prstGeom>
          <a:ln w="25400">
            <a:solidFill>
              <a:srgbClr val="E5BA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Прямая со стрелкой 139"/>
          <p:cNvSpPr/>
          <p:nvPr/>
        </p:nvSpPr>
        <p:spPr>
          <a:xfrm flipH="1">
            <a:off x="12020839" y="6586889"/>
            <a:ext cx="5272081" cy="5273418"/>
          </a:xfrm>
          <a:prstGeom prst="line">
            <a:avLst/>
          </a:prstGeom>
          <a:ln w="25400">
            <a:solidFill>
              <a:srgbClr val="E5BA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Прямая со стрелкой 142"/>
          <p:cNvSpPr/>
          <p:nvPr/>
        </p:nvSpPr>
        <p:spPr>
          <a:xfrm flipH="1">
            <a:off x="11914242" y="6717084"/>
            <a:ext cx="5351784" cy="1189789"/>
          </a:xfrm>
          <a:prstGeom prst="line">
            <a:avLst/>
          </a:prstGeom>
          <a:ln w="25400">
            <a:solidFill>
              <a:srgbClr val="E5BA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Прямая со стрелкой 144"/>
          <p:cNvSpPr/>
          <p:nvPr/>
        </p:nvSpPr>
        <p:spPr>
          <a:xfrm flipH="1">
            <a:off x="11805171" y="8689143"/>
            <a:ext cx="5117382" cy="550424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Прямая со стрелкой 147"/>
          <p:cNvSpPr/>
          <p:nvPr/>
        </p:nvSpPr>
        <p:spPr>
          <a:xfrm flipH="1">
            <a:off x="11805170" y="9181820"/>
            <a:ext cx="5117384" cy="2140605"/>
          </a:xfrm>
          <a:prstGeom prst="line">
            <a:avLst/>
          </a:prstGeom>
          <a:ln w="25400">
            <a:solidFill>
              <a:srgbClr val="FFB3D9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4886" y="288206"/>
            <a:ext cx="10485002" cy="1210176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Shape 2"/>
          <p:cNvSpPr txBox="1"/>
          <p:nvPr/>
        </p:nvSpPr>
        <p:spPr>
          <a:xfrm>
            <a:off x="1869250" y="2767509"/>
            <a:ext cx="7431841" cy="4647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60" tIns="50760" rIns="50760" bIns="50760">
            <a:spAutoFit/>
          </a:bodyPr>
          <a:lstStyle/>
          <a:p>
            <a:pPr>
              <a:lnSpc>
                <a:spcPct val="100000"/>
              </a:lnSpc>
              <a:defRPr sz="3200" spc="-1">
                <a:latin typeface="Arial"/>
                <a:ea typeface="Arial"/>
                <a:cs typeface="Arial"/>
                <a:sym typeface="Arial"/>
              </a:defRPr>
            </a:pPr>
            <a:r>
              <a:t>Testing on cosmic rays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>
              <a:lnSpc>
                <a:spcPct val="100000"/>
              </a:lnSpc>
              <a:defRPr sz="3200" b="1" spc="-1"/>
            </a:pP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>
              <a:lnSpc>
                <a:spcPct val="100000"/>
              </a:lnSpc>
              <a:defRPr sz="3200" spc="-1">
                <a:latin typeface="Arial"/>
                <a:ea typeface="Arial"/>
                <a:cs typeface="Arial"/>
                <a:sym typeface="Arial"/>
              </a:defRPr>
            </a:pPr>
            <a:r>
              <a:t>Muons are the most numerous charged particles at sea level.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>
              <a:lnSpc>
                <a:spcPct val="100000"/>
              </a:lnSpc>
              <a:defRPr sz="3200" spc="-1">
                <a:latin typeface="Arial"/>
                <a:ea typeface="Arial"/>
                <a:cs typeface="Arial"/>
                <a:sym typeface="Arial"/>
              </a:defRPr>
            </a:pPr>
            <a:r>
              <a:t>The mean energy of muons at the ground is ≈ 4 GeV.</a:t>
            </a:r>
          </a:p>
        </p:txBody>
      </p:sp>
      <p:sp>
        <p:nvSpPr>
          <p:cNvPr id="181" name="CustomShape 3"/>
          <p:cNvSpPr txBox="1"/>
          <p:nvPr/>
        </p:nvSpPr>
        <p:spPr>
          <a:xfrm>
            <a:off x="23912278" y="13237199"/>
            <a:ext cx="3881162" cy="77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60" tIns="50760" rIns="50760" bIns="50760">
            <a:normAutofit/>
          </a:bodyPr>
          <a:lstStyle>
            <a:lvl1pPr>
              <a:spcBef>
                <a:spcPts val="1100"/>
              </a:spcBef>
              <a:defRPr sz="2000" spc="-100"/>
            </a:lvl1pPr>
          </a:lstStyle>
          <a:p>
            <a:r>
              <a:t>4</a:t>
            </a:r>
          </a:p>
        </p:txBody>
      </p:sp>
      <p:sp>
        <p:nvSpPr>
          <p:cNvPr id="182" name="Текст 3"/>
          <p:cNvSpPr txBox="1">
            <a:spLocks noGrp="1"/>
          </p:cNvSpPr>
          <p:nvPr>
            <p:ph type="body" sz="quarter" idx="1"/>
          </p:nvPr>
        </p:nvSpPr>
        <p:spPr>
          <a:xfrm>
            <a:off x="518240" y="288206"/>
            <a:ext cx="4517405" cy="1331992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660729">
              <a:defRPr sz="4000"/>
            </a:pPr>
            <a:r>
              <a:t>Сosmic rays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l="2554" t="16121" r="2392" b="2265"/>
          <a:stretch>
            <a:fillRect/>
          </a:stretch>
        </p:blipFill>
        <p:spPr>
          <a:xfrm>
            <a:off x="1815182" y="1954385"/>
            <a:ext cx="20534458" cy="1004619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tand Mini SPD (new version )"/>
          <p:cNvSpPr txBox="1">
            <a:spLocks noGrp="1"/>
          </p:cNvSpPr>
          <p:nvPr>
            <p:ph type="title"/>
          </p:nvPr>
        </p:nvSpPr>
        <p:spPr>
          <a:xfrm>
            <a:off x="488479" y="255556"/>
            <a:ext cx="11593932" cy="884376"/>
          </a:xfrm>
          <a:prstGeom prst="rect">
            <a:avLst/>
          </a:prstGeom>
        </p:spPr>
        <p:txBody>
          <a:bodyPr anchor="t"/>
          <a:lstStyle>
            <a:lvl1pPr defTabSz="1438618">
              <a:defRPr sz="4000" spc="-100"/>
            </a:lvl1pPr>
          </a:lstStyle>
          <a:p>
            <a:r>
              <a:t>Simulation of stand MiniSPD  </a:t>
            </a:r>
          </a:p>
        </p:txBody>
      </p:sp>
      <p:sp>
        <p:nvSpPr>
          <p:cNvPr id="186" name="14"/>
          <p:cNvSpPr txBox="1"/>
          <p:nvPr/>
        </p:nvSpPr>
        <p:spPr>
          <a:xfrm>
            <a:off x="23912140" y="13203150"/>
            <a:ext cx="1745670" cy="51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09280">
              <a:spcBef>
                <a:spcPts val="800"/>
              </a:spcBef>
              <a:defRPr sz="2000" spc="-100"/>
            </a:lvl1pPr>
          </a:lstStyle>
          <a:p>
            <a:r>
              <a:t>5</a:t>
            </a:r>
          </a:p>
        </p:txBody>
      </p:sp>
      <p:grpSp>
        <p:nvGrpSpPr>
          <p:cNvPr id="189" name="Lead"/>
          <p:cNvGrpSpPr/>
          <p:nvPr/>
        </p:nvGrpSpPr>
        <p:grpSpPr>
          <a:xfrm>
            <a:off x="19156871" y="5808289"/>
            <a:ext cx="1321545" cy="654954"/>
            <a:chOff x="-1" y="-1"/>
            <a:chExt cx="1321544" cy="654952"/>
          </a:xfrm>
        </p:grpSpPr>
        <p:sp>
          <p:nvSpPr>
            <p:cNvPr id="187" name="Прямоугольник"/>
            <p:cNvSpPr/>
            <p:nvPr/>
          </p:nvSpPr>
          <p:spPr>
            <a:xfrm>
              <a:off x="-2" y="-2"/>
              <a:ext cx="1321545" cy="65495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8" name="Lead"/>
            <p:cNvSpPr txBox="1"/>
            <p:nvPr/>
          </p:nvSpPr>
          <p:spPr>
            <a:xfrm>
              <a:off x="-2" y="-2"/>
              <a:ext cx="1321545" cy="654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Lead</a:t>
              </a:r>
            </a:p>
          </p:txBody>
        </p:sp>
      </p:grpSp>
      <p:grpSp>
        <p:nvGrpSpPr>
          <p:cNvPr id="192" name="Scintillator N1"/>
          <p:cNvGrpSpPr/>
          <p:nvPr/>
        </p:nvGrpSpPr>
        <p:grpSpPr>
          <a:xfrm>
            <a:off x="2375843" y="11025527"/>
            <a:ext cx="2324347" cy="461061"/>
            <a:chOff x="0" y="0"/>
            <a:chExt cx="2324346" cy="461060"/>
          </a:xfrm>
        </p:grpSpPr>
        <p:sp>
          <p:nvSpPr>
            <p:cNvPr id="190" name="Прямоугольник"/>
            <p:cNvSpPr/>
            <p:nvPr/>
          </p:nvSpPr>
          <p:spPr>
            <a:xfrm>
              <a:off x="0" y="0"/>
              <a:ext cx="2324347" cy="4521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94359">
                <a:lnSpc>
                  <a:spcPct val="100000"/>
                </a:lnSpc>
                <a:spcBef>
                  <a:spcPts val="0"/>
                </a:spcBef>
                <a:defRPr sz="23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1" name="Scintillator N1"/>
            <p:cNvSpPr txBox="1"/>
            <p:nvPr/>
          </p:nvSpPr>
          <p:spPr>
            <a:xfrm>
              <a:off x="0" y="0"/>
              <a:ext cx="2324347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94359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Scintillator N1</a:t>
              </a:r>
            </a:p>
          </p:txBody>
        </p:sp>
      </p:grpSp>
      <p:sp>
        <p:nvSpPr>
          <p:cNvPr id="193" name="Scintillator N3"/>
          <p:cNvSpPr txBox="1"/>
          <p:nvPr/>
        </p:nvSpPr>
        <p:spPr>
          <a:xfrm>
            <a:off x="20010417" y="5224834"/>
            <a:ext cx="2685124" cy="583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759459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Scintillator N3</a:t>
            </a:r>
          </a:p>
        </p:txBody>
      </p:sp>
      <p:grpSp>
        <p:nvGrpSpPr>
          <p:cNvPr id="196" name="Straw stations"/>
          <p:cNvGrpSpPr/>
          <p:nvPr/>
        </p:nvGrpSpPr>
        <p:grpSpPr>
          <a:xfrm>
            <a:off x="7565983" y="9661803"/>
            <a:ext cx="2074626" cy="519664"/>
            <a:chOff x="0" y="0"/>
            <a:chExt cx="2074625" cy="519662"/>
          </a:xfrm>
        </p:grpSpPr>
        <p:sp>
          <p:nvSpPr>
            <p:cNvPr id="194" name="Прямоугольник"/>
            <p:cNvSpPr/>
            <p:nvPr/>
          </p:nvSpPr>
          <p:spPr>
            <a:xfrm>
              <a:off x="-1" y="-1"/>
              <a:ext cx="2074627" cy="5196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602615">
                <a:lnSpc>
                  <a:spcPct val="100000"/>
                </a:lnSpc>
                <a:spcBef>
                  <a:spcPts val="0"/>
                </a:spcBef>
                <a:defRPr sz="23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5" name="Straw stations"/>
            <p:cNvSpPr txBox="1"/>
            <p:nvPr/>
          </p:nvSpPr>
          <p:spPr>
            <a:xfrm>
              <a:off x="-1" y="-1"/>
              <a:ext cx="2074627" cy="519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584535">
                <a:lnSpc>
                  <a:spcPct val="100000"/>
                </a:lnSpc>
                <a:spcBef>
                  <a:spcPts val="0"/>
                </a:spcBef>
                <a:defRPr sz="23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Straw stations </a:t>
              </a:r>
            </a:p>
          </p:txBody>
        </p:sp>
      </p:grpSp>
      <p:grpSp>
        <p:nvGrpSpPr>
          <p:cNvPr id="199" name="Calorimeter"/>
          <p:cNvGrpSpPr/>
          <p:nvPr/>
        </p:nvGrpSpPr>
        <p:grpSpPr>
          <a:xfrm>
            <a:off x="15293571" y="7241776"/>
            <a:ext cx="2155307" cy="517453"/>
            <a:chOff x="0" y="0"/>
            <a:chExt cx="2155306" cy="517451"/>
          </a:xfrm>
        </p:grpSpPr>
        <p:sp>
          <p:nvSpPr>
            <p:cNvPr id="197" name="Прямоугольник"/>
            <p:cNvSpPr/>
            <p:nvPr/>
          </p:nvSpPr>
          <p:spPr>
            <a:xfrm>
              <a:off x="-1" y="-1"/>
              <a:ext cx="2155308" cy="51745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693419">
                <a:lnSpc>
                  <a:spcPct val="100000"/>
                </a:lnSpc>
                <a:spcBef>
                  <a:spcPts val="0"/>
                </a:spcBef>
                <a:defRPr sz="2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Calorimeter"/>
            <p:cNvSpPr txBox="1"/>
            <p:nvPr/>
          </p:nvSpPr>
          <p:spPr>
            <a:xfrm>
              <a:off x="-1" y="-1"/>
              <a:ext cx="2155308" cy="517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693419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Calorimeter</a:t>
              </a:r>
            </a:p>
          </p:txBody>
        </p:sp>
      </p:grpSp>
      <p:grpSp>
        <p:nvGrpSpPr>
          <p:cNvPr id="202" name="SI N2"/>
          <p:cNvGrpSpPr/>
          <p:nvPr/>
        </p:nvGrpSpPr>
        <p:grpSpPr>
          <a:xfrm>
            <a:off x="5814076" y="7269972"/>
            <a:ext cx="942741" cy="461063"/>
            <a:chOff x="0" y="0"/>
            <a:chExt cx="942740" cy="461061"/>
          </a:xfrm>
        </p:grpSpPr>
        <p:sp>
          <p:nvSpPr>
            <p:cNvPr id="200" name="Прямоугольник"/>
            <p:cNvSpPr/>
            <p:nvPr/>
          </p:nvSpPr>
          <p:spPr>
            <a:xfrm>
              <a:off x="0" y="-1"/>
              <a:ext cx="942741" cy="28504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6228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1" name="SI N2"/>
            <p:cNvSpPr txBox="1"/>
            <p:nvPr/>
          </p:nvSpPr>
          <p:spPr>
            <a:xfrm>
              <a:off x="0" y="0"/>
              <a:ext cx="942741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6228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 N2</a:t>
              </a:r>
            </a:p>
          </p:txBody>
        </p:sp>
      </p:grpSp>
      <p:grpSp>
        <p:nvGrpSpPr>
          <p:cNvPr id="205" name="GEM N1"/>
          <p:cNvGrpSpPr/>
          <p:nvPr/>
        </p:nvGrpSpPr>
        <p:grpSpPr>
          <a:xfrm>
            <a:off x="4062266" y="7445997"/>
            <a:ext cx="1357461" cy="570077"/>
            <a:chOff x="0" y="-1"/>
            <a:chExt cx="1357459" cy="57007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-1" y="-2"/>
              <a:ext cx="1357460" cy="57007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4025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4" name="GEM N1"/>
            <p:cNvSpPr txBox="1"/>
            <p:nvPr/>
          </p:nvSpPr>
          <p:spPr>
            <a:xfrm>
              <a:off x="-1" y="0"/>
              <a:ext cx="1357460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54025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GEM N1</a:t>
              </a:r>
            </a:p>
          </p:txBody>
        </p:sp>
      </p:grpSp>
      <p:grpSp>
        <p:nvGrpSpPr>
          <p:cNvPr id="208" name="Scintillator N2"/>
          <p:cNvGrpSpPr/>
          <p:nvPr/>
        </p:nvGrpSpPr>
        <p:grpSpPr>
          <a:xfrm>
            <a:off x="10784899" y="8671758"/>
            <a:ext cx="2007252" cy="641569"/>
            <a:chOff x="0" y="0"/>
            <a:chExt cx="2007251" cy="641568"/>
          </a:xfrm>
        </p:grpSpPr>
        <p:sp>
          <p:nvSpPr>
            <p:cNvPr id="206" name="Прямоугольник"/>
            <p:cNvSpPr/>
            <p:nvPr/>
          </p:nvSpPr>
          <p:spPr>
            <a:xfrm>
              <a:off x="-1" y="-1"/>
              <a:ext cx="2007253" cy="64156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94359">
                <a:lnSpc>
                  <a:spcPct val="100000"/>
                </a:lnSpc>
                <a:spcBef>
                  <a:spcPts val="0"/>
                </a:spcBef>
                <a:defRPr sz="23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7" name="Scintillator N2"/>
            <p:cNvSpPr txBox="1"/>
            <p:nvPr/>
          </p:nvSpPr>
          <p:spPr>
            <a:xfrm>
              <a:off x="-1" y="-1"/>
              <a:ext cx="2007253" cy="641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570584">
                <a:lnSpc>
                  <a:spcPct val="100000"/>
                </a:lnSpc>
                <a:spcBef>
                  <a:spcPts val="0"/>
                </a:spcBef>
                <a:defRPr sz="23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Scintillator N2</a:t>
              </a:r>
            </a:p>
          </p:txBody>
        </p:sp>
      </p:grpSp>
      <p:grpSp>
        <p:nvGrpSpPr>
          <p:cNvPr id="211" name="GEM N2"/>
          <p:cNvGrpSpPr/>
          <p:nvPr/>
        </p:nvGrpSpPr>
        <p:grpSpPr>
          <a:xfrm>
            <a:off x="10344490" y="4805923"/>
            <a:ext cx="1737922" cy="1002367"/>
            <a:chOff x="0" y="-1"/>
            <a:chExt cx="1737921" cy="1002366"/>
          </a:xfrm>
        </p:grpSpPr>
        <p:sp>
          <p:nvSpPr>
            <p:cNvPr id="209" name="Прямоугольник"/>
            <p:cNvSpPr/>
            <p:nvPr/>
          </p:nvSpPr>
          <p:spPr>
            <a:xfrm>
              <a:off x="0" y="-2"/>
              <a:ext cx="1444037" cy="3088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6228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0" name="GEM N2"/>
            <p:cNvSpPr txBox="1"/>
            <p:nvPr/>
          </p:nvSpPr>
          <p:spPr>
            <a:xfrm>
              <a:off x="293884" y="541305"/>
              <a:ext cx="1444038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6228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GEM N2</a:t>
              </a:r>
            </a:p>
          </p:txBody>
        </p:sp>
      </p:grpSp>
      <p:grpSp>
        <p:nvGrpSpPr>
          <p:cNvPr id="214" name="SI N3"/>
          <p:cNvGrpSpPr/>
          <p:nvPr/>
        </p:nvGrpSpPr>
        <p:grpSpPr>
          <a:xfrm>
            <a:off x="8454210" y="5376444"/>
            <a:ext cx="1492366" cy="1370510"/>
            <a:chOff x="-1" y="-1"/>
            <a:chExt cx="1492365" cy="1370509"/>
          </a:xfrm>
        </p:grpSpPr>
        <p:sp>
          <p:nvSpPr>
            <p:cNvPr id="212" name="Прямоугольник"/>
            <p:cNvSpPr/>
            <p:nvPr/>
          </p:nvSpPr>
          <p:spPr>
            <a:xfrm>
              <a:off x="149085" y="-2"/>
              <a:ext cx="1343280" cy="50310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28319">
                <a:lnSpc>
                  <a:spcPct val="100000"/>
                </a:lnSpc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3" name="SI N3"/>
            <p:cNvSpPr txBox="1"/>
            <p:nvPr/>
          </p:nvSpPr>
          <p:spPr>
            <a:xfrm>
              <a:off x="-2" y="867406"/>
              <a:ext cx="1343281" cy="503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528319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 N3</a:t>
              </a:r>
            </a:p>
          </p:txBody>
        </p:sp>
      </p:grpSp>
      <p:grpSp>
        <p:nvGrpSpPr>
          <p:cNvPr id="217" name="SI N1"/>
          <p:cNvGrpSpPr/>
          <p:nvPr/>
        </p:nvGrpSpPr>
        <p:grpSpPr>
          <a:xfrm>
            <a:off x="2756510" y="8210698"/>
            <a:ext cx="1024407" cy="461061"/>
            <a:chOff x="0" y="0"/>
            <a:chExt cx="1024405" cy="461060"/>
          </a:xfrm>
        </p:grpSpPr>
        <p:sp>
          <p:nvSpPr>
            <p:cNvPr id="215" name="Прямоугольник"/>
            <p:cNvSpPr/>
            <p:nvPr/>
          </p:nvSpPr>
          <p:spPr>
            <a:xfrm>
              <a:off x="0" y="0"/>
              <a:ext cx="1024407" cy="4216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28319">
                <a:lnSpc>
                  <a:spcPct val="100000"/>
                </a:lnSpc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6" name="SI N1"/>
            <p:cNvSpPr txBox="1"/>
            <p:nvPr/>
          </p:nvSpPr>
          <p:spPr>
            <a:xfrm>
              <a:off x="0" y="0"/>
              <a:ext cx="1024407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28319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 N1</a:t>
              </a:r>
            </a:p>
          </p:txBody>
        </p:sp>
      </p:grpSp>
      <p:sp>
        <p:nvSpPr>
          <p:cNvPr id="218" name="Stand Mini SPD (new version )"/>
          <p:cNvSpPr txBox="1"/>
          <p:nvPr/>
        </p:nvSpPr>
        <p:spPr>
          <a:xfrm>
            <a:off x="1308830" y="1073891"/>
            <a:ext cx="9329546" cy="57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sz="3200"/>
            </a:pPr>
            <a:r>
              <a:t>Git.Jinr: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https://git.jinr.ru/aivanov</a:t>
            </a:r>
            <a:r>
              <a:t>/MiniSPD.git</a:t>
            </a:r>
          </a:p>
        </p:txBody>
      </p:sp>
      <p:sp>
        <p:nvSpPr>
          <p:cNvPr id="219" name="Scintillator N2"/>
          <p:cNvSpPr txBox="1"/>
          <p:nvPr/>
        </p:nvSpPr>
        <p:spPr>
          <a:xfrm>
            <a:off x="15010491" y="3563130"/>
            <a:ext cx="1783617" cy="42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513526">
              <a:spcBef>
                <a:spcPts val="0"/>
              </a:spcBef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Stand Al</a:t>
            </a:r>
          </a:p>
        </p:txBody>
      </p:sp>
      <p:sp>
        <p:nvSpPr>
          <p:cNvPr id="220" name="Scintillator N2"/>
          <p:cNvSpPr txBox="1"/>
          <p:nvPr/>
        </p:nvSpPr>
        <p:spPr>
          <a:xfrm>
            <a:off x="18153245" y="2602471"/>
            <a:ext cx="2007251" cy="641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 defTabSz="570584">
              <a:lnSpc>
                <a:spcPct val="100000"/>
              </a:lnSpc>
              <a:spcBef>
                <a:spcPts val="0"/>
              </a:spcBef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</a:t>
            </a:r>
            <a:r>
              <a:rPr sz="2400"/>
              <a:t>eel </a:t>
            </a:r>
            <a:r>
              <a:t>stand </a:t>
            </a:r>
          </a:p>
        </p:txBody>
      </p:sp>
      <p:sp>
        <p:nvSpPr>
          <p:cNvPr id="221" name="Stand Mini SPD (new version )"/>
          <p:cNvSpPr txBox="1"/>
          <p:nvPr/>
        </p:nvSpPr>
        <p:spPr>
          <a:xfrm>
            <a:off x="1772492" y="12077958"/>
            <a:ext cx="7294466" cy="73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57200">
              <a:lnSpc>
                <a:spcPct val="117999"/>
              </a:lnSpc>
              <a:spcBef>
                <a:spcPts val="0"/>
              </a:spcBef>
              <a:defRPr sz="2800"/>
            </a:lvl1pPr>
          </a:lstStyle>
          <a:p>
            <a:r>
              <a:rPr dirty="0"/>
              <a:t>Simulation of Stand </a:t>
            </a:r>
            <a:r>
              <a:rPr dirty="0" err="1"/>
              <a:t>MiniSPD</a:t>
            </a:r>
            <a:endParaRPr dirty="0"/>
          </a:p>
        </p:txBody>
      </p:sp>
      <p:sp>
        <p:nvSpPr>
          <p:cNvPr id="222" name="Прямоугольник 2"/>
          <p:cNvSpPr txBox="1"/>
          <p:nvPr/>
        </p:nvSpPr>
        <p:spPr>
          <a:xfrm>
            <a:off x="1696787" y="12664540"/>
            <a:ext cx="8234577" cy="51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17999"/>
              </a:lnSpc>
              <a:spcBef>
                <a:spcPts val="0"/>
              </a:spcBef>
              <a:defRPr sz="2800" b="1"/>
            </a:lvl1pPr>
          </a:lstStyle>
          <a:p>
            <a:r>
              <a:rPr dirty="0"/>
              <a:t>(The first simulation was made by </a:t>
            </a:r>
            <a:r>
              <a:rPr dirty="0" err="1"/>
              <a:t>Artem</a:t>
            </a:r>
            <a:r>
              <a:rPr dirty="0"/>
              <a:t> Ivanov)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75224" y="12100847"/>
            <a:ext cx="12192000" cy="1181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457200">
              <a:lnSpc>
                <a:spcPct val="117999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dirty="0"/>
              <a:t> the position of the detectors based on the last alignment (22.05.2020)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Скругленный прямоугольник 40"/>
          <p:cNvSpPr/>
          <p:nvPr/>
        </p:nvSpPr>
        <p:spPr>
          <a:xfrm>
            <a:off x="17057062" y="10896758"/>
            <a:ext cx="4580718" cy="840361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25" name="Скругленный прямоугольник 37"/>
          <p:cNvSpPr/>
          <p:nvPr/>
        </p:nvSpPr>
        <p:spPr>
          <a:xfrm>
            <a:off x="17057062" y="9843768"/>
            <a:ext cx="3806621" cy="689174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26" name="Скругленный прямоугольник 36"/>
          <p:cNvSpPr/>
          <p:nvPr/>
        </p:nvSpPr>
        <p:spPr>
          <a:xfrm>
            <a:off x="17075221" y="8701126"/>
            <a:ext cx="3967520" cy="804049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27" name="Скругленный прямоугольник 35"/>
          <p:cNvSpPr/>
          <p:nvPr/>
        </p:nvSpPr>
        <p:spPr>
          <a:xfrm>
            <a:off x="18014613" y="6392328"/>
            <a:ext cx="3966122" cy="753321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28" name="Скругленный прямоугольник 34"/>
          <p:cNvSpPr/>
          <p:nvPr/>
        </p:nvSpPr>
        <p:spPr>
          <a:xfrm>
            <a:off x="18030237" y="5378763"/>
            <a:ext cx="2831340" cy="596469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29" name="Скругленный прямоугольник 33"/>
          <p:cNvSpPr/>
          <p:nvPr/>
        </p:nvSpPr>
        <p:spPr>
          <a:xfrm>
            <a:off x="18044270" y="4139996"/>
            <a:ext cx="4215113" cy="841210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0" name="Скругленный прямоугольник 32"/>
          <p:cNvSpPr/>
          <p:nvPr/>
        </p:nvSpPr>
        <p:spPr>
          <a:xfrm>
            <a:off x="18044270" y="3167422"/>
            <a:ext cx="2671999" cy="713105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1" name="Скругленный прямоугольник 26"/>
          <p:cNvSpPr/>
          <p:nvPr/>
        </p:nvSpPr>
        <p:spPr>
          <a:xfrm>
            <a:off x="18044270" y="2048279"/>
            <a:ext cx="3906811" cy="805711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2" name="Скругленный прямоугольник 25"/>
          <p:cNvSpPr/>
          <p:nvPr/>
        </p:nvSpPr>
        <p:spPr>
          <a:xfrm>
            <a:off x="7137917" y="10821727"/>
            <a:ext cx="3733581" cy="661892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3" name="Скругленный прямоугольник 24"/>
          <p:cNvSpPr/>
          <p:nvPr/>
        </p:nvSpPr>
        <p:spPr>
          <a:xfrm>
            <a:off x="7096459" y="9914834"/>
            <a:ext cx="3733581" cy="547588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4" name="Скругленный прямоугольник 23"/>
          <p:cNvSpPr/>
          <p:nvPr/>
        </p:nvSpPr>
        <p:spPr>
          <a:xfrm>
            <a:off x="7165778" y="9127994"/>
            <a:ext cx="2860769" cy="507833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5" name="Скругленный прямоугольник 22"/>
          <p:cNvSpPr/>
          <p:nvPr/>
        </p:nvSpPr>
        <p:spPr>
          <a:xfrm>
            <a:off x="6428001" y="6469357"/>
            <a:ext cx="2761048" cy="699504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6" name="Скругленный прямоугольник 21"/>
          <p:cNvSpPr/>
          <p:nvPr/>
        </p:nvSpPr>
        <p:spPr>
          <a:xfrm>
            <a:off x="6428001" y="5338864"/>
            <a:ext cx="3598546" cy="658264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7" name="Скругленный прямоугольник 20"/>
          <p:cNvSpPr/>
          <p:nvPr/>
        </p:nvSpPr>
        <p:spPr>
          <a:xfrm>
            <a:off x="6542706" y="3529441"/>
            <a:ext cx="3229381" cy="737237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8" name="Скругленный прямоугольник 19"/>
          <p:cNvSpPr/>
          <p:nvPr/>
        </p:nvSpPr>
        <p:spPr>
          <a:xfrm>
            <a:off x="6593530" y="2278602"/>
            <a:ext cx="2956754" cy="581263"/>
          </a:xfrm>
          <a:prstGeom prst="roundRect">
            <a:avLst>
              <a:gd name="adj" fmla="val 16667"/>
            </a:avLst>
          </a:prstGeom>
          <a:solidFill>
            <a:srgbClr val="C6CE60"/>
          </a:solidFill>
          <a:ln w="25400">
            <a:solidFill>
              <a:srgbClr val="C6CE6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39" name="Stand Mini SPD (new version )"/>
          <p:cNvSpPr txBox="1">
            <a:spLocks noGrp="1"/>
          </p:cNvSpPr>
          <p:nvPr>
            <p:ph type="title"/>
          </p:nvPr>
        </p:nvSpPr>
        <p:spPr>
          <a:xfrm>
            <a:off x="413074" y="243643"/>
            <a:ext cx="11088862" cy="864795"/>
          </a:xfrm>
          <a:prstGeom prst="rect">
            <a:avLst/>
          </a:prstGeom>
        </p:spPr>
        <p:txBody>
          <a:bodyPr anchor="t"/>
          <a:lstStyle>
            <a:lvl1pPr defTabSz="1438618">
              <a:defRPr sz="4000" spc="-100"/>
            </a:lvl1pPr>
          </a:lstStyle>
          <a:p>
            <a:r>
              <a:t>Quantity of materials of stand MiniSPD </a:t>
            </a:r>
          </a:p>
        </p:txBody>
      </p:sp>
      <p:sp>
        <p:nvSpPr>
          <p:cNvPr id="240" name="14"/>
          <p:cNvSpPr txBox="1"/>
          <p:nvPr/>
        </p:nvSpPr>
        <p:spPr>
          <a:xfrm>
            <a:off x="23959033" y="13203150"/>
            <a:ext cx="1745669" cy="51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09280">
              <a:spcBef>
                <a:spcPts val="800"/>
              </a:spcBef>
              <a:defRPr sz="2000" spc="-100"/>
            </a:lvl1pPr>
          </a:lstStyle>
          <a:p>
            <a:r>
              <a:rPr lang="en-US" dirty="0" smtClean="0"/>
              <a:t>6</a:t>
            </a:r>
            <a:endParaRPr dirty="0"/>
          </a:p>
        </p:txBody>
      </p:sp>
      <p:sp>
        <p:nvSpPr>
          <p:cNvPr id="241" name="Scintillator N2"/>
          <p:cNvSpPr txBox="1"/>
          <p:nvPr/>
        </p:nvSpPr>
        <p:spPr>
          <a:xfrm>
            <a:off x="19595827" y="1707307"/>
            <a:ext cx="2007251" cy="64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 defTabSz="570584">
              <a:lnSpc>
                <a:spcPct val="100000"/>
              </a:lnSpc>
              <a:spcBef>
                <a:spcPts val="0"/>
              </a:spcBef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Stand </a:t>
            </a:r>
            <a:r>
              <a:rPr sz="2400"/>
              <a:t>steel</a:t>
            </a:r>
            <a:r>
              <a:t> </a:t>
            </a:r>
          </a:p>
        </p:txBody>
      </p:sp>
      <p:sp>
        <p:nvSpPr>
          <p:cNvPr id="242" name="Scintillator N2"/>
          <p:cNvSpPr txBox="1"/>
          <p:nvPr/>
        </p:nvSpPr>
        <p:spPr>
          <a:xfrm>
            <a:off x="16053438" y="2513015"/>
            <a:ext cx="2007251" cy="64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570584">
              <a:lnSpc>
                <a:spcPct val="100000"/>
              </a:lnSpc>
              <a:spcBef>
                <a:spcPts val="0"/>
              </a:spcBef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Stand Al </a:t>
            </a:r>
          </a:p>
        </p:txBody>
      </p:sp>
      <p:sp>
        <p:nvSpPr>
          <p:cNvPr id="243" name="Скругленный прямоугольник 1"/>
          <p:cNvSpPr/>
          <p:nvPr/>
        </p:nvSpPr>
        <p:spPr>
          <a:xfrm>
            <a:off x="2570639" y="2904625"/>
            <a:ext cx="1969481" cy="72683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44" name="Скругленный прямоугольник 5"/>
          <p:cNvSpPr/>
          <p:nvPr/>
        </p:nvSpPr>
        <p:spPr>
          <a:xfrm>
            <a:off x="1011533" y="5829189"/>
            <a:ext cx="3528587" cy="892362"/>
          </a:xfrm>
          <a:prstGeom prst="roundRect">
            <a:avLst>
              <a:gd name="adj" fmla="val 17553"/>
            </a:avLst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45" name="Скругленный прямоугольник 6"/>
          <p:cNvSpPr/>
          <p:nvPr/>
        </p:nvSpPr>
        <p:spPr>
          <a:xfrm>
            <a:off x="12747986" y="4123163"/>
            <a:ext cx="2336802" cy="91440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46" name="Скругленный прямоугольник 7"/>
          <p:cNvSpPr/>
          <p:nvPr/>
        </p:nvSpPr>
        <p:spPr>
          <a:xfrm>
            <a:off x="2174252" y="9828299"/>
            <a:ext cx="3016656" cy="8711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47" name="Скругленный прямоугольник 8"/>
          <p:cNvSpPr/>
          <p:nvPr/>
        </p:nvSpPr>
        <p:spPr>
          <a:xfrm>
            <a:off x="12615019" y="9877600"/>
            <a:ext cx="2514602" cy="91440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248" name="TextBox 10"/>
          <p:cNvSpPr txBox="1"/>
          <p:nvPr/>
        </p:nvSpPr>
        <p:spPr>
          <a:xfrm>
            <a:off x="2757253" y="2993975"/>
            <a:ext cx="1524003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GEM</a:t>
            </a:r>
          </a:p>
        </p:txBody>
      </p:sp>
      <p:sp>
        <p:nvSpPr>
          <p:cNvPr id="249" name="TextBox 56"/>
          <p:cNvSpPr txBox="1"/>
          <p:nvPr/>
        </p:nvSpPr>
        <p:spPr>
          <a:xfrm>
            <a:off x="1261082" y="5816489"/>
            <a:ext cx="3319322" cy="9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Calorimeter (220 slices)</a:t>
            </a:r>
          </a:p>
        </p:txBody>
      </p:sp>
      <p:sp>
        <p:nvSpPr>
          <p:cNvPr id="250" name="TextBox 11"/>
          <p:cNvSpPr txBox="1"/>
          <p:nvPr/>
        </p:nvSpPr>
        <p:spPr>
          <a:xfrm>
            <a:off x="13089032" y="4331572"/>
            <a:ext cx="165471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Straw</a:t>
            </a:r>
          </a:p>
        </p:txBody>
      </p:sp>
      <p:sp>
        <p:nvSpPr>
          <p:cNvPr id="251" name="TextBox 59"/>
          <p:cNvSpPr txBox="1"/>
          <p:nvPr/>
        </p:nvSpPr>
        <p:spPr>
          <a:xfrm>
            <a:off x="2581156" y="9914288"/>
            <a:ext cx="2213815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Scintillator</a:t>
            </a:r>
          </a:p>
        </p:txBody>
      </p:sp>
      <p:sp>
        <p:nvSpPr>
          <p:cNvPr id="252" name="TextBox 61"/>
          <p:cNvSpPr txBox="1"/>
          <p:nvPr/>
        </p:nvSpPr>
        <p:spPr>
          <a:xfrm>
            <a:off x="13154386" y="10060733"/>
            <a:ext cx="152400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Silicon</a:t>
            </a:r>
          </a:p>
        </p:txBody>
      </p:sp>
      <p:sp>
        <p:nvSpPr>
          <p:cNvPr id="253" name="TextBox 12"/>
          <p:cNvSpPr txBox="1"/>
          <p:nvPr/>
        </p:nvSpPr>
        <p:spPr>
          <a:xfrm>
            <a:off x="18099151" y="2193440"/>
            <a:ext cx="3778378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12 mk  Outer Kapton </a:t>
            </a:r>
          </a:p>
        </p:txBody>
      </p:sp>
      <p:sp>
        <p:nvSpPr>
          <p:cNvPr id="254" name="TextBox 64"/>
          <p:cNvSpPr txBox="1"/>
          <p:nvPr/>
        </p:nvSpPr>
        <p:spPr>
          <a:xfrm>
            <a:off x="6721988" y="3573318"/>
            <a:ext cx="298102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2.3 mm Carbon </a:t>
            </a:r>
          </a:p>
        </p:txBody>
      </p:sp>
      <p:sp>
        <p:nvSpPr>
          <p:cNvPr id="255" name="TextBox 65"/>
          <p:cNvSpPr txBox="1"/>
          <p:nvPr/>
        </p:nvSpPr>
        <p:spPr>
          <a:xfrm>
            <a:off x="17419919" y="9914287"/>
            <a:ext cx="3080906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0.3 mm  Silicon </a:t>
            </a:r>
          </a:p>
        </p:txBody>
      </p:sp>
      <p:sp>
        <p:nvSpPr>
          <p:cNvPr id="256" name="TextBox 66"/>
          <p:cNvSpPr txBox="1"/>
          <p:nvPr/>
        </p:nvSpPr>
        <p:spPr>
          <a:xfrm>
            <a:off x="17248632" y="8604622"/>
            <a:ext cx="362069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0.25 mm  FRA4 top </a:t>
            </a:r>
          </a:p>
        </p:txBody>
      </p:sp>
      <p:sp>
        <p:nvSpPr>
          <p:cNvPr id="257" name="TextBox 67"/>
          <p:cNvSpPr txBox="1"/>
          <p:nvPr/>
        </p:nvSpPr>
        <p:spPr>
          <a:xfrm>
            <a:off x="6447566" y="5454465"/>
            <a:ext cx="372518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1.5 mm scintillator </a:t>
            </a:r>
          </a:p>
        </p:txBody>
      </p:sp>
      <p:sp>
        <p:nvSpPr>
          <p:cNvPr id="258" name="Прямоугольник 14"/>
          <p:cNvSpPr txBox="1"/>
          <p:nvPr/>
        </p:nvSpPr>
        <p:spPr>
          <a:xfrm>
            <a:off x="6654293" y="6586329"/>
            <a:ext cx="2180208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0.3 mm  Pb </a:t>
            </a:r>
          </a:p>
        </p:txBody>
      </p:sp>
      <p:sp>
        <p:nvSpPr>
          <p:cNvPr id="259" name="Прямоугольник 15"/>
          <p:cNvSpPr txBox="1"/>
          <p:nvPr/>
        </p:nvSpPr>
        <p:spPr>
          <a:xfrm>
            <a:off x="7532551" y="9178557"/>
            <a:ext cx="2406141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3 mm   PMM </a:t>
            </a:r>
          </a:p>
        </p:txBody>
      </p:sp>
      <p:sp>
        <p:nvSpPr>
          <p:cNvPr id="260" name="Прямоугольник 16"/>
          <p:cNvSpPr txBox="1"/>
          <p:nvPr/>
        </p:nvSpPr>
        <p:spPr>
          <a:xfrm>
            <a:off x="7400704" y="9936608"/>
            <a:ext cx="3125088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5 mm  scintillator </a:t>
            </a:r>
          </a:p>
        </p:txBody>
      </p:sp>
      <p:sp>
        <p:nvSpPr>
          <p:cNvPr id="261" name="Прямоугольник 17"/>
          <p:cNvSpPr txBox="1"/>
          <p:nvPr/>
        </p:nvSpPr>
        <p:spPr>
          <a:xfrm>
            <a:off x="7400704" y="10866618"/>
            <a:ext cx="3336924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2 mm  PLA Plastic </a:t>
            </a:r>
          </a:p>
        </p:txBody>
      </p:sp>
      <p:sp>
        <p:nvSpPr>
          <p:cNvPr id="262" name="Прямоугольник 18"/>
          <p:cNvSpPr txBox="1"/>
          <p:nvPr/>
        </p:nvSpPr>
        <p:spPr>
          <a:xfrm>
            <a:off x="17335019" y="11063021"/>
            <a:ext cx="4085970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0.25 mm FRA4 bottom </a:t>
            </a:r>
          </a:p>
        </p:txBody>
      </p:sp>
      <p:sp>
        <p:nvSpPr>
          <p:cNvPr id="263" name="Прямоугольник 28"/>
          <p:cNvSpPr txBox="1"/>
          <p:nvPr/>
        </p:nvSpPr>
        <p:spPr>
          <a:xfrm>
            <a:off x="18305839" y="3266469"/>
            <a:ext cx="2158491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7 mk   Glue </a:t>
            </a:r>
          </a:p>
        </p:txBody>
      </p:sp>
      <p:sp>
        <p:nvSpPr>
          <p:cNvPr id="264" name="Прямоугольник 29"/>
          <p:cNvSpPr txBox="1"/>
          <p:nvPr/>
        </p:nvSpPr>
        <p:spPr>
          <a:xfrm>
            <a:off x="18241232" y="4336654"/>
            <a:ext cx="3718686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40 mk   Inner kapton </a:t>
            </a:r>
          </a:p>
        </p:txBody>
      </p:sp>
      <p:sp>
        <p:nvSpPr>
          <p:cNvPr id="265" name="Прямоугольник 30"/>
          <p:cNvSpPr txBox="1"/>
          <p:nvPr/>
        </p:nvSpPr>
        <p:spPr>
          <a:xfrm>
            <a:off x="18418854" y="5398333"/>
            <a:ext cx="2079624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Gas ArCo2 </a:t>
            </a:r>
          </a:p>
        </p:txBody>
      </p:sp>
      <p:sp>
        <p:nvSpPr>
          <p:cNvPr id="266" name="Прямоугольник 31"/>
          <p:cNvSpPr txBox="1"/>
          <p:nvPr/>
        </p:nvSpPr>
        <p:spPr>
          <a:xfrm>
            <a:off x="18178716" y="6530347"/>
            <a:ext cx="3619245" cy="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30 mk Tungsten wire</a:t>
            </a:r>
          </a:p>
        </p:txBody>
      </p:sp>
      <p:sp>
        <p:nvSpPr>
          <p:cNvPr id="267" name="Соединительная линия уступом 42"/>
          <p:cNvSpPr/>
          <p:nvPr/>
        </p:nvSpPr>
        <p:spPr>
          <a:xfrm>
            <a:off x="4790587" y="3303818"/>
            <a:ext cx="1422071" cy="580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" name="Соединительная линия уступом 44"/>
          <p:cNvSpPr/>
          <p:nvPr/>
        </p:nvSpPr>
        <p:spPr>
          <a:xfrm flipV="1">
            <a:off x="4790587" y="2569231"/>
            <a:ext cx="1379101" cy="585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" name="Соединительная линия уступом 46"/>
          <p:cNvSpPr/>
          <p:nvPr/>
        </p:nvSpPr>
        <p:spPr>
          <a:xfrm flipV="1">
            <a:off x="4790587" y="5667995"/>
            <a:ext cx="1414531" cy="52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Соединительная линия уступом 51"/>
          <p:cNvSpPr/>
          <p:nvPr/>
        </p:nvSpPr>
        <p:spPr>
          <a:xfrm>
            <a:off x="4776794" y="6401236"/>
            <a:ext cx="1389804" cy="439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" name="Соединительная линия уступом 62"/>
          <p:cNvSpPr/>
          <p:nvPr/>
        </p:nvSpPr>
        <p:spPr>
          <a:xfrm flipV="1">
            <a:off x="5282601" y="9381911"/>
            <a:ext cx="1630472" cy="670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Прямая со стрелкой 71"/>
          <p:cNvSpPr/>
          <p:nvPr/>
        </p:nvSpPr>
        <p:spPr>
          <a:xfrm>
            <a:off x="5270934" y="10285500"/>
            <a:ext cx="1723609" cy="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3" name="Соединительная линия уступом 73"/>
          <p:cNvSpPr/>
          <p:nvPr/>
        </p:nvSpPr>
        <p:spPr>
          <a:xfrm>
            <a:off x="5265175" y="10494418"/>
            <a:ext cx="1630472" cy="5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4" name="Соединительная линия уступом 116"/>
          <p:cNvSpPr/>
          <p:nvPr/>
        </p:nvSpPr>
        <p:spPr>
          <a:xfrm flipV="1">
            <a:off x="15265400" y="9127997"/>
            <a:ext cx="1638797" cy="934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5" name="Соединительная линия уступом 118"/>
          <p:cNvSpPr/>
          <p:nvPr/>
        </p:nvSpPr>
        <p:spPr>
          <a:xfrm>
            <a:off x="15353703" y="10464202"/>
            <a:ext cx="1527102" cy="94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" name="Прямая со стрелкой 120"/>
          <p:cNvSpPr/>
          <p:nvPr/>
        </p:nvSpPr>
        <p:spPr>
          <a:xfrm>
            <a:off x="15363865" y="10259514"/>
            <a:ext cx="1555095" cy="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Прямая со стрелкой 128"/>
          <p:cNvSpPr/>
          <p:nvPr/>
        </p:nvSpPr>
        <p:spPr>
          <a:xfrm>
            <a:off x="15265400" y="4572444"/>
            <a:ext cx="2370162" cy="3625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Соединительная линия уступом 130"/>
          <p:cNvSpPr/>
          <p:nvPr/>
        </p:nvSpPr>
        <p:spPr>
          <a:xfrm>
            <a:off x="15265400" y="4755329"/>
            <a:ext cx="2370160" cy="940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" name="Соединительная линия уступом 132"/>
          <p:cNvSpPr/>
          <p:nvPr/>
        </p:nvSpPr>
        <p:spPr>
          <a:xfrm>
            <a:off x="15265400" y="4981204"/>
            <a:ext cx="2217735" cy="180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" name="Соединительная линия уступом 134"/>
          <p:cNvSpPr/>
          <p:nvPr/>
        </p:nvSpPr>
        <p:spPr>
          <a:xfrm flipV="1">
            <a:off x="15265400" y="3487053"/>
            <a:ext cx="2370160" cy="852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" name="Соединительная линия уступом 136"/>
          <p:cNvSpPr/>
          <p:nvPr/>
        </p:nvSpPr>
        <p:spPr>
          <a:xfrm flipV="1">
            <a:off x="15222796" y="2434119"/>
            <a:ext cx="2322026" cy="1705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" name="TextBox 207"/>
          <p:cNvSpPr txBox="1"/>
          <p:nvPr/>
        </p:nvSpPr>
        <p:spPr>
          <a:xfrm>
            <a:off x="6748898" y="2295166"/>
            <a:ext cx="295675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0.9 mm  ArCo2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rcRect t="5260"/>
          <a:stretch>
            <a:fillRect/>
          </a:stretch>
        </p:blipFill>
        <p:spPr>
          <a:xfrm>
            <a:off x="2734392" y="1769181"/>
            <a:ext cx="18313735" cy="9129343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tand Mini SPD (new verson)"/>
          <p:cNvSpPr txBox="1">
            <a:spLocks noGrp="1"/>
          </p:cNvSpPr>
          <p:nvPr>
            <p:ph type="title"/>
          </p:nvPr>
        </p:nvSpPr>
        <p:spPr>
          <a:xfrm>
            <a:off x="673003" y="253218"/>
            <a:ext cx="10980623" cy="972970"/>
          </a:xfrm>
          <a:prstGeom prst="rect">
            <a:avLst/>
          </a:prstGeom>
        </p:spPr>
        <p:txBody>
          <a:bodyPr anchor="t"/>
          <a:lstStyle>
            <a:lvl1pPr defTabSz="1633684">
              <a:defRPr sz="4000" spc="-200"/>
            </a:lvl1pPr>
          </a:lstStyle>
          <a:p>
            <a:r>
              <a:rPr dirty="0"/>
              <a:t>Simulation of stand </a:t>
            </a:r>
            <a:r>
              <a:rPr dirty="0" err="1" smtClean="0"/>
              <a:t>MiniSPD</a:t>
            </a:r>
            <a:r>
              <a:rPr lang="en-US" dirty="0" smtClean="0"/>
              <a:t> on time 15.10.2020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86" name="15"/>
          <p:cNvSpPr txBox="1"/>
          <p:nvPr/>
        </p:nvSpPr>
        <p:spPr>
          <a:xfrm>
            <a:off x="24039134" y="13377454"/>
            <a:ext cx="1165482" cy="32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64590">
              <a:lnSpc>
                <a:spcPct val="72000"/>
              </a:lnSpc>
              <a:spcBef>
                <a:spcPts val="1000"/>
              </a:spcBef>
              <a:defRPr sz="1500" spc="-100"/>
            </a:lvl1pPr>
          </a:lstStyle>
          <a:p>
            <a:r>
              <a:rPr lang="en-US" dirty="0" smtClean="0"/>
              <a:t>7</a:t>
            </a:r>
            <a:endParaRPr dirty="0"/>
          </a:p>
        </p:txBody>
      </p:sp>
      <p:grpSp>
        <p:nvGrpSpPr>
          <p:cNvPr id="289" name="Lead"/>
          <p:cNvGrpSpPr/>
          <p:nvPr/>
        </p:nvGrpSpPr>
        <p:grpSpPr>
          <a:xfrm>
            <a:off x="17428156" y="6626857"/>
            <a:ext cx="1626241" cy="809732"/>
            <a:chOff x="0" y="0"/>
            <a:chExt cx="1626239" cy="809731"/>
          </a:xfrm>
        </p:grpSpPr>
        <p:sp>
          <p:nvSpPr>
            <p:cNvPr id="287" name="Прямоугольник"/>
            <p:cNvSpPr/>
            <p:nvPr/>
          </p:nvSpPr>
          <p:spPr>
            <a:xfrm>
              <a:off x="630066" y="-1"/>
              <a:ext cx="996174" cy="7872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759459">
                <a:lnSpc>
                  <a:spcPct val="100000"/>
                </a:lnSpc>
                <a:spcBef>
                  <a:spcPts val="0"/>
                </a:spcBef>
                <a:defRPr sz="29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8" name="Lead"/>
            <p:cNvSpPr txBox="1"/>
            <p:nvPr/>
          </p:nvSpPr>
          <p:spPr>
            <a:xfrm>
              <a:off x="-1" y="22497"/>
              <a:ext cx="996174" cy="787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759459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Lead</a:t>
              </a:r>
            </a:p>
          </p:txBody>
        </p:sp>
      </p:grpSp>
      <p:grpSp>
        <p:nvGrpSpPr>
          <p:cNvPr id="292" name="Scintillator N3"/>
          <p:cNvGrpSpPr/>
          <p:nvPr/>
        </p:nvGrpSpPr>
        <p:grpSpPr>
          <a:xfrm>
            <a:off x="18697863" y="3892060"/>
            <a:ext cx="2462055" cy="3238032"/>
            <a:chOff x="0" y="-1"/>
            <a:chExt cx="2462054" cy="3238030"/>
          </a:xfrm>
        </p:grpSpPr>
        <p:sp>
          <p:nvSpPr>
            <p:cNvPr id="290" name="Прямоугольник"/>
            <p:cNvSpPr/>
            <p:nvPr/>
          </p:nvSpPr>
          <p:spPr>
            <a:xfrm>
              <a:off x="-1" y="-2"/>
              <a:ext cx="2290197" cy="6224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643888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1" name="Scintillator N3"/>
            <p:cNvSpPr txBox="1"/>
            <p:nvPr/>
          </p:nvSpPr>
          <p:spPr>
            <a:xfrm>
              <a:off x="171858" y="2615552"/>
              <a:ext cx="2290197" cy="622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643888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Scintillator N3</a:t>
              </a:r>
            </a:p>
          </p:txBody>
        </p:sp>
      </p:grpSp>
      <p:grpSp>
        <p:nvGrpSpPr>
          <p:cNvPr id="295" name="Calorimeter"/>
          <p:cNvGrpSpPr/>
          <p:nvPr/>
        </p:nvGrpSpPr>
        <p:grpSpPr>
          <a:xfrm>
            <a:off x="14117002" y="6624655"/>
            <a:ext cx="2306341" cy="1181668"/>
            <a:chOff x="-1" y="-1"/>
            <a:chExt cx="2306339" cy="1181667"/>
          </a:xfrm>
        </p:grpSpPr>
        <p:sp>
          <p:nvSpPr>
            <p:cNvPr id="293" name="Прямоугольник"/>
            <p:cNvSpPr/>
            <p:nvPr/>
          </p:nvSpPr>
          <p:spPr>
            <a:xfrm>
              <a:off x="-2" y="405012"/>
              <a:ext cx="2256064" cy="77665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74295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4" name="Calorimeter"/>
            <p:cNvSpPr txBox="1"/>
            <p:nvPr/>
          </p:nvSpPr>
          <p:spPr>
            <a:xfrm>
              <a:off x="50278" y="-2"/>
              <a:ext cx="2256061" cy="77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74295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Calorimeter</a:t>
              </a:r>
            </a:p>
          </p:txBody>
        </p:sp>
      </p:grpSp>
      <p:grpSp>
        <p:nvGrpSpPr>
          <p:cNvPr id="298" name="GEM N2"/>
          <p:cNvGrpSpPr/>
          <p:nvPr/>
        </p:nvGrpSpPr>
        <p:grpSpPr>
          <a:xfrm>
            <a:off x="10801584" y="4835226"/>
            <a:ext cx="1966564" cy="461061"/>
            <a:chOff x="0" y="0"/>
            <a:chExt cx="1966563" cy="461060"/>
          </a:xfrm>
        </p:grpSpPr>
        <p:sp>
          <p:nvSpPr>
            <p:cNvPr id="296" name="Прямоугольник"/>
            <p:cNvSpPr/>
            <p:nvPr/>
          </p:nvSpPr>
          <p:spPr>
            <a:xfrm>
              <a:off x="-1" y="0"/>
              <a:ext cx="1966565" cy="4506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61340">
                <a:lnSpc>
                  <a:spcPct val="100000"/>
                </a:lnSpc>
                <a:spcBef>
                  <a:spcPts val="0"/>
                </a:spcBef>
                <a:defRPr sz="2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7" name="GEM N2"/>
            <p:cNvSpPr txBox="1"/>
            <p:nvPr/>
          </p:nvSpPr>
          <p:spPr>
            <a:xfrm>
              <a:off x="-1" y="0"/>
              <a:ext cx="1966565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6134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GEM N2</a:t>
              </a:r>
            </a:p>
          </p:txBody>
        </p:sp>
      </p:grpSp>
      <p:grpSp>
        <p:nvGrpSpPr>
          <p:cNvPr id="301" name="Scintillator N2"/>
          <p:cNvGrpSpPr/>
          <p:nvPr/>
        </p:nvGrpSpPr>
        <p:grpSpPr>
          <a:xfrm>
            <a:off x="10401419" y="7012981"/>
            <a:ext cx="2096323" cy="532648"/>
            <a:chOff x="-1" y="-1"/>
            <a:chExt cx="2096322" cy="532646"/>
          </a:xfrm>
        </p:grpSpPr>
        <p:sp>
          <p:nvSpPr>
            <p:cNvPr id="299" name="Прямоугольник"/>
            <p:cNvSpPr/>
            <p:nvPr/>
          </p:nvSpPr>
          <p:spPr>
            <a:xfrm>
              <a:off x="-2" y="-2"/>
              <a:ext cx="2096323" cy="53264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619125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0" name="Scintillator N2"/>
            <p:cNvSpPr txBox="1"/>
            <p:nvPr/>
          </p:nvSpPr>
          <p:spPr>
            <a:xfrm>
              <a:off x="-2" y="-2"/>
              <a:ext cx="2096323" cy="532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619125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Scintillator N2</a:t>
              </a:r>
            </a:p>
          </p:txBody>
        </p:sp>
      </p:grpSp>
      <p:grpSp>
        <p:nvGrpSpPr>
          <p:cNvPr id="304" name="Straw stations"/>
          <p:cNvGrpSpPr/>
          <p:nvPr/>
        </p:nvGrpSpPr>
        <p:grpSpPr>
          <a:xfrm>
            <a:off x="7555123" y="7116525"/>
            <a:ext cx="2362217" cy="882668"/>
            <a:chOff x="-1" y="-1"/>
            <a:chExt cx="2362215" cy="882667"/>
          </a:xfrm>
        </p:grpSpPr>
        <p:sp>
          <p:nvSpPr>
            <p:cNvPr id="302" name="Прямоугольник"/>
            <p:cNvSpPr/>
            <p:nvPr/>
          </p:nvSpPr>
          <p:spPr>
            <a:xfrm>
              <a:off x="190935" y="381467"/>
              <a:ext cx="2171280" cy="501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635634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3" name="Straw stations"/>
            <p:cNvSpPr txBox="1"/>
            <p:nvPr/>
          </p:nvSpPr>
          <p:spPr>
            <a:xfrm>
              <a:off x="-2" y="-2"/>
              <a:ext cx="2171282" cy="50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ctr" defTabSz="635634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Straw stations </a:t>
              </a:r>
            </a:p>
          </p:txBody>
        </p:sp>
      </p:grpSp>
      <p:grpSp>
        <p:nvGrpSpPr>
          <p:cNvPr id="307" name="GEM N1"/>
          <p:cNvGrpSpPr/>
          <p:nvPr/>
        </p:nvGrpSpPr>
        <p:grpSpPr>
          <a:xfrm>
            <a:off x="4929422" y="5122725"/>
            <a:ext cx="1514424" cy="581781"/>
            <a:chOff x="-1" y="0"/>
            <a:chExt cx="1514423" cy="581779"/>
          </a:xfrm>
        </p:grpSpPr>
        <p:sp>
          <p:nvSpPr>
            <p:cNvPr id="305" name="Прямоугольник"/>
            <p:cNvSpPr/>
            <p:nvPr/>
          </p:nvSpPr>
          <p:spPr>
            <a:xfrm>
              <a:off x="-2" y="-1"/>
              <a:ext cx="1514425" cy="58178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11809">
                <a:lnSpc>
                  <a:spcPct val="100000"/>
                </a:lnSpc>
                <a:spcBef>
                  <a:spcPts val="0"/>
                </a:spcBef>
                <a:defRPr sz="19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6" name="GEM N1"/>
            <p:cNvSpPr txBox="1"/>
            <p:nvPr/>
          </p:nvSpPr>
          <p:spPr>
            <a:xfrm>
              <a:off x="-2" y="-1"/>
              <a:ext cx="1514425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11809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GEM N1</a:t>
              </a:r>
            </a:p>
          </p:txBody>
        </p:sp>
      </p:grpSp>
      <p:grpSp>
        <p:nvGrpSpPr>
          <p:cNvPr id="310" name="Scintillator N1"/>
          <p:cNvGrpSpPr/>
          <p:nvPr/>
        </p:nvGrpSpPr>
        <p:grpSpPr>
          <a:xfrm>
            <a:off x="3164465" y="7299475"/>
            <a:ext cx="2157762" cy="461062"/>
            <a:chOff x="0" y="0"/>
            <a:chExt cx="2157761" cy="461060"/>
          </a:xfrm>
        </p:grpSpPr>
        <p:sp>
          <p:nvSpPr>
            <p:cNvPr id="308" name="Прямоугольник"/>
            <p:cNvSpPr/>
            <p:nvPr/>
          </p:nvSpPr>
          <p:spPr>
            <a:xfrm>
              <a:off x="-1" y="-1"/>
              <a:ext cx="2157762" cy="4457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7785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9" name="Scintillator N1"/>
            <p:cNvSpPr txBox="1"/>
            <p:nvPr/>
          </p:nvSpPr>
          <p:spPr>
            <a:xfrm>
              <a:off x="-1" y="0"/>
              <a:ext cx="2157762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7785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Scintillator N1</a:t>
              </a:r>
            </a:p>
          </p:txBody>
        </p:sp>
      </p:grpSp>
      <p:grpSp>
        <p:nvGrpSpPr>
          <p:cNvPr id="313" name="SI N2"/>
          <p:cNvGrpSpPr/>
          <p:nvPr/>
        </p:nvGrpSpPr>
        <p:grpSpPr>
          <a:xfrm>
            <a:off x="6614904" y="5095695"/>
            <a:ext cx="1071452" cy="461061"/>
            <a:chOff x="0" y="0"/>
            <a:chExt cx="1071450" cy="461060"/>
          </a:xfrm>
        </p:grpSpPr>
        <p:sp>
          <p:nvSpPr>
            <p:cNvPr id="311" name="Прямоугольник"/>
            <p:cNvSpPr/>
            <p:nvPr/>
          </p:nvSpPr>
          <p:spPr>
            <a:xfrm>
              <a:off x="0" y="0"/>
              <a:ext cx="1071452" cy="44100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61340">
                <a:lnSpc>
                  <a:spcPct val="100000"/>
                </a:lnSpc>
                <a:spcBef>
                  <a:spcPts val="0"/>
                </a:spcBef>
                <a:defRPr sz="2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2" name="SI N2"/>
            <p:cNvSpPr txBox="1"/>
            <p:nvPr/>
          </p:nvSpPr>
          <p:spPr>
            <a:xfrm>
              <a:off x="0" y="0"/>
              <a:ext cx="1071452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6134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 N2</a:t>
              </a:r>
            </a:p>
          </p:txBody>
        </p:sp>
      </p:grpSp>
      <p:grpSp>
        <p:nvGrpSpPr>
          <p:cNvPr id="316" name="SI N1"/>
          <p:cNvGrpSpPr/>
          <p:nvPr/>
        </p:nvGrpSpPr>
        <p:grpSpPr>
          <a:xfrm>
            <a:off x="3707622" y="5212233"/>
            <a:ext cx="1071451" cy="555849"/>
            <a:chOff x="0" y="0"/>
            <a:chExt cx="1071450" cy="555848"/>
          </a:xfrm>
        </p:grpSpPr>
        <p:sp>
          <p:nvSpPr>
            <p:cNvPr id="314" name="Прямоугольник"/>
            <p:cNvSpPr/>
            <p:nvPr/>
          </p:nvSpPr>
          <p:spPr>
            <a:xfrm>
              <a:off x="0" y="114838"/>
              <a:ext cx="1071451" cy="4410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61340">
                <a:lnSpc>
                  <a:spcPct val="100000"/>
                </a:lnSpc>
                <a:spcBef>
                  <a:spcPts val="0"/>
                </a:spcBef>
                <a:defRPr sz="2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5" name="SI N1"/>
            <p:cNvSpPr txBox="1"/>
            <p:nvPr/>
          </p:nvSpPr>
          <p:spPr>
            <a:xfrm>
              <a:off x="0" y="-1"/>
              <a:ext cx="1071451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6134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 N1</a:t>
              </a:r>
            </a:p>
          </p:txBody>
        </p:sp>
      </p:grpSp>
      <p:grpSp>
        <p:nvGrpSpPr>
          <p:cNvPr id="319" name="SI N3"/>
          <p:cNvGrpSpPr/>
          <p:nvPr/>
        </p:nvGrpSpPr>
        <p:grpSpPr>
          <a:xfrm>
            <a:off x="9387740" y="4862660"/>
            <a:ext cx="976199" cy="461061"/>
            <a:chOff x="0" y="0"/>
            <a:chExt cx="976197" cy="461060"/>
          </a:xfrm>
        </p:grpSpPr>
        <p:sp>
          <p:nvSpPr>
            <p:cNvPr id="317" name="Прямоугольник"/>
            <p:cNvSpPr/>
            <p:nvPr/>
          </p:nvSpPr>
          <p:spPr>
            <a:xfrm>
              <a:off x="0" y="0"/>
              <a:ext cx="976199" cy="40180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61340">
                <a:lnSpc>
                  <a:spcPct val="100000"/>
                </a:lnSpc>
                <a:spcBef>
                  <a:spcPts val="0"/>
                </a:spcBef>
                <a:defRPr sz="2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8" name="SI N3"/>
            <p:cNvSpPr txBox="1"/>
            <p:nvPr/>
          </p:nvSpPr>
          <p:spPr>
            <a:xfrm>
              <a:off x="0" y="0"/>
              <a:ext cx="976199" cy="46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6134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 N3</a:t>
              </a:r>
            </a:p>
          </p:txBody>
        </p:sp>
      </p:grpSp>
      <p:sp>
        <p:nvSpPr>
          <p:cNvPr id="320" name="Generation condition:…"/>
          <p:cNvSpPr txBox="1">
            <a:spLocks noGrp="1"/>
          </p:cNvSpPr>
          <p:nvPr>
            <p:ph type="body" sz="quarter" idx="1"/>
          </p:nvPr>
        </p:nvSpPr>
        <p:spPr>
          <a:xfrm>
            <a:off x="2515191" y="11170021"/>
            <a:ext cx="4083230" cy="2174274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lnSpc>
                <a:spcPct val="90000"/>
              </a:lnSpc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Simulation settings:</a:t>
            </a:r>
            <a:endParaRPr sz="3000"/>
          </a:p>
          <a:p>
            <a:pPr>
              <a:lnSpc>
                <a:spcPct val="9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endParaRPr sz="3000"/>
          </a:p>
          <a:p>
            <a:pPr marL="460375" indent="-460375">
              <a:lnSpc>
                <a:spcPct val="90000"/>
              </a:lnSpc>
              <a:buSzPct val="100000"/>
              <a:buFont typeface="Arial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r>
              <a:t>10 000 events</a:t>
            </a:r>
            <a:endParaRPr sz="2600"/>
          </a:p>
          <a:p>
            <a:pPr marL="460375" indent="-460375">
              <a:lnSpc>
                <a:spcPct val="90000"/>
              </a:lnSpc>
              <a:buSzPct val="100000"/>
              <a:buFont typeface="Arial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r>
              <a:t>PV (10, 10, -80) mm</a:t>
            </a:r>
            <a:endParaRPr sz="2600"/>
          </a:p>
          <a:p>
            <a:pPr marL="444500" indent="-444500">
              <a:lnSpc>
                <a:spcPct val="90000"/>
              </a:lnSpc>
              <a:buSzPct val="100000"/>
              <a:buFont typeface="Arial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r>
              <a:t>point source</a:t>
            </a:r>
          </a:p>
        </p:txBody>
      </p:sp>
      <p:sp>
        <p:nvSpPr>
          <p:cNvPr id="321" name="•   e-, μ-,  proton, π+…"/>
          <p:cNvSpPr txBox="1"/>
          <p:nvPr/>
        </p:nvSpPr>
        <p:spPr>
          <a:xfrm>
            <a:off x="7342568" y="11819011"/>
            <a:ext cx="6156306" cy="173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•   e-, μ-,  proton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indent="-444500" defTabSz="82550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100 MeV, 1, 10, 100 GeV</a:t>
            </a:r>
          </a:p>
        </p:txBody>
      </p:sp>
      <p:sp>
        <p:nvSpPr>
          <p:cNvPr id="322" name="Scintillator N2"/>
          <p:cNvSpPr txBox="1"/>
          <p:nvPr/>
        </p:nvSpPr>
        <p:spPr>
          <a:xfrm>
            <a:off x="15609698" y="4412860"/>
            <a:ext cx="2007251" cy="641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570584">
              <a:lnSpc>
                <a:spcPct val="100000"/>
              </a:lnSpc>
              <a:spcBef>
                <a:spcPts val="0"/>
              </a:spcBef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Stand Al </a:t>
            </a:r>
          </a:p>
        </p:txBody>
      </p:sp>
      <p:sp>
        <p:nvSpPr>
          <p:cNvPr id="323" name="Scintillator N2"/>
          <p:cNvSpPr txBox="1"/>
          <p:nvPr/>
        </p:nvSpPr>
        <p:spPr>
          <a:xfrm>
            <a:off x="18759865" y="4428204"/>
            <a:ext cx="2007251" cy="641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 defTabSz="570584">
              <a:lnSpc>
                <a:spcPct val="100000"/>
              </a:lnSpc>
              <a:spcBef>
                <a:spcPts val="0"/>
              </a:spcBef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Stand </a:t>
            </a:r>
            <a:r>
              <a:rPr sz="2400"/>
              <a:t>steel</a:t>
            </a:r>
            <a:r>
              <a:t> </a:t>
            </a:r>
          </a:p>
        </p:txBody>
      </p:sp>
      <p:sp>
        <p:nvSpPr>
          <p:cNvPr id="324" name="•   e-, μ-,  proton, π+…"/>
          <p:cNvSpPr txBox="1"/>
          <p:nvPr/>
        </p:nvSpPr>
        <p:spPr>
          <a:xfrm>
            <a:off x="13331499" y="11819011"/>
            <a:ext cx="8828557" cy="173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   material of World volume – Air</a:t>
            </a:r>
          </a:p>
        </p:txBody>
      </p:sp>
      <p:sp>
        <p:nvSpPr>
          <p:cNvPr id="325" name="•   e-, μ-,  proton, π+…"/>
          <p:cNvSpPr txBox="1"/>
          <p:nvPr/>
        </p:nvSpPr>
        <p:spPr>
          <a:xfrm>
            <a:off x="1689465" y="865929"/>
            <a:ext cx="7265521" cy="6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Starting conditions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tand Mini SPD (new verson)"/>
          <p:cNvSpPr txBox="1">
            <a:spLocks noGrp="1"/>
          </p:cNvSpPr>
          <p:nvPr>
            <p:ph type="title"/>
          </p:nvPr>
        </p:nvSpPr>
        <p:spPr>
          <a:xfrm>
            <a:off x="673003" y="253218"/>
            <a:ext cx="10980623" cy="972970"/>
          </a:xfrm>
          <a:prstGeom prst="rect">
            <a:avLst/>
          </a:prstGeom>
        </p:spPr>
        <p:txBody>
          <a:bodyPr anchor="t"/>
          <a:lstStyle>
            <a:lvl1pPr defTabSz="1633684">
              <a:defRPr sz="4000" spc="-200"/>
            </a:lvl1pPr>
          </a:lstStyle>
          <a:p>
            <a:r>
              <a:t>Simulation of stand MiniSPD </a:t>
            </a:r>
          </a:p>
        </p:txBody>
      </p:sp>
      <p:sp>
        <p:nvSpPr>
          <p:cNvPr id="328" name="Прямоугольник 1"/>
          <p:cNvSpPr txBox="1"/>
          <p:nvPr/>
        </p:nvSpPr>
        <p:spPr>
          <a:xfrm>
            <a:off x="2203652" y="12513433"/>
            <a:ext cx="8413751" cy="537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μ-  beam (10000 particles) with energy of 1 GeV </a:t>
            </a:r>
          </a:p>
        </p:txBody>
      </p:sp>
      <p:sp>
        <p:nvSpPr>
          <p:cNvPr id="329" name="9"/>
          <p:cNvSpPr txBox="1"/>
          <p:nvPr/>
        </p:nvSpPr>
        <p:spPr>
          <a:xfrm>
            <a:off x="23861811" y="13193354"/>
            <a:ext cx="3187804" cy="52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12750">
              <a:lnSpc>
                <a:spcPct val="100000"/>
              </a:lnSpc>
              <a:spcBef>
                <a:spcPts val="900"/>
              </a:spcBef>
              <a:defRPr sz="2000" spc="-100"/>
            </a:lvl1pPr>
          </a:lstStyle>
          <a:p>
            <a:r>
              <a:rPr lang="en-US" dirty="0"/>
              <a:t>8</a:t>
            </a:r>
            <a:endParaRPr dirty="0"/>
          </a:p>
        </p:txBody>
      </p:sp>
      <p:pic>
        <p:nvPicPr>
          <p:cNvPr id="330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11516" t="16373" r="2031" b="3797"/>
          <a:stretch>
            <a:fillRect/>
          </a:stretch>
        </p:blipFill>
        <p:spPr>
          <a:xfrm>
            <a:off x="2157932" y="1570498"/>
            <a:ext cx="19163088" cy="10082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4662" y="516085"/>
            <a:ext cx="4003501" cy="346680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μ- beams"/>
          <p:cNvSpPr txBox="1">
            <a:spLocks noGrp="1"/>
          </p:cNvSpPr>
          <p:nvPr>
            <p:ph type="title"/>
          </p:nvPr>
        </p:nvSpPr>
        <p:spPr>
          <a:xfrm>
            <a:off x="232808" y="95653"/>
            <a:ext cx="4513135" cy="1164290"/>
          </a:xfrm>
          <a:prstGeom prst="rect">
            <a:avLst/>
          </a:prstGeom>
        </p:spPr>
        <p:txBody>
          <a:bodyPr anchor="t"/>
          <a:lstStyle/>
          <a:p>
            <a:pPr defTabSz="1682450">
              <a:defRPr sz="3900" spc="-200"/>
            </a:pPr>
            <a:r>
              <a:t> </a:t>
            </a:r>
            <a:r>
              <a:rPr i="1"/>
              <a:t>μ-</a:t>
            </a:r>
            <a:r>
              <a:t>  beams </a:t>
            </a:r>
          </a:p>
        </p:txBody>
      </p:sp>
      <p:sp>
        <p:nvSpPr>
          <p:cNvPr id="334" name="1 GeV"/>
          <p:cNvSpPr txBox="1"/>
          <p:nvPr/>
        </p:nvSpPr>
        <p:spPr>
          <a:xfrm>
            <a:off x="11197314" y="45687"/>
            <a:ext cx="3074050" cy="62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0065">
              <a:spcBef>
                <a:spcPts val="1100"/>
              </a:spcBef>
              <a:defRPr sz="2400" spc="-100"/>
            </a:lvl1pPr>
          </a:lstStyle>
          <a:p>
            <a:r>
              <a:t>1 GeV</a:t>
            </a:r>
          </a:p>
        </p:txBody>
      </p:sp>
      <p:sp>
        <p:nvSpPr>
          <p:cNvPr id="335" name="10 GeV"/>
          <p:cNvSpPr txBox="1"/>
          <p:nvPr/>
        </p:nvSpPr>
        <p:spPr>
          <a:xfrm>
            <a:off x="15227597" y="-16909"/>
            <a:ext cx="1560530" cy="106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8319">
              <a:lnSpc>
                <a:spcPct val="100000"/>
              </a:lnSpc>
              <a:spcBef>
                <a:spcPts val="1100"/>
              </a:spcBef>
              <a:defRPr sz="2400" spc="-100"/>
            </a:lvl1pPr>
          </a:lstStyle>
          <a:p>
            <a:r>
              <a:t>10 GeV</a:t>
            </a:r>
          </a:p>
        </p:txBody>
      </p:sp>
      <p:sp>
        <p:nvSpPr>
          <p:cNvPr id="336" name="100 GeV"/>
          <p:cNvSpPr txBox="1"/>
          <p:nvPr/>
        </p:nvSpPr>
        <p:spPr>
          <a:xfrm>
            <a:off x="19316134" y="37437"/>
            <a:ext cx="3457840" cy="61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20065">
              <a:spcBef>
                <a:spcPts val="1100"/>
              </a:spcBef>
              <a:defRPr sz="2400" spc="-100"/>
            </a:lvl1pPr>
          </a:lstStyle>
          <a:p>
            <a:r>
              <a:t>100 GeV</a:t>
            </a:r>
          </a:p>
        </p:txBody>
      </p:sp>
      <p:sp>
        <p:nvSpPr>
          <p:cNvPr id="337" name="9"/>
          <p:cNvSpPr txBox="1"/>
          <p:nvPr/>
        </p:nvSpPr>
        <p:spPr>
          <a:xfrm>
            <a:off x="23861811" y="13193354"/>
            <a:ext cx="3187804" cy="52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12750">
              <a:lnSpc>
                <a:spcPct val="100000"/>
              </a:lnSpc>
              <a:spcBef>
                <a:spcPts val="900"/>
              </a:spcBef>
              <a:defRPr sz="2000" spc="-100"/>
            </a:lvl1pPr>
          </a:lstStyle>
          <a:p>
            <a:r>
              <a:rPr lang="en-US" dirty="0"/>
              <a:t>9</a:t>
            </a:r>
            <a:endParaRPr dirty="0"/>
          </a:p>
        </p:txBody>
      </p:sp>
      <p:sp>
        <p:nvSpPr>
          <p:cNvPr id="338" name="Прямоугольник 3"/>
          <p:cNvSpPr txBox="1"/>
          <p:nvPr/>
        </p:nvSpPr>
        <p:spPr>
          <a:xfrm>
            <a:off x="2366280" y="2037120"/>
            <a:ext cx="1495928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N1</a:t>
            </a:r>
          </a:p>
        </p:txBody>
      </p:sp>
      <p:sp>
        <p:nvSpPr>
          <p:cNvPr id="339" name="Прямоугольник 4"/>
          <p:cNvSpPr txBox="1"/>
          <p:nvPr/>
        </p:nvSpPr>
        <p:spPr>
          <a:xfrm>
            <a:off x="2391597" y="5210509"/>
            <a:ext cx="854859" cy="45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N2</a:t>
            </a:r>
          </a:p>
        </p:txBody>
      </p:sp>
      <p:sp>
        <p:nvSpPr>
          <p:cNvPr id="340" name="Прямоугольник 5"/>
          <p:cNvSpPr txBox="1"/>
          <p:nvPr/>
        </p:nvSpPr>
        <p:spPr>
          <a:xfrm>
            <a:off x="2427932" y="11628022"/>
            <a:ext cx="854859" cy="45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SI N3</a:t>
            </a:r>
          </a:p>
        </p:txBody>
      </p:sp>
      <p:sp>
        <p:nvSpPr>
          <p:cNvPr id="341" name="Прямоугольник 6"/>
          <p:cNvSpPr txBox="1"/>
          <p:nvPr/>
        </p:nvSpPr>
        <p:spPr>
          <a:xfrm>
            <a:off x="2366280" y="8428277"/>
            <a:ext cx="893874" cy="45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Straw</a:t>
            </a:r>
          </a:p>
        </p:txBody>
      </p:sp>
      <p:pic>
        <p:nvPicPr>
          <p:cNvPr id="342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1051" y="536757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6678" y="3812447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Рисунок 8" descr="Рисунок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27938" y="7000357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Рисунок 10" descr="Рисунок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77284" y="3689474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Рисунок 11" descr="Рисунок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55087" y="10036257"/>
            <a:ext cx="4003504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Рисунок 12" descr="Рисунок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34661" y="6957100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Рисунок 13" descr="Рисунок 1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517263" y="466227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Рисунок 14" descr="Рисунок 1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559901" y="3664484"/>
            <a:ext cx="4003501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Рисунок 15" descr="Рисунок 1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524050" y="10106989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Рисунок 17" descr="Рисунок 17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779299" y="453181"/>
            <a:ext cx="4003502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Рисунок 18" descr="Рисунок 18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779297" y="3580943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Рисунок 19" descr="Рисунок 19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7580201" y="10036257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Рисунок 20" descr="Рисунок 20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7566648" y="6829180"/>
            <a:ext cx="4003503" cy="346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Рисунок 7" descr="Рисунок 7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079393" y="10160954"/>
            <a:ext cx="4003503" cy="346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Рисунок 16" descr="Рисунок 16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3549594" y="6907244"/>
            <a:ext cx="4003503" cy="3466802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Прямоугольник 22"/>
          <p:cNvSpPr txBox="1"/>
          <p:nvPr/>
        </p:nvSpPr>
        <p:spPr>
          <a:xfrm>
            <a:off x="6460656" y="-1"/>
            <a:ext cx="1227937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100MeV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438</Words>
  <Application>Microsoft Office PowerPoint</Application>
  <PresentationFormat>Произвольный</PresentationFormat>
  <Paragraphs>150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Helvetica Neue</vt:lpstr>
      <vt:lpstr>Helvetica Neue Medium</vt:lpstr>
      <vt:lpstr>Times New Roman</vt:lpstr>
      <vt:lpstr>21_BasicWhite</vt:lpstr>
      <vt:lpstr> Simulation of stand MiniSPD  on Geant4 </vt:lpstr>
      <vt:lpstr>Презентация PowerPoint</vt:lpstr>
      <vt:lpstr>Презентация PowerPoint</vt:lpstr>
      <vt:lpstr>Презентация PowerPoint</vt:lpstr>
      <vt:lpstr>Simulation of stand MiniSPD  </vt:lpstr>
      <vt:lpstr>Quantity of materials of stand MiniSPD </vt:lpstr>
      <vt:lpstr>Simulation of stand MiniSPD on time 15.10.2020 </vt:lpstr>
      <vt:lpstr>Simulation of stand MiniSPD </vt:lpstr>
      <vt:lpstr> μ-  beams </vt:lpstr>
      <vt:lpstr> e- beams  ( + shower e+e-)  </vt:lpstr>
      <vt:lpstr> proton  beams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stand MiniSPD  on Geant4</dc:title>
  <dc:creator>Kasyanova Elina</dc:creator>
  <cp:lastModifiedBy>RePack by Diakov</cp:lastModifiedBy>
  <cp:revision>3</cp:revision>
  <dcterms:modified xsi:type="dcterms:W3CDTF">2020-10-14T18:53:26Z</dcterms:modified>
</cp:coreProperties>
</file>