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76" r:id="rId4"/>
    <p:sldId id="281" r:id="rId5"/>
    <p:sldId id="277" r:id="rId6"/>
    <p:sldId id="279" r:id="rId7"/>
    <p:sldId id="263" r:id="rId8"/>
    <p:sldId id="272" r:id="rId9"/>
    <p:sldId id="280" r:id="rId10"/>
    <p:sldId id="262" r:id="rId11"/>
    <p:sldId id="274" r:id="rId12"/>
    <p:sldId id="264" r:id="rId13"/>
    <p:sldId id="273" r:id="rId14"/>
    <p:sldId id="278" r:id="rId15"/>
    <p:sldId id="266" r:id="rId16"/>
    <p:sldId id="265" r:id="rId17"/>
    <p:sldId id="267" r:id="rId18"/>
    <p:sldId id="268" r:id="rId19"/>
    <p:sldId id="270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F2ADD-E617-4E46-8703-831A975227F8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A2478-4197-4AE8-A00E-CA282FC94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BA4E24-DB5E-4230-B156-F80DA89289F9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0464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E1328E-488E-4AA4-B270-2F2D15F8A810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2822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433387" y="-647700"/>
            <a:ext cx="10029825" cy="8009467"/>
          </a:xfrm>
          <a:prstGeom prst="rect">
            <a:avLst/>
          </a:prstGeom>
        </p:spPr>
        <p:txBody>
          <a:bodyPr lIns="38404" tIns="19202" rIns="38404" bIns="19202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452438" y="3562350"/>
            <a:ext cx="8239125" cy="2324100"/>
          </a:xfrm>
          <a:prstGeom prst="rect">
            <a:avLst/>
          </a:prstGeom>
        </p:spPr>
        <p:txBody>
          <a:bodyPr/>
          <a:lstStyle/>
          <a:p>
            <a:r>
              <a:t>Заголовок презентации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884" y="553069"/>
            <a:ext cx="8238233" cy="318491"/>
          </a:xfrm>
          <a:prstGeom prst="rect">
            <a:avLst/>
          </a:prstGeom>
        </p:spPr>
        <p:txBody>
          <a:bodyPr/>
          <a:lstStyle/>
          <a:p>
            <a:r>
              <a:t>Автор и дата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438" y="5804955"/>
            <a:ext cx="8239125" cy="558477"/>
          </a:xfrm>
          <a:prstGeom prst="rect">
            <a:avLst/>
          </a:prstGeom>
        </p:spPr>
        <p:txBody>
          <a:bodyPr lIns="21336" tIns="21336" rIns="21336" bIns="21336"/>
          <a:lstStyle>
            <a:lvl1pPr>
              <a:defRPr sz="2300"/>
            </a:lvl1pPr>
          </a:lstStyle>
          <a:p>
            <a:r>
              <a:t>Подзаголовок презентации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45364" hangingPunct="0">
              <a:defRPr/>
            </a:pPr>
            <a:fld id="{86CB4B4D-7CA3-9044-876B-883B54F8677D}" type="slidenum">
              <a:rPr lang="ru-RU" sz="800" kern="0" smtClean="0">
                <a:solidFill>
                  <a:srgbClr val="000000"/>
                </a:solidFill>
                <a:latin typeface="Helvetica Neue"/>
                <a:sym typeface="Helvetica Neue"/>
              </a:rPr>
              <a:pPr algn="ctr" defTabSz="245364" hangingPunct="0">
                <a:defRPr/>
              </a:pPr>
              <a:t>‹#›</a:t>
            </a:fld>
            <a:endParaRPr lang="ru-RU" sz="800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8959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D7A5B-3B33-4029-A8BA-ADF9DFBFFC7F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55BEE-D4E3-4DFF-9A36-DAF631B45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Appearance </a:t>
            </a:r>
            <a:r>
              <a:rPr lang="en-US" sz="2400" dirty="0" err="1" smtClean="0"/>
              <a:t>miniSPD</a:t>
            </a:r>
            <a:endParaRPr lang="ru-RU" sz="2400" dirty="0"/>
          </a:p>
        </p:txBody>
      </p:sp>
      <p:pic>
        <p:nvPicPr>
          <p:cNvPr id="4" name="Picture 3" descr="C:\Users\Admin\Desktop\доклад\IMG_20201014_075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847" y="1628800"/>
            <a:ext cx="6105297" cy="4525963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5076056" y="2132856"/>
            <a:ext cx="2016224" cy="388843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6288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Detectors</a:t>
            </a:r>
            <a:endParaRPr lang="ru-RU" sz="2000" dirty="0" smtClean="0"/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Climate control</a:t>
            </a:r>
          </a:p>
          <a:p>
            <a:pPr>
              <a:buFont typeface="Arial" pitchFamily="34" charset="0"/>
              <a:buChar char="•"/>
            </a:pPr>
            <a:endParaRPr lang="ru-RU" sz="2000" dirty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Gas system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DAQ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Detector power systems</a:t>
            </a:r>
            <a:endParaRPr lang="ru-RU" sz="20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547664" y="1916832"/>
            <a:ext cx="388843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2771800" y="3140968"/>
            <a:ext cx="1656184" cy="172819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691680" y="3068960"/>
            <a:ext cx="144016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051720" y="1700809"/>
            <a:ext cx="3960440" cy="936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1979712" y="1772817"/>
            <a:ext cx="6912768" cy="864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7439390" y="3792546"/>
            <a:ext cx="1224136" cy="158417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1115616" y="3675756"/>
            <a:ext cx="6280079" cy="93793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004215" y="3097058"/>
            <a:ext cx="5391480" cy="1197484"/>
          </a:xfrm>
          <a:prstGeom prst="straightConnector1">
            <a:avLst/>
          </a:prstGeom>
          <a:ln w="50800">
            <a:solidFill>
              <a:srgbClr val="92D05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7308304" y="2491982"/>
            <a:ext cx="1440160" cy="82881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263132" y="5535673"/>
            <a:ext cx="1440160" cy="71169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156615" y="4446942"/>
            <a:ext cx="5026009" cy="1401530"/>
          </a:xfrm>
          <a:prstGeom prst="straightConnector1">
            <a:avLst/>
          </a:prstGeom>
          <a:ln w="50800">
            <a:solidFill>
              <a:srgbClr val="92D05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368" y="-15844"/>
            <a:ext cx="2674640" cy="706090"/>
          </a:xfrm>
        </p:spPr>
        <p:txBody>
          <a:bodyPr>
            <a:noAutofit/>
          </a:bodyPr>
          <a:lstStyle/>
          <a:p>
            <a:r>
              <a:rPr lang="en-US" sz="4000" dirty="0" smtClean="0"/>
              <a:t>STRAW</a:t>
            </a:r>
            <a:endParaRPr lang="ru-RU" sz="4000" dirty="0"/>
          </a:p>
        </p:txBody>
      </p:sp>
      <p:pic>
        <p:nvPicPr>
          <p:cNvPr id="3074" name="Picture 2" descr="C:\Users\Admin\Desktop\доклад\straw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3102" y="1556792"/>
            <a:ext cx="2636668" cy="3339084"/>
          </a:xfrm>
          <a:prstGeom prst="rect">
            <a:avLst/>
          </a:prstGeom>
          <a:noFill/>
        </p:spPr>
      </p:pic>
      <p:pic>
        <p:nvPicPr>
          <p:cNvPr id="3075" name="Picture 3" descr="C:\Users\Admin\Desktop\доклад\straw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208" y="1548432"/>
            <a:ext cx="2360893" cy="1689166"/>
          </a:xfrm>
          <a:prstGeom prst="rect">
            <a:avLst/>
          </a:prstGeom>
          <a:noFill/>
        </p:spPr>
      </p:pic>
      <p:pic>
        <p:nvPicPr>
          <p:cNvPr id="3076" name="Picture 4" descr="C:\Users\Admin\Desktop\доклад\straw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358" y="3208826"/>
            <a:ext cx="2361743" cy="1687050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>
            <a:off x="1519469" y="2384175"/>
            <a:ext cx="1434944" cy="8370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519469" y="4052351"/>
            <a:ext cx="1368152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82"/>
          <a:stretch/>
        </p:blipFill>
        <p:spPr>
          <a:xfrm>
            <a:off x="7236296" y="293845"/>
            <a:ext cx="1745466" cy="30911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826" y="5103674"/>
            <a:ext cx="65459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2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station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straw tube with 6mm diameter, in the </a:t>
            </a:r>
            <a:r>
              <a:rPr lang="en-US" dirty="0" err="1">
                <a:solidFill>
                  <a:srgbClr val="626262"/>
                </a:solidFill>
                <a:latin typeface="Open Sans"/>
              </a:rPr>
              <a:t>centre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 a </a:t>
            </a:r>
            <a:r>
              <a:rPr lang="en-US" dirty="0" smtClean="0">
                <a:solidFill>
                  <a:srgbClr val="626262"/>
                </a:solidFill>
                <a:latin typeface="Open Sans"/>
              </a:rPr>
              <a:t>30mrm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diameter gold-plated tungsten wire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Length straw 20 cm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Precision measurement of 0.2 mm </a:t>
            </a:r>
          </a:p>
          <a:p>
            <a:endParaRPr lang="ru-RU" dirty="0"/>
          </a:p>
        </p:txBody>
      </p:sp>
      <p:pic>
        <p:nvPicPr>
          <p:cNvPr id="17" name="Picture 2" descr="Z:\home\artem\Data\Analysis\NA64\simulation\examples\exampleStraw\StrawY..png">
            <a:extLst>
              <a:ext uri="{FF2B5EF4-FFF2-40B4-BE49-F238E27FC236}">
                <a16:creationId xmlns:a16="http://schemas.microsoft.com/office/drawing/2014/main" xmlns="" id="{6FB81518-7C05-4449-BF5D-8CC1CF4A3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9" t="38848" r="3449" b="34632"/>
          <a:stretch/>
        </p:blipFill>
        <p:spPr bwMode="auto">
          <a:xfrm>
            <a:off x="5130759" y="6185511"/>
            <a:ext cx="3794022" cy="6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8586CFFC-E132-46F7-9A91-E2352B62DB56}"/>
              </a:ext>
            </a:extLst>
          </p:cNvPr>
          <p:cNvSpPr/>
          <p:nvPr/>
        </p:nvSpPr>
        <p:spPr>
          <a:xfrm>
            <a:off x="6483046" y="3594251"/>
            <a:ext cx="1008112" cy="102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EDDBB74F-92FE-42AD-99A6-63D62A510790}"/>
              </a:ext>
            </a:extLst>
          </p:cNvPr>
          <p:cNvSpPr/>
          <p:nvPr/>
        </p:nvSpPr>
        <p:spPr>
          <a:xfrm>
            <a:off x="7491158" y="3594919"/>
            <a:ext cx="1008112" cy="102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57A6CEF9-2278-4445-83BF-F402E67B805A}"/>
              </a:ext>
            </a:extLst>
          </p:cNvPr>
          <p:cNvSpPr/>
          <p:nvPr/>
        </p:nvSpPr>
        <p:spPr>
          <a:xfrm>
            <a:off x="6909821" y="4588758"/>
            <a:ext cx="1008112" cy="102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B6D0B67D-3D64-4C97-9442-E1CB27C067CC}"/>
              </a:ext>
            </a:extLst>
          </p:cNvPr>
          <p:cNvSpPr/>
          <p:nvPr/>
        </p:nvSpPr>
        <p:spPr>
          <a:xfrm>
            <a:off x="7955234" y="4574902"/>
            <a:ext cx="1008112" cy="102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4A13A702-098D-4243-A02B-D9B496D27F53}"/>
              </a:ext>
            </a:extLst>
          </p:cNvPr>
          <p:cNvSpPr/>
          <p:nvPr/>
        </p:nvSpPr>
        <p:spPr>
          <a:xfrm>
            <a:off x="8436270" y="5050744"/>
            <a:ext cx="63000" cy="640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4CCC6DEF-4FF0-41F7-884B-26579E68B4A4}"/>
              </a:ext>
            </a:extLst>
          </p:cNvPr>
          <p:cNvSpPr/>
          <p:nvPr/>
        </p:nvSpPr>
        <p:spPr>
          <a:xfrm>
            <a:off x="6996270" y="4078744"/>
            <a:ext cx="63000" cy="640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1A77A05A-EFC9-4413-801E-37F28AE83CE4}"/>
              </a:ext>
            </a:extLst>
          </p:cNvPr>
          <p:cNvSpPr/>
          <p:nvPr/>
        </p:nvSpPr>
        <p:spPr>
          <a:xfrm>
            <a:off x="8004270" y="4078744"/>
            <a:ext cx="63000" cy="640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820E3341-C382-4482-A2D6-71D1310B0301}"/>
              </a:ext>
            </a:extLst>
          </p:cNvPr>
          <p:cNvSpPr/>
          <p:nvPr/>
        </p:nvSpPr>
        <p:spPr>
          <a:xfrm>
            <a:off x="7428270" y="5050744"/>
            <a:ext cx="63000" cy="640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54D38771-24FB-42C6-AFD6-58D8AE9440E9}"/>
              </a:ext>
            </a:extLst>
          </p:cNvPr>
          <p:cNvCxnSpPr>
            <a:stCxn id="20" idx="2"/>
          </p:cNvCxnSpPr>
          <p:nvPr/>
        </p:nvCxnSpPr>
        <p:spPr>
          <a:xfrm>
            <a:off x="6909821" y="5101304"/>
            <a:ext cx="593264" cy="2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4D4E6381-3078-48AF-AE39-67415B62AB93}"/>
              </a:ext>
            </a:extLst>
          </p:cNvPr>
          <p:cNvCxnSpPr/>
          <p:nvPr/>
        </p:nvCxnSpPr>
        <p:spPr>
          <a:xfrm flipH="1">
            <a:off x="7472397" y="4071375"/>
            <a:ext cx="1170" cy="989532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авая фигурная скобка 27">
            <a:extLst>
              <a:ext uri="{FF2B5EF4-FFF2-40B4-BE49-F238E27FC236}">
                <a16:creationId xmlns:a16="http://schemas.microsoft.com/office/drawing/2014/main" xmlns="" id="{02820AE6-8858-4FB1-8B1D-5722244292E9}"/>
              </a:ext>
            </a:extLst>
          </p:cNvPr>
          <p:cNvSpPr/>
          <p:nvPr/>
        </p:nvSpPr>
        <p:spPr>
          <a:xfrm rot="5400000">
            <a:off x="7604411" y="4944342"/>
            <a:ext cx="715780" cy="101093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47C1C6BB-B53B-4842-850D-19D8F601BDCC}"/>
              </a:ext>
            </a:extLst>
          </p:cNvPr>
          <p:cNvSpPr/>
          <p:nvPr/>
        </p:nvSpPr>
        <p:spPr>
          <a:xfrm>
            <a:off x="6093528" y="6190344"/>
            <a:ext cx="779036" cy="5596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79A7D0C8-23CC-432B-907C-A309C846F480}"/>
              </a:ext>
            </a:extLst>
          </p:cNvPr>
          <p:cNvCxnSpPr/>
          <p:nvPr/>
        </p:nvCxnSpPr>
        <p:spPr>
          <a:xfrm flipV="1">
            <a:off x="6677796" y="5574680"/>
            <a:ext cx="458398" cy="6909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0F76EF2-A66C-49A7-AECC-574617F404CB}"/>
              </a:ext>
            </a:extLst>
          </p:cNvPr>
          <p:cNvSpPr txBox="1"/>
          <p:nvPr/>
        </p:nvSpPr>
        <p:spPr>
          <a:xfrm>
            <a:off x="7600677" y="5857817"/>
            <a:ext cx="93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6mm</a:t>
            </a:r>
            <a:endParaRPr lang="ru-RU" dirty="0"/>
          </a:p>
        </p:txBody>
      </p:sp>
      <p:pic>
        <p:nvPicPr>
          <p:cNvPr id="34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670867" y="804375"/>
            <a:ext cx="1251693" cy="752417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5206818" y="2170949"/>
            <a:ext cx="2183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Straw winding. </a:t>
            </a:r>
            <a:r>
              <a:rPr lang="ru-RU" dirty="0" err="1" smtClean="0"/>
              <a:t>Two</a:t>
            </a:r>
            <a:r>
              <a:rPr lang="ru-RU" dirty="0" smtClean="0"/>
              <a:t> </a:t>
            </a:r>
            <a:r>
              <a:rPr lang="ru-RU" dirty="0"/>
              <a:t>film strips are  wound  </a:t>
            </a:r>
            <a:r>
              <a:rPr lang="ru-RU" dirty="0" err="1"/>
              <a:t>around</a:t>
            </a:r>
            <a:r>
              <a:rPr lang="ru-RU" dirty="0"/>
              <a:t> </a:t>
            </a:r>
            <a:r>
              <a:rPr lang="en-US" dirty="0" smtClean="0"/>
              <a:t>the</a:t>
            </a:r>
            <a:r>
              <a:rPr lang="ru-RU" dirty="0" smtClean="0"/>
              <a:t> </a:t>
            </a:r>
            <a:r>
              <a:rPr lang="ru-RU" dirty="0"/>
              <a:t>mandrel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/>
          <a:srcRect l="49326" t="32175" r="35355" b="51939"/>
          <a:stretch/>
        </p:blipFill>
        <p:spPr>
          <a:xfrm>
            <a:off x="5865008" y="1564968"/>
            <a:ext cx="940912" cy="54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340768"/>
            <a:ext cx="5198821" cy="263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94979" y="116632"/>
            <a:ext cx="5354042" cy="5927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STRAW data monitoring</a:t>
            </a:r>
            <a:endParaRPr lang="ru-RU" sz="4000" dirty="0"/>
          </a:p>
        </p:txBody>
      </p:sp>
      <p:pic>
        <p:nvPicPr>
          <p:cNvPr id="8" name="Picture 2" descr="https://lh3.googleusercontent.com/-u0JM44rK_aYjX2acHiJjy8FpCZNeL2BNqKeLakdHGHoFtfXrn2NfoEPASn8p6hlExpI_6zZGHr7sE4Yha_9JBfsp-xMT91GwO-iZIlM8iLuv9W2fNWNJIoocEj3ZjkQg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872"/>
          <a:stretch/>
        </p:blipFill>
        <p:spPr bwMode="auto">
          <a:xfrm>
            <a:off x="179512" y="1196752"/>
            <a:ext cx="3168352" cy="488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3.googleusercontent.com/-u0JM44rK_aYjX2acHiJjy8FpCZNeL2BNqKeLakdHGHoFtfXrn2NfoEPASn8p6hlExpI_6zZGHr7sE4Yha_9JBfsp-xMT91GwO-iZIlM8iLuv9W2fNWNJIoocEj3ZjkQg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97" t="31653" r="-646" b="34408"/>
          <a:stretch/>
        </p:blipFill>
        <p:spPr bwMode="auto">
          <a:xfrm>
            <a:off x="3488549" y="3977650"/>
            <a:ext cx="3168352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4248" y="4293096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r(t) relation 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isochrone</a:t>
            </a:r>
            <a:r>
              <a:rPr lang="en-US" dirty="0"/>
              <a:t> relation or “V-shape”) </a:t>
            </a:r>
            <a:r>
              <a:rPr lang="en-US" dirty="0" smtClean="0"/>
              <a:t>for straw tubes 30-33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3538736" cy="981217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Admin\Desktop\доклад\gem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797" y="992333"/>
            <a:ext cx="7185333" cy="2942383"/>
          </a:xfrm>
          <a:prstGeom prst="rect">
            <a:avLst/>
          </a:prstGeom>
          <a:noFill/>
        </p:spPr>
      </p:pic>
      <p:pic>
        <p:nvPicPr>
          <p:cNvPr id="5123" name="Picture 3" descr="E:\ge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972" y="4437112"/>
            <a:ext cx="2217663" cy="2109002"/>
          </a:xfrm>
          <a:prstGeom prst="rect">
            <a:avLst/>
          </a:prstGeom>
          <a:noFill/>
        </p:spPr>
      </p:pic>
      <p:pic>
        <p:nvPicPr>
          <p:cNvPr id="5124" name="Picture 4" descr="E:\gem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9297" y="4581128"/>
            <a:ext cx="2824704" cy="1821681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797" y="4426732"/>
            <a:ext cx="3995936" cy="138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911" y="1318029"/>
            <a:ext cx="8634178" cy="448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188640"/>
            <a:ext cx="598700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 data monitoring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129F-4745-4CE8-81AC-46A1BDE1C903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Gavrishchuk O.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05DC-EC3D-47BF-8889-B6C9508A411E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166018"/>
            <a:ext cx="3960440" cy="4525963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124744"/>
            <a:ext cx="4214728" cy="38164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87924" y="200834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8024" y="515719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ECAL MIP spectra in corresponding cells (top view)</a:t>
            </a:r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1691680" y="2564904"/>
            <a:ext cx="1368152" cy="1872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43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19" y="4509120"/>
            <a:ext cx="584241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20688"/>
            <a:ext cx="1728192" cy="597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40769"/>
            <a:ext cx="3720636" cy="29523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16172" y="1231592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ECAL module (110x110 mm</a:t>
            </a:r>
            <a:r>
              <a:rPr lang="en-US" baseline="30000" dirty="0" smtClean="0"/>
              <a:t>2</a:t>
            </a:r>
            <a:r>
              <a:rPr lang="en-US" dirty="0" smtClean="0"/>
              <a:t>)design</a:t>
            </a:r>
          </a:p>
          <a:p>
            <a:r>
              <a:rPr lang="en-US" dirty="0" smtClean="0"/>
              <a:t>Module consist of 4 cells 55x55x440 mm</a:t>
            </a:r>
            <a:r>
              <a:rPr lang="en-US" baseline="30000" dirty="0" smtClean="0"/>
              <a:t>3</a:t>
            </a:r>
            <a:r>
              <a:rPr lang="en-US" dirty="0" smtClean="0"/>
              <a:t>:</a:t>
            </a:r>
          </a:p>
          <a:p>
            <a:r>
              <a:rPr lang="en-US" dirty="0" smtClean="0"/>
              <a:t>220 Layers Lead and </a:t>
            </a:r>
            <a:r>
              <a:rPr lang="en-US" dirty="0" err="1" smtClean="0"/>
              <a:t>Scintillator</a:t>
            </a:r>
            <a:endParaRPr lang="en-US" dirty="0" smtClean="0"/>
          </a:p>
          <a:p>
            <a:r>
              <a:rPr lang="en-US" dirty="0" smtClean="0"/>
              <a:t>1.5 mm – </a:t>
            </a:r>
            <a:r>
              <a:rPr lang="en-US" dirty="0" err="1" smtClean="0"/>
              <a:t>Scintilator</a:t>
            </a:r>
            <a:endParaRPr lang="en-US" dirty="0" smtClean="0"/>
          </a:p>
          <a:p>
            <a:r>
              <a:rPr lang="en-US" dirty="0" smtClean="0"/>
              <a:t>0.3 mm -  Lead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7444" y="256382"/>
            <a:ext cx="3682752" cy="85010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14846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221088"/>
            <a:ext cx="4478685" cy="253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oogle Shape;288;p40"/>
          <p:cNvPicPr preferRelativeResize="0"/>
          <p:nvPr/>
        </p:nvPicPr>
        <p:blipFill rotWithShape="1">
          <a:blip r:embed="rId4" cstate="print">
            <a:alphaModFix/>
          </a:blip>
          <a:srcRect l="5708" t="15586" r="21759" b="8638"/>
          <a:stretch/>
        </p:blipFill>
        <p:spPr>
          <a:xfrm>
            <a:off x="3995937" y="1124744"/>
            <a:ext cx="1872208" cy="307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86;p40"/>
          <p:cNvPicPr preferRelativeResize="0"/>
          <p:nvPr/>
        </p:nvPicPr>
        <p:blipFill rotWithShape="1">
          <a:blip r:embed="rId5" cstate="print">
            <a:alphaModFix/>
          </a:blip>
          <a:srcRect l="18457" t="16105" r="13584" b="16308"/>
          <a:stretch/>
        </p:blipFill>
        <p:spPr>
          <a:xfrm>
            <a:off x="5940152" y="1124744"/>
            <a:ext cx="2750494" cy="144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863" y="28735"/>
            <a:ext cx="4258816" cy="112474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en-US" sz="4000" dirty="0" smtClean="0"/>
              <a:t> </a:t>
            </a:r>
            <a:r>
              <a:rPr lang="en-US" sz="4000" dirty="0"/>
              <a:t>supply system</a:t>
            </a:r>
            <a:endParaRPr lang="ru-RU" sz="4000" dirty="0"/>
          </a:p>
        </p:txBody>
      </p:sp>
      <p:pic>
        <p:nvPicPr>
          <p:cNvPr id="6" name="Рисунок 5" descr="C:\Users\Evgeny\Desktop\сх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4968552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43.userapi.com/c205228/v205228034/9b383/_VNNMlapHVc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30" t="4489" r="4433" b="3792"/>
          <a:stretch/>
        </p:blipFill>
        <p:spPr bwMode="auto">
          <a:xfrm>
            <a:off x="366009" y="2946876"/>
            <a:ext cx="2521498" cy="1547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http://www.eltochpribor.ru/pix/kgs_fr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09" y="1365088"/>
            <a:ext cx="2372475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19.userapi.com/c850608/v850608034/e0338/pIy0RR3-gak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09" y="4688931"/>
            <a:ext cx="1829727" cy="140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6159" y="4494839"/>
            <a:ext cx="1549777" cy="1771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6648" y="25403"/>
            <a:ext cx="3178696" cy="4388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Slow control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92896"/>
            <a:ext cx="2808312" cy="117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08" y="672924"/>
            <a:ext cx="4752527" cy="158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658" y="3925202"/>
            <a:ext cx="7273774" cy="269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04664"/>
            <a:ext cx="2515357" cy="322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>
            <a:off x="4283968" y="3140968"/>
            <a:ext cx="2592288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283968" y="1556792"/>
            <a:ext cx="504056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899592" y="2924944"/>
            <a:ext cx="5040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95536" y="3284984"/>
            <a:ext cx="10081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899592" y="1052736"/>
            <a:ext cx="0" cy="18722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95536" y="1988840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107504" y="2492896"/>
            <a:ext cx="1152128" cy="10801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>
            <a:stCxn id="20" idx="1"/>
            <a:endCxn id="20" idx="5"/>
          </p:cNvCxnSpPr>
          <p:nvPr/>
        </p:nvCxnSpPr>
        <p:spPr>
          <a:xfrm>
            <a:off x="276229" y="2651076"/>
            <a:ext cx="814678" cy="7637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20" idx="3"/>
            <a:endCxn id="20" idx="7"/>
          </p:cNvCxnSpPr>
          <p:nvPr/>
        </p:nvCxnSpPr>
        <p:spPr>
          <a:xfrm flipV="1">
            <a:off x="276229" y="2651076"/>
            <a:ext cx="814678" cy="7637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588224" y="620688"/>
            <a:ext cx="693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TQDC16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9"/>
          <p:cNvSpPr txBox="1"/>
          <p:nvPr/>
        </p:nvSpPr>
        <p:spPr>
          <a:xfrm>
            <a:off x="8948179" y="6596678"/>
            <a:ext cx="1195426" cy="26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>
            <a:normAutofit/>
          </a:bodyPr>
          <a:lstStyle>
            <a:lvl1pPr defTabSz="412750">
              <a:lnSpc>
                <a:spcPct val="100000"/>
              </a:lnSpc>
              <a:spcBef>
                <a:spcPts val="900"/>
              </a:spcBef>
              <a:defRPr sz="2000" spc="-100"/>
            </a:lvl1pPr>
          </a:lstStyle>
          <a:p>
            <a:pPr defTabSz="173355" hangingPunct="0">
              <a:spcBef>
                <a:spcPts val="378"/>
              </a:spcBef>
              <a:defRPr/>
            </a:pPr>
            <a:r>
              <a:rPr lang="en-US" sz="800" kern="0" spc="-42" dirty="0" smtClean="0">
                <a:solidFill>
                  <a:srgbClr val="000000"/>
                </a:solidFill>
                <a:latin typeface="Helvetica Neue"/>
                <a:sym typeface="Helvetica Neue"/>
              </a:rPr>
              <a:t>10</a:t>
            </a:r>
            <a:endParaRPr sz="800" kern="0" spc="-42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771800" y="332656"/>
            <a:ext cx="3178696" cy="4388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Geant4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45342" y="3933056"/>
            <a:ext cx="413903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Прямоугольник 2"/>
              <p:cNvSpPr/>
              <p:nvPr/>
            </p:nvSpPr>
            <p:spPr>
              <a:xfrm>
                <a:off x="4932040" y="4005064"/>
                <a:ext cx="2489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MiniSPD: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- 100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endPara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4005064"/>
                <a:ext cx="2489721" cy="369332"/>
              </a:xfrm>
              <a:prstGeom prst="rect">
                <a:avLst/>
              </a:prstGeom>
              <a:blipFill>
                <a:blip r:embed="rId3"/>
                <a:stretch>
                  <a:fillRect l="-1961" t="-9836" r="-1225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2242" y="3933056"/>
            <a:ext cx="4164852" cy="23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Прямоугольник 3"/>
              <p:cNvSpPr/>
              <p:nvPr/>
            </p:nvSpPr>
            <p:spPr>
              <a:xfrm>
                <a:off x="445862" y="4005064"/>
                <a:ext cx="240955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MiniSPD: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- 10 </a:t>
                </a:r>
                <a:r>
                  <a:rPr lang="en-US" dirty="0" err="1">
                    <a:solidFill>
                      <a:srgbClr val="FF0000"/>
                    </a:solidFill>
                  </a:rPr>
                  <a:t>GeV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62" y="4005064"/>
                <a:ext cx="2409558" cy="369332"/>
              </a:xfrm>
              <a:prstGeom prst="rect">
                <a:avLst/>
              </a:prstGeom>
              <a:blipFill>
                <a:blip r:embed="rId5"/>
                <a:stretch>
                  <a:fillRect l="-2025" t="-983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2242" y="1095384"/>
            <a:ext cx="4209758" cy="241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Прямоугольник 4"/>
              <p:cNvSpPr/>
              <p:nvPr/>
            </p:nvSpPr>
            <p:spPr>
              <a:xfrm>
                <a:off x="539552" y="1199307"/>
                <a:ext cx="249371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MiniSPD: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- 100 MeV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99307"/>
                <a:ext cx="2493715" cy="369332"/>
              </a:xfrm>
              <a:prstGeom prst="rect">
                <a:avLst/>
              </a:prstGeom>
              <a:blipFill>
                <a:blip r:embed="rId7"/>
                <a:stretch>
                  <a:fillRect l="-2200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45342" y="1156769"/>
            <a:ext cx="4102837" cy="235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Прямоугольник 5"/>
              <p:cNvSpPr/>
              <p:nvPr/>
            </p:nvSpPr>
            <p:spPr>
              <a:xfrm>
                <a:off x="5004048" y="1268760"/>
                <a:ext cx="2109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MiniSPD: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- 1 </a:t>
                </a:r>
                <a:r>
                  <a:rPr lang="en-US" dirty="0" err="1">
                    <a:solidFill>
                      <a:srgbClr val="FF0000"/>
                    </a:solidFill>
                  </a:rPr>
                  <a:t>GeV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268760"/>
                <a:ext cx="2109808" cy="369332"/>
              </a:xfrm>
              <a:prstGeom prst="rect">
                <a:avLst/>
              </a:prstGeom>
              <a:blipFill>
                <a:blip r:embed="rId9"/>
                <a:stretch>
                  <a:fillRect l="-2601" t="-8197" r="-1734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322368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643192" cy="778098"/>
          </a:xfrm>
        </p:spPr>
        <p:txBody>
          <a:bodyPr>
            <a:normAutofit/>
          </a:bodyPr>
          <a:lstStyle/>
          <a:p>
            <a:r>
              <a:rPr lang="en-US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structure of the stand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94171"/>
            <a:ext cx="577563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628800"/>
            <a:ext cx="2707289" cy="3707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3.googleusercontent.com/-u0JM44rK_aYjX2acHiJjy8FpCZNeL2BNqKeLakdHGHoFtfXrn2NfoEPASn8p6hlExpI_6zZGHr7sE4Yha_9JBfsp-xMT91GwO-iZIlM8iLuv9W2fNWNJIoocEj3ZjkQg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6840760" cy="560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4069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371"/>
          <a:stretch>
            <a:fillRect/>
          </a:stretch>
        </p:blipFill>
        <p:spPr bwMode="auto">
          <a:xfrm>
            <a:off x="611560" y="1628800"/>
            <a:ext cx="738034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223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2765627" y="476672"/>
            <a:ext cx="3598888" cy="936104"/>
          </a:xfrm>
          <a:ln/>
        </p:spPr>
        <p:txBody>
          <a:bodyPr vert="horz" lIns="121920" tIns="121920" rIns="121920" bIns="121920" rtlCol="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</a:tabLst>
            </a:pPr>
            <a:r>
              <a:rPr lang="en-US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 crate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/>
          </p:nvPr>
        </p:nvSpPr>
        <p:spPr>
          <a:xfrm>
            <a:off x="819150" y="2847976"/>
            <a:ext cx="7505700" cy="2447925"/>
          </a:xfrm>
          <a:ln/>
        </p:spPr>
        <p:txBody>
          <a:bodyPr vert="horz" lIns="91440" tIns="91440" rIns="91440" bIns="91440" rtlCol="0" anchor="t">
            <a:normAutofit/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081" y="908720"/>
            <a:ext cx="8351837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47701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742222" y="257247"/>
            <a:ext cx="7505700" cy="954088"/>
          </a:xfrm>
          <a:ln/>
        </p:spPr>
        <p:txBody>
          <a:bodyPr vert="horz" lIns="91440" tIns="91440" rIns="91440" bIns="91440" rtlCol="0" anchor="t">
            <a:normAutofit/>
          </a:bodyPr>
          <a:lstStyle/>
          <a:p>
            <a:pPr>
              <a:tabLst>
                <a:tab pos="0" algn="l"/>
                <a:tab pos="457189" algn="l"/>
                <a:tab pos="914378" algn="l"/>
                <a:tab pos="1371566" algn="l"/>
                <a:tab pos="1828754" algn="l"/>
                <a:tab pos="2285943" algn="l"/>
                <a:tab pos="2743132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2" algn="l"/>
                <a:tab pos="6400640" algn="l"/>
                <a:tab pos="6857828" algn="l"/>
                <a:tab pos="7315017" algn="l"/>
              </a:tabLst>
            </a:pPr>
            <a:r>
              <a:rPr lang="en-US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</a:t>
            </a:r>
            <a:endParaRPr lang="en-US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339" y="2346111"/>
            <a:ext cx="7426325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12964"/>
            <a:ext cx="9271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1163" y="1219536"/>
            <a:ext cx="18161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2446" rIns="0" bIns="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9pPr>
          </a:lstStyle>
          <a:p>
            <a:r>
              <a:rPr lang="en-US" altLang="ru-RU" sz="1400" dirty="0"/>
              <a:t>- 16 channels, 50 Ohm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925482" y="1435478"/>
            <a:ext cx="284003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2446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9pPr>
          </a:lstStyle>
          <a:p>
            <a:r>
              <a:rPr lang="en-US" altLang="ru-RU" sz="1400" dirty="0"/>
              <a:t>- TDC: time-stamping, 25ps bin size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925482" y="1633914"/>
            <a:ext cx="47752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2446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9pPr>
          </a:lstStyle>
          <a:p>
            <a:r>
              <a:rPr lang="en-US" altLang="ru-RU" sz="1400" dirty="0"/>
              <a:t>-  Amplitude (charge) measurement: 10/14 bit, 80 MS/s ADC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925482" y="1835528"/>
            <a:ext cx="266223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2446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9pPr>
          </a:lstStyle>
          <a:p>
            <a:r>
              <a:rPr lang="en-US" altLang="ru-RU" sz="1400"/>
              <a:t>- On-board trigger matching logic 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38928" y="1157138"/>
            <a:ext cx="2654960" cy="25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4224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9pPr>
          </a:lstStyle>
          <a:p>
            <a:r>
              <a:rPr lang="en-US" altLang="ru-RU" sz="1600" dirty="0"/>
              <a:t>- 2 Scintillators ( (</a:t>
            </a:r>
            <a:r>
              <a:rPr lang="en-US" altLang="ru-RU" sz="1600" dirty="0" err="1"/>
              <a:t>SiPm</a:t>
            </a:r>
            <a:r>
              <a:rPr lang="en-US" altLang="ru-RU" sz="1600" dirty="0"/>
              <a:t> 4ch)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06426" y="1411900"/>
            <a:ext cx="2587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4224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9pPr>
          </a:lstStyle>
          <a:p>
            <a:r>
              <a:rPr lang="en-US" altLang="ru-RU" sz="1600" dirty="0"/>
              <a:t>- 1 Scintillator (</a:t>
            </a:r>
            <a:r>
              <a:rPr lang="en-US" altLang="ru-RU" sz="1600" dirty="0" err="1"/>
              <a:t>Pmt</a:t>
            </a:r>
            <a:r>
              <a:rPr lang="en-US" altLang="ru-RU" sz="1600" dirty="0"/>
              <a:t> 1ch)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06426" y="1638912"/>
            <a:ext cx="6969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4224" rIns="0" bIns="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inux Libertine G" charset="0"/>
              </a:defRPr>
            </a:lvl9pPr>
          </a:lstStyle>
          <a:p>
            <a:r>
              <a:rPr lang="en-US" altLang="ru-RU" sz="1600"/>
              <a:t>- TQDC</a:t>
            </a:r>
          </a:p>
        </p:txBody>
      </p:sp>
      <p:pic>
        <p:nvPicPr>
          <p:cNvPr id="12" name="Picture 3" descr="C:\Users\Admin\Desktop\доклад\sip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4510" y="3968751"/>
            <a:ext cx="1881125" cy="1735170"/>
          </a:xfrm>
          <a:prstGeom prst="rect">
            <a:avLst/>
          </a:prstGeom>
          <a:noFill/>
        </p:spPr>
      </p:pic>
      <p:pic>
        <p:nvPicPr>
          <p:cNvPr id="13" name="Picture 4" descr="C:\Users\Admin\Desktop\доклад\sipm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9385" y="2697814"/>
            <a:ext cx="2219778" cy="1596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23378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48" y="406703"/>
            <a:ext cx="8650315" cy="59160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BM@N Silicon detector module design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LXX International conference "NUCLEUS – 2020", 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October 2020</a:t>
            </a:r>
            <a:endParaRPr lang="ru-RU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38" t="11092" r="28485" b="14653"/>
          <a:stretch/>
        </p:blipFill>
        <p:spPr>
          <a:xfrm rot="16200000">
            <a:off x="4614001" y="1513526"/>
            <a:ext cx="1264306" cy="2306248"/>
          </a:xfrm>
          <a:prstGeom prst="snip2DiagRect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</p:spPr>
      </p:pic>
      <p:grpSp>
        <p:nvGrpSpPr>
          <p:cNvPr id="11" name="Группа 10"/>
          <p:cNvGrpSpPr/>
          <p:nvPr/>
        </p:nvGrpSpPr>
        <p:grpSpPr>
          <a:xfrm>
            <a:off x="6957395" y="2107993"/>
            <a:ext cx="2113413" cy="1912590"/>
            <a:chOff x="107725" y="1385645"/>
            <a:chExt cx="5931130" cy="5061792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07725" y="1385645"/>
              <a:ext cx="5931130" cy="5061792"/>
              <a:chOff x="107725" y="1385645"/>
              <a:chExt cx="5931130" cy="5061792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703" t="17018" r="27308" b="5643"/>
              <a:stretch/>
            </p:blipFill>
            <p:spPr bwMode="auto">
              <a:xfrm>
                <a:off x="452332" y="1385645"/>
                <a:ext cx="5586523" cy="50617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8237"/>
              <a:stretch/>
            </p:blipFill>
            <p:spPr>
              <a:xfrm>
                <a:off x="452331" y="4300318"/>
                <a:ext cx="2400407" cy="396373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3796" b="12229"/>
              <a:stretch/>
            </p:blipFill>
            <p:spPr>
              <a:xfrm>
                <a:off x="107725" y="2036617"/>
                <a:ext cx="398046" cy="2337294"/>
              </a:xfrm>
              <a:prstGeom prst="rect">
                <a:avLst/>
              </a:prstGeom>
            </p:spPr>
          </p:pic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357" y="4012569"/>
              <a:ext cx="566738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TextBox 16"/>
              <p:cNvSpPr txBox="1"/>
              <p:nvPr/>
            </p:nvSpPr>
            <p:spPr>
              <a:xfrm>
                <a:off x="6845293" y="4186806"/>
                <a:ext cx="2263761" cy="1338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Size: 63x63x0,3 mm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 (on 4” – FZ-Si wafers)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Topology: double sided </a:t>
                </a:r>
                <a:r>
                  <a:rPr lang="en-US" sz="900" dirty="0" err="1">
                    <a:latin typeface="Times New Roman" pitchFamily="18" charset="0"/>
                    <a:cs typeface="Times New Roman" pitchFamily="18" charset="0"/>
                  </a:rPr>
                  <a:t>microstrip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  (DSSD)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     (DC coupling)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Pitch p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 strips: 95</a:t>
                </a:r>
                <a:r>
                  <a:rPr lang="el-GR" sz="900" dirty="0">
                    <a:latin typeface="Times New Roman" pitchFamily="18" charset="0"/>
                    <a:cs typeface="Times New Roman" pitchFamily="18" charset="0"/>
                  </a:rPr>
                  <a:t> μ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m;  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Pitch n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 strips 103 </a:t>
                </a:r>
                <a:r>
                  <a:rPr lang="el-GR" sz="900" dirty="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m;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Stereo angle between p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/n</a:t>
                </a:r>
                <a:r>
                  <a:rPr lang="ru-RU" sz="900" baseline="30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ru-RU" sz="9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 strips: 2.5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Number of strips/DSSD: 640 (p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  <m:r>
                      <a:rPr lang="en-US" sz="900">
                        <a:latin typeface="Cambria Math"/>
                        <a:ea typeface="Cambria Math"/>
                        <a:cs typeface="Times New Roman" pitchFamily="18" charset="0"/>
                      </a:rPr>
                      <m:t>6</m:t>
                    </m:r>
                    <m:r>
                      <a:rPr lang="ru-RU" sz="90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14</m:t>
                    </m:r>
                  </m:oMath>
                </a14:m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(n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Number of strips/module: 640 (p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  <m:r>
                      <a:rPr lang="en-US" sz="900">
                        <a:latin typeface="Cambria Math"/>
                        <a:ea typeface="Cambria Math"/>
                        <a:cs typeface="Times New Roman" pitchFamily="18" charset="0"/>
                      </a:rPr>
                      <m:t>6</m:t>
                    </m:r>
                    <m:r>
                      <a:rPr lang="en-US" sz="90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40</m:t>
                    </m:r>
                  </m:oMath>
                </a14:m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(n</a:t>
                </a:r>
                <a:r>
                  <a:rPr lang="en-US" sz="900" baseline="30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endParaRPr lang="ru-RU" sz="9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293" y="4186806"/>
                <a:ext cx="2263761" cy="1338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/>
          <a:srcRect l="11270" t="20900" r="23888" b="42839"/>
          <a:stretch/>
        </p:blipFill>
        <p:spPr>
          <a:xfrm>
            <a:off x="3904064" y="3482093"/>
            <a:ext cx="2623457" cy="8252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TextBox 18"/>
              <p:cNvSpPr txBox="1"/>
              <p:nvPr/>
            </p:nvSpPr>
            <p:spPr>
              <a:xfrm>
                <a:off x="3634522" y="4404041"/>
                <a:ext cx="3185488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>
                    <a:latin typeface="Times New Roman" pitchFamily="18" charset="0"/>
                    <a:cs typeface="Times New Roman" pitchFamily="18" charset="0"/>
                  </a:rPr>
                  <a:t>Pitch Adapter (n+) side</a:t>
                </a:r>
                <a:r>
                  <a:rPr lang="ru-RU" sz="900" b="1" dirty="0">
                    <a:latin typeface="Times New Roman" pitchFamily="18" charset="0"/>
                    <a:cs typeface="Times New Roman" pitchFamily="18" charset="0"/>
                  </a:rPr>
                  <a:t/>
                </a:r>
                <a:endParaRPr lang="en-US" sz="9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sapphire plates with </a:t>
                </a:r>
                <a:r>
                  <a:rPr lang="en-US" sz="9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Si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-epitaxial layer </a:t>
                </a:r>
                <a:r>
                  <a:rPr lang="en-US" sz="9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ilicon </a:t>
                </a:r>
                <a:r>
                  <a:rPr lang="en-US" sz="9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9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nsulator (SOI)</a:t>
                </a:r>
                <a:endParaRPr lang="en-US" sz="9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Number of channels: 640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Value of poly-Si resistors: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≈</m:t>
                    </m:r>
                  </m:oMath>
                </a14:m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 1 M</a:t>
                </a:r>
                <a:r>
                  <a:rPr lang="el-GR" sz="900" dirty="0">
                    <a:latin typeface="Times New Roman" pitchFamily="18" charset="0"/>
                    <a:cs typeface="Times New Roman" pitchFamily="18" charset="0"/>
                  </a:rPr>
                  <a:t>Ω</a:t>
                </a:r>
                <a:endParaRPr lang="en-US" sz="9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Value of integrated capacitors: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≈</m:t>
                    </m:r>
                  </m:oMath>
                </a14:m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 120 pF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Capacitor working voltage: 100 V 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Capacitor breakdown voltage: &gt;150 V </a:t>
                </a: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522" y="4404041"/>
                <a:ext cx="3185488" cy="1061829"/>
              </a:xfrm>
              <a:prstGeom prst="rect">
                <a:avLst/>
              </a:prstGeom>
              <a:blipFill>
                <a:blip r:embed="rId10"/>
                <a:stretch>
                  <a:fillRect b="-1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/>
          <a:srcRect l="18809" t="14550" r="28413" b="12645"/>
          <a:stretch/>
        </p:blipFill>
        <p:spPr>
          <a:xfrm>
            <a:off x="1212347" y="3345183"/>
            <a:ext cx="1197536" cy="9292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Прямоугольник 20"/>
              <p:cNvSpPr/>
              <p:nvPr/>
            </p:nvSpPr>
            <p:spPr>
              <a:xfrm>
                <a:off x="349721" y="4274399"/>
                <a:ext cx="2990962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b="1" dirty="0">
                    <a:latin typeface="Times New Roman" pitchFamily="18" charset="0"/>
                    <a:cs typeface="Times New Roman" pitchFamily="18" charset="0"/>
                  </a:rPr>
                  <a:t>ASIC VATAGP7.1 (5 chips on each side of module)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Number of CSA: 128 channels</a:t>
                </a:r>
              </a:p>
              <a:p>
                <a:pPr algn="ctr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Dynamic range: </a:t>
                </a:r>
                <a14:m>
                  <m:oMath xmlns:m="http://schemas.openxmlformats.org/officeDocument/2006/math">
                    <m:r>
                      <a:rPr lang="ru-RU" sz="900" i="1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30 </a:t>
                </a:r>
                <a:r>
                  <a:rPr lang="en-US" sz="900" dirty="0" err="1">
                    <a:latin typeface="Times New Roman" pitchFamily="18" charset="0"/>
                    <a:cs typeface="Times New Roman" pitchFamily="18" charset="0"/>
                  </a:rPr>
                  <a:t>fC</a:t>
                </a:r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Peaking time (slow/fast shaper): 500 ns/ 50ns</a:t>
                </a:r>
                <a:endParaRPr lang="ru-RU" sz="9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Noise (ENC): </a:t>
                </a:r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70e +12e/pF (typ.)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Voltage supply: +1.5 V, -2.0 V 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Gain from input to output buffer: 16.5 µA/</a:t>
                </a:r>
                <a:r>
                  <a:rPr lang="en-US" sz="900" dirty="0" err="1">
                    <a:latin typeface="Times New Roman" pitchFamily="18" charset="0"/>
                    <a:cs typeface="Times New Roman" pitchFamily="18" charset="0"/>
                  </a:rPr>
                  <a:t>fC</a:t>
                </a:r>
                <a:endParaRPr lang="en-US" sz="9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Output Serial analog multiplexer clock speed: 3.9 MHz</a:t>
                </a:r>
              </a:p>
              <a:p>
                <a:pPr algn="ctr"/>
                <a:r>
                  <a:rPr lang="en-US" sz="900" dirty="0">
                    <a:latin typeface="Times New Roman" pitchFamily="18" charset="0"/>
                    <a:cs typeface="Times New Roman" pitchFamily="18" charset="0"/>
                  </a:rPr>
                  <a:t>Power dissipation per channel: 2.2 </a:t>
                </a:r>
                <a:r>
                  <a:rPr lang="en-US" sz="900" dirty="0" err="1">
                    <a:latin typeface="Times New Roman" pitchFamily="18" charset="0"/>
                    <a:cs typeface="Times New Roman" pitchFamily="18" charset="0"/>
                  </a:rPr>
                  <a:t>mW</a:t>
                </a:r>
                <a:endParaRPr lang="ru-RU" sz="9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21" y="4274399"/>
                <a:ext cx="2990962" cy="1338828"/>
              </a:xfrm>
              <a:prstGeom prst="rect">
                <a:avLst/>
              </a:prstGeom>
              <a:blipFill>
                <a:blip r:embed="rId12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Овал 23"/>
          <p:cNvSpPr/>
          <p:nvPr/>
        </p:nvSpPr>
        <p:spPr>
          <a:xfrm>
            <a:off x="4854472" y="2123268"/>
            <a:ext cx="199439" cy="91959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Овал 24"/>
          <p:cNvSpPr/>
          <p:nvPr/>
        </p:nvSpPr>
        <p:spPr>
          <a:xfrm>
            <a:off x="5517893" y="2261975"/>
            <a:ext cx="725597" cy="67116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Овал 25"/>
          <p:cNvSpPr/>
          <p:nvPr/>
        </p:nvSpPr>
        <p:spPr>
          <a:xfrm>
            <a:off x="4611549" y="2726718"/>
            <a:ext cx="253067" cy="22714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130" y="1800180"/>
            <a:ext cx="1621465" cy="90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Овал 27"/>
          <p:cNvSpPr/>
          <p:nvPr/>
        </p:nvSpPr>
        <p:spPr>
          <a:xfrm>
            <a:off x="2891987" y="2189107"/>
            <a:ext cx="377031" cy="34889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29" name="Прямая со стрелкой 28"/>
          <p:cNvCxnSpPr>
            <a:cxnSpLocks/>
          </p:cNvCxnSpPr>
          <p:nvPr/>
        </p:nvCxnSpPr>
        <p:spPr>
          <a:xfrm>
            <a:off x="3281164" y="2429633"/>
            <a:ext cx="1021229" cy="1367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cxnSpLocks/>
            <a:stCxn id="26" idx="3"/>
            <a:endCxn id="20" idx="3"/>
          </p:cNvCxnSpPr>
          <p:nvPr/>
        </p:nvCxnSpPr>
        <p:spPr>
          <a:xfrm flipH="1">
            <a:off x="2409883" y="2920598"/>
            <a:ext cx="2238726" cy="8891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</p:cNvCxnSpPr>
          <p:nvPr/>
        </p:nvCxnSpPr>
        <p:spPr>
          <a:xfrm>
            <a:off x="4954192" y="3035883"/>
            <a:ext cx="0" cy="5064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cxnSpLocks/>
          </p:cNvCxnSpPr>
          <p:nvPr/>
        </p:nvCxnSpPr>
        <p:spPr>
          <a:xfrm>
            <a:off x="6248824" y="2583066"/>
            <a:ext cx="7794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474376" y="2960661"/>
            <a:ext cx="267347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US" altLang="ru-RU" sz="825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ru-RU" sz="825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M.Kapishin</a:t>
            </a:r>
            <a:r>
              <a:rPr lang="en-US" altLang="ru-RU" sz="825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, Status of </a:t>
            </a:r>
            <a:r>
              <a:rPr lang="ru-RU" altLang="ru-RU" sz="825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ru-RU" sz="825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aryonic</a:t>
            </a:r>
            <a:r>
              <a:rPr lang="en-US" altLang="ru-RU" sz="825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825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ru-RU" sz="825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atter</a:t>
            </a:r>
            <a:r>
              <a:rPr lang="en-US" altLang="ru-RU" sz="825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US" altLang="ru-RU" sz="825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Nuclotron</a:t>
            </a:r>
            <a:r>
              <a:rPr lang="en-US" altLang="ru-RU" sz="825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October 2018] </a:t>
            </a:r>
            <a:r>
              <a:rPr lang="ru-RU" altLang="ru-RU" sz="788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89374" y="2741123"/>
            <a:ext cx="31116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US" altLang="ru-RU" sz="825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Positions of Forward and Vertex Silicon Detector at BM@N technical run March 2018</a:t>
            </a:r>
            <a:endParaRPr lang="ru-RU" altLang="ru-RU" sz="788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51" y="1674037"/>
            <a:ext cx="937228" cy="109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877" y="1679873"/>
            <a:ext cx="884195" cy="108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256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Silicon detector</a:t>
            </a:r>
            <a:endParaRPr lang="ru-RU" sz="4000" dirty="0"/>
          </a:p>
        </p:txBody>
      </p:sp>
      <p:pic>
        <p:nvPicPr>
          <p:cNvPr id="4098" name="Picture 2" descr="C:\Users\Admin\Desktop\доклад\krem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196752"/>
            <a:ext cx="3168352" cy="4860629"/>
          </a:xfrm>
          <a:prstGeom prst="rect">
            <a:avLst/>
          </a:prstGeom>
          <a:noFill/>
        </p:spPr>
      </p:pic>
      <p:pic>
        <p:nvPicPr>
          <p:cNvPr id="4100" name="Picture 4" descr="C:\Users\Admin\Desktop\доклад\kr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293096"/>
            <a:ext cx="3113559" cy="2263328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661248"/>
            <a:ext cx="1872208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97152"/>
            <a:ext cx="191672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339752" y="5013176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267744" y="5877272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7092280" y="5661248"/>
            <a:ext cx="1512168" cy="36004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444208" y="5013176"/>
            <a:ext cx="792088" cy="7200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8783960" y="5229200"/>
            <a:ext cx="360040" cy="72008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>
            <a:endCxn id="16" idx="1"/>
          </p:cNvCxnSpPr>
          <p:nvPr/>
        </p:nvCxnSpPr>
        <p:spPr>
          <a:xfrm flipV="1">
            <a:off x="6444208" y="5334653"/>
            <a:ext cx="2392479" cy="61462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434" y="700046"/>
            <a:ext cx="4896544" cy="360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 стрелкой 21"/>
          <p:cNvCxnSpPr/>
          <p:nvPr/>
        </p:nvCxnSpPr>
        <p:spPr>
          <a:xfrm>
            <a:off x="4572000" y="2708920"/>
            <a:ext cx="28803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051720" y="3284984"/>
            <a:ext cx="5472608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1538" y="1124744"/>
            <a:ext cx="3099341" cy="440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094" y="4372582"/>
            <a:ext cx="2759654" cy="216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2736304" cy="32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0290" y="5120676"/>
            <a:ext cx="3046131" cy="141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6421" y="4360042"/>
            <a:ext cx="2195736" cy="217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7837" y="2726048"/>
            <a:ext cx="2244320" cy="162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7469" y="1118647"/>
            <a:ext cx="2354688" cy="166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956895" y="175856"/>
            <a:ext cx="3419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Silicon detector</a:t>
            </a:r>
            <a:endParaRPr lang="ru-RU" sz="4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4449" y="999634"/>
            <a:ext cx="864530" cy="4851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51" y="938147"/>
            <a:ext cx="917063" cy="60811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83" r="29258"/>
          <a:stretch/>
        </p:blipFill>
        <p:spPr>
          <a:xfrm>
            <a:off x="3652917" y="1484774"/>
            <a:ext cx="2218775" cy="43222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1" name="Группа 40"/>
          <p:cNvGrpSpPr/>
          <p:nvPr/>
        </p:nvGrpSpPr>
        <p:grpSpPr>
          <a:xfrm>
            <a:off x="807963" y="1246838"/>
            <a:ext cx="2428039" cy="1665222"/>
            <a:chOff x="181155" y="733261"/>
            <a:chExt cx="3237386" cy="2220296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36" y="733261"/>
              <a:ext cx="3063834" cy="2109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695693" y="2668777"/>
              <a:ext cx="722848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 err="1">
                  <a:latin typeface="Adobe Garamond Pro Bold" pitchFamily="18" charset="0"/>
                </a:rPr>
                <a:t>hitX</a:t>
              </a:r>
              <a:r>
                <a:rPr lang="en-US" sz="788" dirty="0">
                  <a:latin typeface="Adobe Garamond Pro Bold" pitchFamily="18" charset="0"/>
                </a:rPr>
                <a:t>, cm</a:t>
              </a:r>
              <a:endParaRPr lang="ru-RU" sz="788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81155" y="931357"/>
              <a:ext cx="558272" cy="446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88" dirty="0" err="1">
                  <a:latin typeface="Adobe Garamond Pro Bold" pitchFamily="18" charset="0"/>
                </a:rPr>
                <a:t>hitY</a:t>
              </a:r>
              <a:r>
                <a:rPr lang="en-US" sz="788" dirty="0">
                  <a:latin typeface="Adobe Garamond Pro Bold" pitchFamily="18" charset="0"/>
                </a:rPr>
                <a:t>, </a:t>
              </a:r>
            </a:p>
            <a:p>
              <a:r>
                <a:rPr lang="en-US" sz="788" dirty="0">
                  <a:latin typeface="Adobe Garamond Pro Bold" pitchFamily="18" charset="0"/>
                </a:rPr>
                <a:t>cm</a:t>
              </a:r>
              <a:endParaRPr lang="ru-RU" sz="788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807963" y="4327988"/>
            <a:ext cx="2469947" cy="1630770"/>
            <a:chOff x="181155" y="4714504"/>
            <a:chExt cx="3293262" cy="2174360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660"/>
            <a:stretch/>
          </p:blipFill>
          <p:spPr bwMode="auto">
            <a:xfrm>
              <a:off x="318035" y="4714504"/>
              <a:ext cx="3067637" cy="2093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2751569" y="6604084"/>
              <a:ext cx="722848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 err="1">
                  <a:latin typeface="Adobe Garamond Pro Bold" pitchFamily="18" charset="0"/>
                </a:rPr>
                <a:t>hitX</a:t>
              </a:r>
              <a:r>
                <a:rPr lang="en-US" sz="788" dirty="0">
                  <a:latin typeface="Adobe Garamond Pro Bold" pitchFamily="18" charset="0"/>
                </a:rPr>
                <a:t>, cm</a:t>
              </a:r>
              <a:endParaRPr lang="ru-RU" sz="788" dirty="0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81155" y="4828691"/>
              <a:ext cx="558272" cy="446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88" dirty="0" err="1">
                  <a:latin typeface="Adobe Garamond Pro Bold" pitchFamily="18" charset="0"/>
                </a:rPr>
                <a:t>hitY</a:t>
              </a:r>
              <a:r>
                <a:rPr lang="en-US" sz="788" dirty="0">
                  <a:latin typeface="Adobe Garamond Pro Bold" pitchFamily="18" charset="0"/>
                </a:rPr>
                <a:t>, </a:t>
              </a:r>
            </a:p>
            <a:p>
              <a:r>
                <a:rPr lang="en-US" sz="788" dirty="0">
                  <a:latin typeface="Adobe Garamond Pro Bold" pitchFamily="18" charset="0"/>
                </a:rPr>
                <a:t>cm</a:t>
              </a:r>
              <a:endParaRPr lang="ru-RU" sz="788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805110" y="2923925"/>
            <a:ext cx="2446910" cy="1514068"/>
            <a:chOff x="181155" y="2842420"/>
            <a:chExt cx="3230229" cy="2031736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48"/>
            <a:stretch/>
          </p:blipFill>
          <p:spPr bwMode="auto">
            <a:xfrm>
              <a:off x="318036" y="2842420"/>
              <a:ext cx="3067637" cy="1900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2695696" y="4587545"/>
              <a:ext cx="715688" cy="286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 err="1">
                  <a:latin typeface="Adobe Garamond Pro Bold" pitchFamily="18" charset="0"/>
                </a:rPr>
                <a:t>hitX</a:t>
              </a:r>
              <a:r>
                <a:rPr lang="en-US" sz="788" dirty="0">
                  <a:latin typeface="Adobe Garamond Pro Bold" pitchFamily="18" charset="0"/>
                </a:rPr>
                <a:t>, cm</a:t>
              </a:r>
              <a:endParaRPr lang="ru-RU" sz="788" dirty="0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81155" y="2842420"/>
              <a:ext cx="552742" cy="4493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88" dirty="0" err="1">
                  <a:latin typeface="Adobe Garamond Pro Bold" pitchFamily="18" charset="0"/>
                </a:rPr>
                <a:t>hitY</a:t>
              </a:r>
              <a:r>
                <a:rPr lang="en-US" sz="788" dirty="0">
                  <a:latin typeface="Adobe Garamond Pro Bold" pitchFamily="18" charset="0"/>
                </a:rPr>
                <a:t>, </a:t>
              </a:r>
            </a:p>
            <a:p>
              <a:r>
                <a:rPr lang="en-US" sz="788" dirty="0">
                  <a:latin typeface="Adobe Garamond Pro Bold" pitchFamily="18" charset="0"/>
                </a:rPr>
                <a:t>cm</a:t>
              </a:r>
              <a:endParaRPr lang="ru-RU" sz="788" dirty="0"/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805111" y="1348049"/>
            <a:ext cx="2424581" cy="1493132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noFill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07963" y="2918878"/>
            <a:ext cx="2423326" cy="145103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noFill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10472" y="4389353"/>
            <a:ext cx="2423326" cy="1546257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noFill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4790" y="122645"/>
            <a:ext cx="5366687" cy="1038326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Events reconstruction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4873" y="5606674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a)</a:t>
            </a:r>
            <a:endParaRPr lang="ru-RU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12055" y="5606674"/>
            <a:ext cx="3289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b)</a:t>
            </a:r>
            <a:endParaRPr lang="ru-RU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957911" y="5606626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c)</a:t>
            </a:r>
            <a:endParaRPr lang="ru-RU" sz="13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882" y="4184778"/>
            <a:ext cx="1056911" cy="1495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35" b="6367"/>
          <a:stretch/>
        </p:blipFill>
        <p:spPr bwMode="auto">
          <a:xfrm>
            <a:off x="6176775" y="2698474"/>
            <a:ext cx="1187126" cy="1335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425514" y="4595365"/>
            <a:ext cx="601547" cy="664573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noFill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2020" y="1519273"/>
            <a:ext cx="916634" cy="1018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479194" y="2771987"/>
            <a:ext cx="582283" cy="68903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noFill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726288" y="1672643"/>
            <a:ext cx="516463" cy="32004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noFill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4297628" y="1890881"/>
            <a:ext cx="692270" cy="271732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7" name="Овал 66"/>
          <p:cNvSpPr/>
          <p:nvPr/>
        </p:nvSpPr>
        <p:spPr>
          <a:xfrm>
            <a:off x="4297628" y="3137398"/>
            <a:ext cx="692270" cy="27173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8" name="Овал 67"/>
          <p:cNvSpPr/>
          <p:nvPr/>
        </p:nvSpPr>
        <p:spPr>
          <a:xfrm>
            <a:off x="4297627" y="4946633"/>
            <a:ext cx="692270" cy="271732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69" name="Прямая со стрелкой 68"/>
          <p:cNvCxnSpPr>
            <a:stCxn id="66" idx="2"/>
          </p:cNvCxnSpPr>
          <p:nvPr/>
        </p:nvCxnSpPr>
        <p:spPr>
          <a:xfrm flipH="1" flipV="1">
            <a:off x="3213208" y="2017265"/>
            <a:ext cx="1084420" cy="9482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3213208" y="3273263"/>
            <a:ext cx="1084419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>
            <a:off x="3190760" y="5082498"/>
            <a:ext cx="1106867" cy="1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68" idx="6"/>
          </p:cNvCxnSpPr>
          <p:nvPr/>
        </p:nvCxnSpPr>
        <p:spPr>
          <a:xfrm>
            <a:off x="4989897" y="5082499"/>
            <a:ext cx="1397626" cy="15083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67" idx="6"/>
          </p:cNvCxnSpPr>
          <p:nvPr/>
        </p:nvCxnSpPr>
        <p:spPr>
          <a:xfrm>
            <a:off x="4989898" y="3273264"/>
            <a:ext cx="1451305" cy="1317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66" idx="6"/>
          </p:cNvCxnSpPr>
          <p:nvPr/>
        </p:nvCxnSpPr>
        <p:spPr>
          <a:xfrm flipV="1">
            <a:off x="4989898" y="2002592"/>
            <a:ext cx="1698398" cy="24155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414793" y="2510856"/>
            <a:ext cx="167628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AutoNum type="alphaLcParenR"/>
            </a:pPr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Hits plots in BM@N Si-modules;</a:t>
            </a:r>
          </a:p>
          <a:p>
            <a:pPr marL="257175" indent="-257175">
              <a:buAutoNum type="alphaLcParenR"/>
            </a:pPr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Reconstructed track in muon stand (based on </a:t>
            </a:r>
            <a:r>
              <a:rPr lang="en-US" sz="1350" dirty="0" err="1">
                <a:latin typeface="Times New Roman" pitchFamily="18" charset="0"/>
                <a:cs typeface="Times New Roman" pitchFamily="18" charset="0"/>
              </a:rPr>
              <a:t>bmnroot</a:t>
            </a:r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 framework);</a:t>
            </a:r>
          </a:p>
          <a:p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c)   BM@N Silicon modules;</a:t>
            </a:r>
          </a:p>
        </p:txBody>
      </p:sp>
    </p:spTree>
    <p:extLst>
      <p:ext uri="{BB962C8B-B14F-4D97-AF65-F5344CB8AC3E}">
        <p14:creationId xmlns:p14="http://schemas.microsoft.com/office/powerpoint/2010/main" xmlns="" val="14984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282</Words>
  <Application>Microsoft Office PowerPoint</Application>
  <PresentationFormat>Экран (4:3)</PresentationFormat>
  <Paragraphs>82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Appearance miniSPD</vt:lpstr>
      <vt:lpstr>Functional structure of the stand</vt:lpstr>
      <vt:lpstr>DAQ crate</vt:lpstr>
      <vt:lpstr>Слайд 4</vt:lpstr>
      <vt:lpstr>Trigger</vt:lpstr>
      <vt:lpstr>BM@N Silicon detector module design</vt:lpstr>
      <vt:lpstr>Silicon detector</vt:lpstr>
      <vt:lpstr>Слайд 8</vt:lpstr>
      <vt:lpstr>Events reconstruction</vt:lpstr>
      <vt:lpstr>STRAW</vt:lpstr>
      <vt:lpstr>Слайд 11</vt:lpstr>
      <vt:lpstr>GEM </vt:lpstr>
      <vt:lpstr>Слайд 13</vt:lpstr>
      <vt:lpstr>Слайд 14</vt:lpstr>
      <vt:lpstr>ECAL</vt:lpstr>
      <vt:lpstr>Alignment</vt:lpstr>
      <vt:lpstr>Gas supply system</vt:lpstr>
      <vt:lpstr>Slow control</vt:lpstr>
      <vt:lpstr>Geant4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User Windows</cp:lastModifiedBy>
  <cp:revision>94</cp:revision>
  <dcterms:created xsi:type="dcterms:W3CDTF">2020-10-14T05:00:21Z</dcterms:created>
  <dcterms:modified xsi:type="dcterms:W3CDTF">2020-10-15T07:53:36Z</dcterms:modified>
</cp:coreProperties>
</file>