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06" r:id="rId2"/>
    <p:sldId id="357" r:id="rId3"/>
    <p:sldId id="258" r:id="rId4"/>
    <p:sldId id="262" r:id="rId5"/>
    <p:sldId id="272" r:id="rId6"/>
    <p:sldId id="346" r:id="rId7"/>
    <p:sldId id="349" r:id="rId8"/>
    <p:sldId id="350" r:id="rId9"/>
    <p:sldId id="282" r:id="rId10"/>
    <p:sldId id="284" r:id="rId11"/>
    <p:sldId id="310" r:id="rId12"/>
    <p:sldId id="344" r:id="rId13"/>
    <p:sldId id="320" r:id="rId14"/>
    <p:sldId id="330" r:id="rId15"/>
    <p:sldId id="318" r:id="rId16"/>
    <p:sldId id="334" r:id="rId17"/>
    <p:sldId id="353" r:id="rId18"/>
    <p:sldId id="354" r:id="rId19"/>
    <p:sldId id="355" r:id="rId20"/>
    <p:sldId id="295" r:id="rId21"/>
    <p:sldId id="356" r:id="rId22"/>
    <p:sldId id="298"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CC00CC"/>
    <a:srgbClr val="FF99FF"/>
    <a:srgbClr val="FF00FF"/>
    <a:srgbClr val="66FF33"/>
    <a:srgbClr val="9900FF"/>
    <a:srgbClr val="CC00FF"/>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094" y="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5F6B496C-CAB7-4214-A429-C654B898C4EA}" type="datetimeFigureOut">
              <a:rPr lang="ru-RU"/>
              <a:pPr>
                <a:defRPr/>
              </a:pPr>
              <a:t>29.10.2020</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ru-RU"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75DCE0B4-E0BF-4062-A2D0-69DE9997CA74}" type="slidenum">
              <a:rPr lang="ru-RU"/>
              <a:pPr>
                <a:defRPr/>
              </a:pPr>
              <a:t>‹#›</a:t>
            </a:fld>
            <a:endParaRPr lang="ru-RU"/>
          </a:p>
        </p:txBody>
      </p:sp>
    </p:spTree>
    <p:extLst>
      <p:ext uri="{BB962C8B-B14F-4D97-AF65-F5344CB8AC3E}">
        <p14:creationId xmlns:p14="http://schemas.microsoft.com/office/powerpoint/2010/main" val="22011802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10"/>
          <p:cNvSpPr>
            <a:spLocks noGrp="1" noChangeArrowheads="1"/>
          </p:cNvSpPr>
          <p:nvPr>
            <p:ph type="sldNum" sz="quarter" idx="5"/>
          </p:nvPr>
        </p:nvSpPr>
        <p:spPr bwMode="auto">
          <a:noFill/>
          <a:ln>
            <a:round/>
            <a:headEnd/>
            <a:tailEnd/>
          </a:ln>
        </p:spPr>
        <p:txBody>
          <a:bodyPr wrap="square" numCol="1" anchorCtr="0" compatLnSpc="1">
            <a:prstTxWarp prst="textNoShape">
              <a:avLst/>
            </a:prstTxWarp>
          </a:bodyPr>
          <a:lstStyle/>
          <a:p>
            <a:fld id="{84AABD3D-D6E5-49D3-96A5-B3E884B76DCC}" type="slidenum">
              <a:rPr lang="ru-RU" altLang="ru-RU" smtClean="0">
                <a:latin typeface="Arial" pitchFamily="34" charset="0"/>
              </a:rPr>
              <a:pPr/>
              <a:t>15</a:t>
            </a:fld>
            <a:endParaRPr lang="ru-RU" altLang="ru-RU" smtClean="0">
              <a:latin typeface="Arial" pitchFamily="34" charset="0"/>
            </a:endParaRPr>
          </a:p>
        </p:txBody>
      </p:sp>
      <p:sp>
        <p:nvSpPr>
          <p:cNvPr id="99331" name="Rectangle 1"/>
          <p:cNvSpPr>
            <a:spLocks noGrp="1" noRot="1" noChangeAspect="1" noChangeArrowheads="1" noTextEdit="1"/>
          </p:cNvSpPr>
          <p:nvPr>
            <p:ph type="sldImg"/>
          </p:nvPr>
        </p:nvSpPr>
        <p:spPr bwMode="auto">
          <a:xfrm>
            <a:off x="1143000" y="685800"/>
            <a:ext cx="4568825" cy="3425825"/>
          </a:xfrm>
          <a:noFill/>
          <a:ln>
            <a:solidFill>
              <a:srgbClr val="000000"/>
            </a:solidFill>
            <a:miter lim="800000"/>
            <a:headEnd/>
            <a:tailEnd/>
          </a:ln>
        </p:spPr>
      </p:sp>
      <p:sp>
        <p:nvSpPr>
          <p:cNvPr id="99332" name="Rectangle 2"/>
          <p:cNvSpPr>
            <a:spLocks noGrp="1" noChangeArrowheads="1"/>
          </p:cNvSpPr>
          <p:nvPr>
            <p:ph type="body" idx="1"/>
          </p:nvPr>
        </p:nvSpPr>
        <p:spPr bwMode="auto">
          <a:xfrm>
            <a:off x="685800" y="4343400"/>
            <a:ext cx="5483225" cy="4111625"/>
          </a:xfrm>
          <a:noFill/>
        </p:spPr>
        <p:txBody>
          <a:bodyPr wrap="none" numCol="1" anchor="ctr" anchorCtr="0" compatLnSpc="1">
            <a:prstTxWarp prst="textNoShape">
              <a:avLst/>
            </a:prstTxWarp>
          </a:bodyPr>
          <a:lstStyle/>
          <a:p>
            <a:endParaRPr lang="ru-RU" altLang="ru-RU" smtClean="0"/>
          </a:p>
        </p:txBody>
      </p:sp>
    </p:spTree>
    <p:extLst>
      <p:ext uri="{BB962C8B-B14F-4D97-AF65-F5344CB8AC3E}">
        <p14:creationId xmlns:p14="http://schemas.microsoft.com/office/powerpoint/2010/main" val="2791847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Образ слайда 1"/>
          <p:cNvSpPr>
            <a:spLocks noGrp="1" noRot="1" noChangeAspect="1" noTextEdit="1"/>
          </p:cNvSpPr>
          <p:nvPr>
            <p:ph type="sldImg"/>
          </p:nvPr>
        </p:nvSpPr>
        <p:spPr bwMode="auto">
          <a:noFill/>
          <a:ln>
            <a:solidFill>
              <a:srgbClr val="000000"/>
            </a:solidFill>
            <a:miter lim="800000"/>
            <a:headEnd/>
            <a:tailEnd/>
          </a:ln>
        </p:spPr>
      </p:sp>
      <p:sp>
        <p:nvSpPr>
          <p:cNvPr id="110595" name="Заметки 2"/>
          <p:cNvSpPr>
            <a:spLocks noGrp="1"/>
          </p:cNvSpPr>
          <p:nvPr>
            <p:ph type="body" idx="1"/>
          </p:nvPr>
        </p:nvSpPr>
        <p:spPr bwMode="auto">
          <a:noFill/>
        </p:spPr>
        <p:txBody>
          <a:bodyPr wrap="square" numCol="1" anchor="t" anchorCtr="0" compatLnSpc="1">
            <a:prstTxWarp prst="textNoShape">
              <a:avLst/>
            </a:prstTxWarp>
          </a:bodyPr>
          <a:lstStyle/>
          <a:p>
            <a:r>
              <a:rPr lang="ru-RU" smtClean="0"/>
              <a:t>Фото спектрометра придаст больше доверия результату – виден «уровень».</a:t>
            </a:r>
          </a:p>
        </p:txBody>
      </p:sp>
      <p:sp>
        <p:nvSpPr>
          <p:cNvPr id="11059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06127D-6ED9-4877-974A-D5B32B0E15E3}" type="slidenum">
              <a:rPr lang="ru-RU" smtClean="0">
                <a:latin typeface="Arial" pitchFamily="34" charset="0"/>
              </a:rPr>
              <a:pPr/>
              <a:t>17</a:t>
            </a:fld>
            <a:endParaRPr lang="ru-RU" smtClean="0">
              <a:latin typeface="Arial" pitchFamily="34" charset="0"/>
            </a:endParaRPr>
          </a:p>
        </p:txBody>
      </p:sp>
    </p:spTree>
    <p:extLst>
      <p:ext uri="{BB962C8B-B14F-4D97-AF65-F5344CB8AC3E}">
        <p14:creationId xmlns:p14="http://schemas.microsoft.com/office/powerpoint/2010/main" val="1105944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Образ слайда 1"/>
          <p:cNvSpPr>
            <a:spLocks noGrp="1" noRot="1" noChangeAspect="1" noTextEdit="1"/>
          </p:cNvSpPr>
          <p:nvPr>
            <p:ph type="sldImg"/>
          </p:nvPr>
        </p:nvSpPr>
        <p:spPr bwMode="auto">
          <a:noFill/>
          <a:ln>
            <a:solidFill>
              <a:srgbClr val="000000"/>
            </a:solidFill>
            <a:miter lim="800000"/>
            <a:headEnd/>
            <a:tailEnd/>
          </a:ln>
        </p:spPr>
      </p:sp>
      <p:sp>
        <p:nvSpPr>
          <p:cNvPr id="111619" name="Заметки 2"/>
          <p:cNvSpPr>
            <a:spLocks noGrp="1"/>
          </p:cNvSpPr>
          <p:nvPr>
            <p:ph type="body" idx="1"/>
          </p:nvPr>
        </p:nvSpPr>
        <p:spPr bwMode="auto">
          <a:noFill/>
        </p:spPr>
        <p:txBody>
          <a:bodyPr wrap="square" numCol="1" anchor="t" anchorCtr="0" compatLnSpc="1">
            <a:prstTxWarp prst="textNoShape">
              <a:avLst/>
            </a:prstTxWarp>
          </a:bodyPr>
          <a:lstStyle/>
          <a:p>
            <a:r>
              <a:rPr lang="ru-RU" smtClean="0"/>
              <a:t>Независимое подтверждение существования похожего эффекта, кроме того Вы со Стегайловым соавторы</a:t>
            </a:r>
          </a:p>
        </p:txBody>
      </p:sp>
      <p:sp>
        <p:nvSpPr>
          <p:cNvPr id="1116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E628BF-499A-4BE1-8BCA-BC1FDF123E58}" type="slidenum">
              <a:rPr lang="ru-RU" smtClean="0">
                <a:latin typeface="Arial" pitchFamily="34" charset="0"/>
              </a:rPr>
              <a:pPr/>
              <a:t>18</a:t>
            </a:fld>
            <a:endParaRPr lang="ru-RU" smtClean="0">
              <a:latin typeface="Arial" pitchFamily="34" charset="0"/>
            </a:endParaRPr>
          </a:p>
        </p:txBody>
      </p:sp>
    </p:spTree>
    <p:extLst>
      <p:ext uri="{BB962C8B-B14F-4D97-AF65-F5344CB8AC3E}">
        <p14:creationId xmlns:p14="http://schemas.microsoft.com/office/powerpoint/2010/main" val="4001881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Образ слайда 1"/>
          <p:cNvSpPr>
            <a:spLocks noGrp="1" noRot="1" noChangeAspect="1" noTextEdit="1"/>
          </p:cNvSpPr>
          <p:nvPr>
            <p:ph type="sldImg"/>
          </p:nvPr>
        </p:nvSpPr>
        <p:spPr bwMode="auto">
          <a:noFill/>
          <a:ln>
            <a:solidFill>
              <a:srgbClr val="000000"/>
            </a:solidFill>
            <a:miter lim="800000"/>
            <a:headEnd/>
            <a:tailEnd/>
          </a:ln>
        </p:spPr>
      </p:sp>
      <p:sp>
        <p:nvSpPr>
          <p:cNvPr id="112643" name="Заметки 2"/>
          <p:cNvSpPr>
            <a:spLocks noGrp="1"/>
          </p:cNvSpPr>
          <p:nvPr>
            <p:ph type="body" idx="1"/>
          </p:nvPr>
        </p:nvSpPr>
        <p:spPr bwMode="auto">
          <a:noFill/>
        </p:spPr>
        <p:txBody>
          <a:bodyPr wrap="square" numCol="1" anchor="t" anchorCtr="0" compatLnSpc="1">
            <a:prstTxWarp prst="textNoShape">
              <a:avLst/>
            </a:prstTxWarp>
          </a:bodyPr>
          <a:lstStyle/>
          <a:p>
            <a:r>
              <a:rPr lang="ru-RU" altLang="ru-RU" smtClean="0"/>
              <a:t>Это уже к проекту. Оба направления – с участием наших сотрудников и с привлечением соисполнителей. Наше дополнение к методике на предыдущем слайде – увеличить эффективность радиочастотного или СВЧ нагрева за счет введения в ткани наноразмерных поглотителей излучения.</a:t>
            </a:r>
          </a:p>
        </p:txBody>
      </p:sp>
      <p:sp>
        <p:nvSpPr>
          <p:cNvPr id="1126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16C522-78DE-426E-84F3-8B1FF3E71A05}" type="slidenum">
              <a:rPr lang="ru-RU" altLang="ru-RU" smtClean="0">
                <a:latin typeface="Arial" pitchFamily="34" charset="0"/>
              </a:rPr>
              <a:pPr/>
              <a:t>19</a:t>
            </a:fld>
            <a:endParaRPr lang="ru-RU" altLang="ru-RU" smtClean="0">
              <a:latin typeface="Arial" pitchFamily="34" charset="0"/>
            </a:endParaRPr>
          </a:p>
        </p:txBody>
      </p:sp>
    </p:spTree>
    <p:extLst>
      <p:ext uri="{BB962C8B-B14F-4D97-AF65-F5344CB8AC3E}">
        <p14:creationId xmlns:p14="http://schemas.microsoft.com/office/powerpoint/2010/main" val="3844582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
        <p:nvSpPr>
          <p:cNvPr id="4" name="Дата 3"/>
          <p:cNvSpPr>
            <a:spLocks noGrp="1"/>
          </p:cNvSpPr>
          <p:nvPr>
            <p:ph type="dt" sz="half" idx="10"/>
          </p:nvPr>
        </p:nvSpPr>
        <p:spPr/>
        <p:txBody>
          <a:bodyPr/>
          <a:lstStyle>
            <a:lvl1pPr>
              <a:defRPr/>
            </a:lvl1pPr>
          </a:lstStyle>
          <a:p>
            <a:pPr>
              <a:defRPr/>
            </a:pPr>
            <a:fld id="{E32180BA-053E-4A3B-95F8-DBC0F276B550}" type="datetimeFigureOut">
              <a:rPr lang="ru-RU"/>
              <a:pPr>
                <a:defRPr/>
              </a:pPr>
              <a:t>29.10.2020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91C0AA4-E191-424A-AFD5-60E22709FAD1}"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Вертикальный текст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Дата 3"/>
          <p:cNvSpPr>
            <a:spLocks noGrp="1"/>
          </p:cNvSpPr>
          <p:nvPr>
            <p:ph type="dt" sz="half" idx="10"/>
          </p:nvPr>
        </p:nvSpPr>
        <p:spPr/>
        <p:txBody>
          <a:bodyPr/>
          <a:lstStyle>
            <a:lvl1pPr>
              <a:defRPr/>
            </a:lvl1pPr>
          </a:lstStyle>
          <a:p>
            <a:pPr>
              <a:defRPr/>
            </a:pPr>
            <a:fld id="{3516055C-E610-45F7-8B04-3D238CA6B291}" type="datetimeFigureOut">
              <a:rPr lang="ru-RU"/>
              <a:pPr>
                <a:defRPr/>
              </a:pPr>
              <a:t>29.10.2020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C00F961-C6AF-41F6-A3DD-5A15DB0B647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Дата 3"/>
          <p:cNvSpPr>
            <a:spLocks noGrp="1"/>
          </p:cNvSpPr>
          <p:nvPr>
            <p:ph type="dt" sz="half" idx="10"/>
          </p:nvPr>
        </p:nvSpPr>
        <p:spPr/>
        <p:txBody>
          <a:bodyPr/>
          <a:lstStyle>
            <a:lvl1pPr>
              <a:defRPr/>
            </a:lvl1pPr>
          </a:lstStyle>
          <a:p>
            <a:pPr>
              <a:defRPr/>
            </a:pPr>
            <a:fld id="{92BC1F80-6075-4583-A18F-6FFB71AE50CC}" type="datetimeFigureOut">
              <a:rPr lang="ru-RU"/>
              <a:pPr>
                <a:defRPr/>
              </a:pPr>
              <a:t>29.10.2020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1EABB64-B33D-4BA9-AA85-F5C393BD1860}"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rtlCol="0">
            <a:normAutofit/>
          </a:bodyPr>
          <a:lstStyle/>
          <a:p>
            <a:pPr lvl="0"/>
            <a:r>
              <a:rPr lang="ru-RU" noProof="0" smtClean="0"/>
              <a:t>Вставка таблицы</a:t>
            </a:r>
          </a:p>
        </p:txBody>
      </p:sp>
      <p:sp>
        <p:nvSpPr>
          <p:cNvPr id="4" name="Rectangle 4"/>
          <p:cNvSpPr>
            <a:spLocks noGrp="1" noChangeArrowheads="1"/>
          </p:cNvSpPr>
          <p:nvPr>
            <p:ph type="dt" sz="half" idx="10"/>
          </p:nvPr>
        </p:nvSpPr>
        <p:spPr/>
        <p:txBody>
          <a:bodyPr/>
          <a:lstStyle>
            <a:lvl1pPr>
              <a:defRPr/>
            </a:lvl1pPr>
          </a:lstStyle>
          <a:p>
            <a:pPr>
              <a:defRPr/>
            </a:pPr>
            <a:fld id="{33CB69C1-BCC1-4224-B50F-FA7CA1DF014A}" type="datetime1">
              <a:rPr lang="ru-RU"/>
              <a:pPr>
                <a:defRPr/>
              </a:pPr>
              <a:t>29.10.2020</a:t>
            </a:fld>
            <a:endParaRPr lang="ru-RU"/>
          </a:p>
        </p:txBody>
      </p:sp>
      <p:sp>
        <p:nvSpPr>
          <p:cNvPr id="5" name="Rectangle 5"/>
          <p:cNvSpPr>
            <a:spLocks noGrp="1" noChangeArrowheads="1"/>
          </p:cNvSpPr>
          <p:nvPr>
            <p:ph type="ftr" sz="quarter" idx="11"/>
          </p:nvPr>
        </p:nvSpPr>
        <p:spPr/>
        <p:txBody>
          <a:bodyPr/>
          <a:lstStyle>
            <a:lvl1pPr>
              <a:defRPr/>
            </a:lvl1pPr>
          </a:lstStyle>
          <a:p>
            <a:pPr>
              <a:defRPr/>
            </a:pPr>
            <a:r>
              <a:rPr lang="pl-PL"/>
              <a:t>Seminar at INRNE 11.09.13</a:t>
            </a:r>
            <a:endParaRPr lang="ru-RU"/>
          </a:p>
        </p:txBody>
      </p:sp>
      <p:sp>
        <p:nvSpPr>
          <p:cNvPr id="6" name="Rectangle 6"/>
          <p:cNvSpPr>
            <a:spLocks noGrp="1" noChangeArrowheads="1"/>
          </p:cNvSpPr>
          <p:nvPr>
            <p:ph type="sldNum" sz="quarter" idx="12"/>
          </p:nvPr>
        </p:nvSpPr>
        <p:spPr/>
        <p:txBody>
          <a:bodyPr/>
          <a:lstStyle>
            <a:lvl1pPr>
              <a:defRPr/>
            </a:lvl1pPr>
          </a:lstStyle>
          <a:p>
            <a:pPr>
              <a:defRPr/>
            </a:pPr>
            <a:fld id="{5058B582-FB29-4757-B199-0FC86111051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Содержимое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Дата 3"/>
          <p:cNvSpPr>
            <a:spLocks noGrp="1"/>
          </p:cNvSpPr>
          <p:nvPr>
            <p:ph type="dt" sz="half" idx="10"/>
          </p:nvPr>
        </p:nvSpPr>
        <p:spPr/>
        <p:txBody>
          <a:bodyPr/>
          <a:lstStyle>
            <a:lvl1pPr>
              <a:defRPr/>
            </a:lvl1pPr>
          </a:lstStyle>
          <a:p>
            <a:pPr>
              <a:defRPr/>
            </a:pPr>
            <a:fld id="{AA2A7D91-7DCA-426A-B7D0-EBD12E120C22}" type="datetimeFigureOut">
              <a:rPr lang="ru-RU"/>
              <a:pPr>
                <a:defRPr/>
              </a:pPr>
              <a:t>29.10.2020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1855E7D-6B65-4A5B-A3E9-28E7DBA4840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Дата 3"/>
          <p:cNvSpPr>
            <a:spLocks noGrp="1"/>
          </p:cNvSpPr>
          <p:nvPr>
            <p:ph type="dt" sz="half" idx="10"/>
          </p:nvPr>
        </p:nvSpPr>
        <p:spPr/>
        <p:txBody>
          <a:bodyPr/>
          <a:lstStyle>
            <a:lvl1pPr>
              <a:defRPr/>
            </a:lvl1pPr>
          </a:lstStyle>
          <a:p>
            <a:pPr>
              <a:defRPr/>
            </a:pPr>
            <a:fld id="{0275EE78-8C12-487E-8AC9-648AFF906659}" type="datetimeFigureOut">
              <a:rPr lang="ru-RU"/>
              <a:pPr>
                <a:defRPr/>
              </a:pPr>
              <a:t>29.10.2020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CB08688-848E-457D-B186-CF3B24BEADA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Дата 3"/>
          <p:cNvSpPr>
            <a:spLocks noGrp="1"/>
          </p:cNvSpPr>
          <p:nvPr>
            <p:ph type="dt" sz="half" idx="10"/>
          </p:nvPr>
        </p:nvSpPr>
        <p:spPr/>
        <p:txBody>
          <a:bodyPr/>
          <a:lstStyle>
            <a:lvl1pPr>
              <a:defRPr/>
            </a:lvl1pPr>
          </a:lstStyle>
          <a:p>
            <a:pPr>
              <a:defRPr/>
            </a:pPr>
            <a:fld id="{5B2798D5-071A-4078-BB85-1B3A63A65136}" type="datetimeFigureOut">
              <a:rPr lang="ru-RU"/>
              <a:pPr>
                <a:defRPr/>
              </a:pPr>
              <a:t>29.10.2020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9AFDD66-2514-4C25-BDCA-B50099B14F7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en-US" smtClean="0"/>
              <a:t>Click to edit Master title style</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Дата 3"/>
          <p:cNvSpPr>
            <a:spLocks noGrp="1"/>
          </p:cNvSpPr>
          <p:nvPr>
            <p:ph type="dt" sz="half" idx="10"/>
          </p:nvPr>
        </p:nvSpPr>
        <p:spPr/>
        <p:txBody>
          <a:bodyPr/>
          <a:lstStyle>
            <a:lvl1pPr>
              <a:defRPr/>
            </a:lvl1pPr>
          </a:lstStyle>
          <a:p>
            <a:pPr>
              <a:defRPr/>
            </a:pPr>
            <a:fld id="{7048E59B-D90E-4A1F-8210-F3A4AED0F80C}" type="datetimeFigureOut">
              <a:rPr lang="ru-RU"/>
              <a:pPr>
                <a:defRPr/>
              </a:pPr>
              <a:t>29.10.2020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0B0C7246-7114-4D5F-ACAC-6B880C1F2C6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Дата 3"/>
          <p:cNvSpPr>
            <a:spLocks noGrp="1"/>
          </p:cNvSpPr>
          <p:nvPr>
            <p:ph type="dt" sz="half" idx="10"/>
          </p:nvPr>
        </p:nvSpPr>
        <p:spPr/>
        <p:txBody>
          <a:bodyPr/>
          <a:lstStyle>
            <a:lvl1pPr>
              <a:defRPr/>
            </a:lvl1pPr>
          </a:lstStyle>
          <a:p>
            <a:pPr>
              <a:defRPr/>
            </a:pPr>
            <a:fld id="{AD6280B1-61F9-4EF3-A655-60E032753021}" type="datetimeFigureOut">
              <a:rPr lang="ru-RU"/>
              <a:pPr>
                <a:defRPr/>
              </a:pPr>
              <a:t>29.10.2020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021F7B0C-8088-41B8-B646-9ECA3A78792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1C17CF8-366C-4DB1-97BF-D82E67D546F5}" type="datetimeFigureOut">
              <a:rPr lang="ru-RU"/>
              <a:pPr>
                <a:defRPr/>
              </a:pPr>
              <a:t>29.10.2020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01C7547A-64C6-456C-9E96-A045E47ADEC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Дата 3"/>
          <p:cNvSpPr>
            <a:spLocks noGrp="1"/>
          </p:cNvSpPr>
          <p:nvPr>
            <p:ph type="dt" sz="half" idx="10"/>
          </p:nvPr>
        </p:nvSpPr>
        <p:spPr/>
        <p:txBody>
          <a:bodyPr/>
          <a:lstStyle>
            <a:lvl1pPr>
              <a:defRPr/>
            </a:lvl1pPr>
          </a:lstStyle>
          <a:p>
            <a:pPr>
              <a:defRPr/>
            </a:pPr>
            <a:fld id="{AFC00BA8-3EFF-46A7-835E-8C20873732F8}" type="datetimeFigureOut">
              <a:rPr lang="ru-RU"/>
              <a:pPr>
                <a:defRPr/>
              </a:pPr>
              <a:t>29.10.2020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C56ED9E-3E57-4A25-84F5-5AF981F1056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Дата 3"/>
          <p:cNvSpPr>
            <a:spLocks noGrp="1"/>
          </p:cNvSpPr>
          <p:nvPr>
            <p:ph type="dt" sz="half" idx="10"/>
          </p:nvPr>
        </p:nvSpPr>
        <p:spPr/>
        <p:txBody>
          <a:bodyPr/>
          <a:lstStyle>
            <a:lvl1pPr>
              <a:defRPr/>
            </a:lvl1pPr>
          </a:lstStyle>
          <a:p>
            <a:pPr>
              <a:defRPr/>
            </a:pPr>
            <a:fld id="{B1F8E5A0-AE24-425C-B93D-43A1D7C08753}" type="datetimeFigureOut">
              <a:rPr lang="ru-RU"/>
              <a:pPr>
                <a:defRPr/>
              </a:pPr>
              <a:t>29.10.2020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28BBF03-50A7-4245-82EE-893494F009F6}"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3314"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3315"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89AF3EA-3F6F-4700-B941-767FCD22C5CA}" type="datetimeFigureOut">
              <a:rPr lang="ru-RU"/>
              <a:pPr>
                <a:defRPr/>
              </a:pPr>
              <a:t>29.10.2020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0566F57-13C2-4508-AA6C-F766F7134B1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7.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8.wmf"/></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30.png"/><Relationship Id="rId5" Type="http://schemas.openxmlformats.org/officeDocument/2006/relationships/image" Target="../media/image29.e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notesSlide" Target="../notesSlides/notesSlide4.xml"/><Relationship Id="rId7" Type="http://schemas.openxmlformats.org/officeDocument/2006/relationships/oleObject" Target="../embeddings/oleObject4.bin"/><Relationship Id="rId12" Type="http://schemas.openxmlformats.org/officeDocument/2006/relationships/image" Target="../media/image36.jpeg"/><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35.png"/><Relationship Id="rId11" Type="http://schemas.openxmlformats.org/officeDocument/2006/relationships/hyperlink" Target="http://inp.bsu.by/NMCM2015/index.htm" TargetMode="External"/><Relationship Id="rId5" Type="http://schemas.openxmlformats.org/officeDocument/2006/relationships/image" Target="../media/image34.png"/><Relationship Id="rId10" Type="http://schemas.openxmlformats.org/officeDocument/2006/relationships/image" Target="../media/image32.wmf"/><Relationship Id="rId4" Type="http://schemas.openxmlformats.org/officeDocument/2006/relationships/image" Target="../media/image33.png"/><Relationship Id="rId9"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_____Microsoft_Excel_97-2003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28750" y="285751"/>
            <a:ext cx="5857875" cy="571482"/>
          </a:xfrm>
          <a:prstGeom prst="rect">
            <a:avLst/>
          </a:prstGeom>
          <a:noFill/>
          <a:ln w="9525">
            <a:noFill/>
            <a:miter lim="800000"/>
            <a:headEnd/>
            <a:tailEnd/>
          </a:ln>
        </p:spPr>
        <p:txBody>
          <a:bodyPr anchor="ctr"/>
          <a:lstStyle/>
          <a:p>
            <a:pPr algn="ctr">
              <a:defRPr/>
            </a:pPr>
            <a:r>
              <a:rPr lang="ru-RU" sz="2000" b="1" i="1" dirty="0" smtClean="0">
                <a:solidFill>
                  <a:schemeClr val="bg1">
                    <a:lumMod val="95000"/>
                  </a:schemeClr>
                </a:solidFill>
                <a:latin typeface="+mj-lt"/>
                <a:ea typeface="+mj-ea"/>
                <a:cs typeface="+mj-cs"/>
              </a:rPr>
              <a:t>НТС Отделения 5</a:t>
            </a:r>
          </a:p>
          <a:p>
            <a:pPr algn="ctr">
              <a:defRPr/>
            </a:pPr>
            <a:r>
              <a:rPr lang="ru-RU" sz="2000" b="1" i="1" dirty="0" smtClean="0">
                <a:solidFill>
                  <a:schemeClr val="bg1">
                    <a:lumMod val="95000"/>
                  </a:schemeClr>
                </a:solidFill>
                <a:latin typeface="+mj-lt"/>
                <a:ea typeface="+mj-ea"/>
                <a:cs typeface="+mj-cs"/>
              </a:rPr>
              <a:t>ЛФВЭ</a:t>
            </a:r>
            <a:endParaRPr lang="ru-RU" sz="2000" b="1" i="1" dirty="0">
              <a:solidFill>
                <a:schemeClr val="bg1">
                  <a:lumMod val="95000"/>
                </a:schemeClr>
              </a:solidFill>
              <a:latin typeface="+mj-lt"/>
              <a:ea typeface="+mj-ea"/>
              <a:cs typeface="+mj-cs"/>
            </a:endParaRPr>
          </a:p>
        </p:txBody>
      </p:sp>
      <p:sp>
        <p:nvSpPr>
          <p:cNvPr id="5" name="Rectangle 4"/>
          <p:cNvSpPr/>
          <p:nvPr/>
        </p:nvSpPr>
        <p:spPr>
          <a:xfrm>
            <a:off x="683568" y="1214422"/>
            <a:ext cx="7704856" cy="3046988"/>
          </a:xfrm>
          <a:prstGeom prst="rect">
            <a:avLst/>
          </a:prstGeom>
        </p:spPr>
        <p:txBody>
          <a:bodyPr wrap="square">
            <a:spAutoFit/>
          </a:bodyPr>
          <a:lstStyle/>
          <a:p>
            <a:pPr algn="ctr"/>
            <a:r>
              <a:rPr kumimoji="0" lang="ru-RU" sz="2400" i="0" u="none" strike="noStrike" normalizeH="0" baseline="0" dirty="0" smtClean="0">
                <a:ln w="18415" cmpd="sng">
                  <a:solidFill>
                    <a:srgbClr val="FFFFFF"/>
                  </a:solidFill>
                  <a:prstDash val="solid"/>
                </a:ln>
                <a:solidFill>
                  <a:schemeClr val="tx2">
                    <a:lumMod val="60000"/>
                    <a:lumOff val="40000"/>
                  </a:schemeClr>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Продление </a:t>
            </a:r>
            <a:r>
              <a:rPr kumimoji="0" lang="en-US" sz="2400" i="0" u="none" strike="noStrike" normalizeH="0" baseline="0" dirty="0" smtClean="0">
                <a:ln w="18415" cmpd="sng">
                  <a:solidFill>
                    <a:srgbClr val="FFFFFF"/>
                  </a:solidFill>
                  <a:prstDash val="solid"/>
                </a:ln>
                <a:solidFill>
                  <a:schemeClr val="tx2">
                    <a:lumMod val="60000"/>
                    <a:lumOff val="40000"/>
                  </a:schemeClr>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ru-RU" sz="2400" i="0" u="none" strike="noStrike" normalizeH="0" baseline="0" dirty="0" smtClean="0">
                <a:ln w="18415" cmpd="sng">
                  <a:solidFill>
                    <a:srgbClr val="FFFFFF"/>
                  </a:solidFill>
                  <a:prstDash val="solid"/>
                </a:ln>
                <a:solidFill>
                  <a:schemeClr val="tx2">
                    <a:lumMod val="60000"/>
                    <a:lumOff val="40000"/>
                  </a:schemeClr>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проекта </a:t>
            </a:r>
          </a:p>
          <a:p>
            <a:pPr algn="ctr"/>
            <a:r>
              <a:rPr lang="ru-RU" sz="2400" b="1" dirty="0" smtClean="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Исследование </a:t>
            </a:r>
            <a:r>
              <a:rPr lang="ru-RU" sz="2400" b="1"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глубоко </a:t>
            </a:r>
            <a:r>
              <a:rPr lang="ru-RU" sz="2400" b="1" dirty="0" err="1">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подкритичных</a:t>
            </a:r>
            <a:r>
              <a:rPr lang="ru-RU" sz="2400" b="1"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b="1" dirty="0" err="1">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электроядерных</a:t>
            </a:r>
            <a:r>
              <a:rPr lang="ru-RU" sz="2400" b="1"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систем и возможностей их применения для производства энергии, </a:t>
            </a:r>
            <a:r>
              <a:rPr lang="ru-RU" sz="2400" b="1" dirty="0" err="1">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трансмутации</a:t>
            </a:r>
            <a:r>
              <a:rPr lang="ru-RU" sz="2400" b="1"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ОЯТ и исследований в области радиационного </a:t>
            </a:r>
            <a:r>
              <a:rPr lang="ru-RU" sz="2400" b="1" dirty="0" smtClean="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материаловедения</a:t>
            </a:r>
            <a:endParaRPr lang="ru-RU" sz="2400" b="1"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u-RU" sz="2400" b="1"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u-RU" sz="2400"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2400" b="1" dirty="0">
                <a:solidFill>
                  <a:schemeClr val="tx2">
                    <a:lumMod val="60000"/>
                    <a:lumOff val="40000"/>
                  </a:schemeClr>
                </a:solidFill>
                <a:effectLst>
                  <a:outerShdw blurRad="38100" dist="38100" dir="2700000" algn="tl" rotWithShape="0">
                    <a:srgbClr val="000000">
                      <a:alpha val="43137"/>
                    </a:srgbClr>
                  </a:outerShdw>
                </a:effectLst>
                <a:latin typeface="Times New Roman" panose="02020603050405020304" pitchFamily="18" charset="0"/>
                <a:cs typeface="Times New Roman" panose="02020603050405020304" pitchFamily="18" charset="0"/>
              </a:rPr>
              <a:t>КВАЗИБЕСКОНЕЧНАЯ МИШЕНЬ</a:t>
            </a:r>
            <a:endParaRPr lang="ru-RU" sz="2400" dirty="0">
              <a:solidFill>
                <a:schemeClr val="tx2">
                  <a:lumMod val="60000"/>
                  <a:lumOff val="40000"/>
                </a:schemeClr>
              </a:solidFill>
              <a:effectLst>
                <a:outerShdw blurRad="38100" dist="38100" dir="2700000" algn="tl" rotWithShape="0">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4"/>
          <p:cNvSpPr>
            <a:spLocks noGrp="1"/>
          </p:cNvSpPr>
          <p:nvPr>
            <p:ph type="title"/>
          </p:nvPr>
        </p:nvSpPr>
        <p:spPr>
          <a:xfrm>
            <a:off x="1714500" y="214313"/>
            <a:ext cx="5786438" cy="785812"/>
          </a:xfrm>
        </p:spPr>
        <p:txBody>
          <a:bodyPr/>
          <a:lstStyle/>
          <a:p>
            <a:pPr eaLnBrk="1" hangingPunct="1"/>
            <a:r>
              <a:rPr lang="en-US" sz="2000" b="1" i="1" smtClean="0">
                <a:solidFill>
                  <a:srgbClr val="66FF33"/>
                </a:solidFill>
              </a:rPr>
              <a:t>Spectral characteristics of leakage neutrons on QUINTA surface</a:t>
            </a:r>
            <a:endParaRPr lang="ru-RU" sz="2000" b="1" i="1" smtClean="0">
              <a:solidFill>
                <a:srgbClr val="66FF33"/>
              </a:solidFill>
            </a:endParaRPr>
          </a:p>
        </p:txBody>
      </p:sp>
      <p:graphicFrame>
        <p:nvGraphicFramePr>
          <p:cNvPr id="48216" name="Group 88"/>
          <p:cNvGraphicFramePr>
            <a:graphicFrameLocks noGrp="1"/>
          </p:cNvGraphicFramePr>
          <p:nvPr>
            <p:ph type="tbl" idx="1"/>
          </p:nvPr>
        </p:nvGraphicFramePr>
        <p:xfrm>
          <a:off x="1357313" y="1500188"/>
          <a:ext cx="6929486" cy="4284176"/>
        </p:xfrm>
        <a:graphic>
          <a:graphicData uri="http://schemas.openxmlformats.org/drawingml/2006/table">
            <a:tbl>
              <a:tblPr/>
              <a:tblGrid>
                <a:gridCol w="3286148"/>
                <a:gridCol w="871795"/>
                <a:gridCol w="938158"/>
                <a:gridCol w="948259"/>
                <a:gridCol w="885126"/>
              </a:tblGrid>
              <a:tr h="4005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a:t>
                      </a:r>
                      <a:r>
                        <a:rPr kumimoji="0" lang="en-US" sz="1600" b="1" i="0" u="none" strike="noStrike" cap="none" normalizeH="0" baseline="-25000" dirty="0" smtClean="0">
                          <a:ln>
                            <a:noFill/>
                          </a:ln>
                          <a:solidFill>
                            <a:schemeClr val="tx1"/>
                          </a:solidFill>
                          <a:effectLst/>
                          <a:latin typeface="Calibri" pitchFamily="34" charset="0"/>
                          <a:ea typeface="Calibri" pitchFamily="34" charset="0"/>
                          <a:cs typeface="Times New Roman" pitchFamily="18" charset="0"/>
                        </a:rPr>
                        <a:t>d</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GeV</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1,32</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4,0</a:t>
                      </a:r>
                      <a:endPar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8,0</a:t>
                      </a:r>
                      <a:endPar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96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rgbClr val="00FFFF"/>
                          </a:solidFill>
                          <a:effectLst/>
                          <a:latin typeface="Calibri" pitchFamily="34" charset="0"/>
                          <a:ea typeface="Calibri" pitchFamily="34" charset="0"/>
                          <a:cs typeface="Times New Roman" pitchFamily="18" charset="0"/>
                        </a:rPr>
                        <a:t>Total numbers of leaked neutrons N</a:t>
                      </a:r>
                      <a:r>
                        <a:rPr kumimoji="0" lang="ru-RU" sz="1600" b="1" i="1" u="none" strike="noStrike" cap="none" normalizeH="0" baseline="0" dirty="0" smtClean="0">
                          <a:ln>
                            <a:noFill/>
                          </a:ln>
                          <a:solidFill>
                            <a:srgbClr val="00FFFF"/>
                          </a:solidFill>
                          <a:effectLst/>
                          <a:latin typeface="Calibri" pitchFamily="34" charset="0"/>
                          <a:ea typeface="Calibri" pitchFamily="34" charset="0"/>
                          <a:cs typeface="Times New Roman" pitchFamily="18" charset="0"/>
                        </a:rPr>
                        <a:t>, </a:t>
                      </a:r>
                      <a:r>
                        <a:rPr kumimoji="0" lang="en-US" sz="1600" b="1" i="1" u="none" strike="noStrike" cap="none" normalizeH="0" baseline="0" dirty="0" smtClean="0">
                          <a:ln>
                            <a:noFill/>
                          </a:ln>
                          <a:solidFill>
                            <a:srgbClr val="00FFFF"/>
                          </a:solidFill>
                          <a:effectLst/>
                          <a:latin typeface="Calibri" pitchFamily="34" charset="0"/>
                          <a:ea typeface="Calibri" pitchFamily="34" charset="0"/>
                          <a:cs typeface="Times New Roman" pitchFamily="18" charset="0"/>
                        </a:rPr>
                        <a:t>       n</a:t>
                      </a:r>
                      <a:r>
                        <a:rPr kumimoji="0" lang="ru-RU" sz="1600" b="1" i="1" u="none" strike="noStrike" cap="none" normalizeH="0" baseline="0" dirty="0" smtClean="0">
                          <a:ln>
                            <a:noFill/>
                          </a:ln>
                          <a:solidFill>
                            <a:srgbClr val="00FFFF"/>
                          </a:solidFill>
                          <a:effectLst/>
                          <a:latin typeface="Calibri" pitchFamily="34" charset="0"/>
                          <a:ea typeface="Calibri" pitchFamily="34" charset="0"/>
                          <a:cs typeface="Times New Roman" pitchFamily="18" charset="0"/>
                        </a:rPr>
                        <a:t>/(</a:t>
                      </a:r>
                      <a:r>
                        <a:rPr kumimoji="0" lang="en-US" sz="1600" b="1" i="1" u="none" strike="noStrike" cap="none" normalizeH="0" baseline="0" dirty="0" smtClean="0">
                          <a:ln>
                            <a:noFill/>
                          </a:ln>
                          <a:solidFill>
                            <a:srgbClr val="00FFFF"/>
                          </a:solidFill>
                          <a:effectLst/>
                          <a:latin typeface="Calibri" pitchFamily="34" charset="0"/>
                          <a:ea typeface="Calibri" pitchFamily="34" charset="0"/>
                          <a:cs typeface="Times New Roman" pitchFamily="18" charset="0"/>
                        </a:rPr>
                        <a:t>d</a:t>
                      </a:r>
                      <a:r>
                        <a:rPr kumimoji="0" lang="ru-RU" sz="1600" b="1" i="1" u="none" strike="noStrike" cap="none" normalizeH="0" baseline="0" dirty="0" smtClean="0">
                          <a:ln>
                            <a:noFill/>
                          </a:ln>
                          <a:solidFill>
                            <a:srgbClr val="00FFFF"/>
                          </a:solidFill>
                          <a:effectLst/>
                          <a:latin typeface="Calibri" pitchFamily="34" charset="0"/>
                          <a:ea typeface="Calibri" pitchFamily="34" charset="0"/>
                          <a:cs typeface="Times New Roman" pitchFamily="18" charset="0"/>
                        </a:rPr>
                        <a:t>∙</a:t>
                      </a:r>
                      <a:r>
                        <a:rPr kumimoji="0" lang="en-US" sz="1600" b="1" i="1" u="none" strike="noStrike" cap="none" normalizeH="0" baseline="0" dirty="0" err="1" smtClean="0">
                          <a:ln>
                            <a:noFill/>
                          </a:ln>
                          <a:solidFill>
                            <a:srgbClr val="00FFFF"/>
                          </a:solidFill>
                          <a:effectLst/>
                          <a:latin typeface="Calibri" pitchFamily="34" charset="0"/>
                          <a:ea typeface="Calibri" pitchFamily="34" charset="0"/>
                          <a:cs typeface="Times New Roman" pitchFamily="18" charset="0"/>
                        </a:rPr>
                        <a:t>GeV</a:t>
                      </a:r>
                      <a:r>
                        <a:rPr kumimoji="0" lang="ru-RU" sz="1600" b="1" i="1" u="none" strike="noStrike" cap="none" normalizeH="0" baseline="0" dirty="0" smtClean="0">
                          <a:ln>
                            <a:noFill/>
                          </a:ln>
                          <a:solidFill>
                            <a:srgbClr val="00FFFF"/>
                          </a:solidFill>
                          <a:effectLst/>
                          <a:latin typeface="Calibri" pitchFamily="34" charset="0"/>
                          <a:ea typeface="Calibri" pitchFamily="34" charset="0"/>
                          <a:cs typeface="Times New Roman"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chemeClr val="tx1"/>
                          </a:solidFill>
                          <a:effectLst/>
                          <a:latin typeface="Calibri" pitchFamily="34" charset="0"/>
                          <a:ea typeface="Calibri" pitchFamily="34" charset="0"/>
                          <a:cs typeface="Times New Roman" pitchFamily="18" charset="0"/>
                        </a:rPr>
                        <a:t>N</a:t>
                      </a:r>
                      <a:r>
                        <a:rPr kumimoji="0" lang="en-US" sz="1600" b="1" i="1" u="none" strike="noStrike" cap="none" normalizeH="0" baseline="-25000" smtClean="0">
                          <a:ln>
                            <a:noFill/>
                          </a:ln>
                          <a:solidFill>
                            <a:schemeClr val="tx1"/>
                          </a:solidFill>
                          <a:effectLst/>
                          <a:latin typeface="Calibri" pitchFamily="34" charset="0"/>
                          <a:ea typeface="Calibri" pitchFamily="34" charset="0"/>
                          <a:cs typeface="Times New Roman" pitchFamily="18" charset="0"/>
                        </a:rPr>
                        <a:t>En&gt;0,1 MeV</a:t>
                      </a:r>
                      <a:r>
                        <a:rPr kumimoji="0" lang="en-US" sz="1600" b="1" i="1"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r>
                        <a:rPr kumimoji="0" lang="en-U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(exp),  </a:t>
                      </a:r>
                      <a:endPar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46</a:t>
                      </a:r>
                      <a:r>
                        <a:rPr kumimoji="0" lang="en-U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r>
                        <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49</a:t>
                      </a:r>
                      <a:r>
                        <a:rPr kumimoji="0" lang="en-U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a:t>
                      </a:r>
                      <a:endPar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51</a:t>
                      </a:r>
                      <a:r>
                        <a:rPr kumimoji="0" lang="en-U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r>
                        <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51</a:t>
                      </a:r>
                      <a:r>
                        <a:rPr kumimoji="0" lang="en-U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r>
                        <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chemeClr val="tx1"/>
                          </a:solidFill>
                          <a:effectLst/>
                          <a:latin typeface="Calibri" pitchFamily="34" charset="0"/>
                          <a:ea typeface="Calibri" pitchFamily="34" charset="0"/>
                          <a:cs typeface="Times New Roman" pitchFamily="18" charset="0"/>
                        </a:rPr>
                        <a:t>N</a:t>
                      </a:r>
                      <a:r>
                        <a:rPr kumimoji="0" lang="en-US" sz="1600" b="1" i="1" u="none" strike="noStrike" cap="none" normalizeH="0" baseline="-25000" smtClean="0">
                          <a:ln>
                            <a:noFill/>
                          </a:ln>
                          <a:solidFill>
                            <a:schemeClr val="tx1"/>
                          </a:solidFill>
                          <a:effectLst/>
                          <a:latin typeface="Calibri" pitchFamily="34" charset="0"/>
                          <a:ea typeface="Calibri" pitchFamily="34" charset="0"/>
                          <a:cs typeface="Times New Roman" pitchFamily="18" charset="0"/>
                        </a:rPr>
                        <a:t>En&gt;20 MeV</a:t>
                      </a:r>
                      <a:r>
                        <a:rPr kumimoji="0" lang="en-US" sz="1600" b="1" i="1"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r>
                        <a:rPr kumimoji="0" lang="en-U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(exp))</a:t>
                      </a:r>
                      <a:endPar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2</a:t>
                      </a:r>
                      <a:r>
                        <a:rPr kumimoji="0" lang="en-U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r>
                        <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97</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a:t>
                      </a:r>
                      <a:r>
                        <a:rPr kumimoji="0" lang="en-U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r>
                        <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a:t>
                      </a:r>
                      <a:r>
                        <a:rPr kumimoji="0" lang="en-U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r>
                        <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76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6</a:t>
                      </a:r>
                      <a:r>
                        <a:rPr kumimoji="0" lang="en-U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r>
                        <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23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82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1" u="none" strike="noStrike" cap="none" normalizeH="0" baseline="0" smtClean="0">
                          <a:ln>
                            <a:noFill/>
                          </a:ln>
                          <a:solidFill>
                            <a:schemeClr val="tx1"/>
                          </a:solidFill>
                          <a:effectLst/>
                          <a:latin typeface="Calibri" pitchFamily="34" charset="0"/>
                          <a:ea typeface="Calibri" pitchFamily="34" charset="0"/>
                          <a:cs typeface="Times New Roman" pitchFamily="18" charset="0"/>
                        </a:rPr>
                        <a:t>N</a:t>
                      </a:r>
                      <a:r>
                        <a:rPr kumimoji="0" lang="pt-BR" sz="1600" b="1" i="0" u="none" strike="noStrike" cap="none" normalizeH="0" baseline="-25000" smtClean="0">
                          <a:ln>
                            <a:noFill/>
                          </a:ln>
                          <a:solidFill>
                            <a:schemeClr val="tx1"/>
                          </a:solidFill>
                          <a:effectLst/>
                          <a:latin typeface="Calibri" pitchFamily="34" charset="0"/>
                          <a:ea typeface="Calibri" pitchFamily="34" charset="0"/>
                          <a:cs typeface="Times New Roman" pitchFamily="18" charset="0"/>
                        </a:rPr>
                        <a:t>total</a:t>
                      </a:r>
                      <a:r>
                        <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(calc. MARS-5, FNAL) </a:t>
                      </a:r>
                      <a:endPar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49,2</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47,9</a:t>
                      </a:r>
                      <a:endPar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42,8</a:t>
                      </a:r>
                      <a:endPar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39,1</a:t>
                      </a:r>
                      <a:endPar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a:t>
                      </a:r>
                      <a:r>
                        <a:rPr kumimoji="0" lang="pt-BR" sz="1600" b="1" i="1" u="none" strike="noStrike" cap="none" normalizeH="0" baseline="-25000" dirty="0" smtClean="0">
                          <a:ln>
                            <a:noFill/>
                          </a:ln>
                          <a:solidFill>
                            <a:schemeClr val="tx1"/>
                          </a:solidFill>
                          <a:effectLst/>
                          <a:latin typeface="Calibri" pitchFamily="34" charset="0"/>
                          <a:ea typeface="Calibri" pitchFamily="34" charset="0"/>
                          <a:cs typeface="Times New Roman" pitchFamily="18" charset="0"/>
                        </a:rPr>
                        <a:t>En&gt;20 MeV</a:t>
                      </a:r>
                      <a:r>
                        <a:rPr kumimoji="0" lang="pt-BR"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pt-B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(calc. MARS-5, FNAL)</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0,68</a:t>
                      </a:r>
                      <a:endPar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0,70</a:t>
                      </a:r>
                      <a:endPar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0,50</a:t>
                      </a:r>
                      <a:endPar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0,62</a:t>
                      </a:r>
                      <a:endPar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82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2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0070C0"/>
                          </a:solidFill>
                          <a:effectLst/>
                          <a:latin typeface="Calibri" pitchFamily="34" charset="0"/>
                          <a:ea typeface="Calibri" pitchFamily="34" charset="0"/>
                          <a:cs typeface="Times New Roman" pitchFamily="18" charset="0"/>
                        </a:rPr>
                        <a:t>Ratios</a:t>
                      </a:r>
                      <a:r>
                        <a:rPr kumimoji="0" lang="ru-RU" sz="1600" b="1" i="1" u="none" strike="noStrike" cap="none" normalizeH="0" baseline="0" smtClean="0">
                          <a:ln>
                            <a:noFill/>
                          </a:ln>
                          <a:solidFill>
                            <a:srgbClr val="0070C0"/>
                          </a:solidFill>
                          <a:effectLst/>
                          <a:latin typeface="Calibri" pitchFamily="34" charset="0"/>
                          <a:ea typeface="Calibri" pitchFamily="34" charset="0"/>
                          <a:cs typeface="Times New Roman" pitchFamily="18" charset="0"/>
                        </a:rPr>
                        <a:t>  </a:t>
                      </a:r>
                      <a:r>
                        <a:rPr kumimoji="0" lang="es-ES" sz="1600" b="1" i="1" u="none" strike="noStrike" cap="none" normalizeH="0" baseline="0" smtClean="0">
                          <a:ln>
                            <a:noFill/>
                          </a:ln>
                          <a:solidFill>
                            <a:srgbClr val="0070C0"/>
                          </a:solidFill>
                          <a:effectLst/>
                          <a:latin typeface="Calibri" pitchFamily="34" charset="0"/>
                          <a:ea typeface="Calibri" pitchFamily="34" charset="0"/>
                          <a:cs typeface="Times New Roman" pitchFamily="18" charset="0"/>
                        </a:rPr>
                        <a:t>N</a:t>
                      </a:r>
                      <a:r>
                        <a:rPr kumimoji="0" lang="es-ES" sz="1600" b="1" i="1" u="none" strike="noStrike" cap="none" normalizeH="0" baseline="-25000" smtClean="0">
                          <a:ln>
                            <a:noFill/>
                          </a:ln>
                          <a:solidFill>
                            <a:srgbClr val="0070C0"/>
                          </a:solidFill>
                          <a:effectLst/>
                          <a:latin typeface="Calibri" pitchFamily="34" charset="0"/>
                          <a:ea typeface="Calibri" pitchFamily="34" charset="0"/>
                          <a:cs typeface="Times New Roman" pitchFamily="18" charset="0"/>
                        </a:rPr>
                        <a:t>En&gt;20 MeV</a:t>
                      </a:r>
                      <a:r>
                        <a:rPr kumimoji="0" lang="es-ES" sz="1600" b="1" i="1" u="none" strike="noStrike" cap="none" normalizeH="0" baseline="0" smtClean="0">
                          <a:ln>
                            <a:noFill/>
                          </a:ln>
                          <a:solidFill>
                            <a:srgbClr val="0070C0"/>
                          </a:solidFill>
                          <a:effectLst/>
                          <a:latin typeface="Calibri" pitchFamily="34" charset="0"/>
                          <a:ea typeface="Calibri" pitchFamily="34" charset="0"/>
                          <a:cs typeface="Times New Roman" pitchFamily="18" charset="0"/>
                        </a:rPr>
                        <a:t>  / N</a:t>
                      </a:r>
                      <a:r>
                        <a:rPr kumimoji="0" lang="es-ES" sz="1600" b="1" i="1" u="none" strike="noStrike" cap="none" normalizeH="0" baseline="-25000" smtClean="0">
                          <a:ln>
                            <a:noFill/>
                          </a:ln>
                          <a:solidFill>
                            <a:srgbClr val="0070C0"/>
                          </a:solidFill>
                          <a:effectLst/>
                          <a:latin typeface="Calibri" pitchFamily="34" charset="0"/>
                          <a:ea typeface="Calibri" pitchFamily="34" charset="0"/>
                          <a:cs typeface="Times New Roman" pitchFamily="18" charset="0"/>
                        </a:rPr>
                        <a:t>total</a:t>
                      </a:r>
                      <a:r>
                        <a:rPr kumimoji="0" lang="es-ES" sz="1600" b="1" i="1" u="none" strike="noStrike" cap="none" normalizeH="0" baseline="0" smtClean="0">
                          <a:ln>
                            <a:noFill/>
                          </a:ln>
                          <a:solidFill>
                            <a:srgbClr val="0070C0"/>
                          </a:solidFill>
                          <a:effectLst/>
                          <a:latin typeface="Calibri" pitchFamily="34" charset="0"/>
                          <a:ea typeface="Calibri" pitchFamily="34" charset="0"/>
                          <a:cs typeface="Times New Roman" pitchFamily="18" charset="0"/>
                        </a:rPr>
                        <a:t> , %</a:t>
                      </a:r>
                      <a:endParaRPr kumimoji="0" lang="ru-RU" sz="1600" b="1" i="1" u="none" strike="noStrike" cap="none" normalizeH="0" baseline="0" smtClean="0">
                        <a:ln>
                          <a:noFill/>
                        </a:ln>
                        <a:solidFill>
                          <a:srgbClr val="0070C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N</a:t>
                      </a:r>
                      <a:r>
                        <a:rPr kumimoji="0" lang="es-ES" sz="1600" b="1" i="0" u="none" strike="noStrike" cap="none" normalizeH="0" baseline="-25000" smtClean="0">
                          <a:ln>
                            <a:noFill/>
                          </a:ln>
                          <a:solidFill>
                            <a:srgbClr val="CC0000"/>
                          </a:solidFill>
                          <a:effectLst/>
                          <a:latin typeface="Calibri" pitchFamily="34" charset="0"/>
                          <a:ea typeface="Calibri" pitchFamily="34" charset="0"/>
                          <a:cs typeface="Times New Roman" pitchFamily="18" charset="0"/>
                        </a:rPr>
                        <a:t>En&gt;20 MeV</a:t>
                      </a:r>
                      <a:r>
                        <a:rPr kumimoji="0" lang="es-ES"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 (calc) / N</a:t>
                      </a:r>
                      <a:r>
                        <a:rPr kumimoji="0" lang="es-ES" sz="1600" b="1" i="0" u="none" strike="noStrike" cap="none" normalizeH="0" baseline="-25000" smtClean="0">
                          <a:ln>
                            <a:noFill/>
                          </a:ln>
                          <a:solidFill>
                            <a:srgbClr val="CC0000"/>
                          </a:solidFill>
                          <a:effectLst/>
                          <a:latin typeface="Calibri" pitchFamily="34" charset="0"/>
                          <a:ea typeface="Calibri" pitchFamily="34" charset="0"/>
                          <a:cs typeface="Times New Roman" pitchFamily="18" charset="0"/>
                        </a:rPr>
                        <a:t>total</a:t>
                      </a:r>
                      <a:r>
                        <a:rPr kumimoji="0" lang="es-ES"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 (calc)</a:t>
                      </a:r>
                      <a:endParaRPr kumimoji="0" lang="ru-RU"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1,38</a:t>
                      </a:r>
                      <a:endParaRPr kumimoji="0" lang="ru-RU"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1,46</a:t>
                      </a:r>
                      <a:endParaRPr kumimoji="0" lang="ru-RU"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1,17</a:t>
                      </a:r>
                      <a:endParaRPr kumimoji="0" lang="ru-RU"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1,60</a:t>
                      </a:r>
                      <a:endParaRPr kumimoji="0" lang="ru-RU"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34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N</a:t>
                      </a:r>
                      <a:r>
                        <a:rPr kumimoji="0" lang="ru-RU" sz="1600" b="1" i="0" u="none" strike="noStrike" cap="none" normalizeH="0" baseline="-25000" smtClean="0">
                          <a:ln>
                            <a:noFill/>
                          </a:ln>
                          <a:solidFill>
                            <a:srgbClr val="CC0000"/>
                          </a:solidFill>
                          <a:effectLst/>
                          <a:latin typeface="Calibri" pitchFamily="34" charset="0"/>
                          <a:ea typeface="Calibri" pitchFamily="34" charset="0"/>
                          <a:cs typeface="Times New Roman" pitchFamily="18" charset="0"/>
                        </a:rPr>
                        <a:t>En&gt;20 MeV</a:t>
                      </a:r>
                      <a:r>
                        <a:rPr kumimoji="0" lang="ru-RU"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 (exp) / N</a:t>
                      </a:r>
                      <a:r>
                        <a:rPr kumimoji="0" lang="ru-RU" sz="1600" b="1" i="0" u="none" strike="noStrike" cap="none" normalizeH="0" baseline="-25000" smtClean="0">
                          <a:ln>
                            <a:noFill/>
                          </a:ln>
                          <a:solidFill>
                            <a:srgbClr val="CC0000"/>
                          </a:solidFill>
                          <a:effectLst/>
                          <a:latin typeface="Calibri" pitchFamily="34" charset="0"/>
                          <a:ea typeface="Calibri" pitchFamily="34" charset="0"/>
                          <a:cs typeface="Times New Roman" pitchFamily="18" charset="0"/>
                        </a:rPr>
                        <a:t>En&gt;0,1 MeV</a:t>
                      </a:r>
                      <a:r>
                        <a:rPr kumimoji="0" lang="ru-RU"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 (exp)</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6,35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6,43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7,38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CC0000"/>
                          </a:solidFill>
                          <a:effectLst/>
                          <a:latin typeface="Calibri" pitchFamily="34" charset="0"/>
                          <a:ea typeface="Calibri" pitchFamily="34" charset="0"/>
                          <a:cs typeface="Times New Roman" pitchFamily="18" charset="0"/>
                        </a:rPr>
                        <a:t>12,0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Номер слайда 4"/>
          <p:cNvSpPr>
            <a:spLocks noGrp="1"/>
          </p:cNvSpPr>
          <p:nvPr>
            <p:ph type="sldNum" sz="quarter" idx="12"/>
          </p:nvPr>
        </p:nvSpPr>
        <p:spPr/>
        <p:txBody>
          <a:bodyPr/>
          <a:lstStyle/>
          <a:p>
            <a:pPr>
              <a:defRPr/>
            </a:pPr>
            <a:fld id="{A707D773-1669-43D3-82CF-E19252E137DD}" type="slidenum">
              <a:rPr lang="ru-RU" smtClean="0"/>
              <a:pPr>
                <a:defRPr/>
              </a:pPr>
              <a:t>10</a:t>
            </a:fld>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2"/>
          <p:cNvSpPr txBox="1">
            <a:spLocks noChangeArrowheads="1"/>
          </p:cNvSpPr>
          <p:nvPr/>
        </p:nvSpPr>
        <p:spPr bwMode="auto">
          <a:xfrm>
            <a:off x="1285875" y="214313"/>
            <a:ext cx="6215063" cy="523875"/>
          </a:xfrm>
          <a:prstGeom prst="rect">
            <a:avLst/>
          </a:prstGeom>
          <a:noFill/>
          <a:ln w="9525">
            <a:noFill/>
            <a:miter lim="800000"/>
            <a:headEnd/>
            <a:tailEnd/>
          </a:ln>
        </p:spPr>
        <p:txBody>
          <a:bodyPr>
            <a:spAutoFit/>
          </a:bodyPr>
          <a:lstStyle/>
          <a:p>
            <a:pPr algn="ctr"/>
            <a:r>
              <a:rPr lang="en-US" sz="2800" b="1">
                <a:solidFill>
                  <a:srgbClr val="FFC000"/>
                </a:solidFill>
              </a:rPr>
              <a:t>Experiments with carbon beam</a:t>
            </a:r>
            <a:endParaRPr lang="ru-RU" sz="2800" b="1">
              <a:solidFill>
                <a:srgbClr val="FFC000"/>
              </a:solidFill>
            </a:endParaRPr>
          </a:p>
        </p:txBody>
      </p:sp>
      <p:sp>
        <p:nvSpPr>
          <p:cNvPr id="5" name="TextBox 4"/>
          <p:cNvSpPr txBox="1"/>
          <p:nvPr/>
        </p:nvSpPr>
        <p:spPr>
          <a:xfrm>
            <a:off x="642938" y="1000125"/>
            <a:ext cx="8143875" cy="3140075"/>
          </a:xfrm>
          <a:prstGeom prst="rect">
            <a:avLst/>
          </a:prstGeom>
          <a:noFill/>
        </p:spPr>
        <p:txBody>
          <a:bodyPr>
            <a:spAutoFit/>
          </a:bodyPr>
          <a:lstStyle/>
          <a:p>
            <a:pPr>
              <a:defRPr/>
            </a:pPr>
            <a:r>
              <a:rPr lang="en-US" dirty="0">
                <a:solidFill>
                  <a:schemeClr val="bg1">
                    <a:lumMod val="95000"/>
                  </a:schemeClr>
                </a:solidFill>
                <a:latin typeface="Arial" charset="0"/>
              </a:rPr>
              <a:t>The distributions of capture and fission reaction in natural U probes, placed inside Quinta under irradiation with deuteron and carbon beams at energies 2 and 4 </a:t>
            </a:r>
            <a:r>
              <a:rPr lang="en-US" dirty="0" err="1">
                <a:solidFill>
                  <a:schemeClr val="bg1">
                    <a:lumMod val="95000"/>
                  </a:schemeClr>
                </a:solidFill>
                <a:latin typeface="Arial" charset="0"/>
              </a:rPr>
              <a:t>GeV</a:t>
            </a:r>
            <a:r>
              <a:rPr lang="en-US" dirty="0">
                <a:solidFill>
                  <a:schemeClr val="bg1">
                    <a:lumMod val="95000"/>
                  </a:schemeClr>
                </a:solidFill>
                <a:latin typeface="Arial" charset="0"/>
              </a:rPr>
              <a:t>/n was measured with activation technique.</a:t>
            </a:r>
          </a:p>
          <a:p>
            <a:pPr>
              <a:defRPr/>
            </a:pPr>
            <a:endParaRPr lang="en-US" sz="1200" dirty="0">
              <a:latin typeface="Arial" charset="0"/>
            </a:endParaRPr>
          </a:p>
          <a:p>
            <a:pPr>
              <a:buFont typeface="Arial" pitchFamily="34" charset="0"/>
              <a:buChar char="•"/>
              <a:defRPr/>
            </a:pPr>
            <a:r>
              <a:rPr lang="en-US" b="1" dirty="0">
                <a:solidFill>
                  <a:srgbClr val="00FFFF"/>
                </a:solidFill>
                <a:latin typeface="Arial" charset="0"/>
              </a:rPr>
              <a:t>The integrated number of fission and capture reaction in target volume show an almost linear increase with the mass number for beams with the same energy per nucleon. The numbers  presented in the table are normalized to the beam energy per nucleon.</a:t>
            </a:r>
          </a:p>
          <a:p>
            <a:pPr>
              <a:buFont typeface="Arial" pitchFamily="34" charset="0"/>
              <a:buChar char="•"/>
              <a:defRPr/>
            </a:pPr>
            <a:r>
              <a:rPr lang="en-US" b="1" dirty="0">
                <a:solidFill>
                  <a:srgbClr val="00FFFF"/>
                </a:solidFill>
                <a:latin typeface="Arial" charset="0"/>
              </a:rPr>
              <a:t>The carbon beam produces 5 times more fissions than deuteron with the same energy per nucleon.</a:t>
            </a:r>
          </a:p>
          <a:p>
            <a:pPr>
              <a:buFont typeface="Arial" pitchFamily="34" charset="0"/>
              <a:buChar char="•"/>
              <a:defRPr/>
            </a:pPr>
            <a:r>
              <a:rPr lang="en-US" b="1" dirty="0">
                <a:solidFill>
                  <a:srgbClr val="00FFFF"/>
                </a:solidFill>
                <a:latin typeface="Arial" charset="0"/>
              </a:rPr>
              <a:t>The ratio is the same for both studied energies.</a:t>
            </a:r>
            <a:endParaRPr lang="ru-RU" b="1" dirty="0">
              <a:solidFill>
                <a:srgbClr val="00FFFF"/>
              </a:solidFill>
              <a:latin typeface="Arial" charset="0"/>
            </a:endParaRPr>
          </a:p>
        </p:txBody>
      </p:sp>
      <p:sp>
        <p:nvSpPr>
          <p:cNvPr id="3077"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3078"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3074" name="Object 2"/>
          <p:cNvGraphicFramePr>
            <a:graphicFrameLocks noChangeAspect="1"/>
          </p:cNvGraphicFramePr>
          <p:nvPr/>
        </p:nvGraphicFramePr>
        <p:xfrm>
          <a:off x="6929438" y="5143500"/>
          <a:ext cx="1500187" cy="925513"/>
        </p:xfrm>
        <a:graphic>
          <a:graphicData uri="http://schemas.openxmlformats.org/presentationml/2006/ole">
            <mc:AlternateContent xmlns:mc="http://schemas.openxmlformats.org/markup-compatibility/2006">
              <mc:Choice xmlns:v="urn:schemas-microsoft-com:vml" Requires="v">
                <p:oleObj spid="_x0000_s3078" name="Equation" r:id="rId3" imgW="368280" imgH="228600" progId="Equation.3">
                  <p:embed/>
                </p:oleObj>
              </mc:Choice>
              <mc:Fallback>
                <p:oleObj name="Equation" r:id="rId3" imgW="36828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9438" y="5143500"/>
                        <a:ext cx="1500187" cy="925513"/>
                      </a:xfrm>
                      <a:prstGeom prst="rect">
                        <a:avLst/>
                      </a:prstGeom>
                      <a:solidFill>
                        <a:srgbClr val="FFFFFF">
                          <a:alpha val="0"/>
                        </a:srgbClr>
                      </a:solidFill>
                    </p:spPr>
                  </p:pic>
                </p:oleObj>
              </mc:Fallback>
            </mc:AlternateContent>
          </a:graphicData>
        </a:graphic>
      </p:graphicFrame>
      <p:graphicFrame>
        <p:nvGraphicFramePr>
          <p:cNvPr id="9" name="Table 8"/>
          <p:cNvGraphicFramePr>
            <a:graphicFrameLocks noGrp="1"/>
          </p:cNvGraphicFramePr>
          <p:nvPr/>
        </p:nvGraphicFramePr>
        <p:xfrm>
          <a:off x="714375" y="4286250"/>
          <a:ext cx="6096000" cy="212344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solidFill>
                            <a:schemeClr val="tx1"/>
                          </a:solidFill>
                        </a:rPr>
                        <a:t>Beam</a:t>
                      </a:r>
                      <a:endParaRPr lang="ru-RU" dirty="0">
                        <a:solidFill>
                          <a:schemeClr val="tx1"/>
                        </a:solidFill>
                      </a:endParaRPr>
                    </a:p>
                  </a:txBody>
                  <a:tcPr>
                    <a:solidFill>
                      <a:srgbClr val="FF99CC">
                        <a:alpha val="50000"/>
                      </a:srgbClr>
                    </a:solidFill>
                  </a:tcPr>
                </a:tc>
                <a:tc>
                  <a:txBody>
                    <a:bodyPr/>
                    <a:lstStyle/>
                    <a:p>
                      <a:r>
                        <a:rPr lang="en-US" dirty="0" smtClean="0">
                          <a:solidFill>
                            <a:schemeClr val="tx1"/>
                          </a:solidFill>
                        </a:rPr>
                        <a:t>Energy,</a:t>
                      </a:r>
                    </a:p>
                    <a:p>
                      <a:r>
                        <a:rPr lang="en-US" dirty="0" err="1" smtClean="0">
                          <a:solidFill>
                            <a:schemeClr val="tx1"/>
                          </a:solidFill>
                        </a:rPr>
                        <a:t>GeV</a:t>
                      </a:r>
                      <a:r>
                        <a:rPr lang="en-US" dirty="0" smtClean="0">
                          <a:solidFill>
                            <a:schemeClr val="tx1"/>
                          </a:solidFill>
                        </a:rPr>
                        <a:t>/n</a:t>
                      </a:r>
                      <a:endParaRPr lang="ru-RU" dirty="0">
                        <a:solidFill>
                          <a:schemeClr val="tx1"/>
                        </a:solidFill>
                      </a:endParaRPr>
                    </a:p>
                  </a:txBody>
                  <a:tcPr>
                    <a:solidFill>
                      <a:srgbClr val="FF99CC">
                        <a:alpha val="50000"/>
                      </a:srgbClr>
                    </a:solidFill>
                  </a:tcPr>
                </a:tc>
                <a:tc>
                  <a:txBody>
                    <a:bodyPr/>
                    <a:lstStyle/>
                    <a:p>
                      <a:r>
                        <a:rPr lang="en-US" dirty="0" smtClean="0">
                          <a:solidFill>
                            <a:schemeClr val="tx1"/>
                          </a:solidFill>
                        </a:rPr>
                        <a:t>Capture</a:t>
                      </a:r>
                      <a:endParaRPr lang="ru-RU" dirty="0">
                        <a:solidFill>
                          <a:schemeClr val="tx1"/>
                        </a:solidFill>
                      </a:endParaRPr>
                    </a:p>
                  </a:txBody>
                  <a:tcPr>
                    <a:solidFill>
                      <a:srgbClr val="FF99CC">
                        <a:alpha val="50000"/>
                      </a:srgbClr>
                    </a:solidFill>
                  </a:tcPr>
                </a:tc>
                <a:tc>
                  <a:txBody>
                    <a:bodyPr/>
                    <a:lstStyle/>
                    <a:p>
                      <a:r>
                        <a:rPr lang="en-US" dirty="0" smtClean="0">
                          <a:solidFill>
                            <a:schemeClr val="tx1"/>
                          </a:solidFill>
                        </a:rPr>
                        <a:t>Fission</a:t>
                      </a:r>
                      <a:endParaRPr lang="ru-RU" dirty="0">
                        <a:solidFill>
                          <a:schemeClr val="tx1"/>
                        </a:solidFill>
                      </a:endParaRPr>
                    </a:p>
                  </a:txBody>
                  <a:tcPr>
                    <a:solidFill>
                      <a:srgbClr val="FF99CC">
                        <a:alpha val="50000"/>
                      </a:srgbClr>
                    </a:solidFill>
                  </a:tcPr>
                </a:tc>
              </a:tr>
              <a:tr h="370840">
                <a:tc rowSpan="2">
                  <a:txBody>
                    <a:bodyPr/>
                    <a:lstStyle/>
                    <a:p>
                      <a:r>
                        <a:rPr lang="en-US" dirty="0" smtClean="0"/>
                        <a:t>Deuteron</a:t>
                      </a:r>
                      <a:endParaRPr lang="ru-RU" dirty="0"/>
                    </a:p>
                  </a:txBody>
                  <a:tcPr/>
                </a:tc>
                <a:tc>
                  <a:txBody>
                    <a:bodyPr/>
                    <a:lstStyle/>
                    <a:p>
                      <a:r>
                        <a:rPr lang="en-US" dirty="0" smtClean="0"/>
                        <a:t>2</a:t>
                      </a:r>
                      <a:endParaRPr lang="ru-RU" dirty="0"/>
                    </a:p>
                  </a:txBody>
                  <a:tcPr/>
                </a:tc>
                <a:tc>
                  <a:txBody>
                    <a:bodyPr/>
                    <a:lstStyle/>
                    <a:p>
                      <a:r>
                        <a:rPr lang="en-US" dirty="0" smtClean="0"/>
                        <a:t>22.6 ± 1.2</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19.2 ± 1.4</a:t>
                      </a:r>
                      <a:endParaRPr lang="ru-RU" dirty="0" smtClean="0"/>
                    </a:p>
                  </a:txBody>
                  <a:tcPr/>
                </a:tc>
              </a:tr>
              <a:tr h="370840">
                <a:tc vMerge="1">
                  <a:txBody>
                    <a:bodyPr/>
                    <a:lstStyle/>
                    <a:p>
                      <a:endParaRPr lang="ru-RU" dirty="0"/>
                    </a:p>
                  </a:txBody>
                  <a:tcPr/>
                </a:tc>
                <a:tc>
                  <a:txBody>
                    <a:bodyPr/>
                    <a:lstStyle/>
                    <a:p>
                      <a:r>
                        <a:rPr lang="en-US" dirty="0" smtClean="0"/>
                        <a:t>4</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21 ± 1.2</a:t>
                      </a:r>
                      <a:endParaRPr lang="ru-RU"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19 ± 1.4</a:t>
                      </a:r>
                      <a:endParaRPr lang="ru-RU" dirty="0" smtClean="0"/>
                    </a:p>
                  </a:txBody>
                  <a:tcPr/>
                </a:tc>
              </a:tr>
              <a:tr h="370840">
                <a:tc rowSpan="2">
                  <a:txBody>
                    <a:bodyPr/>
                    <a:lstStyle/>
                    <a:p>
                      <a:r>
                        <a:rPr lang="en-US" dirty="0" smtClean="0"/>
                        <a:t>Carbon</a:t>
                      </a:r>
                      <a:endParaRPr lang="ru-RU" dirty="0"/>
                    </a:p>
                  </a:txBody>
                  <a:tcPr/>
                </a:tc>
                <a:tc>
                  <a:txBody>
                    <a:bodyPr/>
                    <a:lstStyle/>
                    <a:p>
                      <a:r>
                        <a:rPr lang="en-US" dirty="0" smtClean="0"/>
                        <a:t>2</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126 ± 8.4</a:t>
                      </a:r>
                      <a:endParaRPr lang="ru-RU"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90 ± 9.6</a:t>
                      </a:r>
                      <a:endParaRPr lang="ru-RU" dirty="0" smtClean="0"/>
                    </a:p>
                  </a:txBody>
                  <a:tcPr/>
                </a:tc>
              </a:tr>
              <a:tr h="370840">
                <a:tc vMerge="1">
                  <a:txBody>
                    <a:bodyPr/>
                    <a:lstStyle/>
                    <a:p>
                      <a:endParaRPr lang="ru-RU" dirty="0"/>
                    </a:p>
                  </a:txBody>
                  <a:tcPr/>
                </a:tc>
                <a:tc>
                  <a:txBody>
                    <a:bodyPr/>
                    <a:lstStyle/>
                    <a:p>
                      <a:r>
                        <a:rPr lang="en-US" dirty="0" smtClean="0"/>
                        <a:t>4</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93.6 ± 8.4</a:t>
                      </a:r>
                      <a:endParaRPr lang="ru-RU"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92.4 ± 9.6</a:t>
                      </a:r>
                      <a:endParaRPr lang="ru-RU" dirty="0" smtClean="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500063" y="142875"/>
            <a:ext cx="8229600" cy="1000125"/>
          </a:xfrm>
        </p:spPr>
        <p:txBody>
          <a:bodyPr/>
          <a:lstStyle/>
          <a:p>
            <a:r>
              <a:rPr lang="ru-RU" sz="2000" i="1" smtClean="0">
                <a:solidFill>
                  <a:srgbClr val="FFFF00"/>
                </a:solidFill>
              </a:rPr>
              <a:t>Зависимость  коэффициента усиления мощности от энергии в единицах чисел деления на 1 дейтрон и на 1 ГэВ.</a:t>
            </a:r>
            <a:br>
              <a:rPr lang="ru-RU" sz="2000" i="1" smtClean="0">
                <a:solidFill>
                  <a:srgbClr val="FFFF00"/>
                </a:solidFill>
              </a:rPr>
            </a:br>
            <a:r>
              <a:rPr lang="ru-RU" sz="2000" i="1" smtClean="0">
                <a:solidFill>
                  <a:srgbClr val="FFFF00"/>
                </a:solidFill>
              </a:rPr>
              <a:t>Сеансы 2012-2014 гг.</a:t>
            </a:r>
            <a:endParaRPr lang="ru-RU" sz="2800" smtClean="0"/>
          </a:p>
        </p:txBody>
      </p:sp>
      <p:graphicFrame>
        <p:nvGraphicFramePr>
          <p:cNvPr id="4098" name="Object 3"/>
          <p:cNvGraphicFramePr>
            <a:graphicFrameLocks noChangeAspect="1"/>
          </p:cNvGraphicFramePr>
          <p:nvPr/>
        </p:nvGraphicFramePr>
        <p:xfrm>
          <a:off x="857250" y="1357313"/>
          <a:ext cx="7472363" cy="5286375"/>
        </p:xfrm>
        <a:graphic>
          <a:graphicData uri="http://schemas.openxmlformats.org/presentationml/2006/ole">
            <mc:AlternateContent xmlns:mc="http://schemas.openxmlformats.org/markup-compatibility/2006">
              <mc:Choice xmlns:v="urn:schemas-microsoft-com:vml" Requires="v">
                <p:oleObj spid="_x0000_s4102" name="Graph" r:id="rId3" imgW="4278240" imgH="3024720" progId="Origin50.Graph">
                  <p:embed/>
                </p:oleObj>
              </mc:Choice>
              <mc:Fallback>
                <p:oleObj name="Graph" r:id="rId3" imgW="4278240" imgH="3024720" progId="Origin50.Graph">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l="4291" t="3928" r="3198" b="4761"/>
                      <a:stretch>
                        <a:fillRect/>
                      </a:stretch>
                    </p:blipFill>
                    <p:spPr bwMode="auto">
                      <a:xfrm>
                        <a:off x="857250" y="1357313"/>
                        <a:ext cx="7472363" cy="5286375"/>
                      </a:xfrm>
                      <a:prstGeom prst="rect">
                        <a:avLst/>
                      </a:prstGeom>
                      <a:solidFill>
                        <a:srgbClr val="00B0F0">
                          <a:alpha val="10001"/>
                        </a:srgbClr>
                      </a:solidFill>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500063" y="285750"/>
            <a:ext cx="8229600" cy="917575"/>
          </a:xfrm>
        </p:spPr>
        <p:txBody>
          <a:bodyPr/>
          <a:lstStyle/>
          <a:p>
            <a:r>
              <a:rPr lang="en-US" sz="2000" smtClean="0">
                <a:solidFill>
                  <a:srgbClr val="FFFF00"/>
                </a:solidFill>
              </a:rPr>
              <a:t>(a) total fluence of secondary neutrons, </a:t>
            </a:r>
            <a:r>
              <a:rPr lang="ru-RU" sz="2000" smtClean="0">
                <a:solidFill>
                  <a:srgbClr val="FFFF00"/>
                </a:solidFill>
              </a:rPr>
              <a:t/>
            </a:r>
            <a:br>
              <a:rPr lang="ru-RU" sz="2000" smtClean="0">
                <a:solidFill>
                  <a:srgbClr val="FFFF00"/>
                </a:solidFill>
              </a:rPr>
            </a:br>
            <a:r>
              <a:rPr lang="en-US" sz="2000" smtClean="0">
                <a:solidFill>
                  <a:srgbClr val="FFFF00"/>
                </a:solidFill>
              </a:rPr>
              <a:t>(b) total fluence of secondary protons and </a:t>
            </a:r>
            <a:r>
              <a:rPr lang="ru-RU" sz="2000" smtClean="0">
                <a:solidFill>
                  <a:srgbClr val="FFFF00"/>
                </a:solidFill>
              </a:rPr>
              <a:t/>
            </a:r>
            <a:br>
              <a:rPr lang="ru-RU" sz="2000" smtClean="0">
                <a:solidFill>
                  <a:srgbClr val="FFFF00"/>
                </a:solidFill>
              </a:rPr>
            </a:br>
            <a:r>
              <a:rPr lang="en-US" sz="2000" smtClean="0">
                <a:solidFill>
                  <a:srgbClr val="FFFF00"/>
                </a:solidFill>
              </a:rPr>
              <a:t>(c) total fluence of deuterons beam in the setup QUINTA.</a:t>
            </a:r>
            <a:endParaRPr lang="ru-RU" sz="2000" smtClean="0">
              <a:solidFill>
                <a:srgbClr val="FFFF00"/>
              </a:solidFill>
            </a:endParaRPr>
          </a:p>
        </p:txBody>
      </p:sp>
      <p:pic>
        <p:nvPicPr>
          <p:cNvPr id="54275" name="Рисунок 2" descr="quinta_43_plot"/>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14313" y="1357313"/>
            <a:ext cx="4171950" cy="2252662"/>
          </a:xfrm>
          <a:prstGeom prst="rect">
            <a:avLst/>
          </a:prstGeom>
          <a:solidFill>
            <a:schemeClr val="bg1">
              <a:alpha val="50195"/>
            </a:schemeClr>
          </a:solidFill>
          <a:ln w="9525">
            <a:noFill/>
            <a:miter lim="800000"/>
            <a:headEnd/>
            <a:tailEnd/>
          </a:ln>
        </p:spPr>
      </p:pic>
      <p:pic>
        <p:nvPicPr>
          <p:cNvPr id="54276" name="Рисунок 3" descr="quinta_44_plo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584700" y="1357313"/>
            <a:ext cx="4332288" cy="2214562"/>
          </a:xfrm>
          <a:prstGeom prst="rect">
            <a:avLst/>
          </a:prstGeom>
          <a:solidFill>
            <a:schemeClr val="bg1">
              <a:alpha val="50195"/>
            </a:schemeClr>
          </a:solidFill>
          <a:ln w="9525">
            <a:noFill/>
            <a:miter lim="800000"/>
            <a:headEnd/>
            <a:tailEnd/>
          </a:ln>
        </p:spPr>
      </p:pic>
      <p:pic>
        <p:nvPicPr>
          <p:cNvPr id="54277" name="Рисунок 9" descr="quinta_45_plo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714500" y="3857625"/>
            <a:ext cx="5286375" cy="2736850"/>
          </a:xfrm>
          <a:prstGeom prst="rect">
            <a:avLst/>
          </a:prstGeom>
          <a:solidFill>
            <a:schemeClr val="bg1">
              <a:alpha val="70195"/>
            </a:schemeClr>
          </a:solidFill>
          <a:ln w="9525">
            <a:noFill/>
            <a:miter lim="800000"/>
            <a:headEnd/>
            <a:tailEnd/>
          </a:ln>
        </p:spPr>
      </p:pic>
      <p:sp>
        <p:nvSpPr>
          <p:cNvPr id="54278" name="Rectangle 5"/>
          <p:cNvSpPr>
            <a:spLocks noChangeArrowheads="1"/>
          </p:cNvSpPr>
          <p:nvPr/>
        </p:nvSpPr>
        <p:spPr bwMode="auto">
          <a:xfrm>
            <a:off x="0" y="3552825"/>
            <a:ext cx="9144000" cy="0"/>
          </a:xfrm>
          <a:prstGeom prst="rect">
            <a:avLst/>
          </a:prstGeom>
          <a:noFill/>
          <a:ln w="9525">
            <a:noFill/>
            <a:miter lim="800000"/>
            <a:headEnd/>
            <a:tailEnd/>
          </a:ln>
        </p:spPr>
        <p:txBody>
          <a:bodyPr wrap="none" anchor="ctr">
            <a:spAutoFit/>
          </a:bodyPr>
          <a:lstStyle/>
          <a:p>
            <a:pPr eaLnBrk="0" hangingPunct="0"/>
            <a:endParaRPr lang="ru-RU"/>
          </a:p>
        </p:txBody>
      </p:sp>
      <p:sp>
        <p:nvSpPr>
          <p:cNvPr id="54279" name="Rectangle 6"/>
          <p:cNvSpPr>
            <a:spLocks noChangeArrowheads="1"/>
          </p:cNvSpPr>
          <p:nvPr/>
        </p:nvSpPr>
        <p:spPr bwMode="auto">
          <a:xfrm>
            <a:off x="0" y="6581775"/>
            <a:ext cx="9144000" cy="0"/>
          </a:xfrm>
          <a:prstGeom prst="rect">
            <a:avLst/>
          </a:prstGeom>
          <a:noFill/>
          <a:ln w="9525">
            <a:noFill/>
            <a:miter lim="800000"/>
            <a:headEnd/>
            <a:tailEnd/>
          </a:ln>
        </p:spPr>
        <p:txBody>
          <a:bodyPr wrap="none" anchor="ctr">
            <a:spAutoFit/>
          </a:bodyPr>
          <a:lstStyle/>
          <a:p>
            <a:pPr eaLnBrk="0" hangingPunct="0"/>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pic>
        <p:nvPicPr>
          <p:cNvPr id="61443" name="Рисунок 13"/>
          <p:cNvPicPr>
            <a:picLocks noChangeAspect="1" noChangeArrowheads="1"/>
          </p:cNvPicPr>
          <p:nvPr/>
        </p:nvPicPr>
        <p:blipFill>
          <a:blip r:embed="rId2"/>
          <a:srcRect/>
          <a:stretch>
            <a:fillRect/>
          </a:stretch>
        </p:blipFill>
        <p:spPr bwMode="auto">
          <a:xfrm>
            <a:off x="1000100" y="1928802"/>
            <a:ext cx="6665912" cy="4714875"/>
          </a:xfrm>
          <a:prstGeom prst="rect">
            <a:avLst/>
          </a:prstGeom>
          <a:noFill/>
          <a:ln w="9525">
            <a:gradFill>
              <a:gsLst>
                <a:gs pos="0">
                  <a:schemeClr val="bg1"/>
                </a:gs>
                <a:gs pos="50000">
                  <a:srgbClr val="00FFFF"/>
                </a:gs>
                <a:gs pos="100000">
                  <a:srgbClr val="00B0F0"/>
                </a:gs>
              </a:gsLst>
              <a:lin ang="5400000" scaled="0"/>
            </a:gradFill>
            <a:miter lim="800000"/>
            <a:headEnd/>
            <a:tailEnd/>
          </a:ln>
        </p:spPr>
      </p:pic>
      <p:sp>
        <p:nvSpPr>
          <p:cNvPr id="64516" name="Rectangle 3"/>
          <p:cNvSpPr>
            <a:spLocks noChangeArrowheads="1"/>
          </p:cNvSpPr>
          <p:nvPr/>
        </p:nvSpPr>
        <p:spPr bwMode="auto">
          <a:xfrm>
            <a:off x="642938" y="214313"/>
            <a:ext cx="8072437" cy="1570037"/>
          </a:xfrm>
          <a:prstGeom prst="rect">
            <a:avLst/>
          </a:prstGeom>
          <a:noFill/>
          <a:ln w="9525">
            <a:noFill/>
            <a:miter lim="800000"/>
            <a:headEnd/>
            <a:tailEnd/>
          </a:ln>
        </p:spPr>
        <p:txBody>
          <a:bodyPr anchor="ctr">
            <a:spAutoFit/>
          </a:bodyPr>
          <a:lstStyle/>
          <a:p>
            <a:pPr algn="just" eaLnBrk="0" hangingPunct="0"/>
            <a:r>
              <a:rPr lang="ru-RU" sz="1600" i="1">
                <a:solidFill>
                  <a:srgbClr val="FFFF00"/>
                </a:solidFill>
                <a:cs typeface="Times New Roman" pitchFamily="18" charset="0"/>
              </a:rPr>
              <a:t>Спектр отклика алмазного детекторапри угле 0</a:t>
            </a:r>
            <a:r>
              <a:rPr lang="ru-RU" sz="1600" i="1" baseline="30000">
                <a:solidFill>
                  <a:srgbClr val="FFFF00"/>
                </a:solidFill>
                <a:cs typeface="Times New Roman" pitchFamily="18" charset="0"/>
              </a:rPr>
              <a:t>о</a:t>
            </a:r>
            <a:r>
              <a:rPr lang="ru-RU" sz="1600" i="1">
                <a:solidFill>
                  <a:srgbClr val="FFFF00"/>
                </a:solidFill>
                <a:cs typeface="Times New Roman" pitchFamily="18" charset="0"/>
              </a:rPr>
              <a:t>на расстояниях 5,5м (сплошная кривая)и 3,4 м(пунктирная кривая) от установки «КВИНТА». </a:t>
            </a:r>
          </a:p>
          <a:p>
            <a:pPr algn="just" eaLnBrk="0" hangingPunct="0"/>
            <a:r>
              <a:rPr lang="ru-RU" sz="1600" i="1">
                <a:solidFill>
                  <a:srgbClr val="FFFF00"/>
                </a:solidFill>
                <a:cs typeface="Times New Roman" pitchFamily="18" charset="0"/>
              </a:rPr>
              <a:t>Спектр отклика алмазного детектора при 45</a:t>
            </a:r>
            <a:r>
              <a:rPr lang="ru-RU" sz="1600" i="1" baseline="30000">
                <a:solidFill>
                  <a:srgbClr val="FFFF00"/>
                </a:solidFill>
                <a:cs typeface="Times New Roman" pitchFamily="18" charset="0"/>
              </a:rPr>
              <a:t>о</a:t>
            </a:r>
            <a:r>
              <a:rPr lang="ru-RU" sz="1600" i="1">
                <a:solidFill>
                  <a:srgbClr val="FFFF00"/>
                </a:solidFill>
                <a:cs typeface="Times New Roman" pitchFamily="18" charset="0"/>
              </a:rPr>
              <a:t> на расстоянии 3,4м от установки «КВИНТА»(кривая, отмеченная символом </a:t>
            </a:r>
            <a:r>
              <a:rPr lang="ru-RU" sz="1600" i="1">
                <a:solidFill>
                  <a:srgbClr val="FFFF00"/>
                </a:solidFill>
                <a:latin typeface="Times New Roman" pitchFamily="18" charset="0"/>
                <a:cs typeface="Times New Roman" pitchFamily="18" charset="0"/>
                <a:sym typeface="Symbol" pitchFamily="18" charset="2"/>
              </a:rPr>
              <a:t></a:t>
            </a:r>
            <a:r>
              <a:rPr lang="ru-RU" sz="1600" i="1">
                <a:solidFill>
                  <a:srgbClr val="FFFF00"/>
                </a:solidFill>
                <a:cs typeface="Times New Roman" pitchFamily="18" charset="0"/>
              </a:rPr>
              <a:t>). </a:t>
            </a:r>
          </a:p>
          <a:p>
            <a:pPr algn="just" eaLnBrk="0" hangingPunct="0"/>
            <a:endParaRPr lang="ru-RU" sz="1600" i="1">
              <a:solidFill>
                <a:srgbClr val="FFFF00"/>
              </a:solidFill>
              <a:cs typeface="Times New Roman" pitchFamily="18" charset="0"/>
            </a:endParaRPr>
          </a:p>
          <a:p>
            <a:pPr algn="just" eaLnBrk="0" hangingPunct="0"/>
            <a:r>
              <a:rPr lang="ru-RU" sz="1600" i="1">
                <a:solidFill>
                  <a:srgbClr val="FFFF00"/>
                </a:solidFill>
                <a:cs typeface="Times New Roman" pitchFamily="18" charset="0"/>
              </a:rPr>
              <a:t>Напряжение смещения -250В, время экспозиции 30 минут.</a:t>
            </a:r>
            <a:endParaRPr lang="ru-RU" sz="1600" i="1">
              <a:solidFill>
                <a:srgbClr val="FFFF00"/>
              </a:solidFill>
              <a:latin typeface="Times New Roman" pitchFamily="18" charset="0"/>
              <a:cs typeface="Times New Roman" pitchFamily="18" charset="0"/>
              <a:sym typeface="Symbol" pitchFamily="18" charset="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Номер слайда 5"/>
          <p:cNvSpPr>
            <a:spLocks noGrp="1"/>
          </p:cNvSpPr>
          <p:nvPr>
            <p:ph type="sldNum" sz="quarter" idx="12"/>
          </p:nvPr>
        </p:nvSpPr>
        <p:spPr>
          <a:ln>
            <a:round/>
            <a:headEnd/>
            <a:tailEnd/>
          </a:ln>
        </p:spPr>
        <p:txBody>
          <a:bodyPr/>
          <a:lstStyle/>
          <a:p>
            <a:pPr>
              <a:defRPr/>
            </a:pPr>
            <a:fld id="{F32080C7-D388-446E-8B33-2B6D62501292}" type="slidenum">
              <a:rPr lang="ru-RU" altLang="ru-RU"/>
              <a:pPr>
                <a:defRPr/>
              </a:pPr>
              <a:t>15</a:t>
            </a:fld>
            <a:endParaRPr lang="ru-RU" altLang="ru-RU"/>
          </a:p>
        </p:txBody>
      </p:sp>
      <p:sp>
        <p:nvSpPr>
          <p:cNvPr id="60419" name="Rectangle 1"/>
          <p:cNvSpPr>
            <a:spLocks noGrp="1" noChangeArrowheads="1"/>
          </p:cNvSpPr>
          <p:nvPr>
            <p:ph type="title"/>
          </p:nvPr>
        </p:nvSpPr>
        <p:spPr>
          <a:xfrm>
            <a:off x="500063" y="0"/>
            <a:ext cx="8226425" cy="1139825"/>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2000" i="1" smtClean="0">
                <a:solidFill>
                  <a:srgbClr val="FFFF00"/>
                </a:solidFill>
              </a:rPr>
              <a:t>Результаты расчета нейтронного факела на установке «Квинта» при облучении пучком дейтронов с энергией 2 ГэВ</a:t>
            </a:r>
            <a:r>
              <a:rPr lang="en-US" altLang="ru-RU" sz="2000" i="1" smtClean="0">
                <a:solidFill>
                  <a:srgbClr val="FFFF00"/>
                </a:solidFill>
              </a:rPr>
              <a:t>/</a:t>
            </a:r>
            <a:r>
              <a:rPr lang="ru-RU" altLang="ru-RU" sz="2000" i="1" smtClean="0">
                <a:solidFill>
                  <a:srgbClr val="FFFF00"/>
                </a:solidFill>
              </a:rPr>
              <a:t>нукл.</a:t>
            </a:r>
          </a:p>
        </p:txBody>
      </p:sp>
      <p:pic>
        <p:nvPicPr>
          <p:cNvPr id="60420"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857375" y="1071563"/>
            <a:ext cx="5795963" cy="5594350"/>
          </a:xfrm>
          <a:prstGeom prst="rect">
            <a:avLst/>
          </a:prstGeom>
          <a:solidFill>
            <a:schemeClr val="bg1">
              <a:alpha val="70195"/>
            </a:schemeClr>
          </a:solid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31"/>
          <p:cNvPicPr>
            <a:picLocks noChangeAspect="1" noChangeArrowheads="1"/>
          </p:cNvPicPr>
          <p:nvPr/>
        </p:nvPicPr>
        <p:blipFill>
          <a:blip r:embed="rId2"/>
          <a:srcRect/>
          <a:stretch>
            <a:fillRect/>
          </a:stretch>
        </p:blipFill>
        <p:spPr bwMode="auto">
          <a:xfrm>
            <a:off x="1714500" y="1857375"/>
            <a:ext cx="3094038" cy="4467225"/>
          </a:xfrm>
          <a:prstGeom prst="rect">
            <a:avLst/>
          </a:prstGeom>
          <a:noFill/>
          <a:ln w="9525">
            <a:noFill/>
            <a:miter lim="800000"/>
            <a:headEnd/>
            <a:tailEnd/>
          </a:ln>
        </p:spPr>
      </p:pic>
      <p:pic>
        <p:nvPicPr>
          <p:cNvPr id="70659" name="Picture 39"/>
          <p:cNvPicPr>
            <a:picLocks noChangeAspect="1" noChangeArrowheads="1"/>
          </p:cNvPicPr>
          <p:nvPr/>
        </p:nvPicPr>
        <p:blipFill>
          <a:blip r:embed="rId3"/>
          <a:srcRect/>
          <a:stretch>
            <a:fillRect/>
          </a:stretch>
        </p:blipFill>
        <p:spPr bwMode="auto">
          <a:xfrm>
            <a:off x="5357813" y="1928813"/>
            <a:ext cx="3019425" cy="4457700"/>
          </a:xfrm>
          <a:prstGeom prst="rect">
            <a:avLst/>
          </a:prstGeom>
          <a:noFill/>
          <a:ln w="9525">
            <a:noFill/>
            <a:miter lim="800000"/>
            <a:headEnd/>
            <a:tailEnd/>
          </a:ln>
        </p:spPr>
      </p:pic>
      <p:sp>
        <p:nvSpPr>
          <p:cNvPr id="70660"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70661" name="Rectangle 7"/>
          <p:cNvSpPr>
            <a:spLocks noChangeArrowheads="1"/>
          </p:cNvSpPr>
          <p:nvPr/>
        </p:nvSpPr>
        <p:spPr bwMode="auto">
          <a:xfrm>
            <a:off x="785813" y="214313"/>
            <a:ext cx="8001000" cy="1477962"/>
          </a:xfrm>
          <a:prstGeom prst="rect">
            <a:avLst/>
          </a:prstGeom>
          <a:noFill/>
          <a:ln w="9525">
            <a:noFill/>
            <a:miter lim="800000"/>
            <a:headEnd/>
            <a:tailEnd/>
          </a:ln>
        </p:spPr>
        <p:txBody>
          <a:bodyPr>
            <a:spAutoFit/>
          </a:bodyPr>
          <a:lstStyle/>
          <a:p>
            <a:pPr algn="just"/>
            <a:r>
              <a:rPr lang="en-US" i="1">
                <a:solidFill>
                  <a:srgbClr val="FFFF00"/>
                </a:solidFill>
              </a:rPr>
              <a:t>Eight fission products were identified in the </a:t>
            </a:r>
            <a:r>
              <a:rPr lang="en-US" b="1" i="1" baseline="30000">
                <a:solidFill>
                  <a:srgbClr val="FFFF00"/>
                </a:solidFill>
              </a:rPr>
              <a:t>237</a:t>
            </a:r>
            <a:r>
              <a:rPr lang="en-US" b="1" i="1">
                <a:solidFill>
                  <a:srgbClr val="FFFF00"/>
                </a:solidFill>
              </a:rPr>
              <a:t>Np </a:t>
            </a:r>
            <a:r>
              <a:rPr lang="en-US" i="1">
                <a:solidFill>
                  <a:srgbClr val="FFFF00"/>
                </a:solidFill>
              </a:rPr>
              <a:t>sample. Reaction rates of all isotopes divided by the fission yield is presented in (a) and the averaged ratio as a function of deuteron beam energy and the same ratio related per GeV/A are presented in (b). Constant value of fission events per GeV/A can be seen within uncertainties.</a:t>
            </a:r>
            <a:endParaRPr lang="ru-RU" i="1">
              <a:solidFill>
                <a:srgbClr val="FFFF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16"/>
          <p:cNvSpPr txBox="1">
            <a:spLocks noChangeArrowheads="1"/>
          </p:cNvSpPr>
          <p:nvPr/>
        </p:nvSpPr>
        <p:spPr bwMode="auto">
          <a:xfrm>
            <a:off x="571500" y="285750"/>
            <a:ext cx="7762875" cy="646113"/>
          </a:xfrm>
          <a:prstGeom prst="rect">
            <a:avLst/>
          </a:prstGeom>
          <a:noFill/>
          <a:ln w="9525">
            <a:noFill/>
            <a:miter lim="800000"/>
            <a:headEnd/>
            <a:tailEnd/>
          </a:ln>
        </p:spPr>
        <p:txBody>
          <a:bodyPr>
            <a:spAutoFit/>
          </a:bodyPr>
          <a:lstStyle/>
          <a:p>
            <a:pPr algn="ctr">
              <a:spcBef>
                <a:spcPct val="50000"/>
              </a:spcBef>
            </a:pPr>
            <a:r>
              <a:rPr lang="ru-RU" altLang="ru-RU" b="1" i="1">
                <a:solidFill>
                  <a:srgbClr val="FFFF00"/>
                </a:solidFill>
              </a:rPr>
              <a:t>Временное поведение активности дважды облученного изотопа </a:t>
            </a:r>
            <a:r>
              <a:rPr lang="ru-RU" altLang="ru-RU" b="1" i="1" baseline="30000">
                <a:solidFill>
                  <a:srgbClr val="FFFF00"/>
                </a:solidFill>
              </a:rPr>
              <a:t>152</a:t>
            </a:r>
            <a:r>
              <a:rPr lang="en-US" altLang="ru-RU" b="1" i="1">
                <a:solidFill>
                  <a:srgbClr val="FFFF00"/>
                </a:solidFill>
              </a:rPr>
              <a:t>Eu</a:t>
            </a:r>
            <a:r>
              <a:rPr lang="ru-RU" altLang="ru-RU" b="1" i="1">
                <a:solidFill>
                  <a:srgbClr val="FFFF00"/>
                </a:solidFill>
              </a:rPr>
              <a:t> на линии 121.8 кэВ </a:t>
            </a:r>
          </a:p>
        </p:txBody>
      </p:sp>
      <p:pic>
        <p:nvPicPr>
          <p:cNvPr id="75779"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85750" y="1428750"/>
            <a:ext cx="5761038" cy="1695450"/>
          </a:xfrm>
          <a:prstGeom prst="rect">
            <a:avLst/>
          </a:prstGeom>
          <a:solidFill>
            <a:schemeClr val="bg1">
              <a:alpha val="70195"/>
            </a:schemeClr>
          </a:solidFill>
          <a:ln w="9525">
            <a:noFill/>
            <a:miter lim="800000"/>
            <a:headEnd/>
            <a:tailEnd/>
          </a:ln>
        </p:spPr>
      </p:pic>
      <p:pic>
        <p:nvPicPr>
          <p:cNvPr id="75780"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85750" y="3643313"/>
            <a:ext cx="5656263" cy="2914650"/>
          </a:xfrm>
          <a:prstGeom prst="rect">
            <a:avLst/>
          </a:prstGeom>
          <a:solidFill>
            <a:schemeClr val="bg1">
              <a:alpha val="59999"/>
            </a:schemeClr>
          </a:solidFill>
          <a:ln w="9525">
            <a:noFill/>
            <a:miter lim="800000"/>
            <a:headEnd/>
            <a:tailEnd/>
          </a:ln>
        </p:spPr>
      </p:pic>
      <p:pic>
        <p:nvPicPr>
          <p:cNvPr id="75781" name="Picture 4"/>
          <p:cNvPicPr>
            <a:picLocks noChangeAspect="1" noChangeArrowheads="1"/>
          </p:cNvPicPr>
          <p:nvPr/>
        </p:nvPicPr>
        <p:blipFill>
          <a:blip r:embed="rId5"/>
          <a:srcRect/>
          <a:stretch>
            <a:fillRect/>
          </a:stretch>
        </p:blipFill>
        <p:spPr bwMode="auto">
          <a:xfrm>
            <a:off x="5613400" y="3214688"/>
            <a:ext cx="3314700" cy="2735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16"/>
          <p:cNvSpPr txBox="1">
            <a:spLocks noChangeArrowheads="1"/>
          </p:cNvSpPr>
          <p:nvPr/>
        </p:nvSpPr>
        <p:spPr bwMode="auto">
          <a:xfrm>
            <a:off x="215900" y="4572000"/>
            <a:ext cx="8713788" cy="1944688"/>
          </a:xfrm>
          <a:prstGeom prst="rect">
            <a:avLst/>
          </a:prstGeom>
          <a:noFill/>
          <a:ln w="9525">
            <a:noFill/>
            <a:miter lim="800000"/>
            <a:headEnd/>
            <a:tailEnd/>
          </a:ln>
        </p:spPr>
        <p:txBody>
          <a:bodyPr>
            <a:spAutoFit/>
          </a:bodyPr>
          <a:lstStyle/>
          <a:p>
            <a:pPr eaLnBrk="0" hangingPunct="0">
              <a:spcBef>
                <a:spcPct val="20000"/>
              </a:spcBef>
              <a:buFont typeface="Arial" pitchFamily="34" charset="0"/>
              <a:buNone/>
            </a:pPr>
            <a:r>
              <a:rPr lang="ru-RU" sz="1400">
                <a:latin typeface="Calibri" pitchFamily="34" charset="0"/>
              </a:rPr>
              <a:t>                Временной ход активности образца в Беккерелях раствора цезия-137 на линии 662 кэВ. </a:t>
            </a:r>
            <a:br>
              <a:rPr lang="ru-RU" sz="1400">
                <a:latin typeface="Calibri" pitchFamily="34" charset="0"/>
              </a:rPr>
            </a:br>
            <a:r>
              <a:rPr lang="ru-RU" sz="1400">
                <a:latin typeface="Calibri" pitchFamily="34" charset="0"/>
              </a:rPr>
              <a:t>                 Сплошные квадраты – без лазерного облучения, пустые кружки – при лазерном облучении.</a:t>
            </a:r>
          </a:p>
          <a:p>
            <a:pPr eaLnBrk="0" hangingPunct="0">
              <a:spcBef>
                <a:spcPct val="20000"/>
              </a:spcBef>
              <a:buFont typeface="Arial" pitchFamily="34" charset="0"/>
              <a:buNone/>
            </a:pPr>
            <a:r>
              <a:rPr lang="ru-RU" sz="1400" b="1">
                <a:latin typeface="Calibri" pitchFamily="34" charset="0"/>
              </a:rPr>
              <a:t>                                Нелинейное тушение радиоактивности цезия-137</a:t>
            </a:r>
            <a:endParaRPr lang="ru-RU" sz="1400">
              <a:latin typeface="Calibri" pitchFamily="34" charset="0"/>
            </a:endParaRPr>
          </a:p>
          <a:p>
            <a:pPr eaLnBrk="0" hangingPunct="0">
              <a:spcBef>
                <a:spcPct val="20000"/>
              </a:spcBef>
              <a:buFont typeface="Arial" pitchFamily="34" charset="0"/>
              <a:buNone/>
            </a:pPr>
            <a:r>
              <a:rPr lang="ru-RU" sz="1400">
                <a:latin typeface="Calibri" pitchFamily="34" charset="0"/>
              </a:rPr>
              <a:t>С.Н. Андреев</a:t>
            </a:r>
            <a:r>
              <a:rPr lang="ru-RU" sz="1400" baseline="30000">
                <a:latin typeface="Calibri" pitchFamily="34" charset="0"/>
              </a:rPr>
              <a:t>1</a:t>
            </a:r>
            <a:r>
              <a:rPr lang="ru-RU" sz="1400">
                <a:latin typeface="Calibri" pitchFamily="34" charset="0"/>
              </a:rPr>
              <a:t>, Е.В. Бармина</a:t>
            </a:r>
            <a:r>
              <a:rPr lang="ru-RU" sz="1400" baseline="30000">
                <a:latin typeface="Calibri" pitchFamily="34" charset="0"/>
              </a:rPr>
              <a:t>1</a:t>
            </a:r>
            <a:r>
              <a:rPr lang="ru-RU" sz="1400">
                <a:latin typeface="Calibri" pitchFamily="34" charset="0"/>
              </a:rPr>
              <a:t>, А.В. Симакин</a:t>
            </a:r>
            <a:r>
              <a:rPr lang="ru-RU" sz="1400" baseline="30000">
                <a:latin typeface="Calibri" pitchFamily="34" charset="0"/>
              </a:rPr>
              <a:t>1</a:t>
            </a:r>
            <a:r>
              <a:rPr lang="ru-RU" sz="1400">
                <a:latin typeface="Calibri" pitchFamily="34" charset="0"/>
              </a:rPr>
              <a:t>, В.И. Стегайлов</a:t>
            </a:r>
            <a:r>
              <a:rPr lang="ru-RU" sz="1400" baseline="30000">
                <a:latin typeface="Calibri" pitchFamily="34" charset="0"/>
              </a:rPr>
              <a:t>2</a:t>
            </a:r>
            <a:r>
              <a:rPr lang="ru-RU" sz="1400">
                <a:latin typeface="Calibri" pitchFamily="34" charset="0"/>
              </a:rPr>
              <a:t>, С.И. Тютюнников</a:t>
            </a:r>
            <a:r>
              <a:rPr lang="ru-RU" sz="1400" baseline="30000">
                <a:latin typeface="Calibri" pitchFamily="34" charset="0"/>
              </a:rPr>
              <a:t>2</a:t>
            </a:r>
            <a:r>
              <a:rPr lang="ru-RU" sz="1400">
                <a:latin typeface="Calibri" pitchFamily="34" charset="0"/>
              </a:rPr>
              <a:t>, Г.А. Шафеев</a:t>
            </a:r>
            <a:r>
              <a:rPr lang="ru-RU" sz="1400" baseline="30000">
                <a:latin typeface="Calibri" pitchFamily="34" charset="0"/>
              </a:rPr>
              <a:t>1,3</a:t>
            </a:r>
            <a:r>
              <a:rPr lang="ru-RU" sz="1400">
                <a:latin typeface="Calibri" pitchFamily="34" charset="0"/>
              </a:rPr>
              <a:t>, И.А. Щербаков</a:t>
            </a:r>
            <a:r>
              <a:rPr lang="ru-RU" sz="1400" baseline="30000">
                <a:latin typeface="Calibri" pitchFamily="34" charset="0"/>
              </a:rPr>
              <a:t>1</a:t>
            </a:r>
            <a:endParaRPr lang="ru-RU" sz="1400">
              <a:latin typeface="Calibri" pitchFamily="34" charset="0"/>
            </a:endParaRPr>
          </a:p>
          <a:p>
            <a:pPr eaLnBrk="0" hangingPunct="0">
              <a:buFont typeface="Arial" pitchFamily="34" charset="0"/>
              <a:buNone/>
            </a:pPr>
            <a:r>
              <a:rPr lang="ru-RU" sz="1400" baseline="30000">
                <a:latin typeface="Calibri" pitchFamily="34" charset="0"/>
              </a:rPr>
              <a:t>1</a:t>
            </a:r>
            <a:r>
              <a:rPr lang="ru-RU" sz="1400">
                <a:latin typeface="Calibri" pitchFamily="34" charset="0"/>
              </a:rPr>
              <a:t> Институт общей физики им. А.М. Прохорова РАН, Москва, Российская федерация</a:t>
            </a:r>
          </a:p>
          <a:p>
            <a:pPr eaLnBrk="0" hangingPunct="0">
              <a:buFont typeface="Arial" pitchFamily="34" charset="0"/>
              <a:buNone/>
            </a:pPr>
            <a:r>
              <a:rPr lang="ru-RU" sz="1400" baseline="30000">
                <a:latin typeface="Calibri" pitchFamily="34" charset="0"/>
              </a:rPr>
              <a:t>2</a:t>
            </a:r>
            <a:r>
              <a:rPr lang="ru-RU" sz="1400">
                <a:latin typeface="Calibri" pitchFamily="34" charset="0"/>
              </a:rPr>
              <a:t> Объединенный институт ядерных исследований, Дубна, Российская федерация</a:t>
            </a:r>
          </a:p>
          <a:p>
            <a:pPr eaLnBrk="0" hangingPunct="0">
              <a:buFont typeface="Arial" pitchFamily="34" charset="0"/>
              <a:buNone/>
            </a:pPr>
            <a:r>
              <a:rPr lang="ru-RU" sz="1400" baseline="30000">
                <a:latin typeface="Calibri" pitchFamily="34" charset="0"/>
              </a:rPr>
              <a:t>3</a:t>
            </a:r>
            <a:r>
              <a:rPr lang="ru-RU" sz="1400">
                <a:latin typeface="Calibri" pitchFamily="34" charset="0"/>
              </a:rPr>
              <a:t> Национальный исследовательский ядерный университет «МИФИ», Москва, Российская федерация</a:t>
            </a:r>
          </a:p>
          <a:p>
            <a:pPr eaLnBrk="0" hangingPunct="0">
              <a:spcBef>
                <a:spcPct val="20000"/>
              </a:spcBef>
              <a:buFont typeface="Arial" pitchFamily="34" charset="0"/>
              <a:buChar char="•"/>
            </a:pPr>
            <a:endParaRPr lang="ru-RU" sz="1400">
              <a:latin typeface="Calibri" pitchFamily="34" charset="0"/>
            </a:endParaRPr>
          </a:p>
        </p:txBody>
      </p:sp>
      <p:sp>
        <p:nvSpPr>
          <p:cNvPr id="1126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1266" name="Object 2"/>
          <p:cNvGraphicFramePr>
            <a:graphicFrameLocks noChangeAspect="1"/>
          </p:cNvGraphicFramePr>
          <p:nvPr/>
        </p:nvGraphicFramePr>
        <p:xfrm>
          <a:off x="3643313" y="357188"/>
          <a:ext cx="5224462" cy="3668712"/>
        </p:xfrm>
        <a:graphic>
          <a:graphicData uri="http://schemas.openxmlformats.org/presentationml/2006/ole">
            <mc:AlternateContent xmlns:mc="http://schemas.openxmlformats.org/markup-compatibility/2006">
              <mc:Choice xmlns:v="urn:schemas-microsoft-com:vml" Requires="v">
                <p:oleObj spid="_x0000_s11270" name="Graph" r:id="rId4" imgW="4131646" imgH="2901444" progId="Origin50.Graph">
                  <p:embed/>
                </p:oleObj>
              </mc:Choice>
              <mc:Fallback>
                <p:oleObj name="Graph" r:id="rId4" imgW="4131646" imgH="2901444" progId="Origin50.Graph">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3313" y="357188"/>
                        <a:ext cx="5224462" cy="3668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269" name="Picture 5"/>
          <p:cNvPicPr>
            <a:picLocks noChangeAspect="1" noChangeArrowheads="1"/>
          </p:cNvPicPr>
          <p:nvPr/>
        </p:nvPicPr>
        <p:blipFill>
          <a:blip r:embed="rId6"/>
          <a:srcRect/>
          <a:stretch>
            <a:fillRect/>
          </a:stretch>
        </p:blipFill>
        <p:spPr bwMode="auto">
          <a:xfrm>
            <a:off x="979488" y="674688"/>
            <a:ext cx="2997200" cy="3082925"/>
          </a:xfrm>
          <a:prstGeom prst="rect">
            <a:avLst/>
          </a:prstGeom>
          <a:noFill/>
          <a:ln w="9525">
            <a:noFill/>
            <a:miter lim="800000"/>
            <a:headEnd/>
            <a:tailEnd/>
          </a:ln>
        </p:spPr>
      </p:pic>
      <p:sp>
        <p:nvSpPr>
          <p:cNvPr id="5" name="TextBox 4"/>
          <p:cNvSpPr txBox="1"/>
          <p:nvPr/>
        </p:nvSpPr>
        <p:spPr>
          <a:xfrm rot="16200000">
            <a:off x="-593396" y="1988208"/>
            <a:ext cx="2650047" cy="338554"/>
          </a:xfrm>
          <a:prstGeom prst="rect">
            <a:avLst/>
          </a:prstGeom>
          <a:noFill/>
          <a:ln w="38100">
            <a:gradFill flip="none" rotWithShape="1">
              <a:gsLst>
                <a:gs pos="0">
                  <a:schemeClr val="bg1"/>
                </a:gs>
                <a:gs pos="50000">
                  <a:schemeClr val="accent1">
                    <a:tint val="44500"/>
                    <a:satMod val="160000"/>
                  </a:schemeClr>
                </a:gs>
                <a:gs pos="100000">
                  <a:srgbClr val="0070C0"/>
                </a:gs>
              </a:gsLst>
              <a:path path="circle">
                <a:fillToRect l="100000" t="100000"/>
              </a:path>
              <a:tileRect r="-100000" b="-100000"/>
            </a:gradFill>
          </a:ln>
        </p:spPr>
        <p:txBody>
          <a:bodyPr>
            <a:spAutoFit/>
          </a:bodyPr>
          <a:lstStyle/>
          <a:p>
            <a:pPr>
              <a:defRPr/>
            </a:pPr>
            <a:r>
              <a:rPr lang="ru-RU" sz="1600" b="1" dirty="0">
                <a:solidFill>
                  <a:srgbClr val="002060"/>
                </a:solidFill>
              </a:rPr>
              <a:t>Гамма-спектрометр</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ru-RU">
              <a:latin typeface="Calibri" pitchFamily="34" charset="0"/>
            </a:endParaRPr>
          </a:p>
        </p:txBody>
      </p:sp>
      <p:sp>
        <p:nvSpPr>
          <p:cNvPr id="21508" name="TextBox 1"/>
          <p:cNvSpPr txBox="1">
            <a:spLocks noChangeArrowheads="1"/>
          </p:cNvSpPr>
          <p:nvPr/>
        </p:nvSpPr>
        <p:spPr bwMode="auto">
          <a:xfrm>
            <a:off x="250825" y="4879975"/>
            <a:ext cx="4752975" cy="1717675"/>
          </a:xfrm>
          <a:prstGeom prst="rect">
            <a:avLst/>
          </a:prstGeom>
          <a:noFill/>
          <a:ln>
            <a:noFill/>
          </a:ln>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ru-RU" sz="1200" b="1" dirty="0" smtClean="0"/>
              <a:t>Вверху</a:t>
            </a:r>
            <a:r>
              <a:rPr lang="ru-RU" sz="1200" dirty="0" smtClean="0"/>
              <a:t> Модель </a:t>
            </a:r>
            <a:r>
              <a:rPr lang="ru-RU" sz="1200" dirty="0"/>
              <a:t>конечности человеческого тела, окруженная массивом дипольных излучателей </a:t>
            </a:r>
            <a:r>
              <a:rPr lang="ru-RU" sz="1200" dirty="0" smtClean="0"/>
              <a:t/>
            </a:r>
            <a:br>
              <a:rPr lang="ru-RU" sz="1200" dirty="0" smtClean="0"/>
            </a:br>
            <a:r>
              <a:rPr lang="ru-RU" sz="1200" b="1" dirty="0" smtClean="0"/>
              <a:t>Внизу</a:t>
            </a:r>
            <a:r>
              <a:rPr lang="ru-RU" sz="1200" dirty="0" smtClean="0"/>
              <a:t> а) Распределение удельного коэффициента поглощения </a:t>
            </a:r>
            <a:r>
              <a:rPr lang="ru-RU" sz="1200" dirty="0"/>
              <a:t>при синфазном включении антенн при гипертермии конечности; </a:t>
            </a:r>
            <a:r>
              <a:rPr lang="ru-RU" sz="1200" dirty="0" smtClean="0"/>
              <a:t/>
            </a:r>
            <a:br>
              <a:rPr lang="ru-RU" sz="1200" dirty="0" smtClean="0"/>
            </a:br>
            <a:r>
              <a:rPr lang="ru-RU" sz="1200" dirty="0" smtClean="0"/>
              <a:t>б</a:t>
            </a:r>
            <a:r>
              <a:rPr lang="ru-RU" sz="1200" dirty="0"/>
              <a:t>) </a:t>
            </a:r>
            <a:r>
              <a:rPr lang="ru-RU" sz="1200" dirty="0" smtClean="0"/>
              <a:t>Распределение удельного коэффициента поглощения, оптимизированное </a:t>
            </a:r>
            <a:r>
              <a:rPr lang="ru-RU" sz="1200" dirty="0"/>
              <a:t>за счет </a:t>
            </a:r>
            <a:r>
              <a:rPr lang="ru-RU" sz="1200" dirty="0" err="1" smtClean="0"/>
              <a:t>фазирования</a:t>
            </a:r>
            <a:r>
              <a:rPr lang="ru-RU" sz="1200" dirty="0" smtClean="0"/>
              <a:t> отдельных излучателей.</a:t>
            </a:r>
            <a:endParaRPr lang="ru-RU" sz="1200" dirty="0"/>
          </a:p>
          <a:p>
            <a:pPr>
              <a:buFont typeface="Arial" charset="0"/>
              <a:buNone/>
              <a:defRPr/>
            </a:pPr>
            <a:r>
              <a:rPr lang="en-US" sz="1050" b="1" dirty="0" err="1"/>
              <a:t>Polozov</a:t>
            </a:r>
            <a:r>
              <a:rPr lang="en-US" sz="1050" b="1" dirty="0"/>
              <a:t> S.M., </a:t>
            </a:r>
            <a:r>
              <a:rPr lang="en-US" sz="1050" b="1" dirty="0" err="1"/>
              <a:t>Fadeev</a:t>
            </a:r>
            <a:r>
              <a:rPr lang="en-US" sz="1050" b="1" dirty="0"/>
              <a:t> A.M., </a:t>
            </a:r>
            <a:r>
              <a:rPr lang="en-US" sz="1050" b="1" dirty="0" err="1"/>
              <a:t>Belyaev</a:t>
            </a:r>
            <a:r>
              <a:rPr lang="en-US" sz="1050" b="1" dirty="0"/>
              <a:t> V.N., </a:t>
            </a:r>
            <a:r>
              <a:rPr lang="en-US" sz="1050" b="1" dirty="0" err="1"/>
              <a:t>Perelstein</a:t>
            </a:r>
            <a:r>
              <a:rPr lang="en-US" sz="1050" b="1" dirty="0"/>
              <a:t> E.A. </a:t>
            </a:r>
            <a:r>
              <a:rPr lang="en-US" sz="1050" dirty="0"/>
              <a:t>Cylindrical phased dipoles array for hyperthermia of deep-situated tumors / Proceedings of RUPAC2012, Saint-Petersburg, Russia. –2012. –P.521-523 </a:t>
            </a:r>
            <a:r>
              <a:rPr lang="ru-RU" sz="1050" dirty="0" smtClean="0"/>
              <a:t> </a:t>
            </a:r>
            <a:endParaRPr lang="en-US" altLang="ru-RU" sz="1050" b="1" dirty="0">
              <a:solidFill>
                <a:srgbClr val="0070C0"/>
              </a:solidFill>
              <a:latin typeface="Times New Roman" pitchFamily="18" charset="0"/>
              <a:cs typeface="Times New Roman" pitchFamily="18" charset="0"/>
            </a:endParaRPr>
          </a:p>
        </p:txBody>
      </p:sp>
      <p:cxnSp>
        <p:nvCxnSpPr>
          <p:cNvPr id="7" name="Прямая соединительная линия 6"/>
          <p:cNvCxnSpPr/>
          <p:nvPr/>
        </p:nvCxnSpPr>
        <p:spPr>
          <a:xfrm flipH="1">
            <a:off x="6013450" y="1966913"/>
            <a:ext cx="4635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6443663" y="1916113"/>
            <a:ext cx="0" cy="31908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5992813" y="1916113"/>
            <a:ext cx="0" cy="139858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flipH="1">
            <a:off x="6443663" y="1966913"/>
            <a:ext cx="2057400"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5581650" y="1966913"/>
            <a:ext cx="431800"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2299" name="Picture 4"/>
          <p:cNvPicPr>
            <a:picLocks noChangeAspect="1" noChangeArrowheads="1"/>
          </p:cNvPicPr>
          <p:nvPr/>
        </p:nvPicPr>
        <p:blipFill>
          <a:blip r:embed="rId4"/>
          <a:srcRect/>
          <a:stretch>
            <a:fillRect/>
          </a:stretch>
        </p:blipFill>
        <p:spPr bwMode="auto">
          <a:xfrm>
            <a:off x="1111250" y="1638300"/>
            <a:ext cx="2846388" cy="1698625"/>
          </a:xfrm>
          <a:prstGeom prst="rect">
            <a:avLst/>
          </a:prstGeom>
          <a:noFill/>
          <a:ln w="9525">
            <a:noFill/>
            <a:miter lim="800000"/>
            <a:headEnd/>
            <a:tailEnd/>
          </a:ln>
        </p:spPr>
      </p:pic>
      <p:pic>
        <p:nvPicPr>
          <p:cNvPr id="12300" name="Picture 2"/>
          <p:cNvPicPr>
            <a:picLocks noChangeAspect="1" noChangeArrowheads="1"/>
          </p:cNvPicPr>
          <p:nvPr/>
        </p:nvPicPr>
        <p:blipFill>
          <a:blip r:embed="rId5"/>
          <a:srcRect/>
          <a:stretch>
            <a:fillRect/>
          </a:stretch>
        </p:blipFill>
        <p:spPr bwMode="auto">
          <a:xfrm>
            <a:off x="739775" y="3467100"/>
            <a:ext cx="3502025" cy="1479550"/>
          </a:xfrm>
          <a:prstGeom prst="rect">
            <a:avLst/>
          </a:prstGeom>
          <a:noFill/>
          <a:ln w="9525">
            <a:noFill/>
            <a:miter lim="800000"/>
            <a:headEnd/>
            <a:tailEnd/>
          </a:ln>
        </p:spPr>
      </p:pic>
      <p:sp>
        <p:nvSpPr>
          <p:cNvPr id="12301" name="Rectangle 8"/>
          <p:cNvSpPr>
            <a:spLocks noChangeArrowheads="1"/>
          </p:cNvSpPr>
          <p:nvPr/>
        </p:nvSpPr>
        <p:spPr bwMode="auto">
          <a:xfrm>
            <a:off x="152400" y="152400"/>
            <a:ext cx="9144000" cy="0"/>
          </a:xfrm>
          <a:prstGeom prst="rect">
            <a:avLst/>
          </a:prstGeom>
          <a:noFill/>
          <a:ln w="9525">
            <a:noFill/>
            <a:miter lim="800000"/>
            <a:headEnd/>
            <a:tailEnd/>
          </a:ln>
        </p:spPr>
        <p:txBody>
          <a:bodyPr wrap="none" anchor="ctr">
            <a:spAutoFit/>
          </a:bodyPr>
          <a:lstStyle/>
          <a:p>
            <a:endParaRPr lang="ru-RU"/>
          </a:p>
        </p:txBody>
      </p:sp>
      <p:pic>
        <p:nvPicPr>
          <p:cNvPr id="12302" name="Рисунок 2"/>
          <p:cNvPicPr>
            <a:picLocks noChangeAspect="1" noChangeArrowheads="1"/>
          </p:cNvPicPr>
          <p:nvPr/>
        </p:nvPicPr>
        <p:blipFill>
          <a:blip r:embed="rId6"/>
          <a:srcRect/>
          <a:stretch>
            <a:fillRect/>
          </a:stretch>
        </p:blipFill>
        <p:spPr bwMode="auto">
          <a:xfrm>
            <a:off x="6732588" y="1771650"/>
            <a:ext cx="1985962" cy="1390650"/>
          </a:xfrm>
          <a:prstGeom prst="rect">
            <a:avLst/>
          </a:prstGeom>
          <a:noFill/>
          <a:ln w="9525">
            <a:noFill/>
            <a:miter lim="800000"/>
            <a:headEnd/>
            <a:tailEnd/>
          </a:ln>
        </p:spPr>
      </p:pic>
      <p:sp>
        <p:nvSpPr>
          <p:cNvPr id="12303"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2290" name="Object 2"/>
          <p:cNvGraphicFramePr>
            <a:graphicFrameLocks noChangeAspect="1"/>
          </p:cNvGraphicFramePr>
          <p:nvPr/>
        </p:nvGraphicFramePr>
        <p:xfrm>
          <a:off x="5076825" y="3062288"/>
          <a:ext cx="1528763" cy="1435100"/>
        </p:xfrm>
        <a:graphic>
          <a:graphicData uri="http://schemas.openxmlformats.org/presentationml/2006/ole">
            <mc:AlternateContent xmlns:mc="http://schemas.openxmlformats.org/markup-compatibility/2006">
              <mc:Choice xmlns:v="urn:schemas-microsoft-com:vml" Requires="v">
                <p:oleObj spid="_x0000_s12298" name="Graph" r:id="rId7" imgW="4631968" imgH="3554505" progId="Origin50.Graph">
                  <p:embed/>
                </p:oleObj>
              </mc:Choice>
              <mc:Fallback>
                <p:oleObj name="Graph" r:id="rId7" imgW="4631968" imgH="3554505" progId="Origin50.Graph">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l="6761" r="11658"/>
                      <a:stretch>
                        <a:fillRect/>
                      </a:stretch>
                    </p:blipFill>
                    <p:spPr bwMode="auto">
                      <a:xfrm>
                        <a:off x="5076825" y="3062288"/>
                        <a:ext cx="1528763" cy="143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04"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2291" name="Object 3"/>
          <p:cNvGraphicFramePr>
            <a:graphicFrameLocks noChangeAspect="1"/>
          </p:cNvGraphicFramePr>
          <p:nvPr/>
        </p:nvGraphicFramePr>
        <p:xfrm>
          <a:off x="6932613" y="3062288"/>
          <a:ext cx="1652587" cy="1508125"/>
        </p:xfrm>
        <a:graphic>
          <a:graphicData uri="http://schemas.openxmlformats.org/presentationml/2006/ole">
            <mc:AlternateContent xmlns:mc="http://schemas.openxmlformats.org/markup-compatibility/2006">
              <mc:Choice xmlns:v="urn:schemas-microsoft-com:vml" Requires="v">
                <p:oleObj spid="_x0000_s12299" name="Graph" r:id="rId9" imgW="3063850" imgH="2871216" progId="Origin50.Graph">
                  <p:embed/>
                </p:oleObj>
              </mc:Choice>
              <mc:Fallback>
                <p:oleObj name="Graph" r:id="rId9" imgW="3063850" imgH="2871216" progId="Origin50.Graph">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l="15544" t="10127" r="7773"/>
                      <a:stretch>
                        <a:fillRect/>
                      </a:stretch>
                    </p:blipFill>
                    <p:spPr bwMode="auto">
                      <a:xfrm>
                        <a:off x="6932613" y="3062288"/>
                        <a:ext cx="1652587" cy="150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5003800" y="4379913"/>
            <a:ext cx="3814763" cy="2201862"/>
          </a:xfrm>
          <a:prstGeom prst="rect">
            <a:avLst/>
          </a:prstGeom>
          <a:noFill/>
        </p:spPr>
        <p:txBody>
          <a:bodyPr>
            <a:spAutoFit/>
          </a:bodyPr>
          <a:lstStyle/>
          <a:p>
            <a:pPr>
              <a:spcBef>
                <a:spcPts val="600"/>
              </a:spcBef>
              <a:defRPr/>
            </a:pPr>
            <a:r>
              <a:rPr lang="ru-RU" sz="1200" dirty="0"/>
              <a:t>Микрофотография, гистограмма распределения диаметров, зависимость </a:t>
            </a:r>
            <a:r>
              <a:rPr lang="en-US" sz="1200" dirty="0"/>
              <a:t>M(H)</a:t>
            </a:r>
            <a:r>
              <a:rPr lang="ru-RU" sz="1200" dirty="0"/>
              <a:t> и спектр </a:t>
            </a:r>
            <a:r>
              <a:rPr lang="ru-RU" sz="1200" dirty="0" err="1"/>
              <a:t>ферромагнитного</a:t>
            </a:r>
            <a:r>
              <a:rPr lang="ru-RU" sz="1200" dirty="0"/>
              <a:t> резонанса </a:t>
            </a:r>
            <a:r>
              <a:rPr lang="ru-RU" sz="1200" dirty="0" err="1"/>
              <a:t>наночастиц</a:t>
            </a:r>
            <a:r>
              <a:rPr lang="ru-RU" sz="1200" dirty="0"/>
              <a:t> </a:t>
            </a:r>
            <a:r>
              <a:rPr lang="en-US" sz="1200" dirty="0" err="1"/>
              <a:t>FeCo</a:t>
            </a:r>
            <a:r>
              <a:rPr lang="en-US" sz="1200" dirty="0"/>
              <a:t>-Au</a:t>
            </a:r>
            <a:r>
              <a:rPr lang="ru-RU" sz="1200" dirty="0"/>
              <a:t>.</a:t>
            </a:r>
          </a:p>
          <a:p>
            <a:pPr>
              <a:spcBef>
                <a:spcPts val="600"/>
              </a:spcBef>
              <a:defRPr/>
            </a:pPr>
            <a:r>
              <a:rPr lang="ru-RU" sz="1200" dirty="0"/>
              <a:t> </a:t>
            </a:r>
            <a:r>
              <a:rPr lang="ru-RU" sz="1050" b="1" dirty="0"/>
              <a:t>В.Г. Баев, С.И. </a:t>
            </a:r>
            <a:r>
              <a:rPr lang="ru-RU" sz="1050" b="1" dirty="0" err="1"/>
              <a:t>Тютюнников</a:t>
            </a:r>
            <a:r>
              <a:rPr lang="ru-RU" sz="1050" b="1" dirty="0"/>
              <a:t>, С.Н. Седых, А.К. Каминский, Ю.А. Федотова, С.А. Воробьева, Е.А. Авчинникова «</a:t>
            </a:r>
            <a:r>
              <a:rPr lang="ru-RU" sz="1050" dirty="0"/>
              <a:t>Перспективы улучшения эффективности поглощения металлическими </a:t>
            </a:r>
            <a:r>
              <a:rPr lang="ru-RU" sz="1050" dirty="0" err="1"/>
              <a:t>наночастицами</a:t>
            </a:r>
            <a:r>
              <a:rPr lang="ru-RU" sz="1050" dirty="0"/>
              <a:t> СВЧ – излучения лазера на свободных электронах с помощью </a:t>
            </a:r>
            <a:r>
              <a:rPr lang="ru-RU" sz="1050" dirty="0" err="1"/>
              <a:t>ферромагнитного</a:t>
            </a:r>
            <a:r>
              <a:rPr lang="ru-RU" sz="1050" dirty="0"/>
              <a:t> резонанса для потенциального применения в мишенной терапии» </a:t>
            </a:r>
            <a:r>
              <a:rPr lang="ru-RU" sz="1050" dirty="0">
                <a:hlinkClick r:id="rId11"/>
              </a:rPr>
              <a:t>«Современные ядерно-физические методы исследования в физике конденсированных сред»</a:t>
            </a:r>
            <a:r>
              <a:rPr lang="ru-RU" sz="1050" dirty="0"/>
              <a:t> </a:t>
            </a:r>
            <a:br>
              <a:rPr lang="ru-RU" sz="1050" dirty="0"/>
            </a:br>
            <a:r>
              <a:rPr lang="ru-RU" sz="1050" dirty="0"/>
              <a:t>(ЯМКС-2015, Минск, 15-16 сентября 2015 г).</a:t>
            </a:r>
          </a:p>
        </p:txBody>
      </p:sp>
      <p:pic>
        <p:nvPicPr>
          <p:cNvPr id="12306" name="Рисунок 5"/>
          <p:cNvPicPr>
            <a:picLocks noChangeAspect="1" noChangeArrowheads="1"/>
          </p:cNvPicPr>
          <p:nvPr/>
        </p:nvPicPr>
        <p:blipFill>
          <a:blip r:embed="rId12"/>
          <a:srcRect/>
          <a:stretch>
            <a:fillRect/>
          </a:stretch>
        </p:blipFill>
        <p:spPr bwMode="auto">
          <a:xfrm>
            <a:off x="5149850" y="1743075"/>
            <a:ext cx="1420813" cy="1419225"/>
          </a:xfrm>
          <a:prstGeom prst="rect">
            <a:avLst/>
          </a:prstGeom>
          <a:noFill/>
          <a:ln w="9525">
            <a:noFill/>
            <a:miter lim="800000"/>
            <a:headEnd/>
            <a:tailEnd/>
          </a:ln>
        </p:spPr>
      </p:pic>
      <p:sp>
        <p:nvSpPr>
          <p:cNvPr id="12307" name="TextBox 17"/>
          <p:cNvSpPr txBox="1">
            <a:spLocks noChangeArrowheads="1"/>
          </p:cNvSpPr>
          <p:nvPr/>
        </p:nvSpPr>
        <p:spPr bwMode="auto">
          <a:xfrm>
            <a:off x="5072063" y="928688"/>
            <a:ext cx="3527425" cy="646112"/>
          </a:xfrm>
          <a:prstGeom prst="rect">
            <a:avLst/>
          </a:prstGeom>
          <a:noFill/>
          <a:ln w="9525">
            <a:noFill/>
            <a:miter lim="800000"/>
            <a:headEnd/>
            <a:tailEnd/>
          </a:ln>
        </p:spPr>
        <p:txBody>
          <a:bodyPr>
            <a:spAutoFit/>
          </a:bodyPr>
          <a:lstStyle/>
          <a:p>
            <a:r>
              <a:rPr lang="ru-RU">
                <a:solidFill>
                  <a:srgbClr val="00FFFF"/>
                </a:solidFill>
              </a:rPr>
              <a:t>Наноразмерные СВЧ поглотители</a:t>
            </a:r>
          </a:p>
        </p:txBody>
      </p:sp>
      <p:sp>
        <p:nvSpPr>
          <p:cNvPr id="12308" name="TextBox 34"/>
          <p:cNvSpPr txBox="1">
            <a:spLocks noChangeArrowheads="1"/>
          </p:cNvSpPr>
          <p:nvPr/>
        </p:nvSpPr>
        <p:spPr bwMode="auto">
          <a:xfrm>
            <a:off x="785813" y="928688"/>
            <a:ext cx="3167062" cy="646112"/>
          </a:xfrm>
          <a:prstGeom prst="rect">
            <a:avLst/>
          </a:prstGeom>
          <a:noFill/>
          <a:ln w="9525">
            <a:noFill/>
            <a:miter lim="800000"/>
            <a:headEnd/>
            <a:tailEnd/>
          </a:ln>
        </p:spPr>
        <p:txBody>
          <a:bodyPr>
            <a:spAutoFit/>
          </a:bodyPr>
          <a:lstStyle/>
          <a:p>
            <a:r>
              <a:rPr lang="ru-RU">
                <a:solidFill>
                  <a:srgbClr val="00FFFF"/>
                </a:solidFill>
              </a:rPr>
              <a:t>Радиочастотная гипертермия</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1857356" y="500042"/>
            <a:ext cx="585791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1">
                    <a:lumMod val="95000"/>
                  </a:schemeClr>
                </a:solidFill>
                <a:effectLst/>
                <a:latin typeface="Times New Roman" pitchFamily="18" charset="0"/>
                <a:ea typeface="Calibri" pitchFamily="34" charset="0"/>
                <a:cs typeface="Times New Roman" pitchFamily="18" charset="0"/>
              </a:rPr>
              <a:t>Основные результаты работ по </a:t>
            </a:r>
            <a:r>
              <a:rPr kumimoji="0" lang="ru-RU" sz="2400" b="0" i="0" u="none" strike="noStrike" cap="none" normalizeH="0" baseline="0" dirty="0" err="1" smtClean="0">
                <a:ln>
                  <a:noFill/>
                </a:ln>
                <a:solidFill>
                  <a:schemeClr val="bg1">
                    <a:lumMod val="95000"/>
                  </a:schemeClr>
                </a:solidFill>
                <a:effectLst/>
                <a:latin typeface="Times New Roman" pitchFamily="18" charset="0"/>
                <a:ea typeface="Calibri" pitchFamily="34" charset="0"/>
                <a:cs typeface="Times New Roman" pitchFamily="18" charset="0"/>
              </a:rPr>
              <a:t>проету</a:t>
            </a:r>
            <a:r>
              <a:rPr kumimoji="0" lang="ru-RU" sz="2400" b="0" i="0" u="none" strike="noStrike" cap="none" normalizeH="0" baseline="0" dirty="0" smtClean="0">
                <a:ln>
                  <a:noFill/>
                </a:ln>
                <a:solidFill>
                  <a:schemeClr val="bg1">
                    <a:lumMod val="9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bg1">
                    <a:lumMod val="95000"/>
                  </a:schemeClr>
                </a:solidFill>
                <a:effectLst/>
                <a:latin typeface="Times New Roman" pitchFamily="18" charset="0"/>
                <a:ea typeface="Calibri" pitchFamily="34" charset="0"/>
                <a:cs typeface="Times New Roman" pitchFamily="18" charset="0"/>
              </a:rPr>
              <a:t>E&amp;T</a:t>
            </a:r>
            <a:r>
              <a:rPr kumimoji="0" lang="ru-RU" sz="2400" b="0" i="0" u="none" strike="noStrike" cap="none" normalizeH="0" baseline="0" dirty="0" smtClean="0">
                <a:ln>
                  <a:noFill/>
                </a:ln>
                <a:solidFill>
                  <a:schemeClr val="bg1">
                    <a:lumMod val="95000"/>
                  </a:schemeClr>
                </a:solidFill>
                <a:effectLst/>
                <a:latin typeface="Times New Roman" pitchFamily="18" charset="0"/>
                <a:ea typeface="Calibri" pitchFamily="34" charset="0"/>
                <a:cs typeface="Times New Roman" pitchFamily="18" charset="0"/>
              </a:rPr>
              <a:t>»</a:t>
            </a:r>
            <a:r>
              <a:rPr kumimoji="0" lang="en-US" sz="2400" b="0" i="0" u="none" strike="noStrike" cap="none" normalizeH="0" baseline="0" dirty="0" smtClean="0">
                <a:ln>
                  <a:noFill/>
                </a:ln>
                <a:solidFill>
                  <a:schemeClr val="bg1">
                    <a:lumMod val="95000"/>
                  </a:schemeClr>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smtClean="0">
                <a:ln>
                  <a:noFill/>
                </a:ln>
                <a:solidFill>
                  <a:schemeClr val="bg1">
                    <a:lumMod val="95000"/>
                  </a:schemeClr>
                </a:solidFill>
                <a:effectLst/>
                <a:latin typeface="Times New Roman" pitchFamily="18" charset="0"/>
                <a:ea typeface="Calibri" pitchFamily="34" charset="0"/>
                <a:cs typeface="Times New Roman" pitchFamily="18" charset="0"/>
              </a:rPr>
              <a:t>за 2011-20</a:t>
            </a:r>
            <a:r>
              <a:rPr kumimoji="0" lang="en-US" sz="2400" b="0" i="0" u="none" strike="noStrike" cap="none" normalizeH="0" baseline="0" dirty="0" smtClean="0">
                <a:ln>
                  <a:noFill/>
                </a:ln>
                <a:solidFill>
                  <a:schemeClr val="bg1">
                    <a:lumMod val="95000"/>
                  </a:schemeClr>
                </a:solidFill>
                <a:effectLst/>
                <a:latin typeface="Times New Roman" pitchFamily="18" charset="0"/>
                <a:ea typeface="Calibri" pitchFamily="34" charset="0"/>
                <a:cs typeface="Times New Roman" pitchFamily="18" charset="0"/>
              </a:rPr>
              <a:t>20</a:t>
            </a:r>
            <a:r>
              <a:rPr kumimoji="0" lang="ru-RU" sz="2400" b="0" i="0" u="none" strike="noStrike" cap="none" normalizeH="0" baseline="0" dirty="0" smtClean="0">
                <a:ln>
                  <a:noFill/>
                </a:ln>
                <a:solidFill>
                  <a:schemeClr val="bg1">
                    <a:lumMod val="95000"/>
                  </a:schemeClr>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smtClean="0">
                <a:ln>
                  <a:noFill/>
                </a:ln>
                <a:solidFill>
                  <a:schemeClr val="bg1">
                    <a:lumMod val="95000"/>
                  </a:schemeClr>
                </a:solidFill>
                <a:effectLst/>
                <a:latin typeface="Times New Roman" pitchFamily="18" charset="0"/>
                <a:ea typeface="Calibri" pitchFamily="34" charset="0"/>
                <a:cs typeface="Times New Roman" pitchFamily="18" charset="0"/>
              </a:rPr>
              <a:t>гг.</a:t>
            </a:r>
            <a:endParaRPr kumimoji="0" lang="ru-RU" sz="2400" b="0" i="0" u="none" strike="noStrike" cap="none" normalizeH="0" baseline="0" dirty="0" smtClean="0">
              <a:ln>
                <a:noFill/>
              </a:ln>
              <a:solidFill>
                <a:schemeClr val="bg1">
                  <a:lumMod val="95000"/>
                </a:schemeClr>
              </a:solidFill>
              <a:effectLst/>
              <a:latin typeface="Arial" pitchFamily="34" charset="0"/>
            </a:endParaRPr>
          </a:p>
        </p:txBody>
      </p:sp>
      <p:sp>
        <p:nvSpPr>
          <p:cNvPr id="4098" name="Rectangle 2"/>
          <p:cNvSpPr>
            <a:spLocks noChangeArrowheads="1"/>
          </p:cNvSpPr>
          <p:nvPr/>
        </p:nvSpPr>
        <p:spPr bwMode="auto">
          <a:xfrm>
            <a:off x="1214414" y="2571744"/>
            <a:ext cx="742955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1" fontAlgn="base" latinLnBrk="0" hangingPunct="1">
              <a:lnSpc>
                <a:spcPct val="100000"/>
              </a:lnSpc>
              <a:spcBef>
                <a:spcPct val="0"/>
              </a:spcBef>
              <a:spcAft>
                <a:spcPct val="0"/>
              </a:spcAft>
              <a:buClrTx/>
              <a:buSzTx/>
              <a:buFont typeface="+mj-lt"/>
              <a:buAutoNum type="arabicPeriod"/>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Публикации в международных реферируемых журналах </a:t>
            </a:r>
            <a:r>
              <a:rPr kumimoji="0" lang="ru-RU"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55</a:t>
            </a:r>
            <a:endParaRPr kumimoji="0" lang="ru-RU" sz="2000" b="0" i="0" u="none" strike="noStrike" cap="none" normalizeH="0" baseline="0" dirty="0" smtClean="0">
              <a:ln>
                <a:noFill/>
              </a:ln>
              <a:solidFill>
                <a:schemeClr val="tx1"/>
              </a:solidFill>
              <a:effectLst/>
              <a:latin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Доклады на международных конференциях </a:t>
            </a:r>
            <a:r>
              <a:rPr kumimoji="0" lang="ru-RU"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30</a:t>
            </a:r>
            <a:endParaRPr kumimoji="0" lang="ru-RU" sz="2000" b="0" i="0" u="none" strike="noStrike" cap="none" normalizeH="0" baseline="0" dirty="0" smtClean="0">
              <a:ln>
                <a:noFill/>
              </a:ln>
              <a:solidFill>
                <a:schemeClr val="tx1"/>
              </a:solidFill>
              <a:effectLst/>
              <a:latin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Защищено кандидатских диссертаций </a:t>
            </a:r>
            <a:r>
              <a:rPr kumimoji="0" lang="ru-RU"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8</a:t>
            </a:r>
            <a:endParaRPr kumimoji="0" lang="ru-RU" sz="2000" b="0" i="0" u="none" strike="noStrike" cap="none" normalizeH="0" baseline="0" dirty="0" smtClean="0">
              <a:ln>
                <a:noFill/>
              </a:ln>
              <a:solidFill>
                <a:schemeClr val="tx1"/>
              </a:solidFill>
              <a:effectLst/>
              <a:latin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Оформлено патентов </a:t>
            </a:r>
            <a:r>
              <a:rPr kumimoji="0" lang="ru-RU"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6</a:t>
            </a:r>
            <a:endParaRPr kumimoji="0" lang="ru-RU" sz="2000" b="0" i="0" u="none" strike="noStrike" cap="none" normalizeH="0" baseline="0" dirty="0" smtClean="0">
              <a:ln>
                <a:noFill/>
              </a:ln>
              <a:solidFill>
                <a:schemeClr val="tx1"/>
              </a:solidFill>
              <a:effectLst/>
              <a:latin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рамках проекта проведено 3 международных рабочих совещания в Чехии, Китае, Узбекистане.</a:t>
            </a:r>
            <a:endParaRPr kumimoji="0" lang="ru-RU" sz="20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33e"/>
          <p:cNvPicPr>
            <a:picLocks noChangeAspect="1" noChangeArrowheads="1"/>
          </p:cNvPicPr>
          <p:nvPr/>
        </p:nvPicPr>
        <p:blipFill>
          <a:blip r:embed="rId2"/>
          <a:srcRect/>
          <a:stretch>
            <a:fillRect/>
          </a:stretch>
        </p:blipFill>
        <p:spPr bwMode="auto">
          <a:xfrm>
            <a:off x="500063" y="357188"/>
            <a:ext cx="4854575" cy="2714625"/>
          </a:xfrm>
          <a:prstGeom prst="rect">
            <a:avLst/>
          </a:prstGeom>
          <a:noFill/>
          <a:ln w="9525">
            <a:noFill/>
            <a:miter lim="800000"/>
            <a:headEnd/>
            <a:tailEnd/>
          </a:ln>
        </p:spPr>
      </p:pic>
      <p:sp>
        <p:nvSpPr>
          <p:cNvPr id="87043" name="Rectangle 3"/>
          <p:cNvSpPr>
            <a:spLocks noChangeArrowheads="1"/>
          </p:cNvSpPr>
          <p:nvPr/>
        </p:nvSpPr>
        <p:spPr bwMode="auto">
          <a:xfrm>
            <a:off x="5357818" y="357166"/>
            <a:ext cx="3429000" cy="523875"/>
          </a:xfrm>
          <a:prstGeom prst="rect">
            <a:avLst/>
          </a:prstGeom>
          <a:noFill/>
          <a:ln w="9525">
            <a:noFill/>
            <a:miter lim="800000"/>
            <a:headEnd/>
            <a:tailEnd/>
          </a:ln>
        </p:spPr>
        <p:txBody>
          <a:bodyPr anchor="ctr">
            <a:spAutoFit/>
          </a:bodyPr>
          <a:lstStyle/>
          <a:p>
            <a:pPr algn="ctr"/>
            <a:r>
              <a:rPr lang="en-US" sz="1400" dirty="0">
                <a:solidFill>
                  <a:schemeClr val="bg1">
                    <a:lumMod val="95000"/>
                  </a:schemeClr>
                </a:solidFill>
                <a:ea typeface="Calibri" pitchFamily="34" charset="0"/>
                <a:cs typeface="Times New Roman" pitchFamily="18" charset="0"/>
              </a:rPr>
              <a:t>General view of the target setup BURAN at the transport-fixing platform. </a:t>
            </a:r>
            <a:endParaRPr lang="en-US" dirty="0">
              <a:solidFill>
                <a:schemeClr val="bg1">
                  <a:lumMod val="95000"/>
                </a:schemeClr>
              </a:solidFill>
              <a:ea typeface="Calibri" pitchFamily="34" charset="0"/>
              <a:cs typeface="Times New Roman" pitchFamily="18" charset="0"/>
            </a:endParaRPr>
          </a:p>
        </p:txBody>
      </p:sp>
      <p:pic>
        <p:nvPicPr>
          <p:cNvPr id="87044" name="Picture 4" descr="34e"/>
          <p:cNvPicPr>
            <a:picLocks noChangeAspect="1" noChangeArrowheads="1"/>
          </p:cNvPicPr>
          <p:nvPr/>
        </p:nvPicPr>
        <p:blipFill>
          <a:blip r:embed="rId3"/>
          <a:srcRect/>
          <a:stretch>
            <a:fillRect/>
          </a:stretch>
        </p:blipFill>
        <p:spPr bwMode="auto">
          <a:xfrm>
            <a:off x="3500438" y="3071813"/>
            <a:ext cx="5143500" cy="3333750"/>
          </a:xfrm>
          <a:prstGeom prst="rect">
            <a:avLst/>
          </a:prstGeom>
          <a:noFill/>
          <a:ln w="9525">
            <a:noFill/>
            <a:miter lim="800000"/>
            <a:headEnd/>
            <a:tailEnd/>
          </a:ln>
        </p:spPr>
      </p:pic>
      <p:sp>
        <p:nvSpPr>
          <p:cNvPr id="87045" name="Rectangle 5"/>
          <p:cNvSpPr>
            <a:spLocks noChangeArrowheads="1"/>
          </p:cNvSpPr>
          <p:nvPr/>
        </p:nvSpPr>
        <p:spPr bwMode="auto">
          <a:xfrm>
            <a:off x="428625" y="3714750"/>
            <a:ext cx="3071813" cy="954088"/>
          </a:xfrm>
          <a:prstGeom prst="rect">
            <a:avLst/>
          </a:prstGeom>
          <a:noFill/>
          <a:ln w="9525">
            <a:noFill/>
            <a:miter lim="800000"/>
            <a:headEnd/>
            <a:tailEnd/>
          </a:ln>
        </p:spPr>
        <p:txBody>
          <a:bodyPr anchor="ctr">
            <a:spAutoFit/>
          </a:bodyPr>
          <a:lstStyle/>
          <a:p>
            <a:pPr algn="ctr"/>
            <a:r>
              <a:rPr lang="en-US" sz="1400">
                <a:solidFill>
                  <a:srgbClr val="003300"/>
                </a:solidFill>
                <a:ea typeface="Calibri" pitchFamily="34" charset="0"/>
                <a:cs typeface="Times New Roman" pitchFamily="18" charset="0"/>
              </a:rPr>
              <a:t>The scheme of longitudinal section of the TS BURAN with the mounted central zone (top-left) and general view photo (right). </a:t>
            </a:r>
            <a:endParaRPr lang="en-US">
              <a:solidFill>
                <a:srgbClr val="003300"/>
              </a:solidFill>
              <a:ea typeface="Calibri" pitchFamily="34" charset="0"/>
              <a:cs typeface="Times New Roman" pitchFamily="18" charset="0"/>
            </a:endParaRPr>
          </a:p>
        </p:txBody>
      </p:sp>
      <p:sp>
        <p:nvSpPr>
          <p:cNvPr id="6" name="Text Box 5"/>
          <p:cNvSpPr txBox="1">
            <a:spLocks noChangeArrowheads="1"/>
          </p:cNvSpPr>
          <p:nvPr/>
        </p:nvSpPr>
        <p:spPr bwMode="auto">
          <a:xfrm>
            <a:off x="5429256" y="1285860"/>
            <a:ext cx="3429024" cy="1323439"/>
          </a:xfrm>
          <a:prstGeom prst="rect">
            <a:avLst/>
          </a:prstGeom>
          <a:solidFill>
            <a:schemeClr val="bg1">
              <a:alpha val="70000"/>
            </a:schemeClr>
          </a:solidFill>
          <a:ln w="9525">
            <a:noFill/>
            <a:miter lim="800000"/>
            <a:headEnd/>
            <a:tailEnd/>
          </a:ln>
        </p:spPr>
        <p:txBody>
          <a:bodyPr wrap="square">
            <a:spAutoFit/>
          </a:bodyPr>
          <a:lstStyle/>
          <a:p>
            <a:pPr>
              <a:defRPr/>
            </a:pPr>
            <a:r>
              <a:rPr lang="en-US" sz="1600" b="1" i="1" dirty="0">
                <a:solidFill>
                  <a:srgbClr val="003300"/>
                </a:solidFill>
                <a:latin typeface="Calibri" pitchFamily="34" charset="0"/>
              </a:rPr>
              <a:t>Mass of uranium</a:t>
            </a:r>
            <a:r>
              <a:rPr lang="ru-RU" sz="1600" b="1" i="1" dirty="0">
                <a:solidFill>
                  <a:srgbClr val="003300"/>
                </a:solidFill>
                <a:latin typeface="Calibri" pitchFamily="34" charset="0"/>
              </a:rPr>
              <a:t>      – </a:t>
            </a:r>
            <a:r>
              <a:rPr lang="en-US" sz="1600" b="1" i="1" dirty="0">
                <a:solidFill>
                  <a:srgbClr val="003300"/>
                </a:solidFill>
                <a:latin typeface="Calibri" pitchFamily="34" charset="0"/>
              </a:rPr>
              <a:t>19.5</a:t>
            </a:r>
            <a:r>
              <a:rPr lang="ru-RU" sz="1600" b="1" i="1" dirty="0">
                <a:solidFill>
                  <a:srgbClr val="003300"/>
                </a:solidFill>
                <a:latin typeface="Calibri" pitchFamily="34" charset="0"/>
              </a:rPr>
              <a:t> т. </a:t>
            </a:r>
            <a:r>
              <a:rPr lang="en-US" sz="1600" b="1" i="1" dirty="0">
                <a:solidFill>
                  <a:srgbClr val="003300"/>
                </a:solidFill>
                <a:latin typeface="Calibri" pitchFamily="34" charset="0"/>
              </a:rPr>
              <a:t>         Materials of central zone </a:t>
            </a:r>
            <a:r>
              <a:rPr lang="ru-RU" sz="1600" b="1" i="1" dirty="0">
                <a:solidFill>
                  <a:srgbClr val="003300"/>
                </a:solidFill>
                <a:latin typeface="Calibri" pitchFamily="34" charset="0"/>
              </a:rPr>
              <a:t> – </a:t>
            </a:r>
            <a:r>
              <a:rPr lang="en-US" sz="1600" b="1" i="1" dirty="0">
                <a:solidFill>
                  <a:srgbClr val="003300"/>
                </a:solidFill>
                <a:latin typeface="Calibri" pitchFamily="34" charset="0"/>
              </a:rPr>
              <a:t> U, </a:t>
            </a:r>
            <a:r>
              <a:rPr lang="en-US" sz="1600" b="1" i="1" dirty="0" err="1">
                <a:solidFill>
                  <a:srgbClr val="003300"/>
                </a:solidFill>
                <a:latin typeface="Calibri" pitchFamily="34" charset="0"/>
              </a:rPr>
              <a:t>Th</a:t>
            </a:r>
            <a:r>
              <a:rPr lang="en-US" sz="1600" b="1" i="1" dirty="0">
                <a:solidFill>
                  <a:srgbClr val="003300"/>
                </a:solidFill>
                <a:latin typeface="Calibri" pitchFamily="34" charset="0"/>
              </a:rPr>
              <a:t>, </a:t>
            </a:r>
            <a:r>
              <a:rPr lang="en-US" sz="1600" b="1" i="1" dirty="0" err="1">
                <a:solidFill>
                  <a:srgbClr val="003300"/>
                </a:solidFill>
                <a:latin typeface="Calibri" pitchFamily="34" charset="0"/>
              </a:rPr>
              <a:t>Pb</a:t>
            </a:r>
            <a:r>
              <a:rPr lang="en-US" sz="1600" b="1" i="1" dirty="0">
                <a:solidFill>
                  <a:srgbClr val="003300"/>
                </a:solidFill>
                <a:latin typeface="Calibri" pitchFamily="34" charset="0"/>
              </a:rPr>
              <a:t>. </a:t>
            </a:r>
            <a:endParaRPr lang="ru-RU" sz="1600" b="1" i="1" dirty="0">
              <a:solidFill>
                <a:srgbClr val="003300"/>
              </a:solidFill>
              <a:latin typeface="Calibri" pitchFamily="34" charset="0"/>
            </a:endParaRPr>
          </a:p>
          <a:p>
            <a:pPr>
              <a:defRPr/>
            </a:pPr>
            <a:r>
              <a:rPr lang="en-US" sz="1600" b="1" i="1" dirty="0">
                <a:solidFill>
                  <a:srgbClr val="003300"/>
                </a:solidFill>
                <a:latin typeface="Calibri" pitchFamily="34" charset="0"/>
              </a:rPr>
              <a:t>Diameter               </a:t>
            </a:r>
            <a:r>
              <a:rPr lang="ru-RU" sz="1600" b="1" i="1" dirty="0">
                <a:solidFill>
                  <a:srgbClr val="003300"/>
                </a:solidFill>
                <a:latin typeface="Calibri" pitchFamily="34" charset="0"/>
              </a:rPr>
              <a:t>  </a:t>
            </a:r>
            <a:r>
              <a:rPr lang="en-US" sz="1600" b="1" i="1" dirty="0">
                <a:solidFill>
                  <a:srgbClr val="003300"/>
                </a:solidFill>
                <a:latin typeface="Calibri" pitchFamily="34" charset="0"/>
              </a:rPr>
              <a:t>  </a:t>
            </a:r>
            <a:r>
              <a:rPr lang="ru-RU" sz="1600" b="1" i="1" dirty="0">
                <a:solidFill>
                  <a:srgbClr val="003300"/>
                </a:solidFill>
                <a:latin typeface="Calibri" pitchFamily="34" charset="0"/>
              </a:rPr>
              <a:t> – 1,2 м.</a:t>
            </a:r>
            <a:r>
              <a:rPr lang="en-US" sz="1600" b="1" i="1" dirty="0">
                <a:solidFill>
                  <a:srgbClr val="003300"/>
                </a:solidFill>
                <a:latin typeface="Calibri" pitchFamily="34" charset="0"/>
              </a:rPr>
              <a:t>            Diameter of central zone</a:t>
            </a:r>
            <a:r>
              <a:rPr lang="ru-RU" sz="1600" b="1" i="1" dirty="0">
                <a:solidFill>
                  <a:srgbClr val="003300"/>
                </a:solidFill>
                <a:latin typeface="Calibri" pitchFamily="34" charset="0"/>
              </a:rPr>
              <a:t> – </a:t>
            </a:r>
            <a:r>
              <a:rPr lang="en-US" sz="1600" b="1" i="1" dirty="0">
                <a:solidFill>
                  <a:srgbClr val="003300"/>
                </a:solidFill>
                <a:latin typeface="Calibri" pitchFamily="34" charset="0"/>
              </a:rPr>
              <a:t> </a:t>
            </a:r>
            <a:r>
              <a:rPr lang="ru-RU" sz="1600" b="1" i="1" dirty="0">
                <a:solidFill>
                  <a:srgbClr val="003300"/>
                </a:solidFill>
                <a:latin typeface="Calibri" pitchFamily="34" charset="0"/>
              </a:rPr>
              <a:t>0,2 м.</a:t>
            </a:r>
          </a:p>
          <a:p>
            <a:pPr>
              <a:defRPr/>
            </a:pPr>
            <a:r>
              <a:rPr lang="en-US" sz="1600" b="1" i="1" dirty="0">
                <a:solidFill>
                  <a:srgbClr val="003300"/>
                </a:solidFill>
                <a:latin typeface="Calibri" pitchFamily="34" charset="0"/>
              </a:rPr>
              <a:t>Length             </a:t>
            </a:r>
            <a:r>
              <a:rPr lang="ru-RU" sz="1600" b="1" i="1" dirty="0">
                <a:solidFill>
                  <a:srgbClr val="003300"/>
                </a:solidFill>
                <a:latin typeface="Calibri" pitchFamily="34" charset="0"/>
              </a:rPr>
              <a:t>     </a:t>
            </a:r>
            <a:r>
              <a:rPr lang="en-US" sz="1600" b="1" i="1" dirty="0">
                <a:solidFill>
                  <a:srgbClr val="003300"/>
                </a:solidFill>
                <a:latin typeface="Calibri" pitchFamily="34" charset="0"/>
              </a:rPr>
              <a:t>      </a:t>
            </a:r>
            <a:r>
              <a:rPr lang="ru-RU" sz="1600" b="1" i="1" dirty="0">
                <a:solidFill>
                  <a:srgbClr val="003300"/>
                </a:solidFill>
                <a:latin typeface="Calibri" pitchFamily="34" charset="0"/>
              </a:rPr>
              <a:t> – 1 м.</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728" y="357166"/>
            <a:ext cx="6572296" cy="400110"/>
          </a:xfrm>
          <a:prstGeom prst="rect">
            <a:avLst/>
          </a:prstGeom>
        </p:spPr>
        <p:txBody>
          <a:bodyPr wrap="square">
            <a:spAutoFit/>
          </a:bodyPr>
          <a:lstStyle/>
          <a:p>
            <a:pPr lvl="0" eaLnBrk="0" fontAlgn="base" hangingPunct="0">
              <a:spcBef>
                <a:spcPct val="0"/>
              </a:spcBef>
              <a:spcAft>
                <a:spcPct val="0"/>
              </a:spcAft>
            </a:pP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Изучаемая </a:t>
            </a:r>
            <a:r>
              <a:rPr kumimoji="0" lang="en-US"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проблема </a:t>
            </a:r>
            <a:r>
              <a:rPr kumimoji="0" lang="en-US"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и </a:t>
            </a:r>
            <a:r>
              <a:rPr kumimoji="0" lang="en-US"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основные </a:t>
            </a:r>
            <a:r>
              <a:rPr kumimoji="0" lang="en-US"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цели </a:t>
            </a:r>
            <a:r>
              <a:rPr kumimoji="0" lang="en-US"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исследовании</a:t>
            </a:r>
            <a:endPar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ndParaRPr>
          </a:p>
        </p:txBody>
      </p:sp>
      <p:sp>
        <p:nvSpPr>
          <p:cNvPr id="5" name="Rectangle 1"/>
          <p:cNvSpPr>
            <a:spLocks noChangeArrowheads="1"/>
          </p:cNvSpPr>
          <p:nvPr/>
        </p:nvSpPr>
        <p:spPr bwMode="auto">
          <a:xfrm>
            <a:off x="1000100" y="1500174"/>
            <a:ext cx="7215238"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24000" eaLnBrk="0" hangingPunct="0">
              <a:spcBef>
                <a:spcPts val="600"/>
              </a:spcBef>
              <a:spcAft>
                <a:spcPts val="600"/>
              </a:spcAft>
              <a:buFont typeface="+mj-lt"/>
              <a:buAutoNum type="arabicPeriod"/>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Изучение выделения энергии 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квазибесконечной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мишени, пространственные и энергетические спектры нейтронов на Фазотроне ЛЯП</a:t>
            </a:r>
            <a:endParaRPr kumimoji="0" lang="ru-RU" sz="1600" b="0" i="0" u="none" strike="noStrike" cap="none" normalizeH="0" baseline="0" dirty="0" smtClean="0">
              <a:ln>
                <a:noFill/>
              </a:ln>
              <a:solidFill>
                <a:schemeClr val="tx1"/>
              </a:solidFill>
              <a:effectLst/>
              <a:latin typeface="Arial" pitchFamily="34" charset="0"/>
            </a:endParaRPr>
          </a:p>
          <a:p>
            <a:pPr marL="342900" marR="0" lvl="0" indent="-324000" algn="l" defTabSz="914400" rtl="0" eaLnBrk="0" fontAlgn="base" latinLnBrk="0" hangingPunct="0">
              <a:lnSpc>
                <a:spcPct val="100000"/>
              </a:lnSpc>
              <a:spcBef>
                <a:spcPts val="600"/>
              </a:spcBef>
              <a:spcAft>
                <a:spcPts val="600"/>
              </a:spcAft>
              <a:buClrTx/>
              <a:buSzTx/>
              <a:buFont typeface="+mj-lt"/>
              <a:buAutoNum type="arabicPeriod"/>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Проведение работ по созданию каналов для экспериментальных исследований в области радиационного материаловедения, ADS энергетики, радиобиологии на комплексе NICA.</a:t>
            </a:r>
            <a:endParaRPr kumimoji="0" lang="ru-RU" sz="1600" b="0" i="0" u="none" strike="noStrike" cap="none" normalizeH="0" baseline="0" dirty="0" smtClean="0">
              <a:ln>
                <a:noFill/>
              </a:ln>
              <a:solidFill>
                <a:schemeClr val="tx1"/>
              </a:solidFill>
              <a:effectLst/>
              <a:latin typeface="Arial" pitchFamily="34" charset="0"/>
            </a:endParaRPr>
          </a:p>
          <a:p>
            <a:pPr marL="342900" marR="0" lvl="0" indent="-324000" algn="l" defTabSz="914400" rtl="0" eaLnBrk="0" fontAlgn="base" latinLnBrk="0" hangingPunct="0">
              <a:lnSpc>
                <a:spcPct val="100000"/>
              </a:lnSpc>
              <a:spcBef>
                <a:spcPts val="600"/>
              </a:spcBef>
              <a:spcAft>
                <a:spcPts val="600"/>
              </a:spcAft>
              <a:buClrTx/>
              <a:buSzTx/>
              <a:buFont typeface="+mj-lt"/>
              <a:buAutoNum type="arabicPeriod"/>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Создание комплекса измерительной аппаратуры на каналах (I(</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a:t>
            </a:r>
            <a:r>
              <a:rPr kumimoji="0" lang="ru-RU" sz="16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x,y</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endParaRPr>
          </a:p>
          <a:p>
            <a:pPr marL="342900" lvl="0" indent="-324000" eaLnBrk="0" hangingPunct="0">
              <a:spcBef>
                <a:spcPts val="600"/>
              </a:spcBef>
              <a:spcAft>
                <a:spcPts val="600"/>
              </a:spcAft>
              <a:buFont typeface="+mj-lt"/>
              <a:buAutoNum type="arabicPeriod"/>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Проведение исследований радиационной стойкости элементов электроники  на нейтронах на установке </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БМ</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ЛЯП.</a:t>
            </a:r>
            <a:endParaRPr kumimoji="0" lang="ru-RU" sz="1600" b="0" i="0" u="none" strike="noStrike" cap="none" normalizeH="0" baseline="0" dirty="0" smtClean="0">
              <a:ln>
                <a:noFill/>
              </a:ln>
              <a:solidFill>
                <a:schemeClr val="tx1"/>
              </a:solidFill>
              <a:effectLst/>
              <a:latin typeface="Arial" pitchFamily="34" charset="0"/>
            </a:endParaRPr>
          </a:p>
          <a:p>
            <a:pPr marL="342900" marR="0" lvl="0" indent="-324000" algn="l" defTabSz="914400" rtl="0" eaLnBrk="0" fontAlgn="base" latinLnBrk="0" hangingPunct="0">
              <a:lnSpc>
                <a:spcPct val="100000"/>
              </a:lnSpc>
              <a:spcBef>
                <a:spcPts val="600"/>
              </a:spcBef>
              <a:spcAft>
                <a:spcPts val="600"/>
              </a:spcAft>
              <a:buClrTx/>
              <a:buSzTx/>
              <a:buFont typeface="+mj-lt"/>
              <a:buAutoNum type="arabicPeriod"/>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Исследование радиационной стойкости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ВТСП-материалов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endParaRPr>
          </a:p>
          <a:p>
            <a:pPr marL="342900" marR="0" lvl="0" indent="-324000" algn="l" defTabSz="914400" rtl="0" eaLnBrk="0" fontAlgn="base" latinLnBrk="0" hangingPunct="0">
              <a:lnSpc>
                <a:spcPct val="100000"/>
              </a:lnSpc>
              <a:spcBef>
                <a:spcPts val="600"/>
              </a:spcBef>
              <a:spcAft>
                <a:spcPts val="600"/>
              </a:spcAft>
              <a:buClrTx/>
              <a:buSzTx/>
              <a:buFont typeface="+mj-lt"/>
              <a:buAutoNum type="arabicPeriod"/>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Исследования в области ADS энергетики на легких ядрах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Li</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Ar</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нейтронообразующими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мишенями с разным соотношением U</a:t>
            </a:r>
            <a:r>
              <a:rPr kumimoji="0" lang="ru-RU" sz="16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235</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a:t>
            </a:r>
            <a:r>
              <a:rPr kumimoji="0" lang="ru-RU" sz="16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238</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endParaRPr>
          </a:p>
          <a:p>
            <a:pPr marL="342900" marR="0" lvl="0" indent="-324000" algn="l" defTabSz="914400" rtl="0" eaLnBrk="0" fontAlgn="base" latinLnBrk="0" hangingPunct="0">
              <a:lnSpc>
                <a:spcPct val="100000"/>
              </a:lnSpc>
              <a:spcBef>
                <a:spcPts val="600"/>
              </a:spcBef>
              <a:spcAft>
                <a:spcPts val="600"/>
              </a:spcAft>
              <a:buClrTx/>
              <a:buSzTx/>
              <a:buFont typeface="+mj-lt"/>
              <a:buAutoNum type="arabicPeriod"/>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Исследования в области создания алмазных детекторов для регистрации заряженных частиц и нейтронов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3042" y="2214554"/>
            <a:ext cx="6096284" cy="646331"/>
          </a:xfrm>
          <a:prstGeom prst="rect">
            <a:avLst/>
          </a:prstGeom>
          <a:noFill/>
          <a:effectLst>
            <a:glow rad="139700">
              <a:schemeClr val="accent3">
                <a:satMod val="175000"/>
                <a:alpha val="40000"/>
              </a:schemeClr>
            </a:glow>
          </a:effectLst>
          <a:scene3d>
            <a:camera prst="orthographicFront"/>
            <a:lightRig rig="brightRoom" dir="t"/>
          </a:scene3d>
          <a:sp3d>
            <a:bevelT prst="relaxedInset"/>
          </a:sp3d>
        </p:spPr>
        <p:txBody>
          <a:bodyPr>
            <a:spAutoFit/>
            <a:sp3d contourW="6350" prstMaterial="plastic">
              <a:bevelT w="20320" h="20320" prst="angle"/>
              <a:contourClr>
                <a:schemeClr val="accent1">
                  <a:tint val="100000"/>
                  <a:shade val="100000"/>
                  <a:hueMod val="100000"/>
                  <a:satMod val="100000"/>
                </a:schemeClr>
              </a:contourClr>
            </a:sp3d>
          </a:bodyPr>
          <a:lstStyle/>
          <a:p>
            <a:pPr algn="ctr">
              <a:defRPr/>
            </a:pPr>
            <a:r>
              <a:rPr lang="ru-RU" sz="3600" b="1" cap="all" dirty="0">
                <a:ln/>
                <a:solidFill>
                  <a:srgbClr val="FFFF00"/>
                </a:solidFill>
                <a:effectLst>
                  <a:outerShdw blurRad="38100" dist="38100" dir="2700000" algn="tl">
                    <a:srgbClr val="000000">
                      <a:alpha val="43137"/>
                    </a:srgbClr>
                  </a:outerShdw>
                  <a:reflection blurRad="10000" stA="55000" endPos="48000" dist="500" dir="5400000" sy="-100000" algn="bl" rotWithShape="0"/>
                </a:effectLst>
                <a:latin typeface="Arial" charset="0"/>
              </a:rPr>
              <a:t>Спасибо</a:t>
            </a:r>
            <a:r>
              <a:rPr lang="ru-RU" sz="3600" b="1" cap="all" dirty="0">
                <a:ln/>
                <a:solidFill>
                  <a:srgbClr val="FFFF00"/>
                </a:solidFill>
                <a:effectLst>
                  <a:outerShdw blurRad="38100" dist="38100" dir="2700000" algn="tl" rotWithShape="0">
                    <a:srgbClr val="000000">
                      <a:alpha val="43137"/>
                    </a:srgbClr>
                  </a:outerShdw>
                  <a:reflection blurRad="10000" stA="55000" endPos="48000" dist="500" dir="5400000" sy="-100000" algn="bl" rotWithShape="0"/>
                </a:effectLst>
                <a:latin typeface="Arial" charset="0"/>
              </a:rPr>
              <a:t> </a:t>
            </a:r>
            <a:r>
              <a:rPr lang="ru-RU" sz="3600" b="1" cap="all" dirty="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rPr>
              <a:t>за внимание</a:t>
            </a:r>
            <a:endParaRPr lang="en-US" sz="3600" b="1" cap="all" dirty="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71625" y="571500"/>
            <a:ext cx="6000750" cy="714375"/>
          </a:xfrm>
        </p:spPr>
        <p:txBody>
          <a:bodyPr/>
          <a:lstStyle/>
          <a:p>
            <a:pPr eaLnBrk="1" hangingPunct="1"/>
            <a:r>
              <a:rPr lang="ru-RU" sz="2800" b="1" i="1" smtClean="0">
                <a:solidFill>
                  <a:srgbClr val="FFFF00"/>
                </a:solidFill>
              </a:rPr>
              <a:t>Основные экспериментальные задачи установки «Квинта»</a:t>
            </a:r>
          </a:p>
        </p:txBody>
      </p:sp>
      <p:sp>
        <p:nvSpPr>
          <p:cNvPr id="18435" name="Content Placeholder 2"/>
          <p:cNvSpPr>
            <a:spLocks noGrp="1"/>
          </p:cNvSpPr>
          <p:nvPr>
            <p:ph idx="1"/>
          </p:nvPr>
        </p:nvSpPr>
        <p:spPr>
          <a:xfrm>
            <a:off x="857250" y="1785938"/>
            <a:ext cx="7358063" cy="4197350"/>
          </a:xfrm>
          <a:solidFill>
            <a:schemeClr val="bg1">
              <a:alpha val="39999"/>
            </a:schemeClr>
          </a:solidFill>
        </p:spPr>
        <p:txBody>
          <a:bodyPr/>
          <a:lstStyle/>
          <a:p>
            <a:pPr eaLnBrk="1" hangingPunct="1">
              <a:buFont typeface="Calibri" pitchFamily="34" charset="0"/>
              <a:buAutoNum type="arabicPeriod"/>
            </a:pPr>
            <a:r>
              <a:rPr lang="ru-RU" sz="2000" smtClean="0"/>
              <a:t>Определение энергетического спектра нейтронов, генерируемых в урановой мишени пучками релятивистских частиц, сравнение экспериментальных данных с расчетами по разным методам.</a:t>
            </a:r>
          </a:p>
          <a:p>
            <a:pPr eaLnBrk="1" hangingPunct="1">
              <a:buFont typeface="Calibri" pitchFamily="34" charset="0"/>
              <a:buAutoNum type="arabicPeriod"/>
            </a:pPr>
            <a:r>
              <a:rPr lang="ru-RU" sz="2000" smtClean="0"/>
              <a:t>Определение пространственного распределения нейтронов утечки, их зависимость от энергии падающих частиц.</a:t>
            </a:r>
          </a:p>
          <a:p>
            <a:pPr eaLnBrk="1" hangingPunct="1">
              <a:buFont typeface="Calibri" pitchFamily="34" charset="0"/>
              <a:buAutoNum type="arabicPeriod"/>
            </a:pPr>
            <a:r>
              <a:rPr lang="ru-RU" sz="2000" smtClean="0"/>
              <a:t>Измерение энергетического выхода глубоко подкритической сборки, ее зависимости от энергии падающих частиц.</a:t>
            </a:r>
          </a:p>
          <a:p>
            <a:pPr eaLnBrk="1" hangingPunct="1">
              <a:buFont typeface="Calibri" pitchFamily="34" charset="0"/>
              <a:buAutoNum type="arabicPeriod"/>
            </a:pPr>
            <a:r>
              <a:rPr lang="ru-RU" sz="2000" smtClean="0"/>
              <a:t>Исследование трансмутации минорных актиноидов под действием нейтронного спектра, генерируемого в глубокоподкритической сборке.</a:t>
            </a:r>
            <a:endParaRPr lang="en-US" sz="2000" smtClean="0"/>
          </a:p>
          <a:p>
            <a:pPr eaLnBrk="1" hangingPunct="1">
              <a:buFont typeface="Calibri" pitchFamily="34" charset="0"/>
              <a:buAutoNum type="arabicPeriod"/>
            </a:pPr>
            <a:r>
              <a:rPr lang="en-US" sz="2000" smtClean="0"/>
              <a:t> </a:t>
            </a:r>
            <a:r>
              <a:rPr lang="ru-RU" sz="2000" smtClean="0"/>
              <a:t>Исследование влияния на радиоактивный распад мощного импульсного СВЧ-излучения ЛСЭ  ЛФВЭ.</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643063" y="285750"/>
            <a:ext cx="5929312" cy="846138"/>
          </a:xfrm>
        </p:spPr>
        <p:txBody>
          <a:bodyPr/>
          <a:lstStyle/>
          <a:p>
            <a:pPr eaLnBrk="1" hangingPunct="1"/>
            <a:r>
              <a:rPr lang="en-US" sz="2400" b="1" i="1" smtClean="0">
                <a:solidFill>
                  <a:srgbClr val="FFFF00"/>
                </a:solidFill>
              </a:rPr>
              <a:t>The “Quinta” target setup with the lead reflector on the irradiation position</a:t>
            </a:r>
            <a:endParaRPr lang="ru-RU" sz="2400" b="1" i="1" smtClean="0">
              <a:solidFill>
                <a:srgbClr val="FFFF00"/>
              </a:solidFill>
            </a:endParaRPr>
          </a:p>
        </p:txBody>
      </p:sp>
      <p:pic>
        <p:nvPicPr>
          <p:cNvPr id="19459" name="Picture 2"/>
          <p:cNvPicPr>
            <a:picLocks noChangeAspect="1" noChangeArrowheads="1"/>
          </p:cNvPicPr>
          <p:nvPr/>
        </p:nvPicPr>
        <p:blipFill>
          <a:blip r:embed="rId2"/>
          <a:srcRect l="6300" t="9450" r="5511" b="1050"/>
          <a:stretch>
            <a:fillRect/>
          </a:stretch>
        </p:blipFill>
        <p:spPr bwMode="auto">
          <a:xfrm>
            <a:off x="1357313" y="1500188"/>
            <a:ext cx="6786562" cy="517366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1428750" y="1285875"/>
            <a:ext cx="6858000" cy="5143500"/>
          </a:xfrm>
          <a:prstGeom prst="rect">
            <a:avLst/>
          </a:prstGeom>
          <a:noFill/>
          <a:ln w="9525">
            <a:noFill/>
            <a:miter lim="800000"/>
            <a:headEnd/>
            <a:tailEnd/>
          </a:ln>
        </p:spPr>
      </p:pic>
      <p:sp>
        <p:nvSpPr>
          <p:cNvPr id="30723" name="TextBox 4"/>
          <p:cNvSpPr txBox="1">
            <a:spLocks noChangeArrowheads="1"/>
          </p:cNvSpPr>
          <p:nvPr/>
        </p:nvSpPr>
        <p:spPr bwMode="auto">
          <a:xfrm>
            <a:off x="2071688" y="214313"/>
            <a:ext cx="5000625" cy="708025"/>
          </a:xfrm>
          <a:prstGeom prst="rect">
            <a:avLst/>
          </a:prstGeom>
          <a:noFill/>
          <a:ln w="9525">
            <a:noFill/>
            <a:miter lim="800000"/>
            <a:headEnd/>
            <a:tailEnd/>
          </a:ln>
        </p:spPr>
        <p:txBody>
          <a:bodyPr>
            <a:spAutoFit/>
          </a:bodyPr>
          <a:lstStyle/>
          <a:p>
            <a:pPr algn="ctr"/>
            <a:r>
              <a:rPr lang="ru-RU" sz="2000" b="1" i="1">
                <a:solidFill>
                  <a:srgbClr val="FFFF00"/>
                </a:solidFill>
              </a:rPr>
              <a:t>Лаборатория активационных измерений в ЛФВЭ</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DSC00848"/>
          <p:cNvPicPr>
            <a:picLocks noChangeAspect="1" noChangeArrowheads="1"/>
          </p:cNvPicPr>
          <p:nvPr/>
        </p:nvPicPr>
        <p:blipFill>
          <a:blip r:embed="rId2"/>
          <a:srcRect l="12466" r="16425"/>
          <a:stretch>
            <a:fillRect/>
          </a:stretch>
        </p:blipFill>
        <p:spPr bwMode="auto">
          <a:xfrm>
            <a:off x="1500188" y="1571625"/>
            <a:ext cx="2314575" cy="4343400"/>
          </a:xfrm>
          <a:prstGeom prst="rect">
            <a:avLst/>
          </a:prstGeom>
          <a:noFill/>
          <a:ln w="9525">
            <a:noFill/>
            <a:miter lim="800000"/>
            <a:headEnd/>
            <a:tailEnd/>
          </a:ln>
        </p:spPr>
      </p:pic>
      <p:pic>
        <p:nvPicPr>
          <p:cNvPr id="32771" name="Рисунок 4"/>
          <p:cNvPicPr>
            <a:picLocks noChangeAspect="1" noChangeArrowheads="1"/>
          </p:cNvPicPr>
          <p:nvPr/>
        </p:nvPicPr>
        <p:blipFill>
          <a:blip r:embed="rId3"/>
          <a:srcRect l="34288" t="59666" r="27863" b="12799"/>
          <a:stretch>
            <a:fillRect/>
          </a:stretch>
        </p:blipFill>
        <p:spPr bwMode="auto">
          <a:xfrm>
            <a:off x="5143500" y="3286125"/>
            <a:ext cx="2628900" cy="1447800"/>
          </a:xfrm>
          <a:prstGeom prst="rect">
            <a:avLst/>
          </a:prstGeom>
          <a:noFill/>
          <a:ln w="9525">
            <a:noFill/>
            <a:miter lim="800000"/>
            <a:headEnd/>
            <a:tailEnd/>
          </a:ln>
        </p:spPr>
      </p:pic>
      <p:sp>
        <p:nvSpPr>
          <p:cNvPr id="32772"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32773" name="Rectangle 4"/>
          <p:cNvSpPr>
            <a:spLocks noChangeArrowheads="1"/>
          </p:cNvSpPr>
          <p:nvPr/>
        </p:nvSpPr>
        <p:spPr bwMode="auto">
          <a:xfrm>
            <a:off x="571500" y="214313"/>
            <a:ext cx="8143875" cy="923925"/>
          </a:xfrm>
          <a:prstGeom prst="rect">
            <a:avLst/>
          </a:prstGeom>
          <a:noFill/>
          <a:ln w="9525">
            <a:noFill/>
            <a:miter lim="800000"/>
            <a:headEnd/>
            <a:tailEnd/>
          </a:ln>
        </p:spPr>
        <p:txBody>
          <a:bodyPr anchor="ctr">
            <a:spAutoFit/>
          </a:bodyPr>
          <a:lstStyle/>
          <a:p>
            <a:pPr indent="449263" algn="just" eaLnBrk="0" hangingPunct="0">
              <a:tabLst>
                <a:tab pos="4140200" algn="l"/>
              </a:tabLst>
            </a:pPr>
            <a:r>
              <a:rPr lang="ru-RU" i="1">
                <a:solidFill>
                  <a:srgbClr val="FFFF00"/>
                </a:solidFill>
                <a:latin typeface="Times New Roman" pitchFamily="18" charset="0"/>
                <a:ea typeface="Calibri" pitchFamily="34" charset="0"/>
                <a:cs typeface="Times New Roman" pitchFamily="18" charset="0"/>
              </a:rPr>
              <a:t>Основные электронные блоки алмазного детектора</a:t>
            </a:r>
            <a:endParaRPr lang="en-US" i="1">
              <a:solidFill>
                <a:srgbClr val="FFFF00"/>
              </a:solidFill>
              <a:latin typeface="Times New Roman" pitchFamily="18" charset="0"/>
              <a:ea typeface="Calibri" pitchFamily="34" charset="0"/>
              <a:cs typeface="Times New Roman" pitchFamily="18" charset="0"/>
            </a:endParaRPr>
          </a:p>
          <a:p>
            <a:pPr indent="449263" algn="just" eaLnBrk="0" hangingPunct="0">
              <a:tabLst>
                <a:tab pos="4140200" algn="l"/>
              </a:tabLst>
            </a:pPr>
            <a:r>
              <a:rPr lang="ru-RU" i="1">
                <a:solidFill>
                  <a:srgbClr val="FFFF00"/>
                </a:solidFill>
                <a:latin typeface="Times New Roman" pitchFamily="18" charset="0"/>
                <a:ea typeface="Calibri" pitchFamily="34" charset="0"/>
                <a:cs typeface="Times New Roman" pitchFamily="18" charset="0"/>
              </a:rPr>
              <a:t>Блок обеспечения специализированного тракта (а), </a:t>
            </a:r>
          </a:p>
          <a:p>
            <a:pPr indent="449263" algn="just" eaLnBrk="0" hangingPunct="0">
              <a:tabLst>
                <a:tab pos="4140200" algn="l"/>
              </a:tabLst>
            </a:pPr>
            <a:r>
              <a:rPr lang="ru-RU" i="1">
                <a:solidFill>
                  <a:srgbClr val="FFFF00"/>
                </a:solidFill>
                <a:latin typeface="Times New Roman" pitchFamily="18" charset="0"/>
                <a:ea typeface="Calibri" pitchFamily="34" charset="0"/>
                <a:cs typeface="Times New Roman" pitchFamily="18" charset="0"/>
              </a:rPr>
              <a:t>зарядочувствительный предусилитель и алмазный детектор в корпусе</a:t>
            </a:r>
            <a:r>
              <a:rPr lang="en-US" i="1">
                <a:solidFill>
                  <a:srgbClr val="FFFF00"/>
                </a:solidFill>
                <a:latin typeface="Times New Roman" pitchFamily="18" charset="0"/>
                <a:ea typeface="Calibri" pitchFamily="34" charset="0"/>
                <a:cs typeface="Times New Roman" pitchFamily="18" charset="0"/>
              </a:rPr>
              <a:t> </a:t>
            </a:r>
            <a:r>
              <a:rPr lang="ru-RU" i="1">
                <a:solidFill>
                  <a:srgbClr val="FFFF00"/>
                </a:solidFill>
                <a:latin typeface="Times New Roman" pitchFamily="18" charset="0"/>
                <a:ea typeface="Calibri" pitchFamily="34" charset="0"/>
                <a:cs typeface="Times New Roman" pitchFamily="18" charset="0"/>
              </a:rPr>
              <a:t>(б).</a:t>
            </a:r>
            <a:endParaRPr lang="ru-RU" i="1">
              <a:solidFill>
                <a:srgbClr val="FFFF00"/>
              </a:solidFill>
              <a:ea typeface="Calibri" pitchFamily="34" charset="0"/>
              <a:cs typeface="Times New Roman" pitchFamily="18" charset="0"/>
            </a:endParaRPr>
          </a:p>
        </p:txBody>
      </p:sp>
      <p:sp>
        <p:nvSpPr>
          <p:cNvPr id="32774" name="Rectangle 5"/>
          <p:cNvSpPr>
            <a:spLocks noChangeArrowheads="1"/>
          </p:cNvSpPr>
          <p:nvPr/>
        </p:nvSpPr>
        <p:spPr bwMode="auto">
          <a:xfrm>
            <a:off x="3857625" y="3714750"/>
            <a:ext cx="1301750" cy="369888"/>
          </a:xfrm>
          <a:prstGeom prst="rect">
            <a:avLst/>
          </a:prstGeom>
          <a:noFill/>
          <a:ln w="9525">
            <a:noFill/>
            <a:miter lim="800000"/>
            <a:headEnd/>
            <a:tailEnd/>
          </a:ln>
        </p:spPr>
        <p:txBody>
          <a:bodyPr wrap="none">
            <a:spAutoFit/>
          </a:bodyPr>
          <a:lstStyle/>
          <a:p>
            <a:r>
              <a:rPr lang="ru-RU">
                <a:solidFill>
                  <a:srgbClr val="000000"/>
                </a:solidFill>
                <a:latin typeface="Times New Roman" pitchFamily="18" charset="0"/>
                <a:ea typeface="Calibri" pitchFamily="34" charset="0"/>
                <a:cs typeface="Times New Roman" pitchFamily="18" charset="0"/>
              </a:rPr>
              <a:t>а)	б)</a:t>
            </a:r>
            <a:endParaRPr lang="ru-RU">
              <a:ea typeface="Calibri" pitchFamily="34"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p:nvPr>
        </p:nvSpPr>
        <p:spPr>
          <a:xfrm>
            <a:off x="1171575" y="0"/>
            <a:ext cx="4757738" cy="428625"/>
          </a:xfrm>
        </p:spPr>
        <p:txBody>
          <a:bodyPr/>
          <a:lstStyle/>
          <a:p>
            <a:r>
              <a:rPr lang="cs-CZ" sz="2800" b="1" i="1" smtClean="0">
                <a:solidFill>
                  <a:srgbClr val="FFFF00"/>
                </a:solidFill>
              </a:rPr>
              <a:t>Thermocouples setup</a:t>
            </a:r>
            <a:endParaRPr lang="en-GB" sz="2800" b="1" i="1" smtClean="0">
              <a:solidFill>
                <a:srgbClr val="FFFF00"/>
              </a:solidFill>
            </a:endParaRPr>
          </a:p>
        </p:txBody>
      </p:sp>
      <p:pic>
        <p:nvPicPr>
          <p:cNvPr id="34819" name="Zástupný symbol pro obsah 5"/>
          <p:cNvPicPr>
            <a:picLocks noGrp="1" noChangeAspect="1"/>
          </p:cNvPicPr>
          <p:nvPr>
            <p:ph idx="1"/>
          </p:nvPr>
        </p:nvPicPr>
        <p:blipFill>
          <a:blip r:embed="rId2"/>
          <a:srcRect/>
          <a:stretch>
            <a:fillRect/>
          </a:stretch>
        </p:blipFill>
        <p:spPr>
          <a:xfrm>
            <a:off x="2249488" y="3643313"/>
            <a:ext cx="1604962" cy="2797175"/>
          </a:xfrm>
        </p:spPr>
      </p:pic>
      <p:pic>
        <p:nvPicPr>
          <p:cNvPr id="34820" name="Obrázek 6"/>
          <p:cNvPicPr>
            <a:picLocks noChangeAspect="1"/>
          </p:cNvPicPr>
          <p:nvPr/>
        </p:nvPicPr>
        <p:blipFill>
          <a:blip r:embed="rId3"/>
          <a:srcRect/>
          <a:stretch>
            <a:fillRect/>
          </a:stretch>
        </p:blipFill>
        <p:spPr bwMode="auto">
          <a:xfrm>
            <a:off x="2243138" y="1143000"/>
            <a:ext cx="1420812" cy="1968500"/>
          </a:xfrm>
          <a:prstGeom prst="rect">
            <a:avLst/>
          </a:prstGeom>
          <a:noFill/>
          <a:ln w="9525">
            <a:noFill/>
            <a:miter lim="800000"/>
            <a:headEnd/>
            <a:tailEnd/>
          </a:ln>
        </p:spPr>
      </p:pic>
      <p:pic>
        <p:nvPicPr>
          <p:cNvPr id="34821" name="Obrázek 7"/>
          <p:cNvPicPr>
            <a:picLocks noChangeAspect="1"/>
          </p:cNvPicPr>
          <p:nvPr/>
        </p:nvPicPr>
        <p:blipFill>
          <a:blip r:embed="rId4"/>
          <a:srcRect/>
          <a:stretch>
            <a:fillRect/>
          </a:stretch>
        </p:blipFill>
        <p:spPr bwMode="auto">
          <a:xfrm>
            <a:off x="3784600" y="1285875"/>
            <a:ext cx="1597025" cy="1812925"/>
          </a:xfrm>
          <a:prstGeom prst="rect">
            <a:avLst/>
          </a:prstGeom>
          <a:noFill/>
          <a:ln w="9525">
            <a:noFill/>
            <a:miter lim="800000"/>
            <a:headEnd/>
            <a:tailEnd/>
          </a:ln>
        </p:spPr>
      </p:pic>
      <p:pic>
        <p:nvPicPr>
          <p:cNvPr id="34822" name="Obrázek 8"/>
          <p:cNvPicPr>
            <a:picLocks noChangeAspect="1"/>
          </p:cNvPicPr>
          <p:nvPr/>
        </p:nvPicPr>
        <p:blipFill>
          <a:blip r:embed="rId5"/>
          <a:srcRect l="8794" r="12256"/>
          <a:stretch>
            <a:fillRect/>
          </a:stretch>
        </p:blipFill>
        <p:spPr bwMode="auto">
          <a:xfrm>
            <a:off x="5549900" y="1285875"/>
            <a:ext cx="1677988" cy="1825625"/>
          </a:xfrm>
          <a:prstGeom prst="rect">
            <a:avLst/>
          </a:prstGeom>
          <a:noFill/>
          <a:ln w="9525">
            <a:noFill/>
            <a:miter lim="800000"/>
            <a:headEnd/>
            <a:tailEnd/>
          </a:ln>
        </p:spPr>
      </p:pic>
      <p:pic>
        <p:nvPicPr>
          <p:cNvPr id="34823" name="Obrázek 10"/>
          <p:cNvPicPr>
            <a:picLocks noChangeAspect="1"/>
          </p:cNvPicPr>
          <p:nvPr/>
        </p:nvPicPr>
        <p:blipFill>
          <a:blip r:embed="rId6"/>
          <a:srcRect/>
          <a:stretch>
            <a:fillRect/>
          </a:stretch>
        </p:blipFill>
        <p:spPr bwMode="auto">
          <a:xfrm>
            <a:off x="3906838" y="3643313"/>
            <a:ext cx="1335087" cy="2797175"/>
          </a:xfrm>
          <a:prstGeom prst="rect">
            <a:avLst/>
          </a:prstGeom>
          <a:noFill/>
          <a:ln w="9525">
            <a:noFill/>
            <a:miter lim="800000"/>
            <a:headEnd/>
            <a:tailEnd/>
          </a:ln>
        </p:spPr>
      </p:pic>
      <p:pic>
        <p:nvPicPr>
          <p:cNvPr id="34824" name="Obrázek 11"/>
          <p:cNvPicPr>
            <a:picLocks noChangeAspect="1"/>
          </p:cNvPicPr>
          <p:nvPr/>
        </p:nvPicPr>
        <p:blipFill>
          <a:blip r:embed="rId7"/>
          <a:srcRect/>
          <a:stretch>
            <a:fillRect/>
          </a:stretch>
        </p:blipFill>
        <p:spPr bwMode="auto">
          <a:xfrm>
            <a:off x="6361113" y="3643313"/>
            <a:ext cx="893762" cy="2797175"/>
          </a:xfrm>
          <a:prstGeom prst="rect">
            <a:avLst/>
          </a:prstGeom>
          <a:noFill/>
          <a:ln w="9525">
            <a:noFill/>
            <a:miter lim="800000"/>
            <a:headEnd/>
            <a:tailEnd/>
          </a:ln>
        </p:spPr>
      </p:pic>
      <p:pic>
        <p:nvPicPr>
          <p:cNvPr id="34825" name="Obrázek 12"/>
          <p:cNvPicPr>
            <a:picLocks noChangeAspect="1"/>
          </p:cNvPicPr>
          <p:nvPr/>
        </p:nvPicPr>
        <p:blipFill>
          <a:blip r:embed="rId8"/>
          <a:srcRect/>
          <a:stretch>
            <a:fillRect/>
          </a:stretch>
        </p:blipFill>
        <p:spPr bwMode="auto">
          <a:xfrm>
            <a:off x="5322888" y="3643313"/>
            <a:ext cx="1003300" cy="2797175"/>
          </a:xfrm>
          <a:prstGeom prst="rect">
            <a:avLst/>
          </a:prstGeom>
          <a:noFill/>
          <a:ln w="9525">
            <a:noFill/>
            <a:miter lim="800000"/>
            <a:headEnd/>
            <a:tailEnd/>
          </a:ln>
        </p:spPr>
      </p:pic>
      <p:pic>
        <p:nvPicPr>
          <p:cNvPr id="34826" name="Obrázek 13"/>
          <p:cNvPicPr>
            <a:picLocks noChangeAspect="1"/>
          </p:cNvPicPr>
          <p:nvPr/>
        </p:nvPicPr>
        <p:blipFill>
          <a:blip r:embed="rId9"/>
          <a:srcRect/>
          <a:stretch>
            <a:fillRect/>
          </a:stretch>
        </p:blipFill>
        <p:spPr bwMode="auto">
          <a:xfrm>
            <a:off x="7419975" y="1428750"/>
            <a:ext cx="1628775" cy="5011738"/>
          </a:xfrm>
          <a:prstGeom prst="rect">
            <a:avLst/>
          </a:prstGeom>
          <a:noFill/>
          <a:ln w="9525">
            <a:noFill/>
            <a:miter lim="800000"/>
            <a:headEnd/>
            <a:tailEnd/>
          </a:ln>
        </p:spPr>
      </p:pic>
      <p:sp>
        <p:nvSpPr>
          <p:cNvPr id="3" name="Obdélník 2"/>
          <p:cNvSpPr/>
          <p:nvPr/>
        </p:nvSpPr>
        <p:spPr>
          <a:xfrm>
            <a:off x="357188" y="1428750"/>
            <a:ext cx="1285875" cy="5214938"/>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4828" name="Nadpis 1"/>
          <p:cNvSpPr txBox="1">
            <a:spLocks/>
          </p:cNvSpPr>
          <p:nvPr/>
        </p:nvSpPr>
        <p:spPr bwMode="auto">
          <a:xfrm>
            <a:off x="0" y="642938"/>
            <a:ext cx="2470150" cy="493712"/>
          </a:xfrm>
          <a:prstGeom prst="rect">
            <a:avLst/>
          </a:prstGeom>
          <a:noFill/>
          <a:ln w="9525">
            <a:noFill/>
            <a:miter lim="800000"/>
            <a:headEnd/>
            <a:tailEnd/>
          </a:ln>
        </p:spPr>
        <p:txBody>
          <a:bodyPr anchor="ctr"/>
          <a:lstStyle/>
          <a:p>
            <a:pPr>
              <a:lnSpc>
                <a:spcPct val="90000"/>
              </a:lnSpc>
            </a:pPr>
            <a:r>
              <a:rPr lang="cs-CZ" sz="2400" b="1">
                <a:solidFill>
                  <a:srgbClr val="FFFF00"/>
                </a:solidFill>
                <a:latin typeface="Calibri" pitchFamily="34" charset="0"/>
              </a:rPr>
              <a:t>December 2015</a:t>
            </a:r>
            <a:endParaRPr lang="en-GB" sz="2400" b="1">
              <a:solidFill>
                <a:srgbClr val="FFFF00"/>
              </a:solidFill>
              <a:latin typeface="Calibri" pitchFamily="34" charset="0"/>
            </a:endParaRPr>
          </a:p>
        </p:txBody>
      </p:sp>
      <p:pic>
        <p:nvPicPr>
          <p:cNvPr id="34829" name="Obrázek 15"/>
          <p:cNvPicPr>
            <a:picLocks noChangeAspect="1"/>
          </p:cNvPicPr>
          <p:nvPr/>
        </p:nvPicPr>
        <p:blipFill>
          <a:blip r:embed="rId10"/>
          <a:srcRect/>
          <a:stretch>
            <a:fillRect/>
          </a:stretch>
        </p:blipFill>
        <p:spPr bwMode="auto">
          <a:xfrm>
            <a:off x="419100" y="1466850"/>
            <a:ext cx="1192213" cy="5154613"/>
          </a:xfrm>
          <a:prstGeom prst="rect">
            <a:avLst/>
          </a:prstGeom>
          <a:noFill/>
          <a:ln w="9525">
            <a:noFill/>
            <a:miter lim="800000"/>
            <a:headEnd/>
            <a:tailEnd/>
          </a:ln>
        </p:spPr>
      </p:pic>
      <p:sp>
        <p:nvSpPr>
          <p:cNvPr id="34830" name="Obdélník 16"/>
          <p:cNvSpPr>
            <a:spLocks noChangeArrowheads="1"/>
          </p:cNvSpPr>
          <p:nvPr/>
        </p:nvSpPr>
        <p:spPr bwMode="auto">
          <a:xfrm>
            <a:off x="4643438" y="571500"/>
            <a:ext cx="1863725" cy="461963"/>
          </a:xfrm>
          <a:prstGeom prst="rect">
            <a:avLst/>
          </a:prstGeom>
          <a:noFill/>
          <a:ln w="9525">
            <a:noFill/>
            <a:miter lim="800000"/>
            <a:headEnd/>
            <a:tailEnd/>
          </a:ln>
        </p:spPr>
        <p:txBody>
          <a:bodyPr wrap="none">
            <a:spAutoFit/>
          </a:bodyPr>
          <a:lstStyle/>
          <a:p>
            <a:r>
              <a:rPr lang="en-GB" sz="2400" b="1">
                <a:solidFill>
                  <a:srgbClr val="FFFF00"/>
                </a:solidFill>
              </a:rPr>
              <a:t>March</a:t>
            </a:r>
            <a:r>
              <a:rPr lang="cs-CZ" sz="2400" b="1">
                <a:solidFill>
                  <a:srgbClr val="FFFF00"/>
                </a:solidFill>
              </a:rPr>
              <a:t> 2016</a:t>
            </a:r>
            <a:endParaRPr lang="en-GB" sz="240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Zástupný symbol pro obsah 4"/>
          <p:cNvPicPr>
            <a:picLocks noGrp="1" noChangeAspect="1"/>
          </p:cNvPicPr>
          <p:nvPr>
            <p:ph idx="1"/>
          </p:nvPr>
        </p:nvPicPr>
        <p:blipFill>
          <a:blip r:embed="rId2">
            <a:clrChange>
              <a:clrFrom>
                <a:srgbClr val="FFFFFF"/>
              </a:clrFrom>
              <a:clrTo>
                <a:srgbClr val="FFFFFF">
                  <a:alpha val="0"/>
                </a:srgbClr>
              </a:clrTo>
            </a:clrChange>
          </a:blip>
          <a:srcRect/>
          <a:stretch>
            <a:fillRect/>
          </a:stretch>
        </p:blipFill>
        <p:spPr>
          <a:xfrm>
            <a:off x="428625" y="1857375"/>
            <a:ext cx="8601075" cy="4305300"/>
          </a:xfrm>
          <a:solidFill>
            <a:schemeClr val="bg1">
              <a:alpha val="59999"/>
            </a:schemeClr>
          </a:solidFill>
        </p:spPr>
      </p:pic>
      <p:sp>
        <p:nvSpPr>
          <p:cNvPr id="35843" name="Obdélník 5"/>
          <p:cNvSpPr>
            <a:spLocks noChangeArrowheads="1"/>
          </p:cNvSpPr>
          <p:nvPr/>
        </p:nvSpPr>
        <p:spPr bwMode="auto">
          <a:xfrm>
            <a:off x="214313" y="214313"/>
            <a:ext cx="8786812" cy="1323975"/>
          </a:xfrm>
          <a:prstGeom prst="rect">
            <a:avLst/>
          </a:prstGeom>
          <a:noFill/>
          <a:ln w="9525">
            <a:noFill/>
            <a:miter lim="800000"/>
            <a:headEnd/>
            <a:tailEnd/>
          </a:ln>
        </p:spPr>
        <p:txBody>
          <a:bodyPr>
            <a:spAutoFit/>
          </a:bodyPr>
          <a:lstStyle/>
          <a:p>
            <a:pPr algn="ctr"/>
            <a:r>
              <a:rPr lang="cs-CZ" sz="2000">
                <a:solidFill>
                  <a:srgbClr val="FFFF00"/>
                </a:solidFill>
              </a:rPr>
              <a:t>At March‘s experiment the temperature difference since the beggining and the end of experiment has been about 4 °C between 3. and 4. section with polystyrene insulation.</a:t>
            </a:r>
          </a:p>
          <a:p>
            <a:pPr algn="ctr"/>
            <a:r>
              <a:rPr lang="cs-CZ" sz="2000" baseline="30000">
                <a:solidFill>
                  <a:srgbClr val="FFFF00"/>
                </a:solidFill>
              </a:rPr>
              <a:t>235-</a:t>
            </a:r>
            <a:r>
              <a:rPr lang="cs-CZ" sz="2000">
                <a:solidFill>
                  <a:srgbClr val="FFFF00"/>
                </a:solidFill>
              </a:rPr>
              <a:t>U samples has been measured </a:t>
            </a:r>
            <a:endParaRPr lang="en-GB" sz="200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1214438" y="357188"/>
            <a:ext cx="7143750" cy="714375"/>
          </a:xfrm>
        </p:spPr>
        <p:txBody>
          <a:bodyPr/>
          <a:lstStyle/>
          <a:p>
            <a:pPr eaLnBrk="1" hangingPunct="1"/>
            <a:r>
              <a:rPr lang="en-US" sz="2000" b="1" i="1" smtClean="0">
                <a:solidFill>
                  <a:srgbClr val="FFFF00"/>
                </a:solidFill>
                <a:cs typeface="Times New Roman" pitchFamily="18" charset="0"/>
              </a:rPr>
              <a:t>Average of high energy neutron spectra on the surface of  QUINTA</a:t>
            </a:r>
            <a:r>
              <a:rPr lang="ru-RU" sz="2000" b="1" i="1" smtClean="0">
                <a:solidFill>
                  <a:srgbClr val="FFFF00"/>
                </a:solidFill>
              </a:rPr>
              <a:t> </a:t>
            </a:r>
          </a:p>
        </p:txBody>
      </p:sp>
      <p:graphicFrame>
        <p:nvGraphicFramePr>
          <p:cNvPr id="1026" name="Object 5"/>
          <p:cNvGraphicFramePr>
            <a:graphicFrameLocks noChangeAspect="1"/>
          </p:cNvGraphicFramePr>
          <p:nvPr/>
        </p:nvGraphicFramePr>
        <p:xfrm>
          <a:off x="1357313" y="1571625"/>
          <a:ext cx="7064375" cy="4387850"/>
        </p:xfrm>
        <a:graphic>
          <a:graphicData uri="http://schemas.openxmlformats.org/presentationml/2006/ole">
            <mc:AlternateContent xmlns:mc="http://schemas.openxmlformats.org/markup-compatibility/2006">
              <mc:Choice xmlns:v="urn:schemas-microsoft-com:vml" Requires="v">
                <p:oleObj spid="_x0000_s1030" name="Chart" r:id="rId3" imgW="9601200" imgH="5276993" progId="Excel.Chart.8">
                  <p:embed/>
                </p:oleObj>
              </mc:Choice>
              <mc:Fallback>
                <p:oleObj name="Chart" r:id="rId3" imgW="9601200" imgH="5276993" progId="Excel.Char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1571625"/>
                        <a:ext cx="7064375" cy="4387850"/>
                      </a:xfrm>
                      <a:prstGeom prst="rect">
                        <a:avLst/>
                      </a:prstGeom>
                      <a:noFill/>
                      <a:ln w="22225">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Theme1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Theme12</Template>
  <TotalTime>1671</TotalTime>
  <Words>995</Words>
  <Application>Microsoft Office PowerPoint</Application>
  <PresentationFormat>Экран (4:3)</PresentationFormat>
  <Paragraphs>138</Paragraphs>
  <Slides>22</Slides>
  <Notes>4</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3</vt:i4>
      </vt:variant>
      <vt:variant>
        <vt:lpstr>Заголовки слайдов</vt:lpstr>
      </vt:variant>
      <vt:variant>
        <vt:i4>22</vt:i4>
      </vt:variant>
    </vt:vector>
  </HeadingPairs>
  <TitlesOfParts>
    <vt:vector size="30" baseType="lpstr">
      <vt:lpstr>Arial</vt:lpstr>
      <vt:lpstr>Calibri</vt:lpstr>
      <vt:lpstr>Symbol</vt:lpstr>
      <vt:lpstr>Times New Roman</vt:lpstr>
      <vt:lpstr>Theme12</vt:lpstr>
      <vt:lpstr>Chart</vt:lpstr>
      <vt:lpstr>Equation</vt:lpstr>
      <vt:lpstr>Graph</vt:lpstr>
      <vt:lpstr>Презентация PowerPoint</vt:lpstr>
      <vt:lpstr>Презентация PowerPoint</vt:lpstr>
      <vt:lpstr>Основные экспериментальные задачи установки «Квинта»</vt:lpstr>
      <vt:lpstr>The “Quinta” target setup with the lead reflector on the irradiation position</vt:lpstr>
      <vt:lpstr>Презентация PowerPoint</vt:lpstr>
      <vt:lpstr>Презентация PowerPoint</vt:lpstr>
      <vt:lpstr>Thermocouples setup</vt:lpstr>
      <vt:lpstr>Презентация PowerPoint</vt:lpstr>
      <vt:lpstr>Average of high energy neutron spectra on the surface of  QUINTA </vt:lpstr>
      <vt:lpstr>Spectral characteristics of leakage neutrons on QUINTA surface</vt:lpstr>
      <vt:lpstr>Презентация PowerPoint</vt:lpstr>
      <vt:lpstr>Зависимость  коэффициента усиления мощности от энергии в единицах чисел деления на 1 дейтрон и на 1 ГэВ. Сеансы 2012-2014 гг.</vt:lpstr>
      <vt:lpstr>(a) total fluence of secondary neutrons,  (b) total fluence of secondary protons and  (c) total fluence of deuterons beam in the setup QUINTA.</vt:lpstr>
      <vt:lpstr>Презентация PowerPoint</vt:lpstr>
      <vt:lpstr>Результаты расчета нейтронного факела на установке «Квинта» при облучении пучком дейтронов с энергией 2 ГэВ/нукл.</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JINR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Рабочее совещание  11-12 сентября 2014 г.</dc:title>
  <dc:creator>strekale</dc:creator>
  <cp:lastModifiedBy>Elena Strekalovskaja</cp:lastModifiedBy>
  <cp:revision>101</cp:revision>
  <dcterms:created xsi:type="dcterms:W3CDTF">2014-08-27T08:11:04Z</dcterms:created>
  <dcterms:modified xsi:type="dcterms:W3CDTF">2020-10-29T07:47:34Z</dcterms:modified>
</cp:coreProperties>
</file>