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0" r:id="rId5"/>
    <p:sldMasterId id="2147483724" r:id="rId6"/>
    <p:sldMasterId id="2147483736" r:id="rId7"/>
    <p:sldMasterId id="2147483748" r:id="rId8"/>
  </p:sldMasterIdLst>
  <p:notesMasterIdLst>
    <p:notesMasterId r:id="rId70"/>
  </p:notesMasterIdLst>
  <p:sldIdLst>
    <p:sldId id="257" r:id="rId9"/>
    <p:sldId id="258" r:id="rId10"/>
    <p:sldId id="259" r:id="rId11"/>
    <p:sldId id="260" r:id="rId12"/>
    <p:sldId id="261" r:id="rId13"/>
    <p:sldId id="320" r:id="rId14"/>
    <p:sldId id="265" r:id="rId15"/>
    <p:sldId id="263" r:id="rId16"/>
    <p:sldId id="264" r:id="rId17"/>
    <p:sldId id="268" r:id="rId18"/>
    <p:sldId id="269" r:id="rId19"/>
    <p:sldId id="270" r:id="rId20"/>
    <p:sldId id="271" r:id="rId21"/>
    <p:sldId id="273" r:id="rId22"/>
    <p:sldId id="315" r:id="rId23"/>
    <p:sldId id="274" r:id="rId24"/>
    <p:sldId id="27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4" r:id="rId52"/>
    <p:sldId id="322" r:id="rId53"/>
    <p:sldId id="307" r:id="rId54"/>
    <p:sldId id="308" r:id="rId55"/>
    <p:sldId id="309" r:id="rId56"/>
    <p:sldId id="310" r:id="rId57"/>
    <p:sldId id="311" r:id="rId58"/>
    <p:sldId id="312" r:id="rId59"/>
    <p:sldId id="313" r:id="rId60"/>
    <p:sldId id="314" r:id="rId61"/>
    <p:sldId id="326" r:id="rId62"/>
    <p:sldId id="325" r:id="rId63"/>
    <p:sldId id="321" r:id="rId64"/>
    <p:sldId id="323" r:id="rId65"/>
    <p:sldId id="324" r:id="rId66"/>
    <p:sldId id="316" r:id="rId67"/>
    <p:sldId id="317" r:id="rId68"/>
    <p:sldId id="31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6" d="100"/>
          <a:sy n="66" d="100"/>
        </p:scale>
        <p:origin x="1317"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F0499-9CA3-4B0A-B67F-AEA5BDA0FDD2}" type="datetimeFigureOut">
              <a:rPr lang="zh-CN" altLang="en-US" smtClean="0"/>
              <a:t>2017/7/22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437E3-869C-4F90-924B-6987D987C9BF}" type="slidenum">
              <a:rPr lang="zh-CN" altLang="en-US" smtClean="0"/>
              <a:t>‹#›</a:t>
            </a:fld>
            <a:endParaRPr lang="zh-CN" altLang="en-US"/>
          </a:p>
        </p:txBody>
      </p:sp>
    </p:spTree>
    <p:extLst>
      <p:ext uri="{BB962C8B-B14F-4D97-AF65-F5344CB8AC3E}">
        <p14:creationId xmlns:p14="http://schemas.microsoft.com/office/powerpoint/2010/main" val="41338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685800" indent="-263525">
              <a:defRPr>
                <a:solidFill>
                  <a:schemeClr val="tx1"/>
                </a:solidFill>
                <a:latin typeface="Arial" charset="0"/>
              </a:defRPr>
            </a:lvl2pPr>
            <a:lvl3pPr marL="1054100" indent="-209550">
              <a:defRPr>
                <a:solidFill>
                  <a:schemeClr val="tx1"/>
                </a:solidFill>
                <a:latin typeface="Arial" charset="0"/>
              </a:defRPr>
            </a:lvl3pPr>
            <a:lvl4pPr marL="1476375" indent="-209550">
              <a:defRPr>
                <a:solidFill>
                  <a:schemeClr val="tx1"/>
                </a:solidFill>
                <a:latin typeface="Arial" charset="0"/>
              </a:defRPr>
            </a:lvl4pPr>
            <a:lvl5pPr marL="1898650" indent="-209550">
              <a:defRPr>
                <a:solidFill>
                  <a:schemeClr val="tx1"/>
                </a:solidFill>
                <a:latin typeface="Arial" charset="0"/>
              </a:defRPr>
            </a:lvl5pPr>
            <a:lvl6pPr marL="2355850" indent="-209550" fontAlgn="base">
              <a:spcBef>
                <a:spcPct val="0"/>
              </a:spcBef>
              <a:spcAft>
                <a:spcPct val="0"/>
              </a:spcAft>
              <a:defRPr>
                <a:solidFill>
                  <a:schemeClr val="tx1"/>
                </a:solidFill>
                <a:latin typeface="Arial" charset="0"/>
              </a:defRPr>
            </a:lvl6pPr>
            <a:lvl7pPr marL="2813050" indent="-209550" fontAlgn="base">
              <a:spcBef>
                <a:spcPct val="0"/>
              </a:spcBef>
              <a:spcAft>
                <a:spcPct val="0"/>
              </a:spcAft>
              <a:defRPr>
                <a:solidFill>
                  <a:schemeClr val="tx1"/>
                </a:solidFill>
                <a:latin typeface="Arial" charset="0"/>
              </a:defRPr>
            </a:lvl7pPr>
            <a:lvl8pPr marL="3270250" indent="-209550" fontAlgn="base">
              <a:spcBef>
                <a:spcPct val="0"/>
              </a:spcBef>
              <a:spcAft>
                <a:spcPct val="0"/>
              </a:spcAft>
              <a:defRPr>
                <a:solidFill>
                  <a:schemeClr val="tx1"/>
                </a:solidFill>
                <a:latin typeface="Arial" charset="0"/>
              </a:defRPr>
            </a:lvl8pPr>
            <a:lvl9pPr marL="3727450" indent="-209550" fontAlgn="base">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EFEFF6C-4BFC-42CD-86F2-60447BBBBBA3}" type="slidenum">
              <a:rPr kumimoji="0" lang="zh-CN" altLang="en-GB" sz="1800" b="0" i="0" u="none" strike="noStrike" kern="0" cap="none" spc="0" normalizeH="0" baseline="0" noProof="0" smtClean="0">
                <a:ln>
                  <a:noFill/>
                </a:ln>
                <a:solidFill>
                  <a:srgbClr val="000000"/>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altLang="zh-CN" sz="1800" b="0" i="0" u="none" strike="noStrike" kern="0" cap="none" spc="0" normalizeH="0" baseline="0" noProof="0">
              <a:ln>
                <a:noFill/>
              </a:ln>
              <a:solidFill>
                <a:srgbClr val="000000"/>
              </a:solidFill>
              <a:effectLst/>
              <a:uLnTx/>
              <a:uFillTx/>
              <a:latin typeface="Arial" charset="0"/>
            </a:endParaRPr>
          </a:p>
        </p:txBody>
      </p:sp>
      <p:sp>
        <p:nvSpPr>
          <p:cNvPr id="53251" name="Rectangle 2"/>
          <p:cNvSpPr>
            <a:spLocks noGrp="1" noRot="1" noChangeAspect="1" noChangeArrowheads="1" noTextEdit="1"/>
          </p:cNvSpPr>
          <p:nvPr>
            <p:ph type="sldImg"/>
          </p:nvPr>
        </p:nvSpPr>
        <p:spPr bwMode="auto">
          <a:xfrm>
            <a:off x="1135063" y="703263"/>
            <a:ext cx="4594225"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23925" y="4360863"/>
            <a:ext cx="5010150"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7905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p:spPr>
        <p:txBody>
          <a:bodyPr/>
          <a:lstStyle/>
          <a:p>
            <a:endParaRPr lang="zh-CN" altLang="en-US">
              <a:ea typeface="宋体" charset="-122"/>
            </a:endParaRPr>
          </a:p>
        </p:txBody>
      </p:sp>
      <p:sp>
        <p:nvSpPr>
          <p:cNvPr id="48132"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fld id="{4DB0553A-6E8C-48B1-AF81-D84A82192FC0}" type="slidenum">
              <a:rPr kumimoji="0" lang="en-US" altLang="zh-CN" sz="1200" b="0" i="0" u="none" strike="noStrike" kern="0" cap="none" spc="0" normalizeH="0" baseline="0" noProof="0">
                <a:ln>
                  <a:noFill/>
                </a:ln>
                <a:solidFill>
                  <a:prstClr val="black"/>
                </a:solidFill>
                <a:effectLst/>
                <a:uLnTx/>
                <a:uFillTx/>
                <a:latin typeface="Arial" charset="0"/>
                <a:ea typeface="宋体" charset="-122"/>
              </a:rPr>
              <a:pPr marL="0" marR="0" lvl="0" indent="0" defTabSz="914400" eaLnBrk="1" fontAlgn="auto" latinLnBrk="0" hangingPunct="1">
                <a:lnSpc>
                  <a:spcPct val="100000"/>
                </a:lnSpc>
                <a:spcBef>
                  <a:spcPct val="0"/>
                </a:spcBef>
                <a:spcAft>
                  <a:spcPts val="0"/>
                </a:spcAft>
                <a:buClrTx/>
                <a:buSzTx/>
                <a:buFontTx/>
                <a:buNone/>
                <a:tabLst/>
                <a:defRPr/>
              </a:pPr>
              <a:t>25</a:t>
            </a:fld>
            <a:endParaRPr kumimoji="0" lang="en-US" altLang="zh-CN" sz="1200" b="0" i="0" u="none" strike="noStrike" kern="0" cap="none" spc="0" normalizeH="0" baseline="0" noProof="0">
              <a:ln>
                <a:noFill/>
              </a:ln>
              <a:solidFill>
                <a:prstClr val="black"/>
              </a:solidFill>
              <a:effectLst/>
              <a:uLnTx/>
              <a:uFillTx/>
              <a:latin typeface="Arial" charset="0"/>
              <a:ea typeface="宋体" charset="-122"/>
            </a:endParaRPr>
          </a:p>
        </p:txBody>
      </p:sp>
    </p:spTree>
    <p:extLst>
      <p:ext uri="{BB962C8B-B14F-4D97-AF65-F5344CB8AC3E}">
        <p14:creationId xmlns:p14="http://schemas.microsoft.com/office/powerpoint/2010/main" val="305652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C85FEC-3160-40E6-81A9-3037EA3B81F5}"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500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C85FEC-3160-40E6-81A9-3037EA3B81F5}"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651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C85FEC-3160-40E6-81A9-3037EA3B81F5}"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3303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47149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158751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410978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0C315E-36B1-4FAD-89D5-2415EEE64A33}" type="slidenum">
              <a:rPr lang="zh-CN" altLang="en-GB"/>
              <a:pPr>
                <a:defRPr/>
              </a:pPr>
              <a:t>‹#›</a:t>
            </a:fld>
            <a:endParaRPr lang="en-GB" altLang="zh-CN"/>
          </a:p>
        </p:txBody>
      </p:sp>
    </p:spTree>
    <p:extLst>
      <p:ext uri="{BB962C8B-B14F-4D97-AF65-F5344CB8AC3E}">
        <p14:creationId xmlns:p14="http://schemas.microsoft.com/office/powerpoint/2010/main" val="7861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7DF5F6-0141-44BB-8D9A-8E6ED45BE9FF}" type="slidenum">
              <a:rPr lang="zh-CN" altLang="en-GB"/>
              <a:pPr>
                <a:defRPr/>
              </a:pPr>
              <a:t>‹#›</a:t>
            </a:fld>
            <a:endParaRPr lang="en-GB" altLang="zh-CN"/>
          </a:p>
        </p:txBody>
      </p:sp>
    </p:spTree>
    <p:extLst>
      <p:ext uri="{BB962C8B-B14F-4D97-AF65-F5344CB8AC3E}">
        <p14:creationId xmlns:p14="http://schemas.microsoft.com/office/powerpoint/2010/main" val="152802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16A94-8FB1-4F5B-B166-DAA68524FDED}" type="slidenum">
              <a:rPr lang="zh-CN" altLang="en-GB"/>
              <a:pPr>
                <a:defRPr/>
              </a:pPr>
              <a:t>‹#›</a:t>
            </a:fld>
            <a:endParaRPr lang="en-GB" altLang="zh-CN"/>
          </a:p>
        </p:txBody>
      </p:sp>
    </p:spTree>
    <p:extLst>
      <p:ext uri="{BB962C8B-B14F-4D97-AF65-F5344CB8AC3E}">
        <p14:creationId xmlns:p14="http://schemas.microsoft.com/office/powerpoint/2010/main" val="389496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726F3E-5AA9-4DE8-AAEE-6B90BE1D7C35}" type="slidenum">
              <a:rPr lang="zh-CN" altLang="en-GB"/>
              <a:pPr>
                <a:defRPr/>
              </a:pPr>
              <a:t>‹#›</a:t>
            </a:fld>
            <a:endParaRPr lang="en-GB" altLang="zh-CN"/>
          </a:p>
        </p:txBody>
      </p:sp>
    </p:spTree>
    <p:extLst>
      <p:ext uri="{BB962C8B-B14F-4D97-AF65-F5344CB8AC3E}">
        <p14:creationId xmlns:p14="http://schemas.microsoft.com/office/powerpoint/2010/main" val="171300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2B9A85-C6E2-406E-912E-3D094C7067E0}" type="slidenum">
              <a:rPr lang="zh-CN" altLang="en-GB"/>
              <a:pPr>
                <a:defRPr/>
              </a:pPr>
              <a:t>‹#›</a:t>
            </a:fld>
            <a:endParaRPr lang="en-GB" altLang="zh-CN"/>
          </a:p>
        </p:txBody>
      </p:sp>
    </p:spTree>
    <p:extLst>
      <p:ext uri="{BB962C8B-B14F-4D97-AF65-F5344CB8AC3E}">
        <p14:creationId xmlns:p14="http://schemas.microsoft.com/office/powerpoint/2010/main" val="317449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E7FF-34C5-472D-AF73-E1C8AF6D408A}" type="slidenum">
              <a:rPr lang="zh-CN" altLang="en-GB"/>
              <a:pPr>
                <a:defRPr/>
              </a:pPr>
              <a:t>‹#›</a:t>
            </a:fld>
            <a:endParaRPr lang="en-GB" altLang="zh-CN"/>
          </a:p>
        </p:txBody>
      </p:sp>
    </p:spTree>
    <p:extLst>
      <p:ext uri="{BB962C8B-B14F-4D97-AF65-F5344CB8AC3E}">
        <p14:creationId xmlns:p14="http://schemas.microsoft.com/office/powerpoint/2010/main" val="107183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42FD3-5501-4466-B0EF-C693BF37ED6B}" type="slidenum">
              <a:rPr lang="zh-CN" altLang="en-GB"/>
              <a:pPr>
                <a:defRPr/>
              </a:pPr>
              <a:t>‹#›</a:t>
            </a:fld>
            <a:endParaRPr lang="en-GB" altLang="zh-CN"/>
          </a:p>
        </p:txBody>
      </p:sp>
    </p:spTree>
    <p:extLst>
      <p:ext uri="{BB962C8B-B14F-4D97-AF65-F5344CB8AC3E}">
        <p14:creationId xmlns:p14="http://schemas.microsoft.com/office/powerpoint/2010/main" val="401633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58A9E8-C34F-41AF-9746-A1FB7A48180C}" type="slidenum">
              <a:rPr lang="zh-CN" altLang="en-GB"/>
              <a:pPr>
                <a:defRPr/>
              </a:pPr>
              <a:t>‹#›</a:t>
            </a:fld>
            <a:endParaRPr lang="en-GB" altLang="zh-CN"/>
          </a:p>
        </p:txBody>
      </p:sp>
    </p:spTree>
    <p:extLst>
      <p:ext uri="{BB962C8B-B14F-4D97-AF65-F5344CB8AC3E}">
        <p14:creationId xmlns:p14="http://schemas.microsoft.com/office/powerpoint/2010/main" val="56461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114745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732A00-4582-4C21-9DFB-866BDFB9CEBD}" type="slidenum">
              <a:rPr lang="zh-CN" altLang="en-GB"/>
              <a:pPr>
                <a:defRPr/>
              </a:pPr>
              <a:t>‹#›</a:t>
            </a:fld>
            <a:endParaRPr lang="en-GB" altLang="zh-CN"/>
          </a:p>
        </p:txBody>
      </p:sp>
    </p:spTree>
    <p:extLst>
      <p:ext uri="{BB962C8B-B14F-4D97-AF65-F5344CB8AC3E}">
        <p14:creationId xmlns:p14="http://schemas.microsoft.com/office/powerpoint/2010/main" val="3326236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60A92-70B3-4902-B975-49C587C007B9}" type="slidenum">
              <a:rPr lang="zh-CN" altLang="en-GB"/>
              <a:pPr>
                <a:defRPr/>
              </a:pPr>
              <a:t>‹#›</a:t>
            </a:fld>
            <a:endParaRPr lang="en-GB" altLang="zh-CN"/>
          </a:p>
        </p:txBody>
      </p:sp>
    </p:spTree>
    <p:extLst>
      <p:ext uri="{BB962C8B-B14F-4D97-AF65-F5344CB8AC3E}">
        <p14:creationId xmlns:p14="http://schemas.microsoft.com/office/powerpoint/2010/main" val="81070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6A5C3A-53CC-4F9C-B68F-FBE0D5585B02}" type="slidenum">
              <a:rPr lang="zh-CN" altLang="en-GB"/>
              <a:pPr>
                <a:defRPr/>
              </a:pPr>
              <a:t>‹#›</a:t>
            </a:fld>
            <a:endParaRPr lang="en-GB" altLang="zh-CN"/>
          </a:p>
        </p:txBody>
      </p:sp>
    </p:spTree>
    <p:extLst>
      <p:ext uri="{BB962C8B-B14F-4D97-AF65-F5344CB8AC3E}">
        <p14:creationId xmlns:p14="http://schemas.microsoft.com/office/powerpoint/2010/main" val="327515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67643AB6-EDFF-4FB1-8880-6C3450EDF516}" type="slidenum">
              <a:rPr lang="zh-CN" altLang="en-GB"/>
              <a:pPr/>
              <a:t>‹#›</a:t>
            </a:fld>
            <a:endParaRPr lang="en-GB" altLang="zh-CN"/>
          </a:p>
        </p:txBody>
      </p:sp>
    </p:spTree>
    <p:extLst>
      <p:ext uri="{BB962C8B-B14F-4D97-AF65-F5344CB8AC3E}">
        <p14:creationId xmlns:p14="http://schemas.microsoft.com/office/powerpoint/2010/main" val="410600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31541D78-3462-437C-B14F-4F32ABE33AE7}" type="slidenum">
              <a:rPr lang="zh-CN" altLang="en-GB"/>
              <a:pPr/>
              <a:t>‹#›</a:t>
            </a:fld>
            <a:endParaRPr lang="en-GB" altLang="zh-CN"/>
          </a:p>
        </p:txBody>
      </p:sp>
    </p:spTree>
    <p:extLst>
      <p:ext uri="{BB962C8B-B14F-4D97-AF65-F5344CB8AC3E}">
        <p14:creationId xmlns:p14="http://schemas.microsoft.com/office/powerpoint/2010/main" val="3418618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028782D5-2C41-4BE0-8FA9-1C41F9F9993B}" type="slidenum">
              <a:rPr lang="zh-CN" altLang="en-GB"/>
              <a:pPr/>
              <a:t>‹#›</a:t>
            </a:fld>
            <a:endParaRPr lang="en-GB" altLang="zh-CN"/>
          </a:p>
        </p:txBody>
      </p:sp>
    </p:spTree>
    <p:extLst>
      <p:ext uri="{BB962C8B-B14F-4D97-AF65-F5344CB8AC3E}">
        <p14:creationId xmlns:p14="http://schemas.microsoft.com/office/powerpoint/2010/main" val="145589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A4293555-0717-4CA7-AD03-4901CA720463}" type="slidenum">
              <a:rPr lang="zh-CN" altLang="en-GB"/>
              <a:pPr/>
              <a:t>‹#›</a:t>
            </a:fld>
            <a:endParaRPr lang="en-GB" altLang="zh-CN"/>
          </a:p>
        </p:txBody>
      </p:sp>
    </p:spTree>
    <p:extLst>
      <p:ext uri="{BB962C8B-B14F-4D97-AF65-F5344CB8AC3E}">
        <p14:creationId xmlns:p14="http://schemas.microsoft.com/office/powerpoint/2010/main" val="3578030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a:defRPr/>
            </a:lvl1pPr>
          </a:lstStyle>
          <a:p>
            <a:fld id="{B4C2CC4F-AB67-4CEB-BF93-815EC70BB19D}" type="slidenum">
              <a:rPr lang="zh-CN" altLang="en-GB"/>
              <a:pPr/>
              <a:t>‹#›</a:t>
            </a:fld>
            <a:endParaRPr lang="en-GB" altLang="zh-CN"/>
          </a:p>
        </p:txBody>
      </p:sp>
    </p:spTree>
    <p:extLst>
      <p:ext uri="{BB962C8B-B14F-4D97-AF65-F5344CB8AC3E}">
        <p14:creationId xmlns:p14="http://schemas.microsoft.com/office/powerpoint/2010/main" val="530104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a:defRPr/>
            </a:lvl1pPr>
          </a:lstStyle>
          <a:p>
            <a:fld id="{A30795BD-A09C-4956-9111-9D937ECEE1F3}" type="slidenum">
              <a:rPr lang="zh-CN" altLang="en-GB"/>
              <a:pPr/>
              <a:t>‹#›</a:t>
            </a:fld>
            <a:endParaRPr lang="en-GB" altLang="zh-CN"/>
          </a:p>
        </p:txBody>
      </p:sp>
    </p:spTree>
    <p:extLst>
      <p:ext uri="{BB962C8B-B14F-4D97-AF65-F5344CB8AC3E}">
        <p14:creationId xmlns:p14="http://schemas.microsoft.com/office/powerpoint/2010/main" val="1532231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a:defRPr/>
            </a:lvl1pPr>
          </a:lstStyle>
          <a:p>
            <a:fld id="{3A95D72C-87A2-4FC6-AC8C-88F56B22C0EF}" type="slidenum">
              <a:rPr lang="zh-CN" altLang="en-GB"/>
              <a:pPr/>
              <a:t>‹#›</a:t>
            </a:fld>
            <a:endParaRPr lang="en-GB" altLang="zh-CN"/>
          </a:p>
        </p:txBody>
      </p:sp>
    </p:spTree>
    <p:extLst>
      <p:ext uri="{BB962C8B-B14F-4D97-AF65-F5344CB8AC3E}">
        <p14:creationId xmlns:p14="http://schemas.microsoft.com/office/powerpoint/2010/main" val="110240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3759790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A9EC4ED2-FCFA-40E9-BD73-5BE2772BCC69}" type="slidenum">
              <a:rPr lang="zh-CN" altLang="en-GB"/>
              <a:pPr/>
              <a:t>‹#›</a:t>
            </a:fld>
            <a:endParaRPr lang="en-GB" altLang="zh-CN"/>
          </a:p>
        </p:txBody>
      </p:sp>
    </p:spTree>
    <p:extLst>
      <p:ext uri="{BB962C8B-B14F-4D97-AF65-F5344CB8AC3E}">
        <p14:creationId xmlns:p14="http://schemas.microsoft.com/office/powerpoint/2010/main" val="1032800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3BA43827-0DAA-4E93-9B20-83E04B13617C}" type="slidenum">
              <a:rPr lang="zh-CN" altLang="en-GB"/>
              <a:pPr/>
              <a:t>‹#›</a:t>
            </a:fld>
            <a:endParaRPr lang="en-GB" altLang="zh-CN"/>
          </a:p>
        </p:txBody>
      </p:sp>
    </p:spTree>
    <p:extLst>
      <p:ext uri="{BB962C8B-B14F-4D97-AF65-F5344CB8AC3E}">
        <p14:creationId xmlns:p14="http://schemas.microsoft.com/office/powerpoint/2010/main" val="689602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107E781A-525B-4695-8DEF-1F6D8E4B2079}" type="slidenum">
              <a:rPr lang="zh-CN" altLang="en-GB"/>
              <a:pPr/>
              <a:t>‹#›</a:t>
            </a:fld>
            <a:endParaRPr lang="en-GB" altLang="zh-CN"/>
          </a:p>
        </p:txBody>
      </p:sp>
    </p:spTree>
    <p:extLst>
      <p:ext uri="{BB962C8B-B14F-4D97-AF65-F5344CB8AC3E}">
        <p14:creationId xmlns:p14="http://schemas.microsoft.com/office/powerpoint/2010/main" val="326089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F8C0658C-8120-4FE7-BB1E-FBDD3AC81EA1}" type="slidenum">
              <a:rPr lang="zh-CN" altLang="en-GB"/>
              <a:pPr/>
              <a:t>‹#›</a:t>
            </a:fld>
            <a:endParaRPr lang="en-GB" altLang="zh-CN"/>
          </a:p>
        </p:txBody>
      </p:sp>
    </p:spTree>
    <p:extLst>
      <p:ext uri="{BB962C8B-B14F-4D97-AF65-F5344CB8AC3E}">
        <p14:creationId xmlns:p14="http://schemas.microsoft.com/office/powerpoint/2010/main" val="337701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8A5861-2714-4902-ABC5-9E6A11E771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30455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69C02E-8C5A-47C3-9CBC-0AA1695AF5F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571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DC99-81A3-4A57-81AF-94988DA590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42537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370D60-53A6-43A0-A4A3-98BF191ED2E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29548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BD0D74-8D10-4937-B65E-4419A16BD2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4382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776919-3C29-41E7-AF63-65504E8723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190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741309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74C81F-56F1-4961-BE06-E85F3C604B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992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6486AA-6C05-4D97-A595-381EDD77E37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6104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E2196-5E48-4ED5-B61C-2B73FD2A44A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78640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094BF-17E8-403C-9CA3-3D83AE61490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4436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78ADB-326D-4D0B-B5C1-EA28EDADD05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76213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媒体占位符 2"/>
          <p:cNvSpPr>
            <a:spLocks noGrp="1"/>
          </p:cNvSpPr>
          <p:nvPr>
            <p:ph type="media" sz="half" idx="1"/>
          </p:nvPr>
        </p:nvSpPr>
        <p:spPr>
          <a:xfrm>
            <a:off x="457200" y="1600200"/>
            <a:ext cx="4038600" cy="4525963"/>
          </a:xfrm>
        </p:spPr>
        <p:txBody>
          <a:bodyPr/>
          <a:lstStyle/>
          <a:p>
            <a:pPr lvl="0"/>
            <a:endParaRPr lang="zh-CN" altLang="en-US" noProof="0"/>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E9EE1-9C81-4A10-A25F-EB9F74641DF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4492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F46E7-F1ED-49DD-9757-BA897AF225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7175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9336F33-1EB0-425E-8FA2-C52373995731}" type="slidenum">
              <a:rPr lang="en-US" altLang="zh-CN"/>
              <a:pPr/>
              <a:t>‹#›</a:t>
            </a:fld>
            <a:endParaRPr lang="en-US" altLang="zh-CN"/>
          </a:p>
        </p:txBody>
      </p:sp>
    </p:spTree>
    <p:extLst>
      <p:ext uri="{BB962C8B-B14F-4D97-AF65-F5344CB8AC3E}">
        <p14:creationId xmlns:p14="http://schemas.microsoft.com/office/powerpoint/2010/main" val="2645273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F1A946A-CE48-46C2-9592-C81AAA072D7E}" type="slidenum">
              <a:rPr lang="en-US" altLang="zh-CN"/>
              <a:pPr/>
              <a:t>‹#›</a:t>
            </a:fld>
            <a:endParaRPr lang="en-US" altLang="zh-CN"/>
          </a:p>
        </p:txBody>
      </p:sp>
    </p:spTree>
    <p:extLst>
      <p:ext uri="{BB962C8B-B14F-4D97-AF65-F5344CB8AC3E}">
        <p14:creationId xmlns:p14="http://schemas.microsoft.com/office/powerpoint/2010/main" val="3513032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1820E25-EE1E-4C4C-8E18-2CC7E3BC1663}" type="slidenum">
              <a:rPr lang="en-US" altLang="zh-CN"/>
              <a:pPr/>
              <a:t>‹#›</a:t>
            </a:fld>
            <a:endParaRPr lang="en-US" altLang="zh-CN"/>
          </a:p>
        </p:txBody>
      </p:sp>
    </p:spTree>
    <p:extLst>
      <p:ext uri="{BB962C8B-B14F-4D97-AF65-F5344CB8AC3E}">
        <p14:creationId xmlns:p14="http://schemas.microsoft.com/office/powerpoint/2010/main" val="278000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279497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B4865C4-E759-45B7-A7BA-F70B2A618E20}" type="slidenum">
              <a:rPr lang="en-US" altLang="zh-CN"/>
              <a:pPr/>
              <a:t>‹#›</a:t>
            </a:fld>
            <a:endParaRPr lang="en-US" altLang="zh-CN"/>
          </a:p>
        </p:txBody>
      </p:sp>
    </p:spTree>
    <p:extLst>
      <p:ext uri="{BB962C8B-B14F-4D97-AF65-F5344CB8AC3E}">
        <p14:creationId xmlns:p14="http://schemas.microsoft.com/office/powerpoint/2010/main" val="2339748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4772C95C-9788-4EF2-A0A7-B483F874BC00}" type="slidenum">
              <a:rPr lang="en-US" altLang="zh-CN"/>
              <a:pPr/>
              <a:t>‹#›</a:t>
            </a:fld>
            <a:endParaRPr lang="en-US" altLang="zh-CN"/>
          </a:p>
        </p:txBody>
      </p:sp>
    </p:spTree>
    <p:extLst>
      <p:ext uri="{BB962C8B-B14F-4D97-AF65-F5344CB8AC3E}">
        <p14:creationId xmlns:p14="http://schemas.microsoft.com/office/powerpoint/2010/main" val="3348292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B16E70E6-0F66-4176-A9E9-317096FDD897}" type="slidenum">
              <a:rPr lang="en-US" altLang="zh-CN"/>
              <a:pPr/>
              <a:t>‹#›</a:t>
            </a:fld>
            <a:endParaRPr lang="en-US" altLang="zh-CN"/>
          </a:p>
        </p:txBody>
      </p:sp>
    </p:spTree>
    <p:extLst>
      <p:ext uri="{BB962C8B-B14F-4D97-AF65-F5344CB8AC3E}">
        <p14:creationId xmlns:p14="http://schemas.microsoft.com/office/powerpoint/2010/main" val="2121587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4D83228A-6485-4BDC-A73C-B269065543B0}" type="slidenum">
              <a:rPr lang="en-US" altLang="zh-CN"/>
              <a:pPr/>
              <a:t>‹#›</a:t>
            </a:fld>
            <a:endParaRPr lang="en-US" altLang="zh-CN"/>
          </a:p>
        </p:txBody>
      </p:sp>
    </p:spTree>
    <p:extLst>
      <p:ext uri="{BB962C8B-B14F-4D97-AF65-F5344CB8AC3E}">
        <p14:creationId xmlns:p14="http://schemas.microsoft.com/office/powerpoint/2010/main" val="1546058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3415F3C-47FF-40C9-811C-84DEDA078765}" type="slidenum">
              <a:rPr lang="en-US" altLang="zh-CN"/>
              <a:pPr/>
              <a:t>‹#›</a:t>
            </a:fld>
            <a:endParaRPr lang="en-US" altLang="zh-CN"/>
          </a:p>
        </p:txBody>
      </p:sp>
    </p:spTree>
    <p:extLst>
      <p:ext uri="{BB962C8B-B14F-4D97-AF65-F5344CB8AC3E}">
        <p14:creationId xmlns:p14="http://schemas.microsoft.com/office/powerpoint/2010/main" val="853966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D723D69-D1AD-4EDF-8962-C0F1259887AC}" type="slidenum">
              <a:rPr lang="en-US" altLang="zh-CN"/>
              <a:pPr/>
              <a:t>‹#›</a:t>
            </a:fld>
            <a:endParaRPr lang="en-US" altLang="zh-CN"/>
          </a:p>
        </p:txBody>
      </p:sp>
    </p:spTree>
    <p:extLst>
      <p:ext uri="{BB962C8B-B14F-4D97-AF65-F5344CB8AC3E}">
        <p14:creationId xmlns:p14="http://schemas.microsoft.com/office/powerpoint/2010/main" val="2503892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9BF3563-FCC4-46B1-A843-1421735AE5E3}" type="slidenum">
              <a:rPr lang="en-US" altLang="zh-CN"/>
              <a:pPr/>
              <a:t>‹#›</a:t>
            </a:fld>
            <a:endParaRPr lang="en-US" altLang="zh-CN"/>
          </a:p>
        </p:txBody>
      </p:sp>
    </p:spTree>
    <p:extLst>
      <p:ext uri="{BB962C8B-B14F-4D97-AF65-F5344CB8AC3E}">
        <p14:creationId xmlns:p14="http://schemas.microsoft.com/office/powerpoint/2010/main" val="4131154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0CFE83F-D249-498F-AECB-239BB93FED72}" type="slidenum">
              <a:rPr lang="en-US" altLang="zh-CN"/>
              <a:pPr/>
              <a:t>‹#›</a:t>
            </a:fld>
            <a:endParaRPr lang="en-US" altLang="zh-CN"/>
          </a:p>
        </p:txBody>
      </p:sp>
    </p:spTree>
    <p:extLst>
      <p:ext uri="{BB962C8B-B14F-4D97-AF65-F5344CB8AC3E}">
        <p14:creationId xmlns:p14="http://schemas.microsoft.com/office/powerpoint/2010/main" val="3958446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媒体占位符 2"/>
          <p:cNvSpPr>
            <a:spLocks noGrp="1"/>
          </p:cNvSpPr>
          <p:nvPr>
            <p:ph type="media" sz="half" idx="1"/>
          </p:nvPr>
        </p:nvSpPr>
        <p:spPr>
          <a:xfrm>
            <a:off x="457200" y="1600200"/>
            <a:ext cx="4038600" cy="4525963"/>
          </a:xfrm>
        </p:spPr>
        <p:txBody>
          <a:bodyPr/>
          <a:lstStyle/>
          <a:p>
            <a:pPr lvl="0"/>
            <a:endParaRPr lang="zh-CN" altLang="en-US" noProof="0"/>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AD39AEA-C27C-40DF-A5E5-C46CDE8BBACB}" type="slidenum">
              <a:rPr lang="en-US" altLang="zh-CN"/>
              <a:pPr/>
              <a:t>‹#›</a:t>
            </a:fld>
            <a:endParaRPr lang="en-US" altLang="zh-CN"/>
          </a:p>
        </p:txBody>
      </p:sp>
    </p:spTree>
    <p:extLst>
      <p:ext uri="{BB962C8B-B14F-4D97-AF65-F5344CB8AC3E}">
        <p14:creationId xmlns:p14="http://schemas.microsoft.com/office/powerpoint/2010/main" val="3788057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BDBC784-E0D4-4397-A8CA-46D24DFE065C}" type="slidenum">
              <a:rPr lang="en-US" altLang="zh-CN"/>
              <a:pPr/>
              <a:t>‹#›</a:t>
            </a:fld>
            <a:endParaRPr lang="en-US" altLang="zh-CN"/>
          </a:p>
        </p:txBody>
      </p:sp>
    </p:spTree>
    <p:extLst>
      <p:ext uri="{BB962C8B-B14F-4D97-AF65-F5344CB8AC3E}">
        <p14:creationId xmlns:p14="http://schemas.microsoft.com/office/powerpoint/2010/main" val="367944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1490873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EF67948-ACDB-4376-A915-62DE4E16D1B0}" type="slidenum">
              <a:rPr lang="zh-CN" altLang="en-GB"/>
              <a:pPr>
                <a:defRPr/>
              </a:pPr>
              <a:t>‹#›</a:t>
            </a:fld>
            <a:endParaRPr lang="en-GB" altLang="zh-CN"/>
          </a:p>
        </p:txBody>
      </p:sp>
    </p:spTree>
    <p:extLst>
      <p:ext uri="{BB962C8B-B14F-4D97-AF65-F5344CB8AC3E}">
        <p14:creationId xmlns:p14="http://schemas.microsoft.com/office/powerpoint/2010/main" val="2368931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A59717-D8AB-4AD7-97A2-1A4948DE9AAB}" type="slidenum">
              <a:rPr lang="zh-CN" altLang="en-GB"/>
              <a:pPr>
                <a:defRPr/>
              </a:pPr>
              <a:t>‹#›</a:t>
            </a:fld>
            <a:endParaRPr lang="en-GB" altLang="zh-CN"/>
          </a:p>
        </p:txBody>
      </p:sp>
    </p:spTree>
    <p:extLst>
      <p:ext uri="{BB962C8B-B14F-4D97-AF65-F5344CB8AC3E}">
        <p14:creationId xmlns:p14="http://schemas.microsoft.com/office/powerpoint/2010/main" val="297787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D65691-9A73-4207-95D9-F0772762730E}" type="slidenum">
              <a:rPr lang="zh-CN" altLang="en-GB"/>
              <a:pPr>
                <a:defRPr/>
              </a:pPr>
              <a:t>‹#›</a:t>
            </a:fld>
            <a:endParaRPr lang="en-GB" altLang="zh-CN"/>
          </a:p>
        </p:txBody>
      </p:sp>
    </p:spTree>
    <p:extLst>
      <p:ext uri="{BB962C8B-B14F-4D97-AF65-F5344CB8AC3E}">
        <p14:creationId xmlns:p14="http://schemas.microsoft.com/office/powerpoint/2010/main" val="172061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B973DE-C43E-4F09-93E2-694445F113F3}" type="slidenum">
              <a:rPr lang="zh-CN" altLang="en-GB"/>
              <a:pPr>
                <a:defRPr/>
              </a:pPr>
              <a:t>‹#›</a:t>
            </a:fld>
            <a:endParaRPr lang="en-GB" altLang="zh-CN"/>
          </a:p>
        </p:txBody>
      </p:sp>
    </p:spTree>
    <p:extLst>
      <p:ext uri="{BB962C8B-B14F-4D97-AF65-F5344CB8AC3E}">
        <p14:creationId xmlns:p14="http://schemas.microsoft.com/office/powerpoint/2010/main" val="3518618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2D27CB-6010-4EE2-B891-FDE9C8ABFC9A}" type="slidenum">
              <a:rPr lang="zh-CN" altLang="en-GB"/>
              <a:pPr>
                <a:defRPr/>
              </a:pPr>
              <a:t>‹#›</a:t>
            </a:fld>
            <a:endParaRPr lang="en-GB" altLang="zh-CN"/>
          </a:p>
        </p:txBody>
      </p:sp>
    </p:spTree>
    <p:extLst>
      <p:ext uri="{BB962C8B-B14F-4D97-AF65-F5344CB8AC3E}">
        <p14:creationId xmlns:p14="http://schemas.microsoft.com/office/powerpoint/2010/main" val="460735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819EDB-8957-477D-BB7B-D19A1BB01476}" type="slidenum">
              <a:rPr lang="zh-CN" altLang="en-GB"/>
              <a:pPr>
                <a:defRPr/>
              </a:pPr>
              <a:t>‹#›</a:t>
            </a:fld>
            <a:endParaRPr lang="en-GB" altLang="zh-CN"/>
          </a:p>
        </p:txBody>
      </p:sp>
    </p:spTree>
    <p:extLst>
      <p:ext uri="{BB962C8B-B14F-4D97-AF65-F5344CB8AC3E}">
        <p14:creationId xmlns:p14="http://schemas.microsoft.com/office/powerpoint/2010/main" val="4217587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E16A6D-BBAF-44CC-B420-532A7B15D32F}" type="slidenum">
              <a:rPr lang="zh-CN" altLang="en-GB"/>
              <a:pPr>
                <a:defRPr/>
              </a:pPr>
              <a:t>‹#›</a:t>
            </a:fld>
            <a:endParaRPr lang="en-GB" altLang="zh-CN"/>
          </a:p>
        </p:txBody>
      </p:sp>
    </p:spTree>
    <p:extLst>
      <p:ext uri="{BB962C8B-B14F-4D97-AF65-F5344CB8AC3E}">
        <p14:creationId xmlns:p14="http://schemas.microsoft.com/office/powerpoint/2010/main" val="2361706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9C02EB9-F222-4F7A-915A-8D875BB35F79}" type="slidenum">
              <a:rPr lang="zh-CN" altLang="en-GB"/>
              <a:pPr>
                <a:defRPr/>
              </a:pPr>
              <a:t>‹#›</a:t>
            </a:fld>
            <a:endParaRPr lang="en-GB" altLang="zh-CN"/>
          </a:p>
        </p:txBody>
      </p:sp>
    </p:spTree>
    <p:extLst>
      <p:ext uri="{BB962C8B-B14F-4D97-AF65-F5344CB8AC3E}">
        <p14:creationId xmlns:p14="http://schemas.microsoft.com/office/powerpoint/2010/main" val="2088496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1E2DD84-AFF8-4249-B55C-8306E74717D7}" type="slidenum">
              <a:rPr lang="zh-CN" altLang="en-GB"/>
              <a:pPr>
                <a:defRPr/>
              </a:pPr>
              <a:t>‹#›</a:t>
            </a:fld>
            <a:endParaRPr lang="en-GB" altLang="zh-CN"/>
          </a:p>
        </p:txBody>
      </p:sp>
    </p:spTree>
    <p:extLst>
      <p:ext uri="{BB962C8B-B14F-4D97-AF65-F5344CB8AC3E}">
        <p14:creationId xmlns:p14="http://schemas.microsoft.com/office/powerpoint/2010/main" val="3939995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D5D725-FCBB-41B2-81D6-8B8E0BD3ED36}" type="slidenum">
              <a:rPr lang="zh-CN" altLang="en-GB"/>
              <a:pPr>
                <a:defRPr/>
              </a:pPr>
              <a:t>‹#›</a:t>
            </a:fld>
            <a:endParaRPr lang="en-GB" altLang="zh-CN"/>
          </a:p>
        </p:txBody>
      </p:sp>
    </p:spTree>
    <p:extLst>
      <p:ext uri="{BB962C8B-B14F-4D97-AF65-F5344CB8AC3E}">
        <p14:creationId xmlns:p14="http://schemas.microsoft.com/office/powerpoint/2010/main" val="397843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419606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F8CD9C-B36C-4D6B-BDC9-11B53138FFEF}" type="slidenum">
              <a:rPr lang="zh-CN" altLang="en-GB"/>
              <a:pPr>
                <a:defRPr/>
              </a:pPr>
              <a:t>‹#›</a:t>
            </a:fld>
            <a:endParaRPr lang="en-GB" altLang="zh-CN"/>
          </a:p>
        </p:txBody>
      </p:sp>
    </p:spTree>
    <p:extLst>
      <p:ext uri="{BB962C8B-B14F-4D97-AF65-F5344CB8AC3E}">
        <p14:creationId xmlns:p14="http://schemas.microsoft.com/office/powerpoint/2010/main" val="2677791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5BAB67-0A15-4481-9B18-C5591E7799E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694447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2831A-88C3-43DF-9D78-9E1CD613AC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01417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3E4B10-301A-49D6-BF5C-33471456363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3336587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6D907-78CA-4D7D-BB13-B718EA2EEC87}"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583004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8ED32A-1AF6-4216-B5F3-7B6E1F0CC5A2}"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12518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12A8AC-17C7-4517-AEB0-F6D70020F63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102755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CAB407-02ED-44D7-B56D-28B4EB76091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9749693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0EC494-F163-4651-AC55-DB4D151140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851002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68C77C-A96C-40B9-935E-E53166232C0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6642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2458625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07CAC-95AA-4580-A1BB-AF5BD7F47EA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131105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7AA4D-AAF9-4CE6-8FD0-FB94466DBAF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433176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A89FBB-7581-4649-9973-5A064396EF50}" type="slidenum">
              <a:rPr lang="zh-CN" altLang="en-GB"/>
              <a:pPr>
                <a:defRPr/>
              </a:pPr>
              <a:t>‹#›</a:t>
            </a:fld>
            <a:endParaRPr lang="en-GB" altLang="zh-CN"/>
          </a:p>
        </p:txBody>
      </p:sp>
    </p:spTree>
    <p:extLst>
      <p:ext uri="{BB962C8B-B14F-4D97-AF65-F5344CB8AC3E}">
        <p14:creationId xmlns:p14="http://schemas.microsoft.com/office/powerpoint/2010/main" val="6341949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F1AD7C-461D-46A9-B852-12D5A545C143}" type="slidenum">
              <a:rPr lang="zh-CN" altLang="en-GB"/>
              <a:pPr>
                <a:defRPr/>
              </a:pPr>
              <a:t>‹#›</a:t>
            </a:fld>
            <a:endParaRPr lang="en-GB" altLang="zh-CN"/>
          </a:p>
        </p:txBody>
      </p:sp>
    </p:spTree>
    <p:extLst>
      <p:ext uri="{BB962C8B-B14F-4D97-AF65-F5344CB8AC3E}">
        <p14:creationId xmlns:p14="http://schemas.microsoft.com/office/powerpoint/2010/main" val="20705815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95F685-E0E4-4ACC-B467-7C904CDC0AA0}" type="slidenum">
              <a:rPr lang="zh-CN" altLang="en-GB"/>
              <a:pPr>
                <a:defRPr/>
              </a:pPr>
              <a:t>‹#›</a:t>
            </a:fld>
            <a:endParaRPr lang="en-GB" altLang="zh-CN"/>
          </a:p>
        </p:txBody>
      </p:sp>
    </p:spTree>
    <p:extLst>
      <p:ext uri="{BB962C8B-B14F-4D97-AF65-F5344CB8AC3E}">
        <p14:creationId xmlns:p14="http://schemas.microsoft.com/office/powerpoint/2010/main" val="2375252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4BEB6D-CF76-4B00-91D6-9F1F2F01F4AD}" type="slidenum">
              <a:rPr lang="zh-CN" altLang="en-GB"/>
              <a:pPr>
                <a:defRPr/>
              </a:pPr>
              <a:t>‹#›</a:t>
            </a:fld>
            <a:endParaRPr lang="en-GB" altLang="zh-CN"/>
          </a:p>
        </p:txBody>
      </p:sp>
    </p:spTree>
    <p:extLst>
      <p:ext uri="{BB962C8B-B14F-4D97-AF65-F5344CB8AC3E}">
        <p14:creationId xmlns:p14="http://schemas.microsoft.com/office/powerpoint/2010/main" val="299841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B1DC68-C0F4-4CE6-9CEB-A0315D17FDC4}" type="slidenum">
              <a:rPr lang="zh-CN" altLang="en-GB"/>
              <a:pPr>
                <a:defRPr/>
              </a:pPr>
              <a:t>‹#›</a:t>
            </a:fld>
            <a:endParaRPr lang="en-GB" altLang="zh-CN"/>
          </a:p>
        </p:txBody>
      </p:sp>
    </p:spTree>
    <p:extLst>
      <p:ext uri="{BB962C8B-B14F-4D97-AF65-F5344CB8AC3E}">
        <p14:creationId xmlns:p14="http://schemas.microsoft.com/office/powerpoint/2010/main" val="3480297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A54096-90A7-434B-A204-BC7387543595}" type="slidenum">
              <a:rPr lang="zh-CN" altLang="en-GB"/>
              <a:pPr>
                <a:defRPr/>
              </a:pPr>
              <a:t>‹#›</a:t>
            </a:fld>
            <a:endParaRPr lang="en-GB" altLang="zh-CN"/>
          </a:p>
        </p:txBody>
      </p:sp>
    </p:spTree>
    <p:extLst>
      <p:ext uri="{BB962C8B-B14F-4D97-AF65-F5344CB8AC3E}">
        <p14:creationId xmlns:p14="http://schemas.microsoft.com/office/powerpoint/2010/main" val="14059144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813DFC8-4B18-4E2B-8095-7CA6717A9B0E}" type="slidenum">
              <a:rPr lang="zh-CN" altLang="en-GB"/>
              <a:pPr>
                <a:defRPr/>
              </a:pPr>
              <a:t>‹#›</a:t>
            </a:fld>
            <a:endParaRPr lang="en-GB" altLang="zh-CN"/>
          </a:p>
        </p:txBody>
      </p:sp>
    </p:spTree>
    <p:extLst>
      <p:ext uri="{BB962C8B-B14F-4D97-AF65-F5344CB8AC3E}">
        <p14:creationId xmlns:p14="http://schemas.microsoft.com/office/powerpoint/2010/main" val="3426242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952A55-C133-44FD-9D23-1A0D0408ACF1}" type="slidenum">
              <a:rPr lang="zh-CN" altLang="en-GB"/>
              <a:pPr>
                <a:defRPr/>
              </a:pPr>
              <a:t>‹#›</a:t>
            </a:fld>
            <a:endParaRPr lang="en-GB" altLang="zh-CN"/>
          </a:p>
        </p:txBody>
      </p:sp>
    </p:spTree>
    <p:extLst>
      <p:ext uri="{BB962C8B-B14F-4D97-AF65-F5344CB8AC3E}">
        <p14:creationId xmlns:p14="http://schemas.microsoft.com/office/powerpoint/2010/main" val="228968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7612608-88EC-4A8E-B50A-22CD9FDC9EBA}" type="datetimeFigureOut">
              <a:rPr lang="zh-CN" altLang="en-US" smtClean="0"/>
              <a:t>2017/7/22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352424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48493D-B210-4B01-B22F-E4E6CDF6BA8A}" type="slidenum">
              <a:rPr lang="zh-CN" altLang="en-GB"/>
              <a:pPr>
                <a:defRPr/>
              </a:pPr>
              <a:t>‹#›</a:t>
            </a:fld>
            <a:endParaRPr lang="en-GB" altLang="zh-CN"/>
          </a:p>
        </p:txBody>
      </p:sp>
    </p:spTree>
    <p:extLst>
      <p:ext uri="{BB962C8B-B14F-4D97-AF65-F5344CB8AC3E}">
        <p14:creationId xmlns:p14="http://schemas.microsoft.com/office/powerpoint/2010/main" val="25067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A1CCDF-A1CA-436A-B5DE-77B82E51B7E7}" type="slidenum">
              <a:rPr lang="zh-CN" altLang="en-GB"/>
              <a:pPr>
                <a:defRPr/>
              </a:pPr>
              <a:t>‹#›</a:t>
            </a:fld>
            <a:endParaRPr lang="en-GB" altLang="zh-CN"/>
          </a:p>
        </p:txBody>
      </p:sp>
    </p:spTree>
    <p:extLst>
      <p:ext uri="{BB962C8B-B14F-4D97-AF65-F5344CB8AC3E}">
        <p14:creationId xmlns:p14="http://schemas.microsoft.com/office/powerpoint/2010/main" val="14707757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171AFD-F8EE-4F27-82C3-1A85638CA456}" type="slidenum">
              <a:rPr lang="zh-CN" altLang="en-GB"/>
              <a:pPr>
                <a:defRPr/>
              </a:pPr>
              <a:t>‹#›</a:t>
            </a:fld>
            <a:endParaRPr lang="en-GB" altLang="zh-CN"/>
          </a:p>
        </p:txBody>
      </p:sp>
    </p:spTree>
    <p:extLst>
      <p:ext uri="{BB962C8B-B14F-4D97-AF65-F5344CB8AC3E}">
        <p14:creationId xmlns:p14="http://schemas.microsoft.com/office/powerpoint/2010/main" val="248420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12608-88EC-4A8E-B50A-22CD9FDC9EBA}" type="datetimeFigureOut">
              <a:rPr lang="zh-CN" altLang="en-US" smtClean="0"/>
              <a:t>2017/7/22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3BD25-F381-4A6D-9B72-524EB28B3A12}" type="slidenum">
              <a:rPr lang="zh-CN" altLang="en-US" smtClean="0"/>
              <a:t>‹#›</a:t>
            </a:fld>
            <a:endParaRPr lang="zh-CN" altLang="en-US"/>
          </a:p>
        </p:txBody>
      </p:sp>
    </p:spTree>
    <p:extLst>
      <p:ext uri="{BB962C8B-B14F-4D97-AF65-F5344CB8AC3E}">
        <p14:creationId xmlns:p14="http://schemas.microsoft.com/office/powerpoint/2010/main" val="222622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359BE0D1-A52E-4683-BD66-0D7424BBFB46}"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1954705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93896D8-6D42-4DF9-A1CD-2419784FB3B0}" type="slidenum">
              <a:rPr lang="zh-CN" altLang="en-GB"/>
              <a:pPr/>
              <a:t>‹#›</a:t>
            </a:fld>
            <a:endParaRPr lang="en-GB" altLang="zh-CN"/>
          </a:p>
        </p:txBody>
      </p:sp>
    </p:spTree>
    <p:extLst>
      <p:ext uri="{BB962C8B-B14F-4D97-AF65-F5344CB8AC3E}">
        <p14:creationId xmlns:p14="http://schemas.microsoft.com/office/powerpoint/2010/main" val="554062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40224F21-D4FA-4518-8064-C9B4C4EB4B9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076754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BA84A9-E1DD-428D-9755-0EA2EA9D7C4A}" type="slidenum">
              <a:rPr lang="en-US" altLang="zh-CN"/>
              <a:pPr/>
              <a:t>‹#›</a:t>
            </a:fld>
            <a:endParaRPr lang="en-US" altLang="zh-CN"/>
          </a:p>
        </p:txBody>
      </p:sp>
    </p:spTree>
    <p:extLst>
      <p:ext uri="{BB962C8B-B14F-4D97-AF65-F5344CB8AC3E}">
        <p14:creationId xmlns:p14="http://schemas.microsoft.com/office/powerpoint/2010/main" val="35159048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86511B42-1B5E-40B2-9642-264D36B98AC5}"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25758253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defRPr/>
            </a:pPr>
            <a:fld id="{7A0BA886-AFF3-43E5-A569-EB9A7D2998C7}" type="slidenum">
              <a:rPr lang="zh-CN" altLang="en-GB">
                <a:solidFill>
                  <a:srgbClr val="000000"/>
                </a:solidFill>
              </a:rPr>
              <a:pPr fontAlgn="base">
                <a:spcBef>
                  <a:spcPct val="0"/>
                </a:spcBef>
                <a:spcAft>
                  <a:spcPct val="0"/>
                </a:spcAft>
                <a:defRPr/>
              </a:pPr>
              <a:t>‹#›</a:t>
            </a:fld>
            <a:endParaRPr lang="en-GB" altLang="zh-CN">
              <a:solidFill>
                <a:srgbClr val="000000"/>
              </a:solidFill>
            </a:endParaRPr>
          </a:p>
        </p:txBody>
      </p:sp>
    </p:spTree>
    <p:extLst>
      <p:ext uri="{BB962C8B-B14F-4D97-AF65-F5344CB8AC3E}">
        <p14:creationId xmlns:p14="http://schemas.microsoft.com/office/powerpoint/2010/main" val="37723449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0D310F38-E9CA-4859-B26F-A87564B46264}"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27932041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0.png"/><Relationship Id="rId5" Type="http://schemas.openxmlformats.org/officeDocument/2006/relationships/tags" Target="../tags/tag5.xml"/><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53.xml"/><Relationship Id="rId5" Type="http://schemas.openxmlformats.org/officeDocument/2006/relationships/image" Target="../media/image26.wmf"/><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0.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8.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40.xml"/><Relationship Id="rId5" Type="http://schemas.openxmlformats.org/officeDocument/2006/relationships/image" Target="../media/image50.png"/><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53.wmf"/><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0.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0.xml"/><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8.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88.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76.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88.xml"/><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emf"/><Relationship Id="rId2" Type="http://schemas.openxmlformats.org/officeDocument/2006/relationships/image" Target="../media/image97.png"/><Relationship Id="rId1" Type="http://schemas.openxmlformats.org/officeDocument/2006/relationships/slideLayout" Target="../slideLayouts/slideLayout77.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88.xml"/><Relationship Id="rId4" Type="http://schemas.openxmlformats.org/officeDocument/2006/relationships/image" Target="../media/image10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png"/><Relationship Id="rId1" Type="http://schemas.openxmlformats.org/officeDocument/2006/relationships/slideLayout" Target="../slideLayouts/slideLayout88.xml"/><Relationship Id="rId5" Type="http://schemas.openxmlformats.org/officeDocument/2006/relationships/image" Target="../media/image105.emf"/><Relationship Id="rId4" Type="http://schemas.openxmlformats.org/officeDocument/2006/relationships/image" Target="../media/image108.emf"/></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emf"/><Relationship Id="rId1" Type="http://schemas.openxmlformats.org/officeDocument/2006/relationships/slideLayout" Target="../slideLayouts/slideLayout88.xml"/><Relationship Id="rId4" Type="http://schemas.openxmlformats.org/officeDocument/2006/relationships/image" Target="../media/image111.emf"/></Relationships>
</file>

<file path=ppt/slides/_rels/slide4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88.xml"/><Relationship Id="rId4" Type="http://schemas.openxmlformats.org/officeDocument/2006/relationships/image" Target="../media/image114.emf"/></Relationships>
</file>

<file path=ppt/slides/_rels/slide4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8.emf"/><Relationship Id="rId5" Type="http://schemas.openxmlformats.org/officeDocument/2006/relationships/image" Target="../media/image117.png"/><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8" Type="http://schemas.openxmlformats.org/officeDocument/2006/relationships/image" Target="../media/image1310.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6.png"/></Relationships>
</file>

<file path=ppt/slides/_rels/slide45.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slideLayout" Target="../slideLayouts/slideLayout18.xml"/><Relationship Id="rId5" Type="http://schemas.openxmlformats.org/officeDocument/2006/relationships/image" Target="../media/image130.emf"/><Relationship Id="rId4" Type="http://schemas.openxmlformats.org/officeDocument/2006/relationships/image" Target="../media/image12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88.xml"/><Relationship Id="rId5" Type="http://schemas.openxmlformats.org/officeDocument/2006/relationships/image" Target="../media/image135.png"/><Relationship Id="rId4" Type="http://schemas.openxmlformats.org/officeDocument/2006/relationships/image" Target="../media/image134.png"/></Relationships>
</file>

<file path=ppt/slides/_rels/slide4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88.xml"/><Relationship Id="rId5" Type="http://schemas.openxmlformats.org/officeDocument/2006/relationships/image" Target="../media/image139.png"/><Relationship Id="rId4" Type="http://schemas.openxmlformats.org/officeDocument/2006/relationships/image" Target="../media/image138.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88.xml"/><Relationship Id="rId4" Type="http://schemas.openxmlformats.org/officeDocument/2006/relationships/image" Target="../media/image144.png"/></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8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4.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88.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slideLayout" Target="../slideLayouts/slideLayout88.xml"/><Relationship Id="rId4" Type="http://schemas.openxmlformats.org/officeDocument/2006/relationships/image" Target="../media/image152.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88.xml"/></Relationships>
</file>

<file path=ppt/slides/_rels/slide61.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986970" y="1795784"/>
            <a:ext cx="7387773" cy="584775"/>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FFCC"/>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altLang="zh-CN" sz="3200" b="1" i="0" u="none" strike="noStrike" kern="0" cap="none" spc="0" normalizeH="0" baseline="0" noProof="0" dirty="0">
                <a:ln>
                  <a:noFill/>
                </a:ln>
                <a:solidFill>
                  <a:srgbClr val="333399"/>
                </a:solidFill>
                <a:effectLst/>
                <a:uLnTx/>
                <a:uFillTx/>
                <a:latin typeface="Calibri" pitchFamily="34" charset="0"/>
                <a:ea typeface="SimHei" pitchFamily="49" charset="-122"/>
              </a:rPr>
              <a:t>Where to find exotics? </a:t>
            </a:r>
          </a:p>
        </p:txBody>
      </p:sp>
      <p:pic>
        <p:nvPicPr>
          <p:cNvPr id="13315" name="Picture 5"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90488"/>
            <a:ext cx="1428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878114" y="6093296"/>
            <a:ext cx="7942036"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zh-CN" sz="1800" kern="0" dirty="0">
                <a:solidFill>
                  <a:srgbClr val="333399"/>
                </a:solidFill>
                <a:latin typeface="Calibri" pitchFamily="34" charset="0"/>
                <a:ea typeface="宋体" charset="-122"/>
              </a:rPr>
              <a:t>The 11th APCTP-BLTP JINR-PINP NRC KI-</a:t>
            </a:r>
            <a:r>
              <a:rPr lang="en-US" altLang="zh-CN" sz="1800" kern="0" dirty="0" err="1">
                <a:solidFill>
                  <a:srgbClr val="333399"/>
                </a:solidFill>
                <a:latin typeface="Calibri" pitchFamily="34" charset="0"/>
                <a:ea typeface="宋体" charset="-122"/>
              </a:rPr>
              <a:t>SPbSU</a:t>
            </a:r>
            <a:r>
              <a:rPr lang="en-US" altLang="zh-CN" sz="1800" kern="0" dirty="0">
                <a:solidFill>
                  <a:srgbClr val="333399"/>
                </a:solidFill>
                <a:latin typeface="Calibri" pitchFamily="34" charset="0"/>
                <a:ea typeface="宋体" charset="-122"/>
              </a:rPr>
              <a:t> Joint Workshop ”Modern Problems in Nuclear and Elementary Particle Physics</a:t>
            </a:r>
            <a:r>
              <a:rPr kumimoji="0" lang="en-US" altLang="zh-CN" sz="1800" b="0" i="0" u="none" strike="noStrike" kern="0" cap="none" spc="0" normalizeH="0" baseline="0" noProof="0" dirty="0">
                <a:ln>
                  <a:noFill/>
                </a:ln>
                <a:solidFill>
                  <a:srgbClr val="333399"/>
                </a:solidFill>
                <a:effectLst/>
                <a:uLnTx/>
                <a:uFillTx/>
                <a:latin typeface="Calibri" pitchFamily="34" charset="0"/>
                <a:ea typeface="宋体" charset="-122"/>
              </a:rPr>
              <a:t>”, July 24-29, 2017, St. Petersburg</a:t>
            </a:r>
            <a:endParaRPr kumimoji="0" lang="zh-CN" altLang="en-GB" sz="1800" b="0" i="0" u="none" strike="noStrike" kern="0" cap="none" spc="0" normalizeH="0" baseline="0" noProof="0" dirty="0">
              <a:ln>
                <a:noFill/>
              </a:ln>
              <a:solidFill>
                <a:srgbClr val="333399"/>
              </a:solidFill>
              <a:effectLst/>
              <a:uLnTx/>
              <a:uFillTx/>
              <a:latin typeface="Calibri" pitchFamily="34" charset="0"/>
              <a:ea typeface="宋体" charset="-122"/>
            </a:endParaRPr>
          </a:p>
        </p:txBody>
      </p:sp>
      <p:pic>
        <p:nvPicPr>
          <p:cNvPr id="13317" name="Picture 7" descr="ihe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188913"/>
            <a:ext cx="320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9"/>
          <p:cNvSpPr txBox="1">
            <a:spLocks noChangeArrowheads="1"/>
          </p:cNvSpPr>
          <p:nvPr/>
        </p:nvSpPr>
        <p:spPr bwMode="auto">
          <a:xfrm>
            <a:off x="1258888" y="614363"/>
            <a:ext cx="3614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808080"/>
                </a:solidFill>
                <a:effectLst/>
                <a:uLnTx/>
                <a:uFillTx/>
                <a:latin typeface="Eras Demi ITC" pitchFamily="34" charset="0"/>
                <a:ea typeface="宋体" charset="-122"/>
              </a:rPr>
              <a:t>Institute of High Energy Physics</a:t>
            </a:r>
            <a:endParaRPr kumimoji="0" lang="en-GB" altLang="zh-CN" sz="1800" b="1" i="0" u="none" strike="noStrike" kern="0" cap="none" spc="0" normalizeH="0" baseline="0" noProof="0">
              <a:ln>
                <a:noFill/>
              </a:ln>
              <a:solidFill>
                <a:srgbClr val="808080"/>
              </a:solidFill>
              <a:effectLst/>
              <a:uLnTx/>
              <a:uFillTx/>
              <a:latin typeface="Eras Demi ITC" pitchFamily="34" charset="0"/>
              <a:ea typeface="宋体" charset="-122"/>
            </a:endParaRPr>
          </a:p>
        </p:txBody>
      </p:sp>
      <p:pic>
        <p:nvPicPr>
          <p:cNvPr id="13319" name="Picture 7" descr="cas_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44450"/>
            <a:ext cx="2592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副标题 1"/>
          <p:cNvSpPr>
            <a:spLocks noGrp="1"/>
          </p:cNvSpPr>
          <p:nvPr>
            <p:ph type="subTitle" idx="1"/>
          </p:nvPr>
        </p:nvSpPr>
        <p:spPr>
          <a:xfrm>
            <a:off x="1371600" y="3518905"/>
            <a:ext cx="6400800" cy="2303463"/>
          </a:xfrm>
        </p:spPr>
        <p:txBody>
          <a:bodyPr/>
          <a:lstStyle/>
          <a:p>
            <a:pPr eaLnBrk="1" hangingPunct="1">
              <a:lnSpc>
                <a:spcPct val="80000"/>
              </a:lnSpc>
              <a:spcBef>
                <a:spcPct val="25000"/>
              </a:spcBef>
              <a:spcAft>
                <a:spcPct val="20000"/>
              </a:spcAft>
            </a:pPr>
            <a:r>
              <a:rPr lang="en-GB" altLang="zh-CN" sz="2800" b="1" dirty="0" err="1">
                <a:solidFill>
                  <a:schemeClr val="accent2"/>
                </a:solidFill>
                <a:latin typeface="Calibri" pitchFamily="34" charset="0"/>
                <a:ea typeface="宋体" charset="-122"/>
              </a:rPr>
              <a:t>Qiang</a:t>
            </a:r>
            <a:r>
              <a:rPr lang="en-GB" altLang="zh-CN" sz="2800" b="1" dirty="0">
                <a:solidFill>
                  <a:schemeClr val="accent2"/>
                </a:solidFill>
                <a:latin typeface="Calibri" pitchFamily="34" charset="0"/>
                <a:ea typeface="宋体" charset="-122"/>
              </a:rPr>
              <a:t> Zhao </a:t>
            </a:r>
          </a:p>
          <a:p>
            <a:pPr eaLnBrk="1" hangingPunct="1">
              <a:lnSpc>
                <a:spcPct val="80000"/>
              </a:lnSpc>
              <a:spcBef>
                <a:spcPct val="30000"/>
              </a:spcBef>
              <a:spcAft>
                <a:spcPct val="20000"/>
              </a:spcAft>
            </a:pPr>
            <a:r>
              <a:rPr lang="en-GB" altLang="zh-CN" sz="2400" b="1" dirty="0">
                <a:solidFill>
                  <a:schemeClr val="accent2"/>
                </a:solidFill>
                <a:latin typeface="Calibri" pitchFamily="34" charset="0"/>
                <a:ea typeface="宋体" charset="-122"/>
              </a:rPr>
              <a:t>Institute of High Energy Physics, CAS </a:t>
            </a:r>
          </a:p>
          <a:p>
            <a:pPr eaLnBrk="1" hangingPunct="1">
              <a:lnSpc>
                <a:spcPct val="90000"/>
              </a:lnSpc>
              <a:spcBef>
                <a:spcPct val="30000"/>
              </a:spcBef>
            </a:pPr>
            <a:r>
              <a:rPr lang="en-GB" altLang="zh-CN" sz="2400" b="1" dirty="0">
                <a:solidFill>
                  <a:schemeClr val="accent2"/>
                </a:solidFill>
                <a:latin typeface="Calibri" pitchFamily="34" charset="0"/>
                <a:ea typeface="宋体" charset="-122"/>
              </a:rPr>
              <a:t>and Theoretical Physics </a:t>
            </a:r>
            <a:r>
              <a:rPr lang="en-GB" altLang="zh-CN" sz="2400" b="1" dirty="0" err="1">
                <a:solidFill>
                  <a:schemeClr val="accent2"/>
                </a:solidFill>
                <a:latin typeface="Calibri" pitchFamily="34" charset="0"/>
                <a:ea typeface="宋体" charset="-122"/>
              </a:rPr>
              <a:t>Center</a:t>
            </a:r>
            <a:r>
              <a:rPr lang="en-GB" altLang="zh-CN" sz="2400" b="1" dirty="0">
                <a:solidFill>
                  <a:schemeClr val="accent2"/>
                </a:solidFill>
                <a:latin typeface="Calibri" pitchFamily="34" charset="0"/>
                <a:ea typeface="宋体" charset="-122"/>
              </a:rPr>
              <a:t> for Science Facilities (TPCSF), CAS</a:t>
            </a:r>
          </a:p>
          <a:p>
            <a:pPr eaLnBrk="1" hangingPunct="1">
              <a:lnSpc>
                <a:spcPct val="90000"/>
              </a:lnSpc>
              <a:spcBef>
                <a:spcPct val="30000"/>
              </a:spcBef>
            </a:pPr>
            <a:r>
              <a:rPr lang="en-GB" altLang="zh-CN" sz="2400" b="1" i="1" dirty="0">
                <a:solidFill>
                  <a:schemeClr val="accent2"/>
                </a:solidFill>
                <a:latin typeface="Calibri" pitchFamily="34" charset="0"/>
                <a:ea typeface="宋体" charset="-122"/>
              </a:rPr>
              <a:t>zhaoq</a:t>
            </a:r>
            <a:r>
              <a:rPr lang="en-GB" altLang="zh-CN" sz="2400" b="1" dirty="0">
                <a:solidFill>
                  <a:schemeClr val="accent2"/>
                </a:solidFill>
                <a:latin typeface="Calibri" pitchFamily="34" charset="0"/>
                <a:ea typeface="宋体" charset="-122"/>
              </a:rPr>
              <a:t>@</a:t>
            </a:r>
            <a:r>
              <a:rPr lang="en-GB" altLang="zh-CN" sz="2400" b="1" i="1" dirty="0">
                <a:solidFill>
                  <a:schemeClr val="accent2"/>
                </a:solidFill>
                <a:latin typeface="Calibri" pitchFamily="34" charset="0"/>
                <a:ea typeface="宋体" charset="-122"/>
              </a:rPr>
              <a:t>ihep.ac.cn </a:t>
            </a:r>
            <a:endParaRPr lang="zh-CN" altLang="en-US" dirty="0">
              <a:ea typeface="宋体" charset="-122"/>
            </a:endParaRPr>
          </a:p>
        </p:txBody>
      </p:sp>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055" y="5362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70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5" name="图片 4"/>
          <p:cNvPicPr>
            <a:picLocks noChangeAspect="1"/>
          </p:cNvPicPr>
          <p:nvPr/>
        </p:nvPicPr>
        <p:blipFill>
          <a:blip r:embed="rId2"/>
          <a:stretch>
            <a:fillRect/>
          </a:stretch>
        </p:blipFill>
        <p:spPr>
          <a:xfrm>
            <a:off x="273632" y="254620"/>
            <a:ext cx="4365306" cy="6466855"/>
          </a:xfrm>
          <a:prstGeom prst="rect">
            <a:avLst/>
          </a:prstGeom>
        </p:spPr>
      </p:pic>
      <p:pic>
        <p:nvPicPr>
          <p:cNvPr id="6" name="图片 5"/>
          <p:cNvPicPr>
            <a:picLocks noChangeAspect="1"/>
          </p:cNvPicPr>
          <p:nvPr/>
        </p:nvPicPr>
        <p:blipFill>
          <a:blip r:embed="rId3"/>
          <a:stretch>
            <a:fillRect/>
          </a:stretch>
        </p:blipFill>
        <p:spPr>
          <a:xfrm>
            <a:off x="4721727" y="1691475"/>
            <a:ext cx="4327932" cy="4084650"/>
          </a:xfrm>
          <a:prstGeom prst="rect">
            <a:avLst/>
          </a:prstGeom>
        </p:spPr>
      </p:pic>
      <p:sp>
        <p:nvSpPr>
          <p:cNvPr id="3" name="文本框 2"/>
          <p:cNvSpPr txBox="1"/>
          <p:nvPr/>
        </p:nvSpPr>
        <p:spPr>
          <a:xfrm>
            <a:off x="4833257" y="487429"/>
            <a:ext cx="418737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rPr>
              <a:t>S wave thresholds and effects on the </a:t>
            </a:r>
            <a:r>
              <a:rPr kumimoji="0" lang="en-US" altLang="zh-CN" sz="2000" b="1" i="0" u="none" strike="noStrike" kern="0" cap="none" spc="0" normalizeH="0" baseline="0" noProof="0" dirty="0" err="1">
                <a:ln>
                  <a:noFill/>
                </a:ln>
                <a:solidFill>
                  <a:srgbClr val="FF0000"/>
                </a:solidFill>
                <a:effectLst/>
                <a:uLnTx/>
                <a:uFillTx/>
              </a:rPr>
              <a:t>lineshapes</a:t>
            </a:r>
            <a:endParaRPr kumimoji="0" lang="zh-CN" altLang="en-US" sz="2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18801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74750"/>
            <a:ext cx="468153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extBox 1"/>
          <p:cNvSpPr txBox="1">
            <a:spLocks noChangeArrowheads="1"/>
          </p:cNvSpPr>
          <p:nvPr/>
        </p:nvSpPr>
        <p:spPr bwMode="auto">
          <a:xfrm>
            <a:off x="899592" y="1124744"/>
            <a:ext cx="2336800" cy="461963"/>
          </a:xfrm>
          <a:prstGeom prst="rect">
            <a:avLst/>
          </a:prstGeom>
          <a:solidFill>
            <a:schemeClr val="bg1"/>
          </a:solidFill>
          <a:ln w="9525">
            <a:solidFill>
              <a:srgbClr val="0000FF"/>
            </a:solidFill>
            <a:miter lim="800000"/>
            <a:headEnd/>
            <a:tailEnd/>
          </a:ln>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FF"/>
                </a:solidFill>
                <a:effectLst/>
                <a:uLnTx/>
                <a:uFillTx/>
                <a:latin typeface="Arial" pitchFamily="34" charset="0"/>
                <a:ea typeface="宋体" pitchFamily="2" charset="-122"/>
              </a:rPr>
              <a:t>V(</a:t>
            </a:r>
            <a:r>
              <a:rPr kumimoji="0" lang="en-US" altLang="zh-CN" sz="2400" b="1" i="1" u="none" strike="noStrike" kern="0" cap="none" spc="0" normalizeH="0" baseline="0" noProof="0">
                <a:ln>
                  <a:noFill/>
                </a:ln>
                <a:solidFill>
                  <a:srgbClr val="0000FF"/>
                </a:solidFill>
                <a:effectLst/>
                <a:uLnTx/>
                <a:uFillTx/>
                <a:latin typeface="Arial" pitchFamily="34" charset="0"/>
                <a:ea typeface="宋体" pitchFamily="2" charset="-122"/>
              </a:rPr>
              <a:t>r</a:t>
            </a:r>
            <a:r>
              <a:rPr kumimoji="0" lang="en-US" altLang="zh-CN" sz="2400" b="1" i="0" u="none" strike="noStrike" kern="0" cap="none" spc="0" normalizeH="0" baseline="0" noProof="0">
                <a:ln>
                  <a:noFill/>
                </a:ln>
                <a:solidFill>
                  <a:srgbClr val="0000FF"/>
                </a:solidFill>
                <a:effectLst/>
                <a:uLnTx/>
                <a:uFillTx/>
                <a:latin typeface="Arial" pitchFamily="34" charset="0"/>
                <a:ea typeface="宋体" pitchFamily="2" charset="-122"/>
              </a:rPr>
              <a:t>) = </a:t>
            </a:r>
            <a:r>
              <a:rPr kumimoji="0" lang="en-US" altLang="zh-CN" sz="2400" b="1" i="0" u="none" strike="noStrike" kern="0" cap="none" spc="0" normalizeH="0" baseline="0" noProof="0">
                <a:ln>
                  <a:noFill/>
                </a:ln>
                <a:solidFill>
                  <a:srgbClr val="FF0000"/>
                </a:solidFill>
                <a:effectLst/>
                <a:uLnTx/>
                <a:uFillTx/>
                <a:latin typeface="Arial" pitchFamily="34" charset="0"/>
                <a:ea typeface="宋体" pitchFamily="2" charset="-122"/>
                <a:sym typeface="Symbol" pitchFamily="18" charset="2"/>
              </a:rPr>
              <a:t>/</a:t>
            </a:r>
            <a:r>
              <a:rPr kumimoji="0" lang="en-US" altLang="zh-CN" sz="2400" b="1" i="1" u="none" strike="noStrike" kern="0" cap="none" spc="0" normalizeH="0" baseline="0" noProof="0">
                <a:ln>
                  <a:noFill/>
                </a:ln>
                <a:solidFill>
                  <a:srgbClr val="FF0000"/>
                </a:solidFill>
                <a:effectLst/>
                <a:uLnTx/>
                <a:uFillTx/>
                <a:latin typeface="Arial" pitchFamily="34" charset="0"/>
                <a:ea typeface="宋体" pitchFamily="2" charset="-122"/>
                <a:sym typeface="Symbol" pitchFamily="18" charset="2"/>
              </a:rPr>
              <a:t>r</a:t>
            </a:r>
            <a:r>
              <a:rPr kumimoji="0" lang="en-US" altLang="zh-CN" sz="2400" b="1" i="0" u="none" strike="noStrike" kern="0" cap="none" spc="0" normalizeH="0" baseline="0" noProof="0">
                <a:ln>
                  <a:noFill/>
                </a:ln>
                <a:solidFill>
                  <a:srgbClr val="0000FF"/>
                </a:solidFill>
                <a:effectLst/>
                <a:uLnTx/>
                <a:uFillTx/>
                <a:latin typeface="Arial" pitchFamily="34" charset="0"/>
                <a:ea typeface="宋体" pitchFamily="2" charset="-122"/>
                <a:sym typeface="Symbol" pitchFamily="18" charset="2"/>
              </a:rPr>
              <a:t>   </a:t>
            </a:r>
            <a:r>
              <a:rPr kumimoji="0" lang="en-US" altLang="zh-CN" sz="2400" b="1" i="1" u="none" strike="noStrike" kern="0" cap="none" spc="0" normalizeH="0" baseline="0" noProof="0">
                <a:ln>
                  <a:noFill/>
                </a:ln>
                <a:solidFill>
                  <a:srgbClr val="0000FF"/>
                </a:solidFill>
                <a:effectLst/>
                <a:uLnTx/>
                <a:uFillTx/>
                <a:latin typeface="Arial" pitchFamily="34" charset="0"/>
                <a:ea typeface="宋体" pitchFamily="2" charset="-122"/>
                <a:sym typeface="Symbol" pitchFamily="18" charset="2"/>
              </a:rPr>
              <a:t>r</a:t>
            </a:r>
            <a:endParaRPr kumimoji="0" lang="zh-CN" altLang="en-US" sz="2400" b="1" i="1" u="none" strike="noStrike" kern="0" cap="none" spc="0" normalizeH="0" baseline="0" noProof="0">
              <a:ln>
                <a:noFill/>
              </a:ln>
              <a:solidFill>
                <a:srgbClr val="0000FF"/>
              </a:solidFill>
              <a:effectLst/>
              <a:uLnTx/>
              <a:uFillTx/>
              <a:latin typeface="Arial" pitchFamily="34" charset="0"/>
              <a:ea typeface="宋体" pitchFamily="2" charset="-122"/>
            </a:endParaRPr>
          </a:p>
        </p:txBody>
      </p:sp>
      <p:cxnSp>
        <p:nvCxnSpPr>
          <p:cNvPr id="6" name="直接箭头连接符 5"/>
          <p:cNvCxnSpPr/>
          <p:nvPr/>
        </p:nvCxnSpPr>
        <p:spPr>
          <a:xfrm>
            <a:off x="1187450" y="2830513"/>
            <a:ext cx="0" cy="50482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851920" y="1340768"/>
            <a:ext cx="0" cy="504825"/>
          </a:xfrm>
          <a:prstGeom prst="straightConnector1">
            <a:avLst/>
          </a:prstGeom>
          <a:ln w="762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2" name="TextBox 6"/>
          <p:cNvSpPr txBox="1">
            <a:spLocks noChangeArrowheads="1"/>
          </p:cNvSpPr>
          <p:nvPr/>
        </p:nvSpPr>
        <p:spPr bwMode="auto">
          <a:xfrm>
            <a:off x="971550" y="2327275"/>
            <a:ext cx="128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FF0000"/>
                </a:solidFill>
                <a:effectLst/>
                <a:uLnTx/>
                <a:uFillTx/>
                <a:latin typeface="Arial" pitchFamily="34" charset="0"/>
                <a:ea typeface="宋体" pitchFamily="2" charset="-122"/>
              </a:rPr>
              <a:t>Coulomb </a:t>
            </a:r>
            <a:endParaRPr kumimoji="0" lang="zh-CN" altLang="en-US" sz="2000" b="0" i="0" u="none" strike="noStrike" kern="0" cap="none" spc="0" normalizeH="0" baseline="0" noProof="0">
              <a:ln>
                <a:noFill/>
              </a:ln>
              <a:solidFill>
                <a:srgbClr val="FF0000"/>
              </a:solidFill>
              <a:effectLst/>
              <a:uLnTx/>
              <a:uFillTx/>
              <a:latin typeface="Arial" pitchFamily="34" charset="0"/>
              <a:ea typeface="宋体" pitchFamily="2" charset="-122"/>
            </a:endParaRPr>
          </a:p>
        </p:txBody>
      </p:sp>
      <p:sp>
        <p:nvSpPr>
          <p:cNvPr id="39943" name="TextBox 9"/>
          <p:cNvSpPr txBox="1">
            <a:spLocks noChangeArrowheads="1"/>
          </p:cNvSpPr>
          <p:nvPr/>
        </p:nvSpPr>
        <p:spPr bwMode="auto">
          <a:xfrm>
            <a:off x="4058270" y="1556792"/>
            <a:ext cx="1593850" cy="400050"/>
          </a:xfrm>
          <a:prstGeom prst="rect">
            <a:avLst/>
          </a:prstGeom>
          <a:solidFill>
            <a:schemeClr val="bg1"/>
          </a:solidFill>
          <a:ln w="9525">
            <a:noFill/>
            <a:miter lim="800000"/>
            <a:headEnd/>
            <a:tailEnd/>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0000FF"/>
                </a:solidFill>
                <a:effectLst/>
                <a:uLnTx/>
                <a:uFillTx/>
                <a:latin typeface="Arial" pitchFamily="34" charset="0"/>
                <a:ea typeface="宋体" pitchFamily="2" charset="-122"/>
              </a:rPr>
              <a:t>Linear conf. </a:t>
            </a:r>
            <a:endParaRPr kumimoji="0" lang="zh-CN" altLang="en-US" sz="2000" b="0" i="0" u="none" strike="noStrike" kern="0" cap="none" spc="0" normalizeH="0" baseline="0" noProof="0">
              <a:ln>
                <a:noFill/>
              </a:ln>
              <a:solidFill>
                <a:srgbClr val="0000FF"/>
              </a:solidFill>
              <a:effectLst/>
              <a:uLnTx/>
              <a:uFillTx/>
              <a:latin typeface="Arial" pitchFamily="34" charset="0"/>
              <a:ea typeface="宋体" pitchFamily="2" charset="-122"/>
            </a:endParaRPr>
          </a:p>
        </p:txBody>
      </p:sp>
      <p:cxnSp>
        <p:nvCxnSpPr>
          <p:cNvPr id="11" name="直接箭头连接符 10"/>
          <p:cNvCxnSpPr/>
          <p:nvPr/>
        </p:nvCxnSpPr>
        <p:spPr>
          <a:xfrm flipH="1">
            <a:off x="3457575" y="2727325"/>
            <a:ext cx="1223963" cy="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5" name="TextBox 11"/>
          <p:cNvSpPr txBox="1">
            <a:spLocks noChangeArrowheads="1"/>
          </p:cNvSpPr>
          <p:nvPr/>
        </p:nvSpPr>
        <p:spPr bwMode="auto">
          <a:xfrm>
            <a:off x="611188" y="4665663"/>
            <a:ext cx="8208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a:ln>
                  <a:noFill/>
                </a:ln>
                <a:solidFill>
                  <a:srgbClr val="0000FF"/>
                </a:solidFill>
                <a:effectLst/>
                <a:uLnTx/>
                <a:uFillTx/>
                <a:latin typeface="Arial" pitchFamily="34" charset="0"/>
                <a:ea typeface="宋体" pitchFamily="2" charset="-122"/>
              </a:rPr>
              <a:t>The effect of vacuum polarization due to dynamical quark pair creation may be manifested by the strong coupling to open thresholds and compensated by that of the hadron loops, i.e. coupled-channel effects.  </a:t>
            </a:r>
            <a:endParaRPr kumimoji="0" lang="zh-CN" altLang="en-US" sz="1800" b="1" i="0" u="none" strike="noStrike" kern="0" cap="none" spc="0" normalizeH="0" baseline="0" noProof="0">
              <a:ln>
                <a:noFill/>
              </a:ln>
              <a:solidFill>
                <a:srgbClr val="0000FF"/>
              </a:solidFill>
              <a:effectLst/>
              <a:uLnTx/>
              <a:uFillTx/>
              <a:latin typeface="Arial" pitchFamily="34" charset="0"/>
              <a:ea typeface="宋体" pitchFamily="2" charset="-122"/>
            </a:endParaRPr>
          </a:p>
        </p:txBody>
      </p:sp>
      <p:sp>
        <p:nvSpPr>
          <p:cNvPr id="39946" name="TextBox 12"/>
          <p:cNvSpPr txBox="1">
            <a:spLocks noChangeArrowheads="1"/>
          </p:cNvSpPr>
          <p:nvPr/>
        </p:nvSpPr>
        <p:spPr bwMode="auto">
          <a:xfrm>
            <a:off x="722313" y="6005513"/>
            <a:ext cx="5576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E. </a:t>
            </a:r>
            <a:r>
              <a:rPr kumimoji="0" lang="en-US" altLang="zh-CN" sz="1600" b="0" i="0" u="none" strike="noStrike" kern="0" cap="none" spc="0" normalizeH="0" baseline="0" noProof="0" dirty="0" err="1">
                <a:ln>
                  <a:noFill/>
                </a:ln>
                <a:solidFill>
                  <a:srgbClr val="0000FF"/>
                </a:solidFill>
                <a:effectLst/>
                <a:uLnTx/>
                <a:uFillTx/>
                <a:latin typeface="Arial" pitchFamily="34" charset="0"/>
                <a:ea typeface="宋体" pitchFamily="2" charset="-122"/>
              </a:rPr>
              <a:t>Eichten</a:t>
            </a: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 et al., PRD17, 3090 (1987)</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B.-Q. Li and K.-T. Chao, Phys. Rev. </a:t>
            </a:r>
            <a:r>
              <a:rPr kumimoji="0" lang="zh-CN"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D79</a:t>
            </a: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a:t>
            </a:r>
            <a:r>
              <a:rPr kumimoji="0" lang="zh-CN"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 094004</a:t>
            </a: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 </a:t>
            </a:r>
            <a:r>
              <a:rPr kumimoji="0" lang="zh-CN"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(2009)</a:t>
            </a: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T. Barnes and E. Swanson, </a:t>
            </a:r>
            <a:r>
              <a:rPr kumimoji="0" lang="zh-CN"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Phys.Rev. C77</a:t>
            </a:r>
            <a:r>
              <a:rPr kumimoji="0" lang="en-US"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a:t>
            </a:r>
            <a:r>
              <a:rPr kumimoji="0" lang="zh-CN" altLang="zh-CN" sz="1600" b="0" i="0" u="none" strike="noStrike" kern="0" cap="none" spc="0" normalizeH="0" baseline="0" noProof="0" dirty="0">
                <a:ln>
                  <a:noFill/>
                </a:ln>
                <a:solidFill>
                  <a:srgbClr val="0000FF"/>
                </a:solidFill>
                <a:effectLst/>
                <a:uLnTx/>
                <a:uFillTx/>
                <a:latin typeface="Arial" pitchFamily="34" charset="0"/>
                <a:ea typeface="宋体" pitchFamily="2" charset="-122"/>
              </a:rPr>
              <a:t> 055206 (2008) </a:t>
            </a:r>
            <a:endParaRPr kumimoji="0" lang="zh-CN" altLang="en-US" sz="1600" b="0" i="0" u="none" strike="noStrike" kern="0" cap="none" spc="0" normalizeH="0" baseline="0" noProof="0" dirty="0">
              <a:ln>
                <a:noFill/>
              </a:ln>
              <a:solidFill>
                <a:srgbClr val="0000FF"/>
              </a:solidFill>
              <a:effectLst/>
              <a:uLnTx/>
              <a:uFillTx/>
              <a:latin typeface="Arial" pitchFamily="34" charset="0"/>
              <a:ea typeface="宋体" pitchFamily="2" charset="-122"/>
            </a:endParaRPr>
          </a:p>
        </p:txBody>
      </p:sp>
      <p:sp>
        <p:nvSpPr>
          <p:cNvPr id="39947" name="TextBox 13"/>
          <p:cNvSpPr txBox="1">
            <a:spLocks noChangeArrowheads="1"/>
          </p:cNvSpPr>
          <p:nvPr/>
        </p:nvSpPr>
        <p:spPr bwMode="auto">
          <a:xfrm>
            <a:off x="1835150" y="1957388"/>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a:ln>
                  <a:noFill/>
                </a:ln>
                <a:solidFill>
                  <a:srgbClr val="FF0000"/>
                </a:solidFill>
                <a:effectLst/>
                <a:uLnTx/>
                <a:uFillTx/>
                <a:latin typeface="Arial" pitchFamily="34" charset="0"/>
                <a:ea typeface="宋体" pitchFamily="2" charset="-122"/>
                <a:sym typeface="Symbol" pitchFamily="18" charset="2"/>
              </a:rPr>
              <a:t></a:t>
            </a:r>
            <a:r>
              <a:rPr kumimoji="0" lang="en-US" altLang="zh-CN" sz="2000" b="1" i="1" u="none" strike="noStrike" kern="0" cap="none" spc="0" normalizeH="0" baseline="0" noProof="0">
                <a:ln>
                  <a:noFill/>
                </a:ln>
                <a:solidFill>
                  <a:srgbClr val="FF0000"/>
                </a:solidFill>
                <a:effectLst/>
                <a:uLnTx/>
                <a:uFillTx/>
                <a:latin typeface="Arial" pitchFamily="34" charset="0"/>
                <a:ea typeface="宋体" pitchFamily="2" charset="-122"/>
                <a:sym typeface="Symbol" pitchFamily="18" charset="2"/>
              </a:rPr>
              <a:t>qq</a:t>
            </a:r>
            <a:r>
              <a:rPr kumimoji="0" lang="en-US" altLang="zh-CN" sz="2000" b="1" i="0" u="none" strike="noStrike" kern="0" cap="none" spc="0" normalizeH="0" baseline="0" noProof="0">
                <a:ln>
                  <a:noFill/>
                </a:ln>
                <a:solidFill>
                  <a:srgbClr val="FF0000"/>
                </a:solidFill>
                <a:effectLst/>
                <a:uLnTx/>
                <a:uFillTx/>
                <a:latin typeface="Arial" pitchFamily="34" charset="0"/>
                <a:ea typeface="宋体" pitchFamily="2" charset="-122"/>
                <a:sym typeface="Symbol" pitchFamily="18" charset="2"/>
              </a:rPr>
              <a:t> creation </a:t>
            </a:r>
            <a:endParaRPr kumimoji="0" lang="zh-CN" altLang="en-US" sz="2000" b="1" i="0" u="none" strike="noStrike" kern="0" cap="none" spc="0" normalizeH="0" baseline="0" noProof="0">
              <a:ln>
                <a:noFill/>
              </a:ln>
              <a:solidFill>
                <a:srgbClr val="FF0000"/>
              </a:solidFill>
              <a:effectLst/>
              <a:uLnTx/>
              <a:uFillTx/>
              <a:latin typeface="Arial" pitchFamily="34" charset="0"/>
              <a:ea typeface="宋体" pitchFamily="2" charset="-122"/>
            </a:endParaRPr>
          </a:p>
        </p:txBody>
      </p:sp>
      <p:sp>
        <p:nvSpPr>
          <p:cNvPr id="39948" name="TextBox 15"/>
          <p:cNvSpPr txBox="1">
            <a:spLocks noChangeArrowheads="1"/>
          </p:cNvSpPr>
          <p:nvPr/>
        </p:nvSpPr>
        <p:spPr bwMode="auto">
          <a:xfrm>
            <a:off x="5003800" y="2276872"/>
            <a:ext cx="3952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srgbClr val="008000"/>
                </a:solidFill>
                <a:effectLst/>
                <a:uLnTx/>
                <a:uFillTx/>
                <a:latin typeface="Arial" pitchFamily="34" charset="0"/>
                <a:ea typeface="宋体" pitchFamily="2" charset="-122"/>
              </a:rPr>
              <a:t>Color screening effects? String breaking effects?   </a:t>
            </a:r>
            <a:endParaRPr kumimoji="0" lang="zh-CN" altLang="en-US" sz="1800" b="1" i="0" u="none" strike="noStrike" kern="0" cap="none" spc="0" normalizeH="0" baseline="0" noProof="0" dirty="0">
              <a:ln>
                <a:noFill/>
              </a:ln>
              <a:solidFill>
                <a:srgbClr val="008000"/>
              </a:solidFill>
              <a:effectLst/>
              <a:uLnTx/>
              <a:uFillTx/>
              <a:latin typeface="Arial" pitchFamily="34" charset="0"/>
              <a:ea typeface="宋体" pitchFamily="2" charset="-122"/>
            </a:endParaRPr>
          </a:p>
        </p:txBody>
      </p:sp>
      <p:sp>
        <p:nvSpPr>
          <p:cNvPr id="39949" name="TextBox 14"/>
          <p:cNvSpPr txBox="1">
            <a:spLocks noChangeArrowheads="1"/>
          </p:cNvSpPr>
          <p:nvPr/>
        </p:nvSpPr>
        <p:spPr bwMode="auto">
          <a:xfrm>
            <a:off x="719465" y="323850"/>
            <a:ext cx="566533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Arial" pitchFamily="34" charset="0"/>
                <a:ea typeface="宋体" pitchFamily="2" charset="-122"/>
              </a:rPr>
              <a:t>How the potential QM is broken down</a:t>
            </a:r>
            <a:endParaRPr kumimoji="0" lang="zh-CN" altLang="en-US" sz="2400" b="1" i="0" u="none" strike="noStrike" kern="0" cap="none" spc="0" normalizeH="0" baseline="0" noProof="0" dirty="0">
              <a:ln>
                <a:noFill/>
              </a:ln>
              <a:solidFill>
                <a:srgbClr val="0000FF"/>
              </a:solidFill>
              <a:effectLst/>
              <a:uLnTx/>
              <a:uFillTx/>
              <a:latin typeface="Arial" pitchFamily="34" charset="0"/>
              <a:ea typeface="宋体" pitchFamily="2" charset="-122"/>
            </a:endParaRPr>
          </a:p>
        </p:txBody>
      </p:sp>
      <p:cxnSp>
        <p:nvCxnSpPr>
          <p:cNvPr id="22" name="直接连接符 21"/>
          <p:cNvCxnSpPr/>
          <p:nvPr/>
        </p:nvCxnSpPr>
        <p:spPr>
          <a:xfrm flipV="1">
            <a:off x="6578600" y="3190875"/>
            <a:ext cx="730250" cy="1390650"/>
          </a:xfrm>
          <a:prstGeom prst="line">
            <a:avLst/>
          </a:prstGeom>
          <a:ln w="28575">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a:off x="5657850" y="3429000"/>
            <a:ext cx="2324100" cy="376238"/>
          </a:xfrm>
          <a:custGeom>
            <a:avLst/>
            <a:gdLst>
              <a:gd name="connsiteX0" fmla="*/ 0 w 2323652"/>
              <a:gd name="connsiteY0" fmla="*/ 279795 h 376614"/>
              <a:gd name="connsiteX1" fmla="*/ 656217 w 2323652"/>
              <a:gd name="connsiteY1" fmla="*/ 290552 h 376614"/>
              <a:gd name="connsiteX2" fmla="*/ 946673 w 2323652"/>
              <a:gd name="connsiteY2" fmla="*/ 75400 h 376614"/>
              <a:gd name="connsiteX3" fmla="*/ 1194099 w 2323652"/>
              <a:gd name="connsiteY3" fmla="*/ 96 h 376614"/>
              <a:gd name="connsiteX4" fmla="*/ 1495313 w 2323652"/>
              <a:gd name="connsiteY4" fmla="*/ 64642 h 376614"/>
              <a:gd name="connsiteX5" fmla="*/ 1667436 w 2323652"/>
              <a:gd name="connsiteY5" fmla="*/ 258280 h 376614"/>
              <a:gd name="connsiteX6" fmla="*/ 1914862 w 2323652"/>
              <a:gd name="connsiteY6" fmla="*/ 355098 h 376614"/>
              <a:gd name="connsiteX7" fmla="*/ 2323652 w 2323652"/>
              <a:gd name="connsiteY7" fmla="*/ 376614 h 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652" h="376614">
                <a:moveTo>
                  <a:pt x="0" y="279795"/>
                </a:moveTo>
                <a:cubicBezTo>
                  <a:pt x="249219" y="302206"/>
                  <a:pt x="498438" y="324618"/>
                  <a:pt x="656217" y="290552"/>
                </a:cubicBezTo>
                <a:cubicBezTo>
                  <a:pt x="813996" y="256486"/>
                  <a:pt x="857026" y="123809"/>
                  <a:pt x="946673" y="75400"/>
                </a:cubicBezTo>
                <a:cubicBezTo>
                  <a:pt x="1036320" y="26991"/>
                  <a:pt x="1102659" y="1889"/>
                  <a:pt x="1194099" y="96"/>
                </a:cubicBezTo>
                <a:cubicBezTo>
                  <a:pt x="1285539" y="-1697"/>
                  <a:pt x="1416424" y="21611"/>
                  <a:pt x="1495313" y="64642"/>
                </a:cubicBezTo>
                <a:cubicBezTo>
                  <a:pt x="1574202" y="107673"/>
                  <a:pt x="1597511" y="209871"/>
                  <a:pt x="1667436" y="258280"/>
                </a:cubicBezTo>
                <a:cubicBezTo>
                  <a:pt x="1737361" y="306689"/>
                  <a:pt x="1805493" y="335376"/>
                  <a:pt x="1914862" y="355098"/>
                </a:cubicBezTo>
                <a:cubicBezTo>
                  <a:pt x="2024231" y="374820"/>
                  <a:pt x="2173941" y="375717"/>
                  <a:pt x="2323652" y="37661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3" name="任意多边形 2"/>
          <p:cNvSpPr/>
          <p:nvPr/>
        </p:nvSpPr>
        <p:spPr>
          <a:xfrm>
            <a:off x="5651500" y="3992563"/>
            <a:ext cx="2330450" cy="419100"/>
          </a:xfrm>
          <a:custGeom>
            <a:avLst/>
            <a:gdLst>
              <a:gd name="connsiteX0" fmla="*/ 0 w 2345167"/>
              <a:gd name="connsiteY0" fmla="*/ 0 h 419659"/>
              <a:gd name="connsiteX1" fmla="*/ 666974 w 2345167"/>
              <a:gd name="connsiteY1" fmla="*/ 43031 h 419659"/>
              <a:gd name="connsiteX2" fmla="*/ 892885 w 2345167"/>
              <a:gd name="connsiteY2" fmla="*/ 182880 h 419659"/>
              <a:gd name="connsiteX3" fmla="*/ 1032734 w 2345167"/>
              <a:gd name="connsiteY3" fmla="*/ 344245 h 419659"/>
              <a:gd name="connsiteX4" fmla="*/ 1290918 w 2345167"/>
              <a:gd name="connsiteY4" fmla="*/ 419548 h 419659"/>
              <a:gd name="connsiteX5" fmla="*/ 1484556 w 2345167"/>
              <a:gd name="connsiteY5" fmla="*/ 355002 h 419659"/>
              <a:gd name="connsiteX6" fmla="*/ 1624405 w 2345167"/>
              <a:gd name="connsiteY6" fmla="*/ 139850 h 419659"/>
              <a:gd name="connsiteX7" fmla="*/ 1775012 w 2345167"/>
              <a:gd name="connsiteY7" fmla="*/ 86061 h 419659"/>
              <a:gd name="connsiteX8" fmla="*/ 2345167 w 2345167"/>
              <a:gd name="connsiteY8" fmla="*/ 129092 h 4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67" h="419659">
                <a:moveTo>
                  <a:pt x="0" y="0"/>
                </a:moveTo>
                <a:cubicBezTo>
                  <a:pt x="259080" y="6275"/>
                  <a:pt x="518160" y="12551"/>
                  <a:pt x="666974" y="43031"/>
                </a:cubicBezTo>
                <a:cubicBezTo>
                  <a:pt x="815788" y="73511"/>
                  <a:pt x="831925" y="132678"/>
                  <a:pt x="892885" y="182880"/>
                </a:cubicBezTo>
                <a:cubicBezTo>
                  <a:pt x="953845" y="233082"/>
                  <a:pt x="966395" y="304800"/>
                  <a:pt x="1032734" y="344245"/>
                </a:cubicBezTo>
                <a:cubicBezTo>
                  <a:pt x="1099073" y="383690"/>
                  <a:pt x="1215614" y="417755"/>
                  <a:pt x="1290918" y="419548"/>
                </a:cubicBezTo>
                <a:cubicBezTo>
                  <a:pt x="1366222" y="421341"/>
                  <a:pt x="1428975" y="401618"/>
                  <a:pt x="1484556" y="355002"/>
                </a:cubicBezTo>
                <a:cubicBezTo>
                  <a:pt x="1540137" y="308386"/>
                  <a:pt x="1575996" y="184674"/>
                  <a:pt x="1624405" y="139850"/>
                </a:cubicBezTo>
                <a:cubicBezTo>
                  <a:pt x="1672814" y="95027"/>
                  <a:pt x="1654885" y="87854"/>
                  <a:pt x="1775012" y="86061"/>
                </a:cubicBezTo>
                <a:cubicBezTo>
                  <a:pt x="1895139" y="84268"/>
                  <a:pt x="2120153" y="106680"/>
                  <a:pt x="2345167" y="129092"/>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
        <p:nvSpPr>
          <p:cNvPr id="4" name="任意多边形 3"/>
          <p:cNvSpPr/>
          <p:nvPr/>
        </p:nvSpPr>
        <p:spPr>
          <a:xfrm>
            <a:off x="6578600" y="3665538"/>
            <a:ext cx="608013" cy="466725"/>
          </a:xfrm>
          <a:custGeom>
            <a:avLst/>
            <a:gdLst>
              <a:gd name="connsiteX0" fmla="*/ 16109 w 608081"/>
              <a:gd name="connsiteY0" fmla="*/ 150607 h 467140"/>
              <a:gd name="connsiteX1" fmla="*/ 188231 w 608081"/>
              <a:gd name="connsiteY1" fmla="*/ 21516 h 467140"/>
              <a:gd name="connsiteX2" fmla="*/ 371111 w 608081"/>
              <a:gd name="connsiteY2" fmla="*/ 0 h 467140"/>
              <a:gd name="connsiteX3" fmla="*/ 543233 w 608081"/>
              <a:gd name="connsiteY3" fmla="*/ 86061 h 467140"/>
              <a:gd name="connsiteX4" fmla="*/ 607779 w 608081"/>
              <a:gd name="connsiteY4" fmla="*/ 247426 h 467140"/>
              <a:gd name="connsiteX5" fmla="*/ 521718 w 608081"/>
              <a:gd name="connsiteY5" fmla="*/ 408791 h 467140"/>
              <a:gd name="connsiteX6" fmla="*/ 360353 w 608081"/>
              <a:gd name="connsiteY6" fmla="*/ 462579 h 467140"/>
              <a:gd name="connsiteX7" fmla="*/ 220504 w 608081"/>
              <a:gd name="connsiteY7" fmla="*/ 441064 h 467140"/>
              <a:gd name="connsiteX8" fmla="*/ 26866 w 608081"/>
              <a:gd name="connsiteY8" fmla="*/ 258184 h 467140"/>
              <a:gd name="connsiteX9" fmla="*/ 16109 w 608081"/>
              <a:gd name="connsiteY9" fmla="*/ 150607 h 46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081" h="467140">
                <a:moveTo>
                  <a:pt x="16109" y="150607"/>
                </a:moveTo>
                <a:cubicBezTo>
                  <a:pt x="43003" y="111162"/>
                  <a:pt x="129064" y="46617"/>
                  <a:pt x="188231" y="21516"/>
                </a:cubicBezTo>
                <a:cubicBezTo>
                  <a:pt x="247398" y="-3585"/>
                  <a:pt x="311944" y="-10757"/>
                  <a:pt x="371111" y="0"/>
                </a:cubicBezTo>
                <a:cubicBezTo>
                  <a:pt x="430278" y="10757"/>
                  <a:pt x="503788" y="44823"/>
                  <a:pt x="543233" y="86061"/>
                </a:cubicBezTo>
                <a:cubicBezTo>
                  <a:pt x="582678" y="127299"/>
                  <a:pt x="611365" y="193638"/>
                  <a:pt x="607779" y="247426"/>
                </a:cubicBezTo>
                <a:cubicBezTo>
                  <a:pt x="604193" y="301214"/>
                  <a:pt x="562956" y="372932"/>
                  <a:pt x="521718" y="408791"/>
                </a:cubicBezTo>
                <a:cubicBezTo>
                  <a:pt x="480480" y="444650"/>
                  <a:pt x="410555" y="457200"/>
                  <a:pt x="360353" y="462579"/>
                </a:cubicBezTo>
                <a:cubicBezTo>
                  <a:pt x="310151" y="467958"/>
                  <a:pt x="276085" y="475130"/>
                  <a:pt x="220504" y="441064"/>
                </a:cubicBezTo>
                <a:cubicBezTo>
                  <a:pt x="164923" y="406998"/>
                  <a:pt x="55553" y="308386"/>
                  <a:pt x="26866" y="258184"/>
                </a:cubicBezTo>
                <a:cubicBezTo>
                  <a:pt x="-1821" y="207982"/>
                  <a:pt x="-10785" y="190052"/>
                  <a:pt x="16109" y="150607"/>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75216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2" name="Picture 58" descr="txp_fig"/>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250" y="3068638"/>
            <a:ext cx="15113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59"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313" y="2486025"/>
            <a:ext cx="23034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61" descr="txp_fig"/>
          <p:cNvPicPr>
            <a:picLocks noChangeAspect="1" noChangeArrowheads="1"/>
          </p:cNvPicPr>
          <p:nvPr>
            <p:custDataLst>
              <p:tags r:id="rId3"/>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313" y="1728788"/>
            <a:ext cx="2160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62"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4100513"/>
            <a:ext cx="22320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64" descr="txp_fig"/>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3716338"/>
            <a:ext cx="244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5" descr="txp_fig"/>
          <p:cNvPicPr>
            <a:picLocks noChangeAspect="1" noChangeArrowheads="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5588000"/>
            <a:ext cx="2160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66"/>
          <p:cNvSpPr txBox="1">
            <a:spLocks noChangeArrowheads="1"/>
          </p:cNvSpPr>
          <p:nvPr/>
        </p:nvSpPr>
        <p:spPr bwMode="auto">
          <a:xfrm>
            <a:off x="6084888" y="3068638"/>
            <a:ext cx="266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Q. Wang et al, PRD2012</a:t>
            </a:r>
          </a:p>
        </p:txBody>
      </p:sp>
      <p:sp>
        <p:nvSpPr>
          <p:cNvPr id="42009" name="Text Box 68"/>
          <p:cNvSpPr txBox="1">
            <a:spLocks noChangeArrowheads="1"/>
          </p:cNvSpPr>
          <p:nvPr/>
        </p:nvSpPr>
        <p:spPr bwMode="auto">
          <a:xfrm>
            <a:off x="6084888" y="1700213"/>
            <a:ext cx="3059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Y.J. Zhang et al, PRL(2009);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X. Liu, B. Zhang, X.Q. Li, PLB(2009)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Q. Wang et al. PRD(2012), PLB(2012)</a:t>
            </a:r>
          </a:p>
        </p:txBody>
      </p:sp>
      <p:sp>
        <p:nvSpPr>
          <p:cNvPr id="42010" name="Text Box 70"/>
          <p:cNvSpPr txBox="1">
            <a:spLocks noChangeArrowheads="1"/>
          </p:cNvSpPr>
          <p:nvPr/>
        </p:nvSpPr>
        <p:spPr bwMode="auto">
          <a:xfrm>
            <a:off x="3851920" y="5876925"/>
            <a:ext cx="4787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The mass shift in </a:t>
            </a:r>
            <a:r>
              <a:rPr kumimoji="0" lang="en-US" altLang="zh-CN" sz="1600" b="0" i="0" u="none" strike="noStrike" kern="0" cap="none" spc="0" normalizeH="0" baseline="0" noProof="0" dirty="0" err="1">
                <a:ln>
                  <a:noFill/>
                </a:ln>
                <a:solidFill>
                  <a:srgbClr val="000000"/>
                </a:solidFill>
                <a:effectLst/>
                <a:uLnTx/>
                <a:uFillTx/>
                <a:latin typeface="Verdana" pitchFamily="34" charset="0"/>
                <a:ea typeface="宋体" pitchFamily="2" charset="-122"/>
              </a:rPr>
              <a:t>charmonia</a:t>
            </a: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 and charmed mesons</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E.Eichten</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et al., PRD17(1987)3090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X.-G. Wu and Q. Zhao, PRD85, 034040 (2012) </a:t>
            </a:r>
          </a:p>
        </p:txBody>
      </p:sp>
      <p:sp>
        <p:nvSpPr>
          <p:cNvPr id="42011" name="Text Box 71"/>
          <p:cNvSpPr txBox="1">
            <a:spLocks noChangeArrowheads="1"/>
          </p:cNvSpPr>
          <p:nvPr/>
        </p:nvSpPr>
        <p:spPr bwMode="auto">
          <a:xfrm>
            <a:off x="3816350" y="4508500"/>
            <a:ext cx="4895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G. Li and Q. Zhao, PRD(2011)074005</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C.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Hanhart</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G. Li, U.-G.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Mei</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Q. Zhao, PRD82, 034025 (2010); PRD83, 034013 (2011)</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Ulf-G Mei</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PRL108(2012)112002 </a:t>
            </a:r>
          </a:p>
        </p:txBody>
      </p:sp>
      <p:sp>
        <p:nvSpPr>
          <p:cNvPr id="42012" name="AutoShape 84"/>
          <p:cNvSpPr>
            <a:spLocks/>
          </p:cNvSpPr>
          <p:nvPr/>
        </p:nvSpPr>
        <p:spPr bwMode="auto">
          <a:xfrm>
            <a:off x="3563888" y="1772816"/>
            <a:ext cx="144512" cy="1540297"/>
          </a:xfrm>
          <a:prstGeom prst="leftBrace">
            <a:avLst>
              <a:gd name="adj1" fmla="val 8388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3" name="AutoShape 85"/>
          <p:cNvSpPr>
            <a:spLocks/>
          </p:cNvSpPr>
          <p:nvPr/>
        </p:nvSpPr>
        <p:spPr bwMode="auto">
          <a:xfrm>
            <a:off x="3563888" y="3717032"/>
            <a:ext cx="144512" cy="1581150"/>
          </a:xfrm>
          <a:prstGeom prst="leftBrace">
            <a:avLst>
              <a:gd name="adj1" fmla="val 11477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4" name="AutoShape 86"/>
          <p:cNvSpPr>
            <a:spLocks/>
          </p:cNvSpPr>
          <p:nvPr/>
        </p:nvSpPr>
        <p:spPr bwMode="auto">
          <a:xfrm>
            <a:off x="3563888" y="5588000"/>
            <a:ext cx="144512" cy="720725"/>
          </a:xfrm>
          <a:prstGeom prst="leftBrace">
            <a:avLst>
              <a:gd name="adj1" fmla="val 82246"/>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5" name="Text Box 67"/>
          <p:cNvSpPr txBox="1">
            <a:spLocks noChangeArrowheads="1"/>
          </p:cNvSpPr>
          <p:nvPr/>
        </p:nvSpPr>
        <p:spPr bwMode="auto">
          <a:xfrm>
            <a:off x="6372225" y="2420938"/>
            <a:ext cx="2555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X.-H.  Liu et  al, PRD81, 014017(2010);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X. Liu et al, PRD81, 074006(2010)</a:t>
            </a:r>
          </a:p>
        </p:txBody>
      </p:sp>
      <p:sp>
        <p:nvSpPr>
          <p:cNvPr id="42016" name="Text Box 87"/>
          <p:cNvSpPr txBox="1">
            <a:spLocks noChangeArrowheads="1"/>
          </p:cNvSpPr>
          <p:nvPr/>
        </p:nvSpPr>
        <p:spPr bwMode="auto">
          <a:xfrm>
            <a:off x="684213" y="296863"/>
            <a:ext cx="7920235" cy="83099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Typical processes where the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open threshold coupled channels</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can play a role</a:t>
            </a:r>
          </a:p>
        </p:txBody>
      </p:sp>
      <p:sp>
        <p:nvSpPr>
          <p:cNvPr id="42017" name="Text Box 39"/>
          <p:cNvSpPr txBox="1">
            <a:spLocks noChangeArrowheads="1"/>
          </p:cNvSpPr>
          <p:nvPr/>
        </p:nvSpPr>
        <p:spPr bwMode="auto">
          <a:xfrm>
            <a:off x="3865563" y="1982788"/>
            <a:ext cx="148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Arial" pitchFamily="34" charset="0"/>
                <a:ea typeface="宋体" pitchFamily="2" charset="-122"/>
                <a:sym typeface="Symbol" pitchFamily="18" charset="2"/>
              </a:rPr>
              <a:t>“ puzzle” </a:t>
            </a:r>
          </a:p>
        </p:txBody>
      </p:sp>
      <p:sp>
        <p:nvSpPr>
          <p:cNvPr id="40" name="任意多边形 5"/>
          <p:cNvSpPr>
            <a:spLocks/>
          </p:cNvSpPr>
          <p:nvPr/>
        </p:nvSpPr>
        <p:spPr bwMode="auto">
          <a:xfrm>
            <a:off x="468313" y="2057871"/>
            <a:ext cx="1228725" cy="723900"/>
          </a:xfrm>
          <a:custGeom>
            <a:avLst/>
            <a:gdLst>
              <a:gd name="T0" fmla="*/ 0 w 1511585"/>
              <a:gd name="T1" fmla="*/ 210423 h 795738"/>
              <a:gd name="T2" fmla="*/ 426799 w 1511585"/>
              <a:gd name="T3" fmla="*/ 201529 h 795738"/>
              <a:gd name="T4" fmla="*/ 810919 w 1511585"/>
              <a:gd name="T5" fmla="*/ 14719 h 795738"/>
              <a:gd name="T6" fmla="*/ 988751 w 1511585"/>
              <a:gd name="T7" fmla="*/ 646312 h 795738"/>
              <a:gd name="T8" fmla="*/ 512158 w 1511585"/>
              <a:gd name="T9" fmla="*/ 423920 h 795738"/>
              <a:gd name="T10" fmla="*/ 14226 w 1511585"/>
              <a:gd name="T11" fmla="*/ 406129 h 795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1585" h="795738">
                <a:moveTo>
                  <a:pt x="0" y="254468"/>
                </a:moveTo>
                <a:cubicBezTo>
                  <a:pt x="220532" y="268812"/>
                  <a:pt x="441064" y="283156"/>
                  <a:pt x="645459" y="243711"/>
                </a:cubicBezTo>
                <a:cubicBezTo>
                  <a:pt x="849854" y="204266"/>
                  <a:pt x="1084730" y="-71847"/>
                  <a:pt x="1226372" y="17800"/>
                </a:cubicBezTo>
                <a:cubicBezTo>
                  <a:pt x="1368014" y="107447"/>
                  <a:pt x="1570617" y="699118"/>
                  <a:pt x="1495313" y="781593"/>
                </a:cubicBezTo>
                <a:cubicBezTo>
                  <a:pt x="1420009" y="864068"/>
                  <a:pt x="1020183" y="561061"/>
                  <a:pt x="774550" y="512652"/>
                </a:cubicBezTo>
                <a:cubicBezTo>
                  <a:pt x="528917" y="464243"/>
                  <a:pt x="275216" y="477690"/>
                  <a:pt x="21515" y="491137"/>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任意多边形 6"/>
          <p:cNvSpPr>
            <a:spLocks/>
          </p:cNvSpPr>
          <p:nvPr/>
        </p:nvSpPr>
        <p:spPr bwMode="auto">
          <a:xfrm>
            <a:off x="960438" y="1775296"/>
            <a:ext cx="1157287" cy="1379538"/>
          </a:xfrm>
          <a:custGeom>
            <a:avLst/>
            <a:gdLst>
              <a:gd name="T0" fmla="*/ 834524 w 1421372"/>
              <a:gd name="T1" fmla="*/ 0 h 1516829"/>
              <a:gd name="T2" fmla="*/ 442651 w 1421372"/>
              <a:gd name="T3" fmla="*/ 97828 h 1516829"/>
              <a:gd name="T4" fmla="*/ 50777 w 1421372"/>
              <a:gd name="T5" fmla="*/ 382415 h 1516829"/>
              <a:gd name="T6" fmla="*/ 79277 w 1421372"/>
              <a:gd name="T7" fmla="*/ 755937 h 1516829"/>
              <a:gd name="T8" fmla="*/ 727650 w 1421372"/>
              <a:gd name="T9" fmla="*/ 1120566 h 1516829"/>
              <a:gd name="T10" fmla="*/ 941399 w 1421372"/>
              <a:gd name="T11" fmla="*/ 1253967 h 1516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1372" h="1516829">
                <a:moveTo>
                  <a:pt x="1260007" y="0"/>
                </a:moveTo>
                <a:cubicBezTo>
                  <a:pt x="1062783" y="20619"/>
                  <a:pt x="865560" y="41239"/>
                  <a:pt x="668337" y="118335"/>
                </a:cubicBezTo>
                <a:cubicBezTo>
                  <a:pt x="471114" y="195431"/>
                  <a:pt x="168106" y="329901"/>
                  <a:pt x="76666" y="462579"/>
                </a:cubicBezTo>
                <a:cubicBezTo>
                  <a:pt x="-14774" y="595257"/>
                  <a:pt x="-50632" y="765586"/>
                  <a:pt x="119697" y="914400"/>
                </a:cubicBezTo>
                <a:cubicBezTo>
                  <a:pt x="290026" y="1063214"/>
                  <a:pt x="881697" y="1255059"/>
                  <a:pt x="1098643" y="1355464"/>
                </a:cubicBezTo>
                <a:cubicBezTo>
                  <a:pt x="1315589" y="1455869"/>
                  <a:pt x="1368480" y="1486349"/>
                  <a:pt x="1421372" y="1516829"/>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任意多边形 7"/>
          <p:cNvSpPr>
            <a:spLocks/>
          </p:cNvSpPr>
          <p:nvPr/>
        </p:nvSpPr>
        <p:spPr bwMode="auto">
          <a:xfrm>
            <a:off x="1662113" y="1930871"/>
            <a:ext cx="439737" cy="952500"/>
          </a:xfrm>
          <a:custGeom>
            <a:avLst/>
            <a:gdLst>
              <a:gd name="T0" fmla="*/ 243702 w 540060"/>
              <a:gd name="T1" fmla="*/ 3973 h 1048303"/>
              <a:gd name="T2" fmla="*/ 94071 w 540060"/>
              <a:gd name="T3" fmla="*/ 12858 h 1048303"/>
              <a:gd name="T4" fmla="*/ 1443 w 540060"/>
              <a:gd name="T5" fmla="*/ 110592 h 1048303"/>
              <a:gd name="T6" fmla="*/ 165324 w 540060"/>
              <a:gd name="T7" fmla="*/ 688103 h 1048303"/>
              <a:gd name="T8" fmla="*/ 357706 w 540060"/>
              <a:gd name="T9" fmla="*/ 865799 h 1048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060" h="1048303">
                <a:moveTo>
                  <a:pt x="367938" y="4811"/>
                </a:moveTo>
                <a:cubicBezTo>
                  <a:pt x="285463" y="-568"/>
                  <a:pt x="202988" y="-5947"/>
                  <a:pt x="142028" y="15568"/>
                </a:cubicBezTo>
                <a:cubicBezTo>
                  <a:pt x="81068" y="37083"/>
                  <a:pt x="-15751" y="-2361"/>
                  <a:pt x="2178" y="133903"/>
                </a:cubicBezTo>
                <a:cubicBezTo>
                  <a:pt x="20107" y="270167"/>
                  <a:pt x="159957" y="680750"/>
                  <a:pt x="249604" y="833150"/>
                </a:cubicBezTo>
                <a:cubicBezTo>
                  <a:pt x="339251" y="985550"/>
                  <a:pt x="439655" y="1016926"/>
                  <a:pt x="540060" y="1048303"/>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任意多边形 8"/>
          <p:cNvSpPr>
            <a:spLocks/>
          </p:cNvSpPr>
          <p:nvPr/>
        </p:nvSpPr>
        <p:spPr bwMode="auto">
          <a:xfrm>
            <a:off x="539750" y="3573016"/>
            <a:ext cx="1346200" cy="319088"/>
          </a:xfrm>
          <a:custGeom>
            <a:avLst/>
            <a:gdLst>
              <a:gd name="T0" fmla="*/ 0 w 1796527"/>
              <a:gd name="T1" fmla="*/ 248894 h 408791"/>
              <a:gd name="T2" fmla="*/ 380764 w 1796527"/>
              <a:gd name="T3" fmla="*/ 242344 h 408791"/>
              <a:gd name="T4" fmla="*/ 707132 w 1796527"/>
              <a:gd name="T5" fmla="*/ 170296 h 408791"/>
              <a:gd name="T6" fmla="*/ 1009325 w 1796527"/>
              <a:gd name="T7" fmla="*/ 0 h 408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6527" h="408791">
                <a:moveTo>
                  <a:pt x="0" y="408791"/>
                </a:moveTo>
                <a:lnTo>
                  <a:pt x="677732" y="398033"/>
                </a:lnTo>
                <a:cubicBezTo>
                  <a:pt x="887506" y="376518"/>
                  <a:pt x="1072179" y="346038"/>
                  <a:pt x="1258645" y="279699"/>
                </a:cubicBezTo>
                <a:cubicBezTo>
                  <a:pt x="1445111" y="213360"/>
                  <a:pt x="1620819" y="106680"/>
                  <a:pt x="1796527"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任意多边形 9"/>
          <p:cNvSpPr>
            <a:spLocks/>
          </p:cNvSpPr>
          <p:nvPr/>
        </p:nvSpPr>
        <p:spPr bwMode="auto">
          <a:xfrm>
            <a:off x="550863" y="3766691"/>
            <a:ext cx="1450975" cy="1017588"/>
          </a:xfrm>
          <a:custGeom>
            <a:avLst/>
            <a:gdLst>
              <a:gd name="T0" fmla="*/ 0 w 1936376"/>
              <a:gd name="T1" fmla="*/ 314488 h 1303256"/>
              <a:gd name="T2" fmla="*/ 386802 w 1936376"/>
              <a:gd name="T3" fmla="*/ 301384 h 1303256"/>
              <a:gd name="T4" fmla="*/ 537897 w 1936376"/>
              <a:gd name="T5" fmla="*/ 366903 h 1303256"/>
              <a:gd name="T6" fmla="*/ 761517 w 1936376"/>
              <a:gd name="T7" fmla="*/ 740359 h 1303256"/>
              <a:gd name="T8" fmla="*/ 954918 w 1936376"/>
              <a:gd name="T9" fmla="*/ 733806 h 1303256"/>
              <a:gd name="T10" fmla="*/ 948874 w 1936376"/>
              <a:gd name="T11" fmla="*/ 203108 h 1303256"/>
              <a:gd name="T12" fmla="*/ 1087881 w 1936376"/>
              <a:gd name="T13" fmla="*/ 0 h 1303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6376" h="1303256">
                <a:moveTo>
                  <a:pt x="0" y="516367"/>
                </a:moveTo>
                <a:cubicBezTo>
                  <a:pt x="264458" y="498437"/>
                  <a:pt x="528917" y="480507"/>
                  <a:pt x="688489" y="494851"/>
                </a:cubicBezTo>
                <a:cubicBezTo>
                  <a:pt x="848061" y="509195"/>
                  <a:pt x="846268" y="482301"/>
                  <a:pt x="957430" y="602428"/>
                </a:cubicBezTo>
                <a:cubicBezTo>
                  <a:pt x="1068592" y="722555"/>
                  <a:pt x="1231750" y="1115209"/>
                  <a:pt x="1355463" y="1215614"/>
                </a:cubicBezTo>
                <a:cubicBezTo>
                  <a:pt x="1479176" y="1316019"/>
                  <a:pt x="1644127" y="1351877"/>
                  <a:pt x="1699708" y="1204856"/>
                </a:cubicBezTo>
                <a:cubicBezTo>
                  <a:pt x="1755289" y="1057835"/>
                  <a:pt x="1649505" y="534296"/>
                  <a:pt x="1688950" y="333487"/>
                </a:cubicBezTo>
                <a:cubicBezTo>
                  <a:pt x="1728395" y="132678"/>
                  <a:pt x="1832385" y="66339"/>
                  <a:pt x="1936376"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任意多边形 10"/>
          <p:cNvSpPr>
            <a:spLocks/>
          </p:cNvSpPr>
          <p:nvPr/>
        </p:nvSpPr>
        <p:spPr bwMode="auto">
          <a:xfrm>
            <a:off x="1400175" y="3919091"/>
            <a:ext cx="582613" cy="1023938"/>
          </a:xfrm>
          <a:custGeom>
            <a:avLst/>
            <a:gdLst>
              <a:gd name="T0" fmla="*/ 436819 w 777286"/>
              <a:gd name="T1" fmla="*/ 694002 h 1313170"/>
              <a:gd name="T2" fmla="*/ 279634 w 777286"/>
              <a:gd name="T3" fmla="*/ 445369 h 1313170"/>
              <a:gd name="T4" fmla="*/ 219178 w 777286"/>
              <a:gd name="T5" fmla="*/ 72421 h 1313170"/>
              <a:gd name="T6" fmla="*/ 110357 w 777286"/>
              <a:gd name="T7" fmla="*/ 6991 h 1313170"/>
              <a:gd name="T8" fmla="*/ 1537 w 777286"/>
              <a:gd name="T9" fmla="*/ 170565 h 1313170"/>
              <a:gd name="T10" fmla="*/ 194996 w 777286"/>
              <a:gd name="T11" fmla="*/ 543514 h 1313170"/>
              <a:gd name="T12" fmla="*/ 370318 w 777286"/>
              <a:gd name="T13" fmla="*/ 798689 h 131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7286" h="1313170">
                <a:moveTo>
                  <a:pt x="777286" y="1141048"/>
                </a:moveTo>
                <a:cubicBezTo>
                  <a:pt x="669709" y="1021817"/>
                  <a:pt x="562133" y="902586"/>
                  <a:pt x="497587" y="732257"/>
                </a:cubicBezTo>
                <a:cubicBezTo>
                  <a:pt x="433041" y="561928"/>
                  <a:pt x="440213" y="239199"/>
                  <a:pt x="390011" y="119072"/>
                </a:cubicBezTo>
                <a:cubicBezTo>
                  <a:pt x="339809" y="-1055"/>
                  <a:pt x="260919" y="-15399"/>
                  <a:pt x="196373" y="11495"/>
                </a:cubicBezTo>
                <a:cubicBezTo>
                  <a:pt x="131827" y="38389"/>
                  <a:pt x="-22366" y="133415"/>
                  <a:pt x="2735" y="280436"/>
                </a:cubicBezTo>
                <a:cubicBezTo>
                  <a:pt x="27836" y="427457"/>
                  <a:pt x="237611" y="721500"/>
                  <a:pt x="346980" y="893622"/>
                </a:cubicBezTo>
                <a:cubicBezTo>
                  <a:pt x="456349" y="1065744"/>
                  <a:pt x="557650" y="1189457"/>
                  <a:pt x="658952" y="1313170"/>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任意多边形 15"/>
          <p:cNvSpPr>
            <a:spLocks/>
          </p:cNvSpPr>
          <p:nvPr/>
        </p:nvSpPr>
        <p:spPr bwMode="auto">
          <a:xfrm>
            <a:off x="468313" y="5470079"/>
            <a:ext cx="1935162" cy="390525"/>
          </a:xfrm>
          <a:custGeom>
            <a:avLst/>
            <a:gdLst>
              <a:gd name="T0" fmla="*/ 0 w 1936376"/>
              <a:gd name="T1" fmla="*/ 176928 h 455989"/>
              <a:gd name="T2" fmla="*/ 494541 w 1936376"/>
              <a:gd name="T3" fmla="*/ 200635 h 455989"/>
              <a:gd name="T4" fmla="*/ 860071 w 1936376"/>
              <a:gd name="T5" fmla="*/ 10965 h 455989"/>
              <a:gd name="T6" fmla="*/ 1247105 w 1936376"/>
              <a:gd name="T7" fmla="*/ 50480 h 455989"/>
              <a:gd name="T8" fmla="*/ 1462123 w 1936376"/>
              <a:gd name="T9" fmla="*/ 279665 h 455989"/>
              <a:gd name="T10" fmla="*/ 1935162 w 1936376"/>
              <a:gd name="T11" fmla="*/ 334985 h 455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6376" h="455989">
                <a:moveTo>
                  <a:pt x="0" y="240837"/>
                </a:moveTo>
                <a:cubicBezTo>
                  <a:pt x="175708" y="275799"/>
                  <a:pt x="351416" y="310761"/>
                  <a:pt x="494851" y="273109"/>
                </a:cubicBezTo>
                <a:cubicBezTo>
                  <a:pt x="638286" y="235457"/>
                  <a:pt x="735105" y="48992"/>
                  <a:pt x="860611" y="14926"/>
                </a:cubicBezTo>
                <a:cubicBezTo>
                  <a:pt x="986117" y="-19140"/>
                  <a:pt x="1147482" y="7754"/>
                  <a:pt x="1247887" y="68714"/>
                </a:cubicBezTo>
                <a:cubicBezTo>
                  <a:pt x="1348292" y="129674"/>
                  <a:pt x="1348292" y="316140"/>
                  <a:pt x="1463040" y="380686"/>
                </a:cubicBezTo>
                <a:cubicBezTo>
                  <a:pt x="1577788" y="445232"/>
                  <a:pt x="1757082" y="450610"/>
                  <a:pt x="1936376" y="455989"/>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任意多边形 16"/>
          <p:cNvSpPr>
            <a:spLocks/>
          </p:cNvSpPr>
          <p:nvPr/>
        </p:nvSpPr>
        <p:spPr bwMode="auto">
          <a:xfrm>
            <a:off x="1176338" y="5682804"/>
            <a:ext cx="627062" cy="365125"/>
          </a:xfrm>
          <a:custGeom>
            <a:avLst/>
            <a:gdLst>
              <a:gd name="T0" fmla="*/ 1324 w 627346"/>
              <a:gd name="T1" fmla="*/ 146074 h 365579"/>
              <a:gd name="T2" fmla="*/ 227133 w 627346"/>
              <a:gd name="T3" fmla="*/ 6398 h 365579"/>
              <a:gd name="T4" fmla="*/ 452942 w 627346"/>
              <a:gd name="T5" fmla="*/ 49376 h 365579"/>
              <a:gd name="T6" fmla="*/ 624986 w 627346"/>
              <a:gd name="T7" fmla="*/ 275005 h 365579"/>
              <a:gd name="T8" fmla="*/ 334660 w 627346"/>
              <a:gd name="T9" fmla="*/ 360959 h 365579"/>
              <a:gd name="T10" fmla="*/ 1324 w 627346"/>
              <a:gd name="T11" fmla="*/ 146074 h 365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7346" h="365579">
                <a:moveTo>
                  <a:pt x="1325" y="146256"/>
                </a:moveTo>
                <a:cubicBezTo>
                  <a:pt x="-16604" y="87089"/>
                  <a:pt x="151932" y="22542"/>
                  <a:pt x="227236" y="6406"/>
                </a:cubicBezTo>
                <a:cubicBezTo>
                  <a:pt x="302540" y="-9730"/>
                  <a:pt x="386808" y="4613"/>
                  <a:pt x="453147" y="49437"/>
                </a:cubicBezTo>
                <a:cubicBezTo>
                  <a:pt x="519486" y="94260"/>
                  <a:pt x="644991" y="223352"/>
                  <a:pt x="625269" y="275347"/>
                </a:cubicBezTo>
                <a:cubicBezTo>
                  <a:pt x="605547" y="327342"/>
                  <a:pt x="438803" y="381130"/>
                  <a:pt x="334812" y="361408"/>
                </a:cubicBezTo>
                <a:cubicBezTo>
                  <a:pt x="230821" y="341686"/>
                  <a:pt x="19254" y="205423"/>
                  <a:pt x="1325" y="146256"/>
                </a:cubicBezTo>
                <a:close/>
              </a:path>
            </a:pathLst>
          </a:custGeom>
          <a:noFill/>
          <a:ln w="28575"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任意多边形 17"/>
          <p:cNvSpPr>
            <a:spLocks/>
          </p:cNvSpPr>
          <p:nvPr/>
        </p:nvSpPr>
        <p:spPr bwMode="auto">
          <a:xfrm>
            <a:off x="500063" y="5954266"/>
            <a:ext cx="1871662" cy="285750"/>
          </a:xfrm>
          <a:custGeom>
            <a:avLst/>
            <a:gdLst>
              <a:gd name="T0" fmla="*/ 0 w 1871830"/>
              <a:gd name="T1" fmla="*/ 26162 h 286105"/>
              <a:gd name="T2" fmla="*/ 473294 w 1871830"/>
              <a:gd name="T3" fmla="*/ 15418 h 286105"/>
              <a:gd name="T4" fmla="*/ 795995 w 1871830"/>
              <a:gd name="T5" fmla="*/ 208816 h 286105"/>
              <a:gd name="T6" fmla="*/ 1183235 w 1871830"/>
              <a:gd name="T7" fmla="*/ 284025 h 286105"/>
              <a:gd name="T8" fmla="*/ 1495179 w 1871830"/>
              <a:gd name="T9" fmla="*/ 144350 h 286105"/>
              <a:gd name="T10" fmla="*/ 1871662 w 1871830"/>
              <a:gd name="T11" fmla="*/ 133605 h 286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1830" h="286105">
                <a:moveTo>
                  <a:pt x="0" y="26195"/>
                </a:moveTo>
                <a:cubicBezTo>
                  <a:pt x="170329" y="5576"/>
                  <a:pt x="340658" y="-15043"/>
                  <a:pt x="473336" y="15437"/>
                </a:cubicBezTo>
                <a:cubicBezTo>
                  <a:pt x="606014" y="45917"/>
                  <a:pt x="677732" y="164252"/>
                  <a:pt x="796066" y="209075"/>
                </a:cubicBezTo>
                <a:cubicBezTo>
                  <a:pt x="914400" y="253898"/>
                  <a:pt x="1066800" y="295136"/>
                  <a:pt x="1183341" y="284378"/>
                </a:cubicBezTo>
                <a:cubicBezTo>
                  <a:pt x="1299882" y="273620"/>
                  <a:pt x="1380565" y="169630"/>
                  <a:pt x="1495313" y="144529"/>
                </a:cubicBezTo>
                <a:cubicBezTo>
                  <a:pt x="1610061" y="119428"/>
                  <a:pt x="1740945" y="126599"/>
                  <a:pt x="1871830" y="133771"/>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虚尾箭头 1"/>
          <p:cNvSpPr/>
          <p:nvPr/>
        </p:nvSpPr>
        <p:spPr bwMode="auto">
          <a:xfrm>
            <a:off x="2771800" y="2276872"/>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31" name="虚尾箭头 30"/>
          <p:cNvSpPr/>
          <p:nvPr/>
        </p:nvSpPr>
        <p:spPr bwMode="auto">
          <a:xfrm>
            <a:off x="2771800" y="4149080"/>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32" name="虚尾箭头 31"/>
          <p:cNvSpPr/>
          <p:nvPr/>
        </p:nvSpPr>
        <p:spPr bwMode="auto">
          <a:xfrm>
            <a:off x="2771800" y="5805264"/>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Tree>
    <p:extLst>
      <p:ext uri="{BB962C8B-B14F-4D97-AF65-F5344CB8AC3E}">
        <p14:creationId xmlns:p14="http://schemas.microsoft.com/office/powerpoint/2010/main" val="268329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3575050"/>
            <a:ext cx="4338638"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2447925"/>
            <a:ext cx="2447925"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5"/>
          <p:cNvSpPr txBox="1">
            <a:spLocks noChangeArrowheads="1"/>
          </p:cNvSpPr>
          <p:nvPr/>
        </p:nvSpPr>
        <p:spPr bwMode="auto">
          <a:xfrm>
            <a:off x="611188" y="1484313"/>
            <a:ext cx="8281987" cy="646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da-DK" altLang="zh-CN" sz="1800" b="0" i="0" u="none" strike="noStrike" kern="0" cap="none" spc="0" normalizeH="0" baseline="0" noProof="0">
                <a:ln>
                  <a:noFill/>
                </a:ln>
                <a:solidFill>
                  <a:schemeClr val="hlink"/>
                </a:solidFill>
                <a:effectLst/>
                <a:uLnTx/>
                <a:uFillTx/>
                <a:latin typeface="Calibri" panose="020F0502020204030204" pitchFamily="34" charset="0"/>
                <a:ea typeface="宋体" panose="02010600030101010101" pitchFamily="2" charset="-122"/>
              </a:rPr>
              <a:t>Weinberg (1963); Morgan et al. (1992); Baru, Hanhart et al. (2003); G.-Y. Chen, W.-S. Huo, Q. Zhao (2013) ...</a:t>
            </a:r>
            <a:endParaRPr kumimoji="0" lang="en-US" altLang="zh-CN" sz="1800" b="0" i="0" u="none" strike="noStrike" kern="0" cap="none" spc="0" normalizeH="0" baseline="0" noProof="0">
              <a:ln>
                <a:noFill/>
              </a:ln>
              <a:solidFill>
                <a:schemeClr val="hlink"/>
              </a:solidFill>
              <a:effectLst/>
              <a:uLnTx/>
              <a:uFillTx/>
              <a:latin typeface="Calibri" panose="020F0502020204030204" pitchFamily="34" charset="0"/>
              <a:ea typeface="宋体" panose="02010600030101010101" pitchFamily="2" charset="-122"/>
            </a:endParaRPr>
          </a:p>
        </p:txBody>
      </p:sp>
      <p:pic>
        <p:nvPicPr>
          <p:cNvPr id="256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373313"/>
            <a:ext cx="361791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5165725"/>
            <a:ext cx="6159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9"/>
          <p:cNvSpPr txBox="1">
            <a:spLocks noChangeArrowheads="1"/>
          </p:cNvSpPr>
          <p:nvPr/>
        </p:nvSpPr>
        <p:spPr bwMode="auto">
          <a:xfrm>
            <a:off x="1238250" y="5116513"/>
            <a:ext cx="752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1" i="0" u="none" strike="noStrike" kern="0" cap="none" spc="0" normalizeH="0" baseline="0" noProof="0">
                <a:ln>
                  <a:noFill/>
                </a:ln>
                <a:solidFill>
                  <a:srgbClr val="0033CC"/>
                </a:solidFill>
                <a:effectLst/>
                <a:uLnTx/>
                <a:uFillTx/>
                <a:latin typeface="Calibri" panose="020F0502020204030204" pitchFamily="34" charset="0"/>
                <a:ea typeface="宋体" panose="02010600030101010101" pitchFamily="2" charset="-122"/>
                <a:sym typeface="Symbol" panose="05050102010706020507" pitchFamily="18" charset="2"/>
              </a:rPr>
              <a:t> Probability to find the hadronic molecule component in the physical state A </a:t>
            </a:r>
          </a:p>
        </p:txBody>
      </p:sp>
      <p:sp>
        <p:nvSpPr>
          <p:cNvPr id="25608" name="Text Box 8"/>
          <p:cNvSpPr txBox="1">
            <a:spLocks noChangeArrowheads="1"/>
          </p:cNvSpPr>
          <p:nvPr/>
        </p:nvSpPr>
        <p:spPr bwMode="auto">
          <a:xfrm>
            <a:off x="663575" y="795338"/>
            <a:ext cx="4862513" cy="461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rPr>
              <a:t>Weinberg’s Compositeness Theorem </a:t>
            </a:r>
          </a:p>
        </p:txBody>
      </p:sp>
      <p:sp>
        <p:nvSpPr>
          <p:cNvPr id="25609" name="Text Box 9"/>
          <p:cNvSpPr txBox="1">
            <a:spLocks noChangeArrowheads="1"/>
          </p:cNvSpPr>
          <p:nvPr/>
        </p:nvSpPr>
        <p:spPr bwMode="auto">
          <a:xfrm>
            <a:off x="663575" y="5681663"/>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rPr>
              <a:t>The effective coupling g</a:t>
            </a:r>
            <a:r>
              <a:rPr kumimoji="0" lang="en-US" altLang="zh-CN" sz="1800" b="1" i="0" u="none" strike="noStrike" kern="0" cap="none" spc="0" normalizeH="0" baseline="-25000" noProof="0">
                <a:ln>
                  <a:noFill/>
                </a:ln>
                <a:solidFill>
                  <a:srgbClr val="FF0000"/>
                </a:solidFill>
                <a:effectLst/>
                <a:uLnTx/>
                <a:uFillTx/>
                <a:latin typeface="Calibri" panose="020F0502020204030204" pitchFamily="34" charset="0"/>
                <a:ea typeface="宋体" panose="02010600030101010101" pitchFamily="2" charset="-122"/>
              </a:rPr>
              <a:t>eff</a:t>
            </a:r>
            <a:r>
              <a:rPr kumimoji="0" lang="en-US" altLang="zh-CN" sz="1800" b="1"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rPr>
              <a:t> encodes the structure information and can be extracted model-independently from experiment. </a:t>
            </a:r>
          </a:p>
        </p:txBody>
      </p:sp>
    </p:spTree>
    <p:extLst>
      <p:ext uri="{BB962C8B-B14F-4D97-AF65-F5344CB8AC3E}">
        <p14:creationId xmlns:p14="http://schemas.microsoft.com/office/powerpoint/2010/main" val="330645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EDE7FF-34C5-472D-AF73-E1C8AF6D408A}"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4" name="TextBox 2"/>
          <p:cNvSpPr txBox="1"/>
          <p:nvPr/>
        </p:nvSpPr>
        <p:spPr>
          <a:xfrm>
            <a:off x="751648" y="934521"/>
            <a:ext cx="7763702" cy="1769715"/>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ea typeface="宋体" charset="-122"/>
              </a:rPr>
              <a:t> 3. How to put together pieces of the “jigsaw puzzle” for QCD exotics?  </a:t>
            </a:r>
          </a:p>
          <a:p>
            <a:pPr marL="0" marR="0" lvl="0" indent="0" defTabSz="914400" eaLnBrk="1" fontAlgn="auto" latinLnBrk="0" hangingPunct="1">
              <a:lnSpc>
                <a:spcPct val="100000"/>
              </a:lnSpc>
              <a:spcBef>
                <a:spcPts val="600"/>
              </a:spcBef>
              <a:spcAft>
                <a:spcPts val="0"/>
              </a:spcAft>
              <a:buClrTx/>
              <a:buSzTx/>
              <a:buFontTx/>
              <a:buNone/>
              <a:tabLst/>
              <a:defRPr/>
            </a:pPr>
            <a:r>
              <a:rPr lang="en-US" altLang="zh-CN" sz="2400" kern="0" dirty="0">
                <a:solidFill>
                  <a:srgbClr val="0000FF"/>
                </a:solidFill>
              </a:rPr>
              <a:t>-- So far Y(4260) has been the mostly </a:t>
            </a:r>
            <a:r>
              <a:rPr kumimoji="0" lang="en-US" altLang="zh-CN" sz="2400" b="0" i="0" u="none" strike="noStrike" kern="0" cap="none" spc="0" normalizeH="0" baseline="0" noProof="0" dirty="0">
                <a:ln>
                  <a:noFill/>
                </a:ln>
                <a:solidFill>
                  <a:srgbClr val="0000FF"/>
                </a:solidFill>
                <a:effectLst/>
                <a:uLnTx/>
                <a:uFillTx/>
              </a:rPr>
              <a:t>studied state with the largest data</a:t>
            </a:r>
            <a:r>
              <a:rPr kumimoji="0" lang="en-US" altLang="zh-CN" sz="2400" b="0" i="0" u="none" strike="noStrike" kern="0" cap="none" spc="0" normalizeH="0" noProof="0" dirty="0">
                <a:ln>
                  <a:noFill/>
                </a:ln>
                <a:solidFill>
                  <a:srgbClr val="0000FF"/>
                </a:solidFill>
                <a:effectLst/>
                <a:uLnTx/>
                <a:uFillTx/>
              </a:rPr>
              <a:t> samples in </a:t>
            </a:r>
            <a:r>
              <a:rPr kumimoji="0" lang="en-US" altLang="zh-CN" sz="2400" b="0" i="0" u="none" strike="noStrike" kern="0" cap="none" spc="0" normalizeH="0" noProof="0" dirty="0" err="1">
                <a:ln>
                  <a:noFill/>
                </a:ln>
                <a:solidFill>
                  <a:srgbClr val="0000FF"/>
                </a:solidFill>
                <a:effectLst/>
                <a:uLnTx/>
                <a:uFillTx/>
              </a:rPr>
              <a:t>e+e</a:t>
            </a:r>
            <a:r>
              <a:rPr kumimoji="0" lang="en-US" altLang="zh-CN" sz="2400" b="0" i="0" u="none" strike="noStrike" kern="0" cap="none" spc="0" normalizeH="0" noProof="0" dirty="0">
                <a:ln>
                  <a:noFill/>
                </a:ln>
                <a:solidFill>
                  <a:srgbClr val="0000FF"/>
                </a:solidFill>
                <a:effectLst/>
                <a:uLnTx/>
                <a:uFillTx/>
              </a:rPr>
              <a:t>- annihilations.</a:t>
            </a:r>
            <a:endParaRPr kumimoji="0" lang="zh-CN" altLang="en-US" sz="2800" b="1"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45021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b_bes_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9" y="2326610"/>
            <a:ext cx="3576304" cy="423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9"/>
          <p:cNvSpPr txBox="1">
            <a:spLocks noChangeArrowheads="1"/>
          </p:cNvSpPr>
          <p:nvPr/>
        </p:nvSpPr>
        <p:spPr bwMode="auto">
          <a:xfrm>
            <a:off x="523379" y="2038578"/>
            <a:ext cx="28964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Arial" charset="0"/>
                <a:ea typeface="宋体" charset="-122"/>
                <a:cs typeface="Arial" charset="0"/>
                <a:sym typeface="Symbol" pitchFamily="18" charset="2"/>
              </a:rPr>
              <a:t>(</a:t>
            </a:r>
            <a:r>
              <a:rPr kumimoji="0" lang="en-US" altLang="zh-CN" sz="2400" b="1" i="0" u="none" strike="noStrike" kern="0" cap="none" spc="0" normalizeH="0" baseline="0" noProof="0" dirty="0" err="1">
                <a:ln>
                  <a:noFill/>
                </a:ln>
                <a:solidFill>
                  <a:srgbClr val="0000FF"/>
                </a:solidFill>
                <a:effectLst/>
                <a:uLnTx/>
                <a:uFillTx/>
                <a:latin typeface="Arial" charset="0"/>
                <a:ea typeface="宋体" charset="-122"/>
                <a:cs typeface="Arial" charset="0"/>
                <a:sym typeface="Symbol" pitchFamily="18" charset="2"/>
              </a:rPr>
              <a:t>e</a:t>
            </a:r>
            <a:r>
              <a:rPr kumimoji="0" lang="en-US" altLang="zh-CN" sz="2400" b="1" i="0" u="none" strike="noStrike" kern="0" cap="none" spc="0" normalizeH="0" baseline="30000" noProof="0" dirty="0" err="1">
                <a:ln>
                  <a:noFill/>
                </a:ln>
                <a:solidFill>
                  <a:srgbClr val="0000FF"/>
                </a:solidFill>
                <a:effectLst/>
                <a:uLnTx/>
                <a:uFillTx/>
                <a:latin typeface="Arial" charset="0"/>
                <a:ea typeface="宋体" charset="-122"/>
                <a:cs typeface="Arial" charset="0"/>
                <a:sym typeface="Symbol" pitchFamily="18" charset="2"/>
              </a:rPr>
              <a:t>+</a:t>
            </a:r>
            <a:r>
              <a:rPr kumimoji="0" lang="en-US" altLang="zh-CN" sz="2400" b="1" i="0" u="none" strike="noStrike" kern="0" cap="none" spc="0" normalizeH="0" baseline="0" noProof="0" dirty="0" err="1">
                <a:ln>
                  <a:noFill/>
                </a:ln>
                <a:solidFill>
                  <a:srgbClr val="0000FF"/>
                </a:solidFill>
                <a:effectLst/>
                <a:uLnTx/>
                <a:uFillTx/>
                <a:latin typeface="Arial" charset="0"/>
                <a:ea typeface="宋体" charset="-122"/>
                <a:cs typeface="Arial" charset="0"/>
                <a:sym typeface="Symbol" pitchFamily="18" charset="2"/>
              </a:rPr>
              <a:t>e</a:t>
            </a:r>
            <a:r>
              <a:rPr kumimoji="0" lang="en-US" altLang="zh-CN" sz="2400" b="1" i="0" u="none" strike="noStrike" kern="0" cap="none" spc="0" normalizeH="0" baseline="30000" noProof="0" dirty="0">
                <a:ln>
                  <a:noFill/>
                </a:ln>
                <a:solidFill>
                  <a:srgbClr val="0000FF"/>
                </a:solidFill>
                <a:effectLst/>
                <a:uLnTx/>
                <a:uFillTx/>
                <a:latin typeface="Arial" charset="0"/>
                <a:ea typeface="宋体" charset="-122"/>
                <a:cs typeface="Arial" charset="0"/>
                <a:sym typeface="Symbol" pitchFamily="18" charset="2"/>
              </a:rPr>
              <a:t>-</a:t>
            </a:r>
            <a:r>
              <a:rPr kumimoji="0" lang="en-US" altLang="zh-CN" sz="2400" b="1" i="0" u="none" strike="noStrike" kern="0" cap="none" spc="0" normalizeH="0" baseline="0" noProof="0" dirty="0">
                <a:ln>
                  <a:noFill/>
                </a:ln>
                <a:solidFill>
                  <a:srgbClr val="0000FF"/>
                </a:solidFill>
                <a:effectLst/>
                <a:uLnTx/>
                <a:uFillTx/>
                <a:latin typeface="Arial" charset="0"/>
                <a:ea typeface="宋体" charset="-122"/>
                <a:cs typeface="Arial" charset="0"/>
                <a:sym typeface="Symbol" pitchFamily="18" charset="2"/>
              </a:rPr>
              <a:t>  hadrons)</a:t>
            </a:r>
          </a:p>
        </p:txBody>
      </p:sp>
      <p:cxnSp>
        <p:nvCxnSpPr>
          <p:cNvPr id="5" name="直接箭头连接符 4"/>
          <p:cNvCxnSpPr/>
          <p:nvPr/>
        </p:nvCxnSpPr>
        <p:spPr>
          <a:xfrm>
            <a:off x="2195736" y="3102550"/>
            <a:ext cx="0" cy="67330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195736" y="5134922"/>
            <a:ext cx="0" cy="62609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70" name="Text Box 15"/>
          <p:cNvSpPr txBox="1">
            <a:spLocks noChangeArrowheads="1"/>
          </p:cNvSpPr>
          <p:nvPr/>
        </p:nvSpPr>
        <p:spPr bwMode="auto">
          <a:xfrm>
            <a:off x="1481670" y="2717720"/>
            <a:ext cx="971741" cy="338554"/>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sym typeface="Symbol" pitchFamily="18" charset="2"/>
              </a:rPr>
              <a:t>Y(4260) </a:t>
            </a:r>
          </a:p>
        </p:txBody>
      </p:sp>
      <p:sp>
        <p:nvSpPr>
          <p:cNvPr id="11271" name="Text Box 15"/>
          <p:cNvSpPr txBox="1">
            <a:spLocks noChangeArrowheads="1"/>
          </p:cNvSpPr>
          <p:nvPr/>
        </p:nvSpPr>
        <p:spPr bwMode="auto">
          <a:xfrm>
            <a:off x="1512027" y="4614718"/>
            <a:ext cx="971741" cy="338554"/>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sym typeface="Symbol" pitchFamily="18" charset="2"/>
              </a:rPr>
              <a:t>Y(4260)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288687"/>
            <a:ext cx="52990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4210571" y="6265499"/>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1" u="none" strike="noStrike" kern="0" cap="none" spc="0" normalizeH="0" baseline="0" noProof="0">
                <a:ln>
                  <a:noFill/>
                </a:ln>
                <a:solidFill>
                  <a:srgbClr val="0000FF"/>
                </a:solidFill>
                <a:effectLst/>
                <a:uLnTx/>
                <a:uFillTx/>
                <a:latin typeface="Calibri" pitchFamily="34" charset="0"/>
                <a:ea typeface="宋体" charset="-122"/>
              </a:rPr>
              <a:t>Belle PRD77, 011103(2008). </a:t>
            </a:r>
          </a:p>
        </p:txBody>
      </p:sp>
      <p:sp>
        <p:nvSpPr>
          <p:cNvPr id="12" name="Text Box 4"/>
          <p:cNvSpPr txBox="1">
            <a:spLocks noChangeArrowheads="1"/>
          </p:cNvSpPr>
          <p:nvPr/>
        </p:nvSpPr>
        <p:spPr bwMode="auto">
          <a:xfrm rot="-2997533">
            <a:off x="4134371" y="693374"/>
            <a:ext cx="1493838" cy="376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(3770), 1D </a:t>
            </a:r>
          </a:p>
        </p:txBody>
      </p:sp>
      <p:sp>
        <p:nvSpPr>
          <p:cNvPr id="13" name="Text Box 5"/>
          <p:cNvSpPr txBox="1">
            <a:spLocks noChangeArrowheads="1"/>
          </p:cNvSpPr>
          <p:nvPr/>
        </p:nvSpPr>
        <p:spPr bwMode="auto">
          <a:xfrm rot="-3118747">
            <a:off x="5731396" y="706074"/>
            <a:ext cx="1481138" cy="376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(4040), 3S </a:t>
            </a:r>
          </a:p>
        </p:txBody>
      </p:sp>
      <p:sp>
        <p:nvSpPr>
          <p:cNvPr id="14" name="Text Box 6"/>
          <p:cNvSpPr txBox="1">
            <a:spLocks noChangeArrowheads="1"/>
          </p:cNvSpPr>
          <p:nvPr/>
        </p:nvSpPr>
        <p:spPr bwMode="auto">
          <a:xfrm rot="-3118747">
            <a:off x="6188650" y="858752"/>
            <a:ext cx="1433406" cy="36933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Arial" charset="0"/>
                <a:ea typeface="宋体" charset="-122"/>
                <a:sym typeface="Symbol" pitchFamily="18" charset="2"/>
              </a:rPr>
              <a:t>(4160), 2D</a:t>
            </a:r>
          </a:p>
        </p:txBody>
      </p:sp>
      <p:sp>
        <p:nvSpPr>
          <p:cNvPr id="15" name="Text Box 7"/>
          <p:cNvSpPr txBox="1">
            <a:spLocks noChangeArrowheads="1"/>
          </p:cNvSpPr>
          <p:nvPr/>
        </p:nvSpPr>
        <p:spPr bwMode="auto">
          <a:xfrm rot="-3118747">
            <a:off x="6810702" y="858752"/>
            <a:ext cx="1484702" cy="36933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Arial" charset="0"/>
                <a:ea typeface="宋体" charset="-122"/>
                <a:sym typeface="Symbol" pitchFamily="18" charset="2"/>
              </a:rPr>
              <a:t>(4415), 4S </a:t>
            </a:r>
          </a:p>
        </p:txBody>
      </p:sp>
      <p:sp>
        <p:nvSpPr>
          <p:cNvPr id="16" name="Text Box 8"/>
          <p:cNvSpPr txBox="1">
            <a:spLocks noChangeArrowheads="1"/>
          </p:cNvSpPr>
          <p:nvPr/>
        </p:nvSpPr>
        <p:spPr bwMode="auto">
          <a:xfrm rot="-3148686">
            <a:off x="5314677" y="754493"/>
            <a:ext cx="1273175" cy="376237"/>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X(3900) ? </a:t>
            </a:r>
          </a:p>
        </p:txBody>
      </p:sp>
      <p:sp>
        <p:nvSpPr>
          <p:cNvPr id="17" name="Line 9"/>
          <p:cNvSpPr>
            <a:spLocks noChangeShapeType="1"/>
          </p:cNvSpPr>
          <p:nvPr/>
        </p:nvSpPr>
        <p:spPr bwMode="auto">
          <a:xfrm flipV="1">
            <a:off x="5940946" y="1433149"/>
            <a:ext cx="0" cy="4679950"/>
          </a:xfrm>
          <a:prstGeom prst="line">
            <a:avLst/>
          </a:prstGeom>
          <a:noFill/>
          <a:ln w="190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8" name="Line 13"/>
          <p:cNvSpPr>
            <a:spLocks noChangeShapeType="1"/>
          </p:cNvSpPr>
          <p:nvPr/>
        </p:nvSpPr>
        <p:spPr bwMode="auto">
          <a:xfrm>
            <a:off x="6947421" y="1447437"/>
            <a:ext cx="0" cy="46815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9" name="Line 14"/>
          <p:cNvSpPr>
            <a:spLocks noChangeShapeType="1"/>
          </p:cNvSpPr>
          <p:nvPr/>
        </p:nvSpPr>
        <p:spPr bwMode="auto">
          <a:xfrm flipH="1">
            <a:off x="6947421" y="2168162"/>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0" name="Text Box 15"/>
          <p:cNvSpPr txBox="1">
            <a:spLocks noChangeArrowheads="1"/>
          </p:cNvSpPr>
          <p:nvPr/>
        </p:nvSpPr>
        <p:spPr bwMode="auto">
          <a:xfrm>
            <a:off x="7523683" y="1952262"/>
            <a:ext cx="1069975" cy="369887"/>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Y(4260) </a:t>
            </a:r>
          </a:p>
        </p:txBody>
      </p:sp>
      <p:sp>
        <p:nvSpPr>
          <p:cNvPr id="21" name="Text Box 11"/>
          <p:cNvSpPr txBox="1">
            <a:spLocks noChangeArrowheads="1"/>
          </p:cNvSpPr>
          <p:nvPr/>
        </p:nvSpPr>
        <p:spPr bwMode="auto">
          <a:xfrm>
            <a:off x="7452320" y="5147900"/>
            <a:ext cx="1519968" cy="36933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err="1">
                <a:ln>
                  <a:noFill/>
                </a:ln>
                <a:solidFill>
                  <a:srgbClr val="0000FF"/>
                </a:solidFill>
                <a:effectLst/>
                <a:uLnTx/>
                <a:uFillTx/>
                <a:latin typeface="Arial" charset="0"/>
                <a:ea typeface="宋体" charset="-122"/>
              </a:rPr>
              <a:t>e+e</a:t>
            </a:r>
            <a:r>
              <a:rPr kumimoji="0" lang="en-US" altLang="zh-CN" sz="1800" b="1" i="0" u="none" strike="noStrike" kern="0" cap="none" spc="0" normalizeH="0" baseline="0" noProof="0" dirty="0">
                <a:ln>
                  <a:noFill/>
                </a:ln>
                <a:solidFill>
                  <a:srgbClr val="0000FF"/>
                </a:solidFill>
                <a:effectLst/>
                <a:uLnTx/>
                <a:uFillTx/>
                <a:latin typeface="Arial" charset="0"/>
                <a:ea typeface="宋体" charset="-122"/>
              </a:rPr>
              <a:t>- </a:t>
            </a:r>
            <a:r>
              <a:rPr kumimoji="0" lang="en-US" altLang="zh-CN" sz="1800" b="1" i="0" u="none" strike="noStrike" kern="0" cap="none" spc="0" normalizeH="0" baseline="0" noProof="0" dirty="0">
                <a:ln>
                  <a:noFill/>
                </a:ln>
                <a:solidFill>
                  <a:srgbClr val="0000FF"/>
                </a:solidFill>
                <a:effectLst/>
                <a:uLnTx/>
                <a:uFillTx/>
                <a:latin typeface="Arial" charset="0"/>
                <a:ea typeface="宋体" charset="-122"/>
                <a:sym typeface="Wingdings" pitchFamily="2" charset="2"/>
              </a:rPr>
              <a:t> D</a:t>
            </a:r>
            <a:r>
              <a:rPr kumimoji="0" lang="en-US" altLang="zh-CN" sz="1800" b="1" i="0" u="none" strike="noStrike" kern="0" cap="none" spc="0" normalizeH="0" baseline="0" noProof="0" dirty="0">
                <a:ln>
                  <a:noFill/>
                </a:ln>
                <a:solidFill>
                  <a:srgbClr val="0000FF"/>
                </a:solidFill>
                <a:effectLst/>
                <a:uLnTx/>
                <a:uFillTx/>
                <a:latin typeface="Arial" charset="0"/>
                <a:ea typeface="宋体" charset="-122"/>
                <a:sym typeface="Symbol" pitchFamily="18" charset="2"/>
              </a:rPr>
              <a:t>D </a:t>
            </a:r>
          </a:p>
        </p:txBody>
      </p:sp>
      <p:sp>
        <p:nvSpPr>
          <p:cNvPr id="2" name="文本框 1"/>
          <p:cNvSpPr txBox="1"/>
          <p:nvPr/>
        </p:nvSpPr>
        <p:spPr>
          <a:xfrm>
            <a:off x="179389" y="120832"/>
            <a:ext cx="3905770" cy="1200329"/>
          </a:xfrm>
          <a:prstGeom prst="rect">
            <a:avLst/>
          </a:prstGeom>
          <a:solidFill>
            <a:schemeClr val="bg1">
              <a:lumMod val="8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chemeClr val="accent2"/>
                </a:solidFill>
                <a:effectLst/>
                <a:uLnTx/>
                <a:uFillTx/>
                <a:latin typeface="Calibri" pitchFamily="34" charset="0"/>
                <a:ea typeface="宋体" pitchFamily="2" charset="-122"/>
              </a:rPr>
              <a:t>Absence of Y(4260) in inclusive and</a:t>
            </a:r>
            <a:r>
              <a:rPr kumimoji="0" lang="en-US" altLang="zh-CN" sz="2400" b="1" i="0" u="none" strike="noStrike" kern="0" cap="none" spc="0" normalizeH="0" noProof="0" dirty="0">
                <a:ln>
                  <a:noFill/>
                </a:ln>
                <a:solidFill>
                  <a:schemeClr val="accent2"/>
                </a:solidFill>
                <a:effectLst/>
                <a:uLnTx/>
                <a:uFillTx/>
                <a:latin typeface="Calibri" pitchFamily="34" charset="0"/>
                <a:ea typeface="宋体" pitchFamily="2" charset="-122"/>
              </a:rPr>
              <a:t> </a:t>
            </a:r>
            <a:r>
              <a:rPr kumimoji="0" lang="en-US" altLang="zh-CN" sz="2400" b="1" i="0" u="none" strike="noStrike" kern="0" cap="none" spc="0" normalizeH="0" baseline="0" noProof="0" dirty="0">
                <a:ln>
                  <a:noFill/>
                </a:ln>
                <a:solidFill>
                  <a:schemeClr val="accent2"/>
                </a:solidFill>
                <a:effectLst/>
                <a:uLnTx/>
                <a:uFillTx/>
                <a:latin typeface="Calibri" pitchFamily="34" charset="0"/>
                <a:ea typeface="宋体" pitchFamily="2" charset="-122"/>
              </a:rPr>
              <a:t>two-body open charm</a:t>
            </a:r>
            <a:r>
              <a:rPr kumimoji="0" lang="en-US" altLang="zh-CN" sz="2400" b="1" i="0" u="none" strike="noStrike" kern="0" cap="none" spc="0" normalizeH="0" noProof="0" dirty="0">
                <a:ln>
                  <a:noFill/>
                </a:ln>
                <a:solidFill>
                  <a:schemeClr val="accent2"/>
                </a:solidFill>
                <a:effectLst/>
                <a:uLnTx/>
                <a:uFillTx/>
                <a:latin typeface="Calibri" pitchFamily="34" charset="0"/>
                <a:ea typeface="宋体" pitchFamily="2" charset="-122"/>
              </a:rPr>
              <a:t> exclusive</a:t>
            </a:r>
            <a:r>
              <a:rPr kumimoji="0" lang="en-US" altLang="zh-CN" sz="2400" b="1" i="0" u="none" strike="noStrike" kern="0" cap="none" spc="0" normalizeH="0" baseline="0" noProof="0" dirty="0">
                <a:ln>
                  <a:noFill/>
                </a:ln>
                <a:solidFill>
                  <a:schemeClr val="accent2"/>
                </a:solidFill>
                <a:effectLst/>
                <a:uLnTx/>
                <a:uFillTx/>
                <a:latin typeface="Calibri" pitchFamily="34" charset="0"/>
                <a:ea typeface="宋体" pitchFamily="2" charset="-122"/>
              </a:rPr>
              <a:t> decays</a:t>
            </a:r>
            <a:endParaRPr kumimoji="0" lang="zh-CN" alt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758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700088"/>
            <a:ext cx="78105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644900"/>
            <a:ext cx="4173537"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6"/>
          <p:cNvSpPr txBox="1">
            <a:spLocks noChangeArrowheads="1"/>
          </p:cNvSpPr>
          <p:nvPr/>
        </p:nvSpPr>
        <p:spPr bwMode="auto">
          <a:xfrm>
            <a:off x="735013" y="219075"/>
            <a:ext cx="5699125" cy="4619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Observation of Y(4260) in J/</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 spectrum </a:t>
            </a:r>
          </a:p>
        </p:txBody>
      </p:sp>
      <p:pic>
        <p:nvPicPr>
          <p:cNvPr id="122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041775"/>
            <a:ext cx="376872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8"/>
          <p:cNvSpPr txBox="1">
            <a:spLocks noChangeArrowheads="1"/>
          </p:cNvSpPr>
          <p:nvPr/>
        </p:nvSpPr>
        <p:spPr bwMode="auto">
          <a:xfrm>
            <a:off x="5848350" y="3783013"/>
            <a:ext cx="2328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Calibri" pitchFamily="34" charset="0"/>
                <a:ea typeface="宋体" charset="-122"/>
              </a:rPr>
              <a:t>PRD77, 011105 (2008) </a:t>
            </a:r>
          </a:p>
        </p:txBody>
      </p:sp>
      <p:sp>
        <p:nvSpPr>
          <p:cNvPr id="12295" name="Text Box 9"/>
          <p:cNvSpPr txBox="1">
            <a:spLocks noChangeArrowheads="1"/>
          </p:cNvSpPr>
          <p:nvPr/>
        </p:nvSpPr>
        <p:spPr bwMode="auto">
          <a:xfrm>
            <a:off x="7288213" y="4105275"/>
            <a:ext cx="693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alibri" pitchFamily="34" charset="0"/>
                <a:ea typeface="宋体" charset="-122"/>
              </a:rPr>
              <a:t>Belle </a:t>
            </a:r>
          </a:p>
        </p:txBody>
      </p:sp>
      <p:sp>
        <p:nvSpPr>
          <p:cNvPr id="8" name="Text Box 5"/>
          <p:cNvSpPr txBox="1">
            <a:spLocks noChangeArrowheads="1"/>
          </p:cNvSpPr>
          <p:nvPr/>
        </p:nvSpPr>
        <p:spPr bwMode="auto">
          <a:xfrm>
            <a:off x="2783351" y="1042409"/>
            <a:ext cx="2217274" cy="369332"/>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Arial" charset="0"/>
                <a:ea typeface="宋体" charset="-122"/>
              </a:rPr>
              <a:t>Cited &gt; 640 times! </a:t>
            </a:r>
          </a:p>
        </p:txBody>
      </p:sp>
    </p:spTree>
    <p:extLst>
      <p:ext uri="{BB962C8B-B14F-4D97-AF65-F5344CB8AC3E}">
        <p14:creationId xmlns:p14="http://schemas.microsoft.com/office/powerpoint/2010/main" val="335920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8AF3F7-C5FE-495E-AB51-514AFF693C71}"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9214"/>
            <a:ext cx="9036497" cy="676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4738914" y="384629"/>
            <a:ext cx="4405086" cy="627017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pic>
        <p:nvPicPr>
          <p:cNvPr id="6" name="图片 5"/>
          <p:cNvPicPr>
            <a:picLocks noChangeAspect="1"/>
          </p:cNvPicPr>
          <p:nvPr/>
        </p:nvPicPr>
        <p:blipFill>
          <a:blip r:embed="rId3"/>
          <a:stretch>
            <a:fillRect/>
          </a:stretch>
        </p:blipFill>
        <p:spPr>
          <a:xfrm>
            <a:off x="4993457" y="67450"/>
            <a:ext cx="3337200" cy="2309850"/>
          </a:xfrm>
          <a:prstGeom prst="rect">
            <a:avLst/>
          </a:prstGeom>
        </p:spPr>
      </p:pic>
      <p:pic>
        <p:nvPicPr>
          <p:cNvPr id="7" name="图片 6"/>
          <p:cNvPicPr>
            <a:picLocks noChangeAspect="1"/>
          </p:cNvPicPr>
          <p:nvPr/>
        </p:nvPicPr>
        <p:blipFill>
          <a:blip r:embed="rId4"/>
          <a:stretch>
            <a:fillRect/>
          </a:stretch>
        </p:blipFill>
        <p:spPr>
          <a:xfrm>
            <a:off x="5028219" y="2372096"/>
            <a:ext cx="3267675" cy="2227200"/>
          </a:xfrm>
          <a:prstGeom prst="rect">
            <a:avLst/>
          </a:prstGeom>
        </p:spPr>
      </p:pic>
      <p:pic>
        <p:nvPicPr>
          <p:cNvPr id="8" name="图片 7"/>
          <p:cNvPicPr>
            <a:picLocks noChangeAspect="1"/>
          </p:cNvPicPr>
          <p:nvPr/>
        </p:nvPicPr>
        <p:blipFill>
          <a:blip r:embed="rId5"/>
          <a:stretch>
            <a:fillRect/>
          </a:stretch>
        </p:blipFill>
        <p:spPr>
          <a:xfrm>
            <a:off x="5064223" y="4600658"/>
            <a:ext cx="3302438" cy="2192400"/>
          </a:xfrm>
          <a:prstGeom prst="rect">
            <a:avLst/>
          </a:prstGeom>
        </p:spPr>
      </p:pic>
      <p:pic>
        <p:nvPicPr>
          <p:cNvPr id="9" name="图片 8"/>
          <p:cNvPicPr>
            <a:picLocks noChangeAspect="1"/>
          </p:cNvPicPr>
          <p:nvPr/>
        </p:nvPicPr>
        <p:blipFill>
          <a:blip r:embed="rId6"/>
          <a:stretch>
            <a:fillRect/>
          </a:stretch>
        </p:blipFill>
        <p:spPr>
          <a:xfrm>
            <a:off x="4837025" y="103526"/>
            <a:ext cx="3493632" cy="2283933"/>
          </a:xfrm>
          <a:prstGeom prst="rect">
            <a:avLst/>
          </a:prstGeom>
        </p:spPr>
      </p:pic>
      <p:sp>
        <p:nvSpPr>
          <p:cNvPr id="11" name="文本框 10"/>
          <p:cNvSpPr txBox="1"/>
          <p:nvPr/>
        </p:nvSpPr>
        <p:spPr>
          <a:xfrm>
            <a:off x="6405790" y="2377300"/>
            <a:ext cx="28921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BESIII, </a:t>
            </a:r>
            <a:r>
              <a:rPr lang="en-US" altLang="zh-CN" sz="1400" kern="0" noProof="0" dirty="0">
                <a:solidFill>
                  <a:srgbClr val="0000FF"/>
                </a:solidFill>
              </a:rPr>
              <a:t>arXiv:</a:t>
            </a:r>
            <a:r>
              <a:rPr kumimoji="0" lang="en-US" altLang="zh-CN" sz="1400" b="0" i="0" u="none" strike="noStrike" kern="0" cap="none" spc="0" normalizeH="0" baseline="0" noProof="0" dirty="0">
                <a:ln>
                  <a:noFill/>
                </a:ln>
                <a:solidFill>
                  <a:srgbClr val="0000FF"/>
                </a:solidFill>
                <a:effectLst/>
                <a:uLnTx/>
                <a:uFillTx/>
              </a:rPr>
              <a:t>1610.07044 [</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a:t>
            </a:r>
            <a:endParaRPr kumimoji="0" lang="zh-CN" altLang="en-US" sz="1400" b="0" i="0" u="none" strike="noStrike" kern="0" cap="none" spc="0" normalizeH="0" baseline="0" noProof="0" dirty="0">
              <a:ln>
                <a:noFill/>
              </a:ln>
              <a:solidFill>
                <a:srgbClr val="0000FF"/>
              </a:solidFill>
              <a:effectLst/>
              <a:uLnTx/>
              <a:uFillTx/>
            </a:endParaRPr>
          </a:p>
        </p:txBody>
      </p:sp>
      <p:sp>
        <p:nvSpPr>
          <p:cNvPr id="12" name="文本框 11"/>
          <p:cNvSpPr txBox="1"/>
          <p:nvPr/>
        </p:nvSpPr>
        <p:spPr>
          <a:xfrm>
            <a:off x="6241143" y="139848"/>
            <a:ext cx="29418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BESIII, arXiv:1611.01317 [</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 </a:t>
            </a:r>
            <a:endParaRPr kumimoji="0" lang="zh-CN" altLang="en-US" sz="1400" b="0" i="0" u="none" strike="noStrike" kern="0" cap="none" spc="0" normalizeH="0" baseline="0" noProof="0" dirty="0">
              <a:ln>
                <a:noFill/>
              </a:ln>
              <a:solidFill>
                <a:srgbClr val="0000FF"/>
              </a:solidFill>
              <a:effectLst/>
              <a:uLnTx/>
              <a:uFillTx/>
            </a:endParaRPr>
          </a:p>
        </p:txBody>
      </p:sp>
      <p:sp>
        <p:nvSpPr>
          <p:cNvPr id="14" name="文本框 13"/>
          <p:cNvSpPr txBox="1"/>
          <p:nvPr/>
        </p:nvSpPr>
        <p:spPr>
          <a:xfrm>
            <a:off x="6532285" y="4585577"/>
            <a:ext cx="269977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Gao, et</a:t>
            </a:r>
            <a:r>
              <a:rPr kumimoji="0" lang="en-US" altLang="zh-CN" sz="1400" b="0" i="0" u="none" strike="noStrike" kern="0" cap="none" spc="0" normalizeH="0" noProof="0" dirty="0">
                <a:ln>
                  <a:noFill/>
                </a:ln>
                <a:solidFill>
                  <a:srgbClr val="0000FF"/>
                </a:solidFill>
                <a:effectLst/>
                <a:uLnTx/>
                <a:uFillTx/>
              </a:rPr>
              <a:t> al.</a:t>
            </a:r>
            <a:r>
              <a:rPr kumimoji="0" lang="en-US" altLang="zh-CN" sz="1400" b="0" i="0" u="none" strike="noStrike" kern="0" cap="none" spc="0" normalizeH="0" baseline="0" noProof="0" dirty="0">
                <a:ln>
                  <a:noFill/>
                </a:ln>
                <a:solidFill>
                  <a:srgbClr val="0000FF"/>
                </a:solidFill>
                <a:effectLst/>
                <a:uLnTx/>
                <a:uFillTx/>
              </a:rPr>
              <a:t>, 1703.10351[</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a:t>
            </a:r>
            <a:endParaRPr kumimoji="0" lang="zh-CN" altLang="en-US" sz="14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38747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910680" y="322631"/>
            <a:ext cx="6765173" cy="4608455"/>
          </a:xfrm>
          <a:prstGeom prst="rect">
            <a:avLst/>
          </a:prstGeom>
        </p:spPr>
      </p:pic>
      <p:sp>
        <p:nvSpPr>
          <p:cNvPr id="4" name="文本框 3"/>
          <p:cNvSpPr txBox="1"/>
          <p:nvPr/>
        </p:nvSpPr>
        <p:spPr>
          <a:xfrm>
            <a:off x="979714" y="6313714"/>
            <a:ext cx="59559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X.Y. Gao, C.P. Shen and C.Z. Yuan, 1703.10351[</a:t>
            </a:r>
            <a:r>
              <a:rPr kumimoji="0" lang="en-US" altLang="zh-CN" sz="1800" b="0" i="0" u="none" strike="noStrike" kern="0" cap="none" spc="0" normalizeH="0" baseline="0" noProof="0" dirty="0" err="1">
                <a:ln>
                  <a:noFill/>
                </a:ln>
                <a:solidFill>
                  <a:sysClr val="windowText" lastClr="000000"/>
                </a:solidFill>
                <a:effectLst/>
                <a:uLnTx/>
                <a:uFillTx/>
              </a:rPr>
              <a:t>hep</a:t>
            </a:r>
            <a:r>
              <a:rPr kumimoji="0" lang="en-US" altLang="zh-CN" sz="1800" b="0" i="0" u="none" strike="noStrike" kern="0" cap="none" spc="0" normalizeH="0" baseline="0" noProof="0" dirty="0">
                <a:ln>
                  <a:noFill/>
                </a:ln>
                <a:solidFill>
                  <a:sysClr val="windowText" lastClr="000000"/>
                </a:solidFill>
                <a:effectLst/>
                <a:uLnTx/>
                <a:uFillTx/>
              </a:rPr>
              <a:t>-ex]</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5140480"/>
            <a:ext cx="7038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77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935818" y="1194375"/>
            <a:ext cx="4745084" cy="3232481"/>
          </a:xfrm>
          <a:prstGeom prst="rect">
            <a:avLst/>
          </a:prstGeom>
        </p:spPr>
      </p:pic>
      <p:sp>
        <p:nvSpPr>
          <p:cNvPr id="4" name="文本框 3"/>
          <p:cNvSpPr txBox="1"/>
          <p:nvPr/>
        </p:nvSpPr>
        <p:spPr>
          <a:xfrm>
            <a:off x="1712783" y="4847771"/>
            <a:ext cx="30187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BESIII, 1704.08033[</a:t>
            </a:r>
            <a:r>
              <a:rPr kumimoji="0" lang="en-US" altLang="zh-CN" sz="1800" b="0" i="0" u="none" strike="noStrike" kern="0" cap="none" spc="0" normalizeH="0" baseline="0" noProof="0" dirty="0" err="1">
                <a:ln>
                  <a:noFill/>
                </a:ln>
                <a:solidFill>
                  <a:sysClr val="windowText" lastClr="000000"/>
                </a:solidFill>
                <a:effectLst/>
                <a:uLnTx/>
                <a:uFillTx/>
              </a:rPr>
              <a:t>hep</a:t>
            </a:r>
            <a:r>
              <a:rPr kumimoji="0" lang="en-US" altLang="zh-CN" sz="1800" b="0" i="0" u="none" strike="noStrike" kern="0" cap="none" spc="0" normalizeH="0" baseline="0" noProof="0" dirty="0">
                <a:ln>
                  <a:noFill/>
                </a:ln>
                <a:solidFill>
                  <a:sysClr val="windowText" lastClr="000000"/>
                </a:solidFill>
                <a:effectLst/>
                <a:uLnTx/>
                <a:uFillTx/>
              </a:rPr>
              <a:t>-ex]</a:t>
            </a:r>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763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zh-CN" sz="5400" b="1" u="sng">
                <a:solidFill>
                  <a:schemeClr val="accent2"/>
                </a:solidFill>
                <a:latin typeface="Calibri" pitchFamily="34" charset="0"/>
                <a:ea typeface="宋体" charset="-122"/>
              </a:rPr>
              <a:t>Outline </a:t>
            </a:r>
          </a:p>
        </p:txBody>
      </p:sp>
      <p:sp>
        <p:nvSpPr>
          <p:cNvPr id="14339" name="Rectangle 3"/>
          <p:cNvSpPr>
            <a:spLocks noGrp="1" noChangeArrowheads="1"/>
          </p:cNvSpPr>
          <p:nvPr>
            <p:ph type="body" idx="1"/>
          </p:nvPr>
        </p:nvSpPr>
        <p:spPr>
          <a:xfrm>
            <a:off x="683568" y="1628776"/>
            <a:ext cx="8065145" cy="3480254"/>
          </a:xfrm>
        </p:spPr>
        <p:txBody>
          <a:bodyPr/>
          <a:lstStyle/>
          <a:p>
            <a:pPr marL="514350" indent="-514350">
              <a:spcBef>
                <a:spcPct val="35000"/>
              </a:spcBef>
              <a:buSzPct val="130000"/>
              <a:buFont typeface="+mj-lt"/>
              <a:buAutoNum type="arabicPeriod"/>
            </a:pPr>
            <a:r>
              <a:rPr lang="en-US" altLang="zh-CN" sz="2400" b="1" dirty="0">
                <a:solidFill>
                  <a:schemeClr val="accent2"/>
                </a:solidFill>
                <a:latin typeface="Calibri" pitchFamily="34" charset="0"/>
                <a:ea typeface="宋体" charset="-122"/>
              </a:rPr>
              <a:t>Hadrons beyond the conventional quark model and criteria for exotics signals   </a:t>
            </a:r>
          </a:p>
          <a:p>
            <a:pPr marL="514350" indent="-514350">
              <a:spcBef>
                <a:spcPct val="35000"/>
              </a:spcBef>
              <a:buSzPct val="130000"/>
              <a:buFont typeface="+mj-lt"/>
              <a:buAutoNum type="arabicPeriod"/>
            </a:pPr>
            <a:r>
              <a:rPr lang="en-US" altLang="zh-CN" sz="2400" b="1" dirty="0">
                <a:solidFill>
                  <a:schemeClr val="accent2"/>
                </a:solidFill>
                <a:latin typeface="Calibri" pitchFamily="34" charset="0"/>
                <a:ea typeface="宋体" charset="-122"/>
              </a:rPr>
              <a:t>Do not forget the nearby S-wave thresholds </a:t>
            </a:r>
          </a:p>
          <a:p>
            <a:pPr marL="514350" indent="-514350">
              <a:spcBef>
                <a:spcPct val="35000"/>
              </a:spcBef>
              <a:buSzPct val="130000"/>
              <a:buFont typeface="+mj-lt"/>
              <a:buAutoNum type="arabicPeriod"/>
            </a:pPr>
            <a:r>
              <a:rPr lang="en-US" altLang="zh-CN" sz="2400" b="1" dirty="0">
                <a:solidFill>
                  <a:schemeClr val="accent2"/>
                </a:solidFill>
                <a:latin typeface="Calibri" pitchFamily="34" charset="0"/>
                <a:ea typeface="宋体" charset="-122"/>
              </a:rPr>
              <a:t>Put together pieces of the “jigsaw puzzle” for QCD exotics?</a:t>
            </a:r>
          </a:p>
          <a:p>
            <a:pPr marL="514350" indent="-514350">
              <a:spcBef>
                <a:spcPct val="35000"/>
              </a:spcBef>
              <a:buSzPct val="130000"/>
              <a:buFont typeface="+mj-lt"/>
              <a:buAutoNum type="arabicPeriod"/>
            </a:pPr>
            <a:r>
              <a:rPr lang="en-US" altLang="zh-CN" sz="2400" b="1" dirty="0">
                <a:solidFill>
                  <a:schemeClr val="accent2"/>
                </a:solidFill>
                <a:latin typeface="Calibri" pitchFamily="34" charset="0"/>
                <a:ea typeface="宋体" charset="-122"/>
              </a:rPr>
              <a:t>Prospects</a:t>
            </a:r>
          </a:p>
        </p:txBody>
      </p:sp>
    </p:spTree>
    <p:extLst>
      <p:ext uri="{BB962C8B-B14F-4D97-AF65-F5344CB8AC3E}">
        <p14:creationId xmlns:p14="http://schemas.microsoft.com/office/powerpoint/2010/main" val="389336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788" y="1997982"/>
            <a:ext cx="2881038" cy="261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560" y="2079658"/>
            <a:ext cx="3109532" cy="224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连接符 4"/>
          <p:cNvCxnSpPr/>
          <p:nvPr/>
        </p:nvCxnSpPr>
        <p:spPr bwMode="auto">
          <a:xfrm flipV="1">
            <a:off x="5159828" y="1837141"/>
            <a:ext cx="0" cy="2223012"/>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flipV="1">
            <a:off x="2582298" y="1911842"/>
            <a:ext cx="0" cy="2464568"/>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矩形 6"/>
          <p:cNvSpPr/>
          <p:nvPr/>
        </p:nvSpPr>
        <p:spPr>
          <a:xfrm>
            <a:off x="1561859" y="5505929"/>
            <a:ext cx="2785967"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zh-CN" sz="1600" b="0" i="0" u="none" strike="noStrike" kern="0" cap="none" spc="0" normalizeH="0" baseline="0" noProof="0" dirty="0">
                <a:ln>
                  <a:noFill/>
                </a:ln>
                <a:solidFill>
                  <a:srgbClr val="0070C0"/>
                </a:solidFill>
                <a:effectLst/>
                <a:uLnTx/>
                <a:uFillTx/>
              </a:rPr>
              <a:t>PRL  98 (2007)</a:t>
            </a:r>
            <a:r>
              <a:rPr kumimoji="0" lang="en-US" altLang="zh-CN" sz="1600" b="0" i="0" u="none" strike="noStrike" kern="0" cap="none" spc="0" normalizeH="0" baseline="0" noProof="0" dirty="0">
                <a:ln>
                  <a:noFill/>
                </a:ln>
                <a:solidFill>
                  <a:sysClr val="windowText" lastClr="000000"/>
                </a:solidFill>
                <a:effectLst/>
                <a:uLnTx/>
                <a:uFillTx/>
              </a:rPr>
              <a:t> </a:t>
            </a:r>
            <a:r>
              <a:rPr kumimoji="0" lang="en-US" altLang="zh-CN" sz="1600" b="0" i="0" u="none" strike="noStrike" kern="0" cap="none" spc="0" normalizeH="0" baseline="0" noProof="0" dirty="0">
                <a:ln>
                  <a:noFill/>
                </a:ln>
                <a:solidFill>
                  <a:srgbClr val="0070C0"/>
                </a:solidFill>
                <a:effectLst/>
                <a:uLnTx/>
                <a:uFillTx/>
              </a:rPr>
              <a:t>092001</a:t>
            </a:r>
            <a:endParaRPr kumimoji="0" lang="zh-CN" altLang="en-US" sz="1600" b="0" i="0" u="none" strike="noStrike" kern="0" cap="none" spc="0" normalizeH="0" baseline="0" noProof="0" dirty="0">
              <a:ln>
                <a:noFill/>
              </a:ln>
              <a:solidFill>
                <a:srgbClr val="0070C0"/>
              </a:solidFill>
              <a:effectLst/>
              <a:uLnTx/>
              <a:uFillTx/>
            </a:endParaRPr>
          </a:p>
        </p:txBody>
      </p:sp>
      <mc:AlternateContent xmlns:mc="http://schemas.openxmlformats.org/markup-compatibility/2006" xmlns:a14="http://schemas.microsoft.com/office/drawing/2010/main">
        <mc:Choice Requires="a14">
          <p:sp>
            <p:nvSpPr>
              <p:cNvPr id="8" name="矩形 7"/>
              <p:cNvSpPr/>
              <p:nvPr/>
            </p:nvSpPr>
            <p:spPr>
              <a:xfrm>
                <a:off x="5170174" y="1467809"/>
                <a:ext cx="162230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800" b="1" i="1" u="none" strike="noStrike" kern="0" cap="none" spc="0" normalizeH="0" baseline="0" noProof="0" dirty="0" smtClean="0">
                              <a:ln>
                                <a:noFill/>
                              </a:ln>
                              <a:solidFill>
                                <a:srgbClr val="0070C0"/>
                              </a:solidFill>
                              <a:effectLst/>
                              <a:uLnTx/>
                              <a:uFillTx/>
                              <a:latin typeface="Cambria Math" panose="02040503050406030204" pitchFamily="18" charset="0"/>
                              <a:ea typeface="SimHei" pitchFamily="49" charset="-122"/>
                            </a:rPr>
                          </m:ctrlPr>
                        </m:sSupPr>
                        <m:e>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𝒆</m:t>
                          </m:r>
                        </m:e>
                        <m:sup>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m:t>
                          </m:r>
                        </m:sup>
                      </m:sSup>
                      <m:sSup>
                        <m:s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SimHei" pitchFamily="49" charset="-122"/>
                            </a:rPr>
                          </m:ctrlPr>
                        </m:sSupPr>
                        <m:e>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𝒆</m:t>
                          </m:r>
                        </m:e>
                        <m:sup>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m:t>
                          </m:r>
                        </m:sup>
                      </m:sSup>
                      <m:r>
                        <a:rPr kumimoji="0" lang="en-US" altLang="zh-CN" sz="1800" b="1" i="1" u="none" strike="noStrike" kern="0" cap="none" spc="0" normalizeH="0" baseline="0" noProof="0" dirty="0">
                          <a:ln>
                            <a:noFill/>
                          </a:ln>
                          <a:solidFill>
                            <a:srgbClr val="0070C0"/>
                          </a:solidFill>
                          <a:effectLst/>
                          <a:uLnTx/>
                          <a:uFillTx/>
                          <a:latin typeface="Cambria Math"/>
                          <a:ea typeface="Cambria Math"/>
                        </a:rPr>
                        <m:t>→</m:t>
                      </m:r>
                      <m:sSubSup>
                        <m:sSub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sSubSupPr>
                        <m:e>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𝑫</m:t>
                          </m:r>
                        </m:e>
                        <m:sub>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𝒔</m:t>
                          </m:r>
                        </m:sub>
                        <m:sup>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m:t>
                          </m:r>
                        </m:sup>
                      </m:sSubSup>
                      <m:sSubSup>
                        <m:sSub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sSubSupPr>
                        <m:e>
                          <m:acc>
                            <m:accPr>
                              <m:chr m:val="̅"/>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accPr>
                            <m:e>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𝑫</m:t>
                              </m:r>
                            </m:e>
                          </m:acc>
                        </m:e>
                        <m:sub>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𝒔</m:t>
                          </m:r>
                        </m:sub>
                        <m:sup>
                          <m: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t>∗</m:t>
                          </m:r>
                        </m:sup>
                      </m:sSubSup>
                    </m:oMath>
                  </m:oMathPara>
                </a14:m>
                <a:endParaRPr kumimoji="0" lang="zh-CN"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矩形 7"/>
              <p:cNvSpPr>
                <a:spLocks noRot="1" noChangeAspect="1" noMove="1" noResize="1" noEditPoints="1" noAdjustHandles="1" noChangeArrowheads="1" noChangeShapeType="1" noTextEdit="1"/>
              </p:cNvSpPr>
              <p:nvPr/>
            </p:nvSpPr>
            <p:spPr>
              <a:xfrm>
                <a:off x="5170174" y="1467809"/>
                <a:ext cx="1622303" cy="369332"/>
              </a:xfrm>
              <a:prstGeom prst="rect">
                <a:avLst/>
              </a:prstGeom>
              <a:blipFill>
                <a:blip r:embed="rId4"/>
                <a:stretch>
                  <a:fillRect r="-12030"/>
                </a:stretch>
              </a:blipFill>
            </p:spPr>
            <p:txBody>
              <a:bodyPr/>
              <a:lstStyle/>
              <a:p>
                <a:r>
                  <a:rPr lang="zh-CN" altLang="en-US">
                    <a:noFill/>
                  </a:rPr>
                  <a:t> </a:t>
                </a:r>
              </a:p>
            </p:txBody>
          </p:sp>
        </mc:Fallback>
      </mc:AlternateContent>
      <p:sp>
        <p:nvSpPr>
          <p:cNvPr id="9" name="矩形 8"/>
          <p:cNvSpPr/>
          <p:nvPr/>
        </p:nvSpPr>
        <p:spPr>
          <a:xfrm>
            <a:off x="4997857" y="5505929"/>
            <a:ext cx="2803571"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zh-CN" sz="1600" b="0" i="0" u="none" strike="noStrike" kern="0" cap="none" spc="0" normalizeH="0" baseline="0" noProof="0" dirty="0">
                <a:ln>
                  <a:noFill/>
                </a:ln>
                <a:solidFill>
                  <a:srgbClr val="0070C0"/>
                </a:solidFill>
                <a:effectLst/>
                <a:uLnTx/>
                <a:uFillTx/>
              </a:rPr>
              <a:t>PRD 83, 011101 (2011)</a:t>
            </a:r>
            <a:endParaRPr kumimoji="0" lang="zh-CN" altLang="en-US" sz="1600" b="0" i="0" u="none" strike="noStrike" kern="0" cap="none" spc="0" normalizeH="0" baseline="0" noProof="0" dirty="0">
              <a:ln>
                <a:noFill/>
              </a:ln>
              <a:solidFill>
                <a:srgbClr val="0070C0"/>
              </a:solidFill>
              <a:effectLst/>
              <a:uLnTx/>
              <a:uFillTx/>
            </a:endParaRPr>
          </a:p>
        </p:txBody>
      </p:sp>
      <mc:AlternateContent xmlns:mc="http://schemas.openxmlformats.org/markup-compatibility/2006" xmlns:a14="http://schemas.microsoft.com/office/drawing/2010/main">
        <mc:Choice Requires="a14">
          <p:sp>
            <p:nvSpPr>
              <p:cNvPr id="10" name="矩形 9"/>
              <p:cNvSpPr/>
              <p:nvPr/>
            </p:nvSpPr>
            <p:spPr>
              <a:xfrm>
                <a:off x="1774352" y="1467809"/>
                <a:ext cx="161589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SimHei" pitchFamily="49" charset="-122"/>
                          </a:rPr>
                        </m:ctrlPr>
                      </m:sSupPr>
                      <m:e>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𝒆</m:t>
                        </m:r>
                      </m:e>
                      <m:sup>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m:t>
                        </m:r>
                      </m:sup>
                    </m:sSup>
                    <m:sSup>
                      <m:s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SimHei" pitchFamily="49" charset="-122"/>
                          </a:rPr>
                        </m:ctrlPr>
                      </m:sSupPr>
                      <m:e>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𝒆</m:t>
                        </m:r>
                      </m:e>
                      <m:sup>
                        <m:r>
                          <a:rPr kumimoji="0" lang="en-US" altLang="zh-CN" sz="1800" b="1" i="1" u="none" strike="noStrike" kern="0" cap="none" spc="0" normalizeH="0" baseline="0" noProof="0" dirty="0">
                            <a:ln>
                              <a:noFill/>
                            </a:ln>
                            <a:solidFill>
                              <a:srgbClr val="0070C0"/>
                            </a:solidFill>
                            <a:effectLst/>
                            <a:uLnTx/>
                            <a:uFillTx/>
                            <a:latin typeface="Cambria Math"/>
                            <a:ea typeface="SimHei" pitchFamily="49" charset="-122"/>
                          </a:rPr>
                          <m:t>−</m:t>
                        </m:r>
                      </m:sup>
                    </m:sSup>
                    <m:r>
                      <a:rPr kumimoji="0" lang="en-US" altLang="zh-CN" sz="1800" b="1" i="1" u="none" strike="noStrike" kern="0" cap="none" spc="0" normalizeH="0" baseline="0" noProof="0" dirty="0">
                        <a:ln>
                          <a:noFill/>
                        </a:ln>
                        <a:solidFill>
                          <a:srgbClr val="0070C0"/>
                        </a:solidFill>
                        <a:effectLst/>
                        <a:uLnTx/>
                        <a:uFillTx/>
                        <a:latin typeface="Cambria Math"/>
                        <a:ea typeface="Cambria Math"/>
                      </a:rPr>
                      <m:t>→</m:t>
                    </m:r>
                    <m:sSup>
                      <m:s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sSupPr>
                      <m:e>
                        <m:r>
                          <a:rPr kumimoji="0" lang="en-US" altLang="zh-CN" sz="1800" b="1" i="1" u="none" strike="noStrike" kern="0" cap="none" spc="0" normalizeH="0" baseline="0" noProof="0" dirty="0">
                            <a:ln>
                              <a:noFill/>
                            </a:ln>
                            <a:solidFill>
                              <a:srgbClr val="0070C0"/>
                            </a:solidFill>
                            <a:effectLst/>
                            <a:uLnTx/>
                            <a:uFillTx/>
                            <a:latin typeface="Cambria Math"/>
                            <a:ea typeface="Cambria Math"/>
                          </a:rPr>
                          <m:t>𝑫</m:t>
                        </m:r>
                      </m:e>
                      <m:sup>
                        <m:r>
                          <a:rPr kumimoji="0" lang="en-US" altLang="zh-CN" sz="1800" b="1" i="1" u="none" strike="noStrike" kern="0" cap="none" spc="0" normalizeH="0" baseline="0" noProof="0" dirty="0">
                            <a:ln>
                              <a:noFill/>
                            </a:ln>
                            <a:solidFill>
                              <a:srgbClr val="0070C0"/>
                            </a:solidFill>
                            <a:effectLst/>
                            <a:uLnTx/>
                            <a:uFillTx/>
                            <a:latin typeface="Cambria Math"/>
                            <a:ea typeface="Cambria Math"/>
                          </a:rPr>
                          <m:t>∗</m:t>
                        </m:r>
                      </m:sup>
                    </m:sSup>
                    <m:sSup>
                      <m:sSupPr>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sSupPr>
                      <m:e>
                        <m:acc>
                          <m:accPr>
                            <m:chr m:val="̅"/>
                            <m:ctrlPr>
                              <a:rPr kumimoji="0" lang="en-US" altLang="zh-CN" sz="1800" b="1" i="1" u="none" strike="noStrike" kern="0" cap="none" spc="0" normalizeH="0" baseline="0" noProof="0" dirty="0">
                                <a:ln>
                                  <a:noFill/>
                                </a:ln>
                                <a:solidFill>
                                  <a:srgbClr val="0070C0"/>
                                </a:solidFill>
                                <a:effectLst/>
                                <a:uLnTx/>
                                <a:uFillTx/>
                                <a:latin typeface="Cambria Math" panose="02040503050406030204" pitchFamily="18" charset="0"/>
                                <a:ea typeface="Cambria Math"/>
                              </a:rPr>
                            </m:ctrlPr>
                          </m:accPr>
                          <m:e>
                            <m:r>
                              <a:rPr kumimoji="0" lang="en-US" altLang="zh-CN" sz="1800" b="1" i="1" u="none" strike="noStrike" kern="0" cap="none" spc="0" normalizeH="0" baseline="0" noProof="0" dirty="0">
                                <a:ln>
                                  <a:noFill/>
                                </a:ln>
                                <a:solidFill>
                                  <a:srgbClr val="0070C0"/>
                                </a:solidFill>
                                <a:effectLst/>
                                <a:uLnTx/>
                                <a:uFillTx/>
                                <a:latin typeface="Cambria Math"/>
                                <a:ea typeface="Cambria Math"/>
                              </a:rPr>
                              <m:t>𝑫</m:t>
                            </m:r>
                          </m:e>
                        </m:acc>
                      </m:e>
                      <m:sup>
                        <m:r>
                          <a:rPr kumimoji="0" lang="en-US" altLang="zh-CN" sz="1800" b="1" i="1" u="none" strike="noStrike" kern="0" cap="none" spc="0" normalizeH="0" baseline="0" noProof="0" dirty="0">
                            <a:ln>
                              <a:noFill/>
                            </a:ln>
                            <a:solidFill>
                              <a:srgbClr val="0070C0"/>
                            </a:solidFill>
                            <a:effectLst/>
                            <a:uLnTx/>
                            <a:uFillTx/>
                            <a:latin typeface="Cambria Math"/>
                            <a:ea typeface="Cambria Math"/>
                          </a:rPr>
                          <m:t>∗</m:t>
                        </m:r>
                      </m:sup>
                    </m:sSup>
                  </m:oMath>
                </a14:m>
                <a:r>
                  <a:rPr kumimoji="0" lang="en-US" altLang="zh-CN" sz="1800" b="0" i="0" u="none" strike="noStrike" kern="0" cap="none" spc="0" normalizeH="0" baseline="0" noProof="0" dirty="0">
                    <a:ln>
                      <a:noFill/>
                    </a:ln>
                    <a:solidFill>
                      <a:srgbClr val="0070C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矩形 9"/>
              <p:cNvSpPr>
                <a:spLocks noRot="1" noChangeAspect="1" noMove="1" noResize="1" noEditPoints="1" noAdjustHandles="1" noChangeArrowheads="1" noChangeShapeType="1" noTextEdit="1"/>
              </p:cNvSpPr>
              <p:nvPr/>
            </p:nvSpPr>
            <p:spPr>
              <a:xfrm>
                <a:off x="1774352" y="1467809"/>
                <a:ext cx="1615892" cy="369332"/>
              </a:xfrm>
              <a:prstGeom prst="rect">
                <a:avLst/>
              </a:prstGeom>
              <a:blipFill>
                <a:blip r:embed="rId5"/>
                <a:stretch>
                  <a:fillRect r="-9811"/>
                </a:stretch>
              </a:blipFill>
            </p:spPr>
            <p:txBody>
              <a:bodyPr/>
              <a:lstStyle/>
              <a:p>
                <a:r>
                  <a:rPr lang="zh-CN" altLang="en-US">
                    <a:noFill/>
                  </a:rPr>
                  <a:t> </a:t>
                </a:r>
              </a:p>
            </p:txBody>
          </p:sp>
        </mc:Fallback>
      </mc:AlternateContent>
      <p:sp>
        <p:nvSpPr>
          <p:cNvPr id="11" name="文本框 10"/>
          <p:cNvSpPr txBox="1"/>
          <p:nvPr/>
        </p:nvSpPr>
        <p:spPr>
          <a:xfrm>
            <a:off x="1156247" y="830203"/>
            <a:ext cx="645561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What’s the contribution of Y(4260) to open charm channels?  </a:t>
            </a:r>
            <a:endParaRPr kumimoji="0" lang="zh-CN" altLang="en-US" sz="18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20682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815402" y="1115727"/>
            <a:ext cx="3618712" cy="5121629"/>
          </a:xfrm>
          <a:prstGeom prst="rect">
            <a:avLst/>
          </a:prstGeom>
        </p:spPr>
      </p:pic>
      <p:sp>
        <p:nvSpPr>
          <p:cNvPr id="4" name="文本框 3"/>
          <p:cNvSpPr txBox="1"/>
          <p:nvPr/>
        </p:nvSpPr>
        <p:spPr>
          <a:xfrm>
            <a:off x="4905829" y="5696858"/>
            <a:ext cx="30187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BESIII, 1705.06853[</a:t>
            </a:r>
            <a:r>
              <a:rPr kumimoji="0" lang="en-US" altLang="zh-CN" sz="1800" b="0" i="0" u="none" strike="noStrike" kern="0" cap="none" spc="0" normalizeH="0" baseline="0" noProof="0" dirty="0" err="1">
                <a:ln>
                  <a:noFill/>
                </a:ln>
                <a:solidFill>
                  <a:sysClr val="windowText" lastClr="000000"/>
                </a:solidFill>
                <a:effectLst/>
                <a:uLnTx/>
                <a:uFillTx/>
              </a:rPr>
              <a:t>hep</a:t>
            </a:r>
            <a:r>
              <a:rPr kumimoji="0" lang="en-US" altLang="zh-CN" sz="1800" b="0" i="0" u="none" strike="noStrike" kern="0" cap="none" spc="0" normalizeH="0" baseline="0" noProof="0" dirty="0">
                <a:ln>
                  <a:noFill/>
                </a:ln>
                <a:solidFill>
                  <a:sysClr val="windowText" lastClr="000000"/>
                </a:solidFill>
                <a:effectLst/>
                <a:uLnTx/>
                <a:uFillTx/>
              </a:rPr>
              <a:t>-ex]</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5" name="图片 4"/>
          <p:cNvPicPr>
            <a:picLocks noChangeAspect="1"/>
          </p:cNvPicPr>
          <p:nvPr/>
        </p:nvPicPr>
        <p:blipFill>
          <a:blip r:embed="rId3"/>
          <a:stretch>
            <a:fillRect/>
          </a:stretch>
        </p:blipFill>
        <p:spPr>
          <a:xfrm>
            <a:off x="2267187" y="1268675"/>
            <a:ext cx="1460025" cy="256650"/>
          </a:xfrm>
          <a:prstGeom prst="rect">
            <a:avLst/>
          </a:prstGeom>
          <a:ln>
            <a:solidFill>
              <a:srgbClr val="FF0000"/>
            </a:solidFill>
          </a:ln>
        </p:spPr>
      </p:pic>
      <p:pic>
        <p:nvPicPr>
          <p:cNvPr id="6" name="图片 5"/>
          <p:cNvPicPr>
            <a:picLocks noChangeAspect="1"/>
          </p:cNvPicPr>
          <p:nvPr/>
        </p:nvPicPr>
        <p:blipFill>
          <a:blip r:embed="rId4"/>
          <a:stretch>
            <a:fillRect/>
          </a:stretch>
        </p:blipFill>
        <p:spPr>
          <a:xfrm>
            <a:off x="2393516" y="5376761"/>
            <a:ext cx="1042875" cy="239250"/>
          </a:xfrm>
          <a:prstGeom prst="rect">
            <a:avLst/>
          </a:prstGeom>
          <a:ln>
            <a:solidFill>
              <a:srgbClr val="FF0000"/>
            </a:solidFill>
          </a:ln>
        </p:spPr>
      </p:pic>
      <p:sp>
        <p:nvSpPr>
          <p:cNvPr id="7" name="文本框 6"/>
          <p:cNvSpPr txBox="1"/>
          <p:nvPr/>
        </p:nvSpPr>
        <p:spPr>
          <a:xfrm>
            <a:off x="4542971" y="1115727"/>
            <a:ext cx="4280724" cy="861774"/>
          </a:xfrm>
          <a:prstGeom prst="rect">
            <a:avLst/>
          </a:prstGeom>
          <a:noFill/>
        </p:spPr>
        <p:txBody>
          <a:bodyPr wrap="none" rtlCol="0">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rPr>
              <a:t>Mass of Y(4260): ~ 4.22 GeV</a:t>
            </a:r>
          </a:p>
          <a:p>
            <a:pPr marL="0" marR="0" lvl="0" indent="0" defTabSz="914400" eaLnBrk="1" fontAlgn="auto" latinLnBrk="0" hangingPunct="1">
              <a:lnSpc>
                <a:spcPct val="100000"/>
              </a:lnSpc>
              <a:spcBef>
                <a:spcPts val="120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rPr>
              <a:t>Total width of Y(4260): 50~80 MeV</a:t>
            </a:r>
            <a:endParaRPr kumimoji="0" lang="zh-CN" altLang="en-US" sz="2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94658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84213" y="889229"/>
            <a:ext cx="741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Hybrid state,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F.E.Close</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and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P.R.Page</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PLB28(2005)215;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S.L.Zhu</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PLB625(2005)212; E. Kou and O.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Pene</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PLB631(2005)164</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Radial excitation of a </a:t>
            </a:r>
            <a:r>
              <a:rPr kumimoji="0" lang="en-US" altLang="zh-CN" sz="1800" b="0" i="0" u="none" strike="noStrike" kern="0" cap="none" spc="0" normalizeH="0" baseline="0" noProof="0" dirty="0" err="1">
                <a:ln>
                  <a:noFill/>
                </a:ln>
                <a:solidFill>
                  <a:srgbClr val="000000"/>
                </a:solidFill>
                <a:effectLst/>
                <a:uLnTx/>
                <a:uFillTx/>
                <a:latin typeface="Arial" charset="0"/>
                <a:ea typeface="宋体" charset="-122"/>
              </a:rPr>
              <a:t>diquark-antidiquark</a:t>
            </a: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 state analogous to X(3872),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L.Maiani</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F.Piccinini</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A.D.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Polosa</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and V.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Riquer</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PRD71(2005)014028</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D</a:t>
            </a:r>
            <a:r>
              <a:rPr kumimoji="0" lang="en-US" altLang="zh-CN" sz="1800" b="0" i="0" u="none" strike="noStrike" kern="0" cap="none" spc="0" normalizeH="0" baseline="-25000" noProof="0" dirty="0">
                <a:ln>
                  <a:noFill/>
                </a:ln>
                <a:solidFill>
                  <a:srgbClr val="000000"/>
                </a:solidFill>
                <a:effectLst/>
                <a:uLnTx/>
                <a:uFillTx/>
                <a:latin typeface="Arial" charset="0"/>
                <a:ea typeface="宋体" charset="-122"/>
              </a:rPr>
              <a:t>1</a:t>
            </a: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 D molecular state, </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G.J. Ding, PRD79(2009)014001; F. Close and C.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Downum</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PRL102(2009)242003; A.A.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Filin</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 Romanov, C.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Hanhart</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Yu.S</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Kalashnikova</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U.G. Meissner and A.V.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Nefediev</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 PRL105(2010)019101</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Strongly couple to </a:t>
            </a:r>
            <a:r>
              <a:rPr kumimoji="0" lang="el-GR" altLang="zh-CN" sz="1800" b="0" i="0" u="none" strike="noStrike" kern="0" cap="none" spc="0" normalizeH="0" baseline="0" noProof="0" dirty="0">
                <a:ln>
                  <a:noFill/>
                </a:ln>
                <a:solidFill>
                  <a:srgbClr val="000000"/>
                </a:solidFill>
                <a:effectLst/>
                <a:uLnTx/>
                <a:uFillTx/>
                <a:latin typeface="Arial" charset="0"/>
                <a:ea typeface="宋体" charset="-122"/>
              </a:rPr>
              <a:t>Χ</a:t>
            </a:r>
            <a:r>
              <a:rPr kumimoji="0" lang="en-US" altLang="zh-CN" sz="1800" b="0" i="0" u="none" strike="noStrike" kern="0" cap="none" spc="0" normalizeH="0" baseline="-25000" noProof="0" dirty="0">
                <a:ln>
                  <a:noFill/>
                </a:ln>
                <a:solidFill>
                  <a:srgbClr val="000000"/>
                </a:solidFill>
                <a:effectLst/>
                <a:uLnTx/>
                <a:uFillTx/>
                <a:latin typeface="Arial" charset="0"/>
                <a:ea typeface="宋体" charset="-122"/>
              </a:rPr>
              <a:t>c0</a:t>
            </a:r>
            <a:r>
              <a:rPr kumimoji="0" lang="el-GR" altLang="zh-CN" sz="1800" b="0" i="0" u="none" strike="noStrike" kern="0" cap="none" spc="0" normalizeH="0" baseline="0" noProof="0" dirty="0">
                <a:ln>
                  <a:noFill/>
                </a:ln>
                <a:solidFill>
                  <a:srgbClr val="000000"/>
                </a:solidFill>
                <a:effectLst/>
                <a:uLnTx/>
                <a:uFillTx/>
                <a:latin typeface="Arial" charset="0"/>
                <a:ea typeface="宋体" charset="-122"/>
              </a:rPr>
              <a:t>ω</a:t>
            </a: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 </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M. Shi, D. L. Yao and H.Q. Zheng,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hep-ph</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/1301.4004</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err="1">
                <a:ln>
                  <a:noFill/>
                </a:ln>
                <a:solidFill>
                  <a:srgbClr val="000000"/>
                </a:solidFill>
                <a:effectLst/>
                <a:uLnTx/>
                <a:uFillTx/>
                <a:latin typeface="Arial" charset="0"/>
                <a:ea typeface="宋体" charset="-122"/>
              </a:rPr>
              <a:t>Hadro-quarkonium</a:t>
            </a: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 </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M. </a:t>
            </a:r>
            <a:r>
              <a:rPr kumimoji="0" lang="en-US" altLang="zh-CN" sz="1800" b="0" i="0" u="none" strike="noStrike" kern="0" cap="none" spc="0" normalizeH="0" baseline="0" noProof="0" dirty="0" err="1">
                <a:ln>
                  <a:noFill/>
                </a:ln>
                <a:solidFill>
                  <a:srgbClr val="3366FF"/>
                </a:solidFill>
                <a:effectLst/>
                <a:uLnTx/>
                <a:uFillTx/>
                <a:latin typeface="Arial" charset="0"/>
                <a:ea typeface="宋体" charset="-122"/>
              </a:rPr>
              <a:t>Voloshin</a:t>
            </a: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000000"/>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Inference effects, </a:t>
            </a:r>
            <a:r>
              <a:rPr kumimoji="0" lang="en-US" altLang="zh-CN" sz="1800" b="0" i="0" u="none" strike="noStrike" kern="0" cap="none" spc="0" normalizeH="0" baseline="0" noProof="0" dirty="0">
                <a:ln>
                  <a:noFill/>
                </a:ln>
                <a:solidFill>
                  <a:srgbClr val="3366FF"/>
                </a:solidFill>
                <a:effectLst/>
                <a:uLnTx/>
                <a:uFillTx/>
                <a:latin typeface="Arial" charset="0"/>
                <a:ea typeface="宋体" charset="-122"/>
              </a:rPr>
              <a:t>X. Liu et al</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000000"/>
              </a:solidFill>
              <a:effectLst/>
              <a:uLnTx/>
              <a:uFillTx/>
              <a:latin typeface="Arial" charset="0"/>
              <a:ea typeface="宋体" charset="-122"/>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a:ln>
                  <a:noFill/>
                </a:ln>
                <a:solidFill>
                  <a:srgbClr val="000000"/>
                </a:solidFill>
                <a:effectLst/>
                <a:uLnTx/>
                <a:uFillTx/>
                <a:latin typeface="Arial" charset="0"/>
                <a:ea typeface="宋体" charset="-122"/>
              </a:rPr>
              <a:t>……</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u"/>
              <a:tabLst/>
              <a:defRPr/>
            </a:pPr>
            <a:endParaRPr kumimoji="0" lang="en-US" altLang="zh-CN" sz="1800" b="0" i="0" u="none" strike="noStrike" kern="0" cap="none" spc="0" normalizeH="0" baseline="0" noProof="0" dirty="0">
              <a:ln>
                <a:noFill/>
              </a:ln>
              <a:solidFill>
                <a:srgbClr val="3366FF"/>
              </a:solidFill>
              <a:effectLst/>
              <a:uLnTx/>
              <a:uFillTx/>
              <a:latin typeface="Arial" charset="0"/>
              <a:ea typeface="宋体" charset="-122"/>
            </a:endParaRPr>
          </a:p>
        </p:txBody>
      </p:sp>
      <p:sp>
        <p:nvSpPr>
          <p:cNvPr id="2" name="文本框 1"/>
          <p:cNvSpPr txBox="1"/>
          <p:nvPr/>
        </p:nvSpPr>
        <p:spPr>
          <a:xfrm>
            <a:off x="684213" y="283028"/>
            <a:ext cx="661270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 Possible interpretations for the nature of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Y(4260)</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 </a:t>
            </a:r>
            <a:endParaRPr kumimoji="0" lang="zh-CN" alt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2145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8AF3F7-C5FE-495E-AB51-514AFF693C71}"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5"/>
            <a:ext cx="8748464" cy="62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95936" y="6453336"/>
            <a:ext cx="345062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C. Thomas, talk at Charm 2013 </a:t>
            </a:r>
            <a:endParaRPr kumimoji="0" lang="zh-CN" altLang="en-US" sz="18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363894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430338"/>
            <a:ext cx="871855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6" y="3582988"/>
            <a:ext cx="3903662" cy="28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3838"/>
            <a:ext cx="475932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620713"/>
            <a:ext cx="39941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6"/>
          <p:cNvSpPr>
            <a:spLocks noChangeArrowheads="1"/>
          </p:cNvSpPr>
          <p:nvPr/>
        </p:nvSpPr>
        <p:spPr bwMode="auto">
          <a:xfrm>
            <a:off x="538163" y="144463"/>
            <a:ext cx="4897437" cy="908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5367" name="Text Box 7"/>
          <p:cNvSpPr txBox="1">
            <a:spLocks noChangeArrowheads="1"/>
          </p:cNvSpPr>
          <p:nvPr/>
        </p:nvSpPr>
        <p:spPr bwMode="auto">
          <a:xfrm>
            <a:off x="1825625" y="6443663"/>
            <a:ext cx="5775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Calibri" pitchFamily="34" charset="0"/>
                <a:ea typeface="宋体" charset="-122"/>
              </a:rPr>
              <a:t>BESIII, PRL110, 252001 (2013)  [arXiv:1303.5949 [hep-ex]]   </a:t>
            </a:r>
          </a:p>
        </p:txBody>
      </p:sp>
      <p:sp>
        <p:nvSpPr>
          <p:cNvPr id="15368" name="Text Box 8"/>
          <p:cNvSpPr txBox="1">
            <a:spLocks noChangeArrowheads="1"/>
          </p:cNvSpPr>
          <p:nvPr/>
        </p:nvSpPr>
        <p:spPr bwMode="auto">
          <a:xfrm>
            <a:off x="4911725" y="3644900"/>
            <a:ext cx="3836988"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333399"/>
                </a:solidFill>
                <a:effectLst/>
                <a:uLnTx/>
                <a:uFillTx/>
                <a:latin typeface="Calibri" pitchFamily="34" charset="0"/>
                <a:ea typeface="宋体" charset="-122"/>
              </a:rPr>
              <a:t> The mass of the charged charmonium-like structure </a:t>
            </a:r>
            <a:r>
              <a:rPr kumimoji="0" lang="en-US" altLang="zh-CN" sz="2000" b="1" i="0" u="none" strike="noStrike" kern="0" cap="none" spc="0" normalizeH="0" baseline="0" noProof="0">
                <a:ln>
                  <a:noFill/>
                </a:ln>
                <a:solidFill>
                  <a:srgbClr val="FF0000"/>
                </a:solidFill>
                <a:effectLst/>
                <a:uLnTx/>
                <a:uFillTx/>
                <a:latin typeface="Calibri" pitchFamily="34" charset="0"/>
                <a:ea typeface="宋体" charset="-122"/>
              </a:rPr>
              <a:t>Zc(3900)</a:t>
            </a:r>
            <a:r>
              <a:rPr kumimoji="0" lang="en-US" altLang="zh-CN" sz="2000" b="1" i="0" u="none" strike="noStrike" kern="0" cap="none" spc="0" normalizeH="0" baseline="0" noProof="0">
                <a:ln>
                  <a:noFill/>
                </a:ln>
                <a:solidFill>
                  <a:srgbClr val="333399"/>
                </a:solidFill>
                <a:effectLst/>
                <a:uLnTx/>
                <a:uFillTx/>
                <a:latin typeface="Calibri" pitchFamily="34" charset="0"/>
                <a:ea typeface="宋体" charset="-122"/>
              </a:rPr>
              <a:t> is about 3.899 GeV, close to </a:t>
            </a:r>
            <a:r>
              <a:rPr kumimoji="0" lang="en-US" altLang="zh-CN" sz="2000" b="1" i="0" u="none" strike="noStrike" kern="0" cap="none" spc="0" normalizeH="0" baseline="0" noProof="0">
                <a:ln>
                  <a:noFill/>
                </a:ln>
                <a:solidFill>
                  <a:srgbClr val="FF0000"/>
                </a:solidFill>
                <a:effectLst/>
                <a:uLnTx/>
                <a:uFillTx/>
                <a:latin typeface="Calibri" pitchFamily="34" charset="0"/>
                <a:ea typeface="宋体" charset="-122"/>
              </a:rPr>
              <a:t>DD* threshold</a:t>
            </a:r>
            <a:r>
              <a:rPr kumimoji="0" lang="en-US" altLang="zh-CN" sz="2000" b="1" i="0" u="none" strike="noStrike" kern="0" cap="none" spc="0" normalizeH="0" baseline="0" noProof="0">
                <a:ln>
                  <a:noFill/>
                </a:ln>
                <a:solidFill>
                  <a:srgbClr val="333399"/>
                </a:solidFill>
                <a:effectLst/>
                <a:uLnTx/>
                <a:uFillTx/>
                <a:latin typeface="Calibri" pitchFamily="34" charset="0"/>
                <a:ea typeface="宋体" charset="-122"/>
              </a:rPr>
              <a:t>!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333399"/>
                </a:solidFill>
                <a:effectLst/>
                <a:uLnTx/>
                <a:uFillTx/>
                <a:latin typeface="Calibri" pitchFamily="34" charset="0"/>
                <a:ea typeface="宋体" charset="-122"/>
              </a:rPr>
              <a:t> It could be an opportunity for understanding the mysterious </a:t>
            </a:r>
            <a:r>
              <a:rPr kumimoji="0" lang="en-US" altLang="zh-CN" sz="2000" b="1" i="0" u="none" strike="noStrike" kern="0" cap="none" spc="0" normalizeH="0" baseline="0" noProof="0">
                <a:ln>
                  <a:noFill/>
                </a:ln>
                <a:solidFill>
                  <a:srgbClr val="FF0000"/>
                </a:solidFill>
                <a:effectLst/>
                <a:uLnTx/>
                <a:uFillTx/>
                <a:latin typeface="Calibri" pitchFamily="34" charset="0"/>
                <a:ea typeface="宋体" charset="-122"/>
              </a:rPr>
              <a:t>Y(4260)</a:t>
            </a:r>
            <a:r>
              <a:rPr kumimoji="0" lang="en-US" altLang="zh-CN" sz="2000" b="1" i="0" u="none" strike="noStrike" kern="0" cap="none" spc="0" normalizeH="0" baseline="0" noProof="0">
                <a:ln>
                  <a:noFill/>
                </a:ln>
                <a:solidFill>
                  <a:srgbClr val="333399"/>
                </a:solidFill>
                <a:effectLst/>
                <a:uLnTx/>
                <a:uFillTx/>
                <a:latin typeface="Calibri" pitchFamily="34" charset="0"/>
                <a:ea typeface="宋体" charset="-122"/>
              </a:rPr>
              <a:t>.  </a:t>
            </a:r>
          </a:p>
        </p:txBody>
      </p:sp>
      <p:sp>
        <p:nvSpPr>
          <p:cNvPr id="15369" name="Freeform 3"/>
          <p:cNvSpPr>
            <a:spLocks/>
          </p:cNvSpPr>
          <p:nvPr/>
        </p:nvSpPr>
        <p:spPr bwMode="auto">
          <a:xfrm rot="2419281">
            <a:off x="6737350" y="466725"/>
            <a:ext cx="396875" cy="385763"/>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0" name="Line 7"/>
          <p:cNvSpPr>
            <a:spLocks noChangeShapeType="1"/>
          </p:cNvSpPr>
          <p:nvPr/>
        </p:nvSpPr>
        <p:spPr bwMode="auto">
          <a:xfrm flipV="1">
            <a:off x="6276975" y="665163"/>
            <a:ext cx="455613"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1" name="Line 8"/>
          <p:cNvSpPr>
            <a:spLocks noChangeShapeType="1"/>
          </p:cNvSpPr>
          <p:nvPr/>
        </p:nvSpPr>
        <p:spPr bwMode="auto">
          <a:xfrm flipH="1" flipV="1">
            <a:off x="6276975" y="260350"/>
            <a:ext cx="455613" cy="4048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2" name="Text Box 9"/>
          <p:cNvSpPr txBox="1">
            <a:spLocks noChangeArrowheads="1"/>
          </p:cNvSpPr>
          <p:nvPr/>
        </p:nvSpPr>
        <p:spPr bwMode="auto">
          <a:xfrm>
            <a:off x="5916613" y="44450"/>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rPr>
              <a:t>+</a:t>
            </a:r>
          </a:p>
        </p:txBody>
      </p:sp>
      <p:sp>
        <p:nvSpPr>
          <p:cNvPr id="15373" name="Rectangle 10"/>
          <p:cNvSpPr>
            <a:spLocks noChangeArrowheads="1"/>
          </p:cNvSpPr>
          <p:nvPr/>
        </p:nvSpPr>
        <p:spPr bwMode="auto">
          <a:xfrm>
            <a:off x="5916613" y="800100"/>
            <a:ext cx="48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endParaRPr kumimoji="0" lang="en-GB" altLang="zh-CN" sz="2000" b="1" i="0" u="none" strike="noStrike" kern="0" cap="none" spc="0" normalizeH="0" baseline="0" noProof="0">
              <a:ln>
                <a:noFill/>
              </a:ln>
              <a:solidFill>
                <a:srgbClr val="0000FF"/>
              </a:solidFill>
              <a:effectLst/>
              <a:uLnTx/>
              <a:uFillTx/>
              <a:latin typeface="Arial" charset="0"/>
              <a:ea typeface="宋体" charset="-122"/>
            </a:endParaRPr>
          </a:p>
        </p:txBody>
      </p:sp>
      <p:sp>
        <p:nvSpPr>
          <p:cNvPr id="15374" name="Line 5"/>
          <p:cNvSpPr>
            <a:spLocks noChangeShapeType="1"/>
          </p:cNvSpPr>
          <p:nvPr/>
        </p:nvSpPr>
        <p:spPr bwMode="auto">
          <a:xfrm flipV="1">
            <a:off x="8069263" y="620713"/>
            <a:ext cx="392112" cy="2809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5" name="Line 6"/>
          <p:cNvSpPr>
            <a:spLocks noChangeShapeType="1"/>
          </p:cNvSpPr>
          <p:nvPr/>
        </p:nvSpPr>
        <p:spPr bwMode="auto">
          <a:xfrm flipH="1" flipV="1">
            <a:off x="8081963" y="889000"/>
            <a:ext cx="392112" cy="254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6" name="Line 7"/>
          <p:cNvSpPr>
            <a:spLocks noChangeShapeType="1"/>
          </p:cNvSpPr>
          <p:nvPr/>
        </p:nvSpPr>
        <p:spPr bwMode="auto">
          <a:xfrm flipH="1" flipV="1">
            <a:off x="7654925" y="673100"/>
            <a:ext cx="431800" cy="223838"/>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7" name="Line 8"/>
          <p:cNvSpPr>
            <a:spLocks noChangeShapeType="1"/>
          </p:cNvSpPr>
          <p:nvPr/>
        </p:nvSpPr>
        <p:spPr bwMode="auto">
          <a:xfrm flipV="1">
            <a:off x="7667625" y="336550"/>
            <a:ext cx="431800" cy="3413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8" name="Line 9"/>
          <p:cNvSpPr>
            <a:spLocks noChangeShapeType="1"/>
          </p:cNvSpPr>
          <p:nvPr/>
        </p:nvSpPr>
        <p:spPr bwMode="auto">
          <a:xfrm>
            <a:off x="7210425" y="673100"/>
            <a:ext cx="457200" cy="47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379" name="Text Box 11"/>
          <p:cNvSpPr txBox="1">
            <a:spLocks noChangeArrowheads="1"/>
          </p:cNvSpPr>
          <p:nvPr/>
        </p:nvSpPr>
        <p:spPr bwMode="auto">
          <a:xfrm>
            <a:off x="8027988" y="44450"/>
            <a:ext cx="373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15380" name="Text Box 12"/>
          <p:cNvSpPr txBox="1">
            <a:spLocks noChangeArrowheads="1"/>
          </p:cNvSpPr>
          <p:nvPr/>
        </p:nvSpPr>
        <p:spPr bwMode="auto">
          <a:xfrm>
            <a:off x="8388350" y="325438"/>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15381" name="Text Box 13"/>
          <p:cNvSpPr txBox="1">
            <a:spLocks noChangeArrowheads="1"/>
          </p:cNvSpPr>
          <p:nvPr/>
        </p:nvSpPr>
        <p:spPr bwMode="auto">
          <a:xfrm>
            <a:off x="8459788" y="981075"/>
            <a:ext cx="658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J/  </a:t>
            </a:r>
          </a:p>
        </p:txBody>
      </p:sp>
      <p:sp>
        <p:nvSpPr>
          <p:cNvPr id="15382" name="Text Box 14"/>
          <p:cNvSpPr txBox="1">
            <a:spLocks noChangeArrowheads="1"/>
          </p:cNvSpPr>
          <p:nvPr/>
        </p:nvSpPr>
        <p:spPr bwMode="auto">
          <a:xfrm>
            <a:off x="7781925" y="812800"/>
            <a:ext cx="441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CC3300"/>
                </a:solidFill>
                <a:effectLst/>
                <a:uLnTx/>
                <a:uFillTx/>
                <a:latin typeface="Calibri" pitchFamily="34" charset="0"/>
                <a:ea typeface="宋体" charset="-122"/>
              </a:rPr>
              <a:t>Zc </a:t>
            </a:r>
          </a:p>
        </p:txBody>
      </p:sp>
      <p:sp>
        <p:nvSpPr>
          <p:cNvPr id="15383" name="Oval 10"/>
          <p:cNvSpPr>
            <a:spLocks noChangeArrowheads="1"/>
          </p:cNvSpPr>
          <p:nvPr/>
        </p:nvSpPr>
        <p:spPr bwMode="auto">
          <a:xfrm>
            <a:off x="7138988" y="5984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5384" name="TextBox 23"/>
          <p:cNvSpPr txBox="1">
            <a:spLocks noChangeArrowheads="1"/>
          </p:cNvSpPr>
          <p:nvPr/>
        </p:nvSpPr>
        <p:spPr bwMode="auto">
          <a:xfrm>
            <a:off x="6823075" y="250825"/>
            <a:ext cx="1028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rPr>
              <a:t>Y(4260)  </a:t>
            </a:r>
            <a:endParaRPr kumimoji="0" lang="zh-CN" altLang="en-US" sz="1600" b="1" i="0" u="none" strike="noStrike" kern="0" cap="none" spc="0" normalizeH="0" baseline="0" noProof="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323292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76400" y="404813"/>
            <a:ext cx="59070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Calibri" pitchFamily="34" charset="0"/>
                <a:ea typeface="宋体" charset="-122"/>
              </a:rPr>
              <a:t>Belle, PRL110, 252002 (2013) [arXiv:1304.0121v1 [hep-ex]] </a:t>
            </a:r>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908050"/>
            <a:ext cx="76835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6"/>
          <p:cNvSpPr txBox="1">
            <a:spLocks noChangeArrowheads="1"/>
          </p:cNvSpPr>
          <p:nvPr/>
        </p:nvSpPr>
        <p:spPr bwMode="auto">
          <a:xfrm>
            <a:off x="2627313" y="3278188"/>
            <a:ext cx="5115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Xiao et al., PLB (2013), arXiv:1304.3036v1 [</a:t>
            </a:r>
            <a:r>
              <a:rPr kumimoji="0" lang="en-US" altLang="zh-CN" sz="1800" b="1" i="0" u="none" strike="noStrike" kern="0" cap="none" spc="0" normalizeH="0" baseline="0" noProof="0" dirty="0" err="1">
                <a:ln>
                  <a:noFill/>
                </a:ln>
                <a:solidFill>
                  <a:srgbClr val="FF0000"/>
                </a:solidFill>
                <a:effectLst/>
                <a:uLnTx/>
                <a:uFillTx/>
                <a:latin typeface="Calibri" pitchFamily="34" charset="0"/>
                <a:ea typeface="宋体" charset="-122"/>
              </a:rPr>
              <a:t>hep</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-ex]  </a:t>
            </a:r>
          </a:p>
        </p:txBody>
      </p:sp>
      <p:pic>
        <p:nvPicPr>
          <p:cNvPr id="1638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827463"/>
            <a:ext cx="3455988"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8975" y="3937000"/>
            <a:ext cx="3386138"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4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4105275"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916113"/>
            <a:ext cx="4200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76250"/>
            <a:ext cx="29432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1447800"/>
            <a:ext cx="2162175" cy="37147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直接箭头连接符 2"/>
          <p:cNvCxnSpPr/>
          <p:nvPr/>
        </p:nvCxnSpPr>
        <p:spPr>
          <a:xfrm>
            <a:off x="2195513" y="1819275"/>
            <a:ext cx="0" cy="77152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15" name="TextBox 5"/>
          <p:cNvSpPr txBox="1">
            <a:spLocks noChangeArrowheads="1"/>
          </p:cNvSpPr>
          <p:nvPr/>
        </p:nvSpPr>
        <p:spPr bwMode="auto">
          <a:xfrm>
            <a:off x="3348038" y="6156325"/>
            <a:ext cx="554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BESIII Collaboration, arXiv:1308.2760 [hep-ex]</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109511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00125"/>
            <a:ext cx="4032250" cy="297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25525"/>
            <a:ext cx="4176712" cy="297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476250"/>
            <a:ext cx="26289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a:xfrm>
            <a:off x="7380288" y="1125538"/>
            <a:ext cx="0" cy="522287"/>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38" name="TextBox 1"/>
          <p:cNvSpPr txBox="1">
            <a:spLocks noChangeArrowheads="1"/>
          </p:cNvSpPr>
          <p:nvPr/>
        </p:nvSpPr>
        <p:spPr bwMode="auto">
          <a:xfrm>
            <a:off x="7423150" y="620713"/>
            <a:ext cx="132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7030A0"/>
                </a:solidFill>
                <a:effectLst/>
                <a:uLnTx/>
                <a:uFillTx/>
                <a:latin typeface="Arial" charset="0"/>
                <a:ea typeface="宋体" charset="-122"/>
              </a:rPr>
              <a:t>Zc(3900)? </a:t>
            </a:r>
            <a:endParaRPr kumimoji="0" lang="zh-CN" altLang="en-US" sz="1800" b="1" i="0" u="none" strike="noStrike" kern="0" cap="none" spc="0" normalizeH="0" baseline="0" noProof="0">
              <a:ln>
                <a:noFill/>
              </a:ln>
              <a:solidFill>
                <a:srgbClr val="7030A0"/>
              </a:solidFill>
              <a:effectLst/>
              <a:uLnTx/>
              <a:uFillTx/>
              <a:latin typeface="Arial" charset="0"/>
              <a:ea typeface="宋体" charset="-122"/>
            </a:endParaRPr>
          </a:p>
        </p:txBody>
      </p:sp>
      <p:cxnSp>
        <p:nvCxnSpPr>
          <p:cNvPr id="8" name="直接箭头连接符 7"/>
          <p:cNvCxnSpPr/>
          <p:nvPr/>
        </p:nvCxnSpPr>
        <p:spPr>
          <a:xfrm>
            <a:off x="6084888" y="676275"/>
            <a:ext cx="0" cy="5238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4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4292600"/>
            <a:ext cx="32543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075" y="4792663"/>
            <a:ext cx="2460625" cy="3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2" name="TextBox 6"/>
          <p:cNvSpPr txBox="1">
            <a:spLocks noChangeArrowheads="1"/>
          </p:cNvSpPr>
          <p:nvPr/>
        </p:nvSpPr>
        <p:spPr bwMode="auto">
          <a:xfrm>
            <a:off x="987425" y="4292600"/>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Arial" charset="0"/>
                <a:ea typeface="宋体" charset="-122"/>
              </a:rPr>
              <a:t>m(Zc(4020)) = </a:t>
            </a:r>
            <a:endParaRPr kumimoji="0" lang="zh-CN" altLang="en-US" sz="1800" b="1" i="0" u="none" strike="noStrike" kern="0" cap="none" spc="0" normalizeH="0" baseline="0" noProof="0">
              <a:ln>
                <a:noFill/>
              </a:ln>
              <a:solidFill>
                <a:srgbClr val="000000"/>
              </a:solidFill>
              <a:effectLst/>
              <a:uLnTx/>
              <a:uFillTx/>
              <a:latin typeface="Arial" charset="0"/>
              <a:ea typeface="宋体" charset="-122"/>
            </a:endParaRPr>
          </a:p>
        </p:txBody>
      </p:sp>
      <p:sp>
        <p:nvSpPr>
          <p:cNvPr id="18443" name="TextBox 11"/>
          <p:cNvSpPr txBox="1">
            <a:spLocks noChangeArrowheads="1"/>
          </p:cNvSpPr>
          <p:nvPr/>
        </p:nvSpPr>
        <p:spPr bwMode="auto">
          <a:xfrm>
            <a:off x="971550" y="4724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00"/>
                </a:solidFill>
                <a:effectLst/>
                <a:uLnTx/>
                <a:uFillTx/>
                <a:latin typeface="Arial" charset="0"/>
                <a:ea typeface="宋体" charset="-122"/>
              </a:rPr>
              <a:t>(Zc(4020)) = </a:t>
            </a:r>
            <a:endParaRPr kumimoji="0" lang="zh-CN" altLang="en-US" sz="1800" b="1" i="0" u="none" strike="noStrike" kern="0" cap="none" spc="0" normalizeH="0" baseline="0" noProof="0">
              <a:ln>
                <a:noFill/>
              </a:ln>
              <a:solidFill>
                <a:srgbClr val="000000"/>
              </a:solidFill>
              <a:effectLst/>
              <a:uLnTx/>
              <a:uFillTx/>
              <a:latin typeface="Arial" charset="0"/>
              <a:ea typeface="宋体" charset="-122"/>
            </a:endParaRPr>
          </a:p>
        </p:txBody>
      </p:sp>
      <p:sp>
        <p:nvSpPr>
          <p:cNvPr id="18444" name="TextBox 16"/>
          <p:cNvSpPr txBox="1">
            <a:spLocks noChangeArrowheads="1"/>
          </p:cNvSpPr>
          <p:nvPr/>
        </p:nvSpPr>
        <p:spPr bwMode="auto">
          <a:xfrm>
            <a:off x="5338763" y="250825"/>
            <a:ext cx="124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Arial" charset="0"/>
                <a:ea typeface="宋体" charset="-122"/>
              </a:rPr>
              <a:t>Zc(4020)  </a:t>
            </a:r>
            <a:endParaRPr kumimoji="0" lang="zh-CN" altLang="en-US" sz="1800" b="1" i="0" u="none" strike="noStrike" kern="0" cap="none" spc="0" normalizeH="0" baseline="0" noProof="0">
              <a:ln>
                <a:noFill/>
              </a:ln>
              <a:solidFill>
                <a:srgbClr val="FF0000"/>
              </a:solidFill>
              <a:effectLst/>
              <a:uLnTx/>
              <a:uFillTx/>
              <a:latin typeface="Arial" charset="0"/>
              <a:ea typeface="宋体" charset="-122"/>
            </a:endParaRPr>
          </a:p>
        </p:txBody>
      </p:sp>
      <p:sp>
        <p:nvSpPr>
          <p:cNvPr id="18445" name="TextBox 8"/>
          <p:cNvSpPr txBox="1">
            <a:spLocks noChangeArrowheads="1"/>
          </p:cNvSpPr>
          <p:nvPr/>
        </p:nvSpPr>
        <p:spPr bwMode="auto">
          <a:xfrm>
            <a:off x="827088" y="5300663"/>
            <a:ext cx="770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Both </a:t>
            </a:r>
            <a:r>
              <a:rPr kumimoji="0" lang="en-US" altLang="zh-CN" sz="1800" b="1" i="0" u="none" strike="noStrike" kern="0" cap="none" spc="0" normalizeH="0" baseline="0" noProof="0" dirty="0" err="1">
                <a:ln>
                  <a:noFill/>
                </a:ln>
                <a:solidFill>
                  <a:srgbClr val="FF0000"/>
                </a:solidFill>
                <a:effectLst/>
                <a:uLnTx/>
                <a:uFillTx/>
                <a:latin typeface="Calibri" pitchFamily="34" charset="0"/>
                <a:ea typeface="宋体" charset="-122"/>
              </a:rPr>
              <a:t>Zc</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(4025) and </a:t>
            </a:r>
            <a:r>
              <a:rPr kumimoji="0" lang="en-US" altLang="zh-CN" sz="1800" b="1" i="0" u="none" strike="noStrike" kern="0" cap="none" spc="0" normalizeH="0" baseline="0" noProof="0" dirty="0" err="1">
                <a:ln>
                  <a:noFill/>
                </a:ln>
                <a:solidFill>
                  <a:srgbClr val="FF0000"/>
                </a:solidFill>
                <a:effectLst/>
                <a:uLnTx/>
                <a:uFillTx/>
                <a:latin typeface="Calibri" pitchFamily="34" charset="0"/>
                <a:ea typeface="宋体" charset="-122"/>
              </a:rPr>
              <a:t>Zc</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(4020) are close to the </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D*D* threshold. They could be the same state.</a:t>
            </a:r>
            <a:endParaRPr kumimoji="0" lang="zh-CN" altLang="en-US" sz="1800" b="1" i="0" u="none" strike="noStrike" kern="0" cap="none" spc="0" normalizeH="0" baseline="0" noProof="0" dirty="0">
              <a:ln>
                <a:noFill/>
              </a:ln>
              <a:solidFill>
                <a:srgbClr val="FF0000"/>
              </a:solidFill>
              <a:effectLst/>
              <a:uLnTx/>
              <a:uFillTx/>
              <a:latin typeface="Calibri" pitchFamily="34" charset="0"/>
              <a:ea typeface="宋体" charset="-122"/>
            </a:endParaRPr>
          </a:p>
        </p:txBody>
      </p:sp>
      <p:sp>
        <p:nvSpPr>
          <p:cNvPr id="18446" name="TextBox 18"/>
          <p:cNvSpPr txBox="1">
            <a:spLocks noChangeArrowheads="1"/>
          </p:cNvSpPr>
          <p:nvPr/>
        </p:nvSpPr>
        <p:spPr bwMode="auto">
          <a:xfrm>
            <a:off x="3348038" y="6156325"/>
            <a:ext cx="554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BESIII Collaboration, arXiv:1309.1896 [hep-ex]</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cxnSp>
        <p:nvCxnSpPr>
          <p:cNvPr id="3" name="直接箭头连接符 2"/>
          <p:cNvCxnSpPr/>
          <p:nvPr/>
        </p:nvCxnSpPr>
        <p:spPr>
          <a:xfrm>
            <a:off x="2987675" y="1268413"/>
            <a:ext cx="0" cy="71755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48" name="TextBox 16"/>
          <p:cNvSpPr txBox="1">
            <a:spLocks noChangeArrowheads="1"/>
          </p:cNvSpPr>
          <p:nvPr/>
        </p:nvSpPr>
        <p:spPr bwMode="auto">
          <a:xfrm>
            <a:off x="1809750" y="1258888"/>
            <a:ext cx="113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Arial" charset="0"/>
                <a:ea typeface="宋体" charset="-122"/>
              </a:rPr>
              <a:t>Y(4260)  </a:t>
            </a:r>
            <a:endParaRPr kumimoji="0" lang="zh-CN" altLang="en-US" sz="1800" b="1" i="0" u="none" strike="noStrike" kern="0" cap="none" spc="0" normalizeH="0" baseline="0" noProof="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298919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157288"/>
            <a:ext cx="59245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749675"/>
            <a:ext cx="359410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TextBox 1"/>
          <p:cNvSpPr txBox="1">
            <a:spLocks noChangeArrowheads="1"/>
          </p:cNvSpPr>
          <p:nvPr/>
        </p:nvSpPr>
        <p:spPr bwMode="auto">
          <a:xfrm>
            <a:off x="7588250" y="4724400"/>
            <a:ext cx="12065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Arial" charset="0"/>
                <a:ea typeface="宋体" charset="-122"/>
              </a:rPr>
              <a:t>J</a:t>
            </a:r>
            <a:r>
              <a:rPr kumimoji="0" lang="en-US" altLang="zh-CN" sz="2400" b="1" i="0" u="none" strike="noStrike" kern="0" cap="none" spc="0" normalizeH="0" baseline="30000" noProof="0">
                <a:ln>
                  <a:noFill/>
                </a:ln>
                <a:solidFill>
                  <a:srgbClr val="FF0000"/>
                </a:solidFill>
                <a:effectLst/>
                <a:uLnTx/>
                <a:uFillTx/>
                <a:latin typeface="Arial" charset="0"/>
                <a:ea typeface="宋体" charset="-122"/>
              </a:rPr>
              <a:t>P</a:t>
            </a:r>
            <a:r>
              <a:rPr kumimoji="0" lang="en-US" altLang="zh-CN" sz="2400" b="1" i="0" u="none" strike="noStrike" kern="0" cap="none" spc="0" normalizeH="0" baseline="0" noProof="0">
                <a:ln>
                  <a:noFill/>
                </a:ln>
                <a:solidFill>
                  <a:srgbClr val="FF0000"/>
                </a:solidFill>
                <a:effectLst/>
                <a:uLnTx/>
                <a:uFillTx/>
                <a:latin typeface="Arial" charset="0"/>
                <a:ea typeface="宋体" charset="-122"/>
              </a:rPr>
              <a:t> = 1</a:t>
            </a:r>
            <a:r>
              <a:rPr kumimoji="0" lang="en-US" altLang="zh-CN" sz="2400" b="1" i="0" u="none" strike="noStrike" kern="0" cap="none" spc="0" normalizeH="0" baseline="30000" noProof="0">
                <a:ln>
                  <a:noFill/>
                </a:ln>
                <a:solidFill>
                  <a:srgbClr val="FF0000"/>
                </a:solidFill>
                <a:effectLst/>
                <a:uLnTx/>
                <a:uFillTx/>
                <a:latin typeface="Arial" charset="0"/>
                <a:ea typeface="宋体" charset="-122"/>
                <a:sym typeface="Symbol" pitchFamily="18" charset="2"/>
              </a:rPr>
              <a:t></a:t>
            </a:r>
            <a:r>
              <a:rPr kumimoji="0" lang="en-US" altLang="zh-CN" sz="2400" b="1" i="0" u="none" strike="noStrike" kern="0" cap="none" spc="0" normalizeH="0" baseline="0" noProof="0">
                <a:ln>
                  <a:noFill/>
                </a:ln>
                <a:solidFill>
                  <a:srgbClr val="FF0000"/>
                </a:solidFill>
                <a:effectLst/>
                <a:uLnTx/>
                <a:uFillTx/>
                <a:latin typeface="Arial" charset="0"/>
                <a:ea typeface="宋体" charset="-122"/>
              </a:rPr>
              <a:t> </a:t>
            </a:r>
            <a:endParaRPr kumimoji="0" lang="zh-CN" altLang="en-US" sz="2400" b="1" i="0" u="none" strike="noStrike" kern="0" cap="none" spc="0" normalizeH="0" baseline="0" noProof="0">
              <a:ln>
                <a:noFill/>
              </a:ln>
              <a:solidFill>
                <a:srgbClr val="FF0000"/>
              </a:solidFill>
              <a:effectLst/>
              <a:uLnTx/>
              <a:uFillTx/>
              <a:latin typeface="Arial" charset="0"/>
              <a:ea typeface="宋体" charset="-122"/>
            </a:endParaRPr>
          </a:p>
        </p:txBody>
      </p:sp>
      <p:sp>
        <p:nvSpPr>
          <p:cNvPr id="19461" name="TextBox 4"/>
          <p:cNvSpPr txBox="1">
            <a:spLocks noChangeArrowheads="1"/>
          </p:cNvSpPr>
          <p:nvPr/>
        </p:nvSpPr>
        <p:spPr bwMode="auto">
          <a:xfrm>
            <a:off x="7596188" y="5435600"/>
            <a:ext cx="9398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J</a:t>
            </a:r>
            <a:r>
              <a:rPr kumimoji="0" lang="en-US" altLang="zh-CN" sz="1800" b="0" i="0" u="none" strike="noStrike" kern="0" cap="none" spc="0" normalizeH="0" baseline="30000" noProof="0">
                <a:ln>
                  <a:noFill/>
                </a:ln>
                <a:solidFill>
                  <a:srgbClr val="FF0000"/>
                </a:solidFill>
                <a:effectLst/>
                <a:uLnTx/>
                <a:uFillTx/>
                <a:latin typeface="Arial" charset="0"/>
                <a:ea typeface="宋体" charset="-122"/>
              </a:rPr>
              <a:t>P</a:t>
            </a:r>
            <a:r>
              <a:rPr kumimoji="0" lang="en-US" altLang="zh-CN" sz="1800" b="0" i="0" u="none" strike="noStrike" kern="0" cap="none" spc="0" normalizeH="0" baseline="0" noProof="0">
                <a:ln>
                  <a:noFill/>
                </a:ln>
                <a:solidFill>
                  <a:srgbClr val="FF0000"/>
                </a:solidFill>
                <a:effectLst/>
                <a:uLnTx/>
                <a:uFillTx/>
                <a:latin typeface="Arial" charset="0"/>
                <a:ea typeface="宋体" charset="-122"/>
              </a:rPr>
              <a:t> = 0</a:t>
            </a:r>
            <a:r>
              <a:rPr kumimoji="0" lang="en-US" altLang="zh-CN" sz="1800" b="0" i="0" u="none" strike="noStrike" kern="0" cap="none" spc="0" normalizeH="0" baseline="30000" noProof="0">
                <a:ln>
                  <a:noFill/>
                </a:ln>
                <a:solidFill>
                  <a:srgbClr val="FF0000"/>
                </a:solidFill>
                <a:effectLst/>
                <a:uLnTx/>
                <a:uFillTx/>
                <a:latin typeface="Arial" charset="0"/>
                <a:ea typeface="宋体" charset="-122"/>
                <a:sym typeface="Symbol" pitchFamily="18" charset="2"/>
              </a:rPr>
              <a:t></a:t>
            </a:r>
            <a:r>
              <a:rPr kumimoji="0" lang="en-US" altLang="zh-CN" sz="1800" b="0" i="0" u="none" strike="noStrike" kern="0" cap="none" spc="0" normalizeH="0" baseline="0" noProof="0">
                <a:ln>
                  <a:noFill/>
                </a:ln>
                <a:solidFill>
                  <a:srgbClr val="FF0000"/>
                </a:solidFill>
                <a:effectLst/>
                <a:uLnTx/>
                <a:uFillTx/>
                <a:latin typeface="Arial" charset="0"/>
                <a:ea typeface="宋体" charset="-122"/>
              </a:rPr>
              <a:t> </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sp>
        <p:nvSpPr>
          <p:cNvPr id="19462" name="TextBox 5"/>
          <p:cNvSpPr txBox="1">
            <a:spLocks noChangeArrowheads="1"/>
          </p:cNvSpPr>
          <p:nvPr/>
        </p:nvSpPr>
        <p:spPr bwMode="auto">
          <a:xfrm>
            <a:off x="7596188" y="4149725"/>
            <a:ext cx="939800" cy="368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0000FF"/>
                </a:solidFill>
                <a:effectLst/>
                <a:uLnTx/>
                <a:uFillTx/>
                <a:latin typeface="Arial" charset="0"/>
                <a:ea typeface="宋体" charset="-122"/>
              </a:rPr>
              <a:t>J</a:t>
            </a:r>
            <a:r>
              <a:rPr kumimoji="0" lang="en-US" altLang="zh-CN" sz="1800" b="0" i="0" u="none" strike="noStrike" kern="0" cap="none" spc="0" normalizeH="0" baseline="30000" noProof="0">
                <a:ln>
                  <a:noFill/>
                </a:ln>
                <a:solidFill>
                  <a:srgbClr val="0000FF"/>
                </a:solidFill>
                <a:effectLst/>
                <a:uLnTx/>
                <a:uFillTx/>
                <a:latin typeface="Arial" charset="0"/>
                <a:ea typeface="宋体" charset="-122"/>
              </a:rPr>
              <a:t>P</a:t>
            </a:r>
            <a:r>
              <a:rPr kumimoji="0" lang="en-US" altLang="zh-CN" sz="1800" b="0" i="0" u="none" strike="noStrike" kern="0" cap="none" spc="0" normalizeH="0" baseline="0" noProof="0">
                <a:ln>
                  <a:noFill/>
                </a:ln>
                <a:solidFill>
                  <a:srgbClr val="0000FF"/>
                </a:solidFill>
                <a:effectLst/>
                <a:uLnTx/>
                <a:uFillTx/>
                <a:latin typeface="Arial" charset="0"/>
                <a:ea typeface="宋体" charset="-122"/>
              </a:rPr>
              <a:t> = 1</a:t>
            </a:r>
            <a:r>
              <a:rPr kumimoji="0" lang="en-US" altLang="zh-CN" sz="1800" b="0"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US" altLang="zh-CN" sz="1800" b="0" i="0" u="none" strike="noStrike" kern="0" cap="none" spc="0" normalizeH="0" baseline="0" noProof="0">
                <a:ln>
                  <a:noFill/>
                </a:ln>
                <a:solidFill>
                  <a:srgbClr val="0000FF"/>
                </a:solidFill>
                <a:effectLst/>
                <a:uLnTx/>
                <a:uFillTx/>
                <a:latin typeface="Arial" charset="0"/>
                <a:ea typeface="宋体" charset="-122"/>
              </a:rPr>
              <a:t> </a:t>
            </a:r>
            <a:endParaRPr kumimoji="0" lang="zh-CN" altLang="en-US" sz="1800" b="0" i="0" u="none" strike="noStrike" kern="0" cap="none" spc="0" normalizeH="0" baseline="0" noProof="0">
              <a:ln>
                <a:noFill/>
              </a:ln>
              <a:solidFill>
                <a:srgbClr val="0000FF"/>
              </a:solidFill>
              <a:effectLst/>
              <a:uLnTx/>
              <a:uFillTx/>
              <a:latin typeface="Arial" charset="0"/>
              <a:ea typeface="宋体" charset="-122"/>
            </a:endParaRPr>
          </a:p>
        </p:txBody>
      </p:sp>
      <p:pic>
        <p:nvPicPr>
          <p:cNvPr id="194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3" y="433388"/>
            <a:ext cx="4867275" cy="514350"/>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19464" name="TextBox 2"/>
          <p:cNvSpPr txBox="1">
            <a:spLocks noChangeArrowheads="1"/>
          </p:cNvSpPr>
          <p:nvPr/>
        </p:nvSpPr>
        <p:spPr bwMode="auto">
          <a:xfrm>
            <a:off x="4140200" y="6453188"/>
            <a:ext cx="501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BESIII Collaboration, arXiv:1310.1163 [hep-ex] </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pic>
        <p:nvPicPr>
          <p:cNvPr id="194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116388"/>
            <a:ext cx="35337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6" name="TextBox 3"/>
          <p:cNvSpPr txBox="1">
            <a:spLocks noChangeArrowheads="1"/>
          </p:cNvSpPr>
          <p:nvPr/>
        </p:nvSpPr>
        <p:spPr bwMode="auto">
          <a:xfrm>
            <a:off x="3913188" y="3500438"/>
            <a:ext cx="4979987"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Direct determination of the spin-parity!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19467" name="TextBox 1"/>
          <p:cNvSpPr txBox="1">
            <a:spLocks noChangeArrowheads="1"/>
          </p:cNvSpPr>
          <p:nvPr/>
        </p:nvSpPr>
        <p:spPr bwMode="auto">
          <a:xfrm>
            <a:off x="5176838" y="14128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Arial" charset="0"/>
                <a:ea typeface="宋体" charset="-122"/>
              </a:rPr>
              <a:t>Zc(3900)? </a:t>
            </a:r>
            <a:endParaRPr kumimoji="0" lang="zh-CN" altLang="en-US" sz="1800" b="1" i="0" u="none" strike="noStrike" kern="0" cap="none" spc="0" normalizeH="0" baseline="0" noProof="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341398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39750" y="423823"/>
            <a:ext cx="842486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BESIII, PRL110, 252001 (2013)  [arXiv:1303.5949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pitchFamily="2" charset="-122"/>
              </a:rPr>
              <a:t>hep</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-ex]]  </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pitchFamily="2" charset="-122"/>
              </a:rPr>
              <a:t>Theoretical interpretations:</a:t>
            </a:r>
          </a:p>
          <a:p>
            <a:pPr marL="342900" marR="0" lvl="0" indent="-342900" defTabSz="914400" eaLnBrk="1" fontAlgn="base" latinLnBrk="0" hangingPunct="1">
              <a:lnSpc>
                <a:spcPct val="100000"/>
              </a:lnSpc>
              <a:spcBef>
                <a:spcPts val="0"/>
              </a:spcBef>
              <a:spcAft>
                <a:spcPct val="0"/>
              </a:spcAft>
              <a:buClrTx/>
              <a:buSzTx/>
              <a:buFontTx/>
              <a:buChar char="•"/>
              <a:tabLst/>
              <a:defRPr/>
            </a:pP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Hadro-quarkonium</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(M. </a:t>
            </a: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Voloshin</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a:t>
            </a:r>
            <a:r>
              <a:rPr kumimoji="0" lang="en-US" altLang="zh-CN" sz="2000" b="1" i="1" u="none" strike="noStrike" kern="0" cap="none" spc="0" normalizeH="0" baseline="0" noProof="0" dirty="0">
                <a:ln>
                  <a:noFill/>
                </a:ln>
                <a:solidFill>
                  <a:srgbClr val="0000FF"/>
                </a:solidFill>
                <a:effectLst/>
                <a:uLnTx/>
                <a:uFillTx/>
                <a:latin typeface="Calibri" pitchFamily="34" charset="0"/>
                <a:ea typeface="宋体" pitchFamily="2" charset="-122"/>
              </a:rPr>
              <a:t>et al</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a:t>
            </a:r>
          </a:p>
          <a:p>
            <a:pPr marL="342900" marR="0" lvl="0" indent="-342900" defTabSz="914400" eaLnBrk="1" fontAlgn="base" latinLnBrk="0" hangingPunct="1">
              <a:lnSpc>
                <a:spcPct val="100000"/>
              </a:lnSpc>
              <a:spcBef>
                <a:spcPts val="0"/>
              </a:spcBef>
              <a:spcAft>
                <a:spcPct val="0"/>
              </a:spcAft>
              <a:buClrTx/>
              <a:buSzTx/>
              <a:buFontTx/>
              <a:buChar char="•"/>
              <a:tabLst/>
              <a:defRPr/>
            </a:pP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Tetraquark</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(L. </a:t>
            </a: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Maiani</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a:t>
            </a:r>
            <a:r>
              <a:rPr kumimoji="0" lang="en-US" altLang="zh-CN" sz="2000" b="1" i="1" u="none" strike="noStrike" kern="0" cap="none" spc="0" normalizeH="0" baseline="0" noProof="0" dirty="0">
                <a:ln>
                  <a:noFill/>
                </a:ln>
                <a:solidFill>
                  <a:srgbClr val="0000FF"/>
                </a:solidFill>
                <a:effectLst/>
                <a:uLnTx/>
                <a:uFillTx/>
                <a:latin typeface="Calibri" pitchFamily="34" charset="0"/>
                <a:ea typeface="宋体" pitchFamily="2" charset="-122"/>
              </a:rPr>
              <a:t>et al.</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a:t>
            </a:r>
          </a:p>
          <a:p>
            <a:pPr marL="342900" marR="0" lvl="0" indent="-342900" defTabSz="914400" eaLnBrk="1" fontAlgn="base" latinLnBrk="0" hangingPunct="1">
              <a:lnSpc>
                <a:spcPct val="100000"/>
              </a:lnSpc>
              <a:spcBef>
                <a:spcPts val="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Born-Oppenheimer </a:t>
            </a: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tetraquark</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(E. </a:t>
            </a: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Braaten</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a:t>
            </a:r>
          </a:p>
          <a:p>
            <a:pPr marL="342900" marR="0" lvl="0" indent="-342900" defTabSz="914400" eaLnBrk="1" fontAlgn="base" latinLnBrk="0" hangingPunct="1">
              <a:lnSpc>
                <a:spcPct val="100000"/>
              </a:lnSpc>
              <a:spcBef>
                <a:spcPts val="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CUSP effects from hadron loops  (X. Liu </a:t>
            </a:r>
            <a:r>
              <a:rPr kumimoji="0" lang="en-US" altLang="zh-CN" sz="2000" b="1" i="1" u="none" strike="noStrike" kern="0" cap="none" spc="0" normalizeH="0" baseline="0" noProof="0" dirty="0">
                <a:ln>
                  <a:noFill/>
                </a:ln>
                <a:solidFill>
                  <a:srgbClr val="0000FF"/>
                </a:solidFill>
                <a:effectLst/>
                <a:uLnTx/>
                <a:uFillTx/>
                <a:latin typeface="Calibri" pitchFamily="34" charset="0"/>
                <a:ea typeface="宋体" pitchFamily="2" charset="-122"/>
              </a:rPr>
              <a:t>et al</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a:t>
            </a:r>
          </a:p>
          <a:p>
            <a:pPr marL="342900" marR="0" lvl="0" indent="-342900" defTabSz="914400" eaLnBrk="1" fontAlgn="base" latinLnBrk="0" hangingPunct="1">
              <a:lnSpc>
                <a:spcPct val="100000"/>
              </a:lnSpc>
              <a:spcBef>
                <a:spcPts val="0"/>
              </a:spcBef>
              <a:spcAft>
                <a:spcPct val="0"/>
              </a:spcAft>
              <a:buClrTx/>
              <a:buSzTx/>
              <a:buFontTx/>
              <a:buChar char="•"/>
              <a:tabLst/>
              <a:defRPr/>
            </a:pPr>
            <a:r>
              <a:rPr kumimoji="0" lang="en-US" altLang="zh-CN" sz="2000" b="1" i="0" u="none" strike="noStrike" kern="0" cap="none" spc="0" normalizeH="0" baseline="0" noProof="0" dirty="0" err="1">
                <a:ln>
                  <a:noFill/>
                </a:ln>
                <a:solidFill>
                  <a:srgbClr val="CC0000"/>
                </a:solidFill>
                <a:effectLst/>
                <a:uLnTx/>
                <a:uFillTx/>
                <a:latin typeface="Calibri" pitchFamily="34" charset="0"/>
                <a:ea typeface="宋体" pitchFamily="2" charset="-122"/>
              </a:rPr>
              <a:t>Hadronic</a:t>
            </a:r>
            <a:r>
              <a:rPr kumimoji="0" lang="en-US" altLang="zh-CN" sz="2000" b="1" i="0" u="none" strike="noStrike" kern="0" cap="none" spc="0" normalizeH="0" baseline="0" noProof="0" dirty="0">
                <a:ln>
                  <a:noFill/>
                </a:ln>
                <a:solidFill>
                  <a:srgbClr val="CC0000"/>
                </a:solidFill>
                <a:effectLst/>
                <a:uLnTx/>
                <a:uFillTx/>
                <a:latin typeface="Calibri" pitchFamily="34" charset="0"/>
                <a:ea typeface="宋体" pitchFamily="2" charset="-122"/>
              </a:rPr>
              <a:t> molecule produced in a singularity condition </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(Q. Wang, C. </a:t>
            </a:r>
            <a:r>
              <a:rPr kumimoji="0" lang="en-US" altLang="zh-CN" sz="2000" b="1" i="0" u="none" strike="noStrike" kern="0" cap="none" spc="0" normalizeH="0" baseline="0" noProof="0" dirty="0" err="1">
                <a:ln>
                  <a:noFill/>
                </a:ln>
                <a:solidFill>
                  <a:srgbClr val="0000FF"/>
                </a:solidFill>
                <a:effectLst/>
                <a:uLnTx/>
                <a:uFillTx/>
                <a:latin typeface="Calibri" pitchFamily="34" charset="0"/>
                <a:ea typeface="宋体" pitchFamily="2" charset="-122"/>
              </a:rPr>
              <a:t>Hanhart</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Q.Z.)</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pitchFamily="2" charset="-122"/>
              </a:rPr>
              <a:t>… …</a:t>
            </a:r>
          </a:p>
        </p:txBody>
      </p:sp>
      <p:sp>
        <p:nvSpPr>
          <p:cNvPr id="20483" name="TextBox 1"/>
          <p:cNvSpPr txBox="1">
            <a:spLocks noChangeArrowheads="1"/>
          </p:cNvSpPr>
          <p:nvPr/>
        </p:nvSpPr>
        <p:spPr bwMode="auto">
          <a:xfrm>
            <a:off x="539750" y="3991112"/>
            <a:ext cx="8424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How these states are formed? </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Why they mostly appear near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thresholds</a:t>
            </a: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What are the dominant decay channels of </a:t>
            </a:r>
            <a:r>
              <a:rPr kumimoji="0" lang="en-US" altLang="zh-CN" sz="2000" b="1" i="0" u="none" strike="noStrike" kern="0" cap="none" spc="0" normalizeH="0" baseline="0" noProof="0" dirty="0" err="1">
                <a:ln>
                  <a:noFill/>
                </a:ln>
                <a:solidFill>
                  <a:srgbClr val="336699"/>
                </a:solidFill>
                <a:effectLst/>
                <a:uLnTx/>
                <a:uFillTx/>
                <a:latin typeface="Calibri" pitchFamily="34" charset="0"/>
                <a:ea typeface="宋体" charset="-122"/>
              </a:rPr>
              <a:t>Zc</a:t>
            </a: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 and </a:t>
            </a:r>
            <a:r>
              <a:rPr kumimoji="0" lang="en-US" altLang="zh-CN" sz="2000" b="1" i="0" u="none" strike="noStrike" kern="0" cap="none" spc="0" normalizeH="0" baseline="0" noProof="0" dirty="0" err="1">
                <a:ln>
                  <a:noFill/>
                </a:ln>
                <a:solidFill>
                  <a:srgbClr val="336699"/>
                </a:solidFill>
                <a:effectLst/>
                <a:uLnTx/>
                <a:uFillTx/>
                <a:latin typeface="Calibri" pitchFamily="34" charset="0"/>
                <a:ea typeface="宋体" charset="-122"/>
              </a:rPr>
              <a:t>Zc</a:t>
            </a: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 ?</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rPr>
              <a:t>What observables are sensitive to the structure of such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threshold states</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rPr>
              <a:t>? </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rPr>
              <a:t>How to distinguish various proposed scenarios?</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336699"/>
                </a:solidFill>
                <a:effectLst/>
                <a:uLnTx/>
                <a:uFillTx/>
                <a:latin typeface="Calibri" pitchFamily="34" charset="0"/>
                <a:ea typeface="宋体" charset="-122"/>
              </a:rPr>
              <a:t>… …</a:t>
            </a:r>
            <a:endParaRPr kumimoji="0" lang="zh-CN" altLang="en-US" sz="2000" b="0" i="0" u="none" strike="noStrike" kern="0" cap="none" spc="0" normalizeH="0" baseline="0" noProof="0" dirty="0">
              <a:ln>
                <a:noFill/>
              </a:ln>
              <a:solidFill>
                <a:srgbClr val="336699"/>
              </a:solidFill>
              <a:effectLst/>
              <a:uLnTx/>
              <a:uFillTx/>
              <a:latin typeface="Arial" charset="0"/>
              <a:ea typeface="宋体" charset="-122"/>
            </a:endParaRPr>
          </a:p>
        </p:txBody>
      </p:sp>
    </p:spTree>
    <p:extLst>
      <p:ext uri="{BB962C8B-B14F-4D97-AF65-F5344CB8AC3E}">
        <p14:creationId xmlns:p14="http://schemas.microsoft.com/office/powerpoint/2010/main" val="142035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58928" y="208807"/>
            <a:ext cx="7763702" cy="523220"/>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 1. </a:t>
            </a:r>
            <a:r>
              <a:rPr lang="en-US" altLang="zh-CN" sz="2800" b="1" kern="0" dirty="0">
                <a:solidFill>
                  <a:srgbClr val="0000FF"/>
                </a:solidFill>
                <a:latin typeface="Calibri" pitchFamily="34" charset="0"/>
                <a:ea typeface="宋体" charset="-122"/>
              </a:rPr>
              <a:t>H</a:t>
            </a:r>
            <a:r>
              <a:rPr kumimoji="0" lang="en-US" altLang="zh-CN" sz="2800" b="1" i="0" u="none" strike="noStrike" kern="0" cap="none" spc="0" normalizeH="0" baseline="0" noProof="0" dirty="0" err="1">
                <a:ln>
                  <a:noFill/>
                </a:ln>
                <a:solidFill>
                  <a:srgbClr val="0000FF"/>
                </a:solidFill>
                <a:effectLst/>
                <a:uLnTx/>
                <a:uFillTx/>
                <a:latin typeface="Calibri" pitchFamily="34" charset="0"/>
                <a:ea typeface="宋体" charset="-122"/>
              </a:rPr>
              <a:t>adrons</a:t>
            </a: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 beyond the conventional QM and… </a:t>
            </a:r>
            <a:endParaRPr kumimoji="0" lang="zh-CN" altLang="en-US" sz="28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20" name="Text Box 22"/>
          <p:cNvSpPr txBox="1">
            <a:spLocks noChangeArrowheads="1"/>
          </p:cNvSpPr>
          <p:nvPr/>
        </p:nvSpPr>
        <p:spPr bwMode="auto">
          <a:xfrm>
            <a:off x="221906" y="1475861"/>
            <a:ext cx="3087705" cy="461665"/>
          </a:xfrm>
          <a:prstGeom prst="rect">
            <a:avLst/>
          </a:prstGeom>
          <a:solidFill>
            <a:srgbClr val="FFFF00"/>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defTabSz="914400" fontAlgn="base">
              <a:lnSpc>
                <a:spcPct val="100000"/>
              </a:lnSpc>
              <a:spcBef>
                <a:spcPct val="0"/>
              </a:spcBef>
              <a:spcAft>
                <a:spcPct val="0"/>
              </a:spcAft>
              <a:buClrTx/>
              <a:buSzTx/>
              <a:buFontTx/>
              <a:buNone/>
              <a:tabLst/>
              <a:defRPr kumimoji="0" sz="2000" b="1" i="0" u="none" strike="noStrike" kern="0" cap="none" spc="0" normalizeH="0" baseline="0">
                <a:ln>
                  <a:noFill/>
                </a:ln>
                <a:solidFill>
                  <a:srgbClr val="333399"/>
                </a:solidFill>
                <a:effectLst/>
                <a:uLnTx/>
                <a:uFillTx/>
                <a:latin typeface="Arial" panose="020B0604020202020204" pitchFamily="34" charset="0"/>
                <a:ea typeface="宋体" panose="02010600030101010101" pitchFamily="2" charset="-122"/>
              </a:defRPr>
            </a:lvl1pPr>
            <a:lvl2pPr marL="742950" indent="-285750" eaLnBrk="0" hangingPunct="0">
              <a:spcBef>
                <a:spcPct val="20000"/>
              </a:spcBef>
              <a:buChar char="–"/>
              <a:defRPr sz="2800">
                <a:latin typeface="Arial" panose="020B0604020202020204" pitchFamily="34" charset="0"/>
              </a:defRPr>
            </a:lvl2pPr>
            <a:lvl3pPr marL="1143000" indent="-228600" eaLnBrk="0" hangingPunct="0">
              <a:spcBef>
                <a:spcPct val="20000"/>
              </a:spcBef>
              <a:buChar char="•"/>
              <a:defRPr sz="2400">
                <a:latin typeface="Arial" panose="020B0604020202020204" pitchFamily="34" charset="0"/>
              </a:defRPr>
            </a:lvl3pPr>
            <a:lvl4pPr marL="1600200" indent="-228600" eaLnBrk="0" hangingPunct="0">
              <a:spcBef>
                <a:spcPct val="20000"/>
              </a:spcBef>
              <a:buChar char="–"/>
              <a:defRPr sz="2000">
                <a:latin typeface="Arial" panose="020B0604020202020204" pitchFamily="34" charset="0"/>
              </a:defRPr>
            </a:lvl4pPr>
            <a:lvl5pPr marL="2057400" indent="-228600" eaLnBrk="0" hangingPunct="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 </a:t>
            </a:r>
            <a:r>
              <a:rPr kumimoji="0" lang="en-US" altLang="zh-CN" sz="2400" b="1" i="0" u="none" strike="noStrike" kern="0" cap="none" spc="0" normalizeH="0" baseline="0" noProof="0" dirty="0" err="1">
                <a:ln>
                  <a:noFill/>
                </a:ln>
                <a:solidFill>
                  <a:srgbClr val="333399"/>
                </a:solidFill>
                <a:effectLst/>
                <a:uLnTx/>
                <a:uFillTx/>
                <a:latin typeface="Arial" panose="020B0604020202020204" pitchFamily="34" charset="0"/>
                <a:ea typeface="宋体" panose="02010600030101010101" pitchFamily="2" charset="-122"/>
              </a:rPr>
              <a:t>convential</a:t>
            </a:r>
            <a:r>
              <a:rPr kumimoji="0" lang="en-US" altLang="zh-CN" sz="24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 hadron</a:t>
            </a:r>
            <a:r>
              <a:rPr kumimoji="0" lang="zh-CN" altLang="en-US" sz="24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  </a:t>
            </a:r>
            <a:endParaRPr kumimoji="0" lang="zh-CN" altLang="en-GB" sz="24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endParaRPr>
          </a:p>
        </p:txBody>
      </p:sp>
      <p:sp>
        <p:nvSpPr>
          <p:cNvPr id="21" name="Oval 24"/>
          <p:cNvSpPr>
            <a:spLocks noChangeArrowheads="1"/>
          </p:cNvSpPr>
          <p:nvPr/>
        </p:nvSpPr>
        <p:spPr bwMode="auto">
          <a:xfrm>
            <a:off x="1989590" y="2252889"/>
            <a:ext cx="990600" cy="990600"/>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2" name="Oval 25"/>
          <p:cNvSpPr>
            <a:spLocks noChangeArrowheads="1"/>
          </p:cNvSpPr>
          <p:nvPr/>
        </p:nvSpPr>
        <p:spPr bwMode="auto">
          <a:xfrm>
            <a:off x="2370590" y="2329089"/>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3" name="Oval 26"/>
          <p:cNvSpPr>
            <a:spLocks noChangeArrowheads="1"/>
          </p:cNvSpPr>
          <p:nvPr/>
        </p:nvSpPr>
        <p:spPr bwMode="auto">
          <a:xfrm>
            <a:off x="2065790" y="2710089"/>
            <a:ext cx="263525" cy="247650"/>
          </a:xfrm>
          <a:prstGeom prst="ellipse">
            <a:avLst/>
          </a:prstGeom>
          <a:gradFill rotWithShape="0">
            <a:gsLst>
              <a:gs pos="0">
                <a:srgbClr val="009900"/>
              </a:gs>
              <a:gs pos="100000">
                <a:srgbClr val="0047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4" name="Oval 27"/>
          <p:cNvSpPr>
            <a:spLocks noChangeArrowheads="1"/>
          </p:cNvSpPr>
          <p:nvPr/>
        </p:nvSpPr>
        <p:spPr bwMode="auto">
          <a:xfrm>
            <a:off x="2522990" y="2786289"/>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endParaRPr>
          </a:p>
        </p:txBody>
      </p:sp>
      <p:sp>
        <p:nvSpPr>
          <p:cNvPr id="25" name="Oval 28"/>
          <p:cNvSpPr>
            <a:spLocks noChangeArrowheads="1"/>
          </p:cNvSpPr>
          <p:nvPr/>
        </p:nvSpPr>
        <p:spPr bwMode="auto">
          <a:xfrm>
            <a:off x="651328" y="2486252"/>
            <a:ext cx="719137" cy="720725"/>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6" name="Oval 29"/>
          <p:cNvSpPr>
            <a:spLocks noChangeArrowheads="1"/>
          </p:cNvSpPr>
          <p:nvPr/>
        </p:nvSpPr>
        <p:spPr bwMode="auto">
          <a:xfrm>
            <a:off x="819603" y="2887889"/>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7" name="Oval 30"/>
          <p:cNvSpPr>
            <a:spLocks noChangeArrowheads="1"/>
          </p:cNvSpPr>
          <p:nvPr/>
        </p:nvSpPr>
        <p:spPr bwMode="auto">
          <a:xfrm>
            <a:off x="938665" y="2559277"/>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endParaRPr>
          </a:p>
        </p:txBody>
      </p:sp>
      <p:sp>
        <p:nvSpPr>
          <p:cNvPr id="28" name="Freeform 31"/>
          <p:cNvSpPr>
            <a:spLocks/>
          </p:cNvSpPr>
          <p:nvPr/>
        </p:nvSpPr>
        <p:spPr bwMode="auto">
          <a:xfrm>
            <a:off x="2522990" y="2621189"/>
            <a:ext cx="77788" cy="206375"/>
          </a:xfrm>
          <a:custGeom>
            <a:avLst/>
            <a:gdLst>
              <a:gd name="T0" fmla="*/ 0 w 49"/>
              <a:gd name="T1" fmla="*/ 2147483647 h 130"/>
              <a:gd name="T2" fmla="*/ 2147483647 w 49"/>
              <a:gd name="T3" fmla="*/ 2147483647 h 130"/>
              <a:gd name="T4" fmla="*/ 0 w 49"/>
              <a:gd name="T5" fmla="*/ 2147483647 h 130"/>
              <a:gd name="T6" fmla="*/ 2147483647 w 49"/>
              <a:gd name="T7" fmla="*/ 2147483647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0">
                <a:moveTo>
                  <a:pt x="0" y="2"/>
                </a:moveTo>
                <a:cubicBezTo>
                  <a:pt x="11" y="5"/>
                  <a:pt x="28" y="0"/>
                  <a:pt x="32" y="10"/>
                </a:cubicBezTo>
                <a:cubicBezTo>
                  <a:pt x="49" y="50"/>
                  <a:pt x="22" y="60"/>
                  <a:pt x="0" y="74"/>
                </a:cubicBezTo>
                <a:cubicBezTo>
                  <a:pt x="23" y="90"/>
                  <a:pt x="40" y="100"/>
                  <a:pt x="40" y="13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Freeform 32"/>
          <p:cNvSpPr>
            <a:spLocks/>
          </p:cNvSpPr>
          <p:nvPr/>
        </p:nvSpPr>
        <p:spPr bwMode="auto">
          <a:xfrm>
            <a:off x="2265815" y="2992664"/>
            <a:ext cx="303213" cy="101600"/>
          </a:xfrm>
          <a:custGeom>
            <a:avLst/>
            <a:gdLst>
              <a:gd name="T0" fmla="*/ 2147483647 w 191"/>
              <a:gd name="T1" fmla="*/ 0 h 64"/>
              <a:gd name="T2" fmla="*/ 2147483647 w 191"/>
              <a:gd name="T3" fmla="*/ 2147483647 h 64"/>
              <a:gd name="T4" fmla="*/ 2147483647 w 191"/>
              <a:gd name="T5" fmla="*/ 2147483647 h 64"/>
              <a:gd name="T6" fmla="*/ 2147483647 w 191"/>
              <a:gd name="T7" fmla="*/ 2147483647 h 64"/>
              <a:gd name="T8" fmla="*/ 2147483647 w 191"/>
              <a:gd name="T9" fmla="*/ 0 h 64"/>
              <a:gd name="T10" fmla="*/ 2147483647 w 191"/>
              <a:gd name="T11" fmla="*/ 2147483647 h 64"/>
              <a:gd name="T12" fmla="*/ 2147483647 w 191"/>
              <a:gd name="T13" fmla="*/ 214748364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64">
                <a:moveTo>
                  <a:pt x="2" y="0"/>
                </a:moveTo>
                <a:cubicBezTo>
                  <a:pt x="5" y="16"/>
                  <a:pt x="0" y="35"/>
                  <a:pt x="10" y="48"/>
                </a:cubicBezTo>
                <a:cubicBezTo>
                  <a:pt x="23" y="64"/>
                  <a:pt x="39" y="32"/>
                  <a:pt x="50" y="16"/>
                </a:cubicBezTo>
                <a:cubicBezTo>
                  <a:pt x="55" y="24"/>
                  <a:pt x="57" y="38"/>
                  <a:pt x="66" y="40"/>
                </a:cubicBezTo>
                <a:cubicBezTo>
                  <a:pt x="119" y="53"/>
                  <a:pt x="114" y="13"/>
                  <a:pt x="154" y="0"/>
                </a:cubicBezTo>
                <a:cubicBezTo>
                  <a:pt x="157" y="8"/>
                  <a:pt x="156" y="18"/>
                  <a:pt x="162" y="24"/>
                </a:cubicBezTo>
                <a:cubicBezTo>
                  <a:pt x="191" y="53"/>
                  <a:pt x="186" y="28"/>
                  <a:pt x="186"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Freeform 33"/>
          <p:cNvSpPr>
            <a:spLocks/>
          </p:cNvSpPr>
          <p:nvPr/>
        </p:nvSpPr>
        <p:spPr bwMode="auto">
          <a:xfrm>
            <a:off x="2213428" y="2478314"/>
            <a:ext cx="195262" cy="209550"/>
          </a:xfrm>
          <a:custGeom>
            <a:avLst/>
            <a:gdLst>
              <a:gd name="T0" fmla="*/ 2147483647 w 123"/>
              <a:gd name="T1" fmla="*/ 2147483647 h 132"/>
              <a:gd name="T2" fmla="*/ 2147483647 w 123"/>
              <a:gd name="T3" fmla="*/ 2147483647 h 132"/>
              <a:gd name="T4" fmla="*/ 2147483647 w 123"/>
              <a:gd name="T5" fmla="*/ 2147483647 h 132"/>
              <a:gd name="T6" fmla="*/ 2147483647 w 123"/>
              <a:gd name="T7" fmla="*/ 2147483647 h 132"/>
              <a:gd name="T8" fmla="*/ 2147483647 w 123"/>
              <a:gd name="T9" fmla="*/ 214748364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2">
                <a:moveTo>
                  <a:pt x="27" y="132"/>
                </a:moveTo>
                <a:cubicBezTo>
                  <a:pt x="17" y="71"/>
                  <a:pt x="0" y="55"/>
                  <a:pt x="67" y="68"/>
                </a:cubicBezTo>
                <a:cubicBezTo>
                  <a:pt x="72" y="60"/>
                  <a:pt x="81" y="53"/>
                  <a:pt x="83" y="44"/>
                </a:cubicBezTo>
                <a:cubicBezTo>
                  <a:pt x="84" y="36"/>
                  <a:pt x="72" y="28"/>
                  <a:pt x="75" y="20"/>
                </a:cubicBezTo>
                <a:cubicBezTo>
                  <a:pt x="83" y="0"/>
                  <a:pt x="108" y="4"/>
                  <a:pt x="123" y="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Freeform 34"/>
          <p:cNvSpPr>
            <a:spLocks/>
          </p:cNvSpPr>
          <p:nvPr/>
        </p:nvSpPr>
        <p:spPr bwMode="auto">
          <a:xfrm>
            <a:off x="806903" y="2662464"/>
            <a:ext cx="169862" cy="250825"/>
          </a:xfrm>
          <a:custGeom>
            <a:avLst/>
            <a:gdLst>
              <a:gd name="T0" fmla="*/ 2147483647 w 107"/>
              <a:gd name="T1" fmla="*/ 2147483647 h 158"/>
              <a:gd name="T2" fmla="*/ 2147483647 w 107"/>
              <a:gd name="T3" fmla="*/ 2147483647 h 158"/>
              <a:gd name="T4" fmla="*/ 2147483647 w 107"/>
              <a:gd name="T5" fmla="*/ 2147483647 h 158"/>
              <a:gd name="T6" fmla="*/ 2147483647 w 107"/>
              <a:gd name="T7" fmla="*/ 2147483647 h 158"/>
              <a:gd name="T8" fmla="*/ 2147483647 w 107"/>
              <a:gd name="T9" fmla="*/ 2147483647 h 158"/>
              <a:gd name="T10" fmla="*/ 2147483647 w 107"/>
              <a:gd name="T11" fmla="*/ 2147483647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58">
                <a:moveTo>
                  <a:pt x="3" y="158"/>
                </a:moveTo>
                <a:cubicBezTo>
                  <a:pt x="6" y="145"/>
                  <a:pt x="0" y="126"/>
                  <a:pt x="11" y="118"/>
                </a:cubicBezTo>
                <a:cubicBezTo>
                  <a:pt x="26" y="107"/>
                  <a:pt x="53" y="122"/>
                  <a:pt x="67" y="110"/>
                </a:cubicBezTo>
                <a:cubicBezTo>
                  <a:pt x="90" y="91"/>
                  <a:pt x="39" y="65"/>
                  <a:pt x="35" y="62"/>
                </a:cubicBezTo>
                <a:cubicBezTo>
                  <a:pt x="32" y="54"/>
                  <a:pt x="24" y="46"/>
                  <a:pt x="27" y="38"/>
                </a:cubicBezTo>
                <a:cubicBezTo>
                  <a:pt x="42" y="0"/>
                  <a:pt x="83" y="38"/>
                  <a:pt x="107" y="38"/>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35"/>
          <p:cNvSpPr txBox="1">
            <a:spLocks noChangeArrowheads="1"/>
          </p:cNvSpPr>
          <p:nvPr/>
        </p:nvSpPr>
        <p:spPr bwMode="auto">
          <a:xfrm>
            <a:off x="524020" y="3458900"/>
            <a:ext cx="867545" cy="400110"/>
          </a:xfrm>
          <a:prstGeom prst="rect">
            <a:avLst/>
          </a:prstGeom>
          <a:solidFill>
            <a:srgbClr val="FFFF00"/>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a:t>
            </a:r>
            <a:r>
              <a:rPr kumimoji="0" lang="en-US" altLang="zh-CN" sz="2000" b="1" i="0" u="none" strike="noStrike" kern="0" cap="none" spc="0" normalizeH="0" baseline="0" noProof="0" dirty="0" err="1">
                <a:ln>
                  <a:noFill/>
                </a:ln>
                <a:solidFill>
                  <a:srgbClr val="333399"/>
                </a:solidFill>
                <a:effectLst/>
                <a:uLnTx/>
                <a:uFillTx/>
                <a:latin typeface="Arial" panose="020B0604020202020204" pitchFamily="34" charset="0"/>
                <a:ea typeface="宋体" panose="02010600030101010101" pitchFamily="2" charset="-122"/>
              </a:rPr>
              <a:t>q</a:t>
            </a:r>
            <a:r>
              <a:rPr kumimoji="0" lang="en-US" altLang="zh-CN" sz="2000" b="1" i="0" u="none" strike="noStrike" kern="0" cap="none" spc="0" normalizeH="0" baseline="0" noProof="0" dirty="0" err="1">
                <a:ln>
                  <a:noFill/>
                </a:ln>
                <a:solidFill>
                  <a:srgbClr val="333399"/>
                </a:solidFill>
                <a:effectLst/>
                <a:uLnTx/>
                <a:uFillTx/>
                <a:latin typeface="Arial" panose="020B0604020202020204" pitchFamily="34" charset="0"/>
                <a:ea typeface="宋体" panose="02010600030101010101" pitchFamily="2" charset="-122"/>
                <a:sym typeface="Symbol" panose="05050102010706020507" pitchFamily="18" charset="2"/>
              </a:rPr>
              <a:t>q</a:t>
            </a:r>
            <a:r>
              <a:rPr kumimoji="0" lang="en-US" altLang="zh-CN" sz="20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US" altLang="zh-CN" sz="20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 </a:t>
            </a:r>
          </a:p>
        </p:txBody>
      </p:sp>
      <p:sp>
        <p:nvSpPr>
          <p:cNvPr id="33" name="Text Box 36"/>
          <p:cNvSpPr txBox="1">
            <a:spLocks noChangeArrowheads="1"/>
          </p:cNvSpPr>
          <p:nvPr/>
        </p:nvSpPr>
        <p:spPr bwMode="auto">
          <a:xfrm>
            <a:off x="2034449" y="3458900"/>
            <a:ext cx="896399" cy="400110"/>
          </a:xfrm>
          <a:prstGeom prst="rect">
            <a:avLst/>
          </a:prstGeom>
          <a:solidFill>
            <a:srgbClr val="FFFF00"/>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a:t>
            </a:r>
            <a:r>
              <a:rPr kumimoji="0" lang="en-US" altLang="zh-CN" sz="2000" b="1" i="0" u="none" strike="noStrike" kern="0" cap="none" spc="0" normalizeH="0" baseline="0" noProof="0" dirty="0" err="1">
                <a:ln>
                  <a:noFill/>
                </a:ln>
                <a:solidFill>
                  <a:srgbClr val="333399"/>
                </a:solidFill>
                <a:effectLst/>
                <a:uLnTx/>
                <a:uFillTx/>
                <a:latin typeface="Arial" panose="020B0604020202020204" pitchFamily="34" charset="0"/>
                <a:ea typeface="宋体" panose="02010600030101010101" pitchFamily="2" charset="-122"/>
              </a:rPr>
              <a:t>qqq</a:t>
            </a:r>
            <a:r>
              <a:rPr kumimoji="0" lang="en-US" altLang="zh-CN" sz="2000" b="1" i="0" u="none" strike="noStrike" kern="0" cap="none" spc="0" normalizeH="0" baseline="0" noProof="0" dirty="0">
                <a:ln>
                  <a:noFill/>
                </a:ln>
                <a:solidFill>
                  <a:srgbClr val="333399"/>
                </a:solidFill>
                <a:effectLst/>
                <a:uLnTx/>
                <a:uFillTx/>
                <a:latin typeface="Arial" panose="020B0604020202020204" pitchFamily="34" charset="0"/>
                <a:ea typeface="宋体" panose="02010600030101010101" pitchFamily="2" charset="-122"/>
              </a:rPr>
              <a:t>) </a:t>
            </a:r>
          </a:p>
        </p:txBody>
      </p:sp>
      <p:sp>
        <p:nvSpPr>
          <p:cNvPr id="18" name="Text Box 2"/>
          <p:cNvSpPr txBox="1">
            <a:spLocks noChangeArrowheads="1"/>
          </p:cNvSpPr>
          <p:nvPr/>
        </p:nvSpPr>
        <p:spPr bwMode="auto">
          <a:xfrm>
            <a:off x="5155222" y="968614"/>
            <a:ext cx="2177199" cy="46166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defTabSz="914400" eaLnBrk="0" fontAlgn="base" hangingPunct="0">
              <a:lnSpc>
                <a:spcPct val="100000"/>
              </a:lnSpc>
              <a:spcBef>
                <a:spcPct val="0"/>
              </a:spcBef>
              <a:spcAft>
                <a:spcPct val="0"/>
              </a:spcAft>
              <a:buClrTx/>
              <a:buSzTx/>
              <a:buFontTx/>
              <a:buNone/>
              <a:tabLst/>
              <a:defRPr kumimoji="0" sz="2400" b="1" i="0" u="none" strike="noStrike" kern="0" cap="none" spc="0" normalizeH="0" baseline="0">
                <a:ln>
                  <a:noFill/>
                </a:ln>
                <a:solidFill>
                  <a:srgbClr val="FFFFFF"/>
                </a:solidFill>
                <a:effectLst/>
                <a:uLnTx/>
                <a:uFillTx/>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latin typeface="Arial" panose="020B0604020202020204" pitchFamily="34" charset="0"/>
              </a:defRPr>
            </a:lvl2pPr>
            <a:lvl3pPr marL="1143000" indent="-228600" eaLnBrk="0" hangingPunct="0">
              <a:spcBef>
                <a:spcPct val="20000"/>
              </a:spcBef>
              <a:buChar char="•"/>
              <a:defRPr sz="2400">
                <a:latin typeface="Arial" panose="020B0604020202020204" pitchFamily="34" charset="0"/>
              </a:defRPr>
            </a:lvl3pPr>
            <a:lvl4pPr marL="1600200" indent="-228600" eaLnBrk="0" hangingPunct="0">
              <a:spcBef>
                <a:spcPct val="20000"/>
              </a:spcBef>
              <a:buChar char="–"/>
              <a:defRPr sz="2000">
                <a:latin typeface="Arial" panose="020B0604020202020204" pitchFamily="34" charset="0"/>
              </a:defRPr>
            </a:lvl4pPr>
            <a:lvl5pPr marL="2057400" indent="-228600" eaLnBrk="0" hangingPunct="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rPr>
              <a:t>Exotic hadrons</a:t>
            </a:r>
          </a:p>
        </p:txBody>
      </p:sp>
      <p:sp>
        <p:nvSpPr>
          <p:cNvPr id="19" name="Oval 3"/>
          <p:cNvSpPr>
            <a:spLocks noChangeArrowheads="1"/>
          </p:cNvSpPr>
          <p:nvPr/>
        </p:nvSpPr>
        <p:spPr bwMode="auto">
          <a:xfrm>
            <a:off x="4131485" y="2397125"/>
            <a:ext cx="961344" cy="9652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35" name="Freeform 4"/>
          <p:cNvSpPr>
            <a:spLocks/>
          </p:cNvSpPr>
          <p:nvPr/>
        </p:nvSpPr>
        <p:spPr bwMode="auto">
          <a:xfrm>
            <a:off x="4296003" y="2513013"/>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36" name="Oval 5"/>
          <p:cNvSpPr>
            <a:spLocks noChangeArrowheads="1"/>
          </p:cNvSpPr>
          <p:nvPr/>
        </p:nvSpPr>
        <p:spPr bwMode="auto">
          <a:xfrm>
            <a:off x="4226153" y="2633663"/>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37" name="Oval 6"/>
          <p:cNvSpPr>
            <a:spLocks noChangeArrowheads="1"/>
          </p:cNvSpPr>
          <p:nvPr/>
        </p:nvSpPr>
        <p:spPr bwMode="auto">
          <a:xfrm>
            <a:off x="4730978" y="2922588"/>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38" name="Text Box 7"/>
          <p:cNvSpPr txBox="1">
            <a:spLocks noChangeArrowheads="1"/>
          </p:cNvSpPr>
          <p:nvPr/>
        </p:nvSpPr>
        <p:spPr bwMode="auto">
          <a:xfrm>
            <a:off x="4027759" y="1701304"/>
            <a:ext cx="1269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Hybrid </a:t>
            </a:r>
          </a:p>
        </p:txBody>
      </p:sp>
      <p:sp>
        <p:nvSpPr>
          <p:cNvPr id="39" name="Oval 8"/>
          <p:cNvSpPr>
            <a:spLocks noChangeArrowheads="1"/>
          </p:cNvSpPr>
          <p:nvPr/>
        </p:nvSpPr>
        <p:spPr bwMode="auto">
          <a:xfrm>
            <a:off x="5628611" y="2391302"/>
            <a:ext cx="1042324" cy="997857"/>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0" name="Freeform 9"/>
          <p:cNvSpPr>
            <a:spLocks/>
          </p:cNvSpPr>
          <p:nvPr/>
        </p:nvSpPr>
        <p:spPr bwMode="auto">
          <a:xfrm>
            <a:off x="5672607" y="2466070"/>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41" name="Text Box 10"/>
          <p:cNvSpPr txBox="1">
            <a:spLocks noChangeArrowheads="1"/>
          </p:cNvSpPr>
          <p:nvPr/>
        </p:nvSpPr>
        <p:spPr bwMode="auto">
          <a:xfrm>
            <a:off x="5430401" y="1725592"/>
            <a:ext cx="1244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Glueball</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0" name="Text Box 15"/>
          <p:cNvSpPr txBox="1">
            <a:spLocks noChangeArrowheads="1"/>
          </p:cNvSpPr>
          <p:nvPr/>
        </p:nvSpPr>
        <p:spPr bwMode="auto">
          <a:xfrm>
            <a:off x="6902991" y="1685420"/>
            <a:ext cx="1600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Tetraquark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1" name="Oval 28"/>
          <p:cNvSpPr>
            <a:spLocks noChangeArrowheads="1"/>
          </p:cNvSpPr>
          <p:nvPr/>
        </p:nvSpPr>
        <p:spPr bwMode="auto">
          <a:xfrm>
            <a:off x="7148497" y="2432505"/>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2" name="Line 29"/>
          <p:cNvSpPr>
            <a:spLocks noChangeShapeType="1"/>
          </p:cNvSpPr>
          <p:nvPr/>
        </p:nvSpPr>
        <p:spPr bwMode="auto">
          <a:xfrm>
            <a:off x="7330880" y="2928104"/>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53" name="Oval 30"/>
          <p:cNvSpPr>
            <a:spLocks noChangeArrowheads="1"/>
          </p:cNvSpPr>
          <p:nvPr/>
        </p:nvSpPr>
        <p:spPr bwMode="auto">
          <a:xfrm>
            <a:off x="7186418" y="2785229"/>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4" name="Oval 31"/>
          <p:cNvSpPr>
            <a:spLocks noChangeArrowheads="1"/>
          </p:cNvSpPr>
          <p:nvPr/>
        </p:nvSpPr>
        <p:spPr bwMode="auto">
          <a:xfrm>
            <a:off x="7618218" y="3145592"/>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5" name="Line 32"/>
          <p:cNvSpPr>
            <a:spLocks noChangeShapeType="1"/>
          </p:cNvSpPr>
          <p:nvPr/>
        </p:nvSpPr>
        <p:spPr bwMode="auto">
          <a:xfrm>
            <a:off x="7834118" y="2569329"/>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56" name="Oval 33"/>
          <p:cNvSpPr>
            <a:spLocks noChangeArrowheads="1"/>
          </p:cNvSpPr>
          <p:nvPr/>
        </p:nvSpPr>
        <p:spPr bwMode="auto">
          <a:xfrm>
            <a:off x="7834118" y="2856667"/>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57" name="Oval 34"/>
          <p:cNvSpPr>
            <a:spLocks noChangeArrowheads="1"/>
          </p:cNvSpPr>
          <p:nvPr/>
        </p:nvSpPr>
        <p:spPr bwMode="auto">
          <a:xfrm>
            <a:off x="7762680" y="2497892"/>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8" name="Oval 16"/>
          <p:cNvSpPr>
            <a:spLocks noChangeArrowheads="1"/>
          </p:cNvSpPr>
          <p:nvPr/>
        </p:nvSpPr>
        <p:spPr bwMode="auto">
          <a:xfrm>
            <a:off x="4133955" y="4327297"/>
            <a:ext cx="1103301" cy="1076325"/>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9" name="Line 17"/>
          <p:cNvSpPr>
            <a:spLocks noChangeShapeType="1"/>
          </p:cNvSpPr>
          <p:nvPr/>
        </p:nvSpPr>
        <p:spPr bwMode="auto">
          <a:xfrm>
            <a:off x="4324820" y="5009922"/>
            <a:ext cx="4318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0" name="Oval 18"/>
          <p:cNvSpPr>
            <a:spLocks noChangeArrowheads="1"/>
          </p:cNvSpPr>
          <p:nvPr/>
        </p:nvSpPr>
        <p:spPr bwMode="auto">
          <a:xfrm>
            <a:off x="4180357" y="4867047"/>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61" name="Oval 19"/>
          <p:cNvSpPr>
            <a:spLocks noChangeArrowheads="1"/>
          </p:cNvSpPr>
          <p:nvPr/>
        </p:nvSpPr>
        <p:spPr bwMode="auto">
          <a:xfrm>
            <a:off x="4685182" y="5155972"/>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2" name="Line 20"/>
          <p:cNvSpPr>
            <a:spLocks noChangeShapeType="1"/>
          </p:cNvSpPr>
          <p:nvPr/>
        </p:nvSpPr>
        <p:spPr bwMode="auto">
          <a:xfrm>
            <a:off x="4899495" y="4508272"/>
            <a:ext cx="73025" cy="360362"/>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3" name="Oval 21"/>
          <p:cNvSpPr>
            <a:spLocks noChangeArrowheads="1"/>
          </p:cNvSpPr>
          <p:nvPr/>
        </p:nvSpPr>
        <p:spPr bwMode="auto">
          <a:xfrm>
            <a:off x="4899495" y="4795609"/>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64" name="Oval 22"/>
          <p:cNvSpPr>
            <a:spLocks noChangeArrowheads="1"/>
          </p:cNvSpPr>
          <p:nvPr/>
        </p:nvSpPr>
        <p:spPr bwMode="auto">
          <a:xfrm>
            <a:off x="4828057" y="4436834"/>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5" name="Line 23"/>
          <p:cNvSpPr>
            <a:spLocks noChangeShapeType="1"/>
          </p:cNvSpPr>
          <p:nvPr/>
        </p:nvSpPr>
        <p:spPr bwMode="auto">
          <a:xfrm>
            <a:off x="4467695" y="4579709"/>
            <a:ext cx="2159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6" name="Line 24"/>
          <p:cNvSpPr>
            <a:spLocks noChangeShapeType="1"/>
          </p:cNvSpPr>
          <p:nvPr/>
        </p:nvSpPr>
        <p:spPr bwMode="auto">
          <a:xfrm flipV="1">
            <a:off x="4540720" y="4724172"/>
            <a:ext cx="142875" cy="4318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7" name="Line 25"/>
          <p:cNvSpPr>
            <a:spLocks noChangeShapeType="1"/>
          </p:cNvSpPr>
          <p:nvPr/>
        </p:nvSpPr>
        <p:spPr bwMode="auto">
          <a:xfrm flipV="1">
            <a:off x="4685182" y="4724172"/>
            <a:ext cx="287338" cy="71437"/>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8" name="Oval 26"/>
          <p:cNvSpPr>
            <a:spLocks noChangeArrowheads="1"/>
          </p:cNvSpPr>
          <p:nvPr/>
        </p:nvSpPr>
        <p:spPr bwMode="auto">
          <a:xfrm>
            <a:off x="4396257" y="4435247"/>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69" name="Text Box 27"/>
          <p:cNvSpPr txBox="1">
            <a:spLocks noChangeArrowheads="1"/>
          </p:cNvSpPr>
          <p:nvPr/>
        </p:nvSpPr>
        <p:spPr bwMode="auto">
          <a:xfrm>
            <a:off x="3849873" y="3773712"/>
            <a:ext cx="1667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Pentaquark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70" name="Oval 11"/>
          <p:cNvSpPr>
            <a:spLocks noChangeArrowheads="1"/>
          </p:cNvSpPr>
          <p:nvPr/>
        </p:nvSpPr>
        <p:spPr bwMode="auto">
          <a:xfrm>
            <a:off x="6193296" y="4651146"/>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1" name="Line 12"/>
          <p:cNvSpPr>
            <a:spLocks noChangeShapeType="1"/>
          </p:cNvSpPr>
          <p:nvPr/>
        </p:nvSpPr>
        <p:spPr bwMode="auto">
          <a:xfrm>
            <a:off x="6480635" y="4993520"/>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72" name="Oval 13"/>
          <p:cNvSpPr>
            <a:spLocks noChangeArrowheads="1"/>
          </p:cNvSpPr>
          <p:nvPr/>
        </p:nvSpPr>
        <p:spPr bwMode="auto">
          <a:xfrm>
            <a:off x="6336171" y="4835931"/>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3" name="Oval 14"/>
          <p:cNvSpPr>
            <a:spLocks noChangeArrowheads="1"/>
          </p:cNvSpPr>
          <p:nvPr/>
        </p:nvSpPr>
        <p:spPr bwMode="auto">
          <a:xfrm>
            <a:off x="6695534" y="5153405"/>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4" name="Oval 35"/>
          <p:cNvSpPr>
            <a:spLocks noChangeArrowheads="1"/>
          </p:cNvSpPr>
          <p:nvPr/>
        </p:nvSpPr>
        <p:spPr bwMode="auto">
          <a:xfrm>
            <a:off x="6912434" y="4435246"/>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5" name="Line 36"/>
          <p:cNvSpPr>
            <a:spLocks noChangeShapeType="1"/>
          </p:cNvSpPr>
          <p:nvPr/>
        </p:nvSpPr>
        <p:spPr bwMode="auto">
          <a:xfrm>
            <a:off x="7330881" y="4720998"/>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76" name="Oval 37"/>
          <p:cNvSpPr>
            <a:spLocks noChangeArrowheads="1"/>
          </p:cNvSpPr>
          <p:nvPr/>
        </p:nvSpPr>
        <p:spPr bwMode="auto">
          <a:xfrm>
            <a:off x="7375731" y="4983569"/>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77" name="Oval 38"/>
          <p:cNvSpPr>
            <a:spLocks noChangeArrowheads="1"/>
          </p:cNvSpPr>
          <p:nvPr/>
        </p:nvSpPr>
        <p:spPr bwMode="auto">
          <a:xfrm>
            <a:off x="7232856" y="4553357"/>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8" name="Text Box 39"/>
          <p:cNvSpPr txBox="1">
            <a:spLocks noChangeArrowheads="1"/>
          </p:cNvSpPr>
          <p:nvPr/>
        </p:nvSpPr>
        <p:spPr bwMode="auto">
          <a:xfrm>
            <a:off x="5779429" y="3791974"/>
            <a:ext cx="2577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Hadronic molecule</a:t>
            </a:r>
            <a:endParaRPr kumimoji="0" lang="en-GB" altLang="zh-CN" sz="20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79" name="Line 2"/>
          <p:cNvSpPr>
            <a:spLocks noChangeShapeType="1"/>
          </p:cNvSpPr>
          <p:nvPr/>
        </p:nvSpPr>
        <p:spPr bwMode="auto">
          <a:xfrm>
            <a:off x="1217986" y="5248046"/>
            <a:ext cx="782638" cy="452885"/>
          </a:xfrm>
          <a:prstGeom prst="line">
            <a:avLst/>
          </a:prstGeom>
          <a:noFill/>
          <a:ln w="571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0" name="Oval 7"/>
          <p:cNvSpPr>
            <a:spLocks noChangeArrowheads="1"/>
          </p:cNvSpPr>
          <p:nvPr/>
        </p:nvSpPr>
        <p:spPr bwMode="auto">
          <a:xfrm>
            <a:off x="860768" y="4992457"/>
            <a:ext cx="817563" cy="842735"/>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81" name="Oval 8"/>
          <p:cNvSpPr>
            <a:spLocks noChangeArrowheads="1"/>
          </p:cNvSpPr>
          <p:nvPr/>
        </p:nvSpPr>
        <p:spPr bwMode="auto">
          <a:xfrm>
            <a:off x="1143344" y="4993703"/>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u</a:t>
            </a:r>
          </a:p>
        </p:txBody>
      </p:sp>
      <p:sp>
        <p:nvSpPr>
          <p:cNvPr id="82" name="Oval 9"/>
          <p:cNvSpPr>
            <a:spLocks noChangeArrowheads="1"/>
          </p:cNvSpPr>
          <p:nvPr/>
        </p:nvSpPr>
        <p:spPr bwMode="auto">
          <a:xfrm>
            <a:off x="838544" y="5374703"/>
            <a:ext cx="263525" cy="247650"/>
          </a:xfrm>
          <a:prstGeom prst="ellipse">
            <a:avLst/>
          </a:prstGeom>
          <a:gradFill rotWithShape="0">
            <a:gsLst>
              <a:gs pos="0">
                <a:srgbClr val="009900"/>
              </a:gs>
              <a:gs pos="100000">
                <a:srgbClr val="0047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d</a:t>
            </a:r>
          </a:p>
        </p:txBody>
      </p:sp>
      <p:sp>
        <p:nvSpPr>
          <p:cNvPr id="83" name="Oval 10"/>
          <p:cNvSpPr>
            <a:spLocks noChangeArrowheads="1"/>
          </p:cNvSpPr>
          <p:nvPr/>
        </p:nvSpPr>
        <p:spPr bwMode="auto">
          <a:xfrm>
            <a:off x="1295744" y="5450903"/>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a typeface="宋体" charset="-122"/>
            </a:endParaRPr>
          </a:p>
        </p:txBody>
      </p:sp>
      <p:sp>
        <p:nvSpPr>
          <p:cNvPr id="84" name="Freeform 11"/>
          <p:cNvSpPr>
            <a:spLocks/>
          </p:cNvSpPr>
          <p:nvPr/>
        </p:nvSpPr>
        <p:spPr bwMode="auto">
          <a:xfrm>
            <a:off x="1295744" y="5285803"/>
            <a:ext cx="77788" cy="206375"/>
          </a:xfrm>
          <a:custGeom>
            <a:avLst/>
            <a:gdLst>
              <a:gd name="T0" fmla="*/ 0 w 49"/>
              <a:gd name="T1" fmla="*/ 2147483647 h 130"/>
              <a:gd name="T2" fmla="*/ 2147483647 w 49"/>
              <a:gd name="T3" fmla="*/ 2147483647 h 130"/>
              <a:gd name="T4" fmla="*/ 0 w 49"/>
              <a:gd name="T5" fmla="*/ 2147483647 h 130"/>
              <a:gd name="T6" fmla="*/ 2147483647 w 49"/>
              <a:gd name="T7" fmla="*/ 2147483647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0">
                <a:moveTo>
                  <a:pt x="0" y="2"/>
                </a:moveTo>
                <a:cubicBezTo>
                  <a:pt x="11" y="5"/>
                  <a:pt x="28" y="0"/>
                  <a:pt x="32" y="10"/>
                </a:cubicBezTo>
                <a:cubicBezTo>
                  <a:pt x="49" y="50"/>
                  <a:pt x="22" y="60"/>
                  <a:pt x="0" y="74"/>
                </a:cubicBezTo>
                <a:cubicBezTo>
                  <a:pt x="23" y="90"/>
                  <a:pt x="40" y="100"/>
                  <a:pt x="40" y="13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5" name="Freeform 12"/>
          <p:cNvSpPr>
            <a:spLocks/>
          </p:cNvSpPr>
          <p:nvPr/>
        </p:nvSpPr>
        <p:spPr bwMode="auto">
          <a:xfrm>
            <a:off x="1038569" y="5657278"/>
            <a:ext cx="303213" cy="101600"/>
          </a:xfrm>
          <a:custGeom>
            <a:avLst/>
            <a:gdLst>
              <a:gd name="T0" fmla="*/ 2147483647 w 191"/>
              <a:gd name="T1" fmla="*/ 0 h 64"/>
              <a:gd name="T2" fmla="*/ 2147483647 w 191"/>
              <a:gd name="T3" fmla="*/ 2147483647 h 64"/>
              <a:gd name="T4" fmla="*/ 2147483647 w 191"/>
              <a:gd name="T5" fmla="*/ 2147483647 h 64"/>
              <a:gd name="T6" fmla="*/ 2147483647 w 191"/>
              <a:gd name="T7" fmla="*/ 2147483647 h 64"/>
              <a:gd name="T8" fmla="*/ 2147483647 w 191"/>
              <a:gd name="T9" fmla="*/ 0 h 64"/>
              <a:gd name="T10" fmla="*/ 2147483647 w 191"/>
              <a:gd name="T11" fmla="*/ 2147483647 h 64"/>
              <a:gd name="T12" fmla="*/ 2147483647 w 191"/>
              <a:gd name="T13" fmla="*/ 214748364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64">
                <a:moveTo>
                  <a:pt x="2" y="0"/>
                </a:moveTo>
                <a:cubicBezTo>
                  <a:pt x="5" y="16"/>
                  <a:pt x="0" y="35"/>
                  <a:pt x="10" y="48"/>
                </a:cubicBezTo>
                <a:cubicBezTo>
                  <a:pt x="23" y="64"/>
                  <a:pt x="39" y="32"/>
                  <a:pt x="50" y="16"/>
                </a:cubicBezTo>
                <a:cubicBezTo>
                  <a:pt x="55" y="24"/>
                  <a:pt x="57" y="38"/>
                  <a:pt x="66" y="40"/>
                </a:cubicBezTo>
                <a:cubicBezTo>
                  <a:pt x="119" y="53"/>
                  <a:pt x="114" y="13"/>
                  <a:pt x="154" y="0"/>
                </a:cubicBezTo>
                <a:cubicBezTo>
                  <a:pt x="157" y="8"/>
                  <a:pt x="156" y="18"/>
                  <a:pt x="162" y="24"/>
                </a:cubicBezTo>
                <a:cubicBezTo>
                  <a:pt x="191" y="53"/>
                  <a:pt x="186" y="28"/>
                  <a:pt x="186"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6" name="Freeform 13"/>
          <p:cNvSpPr>
            <a:spLocks/>
          </p:cNvSpPr>
          <p:nvPr/>
        </p:nvSpPr>
        <p:spPr bwMode="auto">
          <a:xfrm>
            <a:off x="986182" y="5142928"/>
            <a:ext cx="195262" cy="209550"/>
          </a:xfrm>
          <a:custGeom>
            <a:avLst/>
            <a:gdLst>
              <a:gd name="T0" fmla="*/ 2147483647 w 123"/>
              <a:gd name="T1" fmla="*/ 2147483647 h 132"/>
              <a:gd name="T2" fmla="*/ 2147483647 w 123"/>
              <a:gd name="T3" fmla="*/ 2147483647 h 132"/>
              <a:gd name="T4" fmla="*/ 2147483647 w 123"/>
              <a:gd name="T5" fmla="*/ 2147483647 h 132"/>
              <a:gd name="T6" fmla="*/ 2147483647 w 123"/>
              <a:gd name="T7" fmla="*/ 2147483647 h 132"/>
              <a:gd name="T8" fmla="*/ 2147483647 w 123"/>
              <a:gd name="T9" fmla="*/ 214748364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2">
                <a:moveTo>
                  <a:pt x="27" y="132"/>
                </a:moveTo>
                <a:cubicBezTo>
                  <a:pt x="17" y="71"/>
                  <a:pt x="0" y="55"/>
                  <a:pt x="67" y="68"/>
                </a:cubicBezTo>
                <a:cubicBezTo>
                  <a:pt x="72" y="60"/>
                  <a:pt x="81" y="53"/>
                  <a:pt x="83" y="44"/>
                </a:cubicBezTo>
                <a:cubicBezTo>
                  <a:pt x="84" y="36"/>
                  <a:pt x="72" y="28"/>
                  <a:pt x="75" y="20"/>
                </a:cubicBezTo>
                <a:cubicBezTo>
                  <a:pt x="83" y="0"/>
                  <a:pt x="108" y="4"/>
                  <a:pt x="123" y="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7" name="Text Box 14"/>
          <p:cNvSpPr txBox="1">
            <a:spLocks noChangeArrowheads="1"/>
          </p:cNvSpPr>
          <p:nvPr/>
        </p:nvSpPr>
        <p:spPr bwMode="auto">
          <a:xfrm>
            <a:off x="1260819" y="53715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u</a:t>
            </a:r>
          </a:p>
        </p:txBody>
      </p:sp>
      <p:sp>
        <p:nvSpPr>
          <p:cNvPr id="88" name="Oval 15"/>
          <p:cNvSpPr>
            <a:spLocks noChangeArrowheads="1"/>
          </p:cNvSpPr>
          <p:nvPr/>
        </p:nvSpPr>
        <p:spPr bwMode="auto">
          <a:xfrm>
            <a:off x="1782083" y="5462806"/>
            <a:ext cx="792164" cy="820737"/>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89" name="Oval 16"/>
          <p:cNvSpPr>
            <a:spLocks noChangeArrowheads="1"/>
          </p:cNvSpPr>
          <p:nvPr/>
        </p:nvSpPr>
        <p:spPr bwMode="auto">
          <a:xfrm>
            <a:off x="2099049" y="5463946"/>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d</a:t>
            </a:r>
          </a:p>
        </p:txBody>
      </p:sp>
      <p:sp>
        <p:nvSpPr>
          <p:cNvPr id="90" name="Oval 17"/>
          <p:cNvSpPr>
            <a:spLocks noChangeArrowheads="1"/>
          </p:cNvSpPr>
          <p:nvPr/>
        </p:nvSpPr>
        <p:spPr bwMode="auto">
          <a:xfrm>
            <a:off x="1794249" y="5844946"/>
            <a:ext cx="263525" cy="247650"/>
          </a:xfrm>
          <a:prstGeom prst="ellipse">
            <a:avLst/>
          </a:prstGeom>
          <a:gradFill rotWithShape="0">
            <a:gsLst>
              <a:gs pos="0">
                <a:srgbClr val="009900"/>
              </a:gs>
              <a:gs pos="100000">
                <a:srgbClr val="0047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d</a:t>
            </a:r>
          </a:p>
        </p:txBody>
      </p:sp>
      <p:sp>
        <p:nvSpPr>
          <p:cNvPr id="91" name="Oval 18"/>
          <p:cNvSpPr>
            <a:spLocks noChangeArrowheads="1"/>
          </p:cNvSpPr>
          <p:nvPr/>
        </p:nvSpPr>
        <p:spPr bwMode="auto">
          <a:xfrm>
            <a:off x="2251449" y="5921146"/>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a typeface="宋体" charset="-122"/>
            </a:endParaRPr>
          </a:p>
        </p:txBody>
      </p:sp>
      <p:sp>
        <p:nvSpPr>
          <p:cNvPr id="92" name="Freeform 19"/>
          <p:cNvSpPr>
            <a:spLocks/>
          </p:cNvSpPr>
          <p:nvPr/>
        </p:nvSpPr>
        <p:spPr bwMode="auto">
          <a:xfrm>
            <a:off x="2251449" y="5756046"/>
            <a:ext cx="77788" cy="206375"/>
          </a:xfrm>
          <a:custGeom>
            <a:avLst/>
            <a:gdLst>
              <a:gd name="T0" fmla="*/ 0 w 49"/>
              <a:gd name="T1" fmla="*/ 2147483647 h 130"/>
              <a:gd name="T2" fmla="*/ 2147483647 w 49"/>
              <a:gd name="T3" fmla="*/ 2147483647 h 130"/>
              <a:gd name="T4" fmla="*/ 0 w 49"/>
              <a:gd name="T5" fmla="*/ 2147483647 h 130"/>
              <a:gd name="T6" fmla="*/ 2147483647 w 49"/>
              <a:gd name="T7" fmla="*/ 2147483647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0">
                <a:moveTo>
                  <a:pt x="0" y="2"/>
                </a:moveTo>
                <a:cubicBezTo>
                  <a:pt x="11" y="5"/>
                  <a:pt x="28" y="0"/>
                  <a:pt x="32" y="10"/>
                </a:cubicBezTo>
                <a:cubicBezTo>
                  <a:pt x="49" y="50"/>
                  <a:pt x="22" y="60"/>
                  <a:pt x="0" y="74"/>
                </a:cubicBezTo>
                <a:cubicBezTo>
                  <a:pt x="23" y="90"/>
                  <a:pt x="40" y="100"/>
                  <a:pt x="40" y="13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93" name="Freeform 20"/>
          <p:cNvSpPr>
            <a:spLocks/>
          </p:cNvSpPr>
          <p:nvPr/>
        </p:nvSpPr>
        <p:spPr bwMode="auto">
          <a:xfrm>
            <a:off x="1994274" y="6127521"/>
            <a:ext cx="303213" cy="101600"/>
          </a:xfrm>
          <a:custGeom>
            <a:avLst/>
            <a:gdLst>
              <a:gd name="T0" fmla="*/ 2147483647 w 191"/>
              <a:gd name="T1" fmla="*/ 0 h 64"/>
              <a:gd name="T2" fmla="*/ 2147483647 w 191"/>
              <a:gd name="T3" fmla="*/ 2147483647 h 64"/>
              <a:gd name="T4" fmla="*/ 2147483647 w 191"/>
              <a:gd name="T5" fmla="*/ 2147483647 h 64"/>
              <a:gd name="T6" fmla="*/ 2147483647 w 191"/>
              <a:gd name="T7" fmla="*/ 2147483647 h 64"/>
              <a:gd name="T8" fmla="*/ 2147483647 w 191"/>
              <a:gd name="T9" fmla="*/ 0 h 64"/>
              <a:gd name="T10" fmla="*/ 2147483647 w 191"/>
              <a:gd name="T11" fmla="*/ 2147483647 h 64"/>
              <a:gd name="T12" fmla="*/ 2147483647 w 191"/>
              <a:gd name="T13" fmla="*/ 214748364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64">
                <a:moveTo>
                  <a:pt x="2" y="0"/>
                </a:moveTo>
                <a:cubicBezTo>
                  <a:pt x="5" y="16"/>
                  <a:pt x="0" y="35"/>
                  <a:pt x="10" y="48"/>
                </a:cubicBezTo>
                <a:cubicBezTo>
                  <a:pt x="23" y="64"/>
                  <a:pt x="39" y="32"/>
                  <a:pt x="50" y="16"/>
                </a:cubicBezTo>
                <a:cubicBezTo>
                  <a:pt x="55" y="24"/>
                  <a:pt x="57" y="38"/>
                  <a:pt x="66" y="40"/>
                </a:cubicBezTo>
                <a:cubicBezTo>
                  <a:pt x="119" y="53"/>
                  <a:pt x="114" y="13"/>
                  <a:pt x="154" y="0"/>
                </a:cubicBezTo>
                <a:cubicBezTo>
                  <a:pt x="157" y="8"/>
                  <a:pt x="156" y="18"/>
                  <a:pt x="162" y="24"/>
                </a:cubicBezTo>
                <a:cubicBezTo>
                  <a:pt x="191" y="53"/>
                  <a:pt x="186" y="28"/>
                  <a:pt x="186"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94" name="Freeform 21"/>
          <p:cNvSpPr>
            <a:spLocks/>
          </p:cNvSpPr>
          <p:nvPr/>
        </p:nvSpPr>
        <p:spPr bwMode="auto">
          <a:xfrm>
            <a:off x="1941887" y="5613171"/>
            <a:ext cx="195262" cy="209550"/>
          </a:xfrm>
          <a:custGeom>
            <a:avLst/>
            <a:gdLst>
              <a:gd name="T0" fmla="*/ 2147483647 w 123"/>
              <a:gd name="T1" fmla="*/ 2147483647 h 132"/>
              <a:gd name="T2" fmla="*/ 2147483647 w 123"/>
              <a:gd name="T3" fmla="*/ 2147483647 h 132"/>
              <a:gd name="T4" fmla="*/ 2147483647 w 123"/>
              <a:gd name="T5" fmla="*/ 2147483647 h 132"/>
              <a:gd name="T6" fmla="*/ 2147483647 w 123"/>
              <a:gd name="T7" fmla="*/ 2147483647 h 132"/>
              <a:gd name="T8" fmla="*/ 2147483647 w 123"/>
              <a:gd name="T9" fmla="*/ 214748364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2">
                <a:moveTo>
                  <a:pt x="27" y="132"/>
                </a:moveTo>
                <a:cubicBezTo>
                  <a:pt x="17" y="71"/>
                  <a:pt x="0" y="55"/>
                  <a:pt x="67" y="68"/>
                </a:cubicBezTo>
                <a:cubicBezTo>
                  <a:pt x="72" y="60"/>
                  <a:pt x="81" y="53"/>
                  <a:pt x="83" y="44"/>
                </a:cubicBezTo>
                <a:cubicBezTo>
                  <a:pt x="84" y="36"/>
                  <a:pt x="72" y="28"/>
                  <a:pt x="75" y="20"/>
                </a:cubicBezTo>
                <a:cubicBezTo>
                  <a:pt x="83" y="0"/>
                  <a:pt x="108" y="4"/>
                  <a:pt x="123" y="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95" name="Text Box 22"/>
          <p:cNvSpPr txBox="1">
            <a:spLocks noChangeArrowheads="1"/>
          </p:cNvSpPr>
          <p:nvPr/>
        </p:nvSpPr>
        <p:spPr bwMode="auto">
          <a:xfrm>
            <a:off x="2216524" y="584177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FFFF"/>
                </a:solidFill>
                <a:effectLst/>
                <a:uLnTx/>
                <a:uFillTx/>
                <a:latin typeface="Arial" charset="0"/>
                <a:ea typeface="宋体" charset="-122"/>
              </a:rPr>
              <a:t>u</a:t>
            </a:r>
          </a:p>
        </p:txBody>
      </p:sp>
      <p:sp>
        <p:nvSpPr>
          <p:cNvPr id="96" name="Text Box 23"/>
          <p:cNvSpPr txBox="1">
            <a:spLocks noChangeArrowheads="1"/>
          </p:cNvSpPr>
          <p:nvPr/>
        </p:nvSpPr>
        <p:spPr bwMode="auto">
          <a:xfrm>
            <a:off x="1710905" y="5111737"/>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solidFill>
                  <a:srgbClr val="000000"/>
                </a:solidFill>
                <a:effectLst/>
                <a:uLnTx/>
                <a:uFillTx/>
                <a:latin typeface="Arial" charset="0"/>
                <a:ea typeface="宋体" charset="-122"/>
                <a:sym typeface="Symbol" pitchFamily="18" charset="2"/>
              </a:rPr>
              <a:t> </a:t>
            </a:r>
          </a:p>
        </p:txBody>
      </p:sp>
      <p:sp>
        <p:nvSpPr>
          <p:cNvPr id="97" name="Text Box 24"/>
          <p:cNvSpPr txBox="1">
            <a:spLocks noChangeArrowheads="1"/>
          </p:cNvSpPr>
          <p:nvPr/>
        </p:nvSpPr>
        <p:spPr bwMode="auto">
          <a:xfrm>
            <a:off x="1541806" y="4779734"/>
            <a:ext cx="971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Proton </a:t>
            </a:r>
          </a:p>
        </p:txBody>
      </p:sp>
      <p:sp>
        <p:nvSpPr>
          <p:cNvPr id="98" name="Text Box 25"/>
          <p:cNvSpPr txBox="1">
            <a:spLocks noChangeArrowheads="1"/>
          </p:cNvSpPr>
          <p:nvPr/>
        </p:nvSpPr>
        <p:spPr bwMode="auto">
          <a:xfrm>
            <a:off x="2629274" y="5657110"/>
            <a:ext cx="11336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Neutron </a:t>
            </a:r>
          </a:p>
        </p:txBody>
      </p:sp>
      <p:sp>
        <p:nvSpPr>
          <p:cNvPr id="99" name="Text Box 27"/>
          <p:cNvSpPr txBox="1">
            <a:spLocks noChangeArrowheads="1"/>
          </p:cNvSpPr>
          <p:nvPr/>
        </p:nvSpPr>
        <p:spPr bwMode="auto">
          <a:xfrm>
            <a:off x="284872" y="6255762"/>
            <a:ext cx="27735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Deuteron: p-n molecule </a:t>
            </a:r>
          </a:p>
        </p:txBody>
      </p:sp>
      <p:sp>
        <p:nvSpPr>
          <p:cNvPr id="100" name="Text Box 40"/>
          <p:cNvSpPr txBox="1">
            <a:spLocks noChangeArrowheads="1"/>
          </p:cNvSpPr>
          <p:nvPr/>
        </p:nvSpPr>
        <p:spPr bwMode="auto">
          <a:xfrm>
            <a:off x="3904190" y="5640209"/>
            <a:ext cx="46184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Evidence for QCD exotic states is a missing piece of knowledge about the Nature of strong QCD.  </a:t>
            </a:r>
          </a:p>
        </p:txBody>
      </p:sp>
    </p:spTree>
    <p:extLst>
      <p:ext uri="{BB962C8B-B14F-4D97-AF65-F5344CB8AC3E}">
        <p14:creationId xmlns:p14="http://schemas.microsoft.com/office/powerpoint/2010/main" val="162674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31"/>
          <p:cNvCxnSpPr>
            <a:cxnSpLocks noChangeShapeType="1"/>
          </p:cNvCxnSpPr>
          <p:nvPr/>
        </p:nvCxnSpPr>
        <p:spPr bwMode="auto">
          <a:xfrm>
            <a:off x="971550" y="1989138"/>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7" name="Line 2"/>
          <p:cNvSpPr>
            <a:spLocks noChangeShapeType="1"/>
          </p:cNvSpPr>
          <p:nvPr/>
        </p:nvSpPr>
        <p:spPr bwMode="auto">
          <a:xfrm>
            <a:off x="2320925" y="53324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48" name="Text Box 3"/>
          <p:cNvSpPr txBox="1">
            <a:spLocks noChangeArrowheads="1"/>
          </p:cNvSpPr>
          <p:nvPr/>
        </p:nvSpPr>
        <p:spPr bwMode="auto">
          <a:xfrm>
            <a:off x="1331913" y="5157788"/>
            <a:ext cx="600075"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J/ </a:t>
            </a:r>
          </a:p>
        </p:txBody>
      </p:sp>
      <p:sp>
        <p:nvSpPr>
          <p:cNvPr id="31749" name="Line 6"/>
          <p:cNvSpPr>
            <a:spLocks noChangeShapeType="1"/>
          </p:cNvSpPr>
          <p:nvPr/>
        </p:nvSpPr>
        <p:spPr bwMode="auto">
          <a:xfrm>
            <a:off x="2320925" y="41243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0" name="Text Box 7"/>
          <p:cNvSpPr txBox="1">
            <a:spLocks noChangeArrowheads="1"/>
          </p:cNvSpPr>
          <p:nvPr/>
        </p:nvSpPr>
        <p:spPr bwMode="auto">
          <a:xfrm>
            <a:off x="1023938" y="3983038"/>
            <a:ext cx="1068387"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(3686)</a:t>
            </a:r>
          </a:p>
        </p:txBody>
      </p:sp>
      <p:sp>
        <p:nvSpPr>
          <p:cNvPr id="31751" name="Line 10"/>
          <p:cNvSpPr>
            <a:spLocks noChangeShapeType="1"/>
          </p:cNvSpPr>
          <p:nvPr/>
        </p:nvSpPr>
        <p:spPr bwMode="auto">
          <a:xfrm>
            <a:off x="2322513" y="382746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2" name="Text Box 11"/>
          <p:cNvSpPr txBox="1">
            <a:spLocks noChangeArrowheads="1"/>
          </p:cNvSpPr>
          <p:nvPr/>
        </p:nvSpPr>
        <p:spPr bwMode="auto">
          <a:xfrm>
            <a:off x="1025525" y="3557588"/>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(3770)</a:t>
            </a:r>
          </a:p>
        </p:txBody>
      </p:sp>
      <p:sp>
        <p:nvSpPr>
          <p:cNvPr id="31753" name="Line 14"/>
          <p:cNvSpPr>
            <a:spLocks noChangeShapeType="1"/>
          </p:cNvSpPr>
          <p:nvPr/>
        </p:nvSpPr>
        <p:spPr bwMode="auto">
          <a:xfrm flipV="1">
            <a:off x="952500" y="1196975"/>
            <a:ext cx="0" cy="5400675"/>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4" name="Line 17"/>
          <p:cNvSpPr>
            <a:spLocks noChangeShapeType="1"/>
          </p:cNvSpPr>
          <p:nvPr/>
        </p:nvSpPr>
        <p:spPr bwMode="auto">
          <a:xfrm>
            <a:off x="952500" y="6591300"/>
            <a:ext cx="2982913"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5" name="Text Box 18"/>
          <p:cNvSpPr txBox="1">
            <a:spLocks noChangeArrowheads="1"/>
          </p:cNvSpPr>
          <p:nvPr/>
        </p:nvSpPr>
        <p:spPr bwMode="auto">
          <a:xfrm>
            <a:off x="1600200" y="6024563"/>
            <a:ext cx="1528763" cy="46196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FFFFFF"/>
                </a:solidFill>
                <a:effectLst/>
                <a:uLnTx/>
                <a:uFillTx/>
                <a:latin typeface="Arial" charset="0"/>
                <a:ea typeface="宋体" charset="-122"/>
              </a:rPr>
              <a:t>J</a:t>
            </a:r>
            <a:r>
              <a:rPr kumimoji="0" lang="en-GB" altLang="zh-CN" sz="2400" b="1" i="0" u="none" strike="noStrike" kern="0" cap="none" spc="0" normalizeH="0" baseline="30000" noProof="0">
                <a:ln>
                  <a:noFill/>
                </a:ln>
                <a:solidFill>
                  <a:srgbClr val="FFFFFF"/>
                </a:solidFill>
                <a:effectLst/>
                <a:uLnTx/>
                <a:uFillTx/>
                <a:latin typeface="Arial" charset="0"/>
                <a:ea typeface="宋体" charset="-122"/>
              </a:rPr>
              <a:t>PC</a:t>
            </a:r>
            <a:r>
              <a:rPr kumimoji="0" lang="en-GB" altLang="zh-CN" sz="2400" b="1" i="0" u="none" strike="noStrike" kern="0" cap="none" spc="0" normalizeH="0" baseline="0" noProof="0">
                <a:ln>
                  <a:noFill/>
                </a:ln>
                <a:solidFill>
                  <a:srgbClr val="FFFFFF"/>
                </a:solidFill>
                <a:effectLst/>
                <a:uLnTx/>
                <a:uFillTx/>
                <a:latin typeface="Arial" charset="0"/>
                <a:ea typeface="宋体" charset="-122"/>
              </a:rPr>
              <a:t> = 1</a:t>
            </a:r>
            <a:r>
              <a:rPr kumimoji="0" lang="en-GB" altLang="zh-CN" sz="2400" b="1" i="0" u="none" strike="noStrike" kern="0" cap="none" spc="0" normalizeH="0" baseline="30000" noProof="0">
                <a:ln>
                  <a:noFill/>
                </a:ln>
                <a:solidFill>
                  <a:srgbClr val="FFFFFF"/>
                </a:solidFill>
                <a:effectLst/>
                <a:uLnTx/>
                <a:uFillTx/>
                <a:latin typeface="Arial" charset="0"/>
                <a:ea typeface="宋体" charset="-122"/>
                <a:sym typeface="Symbol" pitchFamily="18" charset="2"/>
              </a:rPr>
              <a:t> </a:t>
            </a:r>
            <a:r>
              <a:rPr kumimoji="0" lang="en-GB" altLang="zh-CN" sz="2400" b="1" i="0" u="none" strike="noStrike" kern="0" cap="none" spc="0" normalizeH="0" baseline="0" noProof="0">
                <a:ln>
                  <a:noFill/>
                </a:ln>
                <a:solidFill>
                  <a:srgbClr val="FFFFFF"/>
                </a:solidFill>
                <a:effectLst/>
                <a:uLnTx/>
                <a:uFillTx/>
                <a:latin typeface="Arial" charset="0"/>
                <a:ea typeface="宋体" charset="-122"/>
              </a:rPr>
              <a:t> </a:t>
            </a:r>
          </a:p>
        </p:txBody>
      </p:sp>
      <p:sp>
        <p:nvSpPr>
          <p:cNvPr id="31756" name="Text Box 55"/>
          <p:cNvSpPr txBox="1">
            <a:spLocks noChangeArrowheads="1"/>
          </p:cNvSpPr>
          <p:nvPr/>
        </p:nvSpPr>
        <p:spPr bwMode="auto">
          <a:xfrm rot="10800000">
            <a:off x="295275" y="2097088"/>
            <a:ext cx="492125" cy="304006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a:ln>
                  <a:noFill/>
                </a:ln>
                <a:solidFill>
                  <a:srgbClr val="FFFFFF"/>
                </a:solidFill>
                <a:effectLst/>
                <a:uLnTx/>
                <a:uFillTx/>
                <a:latin typeface="Arial" charset="0"/>
                <a:ea typeface="宋体" charset="-122"/>
              </a:rPr>
              <a:t>Charmonium spectrum </a:t>
            </a:r>
            <a:r>
              <a:rPr kumimoji="0" lang="zh-CN" altLang="en-US" sz="2000" b="1" i="0" u="none" strike="noStrike" kern="0" cap="none" spc="0" normalizeH="0" baseline="0" noProof="0">
                <a:ln>
                  <a:noFill/>
                </a:ln>
                <a:solidFill>
                  <a:srgbClr val="FFFFFF"/>
                </a:solidFill>
                <a:effectLst/>
                <a:uLnTx/>
                <a:uFillTx/>
                <a:latin typeface="Arial" charset="0"/>
                <a:ea typeface="宋体" charset="-122"/>
              </a:rPr>
              <a:t> </a:t>
            </a:r>
          </a:p>
        </p:txBody>
      </p:sp>
      <p:sp>
        <p:nvSpPr>
          <p:cNvPr id="31757" name="Line 10"/>
          <p:cNvSpPr>
            <a:spLocks noChangeShapeType="1"/>
          </p:cNvSpPr>
          <p:nvPr/>
        </p:nvSpPr>
        <p:spPr bwMode="auto">
          <a:xfrm>
            <a:off x="2339975" y="31226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8" name="Text Box 11"/>
          <p:cNvSpPr txBox="1">
            <a:spLocks noChangeArrowheads="1"/>
          </p:cNvSpPr>
          <p:nvPr/>
        </p:nvSpPr>
        <p:spPr bwMode="auto">
          <a:xfrm>
            <a:off x="1042988" y="2852738"/>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404</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0)</a:t>
            </a:r>
          </a:p>
        </p:txBody>
      </p:sp>
      <p:sp>
        <p:nvSpPr>
          <p:cNvPr id="31759" name="Line 10"/>
          <p:cNvSpPr>
            <a:spLocks noChangeShapeType="1"/>
          </p:cNvSpPr>
          <p:nvPr/>
        </p:nvSpPr>
        <p:spPr bwMode="auto">
          <a:xfrm>
            <a:off x="2339975" y="27527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60" name="Text Box 11"/>
          <p:cNvSpPr txBox="1">
            <a:spLocks noChangeArrowheads="1"/>
          </p:cNvSpPr>
          <p:nvPr/>
        </p:nvSpPr>
        <p:spPr bwMode="auto">
          <a:xfrm>
            <a:off x="1042988" y="2482850"/>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416</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0)</a:t>
            </a:r>
          </a:p>
        </p:txBody>
      </p:sp>
      <p:sp>
        <p:nvSpPr>
          <p:cNvPr id="31761" name="Line 10"/>
          <p:cNvSpPr>
            <a:spLocks noChangeShapeType="1"/>
          </p:cNvSpPr>
          <p:nvPr/>
        </p:nvSpPr>
        <p:spPr bwMode="auto">
          <a:xfrm>
            <a:off x="2339975" y="1682750"/>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62" name="Text Box 11"/>
          <p:cNvSpPr txBox="1">
            <a:spLocks noChangeArrowheads="1"/>
          </p:cNvSpPr>
          <p:nvPr/>
        </p:nvSpPr>
        <p:spPr bwMode="auto">
          <a:xfrm>
            <a:off x="1042988" y="1412875"/>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4415</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p>
        </p:txBody>
      </p:sp>
      <p:cxnSp>
        <p:nvCxnSpPr>
          <p:cNvPr id="31763" name="直接连接符 28"/>
          <p:cNvCxnSpPr>
            <a:cxnSpLocks noChangeShapeType="1"/>
          </p:cNvCxnSpPr>
          <p:nvPr/>
        </p:nvCxnSpPr>
        <p:spPr bwMode="auto">
          <a:xfrm>
            <a:off x="952500" y="3983038"/>
            <a:ext cx="501491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4" name="Text Box 16"/>
          <p:cNvSpPr txBox="1">
            <a:spLocks noChangeArrowheads="1"/>
          </p:cNvSpPr>
          <p:nvPr/>
        </p:nvSpPr>
        <p:spPr bwMode="auto">
          <a:xfrm>
            <a:off x="6011863" y="3749675"/>
            <a:ext cx="8255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65" name="Line 10"/>
          <p:cNvSpPr>
            <a:spLocks noChangeShapeType="1"/>
          </p:cNvSpPr>
          <p:nvPr/>
        </p:nvSpPr>
        <p:spPr bwMode="auto">
          <a:xfrm>
            <a:off x="2339975" y="2393950"/>
            <a:ext cx="6477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cxnSp>
        <p:nvCxnSpPr>
          <p:cNvPr id="31766" name="直接连接符 31"/>
          <p:cNvCxnSpPr>
            <a:cxnSpLocks noChangeShapeType="1"/>
          </p:cNvCxnSpPr>
          <p:nvPr/>
        </p:nvCxnSpPr>
        <p:spPr bwMode="auto">
          <a:xfrm>
            <a:off x="971550" y="2276475"/>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7" name="Text Box 11"/>
          <p:cNvSpPr txBox="1">
            <a:spLocks noChangeArrowheads="1"/>
          </p:cNvSpPr>
          <p:nvPr/>
        </p:nvSpPr>
        <p:spPr bwMode="auto">
          <a:xfrm>
            <a:off x="1042988" y="2122488"/>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Y(</a:t>
            </a:r>
            <a:r>
              <a:rPr kumimoji="0" lang="en-US"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4260</a:t>
            </a:r>
            <a:r>
              <a:rPr kumimoji="0" lang="en-GB"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a:t>
            </a:r>
          </a:p>
        </p:txBody>
      </p:sp>
      <p:cxnSp>
        <p:nvCxnSpPr>
          <p:cNvPr id="31768" name="直接连接符 32"/>
          <p:cNvCxnSpPr>
            <a:cxnSpLocks noChangeShapeType="1"/>
          </p:cNvCxnSpPr>
          <p:nvPr/>
        </p:nvCxnSpPr>
        <p:spPr bwMode="auto">
          <a:xfrm>
            <a:off x="971550" y="3500438"/>
            <a:ext cx="499586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9" name="Text Box 16"/>
          <p:cNvSpPr txBox="1">
            <a:spLocks noChangeArrowheads="1"/>
          </p:cNvSpPr>
          <p:nvPr/>
        </p:nvSpPr>
        <p:spPr bwMode="auto">
          <a:xfrm>
            <a:off x="5967413" y="3213100"/>
            <a:ext cx="925512"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zh-CN" altLang="en-US" sz="2000" b="1" i="0" u="none" strike="noStrike" kern="0" cap="none" spc="0" normalizeH="0" baseline="0" noProof="0">
                <a:ln>
                  <a:noFill/>
                </a:ln>
                <a:solidFill>
                  <a:srgbClr val="CC0000"/>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70" name="Text Box 16"/>
          <p:cNvSpPr txBox="1">
            <a:spLocks noChangeArrowheads="1"/>
          </p:cNvSpPr>
          <p:nvPr/>
        </p:nvSpPr>
        <p:spPr bwMode="auto">
          <a:xfrm>
            <a:off x="4500563" y="2060575"/>
            <a:ext cx="92075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en-US" altLang="zh-CN" sz="2000" b="1" i="0" u="none" strike="noStrike" kern="0" cap="none" spc="0" normalizeH="0" baseline="-25000" noProof="0">
                <a:ln>
                  <a:noFill/>
                </a:ln>
                <a:solidFill>
                  <a:srgbClr val="CC0000"/>
                </a:solidFill>
                <a:effectLst/>
                <a:uLnTx/>
                <a:uFillTx/>
                <a:latin typeface="Arial" charset="0"/>
                <a:ea typeface="宋体" charset="-122"/>
                <a:sym typeface="Symbol" pitchFamily="18" charset="2"/>
              </a:rPr>
              <a:t>1</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71" name="Line 10"/>
          <p:cNvSpPr>
            <a:spLocks noChangeShapeType="1"/>
          </p:cNvSpPr>
          <p:nvPr/>
        </p:nvSpPr>
        <p:spPr bwMode="auto">
          <a:xfrm>
            <a:off x="3779838" y="3429000"/>
            <a:ext cx="647700" cy="0"/>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cxnSp>
        <p:nvCxnSpPr>
          <p:cNvPr id="31772" name="直接箭头连接符 44"/>
          <p:cNvCxnSpPr>
            <a:cxnSpLocks noChangeShapeType="1"/>
          </p:cNvCxnSpPr>
          <p:nvPr/>
        </p:nvCxnSpPr>
        <p:spPr bwMode="auto">
          <a:xfrm>
            <a:off x="2987675" y="2393950"/>
            <a:ext cx="792163" cy="101917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3" name="直接箭头连接符 46"/>
          <p:cNvCxnSpPr>
            <a:cxnSpLocks noChangeShapeType="1"/>
            <a:stCxn id="31771" idx="0"/>
          </p:cNvCxnSpPr>
          <p:nvPr/>
        </p:nvCxnSpPr>
        <p:spPr bwMode="auto">
          <a:xfrm flipH="1">
            <a:off x="2968625" y="3429000"/>
            <a:ext cx="811213" cy="180022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74" name="Text Box 11"/>
          <p:cNvSpPr txBox="1">
            <a:spLocks noChangeArrowheads="1"/>
          </p:cNvSpPr>
          <p:nvPr/>
        </p:nvSpPr>
        <p:spPr bwMode="auto">
          <a:xfrm>
            <a:off x="3341688" y="2463800"/>
            <a:ext cx="43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75" name="Text Box 11"/>
          <p:cNvSpPr txBox="1">
            <a:spLocks noChangeArrowheads="1"/>
          </p:cNvSpPr>
          <p:nvPr/>
        </p:nvSpPr>
        <p:spPr bwMode="auto">
          <a:xfrm>
            <a:off x="3259138" y="4365625"/>
            <a:ext cx="43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76" name="Freeform 3"/>
          <p:cNvSpPr>
            <a:spLocks/>
          </p:cNvSpPr>
          <p:nvPr/>
        </p:nvSpPr>
        <p:spPr bwMode="auto">
          <a:xfrm rot="2419281">
            <a:off x="6294438" y="1179513"/>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7" name="Line 7"/>
          <p:cNvSpPr>
            <a:spLocks noChangeShapeType="1"/>
          </p:cNvSpPr>
          <p:nvPr/>
        </p:nvSpPr>
        <p:spPr bwMode="auto">
          <a:xfrm flipV="1">
            <a:off x="5834063" y="1377950"/>
            <a:ext cx="455612"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8" name="Line 8"/>
          <p:cNvSpPr>
            <a:spLocks noChangeShapeType="1"/>
          </p:cNvSpPr>
          <p:nvPr/>
        </p:nvSpPr>
        <p:spPr bwMode="auto">
          <a:xfrm flipH="1" flipV="1">
            <a:off x="5834063" y="973138"/>
            <a:ext cx="455612" cy="404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9" name="Text Box 9"/>
          <p:cNvSpPr txBox="1">
            <a:spLocks noChangeArrowheads="1"/>
          </p:cNvSpPr>
          <p:nvPr/>
        </p:nvSpPr>
        <p:spPr bwMode="auto">
          <a:xfrm>
            <a:off x="5473700" y="757238"/>
            <a:ext cx="427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rPr>
              <a:t>+</a:t>
            </a:r>
          </a:p>
        </p:txBody>
      </p:sp>
      <p:sp>
        <p:nvSpPr>
          <p:cNvPr id="31780" name="Rectangle 10"/>
          <p:cNvSpPr>
            <a:spLocks noChangeArrowheads="1"/>
          </p:cNvSpPr>
          <p:nvPr/>
        </p:nvSpPr>
        <p:spPr bwMode="auto">
          <a:xfrm>
            <a:off x="5473700" y="1512888"/>
            <a:ext cx="49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endParaRPr kumimoji="0" lang="en-GB" altLang="zh-CN" sz="2000" b="1" i="0" u="none" strike="noStrike" kern="0" cap="none" spc="0" normalizeH="0" baseline="0" noProof="0">
              <a:ln>
                <a:noFill/>
              </a:ln>
              <a:solidFill>
                <a:srgbClr val="0000FF"/>
              </a:solidFill>
              <a:effectLst/>
              <a:uLnTx/>
              <a:uFillTx/>
              <a:latin typeface="Arial" charset="0"/>
              <a:ea typeface="宋体" charset="-122"/>
            </a:endParaRPr>
          </a:p>
        </p:txBody>
      </p:sp>
      <p:sp>
        <p:nvSpPr>
          <p:cNvPr id="31781" name="Line 5"/>
          <p:cNvSpPr>
            <a:spLocks noChangeShapeType="1"/>
          </p:cNvSpPr>
          <p:nvPr/>
        </p:nvSpPr>
        <p:spPr bwMode="auto">
          <a:xfrm flipV="1">
            <a:off x="7626350" y="1333500"/>
            <a:ext cx="392113" cy="280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2" name="Line 6"/>
          <p:cNvSpPr>
            <a:spLocks noChangeShapeType="1"/>
          </p:cNvSpPr>
          <p:nvPr/>
        </p:nvSpPr>
        <p:spPr bwMode="auto">
          <a:xfrm flipH="1" flipV="1">
            <a:off x="7639050" y="1620838"/>
            <a:ext cx="392113" cy="254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3" name="Line 7"/>
          <p:cNvSpPr>
            <a:spLocks noChangeShapeType="1"/>
          </p:cNvSpPr>
          <p:nvPr/>
        </p:nvSpPr>
        <p:spPr bwMode="auto">
          <a:xfrm flipH="1" flipV="1">
            <a:off x="7212013" y="1385888"/>
            <a:ext cx="431800" cy="223837"/>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4" name="Line 8"/>
          <p:cNvSpPr>
            <a:spLocks noChangeShapeType="1"/>
          </p:cNvSpPr>
          <p:nvPr/>
        </p:nvSpPr>
        <p:spPr bwMode="auto">
          <a:xfrm flipV="1">
            <a:off x="7224713" y="1049338"/>
            <a:ext cx="431800" cy="3413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5" name="Line 9"/>
          <p:cNvSpPr>
            <a:spLocks noChangeShapeType="1"/>
          </p:cNvSpPr>
          <p:nvPr/>
        </p:nvSpPr>
        <p:spPr bwMode="auto">
          <a:xfrm>
            <a:off x="6767513" y="1385888"/>
            <a:ext cx="457200" cy="47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6" name="Text Box 11"/>
          <p:cNvSpPr txBox="1">
            <a:spLocks noChangeArrowheads="1"/>
          </p:cNvSpPr>
          <p:nvPr/>
        </p:nvSpPr>
        <p:spPr bwMode="auto">
          <a:xfrm>
            <a:off x="7585075" y="757238"/>
            <a:ext cx="374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87" name="Text Box 12"/>
          <p:cNvSpPr txBox="1">
            <a:spLocks noChangeArrowheads="1"/>
          </p:cNvSpPr>
          <p:nvPr/>
        </p:nvSpPr>
        <p:spPr bwMode="auto">
          <a:xfrm>
            <a:off x="7945438" y="1038225"/>
            <a:ext cx="37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88" name="Text Box 13"/>
          <p:cNvSpPr txBox="1">
            <a:spLocks noChangeArrowheads="1"/>
          </p:cNvSpPr>
          <p:nvPr/>
        </p:nvSpPr>
        <p:spPr bwMode="auto">
          <a:xfrm>
            <a:off x="8016875" y="1693863"/>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J/  </a:t>
            </a:r>
          </a:p>
        </p:txBody>
      </p:sp>
      <p:sp>
        <p:nvSpPr>
          <p:cNvPr id="31789" name="Text Box 14"/>
          <p:cNvSpPr txBox="1">
            <a:spLocks noChangeArrowheads="1"/>
          </p:cNvSpPr>
          <p:nvPr/>
        </p:nvSpPr>
        <p:spPr bwMode="auto">
          <a:xfrm>
            <a:off x="6867525" y="1690688"/>
            <a:ext cx="10556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6600"/>
                </a:solidFill>
                <a:effectLst/>
                <a:uLnTx/>
                <a:uFillTx/>
                <a:latin typeface="Calibri" pitchFamily="34" charset="0"/>
                <a:ea typeface="宋体" charset="-122"/>
              </a:rPr>
              <a:t>Zc(3900) </a:t>
            </a:r>
          </a:p>
        </p:txBody>
      </p:sp>
      <p:sp>
        <p:nvSpPr>
          <p:cNvPr id="31790" name="Oval 10"/>
          <p:cNvSpPr>
            <a:spLocks noChangeArrowheads="1"/>
          </p:cNvSpPr>
          <p:nvPr/>
        </p:nvSpPr>
        <p:spPr bwMode="auto">
          <a:xfrm>
            <a:off x="6696075" y="13112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宋体" charset="-122"/>
            </a:endParaRPr>
          </a:p>
        </p:txBody>
      </p:sp>
      <p:sp>
        <p:nvSpPr>
          <p:cNvPr id="31791" name="TextBox 23"/>
          <p:cNvSpPr txBox="1">
            <a:spLocks noChangeArrowheads="1"/>
          </p:cNvSpPr>
          <p:nvPr/>
        </p:nvSpPr>
        <p:spPr bwMode="auto">
          <a:xfrm>
            <a:off x="6380163" y="963613"/>
            <a:ext cx="1028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rPr>
              <a:t>Y(4260)  </a:t>
            </a:r>
            <a:endParaRPr kumimoji="0" lang="zh-CN" altLang="en-US" sz="1600" b="1" i="0" u="none" strike="noStrike" kern="0" cap="none" spc="0" normalizeH="0" baseline="0" noProof="0">
              <a:ln>
                <a:noFill/>
              </a:ln>
              <a:solidFill>
                <a:srgbClr val="FF0000"/>
              </a:solidFill>
              <a:effectLst/>
              <a:uLnTx/>
              <a:uFillTx/>
              <a:latin typeface="Arial" charset="0"/>
              <a:ea typeface="宋体" charset="-122"/>
            </a:endParaRPr>
          </a:p>
        </p:txBody>
      </p:sp>
      <p:pic>
        <p:nvPicPr>
          <p:cNvPr id="317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625"/>
            <a:ext cx="31861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94" name="云形标注 35"/>
          <p:cNvSpPr>
            <a:spLocks noChangeArrowheads="1"/>
          </p:cNvSpPr>
          <p:nvPr/>
        </p:nvSpPr>
        <p:spPr bwMode="auto">
          <a:xfrm>
            <a:off x="6011863" y="2162175"/>
            <a:ext cx="2120900" cy="1060450"/>
          </a:xfrm>
          <a:prstGeom prst="cloudCallout">
            <a:avLst>
              <a:gd name="adj1" fmla="val -89991"/>
              <a:gd name="adj2" fmla="val 21671"/>
            </a:avLst>
          </a:prstGeom>
          <a:solidFill>
            <a:srgbClr val="00FFCC"/>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At least 4 quarks !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31795" name="Text Box 11"/>
          <p:cNvSpPr txBox="1">
            <a:spLocks noChangeArrowheads="1"/>
          </p:cNvSpPr>
          <p:nvPr/>
        </p:nvSpPr>
        <p:spPr bwMode="auto">
          <a:xfrm>
            <a:off x="3708400" y="2997200"/>
            <a:ext cx="1225550" cy="40005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6600"/>
                </a:solidFill>
                <a:effectLst/>
                <a:uLnTx/>
                <a:uFillTx/>
                <a:latin typeface="Arial" charset="0"/>
                <a:ea typeface="宋体" charset="-122"/>
                <a:sym typeface="Symbol" pitchFamily="18" charset="2"/>
              </a:rPr>
              <a:t>Zc(3900)</a:t>
            </a:r>
          </a:p>
        </p:txBody>
      </p:sp>
      <p:sp>
        <p:nvSpPr>
          <p:cNvPr id="31796" name="Text Box 11"/>
          <p:cNvSpPr txBox="1">
            <a:spLocks noChangeArrowheads="1"/>
          </p:cNvSpPr>
          <p:nvPr/>
        </p:nvSpPr>
        <p:spPr bwMode="auto">
          <a:xfrm>
            <a:off x="1042988" y="1763713"/>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Y(</a:t>
            </a:r>
            <a:r>
              <a:rPr kumimoji="0" lang="en-US"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4360</a:t>
            </a:r>
            <a:r>
              <a:rPr kumimoji="0" lang="en-GB"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a:t>
            </a:r>
          </a:p>
        </p:txBody>
      </p:sp>
      <p:sp>
        <p:nvSpPr>
          <p:cNvPr id="31797" name="Line 10"/>
          <p:cNvSpPr>
            <a:spLocks noChangeShapeType="1"/>
          </p:cNvSpPr>
          <p:nvPr/>
        </p:nvSpPr>
        <p:spPr bwMode="auto">
          <a:xfrm>
            <a:off x="2339975" y="2133600"/>
            <a:ext cx="6477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98" name="Text Box 16"/>
          <p:cNvSpPr txBox="1">
            <a:spLocks noChangeArrowheads="1"/>
          </p:cNvSpPr>
          <p:nvPr/>
        </p:nvSpPr>
        <p:spPr bwMode="auto">
          <a:xfrm>
            <a:off x="4500563" y="1660525"/>
            <a:ext cx="1019175"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en-US" altLang="zh-CN" sz="2000" b="1" i="0" u="none" strike="noStrike" kern="0" cap="none" spc="0" normalizeH="0" baseline="-25000" noProof="0">
                <a:ln>
                  <a:noFill/>
                </a:ln>
                <a:solidFill>
                  <a:srgbClr val="CC0000"/>
                </a:solidFill>
                <a:effectLst/>
                <a:uLnTx/>
                <a:uFillTx/>
                <a:latin typeface="Arial" charset="0"/>
                <a:ea typeface="宋体" charset="-122"/>
                <a:sym typeface="Symbol" pitchFamily="18" charset="2"/>
              </a:rPr>
              <a:t>1</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55" name="TextBox 54"/>
          <p:cNvSpPr txBox="1"/>
          <p:nvPr/>
        </p:nvSpPr>
        <p:spPr>
          <a:xfrm>
            <a:off x="683568" y="188640"/>
            <a:ext cx="8136904" cy="461665"/>
          </a:xfrm>
          <a:prstGeom prst="rect">
            <a:avLst/>
          </a:prstGeom>
          <a:noFill/>
          <a:ln>
            <a:solidFill>
              <a:srgbClr val="0000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The first S-wave open charm threshold in vector channel</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372451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827088" y="519113"/>
            <a:ext cx="7653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a:t>
            </a:r>
            <a:r>
              <a:rPr kumimoji="0" lang="en-US" altLang="zh-CN" sz="2400" b="1" i="0" u="none" strike="noStrike" kern="0" cap="none" spc="0" normalizeH="0" baseline="0" noProof="0">
                <a:ln>
                  <a:noFill/>
                </a:ln>
                <a:solidFill>
                  <a:srgbClr val="333399"/>
                </a:solidFill>
                <a:effectLst/>
                <a:uLnTx/>
                <a:uFillTx/>
                <a:latin typeface="Calibri" pitchFamily="34" charset="0"/>
                <a:ea typeface="宋体" charset="-122"/>
              </a:rPr>
              <a:t> could be a hadronic molecule made of </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DD</a:t>
            </a:r>
            <a:r>
              <a:rPr kumimoji="0" lang="en-US" altLang="zh-CN" sz="2400" b="1" i="0" u="none" strike="noStrike" kern="0" cap="none" spc="0" normalizeH="0" baseline="-25000" noProof="0">
                <a:ln>
                  <a:noFill/>
                </a:ln>
                <a:solidFill>
                  <a:srgbClr val="FF0000"/>
                </a:solidFill>
                <a:effectLst/>
                <a:uLnTx/>
                <a:uFillTx/>
                <a:latin typeface="Calibri" pitchFamily="34" charset="0"/>
                <a:ea typeface="宋体" charset="-122"/>
              </a:rPr>
              <a:t>1</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(2420)</a:t>
            </a:r>
          </a:p>
        </p:txBody>
      </p:sp>
      <p:sp>
        <p:nvSpPr>
          <p:cNvPr id="26627" name="Text Box 40"/>
          <p:cNvSpPr txBox="1">
            <a:spLocks noChangeArrowheads="1"/>
          </p:cNvSpPr>
          <p:nvPr/>
        </p:nvSpPr>
        <p:spPr bwMode="auto">
          <a:xfrm>
            <a:off x="862013" y="6237288"/>
            <a:ext cx="6149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Q. Wang, C. </a:t>
            </a:r>
            <a:r>
              <a:rPr kumimoji="0" lang="en-US" altLang="zh-CN" sz="1800" b="1" i="0" u="none" strike="noStrike" kern="0" cap="none" spc="0" normalizeH="0" baseline="0" noProof="0" dirty="0" err="1">
                <a:ln>
                  <a:noFill/>
                </a:ln>
                <a:solidFill>
                  <a:srgbClr val="FF0000"/>
                </a:solidFill>
                <a:effectLst/>
                <a:uLnTx/>
                <a:uFillTx/>
                <a:latin typeface="Calibri" pitchFamily="34" charset="0"/>
                <a:ea typeface="宋体" charset="-122"/>
              </a:rPr>
              <a:t>Hanhart</a:t>
            </a:r>
            <a:r>
              <a:rPr kumimoji="0" lang="en-US" altLang="zh-CN" sz="1800" b="1" i="0" u="none" strike="noStrike" kern="0" cap="none" spc="0" normalizeH="0" baseline="0" noProof="0" dirty="0">
                <a:ln>
                  <a:noFill/>
                </a:ln>
                <a:solidFill>
                  <a:srgbClr val="FF0000"/>
                </a:solidFill>
                <a:effectLst/>
                <a:uLnTx/>
                <a:uFillTx/>
                <a:latin typeface="Calibri" pitchFamily="34" charset="0"/>
                <a:ea typeface="宋体" charset="-122"/>
              </a:rPr>
              <a:t>, QZ, PRL111, 132003 (2013); PLB(2013)  </a:t>
            </a:r>
          </a:p>
        </p:txBody>
      </p:sp>
      <p:sp>
        <p:nvSpPr>
          <p:cNvPr id="26628" name="Line 7"/>
          <p:cNvSpPr>
            <a:spLocks noChangeShapeType="1"/>
          </p:cNvSpPr>
          <p:nvPr/>
        </p:nvSpPr>
        <p:spPr bwMode="auto">
          <a:xfrm>
            <a:off x="1187450" y="2160588"/>
            <a:ext cx="396081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29" name="Oval 8"/>
          <p:cNvSpPr>
            <a:spLocks noChangeArrowheads="1"/>
          </p:cNvSpPr>
          <p:nvPr/>
        </p:nvSpPr>
        <p:spPr bwMode="auto">
          <a:xfrm>
            <a:off x="3636963" y="2087563"/>
            <a:ext cx="215900"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6630" name="Text Box 9"/>
          <p:cNvSpPr txBox="1">
            <a:spLocks noChangeArrowheads="1"/>
          </p:cNvSpPr>
          <p:nvPr/>
        </p:nvSpPr>
        <p:spPr bwMode="auto">
          <a:xfrm>
            <a:off x="2987675" y="1487488"/>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 </a:t>
            </a:r>
          </a:p>
        </p:txBody>
      </p:sp>
      <p:sp>
        <p:nvSpPr>
          <p:cNvPr id="26631" name="Rectangle 10"/>
          <p:cNvSpPr>
            <a:spLocks noChangeArrowheads="1"/>
          </p:cNvSpPr>
          <p:nvPr/>
        </p:nvSpPr>
        <p:spPr bwMode="auto">
          <a:xfrm>
            <a:off x="1403350" y="2087563"/>
            <a:ext cx="144463" cy="144462"/>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6632" name="Text Box 11"/>
          <p:cNvSpPr txBox="1">
            <a:spLocks noChangeArrowheads="1"/>
          </p:cNvSpPr>
          <p:nvPr/>
        </p:nvSpPr>
        <p:spPr bwMode="auto">
          <a:xfrm>
            <a:off x="1044575" y="1630363"/>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0000FF"/>
                </a:solidFill>
                <a:effectLst/>
                <a:uLnTx/>
                <a:uFillTx/>
                <a:latin typeface="Arial" charset="0"/>
                <a:ea typeface="宋体" charset="-122"/>
              </a:rPr>
              <a:t>DD*</a:t>
            </a:r>
            <a:r>
              <a:rPr kumimoji="0" lang="en-US" altLang="zh-CN" sz="2400" b="1" i="1" u="none" strike="noStrike" kern="0" cap="none" spc="0" normalizeH="0" baseline="0" noProof="0">
                <a:ln>
                  <a:noFill/>
                </a:ln>
                <a:solidFill>
                  <a:srgbClr val="0000FF"/>
                </a:solidFill>
                <a:effectLst/>
                <a:uLnTx/>
                <a:uFillTx/>
                <a:latin typeface="Arial" charset="0"/>
                <a:ea typeface="宋体" charset="-122"/>
                <a:sym typeface="Symbol" pitchFamily="18" charset="2"/>
              </a:rPr>
              <a:t> </a:t>
            </a:r>
          </a:p>
        </p:txBody>
      </p:sp>
      <p:sp>
        <p:nvSpPr>
          <p:cNvPr id="26633" name="Rectangle 12"/>
          <p:cNvSpPr>
            <a:spLocks noChangeArrowheads="1"/>
          </p:cNvSpPr>
          <p:nvPr/>
        </p:nvSpPr>
        <p:spPr bwMode="auto">
          <a:xfrm>
            <a:off x="4500563" y="2087563"/>
            <a:ext cx="144462" cy="144462"/>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6634" name="Text Box 13"/>
          <p:cNvSpPr txBox="1">
            <a:spLocks noChangeArrowheads="1"/>
          </p:cNvSpPr>
          <p:nvPr/>
        </p:nvSpPr>
        <p:spPr bwMode="auto">
          <a:xfrm>
            <a:off x="971550" y="2297113"/>
            <a:ext cx="1576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W= 4020 MeV </a:t>
            </a:r>
          </a:p>
        </p:txBody>
      </p:sp>
      <p:sp>
        <p:nvSpPr>
          <p:cNvPr id="26635" name="Text Box 14"/>
          <p:cNvSpPr txBox="1">
            <a:spLocks noChangeArrowheads="1"/>
          </p:cNvSpPr>
          <p:nvPr/>
        </p:nvSpPr>
        <p:spPr bwMode="auto">
          <a:xfrm>
            <a:off x="4297363" y="1635125"/>
            <a:ext cx="170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0000FF"/>
                </a:solidFill>
                <a:effectLst/>
                <a:uLnTx/>
                <a:uFillTx/>
                <a:latin typeface="Arial" charset="0"/>
                <a:ea typeface="宋体" charset="-122"/>
              </a:rPr>
              <a:t>DD</a:t>
            </a:r>
            <a:r>
              <a:rPr kumimoji="0" lang="en-US" altLang="zh-CN" sz="2400" b="1" i="1" u="none" strike="noStrike" kern="0" cap="none" spc="0" normalizeH="0" baseline="-25000" noProof="0">
                <a:ln>
                  <a:noFill/>
                </a:ln>
                <a:solidFill>
                  <a:srgbClr val="0000FF"/>
                </a:solidFill>
                <a:effectLst/>
                <a:uLnTx/>
                <a:uFillTx/>
                <a:latin typeface="Arial" charset="0"/>
                <a:ea typeface="宋体" charset="-122"/>
              </a:rPr>
              <a:t>1</a:t>
            </a:r>
            <a:r>
              <a:rPr kumimoji="0" lang="en-US" altLang="zh-CN" sz="2400" b="1" i="1" u="none" strike="noStrike" kern="0" cap="none" spc="0" normalizeH="0" baseline="0" noProof="0">
                <a:ln>
                  <a:noFill/>
                </a:ln>
                <a:solidFill>
                  <a:srgbClr val="0000FF"/>
                </a:solidFill>
                <a:effectLst/>
                <a:uLnTx/>
                <a:uFillTx/>
                <a:latin typeface="Arial" charset="0"/>
                <a:ea typeface="宋体" charset="-122"/>
              </a:rPr>
              <a:t>(2420)</a:t>
            </a:r>
            <a:r>
              <a:rPr kumimoji="0" lang="en-US" altLang="zh-CN" sz="2400" b="1" i="1" u="none" strike="noStrike" kern="0" cap="none" spc="0" normalizeH="0" baseline="0" noProof="0">
                <a:ln>
                  <a:noFill/>
                </a:ln>
                <a:solidFill>
                  <a:srgbClr val="0000FF"/>
                </a:solidFill>
                <a:effectLst/>
                <a:uLnTx/>
                <a:uFillTx/>
                <a:latin typeface="Arial" charset="0"/>
                <a:ea typeface="宋体" charset="-122"/>
                <a:sym typeface="Symbol" pitchFamily="18" charset="2"/>
              </a:rPr>
              <a:t> </a:t>
            </a:r>
          </a:p>
        </p:txBody>
      </p:sp>
      <p:sp>
        <p:nvSpPr>
          <p:cNvPr id="26636" name="Text Box 15"/>
          <p:cNvSpPr txBox="1">
            <a:spLocks noChangeArrowheads="1"/>
          </p:cNvSpPr>
          <p:nvPr/>
        </p:nvSpPr>
        <p:spPr bwMode="auto">
          <a:xfrm>
            <a:off x="4148138" y="2297113"/>
            <a:ext cx="1576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W= 4289 MeV </a:t>
            </a:r>
          </a:p>
        </p:txBody>
      </p:sp>
      <p:sp>
        <p:nvSpPr>
          <p:cNvPr id="26637" name="Text Box 14"/>
          <p:cNvSpPr txBox="1">
            <a:spLocks noChangeArrowheads="1"/>
          </p:cNvSpPr>
          <p:nvPr/>
        </p:nvSpPr>
        <p:spPr bwMode="auto">
          <a:xfrm>
            <a:off x="6732588" y="1412875"/>
            <a:ext cx="23764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ts val="1200"/>
              </a:spcBef>
              <a:spcAft>
                <a:spcPct val="0"/>
              </a:spcAft>
              <a:buClrTx/>
              <a:buSzTx/>
              <a:buFontTx/>
              <a:buNone/>
              <a:tabLst/>
              <a:defRPr/>
            </a:pPr>
            <a:r>
              <a:rPr kumimoji="0" lang="en-US" altLang="zh-CN" sz="2000" b="1" i="1" u="none" strike="noStrike" kern="0" cap="none" spc="0" normalizeH="0" baseline="0" noProof="0">
                <a:ln>
                  <a:noFill/>
                </a:ln>
                <a:solidFill>
                  <a:srgbClr val="0000FF"/>
                </a:solidFill>
                <a:effectLst/>
                <a:uLnTx/>
                <a:uFillTx/>
                <a:latin typeface="Arial" charset="0"/>
                <a:ea typeface="宋体" charset="-122"/>
              </a:rPr>
              <a:t>D </a:t>
            </a:r>
            <a:r>
              <a:rPr kumimoji="0" lang="en-US" altLang="zh-CN" sz="2000" b="1" i="0" u="none" strike="noStrike" kern="0" cap="none" spc="0" normalizeH="0" baseline="0" noProof="0">
                <a:ln>
                  <a:noFill/>
                </a:ln>
                <a:solidFill>
                  <a:srgbClr val="0000FF"/>
                </a:solidFill>
                <a:effectLst/>
                <a:uLnTx/>
                <a:uFillTx/>
                <a:latin typeface="Arial" charset="0"/>
                <a:ea typeface="宋体" charset="-122"/>
              </a:rPr>
              <a:t>(c</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q), J</a:t>
            </a:r>
            <a:r>
              <a:rPr kumimoji="0" lang="en-US"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P</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=0</a:t>
            </a:r>
            <a:r>
              <a:rPr kumimoji="0" lang="en-US"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p>
          <a:p>
            <a:pPr marL="0" marR="0" lvl="0" indent="0" defTabSz="914400" eaLnBrk="1" fontAlgn="base" latinLnBrk="0" hangingPunct="1">
              <a:lnSpc>
                <a:spcPct val="100000"/>
              </a:lnSpc>
              <a:spcBef>
                <a:spcPts val="1200"/>
              </a:spcBef>
              <a:spcAft>
                <a:spcPct val="0"/>
              </a:spcAft>
              <a:buClrTx/>
              <a:buSzTx/>
              <a:buFontTx/>
              <a:buNone/>
              <a:tabLst/>
              <a:defRPr/>
            </a:pPr>
            <a:r>
              <a:rPr kumimoji="0" lang="en-US" altLang="zh-CN" sz="2000" b="1" i="1" u="none" strike="noStrike" kern="0" cap="none" spc="0" normalizeH="0" baseline="0" noProof="0">
                <a:ln>
                  <a:noFill/>
                </a:ln>
                <a:solidFill>
                  <a:srgbClr val="0000FF"/>
                </a:solidFill>
                <a:effectLst/>
                <a:uLnTx/>
                <a:uFillTx/>
                <a:latin typeface="Arial" charset="0"/>
                <a:ea typeface="宋体" charset="-122"/>
                <a:sym typeface="Symbol" pitchFamily="18" charset="2"/>
              </a:rPr>
              <a:t>D</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2000" b="1" i="0" u="none" strike="noStrike" kern="0" cap="none" spc="0" normalizeH="0" baseline="0" noProof="0">
                <a:ln>
                  <a:noFill/>
                </a:ln>
                <a:solidFill>
                  <a:srgbClr val="0000FF"/>
                </a:solidFill>
                <a:effectLst/>
                <a:uLnTx/>
                <a:uFillTx/>
                <a:latin typeface="Arial" charset="0"/>
                <a:ea typeface="宋体" charset="-122"/>
              </a:rPr>
              <a:t>(c</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q), J</a:t>
            </a:r>
            <a:r>
              <a:rPr kumimoji="0" lang="en-US"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P</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=1</a:t>
            </a:r>
            <a:r>
              <a:rPr kumimoji="0" lang="en-US"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endParaRPr kumimoji="0" lang="en-US" altLang="zh-CN" sz="2000" b="1" i="0" u="none" strike="noStrike" kern="0" cap="none" spc="0" normalizeH="0" baseline="0" noProof="0">
              <a:ln>
                <a:noFill/>
              </a:ln>
              <a:solidFill>
                <a:srgbClr val="0000FF"/>
              </a:solidFill>
              <a:effectLst/>
              <a:uLnTx/>
              <a:uFillTx/>
              <a:latin typeface="Arial" charset="0"/>
              <a:ea typeface="宋体" charset="-122"/>
            </a:endParaRPr>
          </a:p>
          <a:p>
            <a:pPr marL="0" marR="0" lvl="0" indent="0" defTabSz="914400" eaLnBrk="1" fontAlgn="base" latinLnBrk="0" hangingPunct="1">
              <a:lnSpc>
                <a:spcPct val="100000"/>
              </a:lnSpc>
              <a:spcBef>
                <a:spcPts val="1200"/>
              </a:spcBef>
              <a:spcAft>
                <a:spcPct val="0"/>
              </a:spcAft>
              <a:buClrTx/>
              <a:buSzTx/>
              <a:buFontTx/>
              <a:buNone/>
              <a:tabLst/>
              <a:defRPr/>
            </a:pPr>
            <a:r>
              <a:rPr kumimoji="0" lang="en-US" altLang="zh-CN" sz="2000" b="1" i="1" u="none" strike="noStrike" kern="0" cap="none" spc="0" normalizeH="0" baseline="0" noProof="0">
                <a:ln>
                  <a:noFill/>
                </a:ln>
                <a:solidFill>
                  <a:srgbClr val="0000FF"/>
                </a:solidFill>
                <a:effectLst/>
                <a:uLnTx/>
                <a:uFillTx/>
                <a:latin typeface="Arial" charset="0"/>
                <a:ea typeface="宋体" charset="-122"/>
              </a:rPr>
              <a:t>D</a:t>
            </a:r>
            <a:r>
              <a:rPr kumimoji="0" lang="en-US" altLang="zh-CN" sz="2000" b="1" i="1" u="none" strike="noStrike" kern="0" cap="none" spc="0" normalizeH="0" baseline="-25000" noProof="0">
                <a:ln>
                  <a:noFill/>
                </a:ln>
                <a:solidFill>
                  <a:srgbClr val="0000FF"/>
                </a:solidFill>
                <a:effectLst/>
                <a:uLnTx/>
                <a:uFillTx/>
                <a:latin typeface="Arial" charset="0"/>
                <a:ea typeface="宋体" charset="-122"/>
              </a:rPr>
              <a:t>1 </a:t>
            </a:r>
            <a:r>
              <a:rPr kumimoji="0" lang="en-US" altLang="zh-CN" sz="2000" b="1" i="0" u="none" strike="noStrike" kern="0" cap="none" spc="0" normalizeH="0" baseline="0" noProof="0">
                <a:ln>
                  <a:noFill/>
                </a:ln>
                <a:solidFill>
                  <a:srgbClr val="0000FF"/>
                </a:solidFill>
                <a:effectLst/>
                <a:uLnTx/>
                <a:uFillTx/>
                <a:latin typeface="Arial" charset="0"/>
                <a:ea typeface="宋体" charset="-122"/>
              </a:rPr>
              <a:t>(c</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q</a:t>
            </a:r>
            <a:r>
              <a:rPr kumimoji="0" lang="en-US" altLang="zh-CN" sz="2000" b="1" i="0" u="none" strike="noStrike" kern="0" cap="none" spc="0" normalizeH="0" baseline="0" noProof="0">
                <a:ln>
                  <a:noFill/>
                </a:ln>
                <a:solidFill>
                  <a:srgbClr val="0000FF"/>
                </a:solidFill>
                <a:effectLst/>
                <a:uLnTx/>
                <a:uFillTx/>
                <a:latin typeface="Arial" charset="0"/>
                <a:ea typeface="宋体" charset="-122"/>
              </a:rPr>
              <a:t>), J</a:t>
            </a:r>
            <a:r>
              <a:rPr kumimoji="0" lang="en-US" altLang="zh-CN" sz="2000" b="1" i="0" u="none" strike="noStrike" kern="0" cap="none" spc="0" normalizeH="0" baseline="30000" noProof="0">
                <a:ln>
                  <a:noFill/>
                </a:ln>
                <a:solidFill>
                  <a:srgbClr val="0000FF"/>
                </a:solidFill>
                <a:effectLst/>
                <a:uLnTx/>
                <a:uFillTx/>
                <a:latin typeface="Arial" charset="0"/>
                <a:ea typeface="宋体" charset="-122"/>
              </a:rPr>
              <a:t>P</a:t>
            </a:r>
            <a:r>
              <a:rPr kumimoji="0" lang="en-US" altLang="zh-CN" sz="2000" b="1" i="0" u="none" strike="noStrike" kern="0" cap="none" spc="0" normalizeH="0" baseline="0" noProof="0">
                <a:ln>
                  <a:noFill/>
                </a:ln>
                <a:solidFill>
                  <a:srgbClr val="0000FF"/>
                </a:solidFill>
                <a:effectLst/>
                <a:uLnTx/>
                <a:uFillTx/>
                <a:latin typeface="Arial" charset="0"/>
                <a:ea typeface="宋体" charset="-122"/>
              </a:rPr>
              <a:t>=1</a:t>
            </a:r>
            <a:r>
              <a:rPr kumimoji="0" lang="en-US"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US"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p>
        </p:txBody>
      </p:sp>
      <p:sp>
        <p:nvSpPr>
          <p:cNvPr id="2" name="左大括号 1"/>
          <p:cNvSpPr/>
          <p:nvPr/>
        </p:nvSpPr>
        <p:spPr>
          <a:xfrm>
            <a:off x="6443663" y="1487488"/>
            <a:ext cx="288925" cy="1249362"/>
          </a:xfrm>
          <a:prstGeom prst="leftBrace">
            <a:avLst>
              <a:gd name="adj1" fmla="val 8333"/>
              <a:gd name="adj2" fmla="val 50000"/>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39" name="Oval 38"/>
          <p:cNvSpPr>
            <a:spLocks noChangeArrowheads="1"/>
          </p:cNvSpPr>
          <p:nvPr/>
        </p:nvSpPr>
        <p:spPr bwMode="auto">
          <a:xfrm>
            <a:off x="2479675" y="3846513"/>
            <a:ext cx="1511300" cy="719137"/>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charset="0"/>
              <a:ea typeface="宋体" charset="-122"/>
            </a:endParaRPr>
          </a:p>
        </p:txBody>
      </p:sp>
      <p:sp>
        <p:nvSpPr>
          <p:cNvPr id="26640" name="Line 39"/>
          <p:cNvSpPr>
            <a:spLocks noChangeShapeType="1"/>
          </p:cNvSpPr>
          <p:nvPr/>
        </p:nvSpPr>
        <p:spPr bwMode="auto">
          <a:xfrm>
            <a:off x="1974850" y="4206875"/>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1" name="Line 40"/>
          <p:cNvSpPr>
            <a:spLocks noChangeShapeType="1"/>
          </p:cNvSpPr>
          <p:nvPr/>
        </p:nvSpPr>
        <p:spPr bwMode="auto">
          <a:xfrm>
            <a:off x="3990975" y="4206875"/>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2" name="Text Box 41"/>
          <p:cNvSpPr txBox="1">
            <a:spLocks noChangeArrowheads="1"/>
          </p:cNvSpPr>
          <p:nvPr/>
        </p:nvSpPr>
        <p:spPr bwMode="auto">
          <a:xfrm>
            <a:off x="2887663" y="3514725"/>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(2420) </a:t>
            </a:r>
          </a:p>
        </p:txBody>
      </p:sp>
      <p:sp>
        <p:nvSpPr>
          <p:cNvPr id="26643" name="Text Box 42"/>
          <p:cNvSpPr txBox="1">
            <a:spLocks noChangeArrowheads="1"/>
          </p:cNvSpPr>
          <p:nvPr/>
        </p:nvSpPr>
        <p:spPr bwMode="auto">
          <a:xfrm>
            <a:off x="2767013" y="4632325"/>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D(1868)   </a:t>
            </a:r>
          </a:p>
        </p:txBody>
      </p:sp>
      <p:sp>
        <p:nvSpPr>
          <p:cNvPr id="26644" name="Text Box 43"/>
          <p:cNvSpPr txBox="1">
            <a:spLocks noChangeArrowheads="1"/>
          </p:cNvSpPr>
          <p:nvPr/>
        </p:nvSpPr>
        <p:spPr bwMode="auto">
          <a:xfrm>
            <a:off x="966788" y="3703638"/>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 1</a:t>
            </a:r>
            <a:r>
              <a:rPr kumimoji="0" lang="en-US" altLang="zh-CN" sz="2400" b="1" i="0" u="none" strike="noStrike" kern="0" cap="none" spc="0" normalizeH="0" baseline="30000" noProof="0">
                <a:ln>
                  <a:noFill/>
                </a:ln>
                <a:solidFill>
                  <a:srgbClr val="FF0000"/>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p>
        </p:txBody>
      </p:sp>
      <p:sp>
        <p:nvSpPr>
          <p:cNvPr id="26645" name="Text Box 44"/>
          <p:cNvSpPr txBox="1">
            <a:spLocks noChangeArrowheads="1"/>
          </p:cNvSpPr>
          <p:nvPr/>
        </p:nvSpPr>
        <p:spPr bwMode="auto">
          <a:xfrm>
            <a:off x="4064000" y="3749675"/>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p>
        </p:txBody>
      </p:sp>
      <p:sp>
        <p:nvSpPr>
          <p:cNvPr id="26646" name="Line 45"/>
          <p:cNvSpPr>
            <a:spLocks noChangeShapeType="1"/>
          </p:cNvSpPr>
          <p:nvPr/>
        </p:nvSpPr>
        <p:spPr bwMode="auto">
          <a:xfrm flipV="1">
            <a:off x="6654800" y="4430713"/>
            <a:ext cx="504825" cy="3698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7" name="Line 46"/>
          <p:cNvSpPr>
            <a:spLocks noChangeShapeType="1"/>
          </p:cNvSpPr>
          <p:nvPr/>
        </p:nvSpPr>
        <p:spPr bwMode="auto">
          <a:xfrm flipH="1" flipV="1">
            <a:off x="6654800" y="3709988"/>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8" name="Line 47"/>
          <p:cNvSpPr>
            <a:spLocks noChangeShapeType="1"/>
          </p:cNvSpPr>
          <p:nvPr/>
        </p:nvSpPr>
        <p:spPr bwMode="auto">
          <a:xfrm flipH="1" flipV="1">
            <a:off x="7170738" y="4422775"/>
            <a:ext cx="431800" cy="3778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9" name="Line 48"/>
          <p:cNvSpPr>
            <a:spLocks noChangeShapeType="1"/>
          </p:cNvSpPr>
          <p:nvPr/>
        </p:nvSpPr>
        <p:spPr bwMode="auto">
          <a:xfrm flipV="1">
            <a:off x="7170738" y="3709988"/>
            <a:ext cx="431800" cy="3413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50" name="Line 49"/>
          <p:cNvSpPr>
            <a:spLocks noChangeShapeType="1"/>
          </p:cNvSpPr>
          <p:nvPr/>
        </p:nvSpPr>
        <p:spPr bwMode="auto">
          <a:xfrm flipV="1">
            <a:off x="7170738" y="3998913"/>
            <a:ext cx="0" cy="43180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51" name="Text Box 50"/>
          <p:cNvSpPr txBox="1">
            <a:spLocks noChangeArrowheads="1"/>
          </p:cNvSpPr>
          <p:nvPr/>
        </p:nvSpPr>
        <p:spPr bwMode="auto">
          <a:xfrm>
            <a:off x="6230938" y="3567113"/>
            <a:ext cx="45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 </a:t>
            </a:r>
          </a:p>
        </p:txBody>
      </p:sp>
      <p:sp>
        <p:nvSpPr>
          <p:cNvPr id="26652" name="Text Box 51"/>
          <p:cNvSpPr txBox="1">
            <a:spLocks noChangeArrowheads="1"/>
          </p:cNvSpPr>
          <p:nvPr/>
        </p:nvSpPr>
        <p:spPr bwMode="auto">
          <a:xfrm>
            <a:off x="6151563" y="4640263"/>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   </a:t>
            </a:r>
          </a:p>
        </p:txBody>
      </p:sp>
      <p:sp>
        <p:nvSpPr>
          <p:cNvPr id="26653" name="Text Box 52"/>
          <p:cNvSpPr txBox="1">
            <a:spLocks noChangeArrowheads="1"/>
          </p:cNvSpPr>
          <p:nvPr/>
        </p:nvSpPr>
        <p:spPr bwMode="auto">
          <a:xfrm>
            <a:off x="7494588" y="4646613"/>
            <a:ext cx="677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a:ln>
                  <a:noFill/>
                </a:ln>
                <a:solidFill>
                  <a:srgbClr val="0000FF"/>
                </a:solidFill>
                <a:effectLst/>
                <a:uLnTx/>
                <a:uFillTx/>
                <a:latin typeface="Calibri" pitchFamily="34" charset="0"/>
                <a:ea typeface="宋体" charset="-122"/>
              </a:rPr>
              <a:t>0</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   </a:t>
            </a:r>
          </a:p>
        </p:txBody>
      </p:sp>
      <p:sp>
        <p:nvSpPr>
          <p:cNvPr id="26654" name="Text Box 53"/>
          <p:cNvSpPr txBox="1">
            <a:spLocks noChangeArrowheads="1"/>
          </p:cNvSpPr>
          <p:nvPr/>
        </p:nvSpPr>
        <p:spPr bwMode="auto">
          <a:xfrm>
            <a:off x="7635875" y="3567113"/>
            <a:ext cx="495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 </a:t>
            </a:r>
          </a:p>
        </p:txBody>
      </p:sp>
      <p:sp>
        <p:nvSpPr>
          <p:cNvPr id="26655" name="Text Box 54"/>
          <p:cNvSpPr txBox="1">
            <a:spLocks noChangeArrowheads="1"/>
          </p:cNvSpPr>
          <p:nvPr/>
        </p:nvSpPr>
        <p:spPr bwMode="auto">
          <a:xfrm>
            <a:off x="7231063" y="3973513"/>
            <a:ext cx="51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FF0000"/>
                </a:solidFill>
                <a:effectLst/>
                <a:uLnTx/>
                <a:uFillTx/>
                <a:latin typeface="Arial" charset="0"/>
                <a:ea typeface="宋体" charset="-122"/>
                <a:sym typeface="Symbol" pitchFamily="18" charset="2"/>
              </a:rPr>
              <a:t>  </a:t>
            </a:r>
          </a:p>
        </p:txBody>
      </p:sp>
      <p:sp>
        <p:nvSpPr>
          <p:cNvPr id="26656" name="TextBox 2"/>
          <p:cNvSpPr txBox="1">
            <a:spLocks noChangeArrowheads="1"/>
          </p:cNvSpPr>
          <p:nvPr/>
        </p:nvSpPr>
        <p:spPr bwMode="auto">
          <a:xfrm>
            <a:off x="696916" y="3141663"/>
            <a:ext cx="5232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008000"/>
                </a:solidFill>
                <a:effectLst/>
                <a:uLnTx/>
                <a:uFillTx/>
                <a:latin typeface="Calibri" pitchFamily="34" charset="0"/>
                <a:ea typeface="宋体" charset="-122"/>
              </a:rPr>
              <a:t>“threshold states” as hadronic molecular states</a:t>
            </a:r>
            <a:endParaRPr kumimoji="0" lang="zh-CN" altLang="en-US" sz="2000" b="0" i="0" u="none" strike="noStrike" kern="0" cap="none" spc="0" normalizeH="0" baseline="0" noProof="0" dirty="0">
              <a:ln>
                <a:noFill/>
              </a:ln>
              <a:solidFill>
                <a:srgbClr val="008000"/>
              </a:solidFill>
              <a:effectLst/>
              <a:uLnTx/>
              <a:uFillTx/>
              <a:latin typeface="Arial" charset="0"/>
              <a:ea typeface="宋体" charset="-122"/>
            </a:endParaRPr>
          </a:p>
        </p:txBody>
      </p:sp>
      <p:cxnSp>
        <p:nvCxnSpPr>
          <p:cNvPr id="5" name="直接连接符 4"/>
          <p:cNvCxnSpPr/>
          <p:nvPr/>
        </p:nvCxnSpPr>
        <p:spPr>
          <a:xfrm flipV="1">
            <a:off x="2767013" y="3846513"/>
            <a:ext cx="1085850" cy="800100"/>
          </a:xfrm>
          <a:prstGeom prst="line">
            <a:avLst/>
          </a:prstGeom>
          <a:ln w="19050">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41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755650" y="188913"/>
            <a:ext cx="808513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The signature of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Y(4260)</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could be revealed by the associated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pitchFamily="2" charset="-122"/>
              </a:rPr>
              <a:t>Zc</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(3900)</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near the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DD*</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threshold via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triangle singularity</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a:t>
            </a:r>
          </a:p>
          <a:p>
            <a:pPr marL="0" marR="0" lvl="0" indent="0" defTabSz="914400" eaLnBrk="1" fontAlgn="base" latinLnBrk="0" hangingPunct="1">
              <a:lnSpc>
                <a:spcPct val="100000"/>
              </a:lnSpc>
              <a:spcBef>
                <a:spcPts val="1200"/>
              </a:spcBef>
              <a:spcAft>
                <a:spcPct val="0"/>
              </a:spcAft>
              <a:buClrTx/>
              <a:buSzTx/>
              <a:buFontTx/>
              <a:buNone/>
              <a:tabLst/>
              <a:defRPr/>
            </a:pPr>
            <a:r>
              <a:rPr kumimoji="0" lang="en-US" altLang="zh-CN" sz="2000" b="1" i="0" u="none" strike="noStrike" kern="0" cap="none" spc="0" normalizeH="0" baseline="0" noProof="0" dirty="0">
                <a:ln>
                  <a:noFill/>
                </a:ln>
                <a:solidFill>
                  <a:srgbClr val="BBE0E3">
                    <a:lumMod val="50000"/>
                  </a:srgbClr>
                </a:solidFill>
                <a:effectLst/>
                <a:uLnTx/>
                <a:uFillTx/>
                <a:latin typeface="Calibri" pitchFamily="34" charset="0"/>
                <a:ea typeface="宋体" pitchFamily="2" charset="-122"/>
              </a:rPr>
              <a:t>     [J.-J. Wu, X.-H. Liu, B.-S. </a:t>
            </a:r>
            <a:r>
              <a:rPr kumimoji="0" lang="en-US" altLang="zh-CN" sz="2000" b="1" i="0" u="none" strike="noStrike" kern="0" cap="none" spc="0" normalizeH="0" baseline="0" noProof="0" dirty="0" err="1">
                <a:ln>
                  <a:noFill/>
                </a:ln>
                <a:solidFill>
                  <a:srgbClr val="BBE0E3">
                    <a:lumMod val="50000"/>
                  </a:srgbClr>
                </a:solidFill>
                <a:effectLst/>
                <a:uLnTx/>
                <a:uFillTx/>
                <a:latin typeface="Calibri" pitchFamily="34" charset="0"/>
                <a:ea typeface="宋体" pitchFamily="2" charset="-122"/>
              </a:rPr>
              <a:t>Zou</a:t>
            </a:r>
            <a:r>
              <a:rPr kumimoji="0" lang="en-US" altLang="zh-CN" sz="2000" b="1" i="0" u="none" strike="noStrike" kern="0" cap="none" spc="0" normalizeH="0" baseline="0" noProof="0" dirty="0">
                <a:ln>
                  <a:noFill/>
                </a:ln>
                <a:solidFill>
                  <a:srgbClr val="BBE0E3">
                    <a:lumMod val="50000"/>
                  </a:srgbClr>
                </a:solidFill>
                <a:effectLst/>
                <a:uLnTx/>
                <a:uFillTx/>
                <a:latin typeface="Calibri" pitchFamily="34" charset="0"/>
                <a:ea typeface="宋体" pitchFamily="2" charset="-122"/>
              </a:rPr>
              <a:t>, and Q. Zhao, PRL108, 081003 (2012)]</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99762"/>
            <a:ext cx="289889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792" y="1916832"/>
            <a:ext cx="2632844" cy="141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Line 6"/>
          <p:cNvSpPr>
            <a:spLocks noChangeShapeType="1"/>
          </p:cNvSpPr>
          <p:nvPr/>
        </p:nvSpPr>
        <p:spPr bwMode="auto">
          <a:xfrm flipV="1">
            <a:off x="1237568" y="2492896"/>
            <a:ext cx="715276" cy="432386"/>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0183" name="Line 7"/>
          <p:cNvSpPr>
            <a:spLocks noChangeShapeType="1"/>
          </p:cNvSpPr>
          <p:nvPr/>
        </p:nvSpPr>
        <p:spPr bwMode="auto">
          <a:xfrm flipV="1">
            <a:off x="4351927" y="2471454"/>
            <a:ext cx="846081" cy="45349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0184" name="Line 8"/>
          <p:cNvSpPr>
            <a:spLocks noChangeShapeType="1"/>
          </p:cNvSpPr>
          <p:nvPr/>
        </p:nvSpPr>
        <p:spPr bwMode="auto">
          <a:xfrm>
            <a:off x="1309576" y="2348880"/>
            <a:ext cx="0" cy="615947"/>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0185" name="Line 9"/>
          <p:cNvSpPr>
            <a:spLocks noChangeShapeType="1"/>
          </p:cNvSpPr>
          <p:nvPr/>
        </p:nvSpPr>
        <p:spPr bwMode="auto">
          <a:xfrm>
            <a:off x="4189896" y="2359019"/>
            <a:ext cx="0" cy="565925"/>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57" name="Text Box 13"/>
          <p:cNvSpPr txBox="1">
            <a:spLocks noChangeArrowheads="1"/>
          </p:cNvSpPr>
          <p:nvPr/>
        </p:nvSpPr>
        <p:spPr bwMode="auto">
          <a:xfrm>
            <a:off x="2843213" y="3832225"/>
            <a:ext cx="815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333399"/>
                </a:solidFill>
                <a:effectLst/>
                <a:uLnTx/>
                <a:uFillTx/>
                <a:latin typeface="Arial" charset="0"/>
                <a:ea typeface="宋体" charset="-122"/>
                <a:sym typeface="Symbol" pitchFamily="18" charset="2"/>
              </a:rPr>
              <a:t>J/  </a:t>
            </a:r>
          </a:p>
        </p:txBody>
      </p:sp>
      <p:sp>
        <p:nvSpPr>
          <p:cNvPr id="27658" name="Line 15"/>
          <p:cNvSpPr>
            <a:spLocks noChangeShapeType="1"/>
          </p:cNvSpPr>
          <p:nvPr/>
        </p:nvSpPr>
        <p:spPr bwMode="auto">
          <a:xfrm flipV="1">
            <a:off x="1403350" y="4572000"/>
            <a:ext cx="504825" cy="3698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59" name="Line 16"/>
          <p:cNvSpPr>
            <a:spLocks noChangeShapeType="1"/>
          </p:cNvSpPr>
          <p:nvPr/>
        </p:nvSpPr>
        <p:spPr bwMode="auto">
          <a:xfrm flipH="1" flipV="1">
            <a:off x="1403350" y="4222750"/>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0" name="Text Box 17"/>
          <p:cNvSpPr txBox="1">
            <a:spLocks noChangeArrowheads="1"/>
          </p:cNvSpPr>
          <p:nvPr/>
        </p:nvSpPr>
        <p:spPr bwMode="auto">
          <a:xfrm>
            <a:off x="1057275" y="387985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D*</a:t>
            </a:r>
            <a:endParaRPr kumimoji="0" lang="en-GB" altLang="zh-CN" sz="2000" b="1" i="0" u="none" strike="noStrike" kern="0" cap="none" spc="0" normalizeH="0" baseline="30000" noProof="0">
              <a:ln>
                <a:noFill/>
              </a:ln>
              <a:solidFill>
                <a:srgbClr val="0000FF"/>
              </a:solidFill>
              <a:effectLst/>
              <a:uLnTx/>
              <a:uFillTx/>
              <a:latin typeface="Arial" charset="0"/>
              <a:ea typeface="宋体" charset="-122"/>
            </a:endParaRPr>
          </a:p>
        </p:txBody>
      </p:sp>
      <p:sp>
        <p:nvSpPr>
          <p:cNvPr id="27661" name="Rectangle 18"/>
          <p:cNvSpPr>
            <a:spLocks noChangeArrowheads="1"/>
          </p:cNvSpPr>
          <p:nvPr/>
        </p:nvSpPr>
        <p:spPr bwMode="auto">
          <a:xfrm>
            <a:off x="912813" y="4905375"/>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0000FF"/>
                </a:solidFill>
                <a:effectLst/>
                <a:uLnTx/>
                <a:uFillTx/>
                <a:latin typeface="Arial" charset="0"/>
                <a:ea typeface="宋体" charset="-122"/>
              </a:rPr>
              <a:t>D </a:t>
            </a: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endParaRPr kumimoji="0" lang="en-GB" altLang="zh-CN" sz="2000" b="1" i="0" u="none" strike="noStrike" kern="0" cap="none" spc="0" normalizeH="0" baseline="0" noProof="0">
              <a:ln>
                <a:noFill/>
              </a:ln>
              <a:solidFill>
                <a:srgbClr val="0000FF"/>
              </a:solidFill>
              <a:effectLst/>
              <a:uLnTx/>
              <a:uFillTx/>
              <a:latin typeface="Arial" charset="0"/>
              <a:ea typeface="宋体" charset="-122"/>
            </a:endParaRPr>
          </a:p>
        </p:txBody>
      </p:sp>
      <p:sp>
        <p:nvSpPr>
          <p:cNvPr id="27662" name="Line 19"/>
          <p:cNvSpPr>
            <a:spLocks noChangeShapeType="1"/>
          </p:cNvSpPr>
          <p:nvPr/>
        </p:nvSpPr>
        <p:spPr bwMode="auto">
          <a:xfrm flipH="1" flipV="1">
            <a:off x="2411413" y="4564063"/>
            <a:ext cx="431800" cy="3778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3" name="Line 20"/>
          <p:cNvSpPr>
            <a:spLocks noChangeShapeType="1"/>
          </p:cNvSpPr>
          <p:nvPr/>
        </p:nvSpPr>
        <p:spPr bwMode="auto">
          <a:xfrm flipV="1">
            <a:off x="2411413" y="4222750"/>
            <a:ext cx="431800" cy="3413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4" name="Text Box 21"/>
          <p:cNvSpPr txBox="1">
            <a:spLocks noChangeArrowheads="1"/>
          </p:cNvSpPr>
          <p:nvPr/>
        </p:nvSpPr>
        <p:spPr bwMode="auto">
          <a:xfrm>
            <a:off x="2771775" y="4845050"/>
            <a:ext cx="51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27665" name="Line 22"/>
          <p:cNvSpPr>
            <a:spLocks noChangeShapeType="1"/>
          </p:cNvSpPr>
          <p:nvPr/>
        </p:nvSpPr>
        <p:spPr bwMode="auto">
          <a:xfrm flipV="1">
            <a:off x="4498975" y="4572000"/>
            <a:ext cx="504825" cy="3698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6" name="Line 23"/>
          <p:cNvSpPr>
            <a:spLocks noChangeShapeType="1"/>
          </p:cNvSpPr>
          <p:nvPr/>
        </p:nvSpPr>
        <p:spPr bwMode="auto">
          <a:xfrm flipH="1" flipV="1">
            <a:off x="4498975" y="4222750"/>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7" name="Line 24"/>
          <p:cNvSpPr>
            <a:spLocks noChangeShapeType="1"/>
          </p:cNvSpPr>
          <p:nvPr/>
        </p:nvSpPr>
        <p:spPr bwMode="auto">
          <a:xfrm flipH="1" flipV="1">
            <a:off x="5580063" y="4564063"/>
            <a:ext cx="431800" cy="3778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8" name="Line 25"/>
          <p:cNvSpPr>
            <a:spLocks noChangeShapeType="1"/>
          </p:cNvSpPr>
          <p:nvPr/>
        </p:nvSpPr>
        <p:spPr bwMode="auto">
          <a:xfrm flipV="1">
            <a:off x="5580063" y="4222750"/>
            <a:ext cx="431800" cy="3413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69" name="Line 26"/>
          <p:cNvSpPr>
            <a:spLocks noChangeShapeType="1"/>
          </p:cNvSpPr>
          <p:nvPr/>
        </p:nvSpPr>
        <p:spPr bwMode="auto">
          <a:xfrm>
            <a:off x="4943475" y="4572001"/>
            <a:ext cx="70802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0" name="Line 27"/>
          <p:cNvSpPr>
            <a:spLocks noChangeShapeType="1"/>
          </p:cNvSpPr>
          <p:nvPr/>
        </p:nvSpPr>
        <p:spPr bwMode="auto">
          <a:xfrm flipV="1">
            <a:off x="7008813" y="4787900"/>
            <a:ext cx="504825" cy="3698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1" name="Line 28"/>
          <p:cNvSpPr>
            <a:spLocks noChangeShapeType="1"/>
          </p:cNvSpPr>
          <p:nvPr/>
        </p:nvSpPr>
        <p:spPr bwMode="auto">
          <a:xfrm flipH="1" flipV="1">
            <a:off x="7008813" y="4067175"/>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2" name="Line 29"/>
          <p:cNvSpPr>
            <a:spLocks noChangeShapeType="1"/>
          </p:cNvSpPr>
          <p:nvPr/>
        </p:nvSpPr>
        <p:spPr bwMode="auto">
          <a:xfrm flipH="1" flipV="1">
            <a:off x="7524750" y="4779963"/>
            <a:ext cx="431800" cy="3778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3" name="Line 30"/>
          <p:cNvSpPr>
            <a:spLocks noChangeShapeType="1"/>
          </p:cNvSpPr>
          <p:nvPr/>
        </p:nvSpPr>
        <p:spPr bwMode="auto">
          <a:xfrm flipV="1">
            <a:off x="7524750" y="4067175"/>
            <a:ext cx="431800" cy="3413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4" name="Line 31"/>
          <p:cNvSpPr>
            <a:spLocks noChangeShapeType="1"/>
          </p:cNvSpPr>
          <p:nvPr/>
        </p:nvSpPr>
        <p:spPr bwMode="auto">
          <a:xfrm flipV="1">
            <a:off x="7524750" y="4356100"/>
            <a:ext cx="0" cy="431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5" name="Oval 32"/>
          <p:cNvSpPr>
            <a:spLocks noChangeArrowheads="1"/>
          </p:cNvSpPr>
          <p:nvPr/>
        </p:nvSpPr>
        <p:spPr bwMode="auto">
          <a:xfrm>
            <a:off x="1835150" y="4438650"/>
            <a:ext cx="649288" cy="287338"/>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7676" name="AutoShape 34"/>
          <p:cNvSpPr>
            <a:spLocks noChangeArrowheads="1"/>
          </p:cNvSpPr>
          <p:nvPr/>
        </p:nvSpPr>
        <p:spPr bwMode="auto">
          <a:xfrm>
            <a:off x="3492500" y="4438650"/>
            <a:ext cx="4318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7677" name="Text Box 35"/>
          <p:cNvSpPr txBox="1">
            <a:spLocks noChangeArrowheads="1"/>
          </p:cNvSpPr>
          <p:nvPr/>
        </p:nvSpPr>
        <p:spPr bwMode="auto">
          <a:xfrm>
            <a:off x="6280150" y="4229100"/>
            <a:ext cx="561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p>
        </p:txBody>
      </p:sp>
      <p:sp>
        <p:nvSpPr>
          <p:cNvPr id="27678" name="Text Box 36"/>
          <p:cNvSpPr txBox="1">
            <a:spLocks noChangeArrowheads="1"/>
          </p:cNvSpPr>
          <p:nvPr/>
        </p:nvSpPr>
        <p:spPr bwMode="auto">
          <a:xfrm>
            <a:off x="3708400" y="5178425"/>
            <a:ext cx="382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Arial" charset="0"/>
                <a:ea typeface="宋体" charset="-122"/>
              </a:rPr>
              <a:t>M(Zc) </a:t>
            </a: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M(D) + M(D*) = 3.876 GeV </a:t>
            </a:r>
          </a:p>
        </p:txBody>
      </p:sp>
      <p:sp>
        <p:nvSpPr>
          <p:cNvPr id="27679" name="Text Box 37"/>
          <p:cNvSpPr txBox="1">
            <a:spLocks noChangeArrowheads="1"/>
          </p:cNvSpPr>
          <p:nvPr/>
        </p:nvSpPr>
        <p:spPr bwMode="auto">
          <a:xfrm>
            <a:off x="3995738" y="3573463"/>
            <a:ext cx="2636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Zc(3900), I,J</a:t>
            </a:r>
            <a:r>
              <a:rPr kumimoji="0" lang="en-US" altLang="zh-CN" sz="2400" b="1" i="0" u="none" strike="noStrike" kern="0" cap="none" spc="0" normalizeH="0" baseline="30000" noProof="0">
                <a:ln>
                  <a:noFill/>
                </a:ln>
                <a:solidFill>
                  <a:srgbClr val="FF0000"/>
                </a:solidFill>
                <a:effectLst/>
                <a:uLnTx/>
                <a:uFillTx/>
                <a:latin typeface="Calibri" pitchFamily="34" charset="0"/>
                <a:ea typeface="宋体" charset="-122"/>
              </a:rPr>
              <a:t>P</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 1, 1</a:t>
            </a:r>
            <a:r>
              <a:rPr kumimoji="0" lang="en-US" altLang="zh-CN" sz="2400" b="1" i="0" u="none" strike="noStrike" kern="0" cap="none" spc="0" normalizeH="0" baseline="30000" noProof="0">
                <a:ln>
                  <a:noFill/>
                </a:ln>
                <a:solidFill>
                  <a:srgbClr val="FF0000"/>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p>
        </p:txBody>
      </p:sp>
      <p:sp>
        <p:nvSpPr>
          <p:cNvPr id="27680" name="Text Box 6"/>
          <p:cNvSpPr txBox="1">
            <a:spLocks noChangeArrowheads="1"/>
          </p:cNvSpPr>
          <p:nvPr/>
        </p:nvSpPr>
        <p:spPr bwMode="auto">
          <a:xfrm>
            <a:off x="827088" y="5751513"/>
            <a:ext cx="8013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rPr>
              <a:t>A systematic study of the singularity regions in </a:t>
            </a:r>
            <a:r>
              <a:rPr kumimoji="0" lang="en-US" altLang="zh-CN" sz="2000" b="1" i="0" u="none" strike="noStrike" kern="0" cap="none" spc="0" normalizeH="0" baseline="0" noProof="0" dirty="0" err="1">
                <a:ln>
                  <a:noFill/>
                </a:ln>
                <a:solidFill>
                  <a:srgbClr val="FF0000"/>
                </a:solidFill>
                <a:effectLst/>
                <a:uLnTx/>
                <a:uFillTx/>
                <a:latin typeface="Calibri" pitchFamily="34" charset="0"/>
                <a:ea typeface="宋体" charset="-122"/>
              </a:rPr>
              <a:t>e+e</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Wingdings" pitchFamily="2" charset="2"/>
              </a:rPr>
              <a:t> J/psi pipi, </a:t>
            </a:r>
            <a:r>
              <a:rPr kumimoji="0" lang="en-US" altLang="zh-CN" sz="2000" b="1" i="0" u="none" strike="noStrike" kern="0" cap="none" spc="0" normalizeH="0" baseline="0" noProof="0" dirty="0" err="1">
                <a:ln>
                  <a:noFill/>
                </a:ln>
                <a:solidFill>
                  <a:srgbClr val="FF0000"/>
                </a:solidFill>
                <a:effectLst/>
                <a:uLnTx/>
                <a:uFillTx/>
                <a:latin typeface="Calibri" pitchFamily="34" charset="0"/>
                <a:ea typeface="宋体" charset="-122"/>
                <a:sym typeface="Wingdings" pitchFamily="2" charset="2"/>
              </a:rPr>
              <a:t>hc</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Wingdings" pitchFamily="2" charset="2"/>
              </a:rPr>
              <a:t> pipi,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Symbol" panose="05050102010706020507" pitchFamily="18" charset="2"/>
              </a:rPr>
              <a:t></a:t>
            </a:r>
            <a:r>
              <a:rPr kumimoji="0" lang="en-US" altLang="zh-CN" sz="2000" b="1" i="0" u="none" strike="noStrike" kern="0" cap="none" spc="0" normalizeH="0" baseline="-25000" noProof="0" dirty="0">
                <a:ln>
                  <a:noFill/>
                </a:ln>
                <a:solidFill>
                  <a:srgbClr val="FF0000"/>
                </a:solidFill>
                <a:effectLst/>
                <a:uLnTx/>
                <a:uFillTx/>
                <a:latin typeface="Calibri" pitchFamily="34" charset="0"/>
                <a:ea typeface="宋体" charset="-122"/>
                <a:sym typeface="Symbol" panose="05050102010706020507" pitchFamily="18" charset="2"/>
              </a:rPr>
              <a:t>c0</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Symbol" panose="05050102010706020507" pitchFamily="18" charset="2"/>
              </a:rPr>
              <a:t>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Wingdings" pitchFamily="2" charset="2"/>
              </a:rPr>
              <a:t> </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sym typeface="Wingdings" pitchFamily="2" charset="2"/>
              </a:rPr>
              <a:t>and</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sym typeface="Wingdings" pitchFamily="2" charset="2"/>
              </a:rPr>
              <a:t> DD*pi</a:t>
            </a:r>
            <a:r>
              <a:rPr kumimoji="0" lang="en-US" altLang="zh-CN" sz="2000" b="1" i="0" u="none" strike="noStrike" kern="0" cap="none" spc="0" normalizeH="0" baseline="0" noProof="0" dirty="0">
                <a:ln>
                  <a:noFill/>
                </a:ln>
                <a:solidFill>
                  <a:srgbClr val="0000FF"/>
                </a:solidFill>
                <a:effectLst/>
                <a:uLnTx/>
                <a:uFillTx/>
                <a:latin typeface="Calibri" pitchFamily="34" charset="0"/>
                <a:ea typeface="宋体" charset="-122"/>
                <a:sym typeface="Wingdings" pitchFamily="2" charset="2"/>
              </a:rPr>
              <a:t> is necessary. </a:t>
            </a:r>
            <a:endParaRPr kumimoji="0" lang="zh-CN" altLang="en-US" sz="2000" b="1" i="0" u="none" strike="noStrike" kern="0" cap="none" spc="0" normalizeH="0" baseline="0" noProof="0" dirty="0">
              <a:ln>
                <a:noFill/>
              </a:ln>
              <a:solidFill>
                <a:srgbClr val="000000"/>
              </a:solidFill>
              <a:effectLst/>
              <a:uLnTx/>
              <a:uFillTx/>
              <a:latin typeface="Calibri" pitchFamily="34" charset="0"/>
              <a:ea typeface="宋体" charset="-122"/>
            </a:endParaRPr>
          </a:p>
        </p:txBody>
      </p:sp>
      <p:sp>
        <p:nvSpPr>
          <p:cNvPr id="33" name="Line 16"/>
          <p:cNvSpPr>
            <a:spLocks noChangeShapeType="1"/>
          </p:cNvSpPr>
          <p:nvPr/>
        </p:nvSpPr>
        <p:spPr bwMode="auto">
          <a:xfrm flipV="1">
            <a:off x="7888609" y="2349202"/>
            <a:ext cx="0" cy="647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4" name="Line 17"/>
          <p:cNvSpPr>
            <a:spLocks noChangeShapeType="1"/>
          </p:cNvSpPr>
          <p:nvPr/>
        </p:nvSpPr>
        <p:spPr bwMode="auto">
          <a:xfrm flipH="1" flipV="1">
            <a:off x="7240909" y="2571452"/>
            <a:ext cx="647700" cy="4254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5" name="Line 18"/>
          <p:cNvSpPr>
            <a:spLocks noChangeShapeType="1"/>
          </p:cNvSpPr>
          <p:nvPr/>
        </p:nvSpPr>
        <p:spPr bwMode="auto">
          <a:xfrm flipH="1">
            <a:off x="7240909" y="2349202"/>
            <a:ext cx="647700" cy="153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6" name="Line 19"/>
          <p:cNvSpPr>
            <a:spLocks noChangeShapeType="1"/>
          </p:cNvSpPr>
          <p:nvPr/>
        </p:nvSpPr>
        <p:spPr bwMode="auto">
          <a:xfrm>
            <a:off x="7888609" y="2996902"/>
            <a:ext cx="215900" cy="50323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7" name="Line 20"/>
          <p:cNvSpPr>
            <a:spLocks noChangeShapeType="1"/>
          </p:cNvSpPr>
          <p:nvPr/>
        </p:nvSpPr>
        <p:spPr bwMode="auto">
          <a:xfrm flipV="1">
            <a:off x="6791101" y="2528589"/>
            <a:ext cx="45948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8" name="Oval 21"/>
          <p:cNvSpPr>
            <a:spLocks noChangeArrowheads="1"/>
          </p:cNvSpPr>
          <p:nvPr/>
        </p:nvSpPr>
        <p:spPr bwMode="auto">
          <a:xfrm>
            <a:off x="7178352" y="2430438"/>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39" name="Line 22"/>
          <p:cNvSpPr>
            <a:spLocks noChangeShapeType="1"/>
          </p:cNvSpPr>
          <p:nvPr/>
        </p:nvSpPr>
        <p:spPr bwMode="auto">
          <a:xfrm>
            <a:off x="7888609" y="2996902"/>
            <a:ext cx="503238" cy="142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0" name="Line 23"/>
          <p:cNvSpPr>
            <a:spLocks noChangeShapeType="1"/>
          </p:cNvSpPr>
          <p:nvPr/>
        </p:nvSpPr>
        <p:spPr bwMode="auto">
          <a:xfrm>
            <a:off x="7888609" y="2349202"/>
            <a:ext cx="431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1" name="Text Box 26"/>
          <p:cNvSpPr txBox="1">
            <a:spLocks noChangeArrowheads="1"/>
          </p:cNvSpPr>
          <p:nvPr/>
        </p:nvSpPr>
        <p:spPr bwMode="auto">
          <a:xfrm>
            <a:off x="8320409" y="2781002"/>
            <a:ext cx="37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42" name="Text Box 27"/>
          <p:cNvSpPr txBox="1">
            <a:spLocks noChangeArrowheads="1"/>
          </p:cNvSpPr>
          <p:nvPr/>
        </p:nvSpPr>
        <p:spPr bwMode="auto">
          <a:xfrm>
            <a:off x="8104509" y="1988840"/>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43" name="Text Box 28"/>
          <p:cNvSpPr txBox="1">
            <a:spLocks noChangeArrowheads="1"/>
          </p:cNvSpPr>
          <p:nvPr/>
        </p:nvSpPr>
        <p:spPr bwMode="auto">
          <a:xfrm>
            <a:off x="7733034" y="3428702"/>
            <a:ext cx="1087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J/ (hc) </a:t>
            </a:r>
          </a:p>
        </p:txBody>
      </p:sp>
      <p:sp>
        <p:nvSpPr>
          <p:cNvPr id="44" name="Text Box 31"/>
          <p:cNvSpPr txBox="1">
            <a:spLocks noChangeArrowheads="1"/>
          </p:cNvSpPr>
          <p:nvPr/>
        </p:nvSpPr>
        <p:spPr bwMode="auto">
          <a:xfrm>
            <a:off x="8041009" y="2492077"/>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 </a:t>
            </a:r>
          </a:p>
        </p:txBody>
      </p:sp>
      <p:sp>
        <p:nvSpPr>
          <p:cNvPr id="45" name="Text Box 32"/>
          <p:cNvSpPr txBox="1">
            <a:spLocks noChangeArrowheads="1"/>
          </p:cNvSpPr>
          <p:nvPr/>
        </p:nvSpPr>
        <p:spPr bwMode="auto">
          <a:xfrm>
            <a:off x="7096447" y="2709565"/>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  </a:t>
            </a:r>
          </a:p>
        </p:txBody>
      </p:sp>
      <p:sp>
        <p:nvSpPr>
          <p:cNvPr id="46" name="Oval 36"/>
          <p:cNvSpPr>
            <a:spLocks noChangeArrowheads="1"/>
          </p:cNvSpPr>
          <p:nvPr/>
        </p:nvSpPr>
        <p:spPr bwMode="auto">
          <a:xfrm>
            <a:off x="7817172" y="2925465"/>
            <a:ext cx="142875"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7" name="Text Box 37"/>
          <p:cNvSpPr txBox="1">
            <a:spLocks noChangeArrowheads="1"/>
          </p:cNvSpPr>
          <p:nvPr/>
        </p:nvSpPr>
        <p:spPr bwMode="auto">
          <a:xfrm>
            <a:off x="7410772" y="1988840"/>
            <a:ext cx="54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D1  </a:t>
            </a:r>
          </a:p>
        </p:txBody>
      </p:sp>
      <p:sp>
        <p:nvSpPr>
          <p:cNvPr id="48" name="Line 38"/>
          <p:cNvSpPr>
            <a:spLocks noChangeShapeType="1"/>
          </p:cNvSpPr>
          <p:nvPr/>
        </p:nvSpPr>
        <p:spPr bwMode="auto">
          <a:xfrm>
            <a:off x="7456809" y="2060277"/>
            <a:ext cx="0" cy="936625"/>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9" name="Line 39"/>
          <p:cNvSpPr>
            <a:spLocks noChangeShapeType="1"/>
          </p:cNvSpPr>
          <p:nvPr/>
        </p:nvSpPr>
        <p:spPr bwMode="auto">
          <a:xfrm flipV="1">
            <a:off x="7528247" y="2492077"/>
            <a:ext cx="576262" cy="576263"/>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0" name="AutoShape 8"/>
          <p:cNvSpPr>
            <a:spLocks noChangeArrowheads="1"/>
          </p:cNvSpPr>
          <p:nvPr/>
        </p:nvSpPr>
        <p:spPr bwMode="auto">
          <a:xfrm>
            <a:off x="6084167" y="2426195"/>
            <a:ext cx="430933" cy="293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556114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linds(horizontal)">
                                      <p:cBhvr>
                                        <p:cTn id="7" dur="500"/>
                                        <p:tgtEl>
                                          <p:spTgt spid="501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5"/>
                                        </p:tgtEl>
                                        <p:attrNameLst>
                                          <p:attrName>style.visibility</p:attrName>
                                        </p:attrNameLst>
                                      </p:cBhvr>
                                      <p:to>
                                        <p:strVal val="visible"/>
                                      </p:to>
                                    </p:set>
                                    <p:animEffect transition="in" filter="blinds(horizontal)">
                                      <p:cBhvr>
                                        <p:cTn id="10" dur="500"/>
                                        <p:tgtEl>
                                          <p:spTgt spid="501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animEffect transition="in" filter="blinds(horizontal)">
                                      <p:cBhvr>
                                        <p:cTn id="15" dur="500"/>
                                        <p:tgtEl>
                                          <p:spTgt spid="501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0183"/>
                                        </p:tgtEl>
                                        <p:attrNameLst>
                                          <p:attrName>style.visibility</p:attrName>
                                        </p:attrNameLst>
                                      </p:cBhvr>
                                      <p:to>
                                        <p:strVal val="visible"/>
                                      </p:to>
                                    </p:set>
                                    <p:animEffect transition="in" filter="blinds(horizontal)">
                                      <p:cBhvr>
                                        <p:cTn id="18"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P spid="50183" grpId="0" animBg="1"/>
      <p:bldP spid="50184" grpId="0" animBg="1"/>
      <p:bldP spid="501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316038"/>
            <a:ext cx="47720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9138"/>
            <a:ext cx="7143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1989138"/>
            <a:ext cx="29718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789238"/>
            <a:ext cx="4400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3468688"/>
            <a:ext cx="3228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650" y="3744913"/>
            <a:ext cx="25908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2587" y="4699794"/>
            <a:ext cx="58388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TextBox 1"/>
          <p:cNvSpPr txBox="1">
            <a:spLocks noChangeArrowheads="1"/>
          </p:cNvSpPr>
          <p:nvPr/>
        </p:nvSpPr>
        <p:spPr bwMode="auto">
          <a:xfrm>
            <a:off x="1042988" y="885825"/>
            <a:ext cx="314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Y(4260)D</a:t>
            </a:r>
            <a:r>
              <a:rPr kumimoji="0" lang="en-US" altLang="zh-CN" sz="2000" b="1" i="0" u="none" strike="noStrike" kern="0" cap="none" spc="0" normalizeH="0" baseline="-25000" noProof="0">
                <a:ln>
                  <a:noFill/>
                </a:ln>
                <a:solidFill>
                  <a:srgbClr val="FF0000"/>
                </a:solidFill>
                <a:effectLst/>
                <a:uLnTx/>
                <a:uFillTx/>
                <a:latin typeface="Arial" charset="0"/>
                <a:ea typeface="宋体" charset="-122"/>
              </a:rPr>
              <a:t>1</a:t>
            </a:r>
            <a:r>
              <a:rPr kumimoji="0" lang="en-US" altLang="zh-CN" sz="2000" b="1" i="0" u="none" strike="noStrike" kern="0" cap="none" spc="0" normalizeH="0" baseline="0" noProof="0">
                <a:ln>
                  <a:noFill/>
                </a:ln>
                <a:solidFill>
                  <a:srgbClr val="FF0000"/>
                </a:solidFill>
                <a:effectLst/>
                <a:uLnTx/>
                <a:uFillTx/>
                <a:latin typeface="Arial" charset="0"/>
                <a:ea typeface="宋体" charset="-122"/>
              </a:rPr>
              <a:t>D coupling: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28682" name="TextBox 9"/>
          <p:cNvSpPr txBox="1">
            <a:spLocks noChangeArrowheads="1"/>
          </p:cNvSpPr>
          <p:nvPr/>
        </p:nvSpPr>
        <p:spPr bwMode="auto">
          <a:xfrm>
            <a:off x="1042988" y="2470150"/>
            <a:ext cx="327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Zc(3900)DD* coupling: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28683" name="TextBox 10"/>
          <p:cNvSpPr txBox="1">
            <a:spLocks noChangeArrowheads="1"/>
          </p:cNvSpPr>
          <p:nvPr/>
        </p:nvSpPr>
        <p:spPr bwMode="auto">
          <a:xfrm>
            <a:off x="1092200" y="4356100"/>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Arial" charset="0"/>
                <a:ea typeface="宋体" charset="-122"/>
              </a:rPr>
              <a:t>D</a:t>
            </a:r>
            <a:r>
              <a:rPr kumimoji="0" lang="en-US" altLang="zh-CN" sz="2000" b="1" i="0" u="none" strike="noStrike" kern="0" cap="none" spc="0" normalizeH="0" baseline="-25000" noProof="0" dirty="0">
                <a:ln>
                  <a:noFill/>
                </a:ln>
                <a:solidFill>
                  <a:srgbClr val="FF0000"/>
                </a:solidFill>
                <a:effectLst/>
                <a:uLnTx/>
                <a:uFillTx/>
                <a:latin typeface="Arial" charset="0"/>
                <a:ea typeface="宋体" charset="-122"/>
              </a:rPr>
              <a:t>1</a:t>
            </a:r>
            <a:r>
              <a:rPr kumimoji="0" lang="en-US" altLang="zh-CN" sz="2000" b="1" i="0" u="none" strike="noStrike" kern="0" cap="none" spc="0" normalizeH="0" baseline="0" noProof="0" dirty="0">
                <a:ln>
                  <a:noFill/>
                </a:ln>
                <a:solidFill>
                  <a:srgbClr val="FF0000"/>
                </a:solidFill>
                <a:effectLst/>
                <a:uLnTx/>
                <a:uFillTx/>
                <a:latin typeface="Arial" charset="0"/>
                <a:ea typeface="宋体" charset="-122"/>
              </a:rPr>
              <a:t>D*pi coupling: </a:t>
            </a:r>
            <a:endParaRPr kumimoji="0" lang="zh-CN" altLang="en-US" sz="2000" b="1" i="0" u="none" strike="noStrike" kern="0" cap="none" spc="0" normalizeH="0" baseline="0" noProof="0" dirty="0">
              <a:ln>
                <a:noFill/>
              </a:ln>
              <a:solidFill>
                <a:srgbClr val="FF0000"/>
              </a:solidFill>
              <a:effectLst/>
              <a:uLnTx/>
              <a:uFillTx/>
              <a:latin typeface="Arial" charset="0"/>
              <a:ea typeface="宋体" charset="-122"/>
            </a:endParaRPr>
          </a:p>
        </p:txBody>
      </p:sp>
      <p:sp>
        <p:nvSpPr>
          <p:cNvPr id="28684" name="TextBox 1"/>
          <p:cNvSpPr txBox="1">
            <a:spLocks noChangeArrowheads="1"/>
          </p:cNvSpPr>
          <p:nvPr/>
        </p:nvSpPr>
        <p:spPr bwMode="auto">
          <a:xfrm>
            <a:off x="1092200" y="231775"/>
            <a:ext cx="4113213" cy="4603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FF"/>
                </a:solidFill>
                <a:effectLst/>
                <a:uLnTx/>
                <a:uFillTx/>
                <a:latin typeface="Arial" charset="0"/>
                <a:ea typeface="宋体" charset="-122"/>
              </a:rPr>
              <a:t>Lagrangians in the NREFT </a:t>
            </a:r>
            <a:endParaRPr kumimoji="0" lang="zh-CN" altLang="en-US" sz="2400" b="1" i="0" u="none" strike="noStrike" kern="0" cap="none" spc="0" normalizeH="0" baseline="0" noProof="0">
              <a:ln>
                <a:noFill/>
              </a:ln>
              <a:solidFill>
                <a:srgbClr val="0000FF"/>
              </a:solidFill>
              <a:effectLst/>
              <a:uLnTx/>
              <a:uFillTx/>
              <a:latin typeface="Arial" charset="0"/>
              <a:ea typeface="宋体" charset="-122"/>
            </a:endParaRPr>
          </a:p>
        </p:txBody>
      </p:sp>
      <p:sp>
        <p:nvSpPr>
          <p:cNvPr id="28685" name="Text Box 40"/>
          <p:cNvSpPr txBox="1">
            <a:spLocks noChangeArrowheads="1"/>
          </p:cNvSpPr>
          <p:nvPr/>
        </p:nvSpPr>
        <p:spPr bwMode="auto">
          <a:xfrm>
            <a:off x="744765" y="5949950"/>
            <a:ext cx="7550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Q. Wang, C. </a:t>
            </a:r>
            <a:r>
              <a:rPr kumimoji="0" lang="en-US" altLang="zh-CN" sz="1800" b="1" i="0" u="none" strike="noStrike" kern="0" cap="none" spc="0" normalizeH="0" baseline="0" noProof="0" dirty="0" err="1">
                <a:ln>
                  <a:noFill/>
                </a:ln>
                <a:solidFill>
                  <a:srgbClr val="0000FF"/>
                </a:solidFill>
                <a:effectLst/>
                <a:uLnTx/>
                <a:uFillTx/>
                <a:latin typeface="Calibri" pitchFamily="34" charset="0"/>
                <a:ea typeface="宋体" charset="-122"/>
              </a:rPr>
              <a:t>Hanhart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QZ, PRL111, 132003 (2013); PLB(2013)</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Q. Wang et al., PRD89, 034001 (2014); M. </a:t>
            </a:r>
            <a:r>
              <a:rPr kumimoji="0" lang="en-US" altLang="zh-CN" sz="1800" b="1" i="0" u="none" strike="noStrike" kern="0" cap="none" spc="0" normalizeH="0" baseline="0" noProof="0" dirty="0" err="1">
                <a:ln>
                  <a:noFill/>
                </a:ln>
                <a:solidFill>
                  <a:srgbClr val="0000FF"/>
                </a:solidFill>
                <a:effectLst/>
                <a:uLnTx/>
                <a:uFillTx/>
                <a:latin typeface="Calibri" pitchFamily="34" charset="0"/>
                <a:ea typeface="宋体" charset="-122"/>
              </a:rPr>
              <a:t>Cleven</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et al., PRD90, 074039 (2014);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W. Qin et al., PRD94, 054035 (2016)  </a:t>
            </a:r>
          </a:p>
        </p:txBody>
      </p:sp>
    </p:spTree>
    <p:extLst>
      <p:ext uri="{BB962C8B-B14F-4D97-AF65-F5344CB8AC3E}">
        <p14:creationId xmlns:p14="http://schemas.microsoft.com/office/powerpoint/2010/main" val="67220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683568" y="375047"/>
            <a:ext cx="6000261" cy="461665"/>
          </a:xfrm>
          <a:prstGeom prst="rect">
            <a:avLst/>
          </a:prstGeom>
          <a:noFill/>
          <a:ln>
            <a:solidFill>
              <a:srgbClr val="0000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D</a:t>
            </a:r>
            <a:r>
              <a:rPr kumimoji="0" lang="en-US" altLang="zh-CN" sz="2400" b="1" i="0" u="none" strike="noStrike" kern="0" cap="none" spc="0" normalizeH="0" baseline="0" noProof="0" dirty="0" err="1">
                <a:ln>
                  <a:noFill/>
                </a:ln>
                <a:solidFill>
                  <a:srgbClr val="0000FF"/>
                </a:solidFill>
                <a:effectLst/>
                <a:uLnTx/>
                <a:uFillTx/>
                <a:latin typeface="Calibri" panose="020F0502020204030204" pitchFamily="34" charset="0"/>
              </a:rPr>
              <a:t>efine</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the molecular component of Y(4260)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14" y="1097757"/>
            <a:ext cx="4536504" cy="4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36" y="2286986"/>
            <a:ext cx="8251651" cy="57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2924944"/>
            <a:ext cx="76676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3149601" y="1797349"/>
            <a:ext cx="31213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HQSS breaking is implicated</a:t>
            </a:r>
            <a:endParaRPr kumimoji="0" lang="zh-CN" altLang="en-US" sz="1800" b="0" i="0" u="none" strike="noStrike" kern="0" cap="none" spc="0" normalizeH="0" baseline="0" noProof="0" dirty="0">
              <a:ln>
                <a:noFill/>
              </a:ln>
              <a:solidFill>
                <a:srgbClr val="FF0000"/>
              </a:solidFill>
              <a:effectLst/>
              <a:uLnTx/>
              <a:uFillTx/>
            </a:endParaRPr>
          </a:p>
        </p:txBody>
      </p:sp>
      <p:cxnSp>
        <p:nvCxnSpPr>
          <p:cNvPr id="6" name="连接符: 肘形 5"/>
          <p:cNvCxnSpPr>
            <a:endCxn id="4" idx="1"/>
          </p:cNvCxnSpPr>
          <p:nvPr/>
        </p:nvCxnSpPr>
        <p:spPr bwMode="auto">
          <a:xfrm>
            <a:off x="2757715" y="1597770"/>
            <a:ext cx="391886" cy="384245"/>
          </a:xfrm>
          <a:prstGeom prst="bentConnector3">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144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71364"/>
            <a:ext cx="6696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33" y="2308311"/>
            <a:ext cx="8101533" cy="69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3313931"/>
            <a:ext cx="52959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175" y="4149080"/>
            <a:ext cx="25336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349" y="5229200"/>
            <a:ext cx="3543300" cy="714375"/>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3513" y="4725144"/>
            <a:ext cx="62769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100" y="6237312"/>
            <a:ext cx="2971800" cy="342900"/>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11560" y="260648"/>
            <a:ext cx="3592137" cy="461665"/>
          </a:xfrm>
          <a:prstGeom prst="rect">
            <a:avLst/>
          </a:prstGeom>
          <a:noFill/>
          <a:ln>
            <a:solidFill>
              <a:srgbClr val="0000FF"/>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The propagator of Y(4260)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376949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94" y="2558358"/>
            <a:ext cx="1728192" cy="3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894" y="1980163"/>
            <a:ext cx="1224136" cy="3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692696"/>
            <a:ext cx="4536504" cy="4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27" y="3249736"/>
            <a:ext cx="6401561" cy="97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4365104"/>
            <a:ext cx="44291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702" y="5234930"/>
            <a:ext cx="438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496" y="1245669"/>
            <a:ext cx="5040664" cy="45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大括号 2"/>
          <p:cNvSpPr/>
          <p:nvPr/>
        </p:nvSpPr>
        <p:spPr bwMode="auto">
          <a:xfrm>
            <a:off x="1138846" y="1980163"/>
            <a:ext cx="216024" cy="872773"/>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475" y="1988840"/>
            <a:ext cx="1969765" cy="37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1698" y="2504925"/>
            <a:ext cx="2312590" cy="3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左大括号 12"/>
          <p:cNvSpPr/>
          <p:nvPr/>
        </p:nvSpPr>
        <p:spPr bwMode="auto">
          <a:xfrm>
            <a:off x="4307198" y="1988840"/>
            <a:ext cx="216024" cy="872773"/>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4" name="TextBox 3"/>
          <p:cNvSpPr txBox="1"/>
          <p:nvPr/>
        </p:nvSpPr>
        <p:spPr>
          <a:xfrm>
            <a:off x="683568" y="6021288"/>
            <a:ext cx="806489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Y(4260) is dominated by molecular component but also contains a </a:t>
            </a:r>
            <a:r>
              <a:rPr kumimoji="0" lang="en-US" altLang="zh-CN" sz="1800" b="0" i="0" u="none" strike="noStrike" kern="0" cap="none" spc="0" normalizeH="0" baseline="0" noProof="0" dirty="0" err="1">
                <a:ln>
                  <a:noFill/>
                </a:ln>
                <a:solidFill>
                  <a:srgbClr val="0000FF"/>
                </a:solidFill>
                <a:effectLst/>
                <a:uLnTx/>
                <a:uFillTx/>
              </a:rPr>
              <a:t>charmonium</a:t>
            </a:r>
            <a:r>
              <a:rPr kumimoji="0" lang="en-US" altLang="zh-CN" sz="1800" b="0" i="0" u="none" strike="noStrike" kern="0" cap="none" spc="0" normalizeH="0" baseline="0" noProof="0" dirty="0">
                <a:ln>
                  <a:noFill/>
                </a:ln>
                <a:solidFill>
                  <a:srgbClr val="0000FF"/>
                </a:solidFill>
                <a:effectLst/>
                <a:uLnTx/>
                <a:uFillTx/>
              </a:rPr>
              <a:t> component as a compact structure.  </a:t>
            </a:r>
            <a:endParaRPr kumimoji="0" lang="zh-CN" altLang="en-US" sz="18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2359371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86300"/>
            <a:ext cx="36290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08975"/>
            <a:ext cx="21621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548680"/>
            <a:ext cx="553215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Y(4260) production via its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cc component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4" name="TextBox 3"/>
          <p:cNvSpPr txBox="1"/>
          <p:nvPr/>
        </p:nvSpPr>
        <p:spPr>
          <a:xfrm>
            <a:off x="755576" y="1331476"/>
            <a:ext cx="375846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Bare coupling to photon via VMD: </a:t>
            </a:r>
            <a:endParaRPr kumimoji="0" lang="zh-CN" altLang="en-US" sz="2000" b="0"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05" y="3225924"/>
            <a:ext cx="1539999" cy="48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3212976"/>
            <a:ext cx="2936638" cy="400110"/>
          </a:xfrm>
          <a:prstGeom prst="rect">
            <a:avLst/>
          </a:prstGeom>
          <a:noFill/>
        </p:spPr>
        <p:txBody>
          <a:bodyPr wrap="none" rtlCol="0">
            <a:spAutoFit/>
          </a:bodyPr>
          <a:lstStyle>
            <a:defPPr>
              <a:defRPr lang="zh-CN"/>
            </a:defPPr>
            <a:lvl1pPr>
              <a:defRPr sz="2000">
                <a:solidFill>
                  <a:srgbClr val="0000FF"/>
                </a:solidFill>
                <a:latin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Coupling renormalization: </a:t>
            </a:r>
            <a:endParaRPr kumimoji="0" lang="zh-CN" altLang="en-US" sz="2000" b="0"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6" name="TextBox 5"/>
          <p:cNvSpPr txBox="1"/>
          <p:nvPr/>
        </p:nvSpPr>
        <p:spPr>
          <a:xfrm>
            <a:off x="612904" y="4139788"/>
            <a:ext cx="8367291" cy="400110"/>
          </a:xfrm>
          <a:prstGeom prst="rect">
            <a:avLst/>
          </a:prstGeom>
          <a:noFill/>
        </p:spPr>
        <p:txBody>
          <a:bodyPr wrap="none" rtlCol="0">
            <a:spAutoFit/>
          </a:bodyPr>
          <a:lstStyle>
            <a:defPPr>
              <a:defRPr lang="zh-CN"/>
            </a:defPPr>
            <a:lvl1pPr>
              <a:defRPr sz="2000">
                <a:solidFill>
                  <a:srgbClr val="0000FF"/>
                </a:solidFill>
                <a:latin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Upper limit given by assuming D1 total width saturated by its decays into D*</a:t>
            </a: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sym typeface="Symbol"/>
              </a:rPr>
              <a:t>: </a:t>
            </a:r>
            <a:endParaRPr kumimoji="0" lang="zh-CN" altLang="en-US" sz="2000" b="0"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10" name="Freeform 3"/>
          <p:cNvSpPr>
            <a:spLocks/>
          </p:cNvSpPr>
          <p:nvPr/>
        </p:nvSpPr>
        <p:spPr bwMode="auto">
          <a:xfrm rot="2419281">
            <a:off x="7201991" y="1831479"/>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11" name="Line 7"/>
          <p:cNvSpPr>
            <a:spLocks noChangeShapeType="1"/>
          </p:cNvSpPr>
          <p:nvPr/>
        </p:nvSpPr>
        <p:spPr bwMode="auto">
          <a:xfrm flipV="1">
            <a:off x="6741616" y="2029916"/>
            <a:ext cx="455612"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12" name="Line 8"/>
          <p:cNvSpPr>
            <a:spLocks noChangeShapeType="1"/>
          </p:cNvSpPr>
          <p:nvPr/>
        </p:nvSpPr>
        <p:spPr bwMode="auto">
          <a:xfrm flipH="1" flipV="1">
            <a:off x="6741616" y="1625104"/>
            <a:ext cx="455612" cy="404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13" name="Text Box 9"/>
          <p:cNvSpPr txBox="1">
            <a:spLocks noChangeArrowheads="1"/>
          </p:cNvSpPr>
          <p:nvPr/>
        </p:nvSpPr>
        <p:spPr bwMode="auto">
          <a:xfrm>
            <a:off x="6381253" y="1409204"/>
            <a:ext cx="427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rPr>
              <a:t>+</a:t>
            </a:r>
          </a:p>
        </p:txBody>
      </p:sp>
      <p:sp>
        <p:nvSpPr>
          <p:cNvPr id="14" name="Rectangle 10"/>
          <p:cNvSpPr>
            <a:spLocks noChangeArrowheads="1"/>
          </p:cNvSpPr>
          <p:nvPr/>
        </p:nvSpPr>
        <p:spPr bwMode="auto">
          <a:xfrm>
            <a:off x="6381253" y="2164854"/>
            <a:ext cx="49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endParaRPr kumimoji="0" lang="en-GB" altLang="zh-CN" sz="2000" b="1" i="0" u="none" strike="noStrike" kern="0" cap="none" spc="0" normalizeH="0" baseline="0" noProof="0">
              <a:ln>
                <a:noFill/>
              </a:ln>
              <a:solidFill>
                <a:srgbClr val="0000FF"/>
              </a:solidFill>
              <a:effectLst/>
              <a:uLnTx/>
              <a:uFillTx/>
              <a:latin typeface="Arial" charset="0"/>
              <a:ea typeface="宋体" charset="-122"/>
            </a:endParaRPr>
          </a:p>
        </p:txBody>
      </p:sp>
      <p:sp>
        <p:nvSpPr>
          <p:cNvPr id="15" name="Line 9"/>
          <p:cNvSpPr>
            <a:spLocks noChangeShapeType="1"/>
          </p:cNvSpPr>
          <p:nvPr/>
        </p:nvSpPr>
        <p:spPr bwMode="auto">
          <a:xfrm>
            <a:off x="7675066" y="2037854"/>
            <a:ext cx="457200" cy="47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16" name="Oval 10"/>
          <p:cNvSpPr>
            <a:spLocks noChangeArrowheads="1"/>
          </p:cNvSpPr>
          <p:nvPr/>
        </p:nvSpPr>
        <p:spPr bwMode="auto">
          <a:xfrm>
            <a:off x="7603628" y="1963241"/>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宋体" charset="-122"/>
            </a:endParaRPr>
          </a:p>
        </p:txBody>
      </p:sp>
      <p:sp>
        <p:nvSpPr>
          <p:cNvPr id="17" name="TextBox 23"/>
          <p:cNvSpPr txBox="1">
            <a:spLocks noChangeArrowheads="1"/>
          </p:cNvSpPr>
          <p:nvPr/>
        </p:nvSpPr>
        <p:spPr bwMode="auto">
          <a:xfrm>
            <a:off x="7287716" y="1615579"/>
            <a:ext cx="1028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rPr>
              <a:t>Y(4260)  </a:t>
            </a:r>
            <a:endParaRPr kumimoji="0" lang="zh-CN" altLang="en-US" sz="1600" b="1" i="0" u="none" strike="noStrike" kern="0" cap="none" spc="0" normalizeH="0" baseline="0" noProof="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272435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0" y="1268760"/>
            <a:ext cx="7882458" cy="250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4"/>
          <p:cNvSpPr txBox="1">
            <a:spLocks noChangeArrowheads="1"/>
          </p:cNvSpPr>
          <p:nvPr/>
        </p:nvSpPr>
        <p:spPr bwMode="auto">
          <a:xfrm>
            <a:off x="539552" y="6402814"/>
            <a:ext cx="8242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charset="-122"/>
              </a:rPr>
              <a:t>M. </a:t>
            </a:r>
            <a:r>
              <a:rPr kumimoji="0" lang="en-US" altLang="zh-CN" sz="1600" b="0" i="0" u="none" strike="noStrike" kern="0" cap="none" spc="0" normalizeH="0" baseline="0" noProof="0" dirty="0" err="1">
                <a:ln>
                  <a:noFill/>
                </a:ln>
                <a:solidFill>
                  <a:srgbClr val="FF0000"/>
                </a:solidFill>
                <a:effectLst/>
                <a:uLnTx/>
                <a:uFillTx/>
                <a:latin typeface="Calibri" panose="020F0502020204030204" pitchFamily="34" charset="0"/>
                <a:ea typeface="宋体" charset="-122"/>
              </a:rPr>
              <a:t>Cleven</a:t>
            </a:r>
            <a:r>
              <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charset="-122"/>
              </a:rPr>
              <a:t>, Q. Wang, C. </a:t>
            </a:r>
            <a:r>
              <a:rPr kumimoji="0" lang="en-US" altLang="zh-CN" sz="1600" b="0" i="0" u="none" strike="noStrike" kern="0" cap="none" spc="0" normalizeH="0" baseline="0" noProof="0" dirty="0" err="1">
                <a:ln>
                  <a:noFill/>
                </a:ln>
                <a:solidFill>
                  <a:srgbClr val="FF0000"/>
                </a:solidFill>
                <a:effectLst/>
                <a:uLnTx/>
                <a:uFillTx/>
                <a:latin typeface="Calibri" panose="020F0502020204030204" pitchFamily="34" charset="0"/>
                <a:ea typeface="宋体" charset="-122"/>
              </a:rPr>
              <a:t>Hanhart</a:t>
            </a:r>
            <a:r>
              <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charset="-122"/>
              </a:rPr>
              <a:t>, U.-G. </a:t>
            </a:r>
            <a:r>
              <a:rPr kumimoji="0" lang="en-US" altLang="zh-CN" sz="1600" b="0" i="0" u="none" strike="noStrike" kern="0" cap="none" spc="0" normalizeH="0" baseline="0" noProof="0" dirty="0" err="1">
                <a:ln>
                  <a:noFill/>
                </a:ln>
                <a:solidFill>
                  <a:srgbClr val="FF0000"/>
                </a:solidFill>
                <a:effectLst/>
                <a:uLnTx/>
                <a:uFillTx/>
                <a:latin typeface="Calibri" panose="020F0502020204030204" pitchFamily="34" charset="0"/>
                <a:ea typeface="宋体" charset="-122"/>
              </a:rPr>
              <a:t>Meissner</a:t>
            </a:r>
            <a:r>
              <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charset="-122"/>
              </a:rPr>
              <a:t>, and Q. Zhao, 1310.2190; PRD90, 074039 (2014) </a:t>
            </a:r>
            <a:endParaRPr kumimoji="0" lang="zh-CN" altLang="en-US" sz="1600" b="0" i="0" u="none" strike="noStrike" kern="0" cap="none" spc="0" normalizeH="0" baseline="0" noProof="0" dirty="0">
              <a:ln>
                <a:noFill/>
              </a:ln>
              <a:solidFill>
                <a:srgbClr val="FF0000"/>
              </a:solidFill>
              <a:effectLst/>
              <a:uLnTx/>
              <a:uFillTx/>
              <a:latin typeface="Calibri" panose="020F0502020204030204" pitchFamily="34" charset="0"/>
              <a:ea typeface="宋体" charset="-122"/>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908720"/>
            <a:ext cx="23241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321" y="935385"/>
            <a:ext cx="20859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4948" y="4816738"/>
            <a:ext cx="8136904" cy="1277273"/>
          </a:xfrm>
          <a:prstGeom prst="rect">
            <a:avLst/>
          </a:prstGeom>
          <a:noFill/>
        </p:spPr>
        <p:txBody>
          <a:bodyPr wrap="square" rtlCol="0">
            <a:spAutoFit/>
          </a:bodyPr>
          <a:lstStyle/>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The presence of DD</a:t>
            </a:r>
            <a:r>
              <a:rPr kumimoji="0" lang="en-US" altLang="zh-CN" sz="1800" b="1" i="0" u="none" strike="noStrike" kern="0" cap="none" spc="0" normalizeH="0" baseline="-25000" noProof="0" dirty="0">
                <a:ln>
                  <a:noFill/>
                </a:ln>
                <a:solidFill>
                  <a:srgbClr val="0000FF"/>
                </a:solidFill>
                <a:effectLst/>
                <a:uLnTx/>
                <a:uFillTx/>
                <a:latin typeface="Calibri" panose="020F0502020204030204" pitchFamily="34" charset="0"/>
              </a:rPr>
              <a:t>1</a:t>
            </a: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 threshold causes asymmetric </a:t>
            </a:r>
            <a:r>
              <a:rPr kumimoji="0" lang="en-US" altLang="zh-CN" sz="1800" b="1" i="0" u="none" strike="noStrike" kern="0" cap="none" spc="0" normalizeH="0" baseline="0" noProof="0" dirty="0" err="1">
                <a:ln>
                  <a:noFill/>
                </a:ln>
                <a:solidFill>
                  <a:srgbClr val="0000FF"/>
                </a:solidFill>
                <a:effectLst/>
                <a:uLnTx/>
                <a:uFillTx/>
                <a:latin typeface="Calibri" panose="020F0502020204030204" pitchFamily="34" charset="0"/>
              </a:rPr>
              <a:t>lineshape</a:t>
            </a: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 in J/psi pipi  channel and non-trivial </a:t>
            </a:r>
            <a:r>
              <a:rPr kumimoji="0" lang="en-US" altLang="zh-CN" sz="1800" b="1" i="0" u="none" strike="noStrike" kern="0" cap="none" spc="0" normalizeH="0" baseline="0" noProof="0" dirty="0" err="1">
                <a:ln>
                  <a:noFill/>
                </a:ln>
                <a:solidFill>
                  <a:srgbClr val="0000FF"/>
                </a:solidFill>
                <a:effectLst/>
                <a:uLnTx/>
                <a:uFillTx/>
                <a:latin typeface="Calibri" panose="020F0502020204030204" pitchFamily="34" charset="0"/>
              </a:rPr>
              <a:t>lineshape</a:t>
            </a: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 of the </a:t>
            </a:r>
            <a:r>
              <a:rPr kumimoji="0" lang="en-US" altLang="zh-CN" sz="1800" b="1" i="0" u="none" strike="noStrike" kern="0" cap="none" spc="0" normalizeH="0" baseline="0" noProof="0" dirty="0" err="1">
                <a:ln>
                  <a:noFill/>
                </a:ln>
                <a:solidFill>
                  <a:srgbClr val="0000FF"/>
                </a:solidFill>
                <a:effectLst/>
                <a:uLnTx/>
                <a:uFillTx/>
                <a:latin typeface="Calibri" panose="020F0502020204030204" pitchFamily="34" charset="0"/>
              </a:rPr>
              <a:t>hc</a:t>
            </a: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 pipi channel.</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More information from other exclusive channel via the cross section </a:t>
            </a:r>
            <a:r>
              <a:rPr kumimoji="0" lang="en-US" altLang="zh-CN" sz="1800" b="1" i="0" u="none" strike="noStrike" kern="0" cap="none" spc="0" normalizeH="0" baseline="0" noProof="0" dirty="0" err="1">
                <a:ln>
                  <a:noFill/>
                </a:ln>
                <a:solidFill>
                  <a:srgbClr val="0000FF"/>
                </a:solidFill>
                <a:effectLst/>
                <a:uLnTx/>
                <a:uFillTx/>
                <a:latin typeface="Calibri" panose="020F0502020204030204" pitchFamily="34" charset="0"/>
              </a:rPr>
              <a:t>lineshape</a:t>
            </a: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rPr>
              <a:t> measurement</a:t>
            </a:r>
            <a:endParaRPr kumimoji="0" lang="zh-CN" altLang="en-US" sz="18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9" name="TextBox 8"/>
          <p:cNvSpPr txBox="1"/>
          <p:nvPr/>
        </p:nvSpPr>
        <p:spPr>
          <a:xfrm>
            <a:off x="2483768" y="1484784"/>
            <a:ext cx="6671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DD</a:t>
            </a:r>
            <a:r>
              <a:rPr kumimoji="0" lang="en-US" altLang="zh-CN" sz="1800" b="0" i="0" u="none" strike="noStrike" kern="0" cap="none" spc="0" normalizeH="0" baseline="-25000" noProof="0" dirty="0">
                <a:ln>
                  <a:noFill/>
                </a:ln>
                <a:solidFill>
                  <a:srgbClr val="FF0000"/>
                </a:solidFill>
                <a:effectLst/>
                <a:uLnTx/>
                <a:uFillTx/>
              </a:rPr>
              <a:t>1</a:t>
            </a:r>
            <a:r>
              <a:rPr kumimoji="0" lang="en-US" altLang="zh-CN" sz="1800" b="0" i="0" u="none" strike="noStrike" kern="0" cap="none" spc="0" normalizeH="0" baseline="0" noProof="0" dirty="0">
                <a:ln>
                  <a:noFill/>
                </a:ln>
                <a:solidFill>
                  <a:srgbClr val="FF0000"/>
                </a:solidFill>
                <a:effectLst/>
                <a:uLnTx/>
                <a:uFillTx/>
              </a:rPr>
              <a:t> </a:t>
            </a:r>
            <a:endParaRPr kumimoji="0" lang="zh-CN" altLang="en-US" sz="1800" b="0" i="0" u="none" strike="noStrike" kern="0" cap="none" spc="0" normalizeH="0" baseline="0" noProof="0" dirty="0">
              <a:ln>
                <a:noFill/>
              </a:ln>
              <a:solidFill>
                <a:srgbClr val="FF0000"/>
              </a:solidFill>
              <a:effectLst/>
              <a:uLnTx/>
              <a:uFillTx/>
            </a:endParaRPr>
          </a:p>
        </p:txBody>
      </p:sp>
      <p:sp>
        <p:nvSpPr>
          <p:cNvPr id="11" name="TextBox 10"/>
          <p:cNvSpPr txBox="1"/>
          <p:nvPr/>
        </p:nvSpPr>
        <p:spPr>
          <a:xfrm>
            <a:off x="6444208" y="1412776"/>
            <a:ext cx="6671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DD</a:t>
            </a:r>
            <a:r>
              <a:rPr kumimoji="0" lang="en-US" altLang="zh-CN" sz="1800" b="0" i="0" u="none" strike="noStrike" kern="0" cap="none" spc="0" normalizeH="0" baseline="-25000" noProof="0" dirty="0">
                <a:ln>
                  <a:noFill/>
                </a:ln>
                <a:solidFill>
                  <a:srgbClr val="FF0000"/>
                </a:solidFill>
                <a:effectLst/>
                <a:uLnTx/>
                <a:uFillTx/>
              </a:rPr>
              <a:t>1</a:t>
            </a:r>
            <a:r>
              <a:rPr kumimoji="0" lang="en-US" altLang="zh-CN" sz="1800" b="0" i="0" u="none" strike="noStrike" kern="0" cap="none" spc="0" normalizeH="0" baseline="0" noProof="0" dirty="0">
                <a:ln>
                  <a:noFill/>
                </a:ln>
                <a:solidFill>
                  <a:srgbClr val="FF0000"/>
                </a:solidFill>
                <a:effectLst/>
                <a:uLnTx/>
                <a:uFillTx/>
              </a:rPr>
              <a:t> </a:t>
            </a:r>
            <a:endParaRPr kumimoji="0" lang="zh-CN" altLang="en-US" sz="1800" b="0" i="0" u="none" strike="noStrike" kern="0" cap="none" spc="0" normalizeH="0" baseline="0" noProof="0" dirty="0">
              <a:ln>
                <a:noFill/>
              </a:ln>
              <a:solidFill>
                <a:srgbClr val="FF0000"/>
              </a:solidFill>
              <a:effectLst/>
              <a:uLnTx/>
              <a:uFillTx/>
            </a:endParaRPr>
          </a:p>
        </p:txBody>
      </p:sp>
      <p:pic>
        <p:nvPicPr>
          <p:cNvPr id="2" name="图片 1"/>
          <p:cNvPicPr>
            <a:picLocks noChangeAspect="1"/>
          </p:cNvPicPr>
          <p:nvPr/>
        </p:nvPicPr>
        <p:blipFill>
          <a:blip r:embed="rId5"/>
          <a:stretch>
            <a:fillRect/>
          </a:stretch>
        </p:blipFill>
        <p:spPr>
          <a:xfrm>
            <a:off x="1183287" y="3927229"/>
            <a:ext cx="1557343" cy="301175"/>
          </a:xfrm>
          <a:prstGeom prst="rect">
            <a:avLst/>
          </a:prstGeom>
        </p:spPr>
      </p:pic>
      <p:pic>
        <p:nvPicPr>
          <p:cNvPr id="6" name="图片 5"/>
          <p:cNvPicPr>
            <a:picLocks noChangeAspect="1"/>
          </p:cNvPicPr>
          <p:nvPr/>
        </p:nvPicPr>
        <p:blipFill>
          <a:blip r:embed="rId6"/>
          <a:stretch>
            <a:fillRect/>
          </a:stretch>
        </p:blipFill>
        <p:spPr>
          <a:xfrm>
            <a:off x="2740630" y="3903457"/>
            <a:ext cx="1250593" cy="307080"/>
          </a:xfrm>
          <a:prstGeom prst="rect">
            <a:avLst/>
          </a:prstGeom>
        </p:spPr>
      </p:pic>
      <p:pic>
        <p:nvPicPr>
          <p:cNvPr id="7" name="图片 6"/>
          <p:cNvPicPr>
            <a:picLocks noChangeAspect="1"/>
          </p:cNvPicPr>
          <p:nvPr/>
        </p:nvPicPr>
        <p:blipFill>
          <a:blip r:embed="rId7"/>
          <a:stretch>
            <a:fillRect/>
          </a:stretch>
        </p:blipFill>
        <p:spPr>
          <a:xfrm>
            <a:off x="1183287" y="4336087"/>
            <a:ext cx="3279856" cy="295269"/>
          </a:xfrm>
          <a:prstGeom prst="rect">
            <a:avLst/>
          </a:prstGeom>
        </p:spPr>
      </p:pic>
    </p:spTree>
    <p:extLst>
      <p:ext uri="{BB962C8B-B14F-4D97-AF65-F5344CB8AC3E}">
        <p14:creationId xmlns:p14="http://schemas.microsoft.com/office/powerpoint/2010/main" val="234587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444500" y="260350"/>
            <a:ext cx="5927725"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00FF"/>
                </a:solidFill>
                <a:effectLst/>
                <a:uLnTx/>
                <a:uFillTx/>
                <a:latin typeface="Calibri" pitchFamily="34" charset="0"/>
                <a:ea typeface="宋体" charset="-122"/>
              </a:rPr>
              <a:t>Invariant mass spectra for D</a:t>
            </a:r>
            <a:r>
              <a:rPr kumimoji="0" lang="en-US" altLang="zh-CN" sz="2400" b="0" i="0" u="none" strike="noStrike" kern="0" cap="none" spc="0" normalizeH="0" baseline="0" noProof="0">
                <a:ln>
                  <a:noFill/>
                </a:ln>
                <a:solidFill>
                  <a:srgbClr val="0000FF"/>
                </a:solidFill>
                <a:effectLst/>
                <a:uLnTx/>
                <a:uFillTx/>
                <a:latin typeface="Calibri" pitchFamily="34" charset="0"/>
                <a:ea typeface="宋体" charset="-122"/>
                <a:sym typeface="Symbol" pitchFamily="18" charset="2"/>
              </a:rPr>
              <a:t>, D*, and DD* </a:t>
            </a:r>
            <a:endParaRPr kumimoji="0" lang="zh-CN" altLang="en-US" sz="2400" b="0" i="0" u="none" strike="noStrike" kern="0" cap="none" spc="0" normalizeH="0" baseline="0" noProof="0">
              <a:ln>
                <a:noFill/>
              </a:ln>
              <a:solidFill>
                <a:srgbClr val="0000FF"/>
              </a:solidFill>
              <a:effectLst/>
              <a:uLnTx/>
              <a:uFillTx/>
              <a:latin typeface="Calibri" pitchFamily="34" charset="0"/>
              <a:ea typeface="宋体" charset="-122"/>
            </a:endParaRPr>
          </a:p>
        </p:txBody>
      </p:sp>
      <p:sp>
        <p:nvSpPr>
          <p:cNvPr id="44035" name="TextBox 5"/>
          <p:cNvSpPr txBox="1">
            <a:spLocks noChangeArrowheads="1"/>
          </p:cNvSpPr>
          <p:nvPr/>
        </p:nvSpPr>
        <p:spPr bwMode="auto">
          <a:xfrm>
            <a:off x="6804025" y="836613"/>
            <a:ext cx="2339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Signature for D</a:t>
            </a:r>
            <a:r>
              <a:rPr kumimoji="0" lang="en-US" altLang="zh-CN" sz="1800" b="0" i="0" u="none" strike="noStrike" kern="0" cap="none" spc="0" normalizeH="0" baseline="-25000" noProof="0">
                <a:ln>
                  <a:noFill/>
                </a:ln>
                <a:solidFill>
                  <a:srgbClr val="FF0000"/>
                </a:solidFill>
                <a:effectLst/>
                <a:uLnTx/>
                <a:uFillTx/>
                <a:latin typeface="Arial" charset="0"/>
                <a:ea typeface="宋体" charset="-122"/>
              </a:rPr>
              <a:t>1</a:t>
            </a:r>
            <a:r>
              <a:rPr kumimoji="0" lang="en-US" altLang="zh-CN" sz="1800" b="0" i="0" u="none" strike="noStrike" kern="0" cap="none" spc="0" normalizeH="0" baseline="0" noProof="0">
                <a:ln>
                  <a:noFill/>
                </a:ln>
                <a:solidFill>
                  <a:srgbClr val="FF0000"/>
                </a:solidFill>
                <a:effectLst/>
                <a:uLnTx/>
                <a:uFillTx/>
                <a:latin typeface="Arial" charset="0"/>
                <a:ea typeface="宋体" charset="-122"/>
              </a:rPr>
              <a:t>(2420) via the tree diagram. </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sp>
        <p:nvSpPr>
          <p:cNvPr id="44036" name="TextBox 6"/>
          <p:cNvSpPr txBox="1">
            <a:spLocks noChangeArrowheads="1"/>
          </p:cNvSpPr>
          <p:nvPr/>
        </p:nvSpPr>
        <p:spPr bwMode="auto">
          <a:xfrm>
            <a:off x="611188" y="3644900"/>
            <a:ext cx="714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0000FF"/>
                </a:solidFill>
                <a:effectLst/>
                <a:uLnTx/>
                <a:uFillTx/>
                <a:latin typeface="Arial" charset="0"/>
                <a:ea typeface="宋体" charset="-122"/>
              </a:rPr>
              <a:t>The Zc(3900) could have a pole below the DD* threshold. </a:t>
            </a:r>
            <a:endParaRPr kumimoji="0" lang="zh-CN" altLang="en-US" sz="2000" b="0" i="0" u="none" strike="noStrike" kern="0" cap="none" spc="0" normalizeH="0" baseline="0" noProof="0">
              <a:ln>
                <a:noFill/>
              </a:ln>
              <a:solidFill>
                <a:srgbClr val="0000FF"/>
              </a:solidFill>
              <a:effectLst/>
              <a:uLnTx/>
              <a:uFillTx/>
              <a:latin typeface="Arial" charset="0"/>
              <a:ea typeface="宋体" charset="-122"/>
            </a:endParaRPr>
          </a:p>
        </p:txBody>
      </p:sp>
      <p:pic>
        <p:nvPicPr>
          <p:cNvPr id="440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1844675"/>
            <a:ext cx="2160587"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箭头连接符 3"/>
          <p:cNvCxnSpPr/>
          <p:nvPr/>
        </p:nvCxnSpPr>
        <p:spPr>
          <a:xfrm>
            <a:off x="6300788" y="928688"/>
            <a:ext cx="0" cy="50323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484313"/>
            <a:ext cx="6102350"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4"/>
          <a:stretch>
            <a:fillRect/>
          </a:stretch>
        </p:blipFill>
        <p:spPr>
          <a:xfrm>
            <a:off x="444501" y="4279394"/>
            <a:ext cx="3314699" cy="2162551"/>
          </a:xfrm>
          <a:prstGeom prst="rect">
            <a:avLst/>
          </a:prstGeom>
        </p:spPr>
      </p:pic>
    </p:spTree>
    <p:extLst>
      <p:ext uri="{BB962C8B-B14F-4D97-AF65-F5344CB8AC3E}">
        <p14:creationId xmlns:p14="http://schemas.microsoft.com/office/powerpoint/2010/main" val="106494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V="1">
            <a:off x="1195388" y="3893908"/>
            <a:ext cx="0" cy="86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87" name="Line 3"/>
          <p:cNvSpPr>
            <a:spLocks noChangeShapeType="1"/>
          </p:cNvSpPr>
          <p:nvPr/>
        </p:nvSpPr>
        <p:spPr bwMode="auto">
          <a:xfrm flipV="1">
            <a:off x="763588" y="3533546"/>
            <a:ext cx="0" cy="86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88" name="Text Box 5"/>
          <p:cNvSpPr txBox="1">
            <a:spLocks noChangeArrowheads="1"/>
          </p:cNvSpPr>
          <p:nvPr/>
        </p:nvSpPr>
        <p:spPr bwMode="auto">
          <a:xfrm>
            <a:off x="611188" y="333375"/>
            <a:ext cx="7993062" cy="83026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Exotics of Type-I: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400" b="1"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 are not allowed by Q</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Q configurations</a:t>
            </a:r>
          </a:p>
        </p:txBody>
      </p:sp>
      <p:sp>
        <p:nvSpPr>
          <p:cNvPr id="16389" name="Oval 6"/>
          <p:cNvSpPr>
            <a:spLocks noChangeArrowheads="1"/>
          </p:cNvSpPr>
          <p:nvPr/>
        </p:nvSpPr>
        <p:spPr bwMode="auto">
          <a:xfrm>
            <a:off x="619125" y="3820883"/>
            <a:ext cx="287338" cy="288925"/>
          </a:xfrm>
          <a:prstGeom prst="ellipse">
            <a:avLst/>
          </a:prstGeom>
          <a:gradFill rotWithShape="1">
            <a:gsLst>
              <a:gs pos="0">
                <a:srgbClr val="0000FF"/>
              </a:gs>
              <a:gs pos="100000">
                <a:srgbClr val="000031"/>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zh-CN" sz="18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a:t>
            </a:r>
          </a:p>
        </p:txBody>
      </p:sp>
      <p:sp>
        <p:nvSpPr>
          <p:cNvPr id="16390" name="Oval 7"/>
          <p:cNvSpPr>
            <a:spLocks noChangeArrowheads="1"/>
          </p:cNvSpPr>
          <p:nvPr/>
        </p:nvSpPr>
        <p:spPr bwMode="auto">
          <a:xfrm>
            <a:off x="1052513" y="4179658"/>
            <a:ext cx="287337" cy="288925"/>
          </a:xfrm>
          <a:prstGeom prst="ellipse">
            <a:avLst/>
          </a:prstGeom>
          <a:gradFill rotWithShape="1">
            <a:gsLst>
              <a:gs pos="0">
                <a:srgbClr val="0000FF"/>
              </a:gs>
              <a:gs pos="100000">
                <a:srgbClr val="000031"/>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zh-CN" sz="18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p>
        </p:txBody>
      </p:sp>
      <p:sp>
        <p:nvSpPr>
          <p:cNvPr id="16391" name="Freeform 8"/>
          <p:cNvSpPr>
            <a:spLocks/>
          </p:cNvSpPr>
          <p:nvPr/>
        </p:nvSpPr>
        <p:spPr bwMode="auto">
          <a:xfrm>
            <a:off x="906463" y="3797071"/>
            <a:ext cx="504825" cy="384175"/>
          </a:xfrm>
          <a:custGeom>
            <a:avLst/>
            <a:gdLst>
              <a:gd name="T0" fmla="*/ 0 w 288"/>
              <a:gd name="T1" fmla="*/ 29252 h 197"/>
              <a:gd name="T2" fmla="*/ 319021 w 288"/>
              <a:gd name="T3" fmla="*/ 29252 h 197"/>
              <a:gd name="T4" fmla="*/ 478532 w 288"/>
              <a:gd name="T5" fmla="*/ 206713 h 197"/>
              <a:gd name="T6" fmla="*/ 478532 w 288"/>
              <a:gd name="T7" fmla="*/ 384175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97">
                <a:moveTo>
                  <a:pt x="0" y="15"/>
                </a:moveTo>
                <a:cubicBezTo>
                  <a:pt x="68" y="7"/>
                  <a:pt x="137" y="0"/>
                  <a:pt x="182" y="15"/>
                </a:cubicBezTo>
                <a:cubicBezTo>
                  <a:pt x="227" y="30"/>
                  <a:pt x="258" y="76"/>
                  <a:pt x="273" y="106"/>
                </a:cubicBezTo>
                <a:cubicBezTo>
                  <a:pt x="288" y="136"/>
                  <a:pt x="280" y="166"/>
                  <a:pt x="273" y="197"/>
                </a:cubicBezTo>
              </a:path>
            </a:pathLst>
          </a:custGeom>
          <a:noFill/>
          <a:ln w="1905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92" name="Text Box 9"/>
          <p:cNvSpPr txBox="1">
            <a:spLocks noChangeArrowheads="1"/>
          </p:cNvSpPr>
          <p:nvPr/>
        </p:nvSpPr>
        <p:spPr bwMode="auto">
          <a:xfrm>
            <a:off x="1339850" y="3604983"/>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rPr>
              <a:t>L</a:t>
            </a:r>
          </a:p>
        </p:txBody>
      </p:sp>
      <p:sp>
        <p:nvSpPr>
          <p:cNvPr id="16393" name="Text Box 10"/>
          <p:cNvSpPr txBox="1">
            <a:spLocks noChangeArrowheads="1"/>
          </p:cNvSpPr>
          <p:nvPr/>
        </p:nvSpPr>
        <p:spPr bwMode="auto">
          <a:xfrm>
            <a:off x="1319213" y="4489221"/>
            <a:ext cx="740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rPr>
              <a:t>S=1</a:t>
            </a:r>
          </a:p>
        </p:txBody>
      </p:sp>
      <p:sp>
        <p:nvSpPr>
          <p:cNvPr id="16394" name="AutoShape 11"/>
          <p:cNvSpPr>
            <a:spLocks/>
          </p:cNvSpPr>
          <p:nvPr/>
        </p:nvSpPr>
        <p:spPr bwMode="auto">
          <a:xfrm>
            <a:off x="2203450" y="3749446"/>
            <a:ext cx="144463" cy="1008062"/>
          </a:xfrm>
          <a:prstGeom prst="rightBrace">
            <a:avLst>
              <a:gd name="adj1" fmla="val 58150"/>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6395" name="Text Box 12"/>
          <p:cNvSpPr txBox="1">
            <a:spLocks noChangeArrowheads="1"/>
          </p:cNvSpPr>
          <p:nvPr/>
        </p:nvSpPr>
        <p:spPr bwMode="auto">
          <a:xfrm>
            <a:off x="611188" y="1351318"/>
            <a:ext cx="7559675"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600"/>
              </a:spcBef>
              <a:spcAft>
                <a:spcPts val="0"/>
              </a:spcAft>
              <a:buClrTx/>
              <a:buSzTx/>
              <a:buFontTx/>
              <a:buNone/>
              <a:tabLst/>
              <a:defRPr/>
            </a:pP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rPr>
              <a:t>States in </a:t>
            </a:r>
            <a:r>
              <a:rPr kumimoji="0" lang="en-GB" altLang="zh-CN" sz="1800" b="1"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宋体" panose="02010600030101010101" pitchFamily="2" charset="-122"/>
              </a:rPr>
              <a:t>natural spin-parity</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rPr>
              <a:t>: if </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P=(</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1)</a:t>
            </a:r>
            <a:r>
              <a:rPr kumimoji="0" lang="en-GB" altLang="zh-CN" sz="18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L+1 </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1)</a:t>
            </a:r>
            <a:r>
              <a:rPr kumimoji="0" lang="en-GB" altLang="zh-CN" sz="18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J</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 then </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S=1</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 and hence </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CP=</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1)</a:t>
            </a:r>
            <a:r>
              <a:rPr kumimoji="0" lang="en-GB" altLang="zh-CN" sz="18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(L+S)+(L+1)</a:t>
            </a:r>
            <a:r>
              <a:rPr kumimoji="0" lang="en-GB" altLang="zh-CN" sz="18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=+1</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 </a:t>
            </a:r>
          </a:p>
          <a:p>
            <a:pPr marL="285750" marR="0" lvl="0" indent="-285750" defTabSz="914400" eaLnBrk="1" fontAlgn="auto" latinLnBrk="0" hangingPunct="1">
              <a:lnSpc>
                <a:spcPct val="150000"/>
              </a:lnSpc>
              <a:spcBef>
                <a:spcPts val="600"/>
              </a:spcBef>
              <a:spcAft>
                <a:spcPts val="0"/>
              </a:spcAft>
              <a:buClrTx/>
              <a:buSzTx/>
              <a:buFont typeface="Wingdings" panose="05000000000000000000" pitchFamily="2" charset="2"/>
              <a:buChar char="à"/>
              <a:tabLst/>
              <a:defRPr/>
            </a:pP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Mesons with </a:t>
            </a:r>
            <a:r>
              <a:rPr kumimoji="0" lang="en-GB" altLang="zh-CN" sz="1800" b="1"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宋体" panose="02010600030101010101" pitchFamily="2" charset="-122"/>
                <a:sym typeface="Symbol" panose="05050102010706020507" pitchFamily="18" charset="2"/>
              </a:rPr>
              <a:t>natural spin-parity </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but </a:t>
            </a:r>
            <a:r>
              <a:rPr kumimoji="0" lang="en-GB" altLang="zh-CN" sz="1800" b="0"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CP= 1 </a:t>
            </a:r>
            <a:r>
              <a:rPr kumimoji="0" lang="en-GB" altLang="zh-CN" sz="1800" b="0"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sym typeface="Symbol" panose="05050102010706020507" pitchFamily="18" charset="2"/>
              </a:rPr>
              <a:t>will be forbidden:  </a:t>
            </a:r>
          </a:p>
          <a:p>
            <a:pPr marL="0" marR="0" lvl="0" indent="0" defTabSz="914400" eaLnBrk="1" fontAlgn="auto" latinLnBrk="0" hangingPunct="1">
              <a:lnSpc>
                <a:spcPct val="150000"/>
              </a:lnSpc>
              <a:spcBef>
                <a:spcPts val="60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0</a:t>
            </a:r>
            <a:r>
              <a:rPr kumimoji="0" lang="en-GB" altLang="zh-CN" sz="2400" b="1" i="0" u="none" strike="noStrike" kern="0" cap="none" spc="0" normalizeH="0" baseline="2000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 1</a:t>
            </a:r>
            <a:r>
              <a:rPr kumimoji="0" lang="en-GB" altLang="zh-CN" sz="2400" b="1" i="0" u="none" strike="noStrike" kern="0" cap="none" spc="0" normalizeH="0" baseline="2000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 2</a:t>
            </a:r>
            <a:r>
              <a:rPr kumimoji="0" lang="en-GB" altLang="zh-CN" sz="2400" b="1" i="0" u="none" strike="noStrike" kern="0" cap="none" spc="0" normalizeH="0" baseline="2000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 3</a:t>
            </a:r>
            <a:r>
              <a:rPr kumimoji="0" lang="en-GB" altLang="zh-CN" sz="2400" b="1" i="0" u="none" strike="noStrike" kern="0" cap="none" spc="0" normalizeH="0" baseline="2000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 …</a:t>
            </a:r>
          </a:p>
        </p:txBody>
      </p:sp>
      <p:sp>
        <p:nvSpPr>
          <p:cNvPr id="16396" name="AutoShape 13"/>
          <p:cNvSpPr>
            <a:spLocks noChangeArrowheads="1"/>
          </p:cNvSpPr>
          <p:nvPr/>
        </p:nvSpPr>
        <p:spPr bwMode="auto">
          <a:xfrm>
            <a:off x="2490788" y="4136796"/>
            <a:ext cx="504825" cy="288925"/>
          </a:xfrm>
          <a:custGeom>
            <a:avLst/>
            <a:gdLst>
              <a:gd name="T0" fmla="*/ 378619 w 21600"/>
              <a:gd name="T1" fmla="*/ 0 h 21600"/>
              <a:gd name="T2" fmla="*/ 0 w 21600"/>
              <a:gd name="T3" fmla="*/ 144463 h 21600"/>
              <a:gd name="T4" fmla="*/ 378619 w 21600"/>
              <a:gd name="T5" fmla="*/ 288925 h 21600"/>
              <a:gd name="T6" fmla="*/ 504825 w 21600"/>
              <a:gd name="T7" fmla="*/ 144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97" name="Text Box 14"/>
          <p:cNvSpPr txBox="1">
            <a:spLocks noChangeArrowheads="1"/>
          </p:cNvSpPr>
          <p:nvPr/>
        </p:nvSpPr>
        <p:spPr bwMode="auto">
          <a:xfrm>
            <a:off x="3190875" y="4012971"/>
            <a:ext cx="458490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Natural: 0</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1</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2</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3</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a:t>
            </a:r>
          </a:p>
          <a:p>
            <a:pPr marL="0" marR="0" lvl="0" indent="0" defTabSz="914400" eaLnBrk="1" fontAlgn="auto" latinLnBrk="0" hangingPunct="1">
              <a:lnSpc>
                <a:spcPct val="100000"/>
              </a:lnSpc>
              <a:spcBef>
                <a:spcPts val="1200"/>
              </a:spcBef>
              <a:spcAft>
                <a:spcPts val="0"/>
              </a:spcAft>
              <a:buClrTx/>
              <a:buSzTx/>
              <a:buFontTx/>
              <a:buNone/>
              <a:tabLst/>
              <a:defRPr/>
            </a:pP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Unnatural: ( </a:t>
            </a:r>
            <a:r>
              <a:rPr kumimoji="0" lang="en-GB" altLang="zh-CN" sz="2400" b="0"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0</a:t>
            </a:r>
            <a:r>
              <a:rPr kumimoji="0" lang="en-GB" altLang="zh-CN" sz="2400" b="0" i="0" u="none" strike="noStrike" kern="0" cap="none" spc="0" normalizeH="0" baseline="20000" noProof="0" dirty="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1</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2</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,3</a:t>
            </a:r>
            <a:r>
              <a:rPr kumimoji="0" lang="en-GB" altLang="zh-CN" sz="2400" b="0"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 </a:t>
            </a:r>
          </a:p>
        </p:txBody>
      </p:sp>
      <p:sp>
        <p:nvSpPr>
          <p:cNvPr id="16398" name="Line 15"/>
          <p:cNvSpPr>
            <a:spLocks noChangeShapeType="1"/>
          </p:cNvSpPr>
          <p:nvPr/>
        </p:nvSpPr>
        <p:spPr bwMode="auto">
          <a:xfrm flipV="1">
            <a:off x="1189038" y="5405208"/>
            <a:ext cx="0" cy="86360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99" name="Line 16"/>
          <p:cNvSpPr>
            <a:spLocks noChangeShapeType="1"/>
          </p:cNvSpPr>
          <p:nvPr/>
        </p:nvSpPr>
        <p:spPr bwMode="auto">
          <a:xfrm flipV="1">
            <a:off x="757238" y="5044846"/>
            <a:ext cx="0" cy="86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00" name="Oval 17"/>
          <p:cNvSpPr>
            <a:spLocks noChangeArrowheads="1"/>
          </p:cNvSpPr>
          <p:nvPr/>
        </p:nvSpPr>
        <p:spPr bwMode="auto">
          <a:xfrm>
            <a:off x="612775" y="5332183"/>
            <a:ext cx="287338" cy="288925"/>
          </a:xfrm>
          <a:prstGeom prst="ellipse">
            <a:avLst/>
          </a:prstGeom>
          <a:gradFill rotWithShape="1">
            <a:gsLst>
              <a:gs pos="0">
                <a:srgbClr val="0000FF"/>
              </a:gs>
              <a:gs pos="100000">
                <a:srgbClr val="000031"/>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zh-CN" sz="18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a:t>
            </a:r>
          </a:p>
        </p:txBody>
      </p:sp>
      <p:sp>
        <p:nvSpPr>
          <p:cNvPr id="16401" name="Oval 18"/>
          <p:cNvSpPr>
            <a:spLocks noChangeArrowheads="1"/>
          </p:cNvSpPr>
          <p:nvPr/>
        </p:nvSpPr>
        <p:spPr bwMode="auto">
          <a:xfrm>
            <a:off x="1046163" y="5690958"/>
            <a:ext cx="287337" cy="288925"/>
          </a:xfrm>
          <a:prstGeom prst="ellipse">
            <a:avLst/>
          </a:prstGeom>
          <a:gradFill rotWithShape="1">
            <a:gsLst>
              <a:gs pos="0">
                <a:srgbClr val="0000FF"/>
              </a:gs>
              <a:gs pos="100000">
                <a:srgbClr val="000031"/>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zh-CN" sz="18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sym typeface="Symbol" panose="05050102010706020507" pitchFamily="18" charset="2"/>
              </a:rPr>
              <a:t></a:t>
            </a:r>
          </a:p>
        </p:txBody>
      </p:sp>
      <p:sp>
        <p:nvSpPr>
          <p:cNvPr id="16402" name="Freeform 19"/>
          <p:cNvSpPr>
            <a:spLocks/>
          </p:cNvSpPr>
          <p:nvPr/>
        </p:nvSpPr>
        <p:spPr bwMode="auto">
          <a:xfrm>
            <a:off x="900113" y="5308371"/>
            <a:ext cx="504825" cy="384175"/>
          </a:xfrm>
          <a:custGeom>
            <a:avLst/>
            <a:gdLst>
              <a:gd name="T0" fmla="*/ 0 w 288"/>
              <a:gd name="T1" fmla="*/ 29252 h 197"/>
              <a:gd name="T2" fmla="*/ 319021 w 288"/>
              <a:gd name="T3" fmla="*/ 29252 h 197"/>
              <a:gd name="T4" fmla="*/ 478532 w 288"/>
              <a:gd name="T5" fmla="*/ 206713 h 197"/>
              <a:gd name="T6" fmla="*/ 478532 w 288"/>
              <a:gd name="T7" fmla="*/ 384175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97">
                <a:moveTo>
                  <a:pt x="0" y="15"/>
                </a:moveTo>
                <a:cubicBezTo>
                  <a:pt x="68" y="7"/>
                  <a:pt x="137" y="0"/>
                  <a:pt x="182" y="15"/>
                </a:cubicBezTo>
                <a:cubicBezTo>
                  <a:pt x="227" y="30"/>
                  <a:pt x="258" y="76"/>
                  <a:pt x="273" y="106"/>
                </a:cubicBezTo>
                <a:cubicBezTo>
                  <a:pt x="288" y="136"/>
                  <a:pt x="280" y="166"/>
                  <a:pt x="273" y="197"/>
                </a:cubicBezTo>
              </a:path>
            </a:pathLst>
          </a:custGeom>
          <a:noFill/>
          <a:ln w="1905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03" name="Text Box 20"/>
          <p:cNvSpPr txBox="1">
            <a:spLocks noChangeArrowheads="1"/>
          </p:cNvSpPr>
          <p:nvPr/>
        </p:nvSpPr>
        <p:spPr bwMode="auto">
          <a:xfrm>
            <a:off x="1333500" y="5116283"/>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defTabSz="914400" fontAlgn="auto">
              <a:lnSpc>
                <a:spcPct val="100000"/>
              </a:lnSpc>
              <a:spcBef>
                <a:spcPts val="0"/>
              </a:spcBef>
              <a:spcAft>
                <a:spcPts val="0"/>
              </a:spcAft>
              <a:buClrTx/>
              <a:buSzTx/>
              <a:buFontTx/>
              <a:buNone/>
              <a:tabLst/>
              <a:defRPr kumimoji="0" sz="2400" b="0" i="0" u="none" strike="noStrike" kern="0" cap="none" spc="0" normalizeH="0" baseline="0">
                <a:ln>
                  <a:noFill/>
                </a:ln>
                <a:effectLst/>
                <a:uLnTx/>
                <a:uFillTx/>
                <a:latin typeface="Arial" panose="020B0604020202020204" pitchFamily="34"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rPr>
              <a:t>L</a:t>
            </a:r>
          </a:p>
        </p:txBody>
      </p:sp>
      <p:sp>
        <p:nvSpPr>
          <p:cNvPr id="16404" name="Text Box 21"/>
          <p:cNvSpPr txBox="1">
            <a:spLocks noChangeArrowheads="1"/>
          </p:cNvSpPr>
          <p:nvPr/>
        </p:nvSpPr>
        <p:spPr bwMode="auto">
          <a:xfrm>
            <a:off x="1312863" y="6000521"/>
            <a:ext cx="740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defTabSz="914400" fontAlgn="auto">
              <a:lnSpc>
                <a:spcPct val="100000"/>
              </a:lnSpc>
              <a:spcBef>
                <a:spcPts val="0"/>
              </a:spcBef>
              <a:spcAft>
                <a:spcPts val="0"/>
              </a:spcAft>
              <a:buClrTx/>
              <a:buSzTx/>
              <a:buFontTx/>
              <a:buNone/>
              <a:tabLst/>
              <a:defRPr kumimoji="0" sz="2400" b="0" i="0" u="none" strike="noStrike" kern="0" cap="none" spc="0" normalizeH="0" baseline="0">
                <a:ln>
                  <a:noFill/>
                </a:ln>
                <a:effectLst/>
                <a:uLnTx/>
                <a:uFillTx/>
                <a:latin typeface="Arial" panose="020B0604020202020204" pitchFamily="34"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rPr>
              <a:t>S=0</a:t>
            </a:r>
          </a:p>
        </p:txBody>
      </p:sp>
      <p:sp>
        <p:nvSpPr>
          <p:cNvPr id="16405" name="AutoShape 22"/>
          <p:cNvSpPr>
            <a:spLocks/>
          </p:cNvSpPr>
          <p:nvPr/>
        </p:nvSpPr>
        <p:spPr bwMode="auto">
          <a:xfrm>
            <a:off x="2197100" y="5260746"/>
            <a:ext cx="144463" cy="1008062"/>
          </a:xfrm>
          <a:prstGeom prst="rightBrace">
            <a:avLst>
              <a:gd name="adj1" fmla="val 58150"/>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6406" name="AutoShape 23"/>
          <p:cNvSpPr>
            <a:spLocks noChangeArrowheads="1"/>
          </p:cNvSpPr>
          <p:nvPr/>
        </p:nvSpPr>
        <p:spPr bwMode="auto">
          <a:xfrm>
            <a:off x="2484438" y="5648096"/>
            <a:ext cx="504825" cy="288925"/>
          </a:xfrm>
          <a:custGeom>
            <a:avLst/>
            <a:gdLst>
              <a:gd name="T0" fmla="*/ 378619 w 21600"/>
              <a:gd name="T1" fmla="*/ 0 h 21600"/>
              <a:gd name="T2" fmla="*/ 0 w 21600"/>
              <a:gd name="T3" fmla="*/ 144463 h 21600"/>
              <a:gd name="T4" fmla="*/ 378619 w 21600"/>
              <a:gd name="T5" fmla="*/ 288925 h 21600"/>
              <a:gd name="T6" fmla="*/ 504825 w 21600"/>
              <a:gd name="T7" fmla="*/ 144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07" name="Text Box 24"/>
          <p:cNvSpPr txBox="1">
            <a:spLocks noChangeArrowheads="1"/>
          </p:cNvSpPr>
          <p:nvPr/>
        </p:nvSpPr>
        <p:spPr bwMode="auto">
          <a:xfrm>
            <a:off x="3184525" y="5524271"/>
            <a:ext cx="425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Unnatural: 0</a:t>
            </a:r>
            <a:r>
              <a:rPr kumimoji="0" lang="en-GB" altLang="zh-CN" sz="2400" b="0"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rPr>
              <a:t>+</a:t>
            </a:r>
            <a:r>
              <a:rPr kumimoji="0" lang="en-GB" altLang="zh-CN" sz="2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 1</a:t>
            </a:r>
            <a:r>
              <a:rPr kumimoji="0" lang="en-GB" altLang="zh-CN" sz="2400" b="0"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2</a:t>
            </a:r>
            <a:r>
              <a:rPr kumimoji="0" lang="en-GB" altLang="zh-CN" sz="2400" b="0"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3</a:t>
            </a:r>
            <a:r>
              <a:rPr kumimoji="0" lang="en-GB" altLang="zh-CN" sz="2400" b="0"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a:t>
            </a:r>
          </a:p>
        </p:txBody>
      </p:sp>
    </p:spTree>
    <p:extLst>
      <p:ext uri="{BB962C8B-B14F-4D97-AF65-F5344CB8AC3E}">
        <p14:creationId xmlns:p14="http://schemas.microsoft.com/office/powerpoint/2010/main" val="2658222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89" y="1054025"/>
            <a:ext cx="404070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444500" y="260350"/>
            <a:ext cx="3788281"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rPr>
              <a:t>Angular distribution analysis </a:t>
            </a:r>
            <a:endParaRPr kumimoji="0" lang="zh-CN" altLang="en-US" sz="2400" b="0" i="0" u="none" strike="noStrike" kern="0" cap="none" spc="0" normalizeH="0" baseline="0" noProof="0" dirty="0">
              <a:ln>
                <a:noFill/>
              </a:ln>
              <a:solidFill>
                <a:srgbClr val="0000FF"/>
              </a:solidFill>
              <a:effectLst/>
              <a:uLnTx/>
              <a:uFillTx/>
              <a:latin typeface="Calibri" pitchFamily="34" charset="0"/>
              <a:ea typeface="宋体" charset="-122"/>
            </a:endParaRPr>
          </a:p>
        </p:txBody>
      </p:sp>
      <p:cxnSp>
        <p:nvCxnSpPr>
          <p:cNvPr id="7" name="直接箭头连接符 6"/>
          <p:cNvCxnSpPr/>
          <p:nvPr/>
        </p:nvCxnSpPr>
        <p:spPr bwMode="auto">
          <a:xfrm>
            <a:off x="5407068" y="1685419"/>
            <a:ext cx="1152128"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flipH="1">
            <a:off x="6703212" y="1685419"/>
            <a:ext cx="108012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flipV="1">
            <a:off x="6631204" y="590490"/>
            <a:ext cx="576064" cy="1094929"/>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H="1">
            <a:off x="6127148" y="1685419"/>
            <a:ext cx="504056" cy="1008112"/>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flipH="1">
            <a:off x="5839116" y="1685419"/>
            <a:ext cx="792088" cy="5040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6631204" y="1685419"/>
            <a:ext cx="270030" cy="57606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弧形 18"/>
          <p:cNvSpPr/>
          <p:nvPr/>
        </p:nvSpPr>
        <p:spPr bwMode="auto">
          <a:xfrm>
            <a:off x="6559196" y="1397387"/>
            <a:ext cx="450050" cy="540060"/>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20" name="TextBox 19"/>
          <p:cNvSpPr txBox="1"/>
          <p:nvPr/>
        </p:nvSpPr>
        <p:spPr>
          <a:xfrm>
            <a:off x="6991244" y="1181363"/>
            <a:ext cx="5774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1" u="none" strike="noStrike" kern="0" cap="none" spc="0" normalizeH="0" baseline="0" noProof="0" dirty="0">
                <a:ln>
                  <a:noFill/>
                </a:ln>
                <a:solidFill>
                  <a:sysClr val="windowText" lastClr="000000"/>
                </a:solidFill>
                <a:effectLst/>
                <a:uLnTx/>
                <a:uFillTx/>
                <a:sym typeface="Symbol"/>
              </a:rPr>
              <a:t></a:t>
            </a:r>
            <a:r>
              <a:rPr kumimoji="0" lang="zh-CN" altLang="en-US" sz="2000" b="0" i="0" u="none" strike="noStrike" kern="0" cap="none" spc="0" normalizeH="0" baseline="-25000" noProof="0" dirty="0">
                <a:ln>
                  <a:noFill/>
                </a:ln>
                <a:solidFill>
                  <a:sysClr val="windowText" lastClr="000000"/>
                </a:solidFill>
                <a:effectLst/>
                <a:uLnTx/>
                <a:uFillTx/>
                <a:sym typeface="Symbol"/>
              </a:rPr>
              <a:t></a:t>
            </a:r>
            <a:r>
              <a:rPr kumimoji="0" lang="zh-CN" altLang="en-US" sz="2000" b="0" i="0" u="none" strike="noStrike" kern="0" cap="none" spc="0" normalizeH="0" baseline="10000" noProof="0" dirty="0">
                <a:ln>
                  <a:noFill/>
                </a:ln>
                <a:solidFill>
                  <a:sysClr val="windowText" lastClr="000000"/>
                </a:solidFill>
                <a:effectLst/>
                <a:uLnTx/>
                <a:uFillTx/>
                <a:sym typeface="Symbol"/>
              </a:rPr>
              <a:t></a:t>
            </a:r>
            <a:r>
              <a:rPr kumimoji="0" lang="zh-CN" altLang="en-US" sz="2000" b="0" i="0" u="none" strike="noStrike" kern="0" cap="none" spc="0" normalizeH="0" baseline="0" noProof="0" dirty="0">
                <a:ln>
                  <a:noFill/>
                </a:ln>
                <a:solidFill>
                  <a:sysClr val="windowText" lastClr="000000"/>
                </a:solidFill>
                <a:effectLst/>
                <a:uLnTx/>
                <a:uFillTx/>
                <a:sym typeface="Symbol"/>
              </a:rPr>
              <a:t> </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21" name="TextBox 20"/>
          <p:cNvSpPr txBox="1"/>
          <p:nvPr/>
        </p:nvSpPr>
        <p:spPr>
          <a:xfrm>
            <a:off x="7207268" y="359658"/>
            <a:ext cx="55015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FF"/>
                </a:solidFill>
                <a:effectLst/>
                <a:uLnTx/>
                <a:uFillTx/>
                <a:sym typeface="Symbol"/>
              </a:rPr>
              <a:t></a:t>
            </a:r>
            <a:r>
              <a:rPr kumimoji="0" lang="zh-CN" altLang="en-US" sz="2400" b="0" i="0" u="none" strike="noStrike" kern="0" cap="none" spc="0" normalizeH="0" baseline="30000" noProof="0" dirty="0">
                <a:ln>
                  <a:noFill/>
                </a:ln>
                <a:solidFill>
                  <a:srgbClr val="0000FF"/>
                </a:solidFill>
                <a:effectLst/>
                <a:uLnTx/>
                <a:uFillTx/>
                <a:sym typeface="Symbol"/>
              </a:rPr>
              <a:t></a:t>
            </a:r>
            <a:r>
              <a:rPr kumimoji="0" lang="zh-CN" altLang="en-US" sz="2400" b="0" i="0" u="none" strike="noStrike" kern="0" cap="none" spc="0" normalizeH="0" baseline="0" noProof="0" dirty="0">
                <a:ln>
                  <a:noFill/>
                </a:ln>
                <a:solidFill>
                  <a:srgbClr val="0000FF"/>
                </a:solidFill>
                <a:effectLst/>
                <a:uLnTx/>
                <a:uFillTx/>
                <a:sym typeface="Symbol"/>
              </a:rPr>
              <a:t> </a:t>
            </a:r>
            <a:endParaRPr kumimoji="0" lang="zh-CN" altLang="en-US" sz="2400" b="0" i="0" u="none" strike="noStrike" kern="0" cap="none" spc="0" normalizeH="0" baseline="0" noProof="0" dirty="0">
              <a:ln>
                <a:noFill/>
              </a:ln>
              <a:solidFill>
                <a:srgbClr val="0000FF"/>
              </a:solidFill>
              <a:effectLst/>
              <a:uLnTx/>
              <a:uFillTx/>
            </a:endParaRPr>
          </a:p>
        </p:txBody>
      </p:sp>
      <p:sp>
        <p:nvSpPr>
          <p:cNvPr id="22" name="TextBox 21"/>
          <p:cNvSpPr txBox="1"/>
          <p:nvPr/>
        </p:nvSpPr>
        <p:spPr>
          <a:xfrm>
            <a:off x="5407068" y="1325379"/>
            <a:ext cx="49244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rPr>
              <a:t>e</a:t>
            </a:r>
            <a:r>
              <a:rPr kumimoji="0" lang="en-US" altLang="zh-CN" sz="2000" b="0" i="0" u="none" strike="noStrike" kern="0" cap="none" spc="0" normalizeH="0" baseline="30000" noProof="0" dirty="0">
                <a:ln>
                  <a:noFill/>
                </a:ln>
                <a:solidFill>
                  <a:srgbClr val="C00000"/>
                </a:solidFill>
                <a:effectLst/>
                <a:uLnTx/>
                <a:uFillTx/>
                <a:sym typeface="Symbol"/>
              </a:rPr>
              <a:t></a:t>
            </a:r>
            <a:r>
              <a:rPr kumimoji="0" lang="en-US" altLang="zh-CN" sz="2000" b="0" i="0" u="none" strike="noStrike" kern="0" cap="none" spc="0" normalizeH="0" baseline="0" noProof="0" dirty="0">
                <a:ln>
                  <a:noFill/>
                </a:ln>
                <a:solidFill>
                  <a:srgbClr val="C00000"/>
                </a:solidFill>
                <a:effectLst/>
                <a:uLnTx/>
                <a:uFillTx/>
                <a:sym typeface="Symbol"/>
              </a:rPr>
              <a:t> </a:t>
            </a:r>
            <a:endParaRPr kumimoji="0" lang="zh-CN" altLang="en-US" sz="2000" b="0" i="0" u="none" strike="noStrike" kern="0" cap="none" spc="0" normalizeH="0" baseline="0" noProof="0" dirty="0">
              <a:ln>
                <a:noFill/>
              </a:ln>
              <a:solidFill>
                <a:srgbClr val="C00000"/>
              </a:solidFill>
              <a:effectLst/>
              <a:uLnTx/>
              <a:uFillTx/>
            </a:endParaRPr>
          </a:p>
        </p:txBody>
      </p:sp>
      <p:sp>
        <p:nvSpPr>
          <p:cNvPr id="24" name="TextBox 23"/>
          <p:cNvSpPr txBox="1"/>
          <p:nvPr/>
        </p:nvSpPr>
        <p:spPr>
          <a:xfrm>
            <a:off x="7722937" y="1325379"/>
            <a:ext cx="49244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rPr>
              <a:t>e</a:t>
            </a:r>
            <a:r>
              <a:rPr kumimoji="0" lang="en-US" altLang="zh-CN" sz="2000" b="0" i="0" u="none" strike="noStrike" kern="0" cap="none" spc="0" normalizeH="0" baseline="30000" noProof="0" dirty="0">
                <a:ln>
                  <a:noFill/>
                </a:ln>
                <a:solidFill>
                  <a:srgbClr val="C00000"/>
                </a:solidFill>
                <a:effectLst/>
                <a:uLnTx/>
                <a:uFillTx/>
                <a:sym typeface="Symbol"/>
              </a:rPr>
              <a:t></a:t>
            </a:r>
            <a:r>
              <a:rPr kumimoji="0" lang="en-US" altLang="zh-CN" sz="2000" b="0" i="0" u="none" strike="noStrike" kern="0" cap="none" spc="0" normalizeH="0" baseline="0" noProof="0" dirty="0">
                <a:ln>
                  <a:noFill/>
                </a:ln>
                <a:solidFill>
                  <a:srgbClr val="C00000"/>
                </a:solidFill>
                <a:effectLst/>
                <a:uLnTx/>
                <a:uFillTx/>
                <a:sym typeface="Symbol"/>
              </a:rPr>
              <a:t> </a:t>
            </a:r>
            <a:endParaRPr kumimoji="0" lang="zh-CN" altLang="en-US" sz="2000" b="0" i="0" u="none" strike="noStrike" kern="0" cap="none" spc="0" normalizeH="0" baseline="0" noProof="0" dirty="0">
              <a:ln>
                <a:noFill/>
              </a:ln>
              <a:solidFill>
                <a:srgbClr val="C00000"/>
              </a:solidFill>
              <a:effectLst/>
              <a:uLnTx/>
              <a:uFillTx/>
            </a:endParaRPr>
          </a:p>
        </p:txBody>
      </p:sp>
      <p:sp>
        <p:nvSpPr>
          <p:cNvPr id="26" name="TextBox 25"/>
          <p:cNvSpPr txBox="1"/>
          <p:nvPr/>
        </p:nvSpPr>
        <p:spPr>
          <a:xfrm>
            <a:off x="5495626" y="2117467"/>
            <a:ext cx="44114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0000"/>
                </a:solidFill>
                <a:effectLst/>
                <a:uLnTx/>
                <a:uFillTx/>
              </a:rPr>
              <a:t>D </a:t>
            </a:r>
            <a:endParaRPr kumimoji="0" lang="zh-CN" altLang="en-US" sz="2000" b="0" i="0" u="none" strike="noStrike" kern="0" cap="none" spc="0" normalizeH="0" baseline="0" noProof="0" dirty="0">
              <a:ln>
                <a:noFill/>
              </a:ln>
              <a:solidFill>
                <a:srgbClr val="FF0000"/>
              </a:solidFill>
              <a:effectLst/>
              <a:uLnTx/>
              <a:uFillTx/>
            </a:endParaRPr>
          </a:p>
        </p:txBody>
      </p:sp>
      <p:sp>
        <p:nvSpPr>
          <p:cNvPr id="29" name="TextBox 28"/>
          <p:cNvSpPr txBox="1"/>
          <p:nvPr/>
        </p:nvSpPr>
        <p:spPr>
          <a:xfrm>
            <a:off x="6948608" y="2160568"/>
            <a:ext cx="54053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0000"/>
                </a:solidFill>
                <a:effectLst/>
                <a:uLnTx/>
                <a:uFillTx/>
              </a:rPr>
              <a:t>D* </a:t>
            </a:r>
            <a:endParaRPr kumimoji="0" lang="zh-CN" altLang="en-US" sz="2000" b="0" i="0" u="none" strike="noStrike" kern="0" cap="none" spc="0" normalizeH="0" baseline="0" noProof="0" dirty="0">
              <a:ln>
                <a:noFill/>
              </a:ln>
              <a:solidFill>
                <a:srgbClr val="FF0000"/>
              </a:solidFill>
              <a:effectLst/>
              <a:uLnTx/>
              <a:uFillTx/>
            </a:endParaRPr>
          </a:p>
        </p:txBody>
      </p:sp>
      <p:cxnSp>
        <p:nvCxnSpPr>
          <p:cNvPr id="30" name="直接连接符 29"/>
          <p:cNvCxnSpPr/>
          <p:nvPr/>
        </p:nvCxnSpPr>
        <p:spPr bwMode="auto">
          <a:xfrm>
            <a:off x="5839116" y="2189475"/>
            <a:ext cx="1031541" cy="36004"/>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任意多边形 33"/>
          <p:cNvSpPr/>
          <p:nvPr/>
        </p:nvSpPr>
        <p:spPr bwMode="auto">
          <a:xfrm>
            <a:off x="6188892" y="2030117"/>
            <a:ext cx="268941" cy="161365"/>
          </a:xfrm>
          <a:custGeom>
            <a:avLst/>
            <a:gdLst>
              <a:gd name="connsiteX0" fmla="*/ 268941 w 268941"/>
              <a:gd name="connsiteY0" fmla="*/ 0 h 161365"/>
              <a:gd name="connsiteX1" fmla="*/ 129092 w 268941"/>
              <a:gd name="connsiteY1" fmla="*/ 32273 h 161365"/>
              <a:gd name="connsiteX2" fmla="*/ 32273 w 268941"/>
              <a:gd name="connsiteY2" fmla="*/ 107577 h 161365"/>
              <a:gd name="connsiteX3" fmla="*/ 0 w 268941"/>
              <a:gd name="connsiteY3" fmla="*/ 161365 h 161365"/>
            </a:gdLst>
            <a:ahLst/>
            <a:cxnLst>
              <a:cxn ang="0">
                <a:pos x="connsiteX0" y="connsiteY0"/>
              </a:cxn>
              <a:cxn ang="0">
                <a:pos x="connsiteX1" y="connsiteY1"/>
              </a:cxn>
              <a:cxn ang="0">
                <a:pos x="connsiteX2" y="connsiteY2"/>
              </a:cxn>
              <a:cxn ang="0">
                <a:pos x="connsiteX3" y="connsiteY3"/>
              </a:cxn>
            </a:cxnLst>
            <a:rect l="l" t="t" r="r" b="b"/>
            <a:pathLst>
              <a:path w="268941" h="161365">
                <a:moveTo>
                  <a:pt x="268941" y="0"/>
                </a:moveTo>
                <a:cubicBezTo>
                  <a:pt x="218739" y="7172"/>
                  <a:pt x="168537" y="14344"/>
                  <a:pt x="129092" y="32273"/>
                </a:cubicBezTo>
                <a:cubicBezTo>
                  <a:pt x="89647" y="50202"/>
                  <a:pt x="53788" y="86062"/>
                  <a:pt x="32273" y="107577"/>
                </a:cubicBezTo>
                <a:cubicBezTo>
                  <a:pt x="10758" y="129092"/>
                  <a:pt x="5379" y="145228"/>
                  <a:pt x="0" y="1613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37" name="TextBox 36"/>
          <p:cNvSpPr txBox="1"/>
          <p:nvPr/>
        </p:nvSpPr>
        <p:spPr>
          <a:xfrm>
            <a:off x="6269826" y="2149405"/>
            <a:ext cx="53572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1" u="none" strike="noStrike" kern="0" cap="none" spc="0" normalizeH="0" baseline="0" noProof="0" dirty="0">
                <a:ln>
                  <a:noFill/>
                </a:ln>
                <a:solidFill>
                  <a:srgbClr val="FF0000"/>
                </a:solidFill>
                <a:effectLst/>
                <a:uLnTx/>
                <a:uFillTx/>
                <a:sym typeface="Symbol"/>
              </a:rPr>
              <a:t></a:t>
            </a:r>
            <a:r>
              <a:rPr kumimoji="0" lang="zh-CN" altLang="en-US" sz="2000" b="0" i="0" u="none" strike="noStrike" kern="0" cap="none" spc="0" normalizeH="0" baseline="-25000" noProof="0" dirty="0">
                <a:ln>
                  <a:noFill/>
                </a:ln>
                <a:solidFill>
                  <a:srgbClr val="FF0000"/>
                </a:solidFill>
                <a:effectLst/>
                <a:uLnTx/>
                <a:uFillTx/>
                <a:sym typeface="Symbol"/>
              </a:rPr>
              <a:t></a:t>
            </a:r>
            <a:r>
              <a:rPr kumimoji="0" lang="en-US" altLang="zh-CN" sz="2000" b="0" i="0" u="none" strike="noStrike" kern="0" cap="none" spc="0" normalizeH="0" baseline="-25000" noProof="0" dirty="0">
                <a:ln>
                  <a:noFill/>
                </a:ln>
                <a:solidFill>
                  <a:srgbClr val="FF0000"/>
                </a:solidFill>
                <a:effectLst/>
                <a:uLnTx/>
                <a:uFillTx/>
                <a:sym typeface="Symbol"/>
              </a:rPr>
              <a:t>D</a:t>
            </a:r>
            <a:endParaRPr kumimoji="0" lang="zh-CN" altLang="en-US" sz="2000" b="0" i="0" u="none" strike="noStrike" kern="0" cap="none" spc="0" normalizeH="0" baseline="0" noProof="0" dirty="0">
              <a:ln>
                <a:noFill/>
              </a:ln>
              <a:solidFill>
                <a:srgbClr val="FF0000"/>
              </a:solidFill>
              <a:effectLst/>
              <a:uLnTx/>
              <a:uFillTx/>
            </a:endParaRPr>
          </a:p>
        </p:txBody>
      </p:sp>
      <p:pic>
        <p:nvPicPr>
          <p:cNvPr id="3" name="图片 2"/>
          <p:cNvPicPr>
            <a:picLocks noChangeAspect="1"/>
          </p:cNvPicPr>
          <p:nvPr/>
        </p:nvPicPr>
        <p:blipFill>
          <a:blip r:embed="rId3"/>
          <a:stretch>
            <a:fillRect/>
          </a:stretch>
        </p:blipFill>
        <p:spPr>
          <a:xfrm>
            <a:off x="374557" y="3701143"/>
            <a:ext cx="3994927" cy="2689752"/>
          </a:xfrm>
          <a:prstGeom prst="rect">
            <a:avLst/>
          </a:prstGeom>
        </p:spPr>
      </p:pic>
      <p:pic>
        <p:nvPicPr>
          <p:cNvPr id="4" name="图片 3"/>
          <p:cNvPicPr>
            <a:picLocks noChangeAspect="1"/>
          </p:cNvPicPr>
          <p:nvPr/>
        </p:nvPicPr>
        <p:blipFill>
          <a:blip r:embed="rId4"/>
          <a:stretch>
            <a:fillRect/>
          </a:stretch>
        </p:blipFill>
        <p:spPr>
          <a:xfrm>
            <a:off x="763489" y="6531750"/>
            <a:ext cx="3841257" cy="326250"/>
          </a:xfrm>
          <a:prstGeom prst="rect">
            <a:avLst/>
          </a:prstGeom>
        </p:spPr>
      </p:pic>
      <p:sp>
        <p:nvSpPr>
          <p:cNvPr id="5" name="文本框 4"/>
          <p:cNvSpPr txBox="1"/>
          <p:nvPr/>
        </p:nvSpPr>
        <p:spPr>
          <a:xfrm>
            <a:off x="914401" y="1156102"/>
            <a:ext cx="16337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BESIII (2013)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5" name="TextBox 1"/>
          <p:cNvSpPr txBox="1"/>
          <p:nvPr/>
        </p:nvSpPr>
        <p:spPr>
          <a:xfrm>
            <a:off x="4604746" y="2868359"/>
            <a:ext cx="423445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rPr>
              <a:t>The dominance of D wave at the </a:t>
            </a:r>
            <a:r>
              <a:rPr kumimoji="0" lang="en-US" altLang="zh-CN" sz="1800" b="0" i="0" u="none" strike="noStrike" kern="0" cap="none" spc="0" normalizeH="0" baseline="0" noProof="0" dirty="0" err="1">
                <a:ln>
                  <a:noFill/>
                </a:ln>
                <a:solidFill>
                  <a:srgbClr val="0000FF"/>
                </a:solidFill>
                <a:effectLst/>
                <a:uLnTx/>
                <a:uFillTx/>
                <a:latin typeface="Calibri" panose="020F0502020204030204" pitchFamily="34" charset="0"/>
              </a:rPr>
              <a:t>Zc</a:t>
            </a: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rPr>
              <a:t> peak can compromise with the angular distribution.</a:t>
            </a: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sym typeface="Wingdings" panose="05000000000000000000" pitchFamily="2" charset="2"/>
              </a:rPr>
              <a:t> </a:t>
            </a:r>
            <a:endParaRPr kumimoji="0" lang="zh-CN" altLang="en-US" sz="1800" b="0"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27" name="图片 26"/>
          <p:cNvPicPr>
            <a:picLocks noChangeAspect="1"/>
          </p:cNvPicPr>
          <p:nvPr/>
        </p:nvPicPr>
        <p:blipFill>
          <a:blip r:embed="rId5"/>
          <a:stretch>
            <a:fillRect/>
          </a:stretch>
        </p:blipFill>
        <p:spPr>
          <a:xfrm>
            <a:off x="4577810" y="3836401"/>
            <a:ext cx="3738876" cy="2439289"/>
          </a:xfrm>
          <a:prstGeom prst="rect">
            <a:avLst/>
          </a:prstGeom>
        </p:spPr>
      </p:pic>
    </p:spTree>
    <p:extLst>
      <p:ext uri="{BB962C8B-B14F-4D97-AF65-F5344CB8AC3E}">
        <p14:creationId xmlns:p14="http://schemas.microsoft.com/office/powerpoint/2010/main" val="4070584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89692" y="3720495"/>
            <a:ext cx="4032450" cy="2570850"/>
          </a:xfrm>
          <a:prstGeom prst="rect">
            <a:avLst/>
          </a:prstGeom>
        </p:spPr>
      </p:pic>
      <p:sp>
        <p:nvSpPr>
          <p:cNvPr id="43011" name="TextBox 2"/>
          <p:cNvSpPr txBox="1">
            <a:spLocks noChangeArrowheads="1"/>
          </p:cNvSpPr>
          <p:nvPr/>
        </p:nvSpPr>
        <p:spPr bwMode="auto">
          <a:xfrm>
            <a:off x="684213" y="549275"/>
            <a:ext cx="7848600" cy="76944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If a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rPr>
              <a:t>hadronic</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 molecule component exists: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the DD*pi should  have a non-trivial </a:t>
            </a:r>
            <a:r>
              <a:rPr kumimoji="0" lang="en-US" altLang="zh-CN" sz="2000" b="1" i="0" u="none" strike="noStrike" kern="0" cap="none" spc="0" normalizeH="0" baseline="0" noProof="0" dirty="0" err="1">
                <a:ln>
                  <a:noFill/>
                </a:ln>
                <a:solidFill>
                  <a:srgbClr val="FF0000"/>
                </a:solidFill>
                <a:effectLst/>
                <a:uLnTx/>
                <a:uFillTx/>
                <a:latin typeface="Calibri" pitchFamily="34" charset="0"/>
                <a:ea typeface="宋体" charset="-122"/>
              </a:rPr>
              <a:t>lineshape</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  </a:t>
            </a:r>
            <a:endParaRPr kumimoji="0" lang="zh-CN" altLang="en-US" sz="2000" b="1" i="0" u="none" strike="noStrike" kern="0" cap="none" spc="0" normalizeH="0" baseline="0" noProof="0" dirty="0">
              <a:ln>
                <a:noFill/>
              </a:ln>
              <a:solidFill>
                <a:srgbClr val="FF0000"/>
              </a:solidFill>
              <a:effectLst/>
              <a:uLnTx/>
              <a:uFillTx/>
              <a:latin typeface="Calibri" pitchFamily="34" charset="0"/>
              <a:ea typeface="宋体" charset="-122"/>
            </a:endParaRPr>
          </a:p>
        </p:txBody>
      </p:sp>
      <p:sp>
        <p:nvSpPr>
          <p:cNvPr id="43012" name="TextBox 3"/>
          <p:cNvSpPr txBox="1">
            <a:spLocks noChangeArrowheads="1"/>
          </p:cNvSpPr>
          <p:nvPr/>
        </p:nvSpPr>
        <p:spPr bwMode="auto">
          <a:xfrm>
            <a:off x="829703" y="372049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latin typeface="Arial" charset="0"/>
                <a:ea typeface="宋体" charset="-122"/>
              </a:rPr>
              <a:t>Data from Belle </a:t>
            </a:r>
            <a:endParaRPr kumimoji="0" lang="zh-CN" altLang="en-US" sz="1800" b="0" i="0" u="none" strike="noStrike" kern="0" cap="none" spc="0" normalizeH="0" baseline="0" noProof="0" dirty="0">
              <a:ln>
                <a:noFill/>
              </a:ln>
              <a:solidFill>
                <a:srgbClr val="0000FF"/>
              </a:solidFill>
              <a:effectLst/>
              <a:uLnTx/>
              <a:uFillTx/>
              <a:latin typeface="Arial" charset="0"/>
              <a:ea typeface="宋体" charset="-122"/>
            </a:endParaRPr>
          </a:p>
        </p:txBody>
      </p:sp>
      <p:pic>
        <p:nvPicPr>
          <p:cNvPr id="430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484313"/>
            <a:ext cx="641826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4" name="TextBox 6"/>
          <p:cNvSpPr txBox="1">
            <a:spLocks noChangeArrowheads="1"/>
          </p:cNvSpPr>
          <p:nvPr/>
        </p:nvSpPr>
        <p:spPr bwMode="auto">
          <a:xfrm>
            <a:off x="2567475" y="4509120"/>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latin typeface="Arial" charset="0"/>
                <a:ea typeface="宋体" charset="-122"/>
              </a:rPr>
              <a:t>D</a:t>
            </a:r>
            <a:r>
              <a:rPr kumimoji="0" lang="en-US" altLang="zh-CN" sz="1800" b="0" i="0" u="none" strike="noStrike" kern="0" cap="none" spc="0" normalizeH="0" baseline="-25000" noProof="0" dirty="0">
                <a:ln>
                  <a:noFill/>
                </a:ln>
                <a:solidFill>
                  <a:srgbClr val="FF0000"/>
                </a:solidFill>
                <a:effectLst/>
                <a:uLnTx/>
                <a:uFillTx/>
                <a:latin typeface="Arial" charset="0"/>
                <a:ea typeface="宋体" charset="-122"/>
              </a:rPr>
              <a:t>1</a:t>
            </a:r>
            <a:r>
              <a:rPr kumimoji="0" lang="en-US" altLang="zh-CN" sz="1800" b="0" i="0" u="none" strike="noStrike" kern="0" cap="none" spc="0" normalizeH="0" baseline="0" noProof="0" dirty="0">
                <a:ln>
                  <a:noFill/>
                </a:ln>
                <a:solidFill>
                  <a:srgbClr val="FF0000"/>
                </a:solidFill>
                <a:effectLst/>
                <a:uLnTx/>
                <a:uFillTx/>
                <a:latin typeface="Arial" charset="0"/>
                <a:ea typeface="宋体" charset="-122"/>
              </a:rPr>
              <a:t>D </a:t>
            </a:r>
            <a:endParaRPr kumimoji="0" lang="zh-CN" altLang="en-US" sz="1800" b="0" i="0" u="none" strike="noStrike" kern="0" cap="none" spc="0" normalizeH="0" baseline="0" noProof="0" dirty="0">
              <a:ln>
                <a:noFill/>
              </a:ln>
              <a:solidFill>
                <a:srgbClr val="FF0000"/>
              </a:solidFill>
              <a:effectLst/>
              <a:uLnTx/>
              <a:uFillTx/>
              <a:latin typeface="Arial" charset="0"/>
              <a:ea typeface="宋体" charset="-122"/>
            </a:endParaRPr>
          </a:p>
        </p:txBody>
      </p:sp>
      <p:cxnSp>
        <p:nvCxnSpPr>
          <p:cNvPr id="43015" name="直接箭头连接符 2"/>
          <p:cNvCxnSpPr>
            <a:cxnSpLocks noChangeShapeType="1"/>
          </p:cNvCxnSpPr>
          <p:nvPr/>
        </p:nvCxnSpPr>
        <p:spPr bwMode="auto">
          <a:xfrm>
            <a:off x="2927515" y="4877420"/>
            <a:ext cx="0" cy="999852"/>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4"/>
          <a:stretch>
            <a:fillRect/>
          </a:stretch>
        </p:blipFill>
        <p:spPr>
          <a:xfrm>
            <a:off x="4422142" y="3630276"/>
            <a:ext cx="4019447" cy="2774570"/>
          </a:xfrm>
          <a:prstGeom prst="rect">
            <a:avLst/>
          </a:prstGeom>
        </p:spPr>
      </p:pic>
    </p:spTree>
    <p:extLst>
      <p:ext uri="{BB962C8B-B14F-4D97-AF65-F5344CB8AC3E}">
        <p14:creationId xmlns:p14="http://schemas.microsoft.com/office/powerpoint/2010/main" val="2896130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4224469" y="1088493"/>
            <a:ext cx="3597919" cy="1313700"/>
          </a:xfrm>
          <a:prstGeom prst="rect">
            <a:avLst/>
          </a:prstGeom>
        </p:spPr>
      </p:pic>
      <p:sp>
        <p:nvSpPr>
          <p:cNvPr id="4" name="TextBox 1"/>
          <p:cNvSpPr txBox="1">
            <a:spLocks noChangeArrowheads="1"/>
          </p:cNvSpPr>
          <p:nvPr/>
        </p:nvSpPr>
        <p:spPr bwMode="auto">
          <a:xfrm>
            <a:off x="444500" y="260350"/>
            <a:ext cx="623600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rPr>
              <a:t>Small cross section for </a:t>
            </a:r>
            <a:r>
              <a:rPr kumimoji="0" lang="en-US" altLang="zh-CN" sz="2400" b="0" i="0" u="none" strike="noStrike" kern="0" cap="none" spc="0" normalizeH="0" baseline="0" noProof="0" dirty="0" err="1">
                <a:ln>
                  <a:noFill/>
                </a:ln>
                <a:solidFill>
                  <a:srgbClr val="0000FF"/>
                </a:solidFill>
                <a:effectLst/>
                <a:uLnTx/>
                <a:uFillTx/>
                <a:latin typeface="Calibri" pitchFamily="34" charset="0"/>
                <a:ea typeface="宋体" charset="-122"/>
              </a:rPr>
              <a:t>e+e</a:t>
            </a: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rPr>
              <a:t>- </a:t>
            </a: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sym typeface="Wingdings" panose="05000000000000000000" pitchFamily="2" charset="2"/>
              </a:rPr>
              <a:t> Y(4260)  </a:t>
            </a: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sym typeface="Symbol" panose="05050102010706020507" pitchFamily="18" charset="2"/>
              </a:rPr>
              <a:t></a:t>
            </a:r>
            <a:r>
              <a:rPr kumimoji="0" lang="en-US" altLang="zh-CN" sz="2400" b="0" i="0" u="none" strike="noStrike" kern="0" cap="none" spc="0" normalizeH="0" baseline="-25000" noProof="0" dirty="0">
                <a:ln>
                  <a:noFill/>
                </a:ln>
                <a:solidFill>
                  <a:srgbClr val="0000FF"/>
                </a:solidFill>
                <a:effectLst/>
                <a:uLnTx/>
                <a:uFillTx/>
                <a:latin typeface="Calibri" pitchFamily="34" charset="0"/>
                <a:ea typeface="宋体" charset="-122"/>
                <a:sym typeface="Symbol" panose="05050102010706020507" pitchFamily="18" charset="2"/>
              </a:rPr>
              <a:t>c0</a:t>
            </a: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sym typeface="Symbol" panose="05050102010706020507" pitchFamily="18" charset="2"/>
              </a:rPr>
              <a:t> </a:t>
            </a: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rPr>
              <a:t> </a:t>
            </a:r>
            <a:endParaRPr kumimoji="0" lang="zh-CN" altLang="en-US" sz="2400" b="0" i="0" u="none" strike="noStrike" kern="0" cap="none" spc="0" normalizeH="0" baseline="0" noProof="0" dirty="0">
              <a:ln>
                <a:noFill/>
              </a:ln>
              <a:solidFill>
                <a:srgbClr val="0000FF"/>
              </a:solidFill>
              <a:effectLst/>
              <a:uLnTx/>
              <a:uFillTx/>
              <a:latin typeface="Calibri" pitchFamily="34" charset="0"/>
              <a:ea typeface="宋体" charset="-122"/>
            </a:endParaRPr>
          </a:p>
        </p:txBody>
      </p:sp>
      <p:pic>
        <p:nvPicPr>
          <p:cNvPr id="5" name="图片 4"/>
          <p:cNvPicPr>
            <a:picLocks noChangeAspect="1"/>
          </p:cNvPicPr>
          <p:nvPr/>
        </p:nvPicPr>
        <p:blipFill>
          <a:blip r:embed="rId3"/>
          <a:stretch>
            <a:fillRect/>
          </a:stretch>
        </p:blipFill>
        <p:spPr>
          <a:xfrm>
            <a:off x="381680" y="2717871"/>
            <a:ext cx="3975699" cy="2616129"/>
          </a:xfrm>
          <a:prstGeom prst="rect">
            <a:avLst/>
          </a:prstGeom>
        </p:spPr>
      </p:pic>
      <p:sp>
        <p:nvSpPr>
          <p:cNvPr id="6" name="文本框 5"/>
          <p:cNvSpPr txBox="1"/>
          <p:nvPr/>
        </p:nvSpPr>
        <p:spPr>
          <a:xfrm>
            <a:off x="444500" y="1088493"/>
            <a:ext cx="334554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Threshold enhancement generated by </a:t>
            </a:r>
            <a:r>
              <a:rPr kumimoji="0" lang="en-US" altLang="zh-CN" sz="1800" b="0" i="0" u="none" strike="noStrike" kern="0" cap="none" spc="0" normalizeH="0" baseline="0" noProof="0" dirty="0" err="1">
                <a:ln>
                  <a:noFill/>
                </a:ln>
                <a:solidFill>
                  <a:srgbClr val="0000FF"/>
                </a:solidFill>
                <a:effectLst/>
                <a:uLnTx/>
                <a:uFillTx/>
              </a:rPr>
              <a:t>rescatterings</a:t>
            </a:r>
            <a:r>
              <a:rPr kumimoji="0" lang="en-US" altLang="zh-CN" sz="1800" b="0" i="0" u="none" strike="noStrike" kern="0" cap="none" spc="0" normalizeH="0" baseline="0" noProof="0" dirty="0">
                <a:ln>
                  <a:noFill/>
                </a:ln>
                <a:solidFill>
                  <a:srgbClr val="0000FF"/>
                </a:solidFill>
                <a:effectLst/>
                <a:uLnTx/>
                <a:uFillTx/>
              </a:rPr>
              <a:t> of DD</a:t>
            </a:r>
            <a:r>
              <a:rPr kumimoji="0" lang="en-US" altLang="zh-CN" sz="1800" b="0" i="0" u="none" strike="noStrike" kern="0" cap="none" spc="0" normalizeH="0" baseline="-25000" noProof="0" dirty="0">
                <a:ln>
                  <a:noFill/>
                </a:ln>
                <a:solidFill>
                  <a:srgbClr val="0000FF"/>
                </a:solidFill>
                <a:effectLst/>
                <a:uLnTx/>
                <a:uFillTx/>
              </a:rPr>
              <a:t>1</a:t>
            </a:r>
            <a:r>
              <a:rPr kumimoji="0" lang="en-US" altLang="zh-CN" sz="1800" b="0" i="0" u="none" strike="noStrike" kern="0" cap="none" spc="0" normalizeH="0" baseline="0" noProof="0" dirty="0">
                <a:ln>
                  <a:noFill/>
                </a:ln>
                <a:solidFill>
                  <a:srgbClr val="0000FF"/>
                </a:solidFill>
                <a:effectLst/>
                <a:uLnTx/>
                <a:uFillTx/>
              </a:rPr>
              <a:t>.</a:t>
            </a:r>
            <a:endParaRPr kumimoji="0" lang="zh-CN" altLang="en-US" sz="1800" b="0" i="0" u="none" strike="noStrike" kern="0" cap="none" spc="0" normalizeH="0" baseline="0" noProof="0" dirty="0">
              <a:ln>
                <a:noFill/>
              </a:ln>
              <a:solidFill>
                <a:srgbClr val="0000FF"/>
              </a:solidFill>
              <a:effectLst/>
              <a:uLnTx/>
              <a:uFillTx/>
            </a:endParaRPr>
          </a:p>
        </p:txBody>
      </p:sp>
      <p:sp>
        <p:nvSpPr>
          <p:cNvPr id="7" name="文本框 6"/>
          <p:cNvSpPr txBox="1"/>
          <p:nvPr/>
        </p:nvSpPr>
        <p:spPr>
          <a:xfrm>
            <a:off x="4172857" y="6350000"/>
            <a:ext cx="35702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M. </a:t>
            </a:r>
            <a:r>
              <a:rPr kumimoji="0" lang="en-US" altLang="zh-CN" sz="1800" b="0" i="0" u="none" strike="noStrike" kern="0" cap="none" spc="0" normalizeH="0" baseline="0" noProof="0" dirty="0" err="1">
                <a:ln>
                  <a:noFill/>
                </a:ln>
                <a:solidFill>
                  <a:sysClr val="windowText" lastClr="000000"/>
                </a:solidFill>
                <a:effectLst/>
                <a:uLnTx/>
                <a:uFillTx/>
              </a:rPr>
              <a:t>Cleven</a:t>
            </a:r>
            <a:r>
              <a:rPr kumimoji="0" lang="en-US" altLang="zh-CN" sz="1800" b="0" i="0" u="none" strike="noStrike" kern="0" cap="none" spc="0" normalizeH="0" baseline="0" noProof="0" dirty="0">
                <a:ln>
                  <a:noFill/>
                </a:ln>
                <a:solidFill>
                  <a:sysClr val="windowText" lastClr="000000"/>
                </a:solidFill>
                <a:effectLst/>
                <a:uLnTx/>
                <a:uFillTx/>
              </a:rPr>
              <a:t> and Q.Z., EPJC(2016)</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8" name="图片 7"/>
          <p:cNvPicPr>
            <a:picLocks noChangeAspect="1"/>
          </p:cNvPicPr>
          <p:nvPr/>
        </p:nvPicPr>
        <p:blipFill>
          <a:blip r:embed="rId4"/>
          <a:stretch>
            <a:fillRect/>
          </a:stretch>
        </p:blipFill>
        <p:spPr>
          <a:xfrm>
            <a:off x="4530041" y="3111527"/>
            <a:ext cx="4510775" cy="2150969"/>
          </a:xfrm>
          <a:prstGeom prst="rect">
            <a:avLst/>
          </a:prstGeom>
        </p:spPr>
      </p:pic>
    </p:spTree>
    <p:extLst>
      <p:ext uri="{BB962C8B-B14F-4D97-AF65-F5344CB8AC3E}">
        <p14:creationId xmlns:p14="http://schemas.microsoft.com/office/powerpoint/2010/main" val="2172546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8AF3F7-C5FE-495E-AB51-514AFF693C71}"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6738597" cy="134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TextBox 1"/>
              <p:cNvSpPr txBox="1">
                <a:spLocks noChangeArrowheads="1"/>
              </p:cNvSpPr>
              <p:nvPr/>
            </p:nvSpPr>
            <p:spPr bwMode="auto">
              <a:xfrm>
                <a:off x="605991" y="476672"/>
                <a:ext cx="5816913" cy="400110"/>
              </a:xfrm>
              <a:prstGeom prst="rect">
                <a:avLst/>
              </a:prstGeom>
              <a:noFill/>
              <a:ln w="9525">
                <a:solidFill>
                  <a:srgbClr val="3333FF"/>
                </a:solidFill>
                <a:miter lim="800000"/>
                <a:headEnd/>
                <a:tailEnd/>
              </a:ln>
              <a:extLst>
                <a:ext uri="{909E8E84-426E-40DD-AFC4-6F175D3DCCD1}">
                  <a14:hiddenFill>
                    <a:solidFill>
                      <a:srgbClr val="FFFFFF"/>
                    </a:solidFill>
                  </a14:hiddenFill>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lvl="0" indent="0" defTabSz="914400" eaLnBrk="1" fontAlgn="base" hangingPunct="1">
                  <a:spcBef>
                    <a:spcPct val="0"/>
                  </a:spcBef>
                  <a:spcAft>
                    <a:spcPct val="0"/>
                  </a:spcAft>
                  <a:buNone/>
                  <a:defRPr/>
                </a:pPr>
                <a:r>
                  <a:rPr kumimoji="0" lang="en-US" altLang="zh-CN" sz="2000" b="1" i="0" u="none" strike="noStrike" kern="0" cap="none" spc="0" normalizeH="0" baseline="0" noProof="0" dirty="0">
                    <a:ln>
                      <a:noFill/>
                    </a:ln>
                    <a:solidFill>
                      <a:schemeClr val="accent2"/>
                    </a:solidFill>
                    <a:effectLst/>
                    <a:uLnTx/>
                    <a:uFillTx/>
                    <a:latin typeface="Arial" charset="0"/>
                    <a:ea typeface="宋体" charset="-122"/>
                  </a:rPr>
                  <a:t>Challenge</a:t>
                </a:r>
                <a:r>
                  <a:rPr kumimoji="0" lang="en-US" altLang="zh-CN" sz="2000" b="1" i="0" u="none" strike="noStrike" kern="0" cap="none" spc="0" normalizeH="0" noProof="0" dirty="0">
                    <a:ln>
                      <a:noFill/>
                    </a:ln>
                    <a:solidFill>
                      <a:schemeClr val="accent2"/>
                    </a:solidFill>
                    <a:effectLst/>
                    <a:uLnTx/>
                    <a:uFillTx/>
                    <a:latin typeface="Arial" charset="0"/>
                    <a:ea typeface="宋体" charset="-122"/>
                  </a:rPr>
                  <a:t> from </a:t>
                </a:r>
                <a:r>
                  <a:rPr kumimoji="0" lang="en-US" altLang="zh-CN" sz="2000" b="1" i="0" u="none" strike="noStrike" kern="0" cap="none" spc="0" normalizeH="0" noProof="0" dirty="0" err="1">
                    <a:ln>
                      <a:noFill/>
                    </a:ln>
                    <a:solidFill>
                      <a:schemeClr val="accent2"/>
                    </a:solidFill>
                    <a:effectLst/>
                    <a:uLnTx/>
                    <a:uFillTx/>
                    <a:latin typeface="Arial" charset="0"/>
                    <a:ea typeface="宋体" charset="-122"/>
                  </a:rPr>
                  <a:t>e+e</a:t>
                </a:r>
                <a:r>
                  <a:rPr kumimoji="0" lang="en-US" altLang="zh-CN" sz="2000" b="1" i="0" u="none" strike="noStrike" kern="0" cap="none" spc="0" normalizeH="0" noProof="0" dirty="0">
                    <a:ln>
                      <a:noFill/>
                    </a:ln>
                    <a:solidFill>
                      <a:schemeClr val="accent2"/>
                    </a:solidFill>
                    <a:effectLst/>
                    <a:uLnTx/>
                    <a:uFillTx/>
                    <a:latin typeface="Arial" charset="0"/>
                    <a:ea typeface="宋体" charset="-122"/>
                  </a:rPr>
                  <a:t>- </a:t>
                </a:r>
                <a:r>
                  <a:rPr kumimoji="0" lang="en-US" altLang="zh-CN" sz="2000" b="1" i="0" u="none" strike="noStrike" kern="0" cap="none" spc="0" normalizeH="0" noProof="0" dirty="0">
                    <a:ln>
                      <a:noFill/>
                    </a:ln>
                    <a:solidFill>
                      <a:schemeClr val="accent2"/>
                    </a:solidFill>
                    <a:effectLst/>
                    <a:uLnTx/>
                    <a:uFillTx/>
                    <a:latin typeface="Arial" charset="0"/>
                    <a:ea typeface="宋体" charset="-122"/>
                    <a:sym typeface="Wingdings" panose="05000000000000000000" pitchFamily="2" charset="2"/>
                  </a:rPr>
                  <a:t> </a:t>
                </a:r>
                <a:r>
                  <a:rPr kumimoji="0" lang="en-US" altLang="zh-CN" sz="2000" b="1" i="0" u="none" strike="noStrike" kern="0" cap="none" spc="0" normalizeH="0" baseline="0" noProof="0" dirty="0">
                    <a:ln>
                      <a:noFill/>
                    </a:ln>
                    <a:solidFill>
                      <a:schemeClr val="accent2"/>
                    </a:solidFill>
                    <a:effectLst/>
                    <a:uLnTx/>
                    <a:uFillTx/>
                    <a:latin typeface="Arial" charset="0"/>
                    <a:ea typeface="宋体" charset="-122"/>
                  </a:rPr>
                  <a:t>Y(4260) </a:t>
                </a:r>
                <a:r>
                  <a:rPr kumimoji="0" lang="zh-CN" altLang="en-US" sz="2000" b="1" i="0" u="none" strike="noStrike" kern="0" cap="none" spc="0" normalizeH="0" baseline="0" noProof="0" dirty="0">
                    <a:ln>
                      <a:noFill/>
                    </a:ln>
                    <a:solidFill>
                      <a:schemeClr val="accent2"/>
                    </a:solidFill>
                    <a:effectLst/>
                    <a:uLnTx/>
                    <a:uFillTx/>
                    <a:latin typeface="Calibri" pitchFamily="34" charset="0"/>
                    <a:ea typeface="宋体" charset="-122"/>
                  </a:rPr>
                  <a:t>→</a:t>
                </a:r>
                <a14:m>
                  <m:oMath xmlns:m="http://schemas.openxmlformats.org/officeDocument/2006/math">
                    <m:sSup>
                      <m:sSupPr>
                        <m:ctrlPr>
                          <a:rPr kumimoji="0" lang="en-US" altLang="zh-CN" sz="2000" b="1" i="1" u="none" strike="noStrike" kern="0" cap="none" spc="0" normalizeH="0" baseline="0" noProof="0" smtClean="0">
                            <a:ln>
                              <a:noFill/>
                            </a:ln>
                            <a:solidFill>
                              <a:schemeClr val="accent2"/>
                            </a:solidFill>
                            <a:effectLst/>
                            <a:uLnTx/>
                            <a:uFillTx/>
                            <a:latin typeface="Cambria Math" panose="02040503050406030204" pitchFamily="18" charset="0"/>
                            <a:ea typeface="宋体" charset="-122"/>
                          </a:rPr>
                        </m:ctrlPr>
                      </m:sSupPr>
                      <m:e>
                        <m:r>
                          <a:rPr kumimoji="0" lang="en-US" altLang="zh-CN" sz="2000" b="1" i="1" u="none" strike="noStrike" kern="0" cap="none" spc="0" normalizeH="0" baseline="0" noProof="0" smtClean="0">
                            <a:ln>
                              <a:noFill/>
                            </a:ln>
                            <a:solidFill>
                              <a:schemeClr val="accent2"/>
                            </a:solidFill>
                            <a:effectLst/>
                            <a:uLnTx/>
                            <a:uFillTx/>
                            <a:latin typeface="Cambria Math"/>
                            <a:ea typeface="宋体" charset="-122"/>
                          </a:rPr>
                          <m:t>𝑫</m:t>
                        </m:r>
                      </m:e>
                      <m:sup>
                        <m:r>
                          <a:rPr kumimoji="0" lang="en-US" altLang="zh-CN" sz="2000" b="1" i="1" u="none" strike="noStrike" kern="0" cap="none" spc="0" normalizeH="0" baseline="0" noProof="0" smtClean="0">
                            <a:ln>
                              <a:noFill/>
                            </a:ln>
                            <a:solidFill>
                              <a:schemeClr val="accent2"/>
                            </a:solidFill>
                            <a:effectLst/>
                            <a:uLnTx/>
                            <a:uFillTx/>
                            <a:latin typeface="Cambria Math"/>
                            <a:ea typeface="宋体" charset="-122"/>
                          </a:rPr>
                          <m:t>∗</m:t>
                        </m:r>
                      </m:sup>
                    </m:sSup>
                    <m:sSup>
                      <m:sSupPr>
                        <m:ctrlPr>
                          <a:rPr kumimoji="0" lang="en-US" altLang="zh-CN" sz="2000" b="1" i="1" u="none" strike="noStrike" kern="0" cap="none" spc="0" normalizeH="0" baseline="0" noProof="0" smtClean="0">
                            <a:ln>
                              <a:noFill/>
                            </a:ln>
                            <a:solidFill>
                              <a:schemeClr val="accent2"/>
                            </a:solidFill>
                            <a:effectLst/>
                            <a:uLnTx/>
                            <a:uFillTx/>
                            <a:latin typeface="Cambria Math" panose="02040503050406030204" pitchFamily="18" charset="0"/>
                            <a:ea typeface="宋体" charset="-122"/>
                          </a:rPr>
                        </m:ctrlPr>
                      </m:sSupPr>
                      <m:e>
                        <m:acc>
                          <m:accPr>
                            <m:chr m:val="̅"/>
                            <m:ctrlPr>
                              <a:rPr kumimoji="0" lang="en-US" altLang="zh-CN" sz="2000" b="1" i="1" u="none" strike="noStrike" kern="0" cap="none" spc="0" normalizeH="0" baseline="0" noProof="0" smtClean="0">
                                <a:ln>
                                  <a:noFill/>
                                </a:ln>
                                <a:solidFill>
                                  <a:schemeClr val="accent2"/>
                                </a:solidFill>
                                <a:effectLst/>
                                <a:uLnTx/>
                                <a:uFillTx/>
                                <a:latin typeface="Cambria Math" panose="02040503050406030204" pitchFamily="18" charset="0"/>
                                <a:ea typeface="宋体" charset="-122"/>
                              </a:rPr>
                            </m:ctrlPr>
                          </m:accPr>
                          <m:e>
                            <m:r>
                              <a:rPr kumimoji="0" lang="en-US" altLang="zh-CN" sz="2000" b="1" i="1" u="none" strike="noStrike" kern="0" cap="none" spc="0" normalizeH="0" baseline="0" noProof="0" smtClean="0">
                                <a:ln>
                                  <a:noFill/>
                                </a:ln>
                                <a:solidFill>
                                  <a:schemeClr val="accent2"/>
                                </a:solidFill>
                                <a:effectLst/>
                                <a:uLnTx/>
                                <a:uFillTx/>
                                <a:latin typeface="Cambria Math"/>
                                <a:ea typeface="宋体" charset="-122"/>
                              </a:rPr>
                              <m:t>𝑫</m:t>
                            </m:r>
                          </m:e>
                        </m:acc>
                      </m:e>
                      <m:sup>
                        <m:r>
                          <a:rPr kumimoji="0" lang="en-US" altLang="zh-CN" sz="2000" b="1" i="1" u="none" strike="noStrike" kern="0" cap="none" spc="0" normalizeH="0" baseline="0" noProof="0" smtClean="0">
                            <a:ln>
                              <a:noFill/>
                            </a:ln>
                            <a:solidFill>
                              <a:schemeClr val="accent2"/>
                            </a:solidFill>
                            <a:effectLst/>
                            <a:uLnTx/>
                            <a:uFillTx/>
                            <a:latin typeface="Cambria Math"/>
                            <a:ea typeface="宋体" charset="-122"/>
                          </a:rPr>
                          <m:t>∗</m:t>
                        </m:r>
                      </m:sup>
                    </m:sSup>
                  </m:oMath>
                </a14:m>
                <a:r>
                  <a:rPr kumimoji="0" lang="en-US" altLang="zh-CN" sz="2000" b="1" i="0" u="none" strike="noStrike" kern="0" cap="none" spc="0" normalizeH="0" baseline="0" noProof="0" dirty="0">
                    <a:ln>
                      <a:noFill/>
                    </a:ln>
                    <a:solidFill>
                      <a:schemeClr val="accent2"/>
                    </a:solidFill>
                    <a:effectLst/>
                    <a:uLnTx/>
                    <a:uFillTx/>
                    <a:latin typeface="Arial" charset="0"/>
                    <a:ea typeface="宋体" charset="-122"/>
                  </a:rPr>
                  <a:t>,</a:t>
                </a:r>
                <a:r>
                  <a:rPr kumimoji="0" lang="zh-CN" altLang="en-US" sz="2000" b="1" i="0" u="none" strike="noStrike" kern="0" cap="none" spc="0" normalizeH="0" baseline="0" noProof="0" dirty="0">
                    <a:ln>
                      <a:noFill/>
                    </a:ln>
                    <a:solidFill>
                      <a:schemeClr val="accent2"/>
                    </a:solidFill>
                    <a:effectLst/>
                    <a:uLnTx/>
                    <a:uFillTx/>
                    <a:latin typeface="Arial" charset="0"/>
                    <a:ea typeface="宋体" charset="-122"/>
                  </a:rPr>
                  <a:t> </a:t>
                </a:r>
                <a14:m>
                  <m:oMath xmlns:m="http://schemas.openxmlformats.org/officeDocument/2006/math">
                    <m:sSup>
                      <m:sSupPr>
                        <m:ctrlPr>
                          <a:rPr lang="en-US" altLang="zh-CN" sz="2000" b="1" i="1" kern="0">
                            <a:solidFill>
                              <a:schemeClr val="accent2"/>
                            </a:solidFill>
                            <a:latin typeface="Cambria Math" panose="02040503050406030204" pitchFamily="18" charset="0"/>
                          </a:rPr>
                        </m:ctrlPr>
                      </m:sSupPr>
                      <m:e>
                        <m:r>
                          <a:rPr lang="en-US" altLang="zh-CN" sz="2000" b="1" i="1" kern="0">
                            <a:solidFill>
                              <a:schemeClr val="accent2"/>
                            </a:solidFill>
                            <a:latin typeface="Cambria Math"/>
                          </a:rPr>
                          <m:t>𝑫</m:t>
                        </m:r>
                        <m:r>
                          <a:rPr lang="en-US" altLang="zh-CN" sz="2000" b="1" i="1" kern="0" baseline="-25000" smtClean="0">
                            <a:solidFill>
                              <a:schemeClr val="accent2"/>
                            </a:solidFill>
                            <a:latin typeface="Cambria Math" panose="02040503050406030204" pitchFamily="18" charset="0"/>
                          </a:rPr>
                          <m:t>𝒔</m:t>
                        </m:r>
                      </m:e>
                      <m:sup>
                        <m:r>
                          <a:rPr lang="en-US" altLang="zh-CN" sz="2000" b="1" i="1" kern="0">
                            <a:solidFill>
                              <a:schemeClr val="accent2"/>
                            </a:solidFill>
                            <a:latin typeface="Cambria Math"/>
                          </a:rPr>
                          <m:t>∗</m:t>
                        </m:r>
                      </m:sup>
                    </m:sSup>
                    <m:sSup>
                      <m:sSupPr>
                        <m:ctrlPr>
                          <a:rPr lang="en-US" altLang="zh-CN" sz="2000" b="1" i="1" kern="0">
                            <a:solidFill>
                              <a:schemeClr val="accent2"/>
                            </a:solidFill>
                            <a:latin typeface="Cambria Math" panose="02040503050406030204" pitchFamily="18" charset="0"/>
                          </a:rPr>
                        </m:ctrlPr>
                      </m:sSupPr>
                      <m:e>
                        <m:acc>
                          <m:accPr>
                            <m:chr m:val="̅"/>
                            <m:ctrlPr>
                              <a:rPr lang="en-US" altLang="zh-CN" sz="2000" b="1" i="1" kern="0">
                                <a:solidFill>
                                  <a:schemeClr val="accent2"/>
                                </a:solidFill>
                                <a:latin typeface="Cambria Math" panose="02040503050406030204" pitchFamily="18" charset="0"/>
                              </a:rPr>
                            </m:ctrlPr>
                          </m:accPr>
                          <m:e>
                            <m:r>
                              <a:rPr lang="en-US" altLang="zh-CN" sz="2000" b="1" i="1" kern="0">
                                <a:solidFill>
                                  <a:schemeClr val="accent2"/>
                                </a:solidFill>
                                <a:latin typeface="Cambria Math"/>
                              </a:rPr>
                              <m:t>𝑫</m:t>
                            </m:r>
                          </m:e>
                        </m:acc>
                        <m:r>
                          <a:rPr lang="en-US" altLang="zh-CN" sz="2000" b="1" i="1" kern="0" baseline="-25000" smtClean="0">
                            <a:solidFill>
                              <a:schemeClr val="accent2"/>
                            </a:solidFill>
                            <a:latin typeface="Cambria Math" panose="02040503050406030204" pitchFamily="18" charset="0"/>
                          </a:rPr>
                          <m:t>𝒔</m:t>
                        </m:r>
                      </m:e>
                      <m:sup>
                        <m:r>
                          <a:rPr lang="en-US" altLang="zh-CN" sz="2000" b="1" i="1" kern="0">
                            <a:solidFill>
                              <a:schemeClr val="accent2"/>
                            </a:solidFill>
                            <a:latin typeface="Cambria Math"/>
                          </a:rPr>
                          <m:t>∗</m:t>
                        </m:r>
                      </m:sup>
                    </m:sSup>
                  </m:oMath>
                </a14:m>
                <a:endParaRPr kumimoji="0" lang="zh-CN" altLang="en-US" sz="2000" b="1" i="0" u="none" strike="noStrike" kern="0" cap="none" spc="0" normalizeH="0" baseline="0" noProof="0" dirty="0">
                  <a:ln>
                    <a:noFill/>
                  </a:ln>
                  <a:solidFill>
                    <a:schemeClr val="accent2"/>
                  </a:solidFill>
                  <a:effectLst/>
                  <a:uLnTx/>
                  <a:uFillTx/>
                  <a:latin typeface="Arial" charset="0"/>
                  <a:ea typeface="宋体" charset="-122"/>
                </a:endParaRPr>
              </a:p>
            </p:txBody>
          </p:sp>
        </mc:Choice>
        <mc:Fallback>
          <p:sp>
            <p:nvSpPr>
              <p:cNvPr id="5" name="TextBox 1"/>
              <p:cNvSpPr txBox="1">
                <a:spLocks noRot="1" noChangeAspect="1" noMove="1" noResize="1" noEditPoints="1" noAdjustHandles="1" noChangeArrowheads="1" noChangeShapeType="1" noTextEdit="1"/>
              </p:cNvSpPr>
              <p:nvPr/>
            </p:nvSpPr>
            <p:spPr bwMode="auto">
              <a:xfrm>
                <a:off x="605991" y="476672"/>
                <a:ext cx="5816913" cy="400110"/>
              </a:xfrm>
              <a:prstGeom prst="rect">
                <a:avLst/>
              </a:prstGeom>
              <a:blipFill>
                <a:blip r:embed="rId4"/>
                <a:stretch>
                  <a:fillRect l="-940" t="-7353" r="-418" b="-23529"/>
                </a:stretch>
              </a:blip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745" y="2576892"/>
            <a:ext cx="3047914" cy="36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460851" y="3504840"/>
            <a:ext cx="6338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chemeClr val="accent2"/>
                </a:solidFill>
                <a:effectLst/>
                <a:uLnTx/>
                <a:uFillTx/>
                <a:latin typeface="Arial" charset="0"/>
                <a:ea typeface="宋体" charset="-122"/>
              </a:rPr>
              <a:t>Feynman diagrams for the transition amplitudes</a:t>
            </a:r>
            <a:endParaRPr kumimoji="0" lang="zh-CN" altLang="en-US" sz="2000" b="1" i="0" u="none" strike="noStrike" kern="0" cap="none" spc="0" normalizeH="0" baseline="0" noProof="0" dirty="0">
              <a:ln>
                <a:noFill/>
              </a:ln>
              <a:solidFill>
                <a:schemeClr val="accent2"/>
              </a:solidFill>
              <a:effectLst/>
              <a:uLnTx/>
              <a:uFillTx/>
              <a:latin typeface="Arial" charset="0"/>
              <a:ea typeface="宋体" charset="-122"/>
            </a:endParaRPr>
          </a:p>
        </p:txBody>
      </p:sp>
      <p:pic>
        <p:nvPicPr>
          <p:cNvPr id="3" name="图片 2"/>
          <p:cNvPicPr>
            <a:picLocks noChangeAspect="1"/>
          </p:cNvPicPr>
          <p:nvPr/>
        </p:nvPicPr>
        <p:blipFill>
          <a:blip r:embed="rId6"/>
          <a:stretch>
            <a:fillRect/>
          </a:stretch>
        </p:blipFill>
        <p:spPr>
          <a:xfrm>
            <a:off x="821584" y="4299079"/>
            <a:ext cx="2885288" cy="1365900"/>
          </a:xfrm>
          <a:prstGeom prst="rect">
            <a:avLst/>
          </a:prstGeom>
        </p:spPr>
      </p:pic>
      <p:pic>
        <p:nvPicPr>
          <p:cNvPr id="4" name="图片 3"/>
          <p:cNvPicPr>
            <a:picLocks noChangeAspect="1"/>
          </p:cNvPicPr>
          <p:nvPr/>
        </p:nvPicPr>
        <p:blipFill>
          <a:blip r:embed="rId7"/>
          <a:stretch>
            <a:fillRect/>
          </a:stretch>
        </p:blipFill>
        <p:spPr>
          <a:xfrm>
            <a:off x="4340898" y="4377379"/>
            <a:ext cx="3267675" cy="1287600"/>
          </a:xfrm>
          <a:prstGeom prst="rect">
            <a:avLst/>
          </a:prstGeom>
        </p:spPr>
      </p:pic>
      <mc:AlternateContent xmlns:mc="http://schemas.openxmlformats.org/markup-compatibility/2006">
        <mc:Choice xmlns:a14="http://schemas.microsoft.com/office/drawing/2010/main" Requires="a14">
          <p:sp>
            <p:nvSpPr>
              <p:cNvPr id="11" name="TextBox 1"/>
              <p:cNvSpPr txBox="1">
                <a:spLocks noChangeArrowheads="1"/>
              </p:cNvSpPr>
              <p:nvPr/>
            </p:nvSpPr>
            <p:spPr bwMode="auto">
              <a:xfrm>
                <a:off x="739872" y="5855301"/>
                <a:ext cx="8005660" cy="3515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auto" latinLnBrk="0" hangingPunct="0">
                  <a:lnSpc>
                    <a:spcPct val="100000"/>
                  </a:lnSpc>
                  <a:spcBef>
                    <a:spcPct val="20000"/>
                  </a:spcBef>
                  <a:spcAft>
                    <a:spcPts val="0"/>
                  </a:spcAft>
                  <a:buClrTx/>
                  <a:buSzTx/>
                  <a:buFontTx/>
                  <a:buNone/>
                  <a:tabLst/>
                  <a:defRPr/>
                </a:pPr>
                <a14:m>
                  <m:oMath xmlns:m="http://schemas.openxmlformats.org/officeDocument/2006/math">
                    <m:sSub>
                      <m:sSubPr>
                        <m:ctrlPr>
                          <a:rPr kumimoji="0" lang="el-GR" altLang="zh-CN" sz="1600" b="0" i="1" u="none" strike="noStrike" kern="0" cap="none" spc="0" normalizeH="0" baseline="0" noProof="0" dirty="0" smtClean="0">
                            <a:ln>
                              <a:noFill/>
                            </a:ln>
                            <a:solidFill>
                              <a:schemeClr val="accent2"/>
                            </a:solidFill>
                            <a:effectLst/>
                            <a:uLnTx/>
                            <a:uFillTx/>
                            <a:latin typeface="Cambria Math" panose="02040503050406030204" pitchFamily="18" charset="0"/>
                            <a:ea typeface="宋体" charset="-122"/>
                          </a:rPr>
                        </m:ctrlPr>
                      </m:sSubPr>
                      <m:e>
                        <m:r>
                          <a:rPr kumimoji="0" lang="zh-CN" altLang="el-GR" sz="1600" b="0" i="1" u="none" strike="noStrike" kern="0" cap="none" spc="0" normalizeH="0" baseline="0" noProof="0" dirty="0" smtClean="0">
                            <a:ln>
                              <a:noFill/>
                            </a:ln>
                            <a:solidFill>
                              <a:schemeClr val="accent2"/>
                            </a:solidFill>
                            <a:effectLst/>
                            <a:uLnTx/>
                            <a:uFillTx/>
                            <a:latin typeface="Cambria Math"/>
                            <a:ea typeface="宋体" charset="-122"/>
                          </a:rPr>
                          <m:t>𝜓</m:t>
                        </m:r>
                      </m:e>
                      <m:sub>
                        <m:r>
                          <a:rPr kumimoji="0" lang="en-US" altLang="zh-CN" sz="1600" b="0" i="1" u="none" strike="noStrike" kern="0" cap="none" spc="0" normalizeH="0" baseline="0" noProof="0" dirty="0" smtClean="0">
                            <a:ln>
                              <a:noFill/>
                            </a:ln>
                            <a:solidFill>
                              <a:schemeClr val="accent2"/>
                            </a:solidFill>
                            <a:effectLst/>
                            <a:uLnTx/>
                            <a:uFillTx/>
                            <a:latin typeface="Cambria Math"/>
                            <a:ea typeface="宋体" charset="-122"/>
                          </a:rPr>
                          <m:t>1</m:t>
                        </m:r>
                      </m:sub>
                    </m:sSub>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a:t>
                </a:r>
                <a:r>
                  <a:rPr kumimoji="0" lang="el-GR" altLang="zh-CN" sz="1600" b="0" i="0" u="none" strike="noStrike" kern="0" cap="none" spc="0" normalizeH="0" baseline="0" noProof="0" dirty="0">
                    <a:ln>
                      <a:noFill/>
                    </a:ln>
                    <a:solidFill>
                      <a:schemeClr val="accent2"/>
                    </a:solidFill>
                    <a:effectLst/>
                    <a:uLnTx/>
                    <a:uFillTx/>
                    <a:latin typeface="Arial" charset="0"/>
                    <a:ea typeface="宋体" charset="-122"/>
                  </a:rPr>
                  <a:t> </a:t>
                </a:r>
                <a14:m>
                  <m:oMath xmlns:m="http://schemas.openxmlformats.org/officeDocument/2006/math">
                    <m:sSub>
                      <m:sSubPr>
                        <m:ctrlPr>
                          <a:rPr kumimoji="0" lang="el-GR" altLang="zh-CN" sz="1600" b="0" i="1" u="none" strike="noStrike" kern="0" cap="none" spc="0" normalizeH="0" baseline="0" noProof="0" dirty="0">
                            <a:ln>
                              <a:noFill/>
                            </a:ln>
                            <a:solidFill>
                              <a:schemeClr val="accent2"/>
                            </a:solidFill>
                            <a:effectLst/>
                            <a:uLnTx/>
                            <a:uFillTx/>
                            <a:latin typeface="Cambria Math" panose="02040503050406030204" pitchFamily="18" charset="0"/>
                            <a:ea typeface="宋体" charset="-122"/>
                          </a:rPr>
                        </m:ctrlPr>
                      </m:sSubPr>
                      <m:e>
                        <m:r>
                          <a:rPr kumimoji="0" lang="zh-CN" altLang="el-GR" sz="1600" b="0" i="1" u="none" strike="noStrike" kern="0" cap="none" spc="0" normalizeH="0" baseline="0" noProof="0" dirty="0">
                            <a:ln>
                              <a:noFill/>
                            </a:ln>
                            <a:solidFill>
                              <a:schemeClr val="accent2"/>
                            </a:solidFill>
                            <a:effectLst/>
                            <a:uLnTx/>
                            <a:uFillTx/>
                            <a:latin typeface="Cambria Math"/>
                            <a:ea typeface="宋体" charset="-122"/>
                          </a:rPr>
                          <m:t>𝜓</m:t>
                        </m:r>
                      </m:e>
                      <m:sub>
                        <m:r>
                          <a:rPr kumimoji="0" lang="en-US" altLang="zh-CN" sz="1600" b="0" i="1" u="none" strike="noStrike" kern="0" cap="none" spc="0" normalizeH="0" baseline="0" noProof="0" dirty="0" smtClean="0">
                            <a:ln>
                              <a:noFill/>
                            </a:ln>
                            <a:solidFill>
                              <a:schemeClr val="accent2"/>
                            </a:solidFill>
                            <a:effectLst/>
                            <a:uLnTx/>
                            <a:uFillTx/>
                            <a:latin typeface="Cambria Math"/>
                            <a:ea typeface="宋体" charset="-122"/>
                          </a:rPr>
                          <m:t>2</m:t>
                        </m:r>
                      </m:sub>
                    </m:sSub>
                    <m:r>
                      <a:rPr kumimoji="0" lang="en-US" altLang="zh-CN" sz="1600" b="0" i="1" u="none" strike="noStrike" kern="0" cap="none" spc="0" normalizeH="0" baseline="0" noProof="0" dirty="0">
                        <a:ln>
                          <a:noFill/>
                        </a:ln>
                        <a:solidFill>
                          <a:schemeClr val="accent2"/>
                        </a:solidFill>
                        <a:effectLst/>
                        <a:uLnTx/>
                        <a:uFillTx/>
                        <a:latin typeface="Cambria Math"/>
                        <a:ea typeface="宋体" charset="-122"/>
                      </a:rPr>
                      <m:t> </m:t>
                    </m:r>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and </a:t>
                </a:r>
                <a14:m>
                  <m:oMath xmlns:m="http://schemas.openxmlformats.org/officeDocument/2006/math">
                    <m:sSub>
                      <m:sSubPr>
                        <m:ctrlPr>
                          <a:rPr kumimoji="0" lang="el-GR" altLang="zh-CN" sz="1600" b="0" i="1" u="none" strike="noStrike" kern="0" cap="none" spc="0" normalizeH="0" baseline="0" noProof="0" dirty="0">
                            <a:ln>
                              <a:noFill/>
                            </a:ln>
                            <a:solidFill>
                              <a:schemeClr val="accent2"/>
                            </a:solidFill>
                            <a:effectLst/>
                            <a:uLnTx/>
                            <a:uFillTx/>
                            <a:latin typeface="Cambria Math" panose="02040503050406030204" pitchFamily="18" charset="0"/>
                            <a:ea typeface="宋体" charset="-122"/>
                          </a:rPr>
                        </m:ctrlPr>
                      </m:sSubPr>
                      <m:e>
                        <m:r>
                          <a:rPr kumimoji="0" lang="zh-CN" altLang="el-GR" sz="1600" b="0" i="1" u="none" strike="noStrike" kern="0" cap="none" spc="0" normalizeH="0" baseline="0" noProof="0" dirty="0">
                            <a:ln>
                              <a:noFill/>
                            </a:ln>
                            <a:solidFill>
                              <a:schemeClr val="accent2"/>
                            </a:solidFill>
                            <a:effectLst/>
                            <a:uLnTx/>
                            <a:uFillTx/>
                            <a:latin typeface="Cambria Math"/>
                            <a:ea typeface="宋体" charset="-122"/>
                          </a:rPr>
                          <m:t>𝜓</m:t>
                        </m:r>
                      </m:e>
                      <m:sub>
                        <m:r>
                          <a:rPr kumimoji="0" lang="en-US" altLang="zh-CN" sz="1600" b="0" i="1" u="none" strike="noStrike" kern="0" cap="none" spc="0" normalizeH="0" baseline="0" noProof="0" dirty="0" smtClean="0">
                            <a:ln>
                              <a:noFill/>
                            </a:ln>
                            <a:solidFill>
                              <a:schemeClr val="accent2"/>
                            </a:solidFill>
                            <a:effectLst/>
                            <a:uLnTx/>
                            <a:uFillTx/>
                            <a:latin typeface="Cambria Math"/>
                            <a:ea typeface="宋体" charset="-122"/>
                          </a:rPr>
                          <m:t>3</m:t>
                        </m:r>
                      </m:sub>
                    </m:sSub>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 denote</a:t>
                </a:r>
                <a14:m>
                  <m:oMath xmlns:m="http://schemas.openxmlformats.org/officeDocument/2006/math">
                    <m:r>
                      <a:rPr kumimoji="0" lang="en-US" altLang="zh-CN" sz="1600" b="0" i="0" u="none" strike="noStrike" kern="0" cap="none" spc="0" normalizeH="0" baseline="0" noProof="0" dirty="0" smtClean="0">
                        <a:ln>
                          <a:noFill/>
                        </a:ln>
                        <a:solidFill>
                          <a:schemeClr val="accent2"/>
                        </a:solidFill>
                        <a:effectLst/>
                        <a:uLnTx/>
                        <a:uFillTx/>
                        <a:latin typeface="Cambria Math"/>
                        <a:ea typeface="宋体" charset="-122"/>
                      </a:rPr>
                      <m:t> </m:t>
                    </m:r>
                    <m:r>
                      <a:rPr kumimoji="0" lang="zh-CN" altLang="el-GR" sz="1600" b="0" i="1" u="none" strike="noStrike" kern="0" cap="none" spc="0" normalizeH="0" baseline="0" noProof="0" dirty="0">
                        <a:ln>
                          <a:noFill/>
                        </a:ln>
                        <a:solidFill>
                          <a:schemeClr val="accent2"/>
                        </a:solidFill>
                        <a:effectLst/>
                        <a:uLnTx/>
                        <a:uFillTx/>
                        <a:latin typeface="Cambria Math"/>
                        <a:ea typeface="宋体" charset="-122"/>
                      </a:rPr>
                      <m:t>𝜓</m:t>
                    </m:r>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(4040),</a:t>
                </a:r>
                <a14:m>
                  <m:oMath xmlns:m="http://schemas.openxmlformats.org/officeDocument/2006/math">
                    <m:r>
                      <a:rPr kumimoji="0" lang="en-US" altLang="zh-CN" sz="1600" b="0" i="0" u="none" strike="noStrike" kern="0" cap="none" spc="0" normalizeH="0" baseline="0" noProof="0" dirty="0" smtClean="0">
                        <a:ln>
                          <a:noFill/>
                        </a:ln>
                        <a:solidFill>
                          <a:schemeClr val="accent2"/>
                        </a:solidFill>
                        <a:effectLst/>
                        <a:uLnTx/>
                        <a:uFillTx/>
                        <a:latin typeface="Cambria Math"/>
                        <a:ea typeface="宋体" charset="-122"/>
                      </a:rPr>
                      <m:t>  </m:t>
                    </m:r>
                    <m:r>
                      <a:rPr kumimoji="0" lang="en-US" altLang="zh-CN" sz="1600" b="0" i="1" u="none" strike="noStrike" kern="0" cap="none" spc="0" normalizeH="0" baseline="0" noProof="0" dirty="0" smtClean="0">
                        <a:ln>
                          <a:noFill/>
                        </a:ln>
                        <a:solidFill>
                          <a:schemeClr val="accent2"/>
                        </a:solidFill>
                        <a:effectLst/>
                        <a:uLnTx/>
                        <a:uFillTx/>
                        <a:latin typeface="Cambria Math"/>
                        <a:ea typeface="宋体" charset="-122"/>
                      </a:rPr>
                      <m:t> </m:t>
                    </m:r>
                    <m:r>
                      <a:rPr kumimoji="0" lang="zh-CN" altLang="el-GR" sz="1600" b="0" i="1" u="none" strike="noStrike" kern="0" cap="none" spc="0" normalizeH="0" baseline="0" noProof="0" dirty="0">
                        <a:ln>
                          <a:noFill/>
                        </a:ln>
                        <a:solidFill>
                          <a:schemeClr val="accent2"/>
                        </a:solidFill>
                        <a:effectLst/>
                        <a:uLnTx/>
                        <a:uFillTx/>
                        <a:latin typeface="Cambria Math"/>
                        <a:ea typeface="宋体" charset="-122"/>
                      </a:rPr>
                      <m:t>𝜓</m:t>
                    </m:r>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(4160) and</a:t>
                </a:r>
                <a14:m>
                  <m:oMath xmlns:m="http://schemas.openxmlformats.org/officeDocument/2006/math">
                    <m:r>
                      <a:rPr kumimoji="0" lang="en-US" altLang="zh-CN" sz="1600" b="0" i="0" u="none" strike="noStrike" kern="0" cap="none" spc="0" normalizeH="0" baseline="0" noProof="0" dirty="0" smtClean="0">
                        <a:ln>
                          <a:noFill/>
                        </a:ln>
                        <a:solidFill>
                          <a:schemeClr val="accent2"/>
                        </a:solidFill>
                        <a:effectLst/>
                        <a:uLnTx/>
                        <a:uFillTx/>
                        <a:latin typeface="Cambria Math"/>
                        <a:ea typeface="宋体" charset="-122"/>
                      </a:rPr>
                      <m:t> </m:t>
                    </m:r>
                    <m:r>
                      <a:rPr kumimoji="0" lang="zh-CN" altLang="el-GR" sz="1600" b="0" i="1" u="none" strike="noStrike" kern="0" cap="none" spc="0" normalizeH="0" baseline="0" noProof="0" dirty="0">
                        <a:ln>
                          <a:noFill/>
                        </a:ln>
                        <a:solidFill>
                          <a:schemeClr val="accent2"/>
                        </a:solidFill>
                        <a:effectLst/>
                        <a:uLnTx/>
                        <a:uFillTx/>
                        <a:latin typeface="Cambria Math"/>
                        <a:ea typeface="宋体" charset="-122"/>
                      </a:rPr>
                      <m:t>𝜓</m:t>
                    </m:r>
                  </m:oMath>
                </a14:m>
                <a:r>
                  <a:rPr kumimoji="0" lang="en-US" altLang="zh-CN" sz="1600" b="0" i="0" u="none" strike="noStrike" kern="0" cap="none" spc="0" normalizeH="0" baseline="0" noProof="0" dirty="0">
                    <a:ln>
                      <a:noFill/>
                    </a:ln>
                    <a:solidFill>
                      <a:schemeClr val="accent2"/>
                    </a:solidFill>
                    <a:effectLst/>
                    <a:uLnTx/>
                    <a:uFillTx/>
                    <a:latin typeface="Arial" charset="0"/>
                    <a:ea typeface="宋体" charset="-122"/>
                  </a:rPr>
                  <a:t>(4415), respectively.</a:t>
                </a:r>
                <a:endParaRPr kumimoji="0" lang="en-US" altLang="zh-CN" sz="1600" b="1" i="0" u="none" strike="noStrike" kern="0" cap="none" spc="0" normalizeH="0" baseline="0" noProof="0" dirty="0">
                  <a:ln>
                    <a:noFill/>
                  </a:ln>
                  <a:solidFill>
                    <a:schemeClr val="accent2"/>
                  </a:solidFill>
                  <a:effectLst/>
                  <a:uLnTx/>
                  <a:uFillTx/>
                  <a:latin typeface="Calibri" pitchFamily="34" charset="0"/>
                  <a:ea typeface="宋体" charset="-122"/>
                </a:endParaRPr>
              </a:p>
            </p:txBody>
          </p:sp>
        </mc:Choice>
        <mc:Fallback>
          <p:sp>
            <p:nvSpPr>
              <p:cNvPr id="11" name="TextBox 1"/>
              <p:cNvSpPr txBox="1">
                <a:spLocks noRot="1" noChangeAspect="1" noMove="1" noResize="1" noEditPoints="1" noAdjustHandles="1" noChangeArrowheads="1" noChangeShapeType="1" noTextEdit="1"/>
              </p:cNvSpPr>
              <p:nvPr/>
            </p:nvSpPr>
            <p:spPr bwMode="auto">
              <a:xfrm>
                <a:off x="739872" y="5855301"/>
                <a:ext cx="8005660" cy="351503"/>
              </a:xfrm>
              <a:prstGeom prst="rect">
                <a:avLst/>
              </a:prstGeom>
              <a:blipFill>
                <a:blip r:embed="rId8"/>
                <a:stretch>
                  <a:fillRect t="-7018" b="-175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467785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CC8644-63BB-42DA-8125-9C2FBCE06A74}"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altLang="zh-CN" sz="1800" b="0" i="0" u="none" strike="noStrike" kern="0" cap="none" spc="0" normalizeH="0" baseline="0" noProof="0" dirty="0">
              <a:ln>
                <a:noFill/>
              </a:ln>
              <a:solidFill>
                <a:sysClr val="windowText" lastClr="000000"/>
              </a:solidFill>
              <a:effectLst/>
              <a:uLnTx/>
              <a:uFillTx/>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61" y="689043"/>
            <a:ext cx="7548048" cy="339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316404"/>
            <a:ext cx="1845354" cy="27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441" y="4326452"/>
            <a:ext cx="1892672" cy="26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5" y="4740500"/>
            <a:ext cx="1368151" cy="23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5236" y="4740499"/>
            <a:ext cx="560181" cy="23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1"/>
              <p:cNvSpPr txBox="1">
                <a:spLocks noChangeArrowheads="1"/>
              </p:cNvSpPr>
              <p:nvPr/>
            </p:nvSpPr>
            <p:spPr bwMode="auto">
              <a:xfrm>
                <a:off x="4788024" y="5199346"/>
                <a:ext cx="3816423" cy="923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altLang="zh-CN" sz="1800" b="1" i="1" u="none" strike="noStrike" kern="0" cap="none" spc="0" normalizeH="0" baseline="0" noProof="0" smtClean="0">
                            <a:ln>
                              <a:noFill/>
                            </a:ln>
                            <a:solidFill>
                              <a:schemeClr val="accent4">
                                <a:lumMod val="75000"/>
                                <a:lumOff val="25000"/>
                              </a:schemeClr>
                            </a:solidFill>
                            <a:effectLst/>
                            <a:uLnTx/>
                            <a:uFillTx/>
                            <a:latin typeface="Cambria Math" panose="02040503050406030204" pitchFamily="18" charset="0"/>
                            <a:ea typeface="宋体" charset="-122"/>
                          </a:rPr>
                        </m:ctrlPr>
                      </m:sSubPr>
                      <m:e>
                        <m:r>
                          <a:rPr kumimoji="0" lang="zh-CN" altLang="en-US" sz="1800" b="1" i="1" u="none" strike="noStrike" kern="0" cap="none" spc="0" normalizeH="0" baseline="0" noProof="0" smtClean="0">
                            <a:ln>
                              <a:noFill/>
                            </a:ln>
                            <a:solidFill>
                              <a:schemeClr val="accent4">
                                <a:lumMod val="75000"/>
                                <a:lumOff val="25000"/>
                              </a:schemeClr>
                            </a:solidFill>
                            <a:effectLst/>
                            <a:uLnTx/>
                            <a:uFillTx/>
                            <a:latin typeface="Cambria Math"/>
                            <a:ea typeface="宋体" charset="-122"/>
                          </a:rPr>
                          <m:t>𝜦</m:t>
                        </m:r>
                      </m:e>
                      <m:sub>
                        <m:r>
                          <a:rPr kumimoji="0" lang="zh-CN" altLang="en-US" sz="1800" b="1" i="1" u="none" strike="noStrike" kern="0" cap="none" spc="0" normalizeH="0" baseline="0" noProof="0" smtClean="0">
                            <a:ln>
                              <a:noFill/>
                            </a:ln>
                            <a:solidFill>
                              <a:schemeClr val="accent4">
                                <a:lumMod val="75000"/>
                                <a:lumOff val="25000"/>
                              </a:schemeClr>
                            </a:solidFill>
                            <a:effectLst/>
                            <a:uLnTx/>
                            <a:uFillTx/>
                            <a:latin typeface="Cambria Math"/>
                            <a:ea typeface="宋体" charset="-122"/>
                          </a:rPr>
                          <m:t>𝝅</m:t>
                        </m:r>
                      </m:sub>
                    </m:sSub>
                    <m:r>
                      <a:rPr kumimoji="0" lang="en-US" altLang="zh-CN" sz="1800" b="1" i="1" u="none" strike="noStrike" kern="0" cap="none" spc="0" normalizeH="0" baseline="0" noProof="0" smtClean="0">
                        <a:ln>
                          <a:noFill/>
                        </a:ln>
                        <a:solidFill>
                          <a:schemeClr val="accent4">
                            <a:lumMod val="75000"/>
                            <a:lumOff val="25000"/>
                          </a:schemeClr>
                        </a:solidFill>
                        <a:effectLst/>
                        <a:uLnTx/>
                        <a:uFillTx/>
                        <a:latin typeface="Cambria Math"/>
                        <a:ea typeface="宋体" charset="-122"/>
                      </a:rPr>
                      <m:t> </m:t>
                    </m:r>
                  </m:oMath>
                </a14:m>
                <a:r>
                  <a:rPr kumimoji="0" lang="en-US" altLang="zh-CN" sz="1800" b="1" i="0" u="none" strike="noStrike" kern="0" cap="none" spc="0" normalizeH="0" baseline="0" noProof="0" dirty="0">
                    <a:ln>
                      <a:noFill/>
                    </a:ln>
                    <a:solidFill>
                      <a:schemeClr val="accent2"/>
                    </a:solidFill>
                    <a:effectLst/>
                    <a:uLnTx/>
                    <a:uFillTx/>
                    <a:latin typeface="Arial" charset="0"/>
                    <a:ea typeface="宋体" charset="-122"/>
                  </a:rPr>
                  <a:t>is determined  by  fitting  the experimental  data of  the cross section  of  </a:t>
                </a:r>
                <a:r>
                  <a:rPr kumimoji="0" lang="en-US" altLang="zh-CN" sz="1800" b="1" i="0" u="none" strike="noStrike" kern="0" cap="none" spc="0" normalizeH="0" baseline="0" noProof="0" dirty="0" err="1">
                    <a:ln>
                      <a:noFill/>
                    </a:ln>
                    <a:solidFill>
                      <a:schemeClr val="accent2"/>
                    </a:solidFill>
                    <a:effectLst/>
                    <a:uLnTx/>
                    <a:uFillTx/>
                    <a:latin typeface="Arial" charset="0"/>
                    <a:ea typeface="宋体" charset="-122"/>
                  </a:rPr>
                  <a:t>e</a:t>
                </a:r>
                <a:r>
                  <a:rPr kumimoji="0" lang="en-US" altLang="zh-CN" sz="1800" b="1" i="0" u="none" strike="noStrike" kern="0" cap="none" spc="0" normalizeH="0" baseline="30000" noProof="0" dirty="0" err="1">
                    <a:ln>
                      <a:noFill/>
                    </a:ln>
                    <a:solidFill>
                      <a:schemeClr val="accent2"/>
                    </a:solidFill>
                    <a:effectLst/>
                    <a:uLnTx/>
                    <a:uFillTx/>
                    <a:latin typeface="Arial" charset="0"/>
                    <a:ea typeface="宋体" charset="-122"/>
                    <a:sym typeface="Symbol" pitchFamily="18" charset="2"/>
                  </a:rPr>
                  <a:t></a:t>
                </a:r>
                <a:r>
                  <a:rPr kumimoji="0" lang="en-US" altLang="zh-CN" sz="1800" b="1" i="0" u="none" strike="noStrike" kern="0" cap="none" spc="0" normalizeH="0" baseline="0" noProof="0" dirty="0" err="1">
                    <a:ln>
                      <a:noFill/>
                    </a:ln>
                    <a:solidFill>
                      <a:schemeClr val="accent2"/>
                    </a:solidFill>
                    <a:effectLst/>
                    <a:uLnTx/>
                    <a:uFillTx/>
                    <a:latin typeface="Arial" charset="0"/>
                    <a:ea typeface="宋体" charset="-122"/>
                    <a:sym typeface="Symbol" pitchFamily="18" charset="2"/>
                  </a:rPr>
                  <a:t>e</a:t>
                </a:r>
                <a:r>
                  <a:rPr kumimoji="0" lang="en-US" altLang="zh-CN" sz="1800" b="1" i="0" u="none" strike="noStrike" kern="0" cap="none" spc="0" normalizeH="0" baseline="30000" noProof="0" dirty="0">
                    <a:ln>
                      <a:noFill/>
                    </a:ln>
                    <a:solidFill>
                      <a:schemeClr val="accent2"/>
                    </a:solidFill>
                    <a:effectLst/>
                    <a:uLnTx/>
                    <a:uFillTx/>
                    <a:latin typeface="Arial" charset="0"/>
                    <a:ea typeface="宋体" charset="-122"/>
                    <a:sym typeface="Symbol" pitchFamily="18" charset="2"/>
                  </a:rPr>
                  <a:t> </a:t>
                </a:r>
                <a:r>
                  <a:rPr kumimoji="0" lang="zh-CN" altLang="en-US" sz="1800" b="1" i="0" u="none" strike="noStrike" kern="0" cap="none" spc="0" normalizeH="0" baseline="0" noProof="0" dirty="0">
                    <a:ln>
                      <a:noFill/>
                    </a:ln>
                    <a:solidFill>
                      <a:schemeClr val="accent2"/>
                    </a:solidFill>
                    <a:effectLst/>
                    <a:uLnTx/>
                    <a:uFillTx/>
                    <a:latin typeface="Calibri" pitchFamily="34" charset="0"/>
                    <a:ea typeface="宋体" charset="-122"/>
                  </a:rPr>
                  <a:t>→ </a:t>
                </a:r>
                <a14:m>
                  <m:oMath xmlns:m="http://schemas.openxmlformats.org/officeDocument/2006/math">
                    <m:sSup>
                      <m:sSupPr>
                        <m:ctrlPr>
                          <a:rPr kumimoji="0" lang="en-US" altLang="zh-CN" sz="1800" b="1" i="1" u="none" strike="noStrike" kern="0" cap="none" spc="0" normalizeH="0" baseline="0" noProof="0">
                            <a:ln>
                              <a:noFill/>
                            </a:ln>
                            <a:solidFill>
                              <a:schemeClr val="accent2"/>
                            </a:solidFill>
                            <a:effectLst/>
                            <a:uLnTx/>
                            <a:uFillTx/>
                            <a:latin typeface="Cambria Math" panose="02040503050406030204" pitchFamily="18" charset="0"/>
                            <a:ea typeface="宋体" charset="-122"/>
                          </a:rPr>
                        </m:ctrlPr>
                      </m:sSupPr>
                      <m:e>
                        <m:r>
                          <a:rPr kumimoji="0" lang="en-US" altLang="zh-CN" sz="1800" b="1" i="1" u="none" strike="noStrike" kern="0" cap="none" spc="0" normalizeH="0" baseline="0" noProof="0">
                            <a:ln>
                              <a:noFill/>
                            </a:ln>
                            <a:solidFill>
                              <a:schemeClr val="accent2"/>
                            </a:solidFill>
                            <a:effectLst/>
                            <a:uLnTx/>
                            <a:uFillTx/>
                            <a:latin typeface="Cambria Math"/>
                            <a:ea typeface="宋体" charset="-122"/>
                          </a:rPr>
                          <m:t>𝑫</m:t>
                        </m:r>
                      </m:e>
                      <m:sup>
                        <m:r>
                          <a:rPr kumimoji="0" lang="en-US" altLang="zh-CN" sz="1800" b="1" i="1" u="none" strike="noStrike" kern="0" cap="none" spc="0" normalizeH="0" baseline="0" noProof="0">
                            <a:ln>
                              <a:noFill/>
                            </a:ln>
                            <a:solidFill>
                              <a:schemeClr val="accent2"/>
                            </a:solidFill>
                            <a:effectLst/>
                            <a:uLnTx/>
                            <a:uFillTx/>
                            <a:latin typeface="Cambria Math"/>
                            <a:ea typeface="宋体" charset="-122"/>
                          </a:rPr>
                          <m:t>∗</m:t>
                        </m:r>
                      </m:sup>
                    </m:sSup>
                    <m:sSup>
                      <m:sSupPr>
                        <m:ctrlPr>
                          <a:rPr kumimoji="0" lang="en-US" altLang="zh-CN" sz="1800" b="1" i="1" u="none" strike="noStrike" kern="0" cap="none" spc="0" normalizeH="0" baseline="0" noProof="0">
                            <a:ln>
                              <a:noFill/>
                            </a:ln>
                            <a:solidFill>
                              <a:schemeClr val="accent2"/>
                            </a:solidFill>
                            <a:effectLst/>
                            <a:uLnTx/>
                            <a:uFillTx/>
                            <a:latin typeface="Cambria Math" panose="02040503050406030204" pitchFamily="18" charset="0"/>
                            <a:ea typeface="宋体" charset="-122"/>
                          </a:rPr>
                        </m:ctrlPr>
                      </m:sSupPr>
                      <m:e>
                        <m:acc>
                          <m:accPr>
                            <m:chr m:val="̅"/>
                            <m:ctrlPr>
                              <a:rPr kumimoji="0" lang="en-US" altLang="zh-CN" sz="1800" b="1" i="1" u="none" strike="noStrike" kern="0" cap="none" spc="0" normalizeH="0" baseline="0" noProof="0">
                                <a:ln>
                                  <a:noFill/>
                                </a:ln>
                                <a:solidFill>
                                  <a:schemeClr val="accent2"/>
                                </a:solidFill>
                                <a:effectLst/>
                                <a:uLnTx/>
                                <a:uFillTx/>
                                <a:latin typeface="Cambria Math" panose="02040503050406030204" pitchFamily="18" charset="0"/>
                                <a:ea typeface="宋体" charset="-122"/>
                              </a:rPr>
                            </m:ctrlPr>
                          </m:accPr>
                          <m:e>
                            <m:r>
                              <a:rPr kumimoji="0" lang="en-US" altLang="zh-CN" sz="1800" b="1" i="1" u="none" strike="noStrike" kern="0" cap="none" spc="0" normalizeH="0" baseline="0" noProof="0">
                                <a:ln>
                                  <a:noFill/>
                                </a:ln>
                                <a:solidFill>
                                  <a:schemeClr val="accent2"/>
                                </a:solidFill>
                                <a:effectLst/>
                                <a:uLnTx/>
                                <a:uFillTx/>
                                <a:latin typeface="Cambria Math"/>
                                <a:ea typeface="宋体" charset="-122"/>
                              </a:rPr>
                              <m:t>𝑫</m:t>
                            </m:r>
                          </m:e>
                        </m:acc>
                      </m:e>
                      <m:sup>
                        <m:r>
                          <a:rPr kumimoji="0" lang="en-US" altLang="zh-CN" sz="1800" b="1" i="1" u="none" strike="noStrike" kern="0" cap="none" spc="0" normalizeH="0" baseline="0" noProof="0">
                            <a:ln>
                              <a:noFill/>
                            </a:ln>
                            <a:solidFill>
                              <a:schemeClr val="accent2"/>
                            </a:solidFill>
                            <a:effectLst/>
                            <a:uLnTx/>
                            <a:uFillTx/>
                            <a:latin typeface="Cambria Math"/>
                            <a:ea typeface="宋体" charset="-122"/>
                          </a:rPr>
                          <m:t>∗</m:t>
                        </m:r>
                      </m:sup>
                    </m:sSup>
                  </m:oMath>
                </a14:m>
                <a:endParaRPr kumimoji="0" lang="zh-CN" altLang="en-US" sz="1800" b="1" i="0" u="none" strike="noStrike" kern="0" cap="none" spc="0" normalizeH="0" baseline="0" noProof="0" dirty="0">
                  <a:ln>
                    <a:noFill/>
                  </a:ln>
                  <a:solidFill>
                    <a:srgbClr val="00B0F0"/>
                  </a:solidFill>
                  <a:effectLst/>
                  <a:uLnTx/>
                  <a:uFillTx/>
                  <a:latin typeface="Arial" charset="0"/>
                  <a:ea typeface="宋体" charset="-122"/>
                </a:endParaRPr>
              </a:p>
            </p:txBody>
          </p:sp>
        </mc:Choice>
        <mc:Fallback xmlns="">
          <p:sp>
            <p:nvSpPr>
              <p:cNvPr id="10" name="TextBox 1"/>
              <p:cNvSpPr txBox="1">
                <a:spLocks noRot="1" noChangeAspect="1" noMove="1" noResize="1" noEditPoints="1" noAdjustHandles="1" noChangeArrowheads="1" noChangeShapeType="1" noTextEdit="1"/>
              </p:cNvSpPr>
              <p:nvPr/>
            </p:nvSpPr>
            <p:spPr bwMode="auto">
              <a:xfrm>
                <a:off x="4788024" y="5199346"/>
                <a:ext cx="3816423" cy="923330"/>
              </a:xfrm>
              <a:prstGeom prst="rect">
                <a:avLst/>
              </a:prstGeom>
              <a:blipFill rotWithShape="1">
                <a:blip r:embed="rId8"/>
                <a:stretch>
                  <a:fillRect l="-1278" t="-3311" b="-99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TextBox 1"/>
          <p:cNvSpPr txBox="1">
            <a:spLocks noChangeArrowheads="1"/>
          </p:cNvSpPr>
          <p:nvPr/>
        </p:nvSpPr>
        <p:spPr bwMode="auto">
          <a:xfrm>
            <a:off x="315819" y="260648"/>
            <a:ext cx="3106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chemeClr val="accent2"/>
                </a:solidFill>
                <a:effectLst/>
                <a:uLnTx/>
                <a:uFillTx/>
                <a:latin typeface="Arial" charset="0"/>
                <a:ea typeface="宋体" charset="-122"/>
              </a:rPr>
              <a:t>Monopole form factor</a:t>
            </a:r>
            <a:endParaRPr kumimoji="0" lang="zh-CN" altLang="en-US" sz="2000" b="1" i="0" u="none" strike="noStrike" kern="0" cap="none" spc="0" normalizeH="0" baseline="0" noProof="0" dirty="0">
              <a:ln>
                <a:noFill/>
              </a:ln>
              <a:solidFill>
                <a:schemeClr val="accent2"/>
              </a:solidFill>
              <a:effectLst/>
              <a:uLnTx/>
              <a:uFillTx/>
              <a:latin typeface="Arial" charset="0"/>
              <a:ea typeface="宋体" charset="-122"/>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4118288"/>
            <a:ext cx="38957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698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45</a:t>
            </a:fld>
            <a:endParaRPr lang="en-GB" altLang="zh-CN"/>
          </a:p>
        </p:txBody>
      </p:sp>
      <p:pic>
        <p:nvPicPr>
          <p:cNvPr id="3" name="图片 2"/>
          <p:cNvPicPr>
            <a:picLocks noChangeAspect="1"/>
          </p:cNvPicPr>
          <p:nvPr/>
        </p:nvPicPr>
        <p:blipFill>
          <a:blip r:embed="rId2"/>
          <a:stretch>
            <a:fillRect/>
          </a:stretch>
        </p:blipFill>
        <p:spPr>
          <a:xfrm>
            <a:off x="195500" y="426497"/>
            <a:ext cx="4405529" cy="2898040"/>
          </a:xfrm>
          <a:prstGeom prst="rect">
            <a:avLst/>
          </a:prstGeom>
        </p:spPr>
      </p:pic>
      <p:pic>
        <p:nvPicPr>
          <p:cNvPr id="4" name="图片 3"/>
          <p:cNvPicPr>
            <a:picLocks noChangeAspect="1"/>
          </p:cNvPicPr>
          <p:nvPr/>
        </p:nvPicPr>
        <p:blipFill>
          <a:blip r:embed="rId3"/>
          <a:stretch>
            <a:fillRect/>
          </a:stretch>
        </p:blipFill>
        <p:spPr>
          <a:xfrm>
            <a:off x="5083310" y="349014"/>
            <a:ext cx="3724433" cy="4636965"/>
          </a:xfrm>
          <a:prstGeom prst="rect">
            <a:avLst/>
          </a:prstGeom>
        </p:spPr>
      </p:pic>
      <p:pic>
        <p:nvPicPr>
          <p:cNvPr id="5" name="图片 4"/>
          <p:cNvPicPr>
            <a:picLocks noChangeAspect="1"/>
          </p:cNvPicPr>
          <p:nvPr/>
        </p:nvPicPr>
        <p:blipFill>
          <a:blip r:embed="rId4"/>
          <a:stretch>
            <a:fillRect/>
          </a:stretch>
        </p:blipFill>
        <p:spPr>
          <a:xfrm>
            <a:off x="220899" y="3429373"/>
            <a:ext cx="4256758" cy="2752502"/>
          </a:xfrm>
          <a:prstGeom prst="rect">
            <a:avLst/>
          </a:prstGeom>
        </p:spPr>
      </p:pic>
      <p:pic>
        <p:nvPicPr>
          <p:cNvPr id="7" name="图片 6"/>
          <p:cNvPicPr>
            <a:picLocks noChangeAspect="1"/>
          </p:cNvPicPr>
          <p:nvPr/>
        </p:nvPicPr>
        <p:blipFill>
          <a:blip r:embed="rId5"/>
          <a:stretch>
            <a:fillRect/>
          </a:stretch>
        </p:blipFill>
        <p:spPr>
          <a:xfrm>
            <a:off x="3792000" y="5209784"/>
            <a:ext cx="5264914" cy="1272368"/>
          </a:xfrm>
          <a:prstGeom prst="rect">
            <a:avLst/>
          </a:prstGeom>
        </p:spPr>
      </p:pic>
    </p:spTree>
    <p:extLst>
      <p:ext uri="{BB962C8B-B14F-4D97-AF65-F5344CB8AC3E}">
        <p14:creationId xmlns:p14="http://schemas.microsoft.com/office/powerpoint/2010/main" val="4290745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679968" y="2348880"/>
            <a:ext cx="7200800" cy="3062377"/>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itchFamily="34" charset="0"/>
              </a:rPr>
              <a:t>Theoretical models for XYZ states:</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err="1">
                <a:ln>
                  <a:noFill/>
                </a:ln>
                <a:solidFill>
                  <a:srgbClr val="FF0000"/>
                </a:solidFill>
                <a:effectLst/>
                <a:uLnTx/>
                <a:uFillTx/>
                <a:latin typeface="Calibri" pitchFamily="34" charset="0"/>
              </a:rPr>
              <a:t>Hadro-quarkonium</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r>
              <a:rPr kumimoji="0" lang="en-US" altLang="zh-CN" sz="2400" b="0" i="0" u="none" strike="noStrike" kern="0" cap="none" spc="0" normalizeH="0" baseline="0" noProof="0" dirty="0" err="1">
                <a:ln>
                  <a:noFill/>
                </a:ln>
                <a:solidFill>
                  <a:srgbClr val="0000FF"/>
                </a:solidFill>
                <a:effectLst/>
                <a:uLnTx/>
                <a:uFillTx/>
                <a:latin typeface="Calibri" pitchFamily="34" charset="0"/>
              </a:rPr>
              <a:t>Voloshin</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err="1">
                <a:ln>
                  <a:noFill/>
                </a:ln>
                <a:solidFill>
                  <a:srgbClr val="FF0000"/>
                </a:solidFill>
                <a:effectLst/>
                <a:uLnTx/>
                <a:uFillTx/>
                <a:latin typeface="Calibri" pitchFamily="34" charset="0"/>
              </a:rPr>
              <a:t>Tetraquark</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r>
              <a:rPr kumimoji="0" lang="en-US" altLang="zh-CN" sz="2400" b="0" i="0" u="none" strike="noStrike" kern="0" cap="none" spc="0" normalizeH="0" baseline="0" noProof="0" dirty="0" err="1">
                <a:ln>
                  <a:noFill/>
                </a:ln>
                <a:solidFill>
                  <a:srgbClr val="0000FF"/>
                </a:solidFill>
                <a:effectLst/>
                <a:uLnTx/>
                <a:uFillTx/>
                <a:latin typeface="Calibri" pitchFamily="34" charset="0"/>
              </a:rPr>
              <a:t>Maiani</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r>
              <a:rPr kumimoji="0" lang="en-US" altLang="zh-CN" sz="2400" b="0" i="0" u="none" strike="noStrike" kern="0" cap="none" spc="0" normalizeH="0" baseline="0" noProof="0" dirty="0" err="1">
                <a:ln>
                  <a:noFill/>
                </a:ln>
                <a:solidFill>
                  <a:srgbClr val="0000FF"/>
                </a:solidFill>
                <a:effectLst/>
                <a:uLnTx/>
                <a:uFillTx/>
                <a:latin typeface="Calibri" pitchFamily="34" charset="0"/>
              </a:rPr>
              <a:t>Polosa</a:t>
            </a:r>
            <a:r>
              <a:rPr kumimoji="0" lang="en-US" altLang="zh-CN" sz="2400" b="0" i="0" u="none" strike="noStrike" kern="0" cap="none" spc="0" normalizeH="0" baseline="0" noProof="0" dirty="0">
                <a:ln>
                  <a:noFill/>
                </a:ln>
                <a:solidFill>
                  <a:srgbClr val="0000FF"/>
                </a:solidFill>
                <a:effectLst/>
                <a:uLnTx/>
                <a:uFillTx/>
                <a:latin typeface="Calibri" pitchFamily="34" charset="0"/>
              </a:rPr>
              <a:t>, et al.)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FF"/>
                </a:solidFill>
                <a:effectLst/>
                <a:uLnTx/>
                <a:uFillTx/>
                <a:latin typeface="Calibri" pitchFamily="34" charset="0"/>
              </a:rPr>
              <a:t>Born-Oppenheimer </a:t>
            </a:r>
            <a:r>
              <a:rPr kumimoji="0" lang="en-US" altLang="zh-CN" sz="2400" b="0" i="0" u="none" strike="noStrike" kern="0" cap="none" spc="0" normalizeH="0" baseline="0" noProof="0" dirty="0" err="1">
                <a:ln>
                  <a:noFill/>
                </a:ln>
                <a:solidFill>
                  <a:srgbClr val="0000FF"/>
                </a:solidFill>
                <a:effectLst/>
                <a:uLnTx/>
                <a:uFillTx/>
                <a:latin typeface="Calibri" pitchFamily="34" charset="0"/>
              </a:rPr>
              <a:t>tetraquark</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r>
              <a:rPr kumimoji="0" lang="en-US" altLang="zh-CN" sz="2400" b="0" i="0" u="none" strike="noStrike" kern="0" cap="none" spc="0" normalizeH="0" baseline="0" noProof="0" dirty="0" err="1">
                <a:ln>
                  <a:noFill/>
                </a:ln>
                <a:solidFill>
                  <a:srgbClr val="0000FF"/>
                </a:solidFill>
                <a:effectLst/>
                <a:uLnTx/>
                <a:uFillTx/>
                <a:latin typeface="Calibri" pitchFamily="34" charset="0"/>
              </a:rPr>
              <a:t>Braaten</a:t>
            </a:r>
            <a:r>
              <a:rPr kumimoji="0" lang="en-US" altLang="zh-CN" sz="2400" b="0" i="0" u="none" strike="noStrike" kern="0" cap="none" spc="0" normalizeH="0" baseline="0" noProof="0" dirty="0">
                <a:ln>
                  <a:noFill/>
                </a:ln>
                <a:solidFill>
                  <a:srgbClr val="0000FF"/>
                </a:solidFill>
                <a:effectLst/>
                <a:uLnTx/>
                <a:uFillTx/>
                <a:latin typeface="Calibri" pitchFamily="34" charset="0"/>
              </a:rPr>
              <a:t>)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FF"/>
                </a:solidFill>
                <a:effectLst/>
                <a:uLnTx/>
                <a:uFillTx/>
                <a:latin typeface="Calibri" pitchFamily="34" charset="0"/>
              </a:rPr>
              <a:t>Hadron loop CUSP (</a:t>
            </a:r>
            <a:r>
              <a:rPr kumimoji="0" lang="en-US" altLang="zh-CN" sz="2400" b="0" i="0" u="none" strike="noStrike" kern="0" cap="none" spc="0" normalizeH="0" baseline="0" noProof="0" dirty="0" err="1">
                <a:ln>
                  <a:noFill/>
                </a:ln>
                <a:solidFill>
                  <a:srgbClr val="0000FF"/>
                </a:solidFill>
                <a:effectLst/>
                <a:uLnTx/>
                <a:uFillTx/>
                <a:latin typeface="Calibri" pitchFamily="34" charset="0"/>
              </a:rPr>
              <a:t>Bugg</a:t>
            </a:r>
            <a:r>
              <a:rPr kumimoji="0" lang="en-US" altLang="zh-CN" sz="2400" b="0" i="0" u="none" strike="noStrike" kern="0" cap="none" spc="0" normalizeH="0" baseline="0" noProof="0" dirty="0">
                <a:ln>
                  <a:noFill/>
                </a:ln>
                <a:solidFill>
                  <a:srgbClr val="0000FF"/>
                </a:solidFill>
                <a:effectLst/>
                <a:uLnTx/>
                <a:uFillTx/>
                <a:latin typeface="Calibri" pitchFamily="34" charset="0"/>
              </a:rPr>
              <a:t>, Swanson, Liu, et al.)</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err="1">
                <a:ln>
                  <a:noFill/>
                </a:ln>
                <a:solidFill>
                  <a:srgbClr val="FF0000"/>
                </a:solidFill>
                <a:effectLst/>
                <a:uLnTx/>
                <a:uFillTx/>
                <a:latin typeface="Calibri" pitchFamily="34" charset="0"/>
              </a:rPr>
              <a:t>Hadronic</a:t>
            </a:r>
            <a:r>
              <a:rPr kumimoji="0" lang="en-US" altLang="zh-CN" sz="2400" b="0" i="0" u="none" strike="noStrike" kern="0" cap="none" spc="0" normalizeH="0" baseline="0" noProof="0" dirty="0">
                <a:ln>
                  <a:noFill/>
                </a:ln>
                <a:solidFill>
                  <a:srgbClr val="FF0000"/>
                </a:solidFill>
                <a:effectLst/>
                <a:uLnTx/>
                <a:uFillTx/>
                <a:latin typeface="Calibri" pitchFamily="34" charset="0"/>
              </a:rPr>
              <a:t> molecule </a:t>
            </a:r>
            <a:r>
              <a:rPr kumimoji="0" lang="en-US" altLang="zh-CN" sz="2400" b="0" i="0" u="none" strike="noStrike" kern="0" cap="none" spc="0" normalizeH="0" baseline="0" noProof="0" dirty="0">
                <a:ln>
                  <a:noFill/>
                </a:ln>
                <a:solidFill>
                  <a:srgbClr val="0000FF"/>
                </a:solidFill>
                <a:effectLst/>
                <a:uLnTx/>
                <a:uFillTx/>
                <a:latin typeface="Calibri" pitchFamily="34" charset="0"/>
              </a:rPr>
              <a:t>produced in a singularity condition for hadron loops </a:t>
            </a:r>
          </a:p>
        </p:txBody>
      </p:sp>
      <p:sp>
        <p:nvSpPr>
          <p:cNvPr id="6" name="TextBox 5"/>
          <p:cNvSpPr txBox="1"/>
          <p:nvPr/>
        </p:nvSpPr>
        <p:spPr>
          <a:xfrm>
            <a:off x="679968" y="5733256"/>
            <a:ext cx="789361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See e.g. M. </a:t>
            </a:r>
            <a:r>
              <a:rPr kumimoji="0" lang="en-US" altLang="zh-CN" sz="1600" b="0" i="0" u="none" strike="noStrike" kern="0" cap="none" spc="0" normalizeH="0" baseline="0" noProof="0" dirty="0" err="1">
                <a:ln>
                  <a:noFill/>
                </a:ln>
                <a:solidFill>
                  <a:srgbClr val="0000FF"/>
                </a:solidFill>
                <a:effectLst/>
                <a:uLnTx/>
                <a:uFillTx/>
              </a:rPr>
              <a:t>Cleven</a:t>
            </a:r>
            <a:r>
              <a:rPr kumimoji="0" lang="en-US" altLang="zh-CN" sz="1600" b="0" i="0" u="none" strike="noStrike" kern="0" cap="none" spc="0" normalizeH="0" baseline="0" noProof="0" dirty="0">
                <a:ln>
                  <a:noFill/>
                </a:ln>
                <a:solidFill>
                  <a:srgbClr val="0000FF"/>
                </a:solidFill>
                <a:effectLst/>
                <a:uLnTx/>
                <a:uFillTx/>
              </a:rPr>
              <a:t>, F.-K. </a:t>
            </a:r>
            <a:r>
              <a:rPr kumimoji="0" lang="en-US" altLang="zh-CN" sz="1600" b="0" i="0" u="none" strike="noStrike" kern="0" cap="none" spc="0" normalizeH="0" baseline="0" noProof="0" dirty="0" err="1">
                <a:ln>
                  <a:noFill/>
                </a:ln>
                <a:solidFill>
                  <a:srgbClr val="0000FF"/>
                </a:solidFill>
                <a:effectLst/>
                <a:uLnTx/>
                <a:uFillTx/>
              </a:rPr>
              <a:t>Guo</a:t>
            </a:r>
            <a:r>
              <a:rPr kumimoji="0" lang="en-US" altLang="zh-CN" sz="1600" b="0" i="0" u="none" strike="noStrike" kern="0" cap="none" spc="0" normalizeH="0" baseline="0" noProof="0" dirty="0">
                <a:ln>
                  <a:noFill/>
                </a:ln>
                <a:solidFill>
                  <a:srgbClr val="0000FF"/>
                </a:solidFill>
                <a:effectLst/>
                <a:uLnTx/>
                <a:uFillTx/>
              </a:rPr>
              <a:t>, C. </a:t>
            </a:r>
            <a:r>
              <a:rPr kumimoji="0" lang="en-US" altLang="zh-CN" sz="1600" b="0" i="0" u="none" strike="noStrike" kern="0" cap="none" spc="0" normalizeH="0" baseline="0" noProof="0" dirty="0" err="1">
                <a:ln>
                  <a:noFill/>
                </a:ln>
                <a:solidFill>
                  <a:srgbClr val="0000FF"/>
                </a:solidFill>
                <a:effectLst/>
                <a:uLnTx/>
                <a:uFillTx/>
              </a:rPr>
              <a:t>Hanhart</a:t>
            </a:r>
            <a:r>
              <a:rPr kumimoji="0" lang="en-US" altLang="zh-CN" sz="1600" b="0" i="0" u="none" strike="noStrike" kern="0" cap="none" spc="0" normalizeH="0" baseline="0" noProof="0" dirty="0">
                <a:ln>
                  <a:noFill/>
                </a:ln>
                <a:solidFill>
                  <a:srgbClr val="0000FF"/>
                </a:solidFill>
                <a:effectLst/>
                <a:uLnTx/>
                <a:uFillTx/>
              </a:rPr>
              <a:t>, Q. Wang, Q.Z., PRD(2015); arXiv:1505.01771 [</a:t>
            </a:r>
            <a:r>
              <a:rPr kumimoji="0" lang="en-US" altLang="zh-CN" sz="1600" b="0" i="0" u="none" strike="noStrike" kern="0" cap="none" spc="0" normalizeH="0" baseline="0" noProof="0" dirty="0" err="1">
                <a:ln>
                  <a:noFill/>
                </a:ln>
                <a:solidFill>
                  <a:srgbClr val="0000FF"/>
                </a:solidFill>
                <a:effectLst/>
                <a:uLnTx/>
                <a:uFillTx/>
              </a:rPr>
              <a:t>hep-ph</a:t>
            </a:r>
            <a:r>
              <a:rPr kumimoji="0" lang="en-US" altLang="zh-CN" sz="1600" b="0" i="0" u="none" strike="noStrike" kern="0" cap="none" spc="0" normalizeH="0" baseline="0" noProof="0" dirty="0">
                <a:ln>
                  <a:noFill/>
                </a:ln>
                <a:solidFill>
                  <a:srgbClr val="0000FF"/>
                </a:solidFill>
                <a:effectLst/>
                <a:uLnTx/>
                <a:uFillTx/>
              </a:rPr>
              <a:t>]</a:t>
            </a:r>
            <a:endParaRPr kumimoji="0" lang="zh-CN" altLang="en-US" sz="1600" b="0" i="0" u="none" strike="noStrike" kern="0" cap="none" spc="0" normalizeH="0" baseline="0" noProof="0" dirty="0">
              <a:ln>
                <a:noFill/>
              </a:ln>
              <a:solidFill>
                <a:srgbClr val="0000FF"/>
              </a:solidFill>
              <a:effectLst/>
              <a:uLnTx/>
              <a:uFillTx/>
            </a:endParaRPr>
          </a:p>
        </p:txBody>
      </p:sp>
      <p:sp>
        <p:nvSpPr>
          <p:cNvPr id="7" name="Rectangle 2"/>
          <p:cNvSpPr txBox="1">
            <a:spLocks noChangeArrowheads="1"/>
          </p:cNvSpPr>
          <p:nvPr/>
        </p:nvSpPr>
        <p:spPr>
          <a:xfrm>
            <a:off x="642430" y="705052"/>
            <a:ext cx="7931150" cy="775405"/>
          </a:xfrm>
          <a:prstGeom prst="rect">
            <a:avLst/>
          </a:prstGeom>
          <a:solidFill>
            <a:srgbClr val="99CCFF"/>
          </a:solidFill>
          <a:effectLst>
            <a:outerShdw dist="107763" dir="2700000" algn="ctr" rotWithShape="0">
              <a:schemeClr val="bg2">
                <a:alpha val="50000"/>
              </a:scheme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chemeClr val="accent2"/>
                </a:solidFill>
                <a:effectLst/>
                <a:uLnTx/>
                <a:uFillTx/>
                <a:latin typeface="Calibri" pitchFamily="34" charset="0"/>
                <a:ea typeface="宋体" pitchFamily="2" charset="-122"/>
                <a:cs typeface="+mj-cs"/>
              </a:rPr>
              <a:t>4. Prospects from different scenarios </a:t>
            </a:r>
            <a:endParaRPr kumimoji="0" lang="zh-CN" altLang="en-US" sz="3600" b="1" i="0" u="none" strike="noStrike" kern="0" cap="none" spc="0" normalizeH="0" baseline="0" noProof="0" dirty="0">
              <a:ln>
                <a:noFill/>
              </a:ln>
              <a:solidFill>
                <a:schemeClr val="accent2"/>
              </a:solidFill>
              <a:effectLst/>
              <a:uLnTx/>
              <a:uFillTx/>
              <a:latin typeface="Calibri" pitchFamily="34" charset="0"/>
              <a:ea typeface="宋体" pitchFamily="2" charset="-122"/>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chemeClr val="accent2"/>
                </a:solidFill>
                <a:effectLst/>
                <a:uLnTx/>
                <a:uFillTx/>
                <a:latin typeface="Calibri" pitchFamily="34" charset="0"/>
                <a:ea typeface="宋体" pitchFamily="2" charset="-122"/>
                <a:cs typeface="+mj-cs"/>
              </a:rPr>
              <a:t> </a:t>
            </a:r>
          </a:p>
        </p:txBody>
      </p:sp>
    </p:spTree>
    <p:extLst>
      <p:ext uri="{BB962C8B-B14F-4D97-AF65-F5344CB8AC3E}">
        <p14:creationId xmlns:p14="http://schemas.microsoft.com/office/powerpoint/2010/main" val="1271998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683568" y="6381328"/>
            <a:ext cx="318548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Slide from talk by M. </a:t>
            </a:r>
            <a:r>
              <a:rPr kumimoji="0" lang="en-US" altLang="zh-CN" sz="1800" b="0" i="0" u="none" strike="noStrike" kern="0" cap="none" spc="0" normalizeH="0" baseline="0" noProof="0" dirty="0" err="1">
                <a:ln>
                  <a:noFill/>
                </a:ln>
                <a:solidFill>
                  <a:srgbClr val="0000FF"/>
                </a:solidFill>
                <a:effectLst/>
                <a:uLnTx/>
                <a:uFillTx/>
              </a:rPr>
              <a:t>Cleven</a:t>
            </a:r>
            <a:r>
              <a:rPr kumimoji="0" lang="en-US" altLang="zh-CN" sz="1800" b="0" i="0" u="none" strike="noStrike" kern="0" cap="none" spc="0" normalizeH="0" baseline="0" noProof="0" dirty="0">
                <a:ln>
                  <a:noFill/>
                </a:ln>
                <a:solidFill>
                  <a:srgbClr val="0000FF"/>
                </a:solidFill>
                <a:effectLst/>
                <a:uLnTx/>
                <a:uFillTx/>
              </a:rPr>
              <a:t>  </a:t>
            </a:r>
            <a:endParaRPr kumimoji="0" lang="zh-CN" altLang="en-US" sz="1800" b="0" i="0" u="none" strike="noStrike" kern="0" cap="none" spc="0" normalizeH="0" baseline="0" noProof="0" dirty="0">
              <a:ln>
                <a:noFill/>
              </a:ln>
              <a:solidFill>
                <a:srgbClr val="0000FF"/>
              </a:solidFill>
              <a:effectLst/>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92968"/>
            <a:ext cx="8915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1600" y="5158933"/>
            <a:ext cx="770485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In the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heavy quark spin symmetry (HQSS)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limit these models have different predictions for the spectrum.</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12036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971600" y="476672"/>
            <a:ext cx="7128792"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Hadro-quarkonium</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 states (</a:t>
            </a: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Voloshin</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 </a:t>
            </a:r>
            <a:endParaRPr kumimoji="0" lang="zh-CN" altLang="en-US" sz="2400" b="1" i="0" u="none" strike="noStrike" kern="0" cap="none" spc="0" normalizeH="0" baseline="0" noProof="0" dirty="0">
              <a:ln>
                <a:noFill/>
              </a:ln>
              <a:solidFill>
                <a:srgbClr val="FF0000"/>
              </a:solidFill>
              <a:effectLst/>
              <a:uLnTx/>
              <a:uFillTx/>
              <a:latin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7" y="2960776"/>
            <a:ext cx="4608512" cy="28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268760"/>
            <a:ext cx="441339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624" y="123082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032" y="1786317"/>
            <a:ext cx="1826384" cy="41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左大括号 4"/>
          <p:cNvSpPr/>
          <p:nvPr/>
        </p:nvSpPr>
        <p:spPr bwMode="auto">
          <a:xfrm>
            <a:off x="6202000" y="1354269"/>
            <a:ext cx="216023" cy="706579"/>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7" name="TextBox 6"/>
          <p:cNvSpPr txBox="1"/>
          <p:nvPr/>
        </p:nvSpPr>
        <p:spPr>
          <a:xfrm>
            <a:off x="1189175" y="2384712"/>
            <a:ext cx="496700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Heavy spin doublets: (</a:t>
            </a:r>
            <a:r>
              <a:rPr kumimoji="0" lang="en-US" altLang="zh-CN" sz="2400" b="1" i="0" u="none" strike="noStrike" kern="0" cap="none" spc="0" normalizeH="0" baseline="0" noProof="0" dirty="0" err="1">
                <a:ln>
                  <a:noFill/>
                </a:ln>
                <a:solidFill>
                  <a:srgbClr val="0000FF"/>
                </a:solidFill>
                <a:effectLst/>
                <a:uLnTx/>
                <a:uFillTx/>
                <a:latin typeface="Calibri" panose="020F0502020204030204" pitchFamily="34" charset="0"/>
              </a:rPr>
              <a:t>h</a:t>
            </a:r>
            <a:r>
              <a:rPr kumimoji="0" lang="en-US" altLang="zh-CN" sz="2400" b="1" i="0" u="none" strike="noStrike" kern="0" cap="none" spc="0" normalizeH="0" baseline="-25000" noProof="0" dirty="0" err="1">
                <a:ln>
                  <a:noFill/>
                </a:ln>
                <a:solidFill>
                  <a:srgbClr val="0000FF"/>
                </a:solidFill>
                <a:effectLst/>
                <a:uLnTx/>
                <a:uFillTx/>
                <a:latin typeface="Calibri" panose="020F0502020204030204" pitchFamily="34" charset="0"/>
              </a:rPr>
              <a:t>c</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a:t>
            </a:r>
            <a:r>
              <a:rPr kumimoji="0" lang="en-US" altLang="zh-CN" sz="2400" b="1" i="0" u="none" strike="noStrike" kern="0" cap="none" spc="0" normalizeH="0" baseline="-25000" noProof="0" dirty="0" err="1">
                <a:ln>
                  <a:noFill/>
                </a:ln>
                <a:solidFill>
                  <a:srgbClr val="0000FF"/>
                </a:solidFill>
                <a:effectLst/>
                <a:uLnTx/>
                <a:uFillTx/>
                <a:latin typeface="Calibri" panose="020F0502020204030204" pitchFamily="34" charset="0"/>
                <a:sym typeface="Symbol"/>
              </a:rPr>
              <a:t>cJ</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 (, </a:t>
            </a:r>
            <a:r>
              <a:rPr kumimoji="0" lang="en-US" altLang="zh-CN" sz="2400" b="1" i="0" u="none" strike="noStrike" kern="0" cap="none" spc="0" normalizeH="0" baseline="-25000" noProof="0" dirty="0">
                <a:ln>
                  <a:noFill/>
                </a:ln>
                <a:solidFill>
                  <a:srgbClr val="0000FF"/>
                </a:solidFill>
                <a:effectLst/>
                <a:uLnTx/>
                <a:uFillTx/>
                <a:latin typeface="Calibri" panose="020F0502020204030204" pitchFamily="34" charset="0"/>
                <a:sym typeface="Symbol"/>
              </a:rPr>
              <a:t>c</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8" name="TextBox 7"/>
          <p:cNvSpPr txBox="1"/>
          <p:nvPr/>
        </p:nvSpPr>
        <p:spPr>
          <a:xfrm>
            <a:off x="1187624" y="6186790"/>
            <a:ext cx="712879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M. </a:t>
            </a:r>
            <a:r>
              <a:rPr kumimoji="0" lang="en-US" altLang="zh-CN" sz="1600" b="0" i="0" u="none" strike="noStrike" kern="0" cap="none" spc="0" normalizeH="0" baseline="0" noProof="0" dirty="0" err="1">
                <a:ln>
                  <a:noFill/>
                </a:ln>
                <a:solidFill>
                  <a:srgbClr val="0000FF"/>
                </a:solidFill>
                <a:effectLst/>
                <a:uLnTx/>
                <a:uFillTx/>
              </a:rPr>
              <a:t>Cleven</a:t>
            </a:r>
            <a:r>
              <a:rPr kumimoji="0" lang="en-US" altLang="zh-CN" sz="1600" b="0" i="0" u="none" strike="noStrike" kern="0" cap="none" spc="0" normalizeH="0" baseline="0" noProof="0" dirty="0">
                <a:ln>
                  <a:noFill/>
                </a:ln>
                <a:solidFill>
                  <a:srgbClr val="0000FF"/>
                </a:solidFill>
                <a:effectLst/>
                <a:uLnTx/>
                <a:uFillTx/>
              </a:rPr>
              <a:t>, F.-K. </a:t>
            </a:r>
            <a:r>
              <a:rPr kumimoji="0" lang="en-US" altLang="zh-CN" sz="1600" b="0" i="0" u="none" strike="noStrike" kern="0" cap="none" spc="0" normalizeH="0" baseline="0" noProof="0" dirty="0" err="1">
                <a:ln>
                  <a:noFill/>
                </a:ln>
                <a:solidFill>
                  <a:srgbClr val="0000FF"/>
                </a:solidFill>
                <a:effectLst/>
                <a:uLnTx/>
                <a:uFillTx/>
              </a:rPr>
              <a:t>Guo</a:t>
            </a:r>
            <a:r>
              <a:rPr kumimoji="0" lang="en-US" altLang="zh-CN" sz="1600" b="0" i="0" u="none" strike="noStrike" kern="0" cap="none" spc="0" normalizeH="0" baseline="0" noProof="0" dirty="0">
                <a:ln>
                  <a:noFill/>
                </a:ln>
                <a:solidFill>
                  <a:srgbClr val="0000FF"/>
                </a:solidFill>
                <a:effectLst/>
                <a:uLnTx/>
                <a:uFillTx/>
              </a:rPr>
              <a:t>, C. </a:t>
            </a:r>
            <a:r>
              <a:rPr kumimoji="0" lang="en-US" altLang="zh-CN" sz="1600" b="0" i="0" u="none" strike="noStrike" kern="0" cap="none" spc="0" normalizeH="0" baseline="0" noProof="0" dirty="0" err="1">
                <a:ln>
                  <a:noFill/>
                </a:ln>
                <a:solidFill>
                  <a:srgbClr val="0000FF"/>
                </a:solidFill>
                <a:effectLst/>
                <a:uLnTx/>
                <a:uFillTx/>
              </a:rPr>
              <a:t>Hanhart</a:t>
            </a:r>
            <a:r>
              <a:rPr kumimoji="0" lang="en-US" altLang="zh-CN" sz="1600" b="0" i="0" u="none" strike="noStrike" kern="0" cap="none" spc="0" normalizeH="0" baseline="0" noProof="0" dirty="0">
                <a:ln>
                  <a:noFill/>
                </a:ln>
                <a:solidFill>
                  <a:srgbClr val="0000FF"/>
                </a:solidFill>
                <a:effectLst/>
                <a:uLnTx/>
                <a:uFillTx/>
              </a:rPr>
              <a:t>, Q. Wang, Q.Z., PRD92, 014005 (2015); arXiv:1505.01771 [</a:t>
            </a:r>
            <a:r>
              <a:rPr kumimoji="0" lang="en-US" altLang="zh-CN" sz="1600" b="0" i="0" u="none" strike="noStrike" kern="0" cap="none" spc="0" normalizeH="0" baseline="0" noProof="0" dirty="0" err="1">
                <a:ln>
                  <a:noFill/>
                </a:ln>
                <a:solidFill>
                  <a:srgbClr val="0000FF"/>
                </a:solidFill>
                <a:effectLst/>
                <a:uLnTx/>
                <a:uFillTx/>
              </a:rPr>
              <a:t>hep-ph</a:t>
            </a:r>
            <a:r>
              <a:rPr kumimoji="0" lang="en-US" altLang="zh-CN" sz="1600" b="0" i="0" u="none" strike="noStrike" kern="0" cap="none" spc="0" normalizeH="0" baseline="0" noProof="0" dirty="0">
                <a:ln>
                  <a:noFill/>
                </a:ln>
                <a:solidFill>
                  <a:srgbClr val="0000FF"/>
                </a:solidFill>
                <a:effectLst/>
                <a:uLnTx/>
                <a:uFillTx/>
              </a:rPr>
              <a:t>]</a:t>
            </a:r>
            <a:endParaRPr kumimoji="0" lang="zh-CN" altLang="en-US" sz="1600" b="0" i="0" u="none" strike="noStrike" kern="0" cap="none" spc="0" normalizeH="0" baseline="0" noProof="0" dirty="0">
              <a:ln>
                <a:noFill/>
              </a:ln>
              <a:solidFill>
                <a:srgbClr val="0000FF"/>
              </a:solidFill>
              <a:effectLst/>
              <a:uLnTx/>
              <a:uFillTx/>
            </a:endParaRPr>
          </a:p>
        </p:txBody>
      </p:sp>
      <p:sp>
        <p:nvSpPr>
          <p:cNvPr id="9" name="TextBox 8"/>
          <p:cNvSpPr txBox="1"/>
          <p:nvPr/>
        </p:nvSpPr>
        <p:spPr>
          <a:xfrm>
            <a:off x="5796136" y="3068960"/>
            <a:ext cx="3096344" cy="1785104"/>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Possible decay channel: </a:t>
            </a:r>
            <a:r>
              <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sym typeface="Symbol"/>
              </a:rPr>
              <a:t></a:t>
            </a:r>
            <a:r>
              <a:rPr kumimoji="0" lang="en-US" altLang="zh-CN" sz="2000" b="0" i="0" u="none" strike="noStrike" kern="0" cap="none" spc="0" normalizeH="0" baseline="-25000" noProof="0" dirty="0">
                <a:ln>
                  <a:noFill/>
                </a:ln>
                <a:solidFill>
                  <a:srgbClr val="FF0000"/>
                </a:solidFill>
                <a:effectLst/>
                <a:uLnTx/>
                <a:uFillTx/>
                <a:latin typeface="Calibri" panose="020F0502020204030204" pitchFamily="34" charset="0"/>
                <a:sym typeface="Symbol"/>
              </a:rPr>
              <a:t>c</a:t>
            </a:r>
            <a:r>
              <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sym typeface="Symbol"/>
              </a:rPr>
              <a:t></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sym typeface="Symbol"/>
              </a:rPr>
              <a:t>, </a:t>
            </a:r>
            <a:r>
              <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sym typeface="Symbol"/>
              </a:rPr>
              <a:t></a:t>
            </a:r>
            <a:r>
              <a:rPr kumimoji="0" lang="en-US" altLang="zh-CN" sz="2000" b="0" i="0" u="none" strike="noStrike" kern="0" cap="none" spc="0" normalizeH="0" baseline="-25000" noProof="0" dirty="0" err="1">
                <a:ln>
                  <a:noFill/>
                </a:ln>
                <a:solidFill>
                  <a:srgbClr val="FF0000"/>
                </a:solidFill>
                <a:effectLst/>
                <a:uLnTx/>
                <a:uFillTx/>
                <a:latin typeface="Calibri" panose="020F0502020204030204" pitchFamily="34" charset="0"/>
                <a:sym typeface="Symbol"/>
              </a:rPr>
              <a:t>cJ</a:t>
            </a:r>
            <a:r>
              <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sym typeface="Symbol"/>
              </a:rPr>
              <a:t></a:t>
            </a:r>
            <a:endPar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sym typeface="Symbol"/>
            </a:endParaRP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Exotic quantum number: J</a:t>
            </a:r>
            <a:r>
              <a:rPr kumimoji="0" lang="en-US" altLang="zh-CN" sz="2000" b="0" i="0" u="none" strike="noStrike" kern="0" cap="none" spc="0" normalizeH="0" baseline="30000" noProof="0" dirty="0">
                <a:ln>
                  <a:noFill/>
                </a:ln>
                <a:solidFill>
                  <a:srgbClr val="FF0000"/>
                </a:solidFill>
                <a:effectLst/>
                <a:uLnTx/>
                <a:uFillTx/>
                <a:latin typeface="Calibri" panose="020F0502020204030204" pitchFamily="34" charset="0"/>
              </a:rPr>
              <a:t>PC</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=1</a:t>
            </a:r>
            <a:r>
              <a:rPr kumimoji="0" lang="en-US" altLang="zh-CN" sz="2000" b="0" i="0" u="none" strike="noStrike" kern="0" cap="none" spc="0" normalizeH="0" baseline="30000" noProof="0" dirty="0">
                <a:ln>
                  <a:noFill/>
                </a:ln>
                <a:solidFill>
                  <a:srgbClr val="FF0000"/>
                </a:solidFill>
                <a:effectLst/>
                <a:uLnTx/>
                <a:uFillTx/>
                <a:latin typeface="Calibri" panose="020F0502020204030204" pitchFamily="34" charset="0"/>
                <a:sym typeface="Symbol"/>
              </a:rPr>
              <a:t></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sym typeface="Symbol"/>
              </a:rPr>
              <a:t>Two </a:t>
            </a:r>
            <a:r>
              <a:rPr kumimoji="0" lang="en-US" altLang="zh-CN" sz="2000" b="0" i="0" u="none" strike="noStrike" kern="0" cap="none" spc="0" normalizeH="0" baseline="-25000" noProof="0" dirty="0">
                <a:ln>
                  <a:noFill/>
                </a:ln>
                <a:solidFill>
                  <a:srgbClr val="FF0000"/>
                </a:solidFill>
                <a:effectLst/>
                <a:uLnTx/>
                <a:uFillTx/>
                <a:latin typeface="Calibri" panose="020F0502020204030204" pitchFamily="34" charset="0"/>
                <a:sym typeface="Symbol"/>
              </a:rPr>
              <a:t>c</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sym typeface="Symbol"/>
              </a:rPr>
              <a:t> states</a:t>
            </a:r>
            <a:endPar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endParaRPr>
          </a:p>
        </p:txBody>
      </p:sp>
    </p:spTree>
    <p:extLst>
      <p:ext uri="{BB962C8B-B14F-4D97-AF65-F5344CB8AC3E}">
        <p14:creationId xmlns:p14="http://schemas.microsoft.com/office/powerpoint/2010/main" val="3726145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971600" y="476672"/>
            <a:ext cx="7128792"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Tetraquark</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 states (</a:t>
            </a: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Maiani</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 et al.)</a:t>
            </a:r>
            <a:endParaRPr kumimoji="0" lang="zh-CN" altLang="en-US" sz="2400" b="1" i="0" u="none" strike="noStrike" kern="0" cap="none" spc="0" normalizeH="0" baseline="0" noProof="0" dirty="0">
              <a:ln>
                <a:noFill/>
              </a:ln>
              <a:solidFill>
                <a:srgbClr val="FF0000"/>
              </a:solidFill>
              <a:effectLst/>
              <a:uLnTx/>
              <a:uFillTx/>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7164"/>
            <a:ext cx="55626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1124744"/>
            <a:ext cx="390363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rPr>
              <a:t>The mass of a </a:t>
            </a:r>
            <a:r>
              <a:rPr kumimoji="0" lang="en-US" altLang="zh-CN" sz="1800" b="0" i="0" u="none" strike="noStrike" kern="0" cap="none" spc="0" normalizeH="0" baseline="0" noProof="0" dirty="0" err="1">
                <a:ln>
                  <a:noFill/>
                </a:ln>
                <a:solidFill>
                  <a:srgbClr val="000000"/>
                </a:solidFill>
                <a:effectLst/>
                <a:uLnTx/>
                <a:uFillTx/>
              </a:rPr>
              <a:t>tetraquark</a:t>
            </a:r>
            <a:r>
              <a:rPr kumimoji="0" lang="en-US" altLang="zh-CN" sz="1800" b="0" i="0" u="none" strike="noStrike" kern="0" cap="none" spc="0" normalizeH="0" baseline="0" noProof="0" dirty="0">
                <a:ln>
                  <a:noFill/>
                </a:ln>
                <a:solidFill>
                  <a:srgbClr val="000000"/>
                </a:solidFill>
                <a:effectLst/>
                <a:uLnTx/>
                <a:uFillTx/>
              </a:rPr>
              <a:t> is given by</a:t>
            </a:r>
            <a:endParaRPr kumimoji="0" lang="zh-CN" altLang="en-US" sz="1800" b="0" i="0" u="none" strike="noStrike" kern="0" cap="none" spc="0" normalizeH="0" baseline="0" noProof="0" dirty="0">
              <a:ln>
                <a:noFill/>
              </a:ln>
              <a:solidFill>
                <a:srgbClr val="000000"/>
              </a:solidFill>
              <a:effectLst/>
              <a:uLnTx/>
              <a:uFillTx/>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0" y="2852936"/>
            <a:ext cx="8585398" cy="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1600" y="2348880"/>
            <a:ext cx="55707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rPr>
              <a:t>For a state with given </a:t>
            </a:r>
            <a:r>
              <a:rPr kumimoji="0" lang="en-US" altLang="zh-CN" sz="1800" b="1" i="1" u="none" strike="noStrike" kern="0" cap="none" spc="0" normalizeH="0" baseline="0" noProof="0" dirty="0">
                <a:ln>
                  <a:noFill/>
                </a:ln>
                <a:solidFill>
                  <a:srgbClr val="FF0000"/>
                </a:solidFill>
                <a:effectLst/>
                <a:uLnTx/>
                <a:uFillTx/>
              </a:rPr>
              <a:t>J</a:t>
            </a:r>
            <a:r>
              <a:rPr kumimoji="0" lang="en-US" altLang="zh-CN" sz="1800" b="0" i="0" u="none" strike="noStrike" kern="0" cap="none" spc="0" normalizeH="0" baseline="0" noProof="0" dirty="0">
                <a:ln>
                  <a:noFill/>
                </a:ln>
                <a:solidFill>
                  <a:srgbClr val="000000"/>
                </a:solidFill>
                <a:effectLst/>
                <a:uLnTx/>
                <a:uFillTx/>
              </a:rPr>
              <a:t>, the mass can be estimated: </a:t>
            </a:r>
            <a:endParaRPr kumimoji="0" lang="zh-CN" altLang="en-US" sz="1800" b="0" i="0" u="none" strike="noStrike" kern="0" cap="none" spc="0" normalizeH="0" baseline="0" noProof="0" dirty="0">
              <a:ln>
                <a:noFill/>
              </a:ln>
              <a:solidFill>
                <a:srgbClr val="000000"/>
              </a:solidFill>
              <a:effectLst/>
              <a:uLnTx/>
              <a:uFillTx/>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34" y="3573016"/>
            <a:ext cx="7959998" cy="250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63688" y="3717032"/>
            <a:ext cx="10054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S wave </a:t>
            </a:r>
            <a:endParaRPr kumimoji="0" lang="zh-CN" altLang="en-US" sz="1800" b="0" i="0" u="none" strike="noStrike" kern="0" cap="none" spc="0" normalizeH="0" baseline="0" noProof="0" dirty="0">
              <a:ln>
                <a:noFill/>
              </a:ln>
              <a:solidFill>
                <a:srgbClr val="FF0000"/>
              </a:solidFill>
              <a:effectLst/>
              <a:uLnTx/>
              <a:uFillTx/>
            </a:endParaRPr>
          </a:p>
        </p:txBody>
      </p:sp>
      <p:sp>
        <p:nvSpPr>
          <p:cNvPr id="10" name="TextBox 9"/>
          <p:cNvSpPr txBox="1"/>
          <p:nvPr/>
        </p:nvSpPr>
        <p:spPr>
          <a:xfrm>
            <a:off x="6300192" y="3726255"/>
            <a:ext cx="10054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P wave </a:t>
            </a:r>
            <a:endParaRPr kumimoji="0" lang="zh-CN" altLang="en-US" sz="1800" b="0" i="0" u="none" strike="noStrike" kern="0" cap="none" spc="0" normalizeH="0" baseline="0" noProof="0" dirty="0">
              <a:ln>
                <a:noFill/>
              </a:ln>
              <a:solidFill>
                <a:srgbClr val="FF0000"/>
              </a:solidFill>
              <a:effectLst/>
              <a:uLnTx/>
              <a:uFillTx/>
            </a:endParaRPr>
          </a:p>
        </p:txBody>
      </p:sp>
      <p:sp>
        <p:nvSpPr>
          <p:cNvPr id="7" name="TextBox 6"/>
          <p:cNvSpPr txBox="1"/>
          <p:nvPr/>
        </p:nvSpPr>
        <p:spPr>
          <a:xfrm>
            <a:off x="1043608" y="6093296"/>
            <a:ext cx="43781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rPr>
              <a:t>Extremely rich spectrum is predicted! </a:t>
            </a:r>
            <a:endParaRPr kumimoji="0" lang="zh-CN" altLang="en-US" sz="1800" b="1" i="0" u="none" strike="noStrike" kern="0" cap="none" spc="0" normalizeH="0" baseline="0" noProof="0" dirty="0">
              <a:ln>
                <a:noFill/>
              </a:ln>
              <a:solidFill>
                <a:srgbClr val="FF0000"/>
              </a:solidFill>
              <a:effectLst/>
              <a:uLnTx/>
              <a:uFillTx/>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909" y="660255"/>
            <a:ext cx="1441515" cy="132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93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11188" y="1182688"/>
            <a:ext cx="8174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sym typeface="Symbol" panose="05050102010706020507" pitchFamily="18" charset="2"/>
              </a:rPr>
              <a:t></a:t>
            </a:r>
            <a:r>
              <a:rPr kumimoji="0" lang="en-GB" altLang="zh-CN" sz="2800" b="1" i="0" u="none" strike="noStrike" kern="0" cap="none" spc="0" normalizeH="0" baseline="0" noProof="0" dirty="0" err="1">
                <a:ln>
                  <a:noFill/>
                </a:ln>
                <a:solidFill>
                  <a:schemeClr val="accent2"/>
                </a:solidFill>
                <a:effectLst/>
                <a:uLnTx/>
                <a:uFillTx/>
                <a:latin typeface="Calibri" panose="020F0502020204030204" pitchFamily="34" charset="0"/>
                <a:ea typeface="宋体" panose="02010600030101010101" pitchFamily="2" charset="-122"/>
                <a:sym typeface="Symbol" panose="05050102010706020507" pitchFamily="18" charset="2"/>
              </a:rPr>
              <a:t>qq</a:t>
            </a:r>
            <a:r>
              <a:rPr kumimoji="0" lang="en-GB"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sym typeface="Symbol" panose="05050102010706020507" pitchFamily="18" charset="2"/>
              </a:rPr>
              <a:t> SU(3) </a:t>
            </a:r>
            <a:r>
              <a:rPr kumimoji="0" lang="en-GB" altLang="zh-CN" sz="2800" b="1" i="0" u="none" strike="noStrike" kern="0" cap="none" spc="0" normalizeH="0" baseline="0" noProof="0" dirty="0" err="1">
                <a:ln>
                  <a:noFill/>
                </a:ln>
                <a:solidFill>
                  <a:schemeClr val="accent2"/>
                </a:solidFill>
                <a:effectLst/>
                <a:uLnTx/>
                <a:uFillTx/>
                <a:latin typeface="Calibri" panose="020F0502020204030204" pitchFamily="34" charset="0"/>
                <a:ea typeface="宋体" panose="02010600030101010101" pitchFamily="2" charset="-122"/>
                <a:sym typeface="Symbol" panose="05050102010706020507" pitchFamily="18" charset="2"/>
              </a:rPr>
              <a:t>flavor</a:t>
            </a:r>
            <a:r>
              <a:rPr kumimoji="0" lang="en-GB"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sym typeface="Symbol" panose="05050102010706020507" pitchFamily="18" charset="2"/>
              </a:rPr>
              <a:t> nonet:</a:t>
            </a:r>
            <a:r>
              <a:rPr kumimoji="0" lang="en-GB" altLang="zh-CN" sz="2800" b="1" i="0" u="none" strike="noStrike" kern="0" cap="none" spc="0" normalizeH="0" baseline="0" noProof="0" dirty="0">
                <a:ln>
                  <a:noFill/>
                </a:ln>
                <a:solidFill>
                  <a:srgbClr val="CC0000"/>
                </a:solidFill>
                <a:effectLst/>
                <a:uLnTx/>
                <a:uFillTx/>
                <a:latin typeface="Calibri" panose="020F0502020204030204" pitchFamily="34" charset="0"/>
                <a:ea typeface="宋体" panose="02010600030101010101" pitchFamily="2" charset="-122"/>
              </a:rPr>
              <a:t> </a:t>
            </a:r>
            <a:r>
              <a:rPr kumimoji="0" lang="en-GB" altLang="zh-CN" sz="2800" b="1" i="0" u="none" strike="noStrike" kern="0" cap="none" spc="0" normalizeH="0" baseline="0" noProof="0" dirty="0">
                <a:ln>
                  <a:noFill/>
                </a:ln>
                <a:solidFill>
                  <a:srgbClr val="CC0000"/>
                </a:solidFill>
                <a:effectLst/>
                <a:uLnTx/>
                <a:uFillTx/>
                <a:latin typeface="Calibri" panose="020F0502020204030204" pitchFamily="34" charset="0"/>
                <a:ea typeface="宋体" panose="02010600030101010101" pitchFamily="2" charset="-122"/>
                <a:sym typeface="Symbol" panose="05050102010706020507" pitchFamily="18" charset="2"/>
              </a:rPr>
              <a:t></a:t>
            </a:r>
            <a:r>
              <a:rPr kumimoji="0" lang="en-GB" altLang="zh-CN" sz="2800" b="1" i="0" u="none" strike="noStrike" kern="0" cap="none" spc="0" normalizeH="0" baseline="0" noProof="0" dirty="0">
                <a:ln>
                  <a:noFill/>
                </a:ln>
                <a:solidFill>
                  <a:srgbClr val="CC0000"/>
                </a:solidFill>
                <a:effectLst/>
                <a:uLnTx/>
                <a:uFillTx/>
                <a:latin typeface="Calibri" panose="020F0502020204030204" pitchFamily="34" charset="0"/>
                <a:ea typeface="宋体" panose="02010600030101010101" pitchFamily="2" charset="-122"/>
              </a:rPr>
              <a:t>3</a:t>
            </a:r>
            <a:r>
              <a:rPr kumimoji="0" lang="en-GB" altLang="zh-CN" sz="2800" b="1" i="0" u="none" strike="noStrike" kern="0" cap="none" spc="0" normalizeH="0" baseline="0" noProof="0" dirty="0">
                <a:ln>
                  <a:noFill/>
                </a:ln>
                <a:solidFill>
                  <a:srgbClr val="CC0000"/>
                </a:solidFill>
                <a:effectLst/>
                <a:uLnTx/>
                <a:uFillTx/>
                <a:latin typeface="Calibri" panose="020F0502020204030204" pitchFamily="34" charset="0"/>
                <a:ea typeface="宋体" panose="02010600030101010101" pitchFamily="2" charset="-122"/>
                <a:sym typeface="Symbol" panose="05050102010706020507" pitchFamily="18" charset="2"/>
              </a:rPr>
              <a:t>3 =18</a:t>
            </a:r>
          </a:p>
        </p:txBody>
      </p:sp>
      <p:sp>
        <p:nvSpPr>
          <p:cNvPr id="17411" name="Text Box 3"/>
          <p:cNvSpPr txBox="1">
            <a:spLocks noChangeArrowheads="1"/>
          </p:cNvSpPr>
          <p:nvPr/>
        </p:nvSpPr>
        <p:spPr bwMode="auto">
          <a:xfrm>
            <a:off x="2741613" y="16557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S</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17412" name="AutoShape 4"/>
          <p:cNvSpPr>
            <a:spLocks noChangeArrowheads="1"/>
          </p:cNvSpPr>
          <p:nvPr/>
        </p:nvSpPr>
        <p:spPr bwMode="auto">
          <a:xfrm>
            <a:off x="677863" y="2722563"/>
            <a:ext cx="4038600" cy="3429000"/>
          </a:xfrm>
          <a:prstGeom prst="hexagon">
            <a:avLst>
              <a:gd name="adj" fmla="val 29444"/>
              <a:gd name="vf" fmla="val 11547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endParaRPr>
          </a:p>
        </p:txBody>
      </p:sp>
      <p:sp>
        <p:nvSpPr>
          <p:cNvPr id="17413" name="Line 5"/>
          <p:cNvSpPr>
            <a:spLocks noChangeShapeType="1"/>
          </p:cNvSpPr>
          <p:nvPr/>
        </p:nvSpPr>
        <p:spPr bwMode="auto">
          <a:xfrm>
            <a:off x="220663" y="4437063"/>
            <a:ext cx="5087937"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14" name="Line 6"/>
          <p:cNvSpPr>
            <a:spLocks noChangeShapeType="1"/>
          </p:cNvSpPr>
          <p:nvPr/>
        </p:nvSpPr>
        <p:spPr bwMode="auto">
          <a:xfrm flipH="1" flipV="1">
            <a:off x="2735263" y="1884363"/>
            <a:ext cx="6350" cy="464185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15" name="Text Box 7"/>
          <p:cNvSpPr txBox="1">
            <a:spLocks noChangeArrowheads="1"/>
          </p:cNvSpPr>
          <p:nvPr/>
        </p:nvSpPr>
        <p:spPr bwMode="auto">
          <a:xfrm>
            <a:off x="3708400" y="6211888"/>
            <a:ext cx="136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K</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0</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(ds)</a:t>
            </a:r>
          </a:p>
        </p:txBody>
      </p:sp>
      <p:sp>
        <p:nvSpPr>
          <p:cNvPr id="17416" name="Text Box 8"/>
          <p:cNvSpPr txBox="1">
            <a:spLocks noChangeArrowheads="1"/>
          </p:cNvSpPr>
          <p:nvPr/>
        </p:nvSpPr>
        <p:spPr bwMode="auto">
          <a:xfrm>
            <a:off x="611188" y="614045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K</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(us)</a:t>
            </a:r>
          </a:p>
        </p:txBody>
      </p:sp>
      <p:sp>
        <p:nvSpPr>
          <p:cNvPr id="17417" name="Text Box 9"/>
          <p:cNvSpPr txBox="1">
            <a:spLocks noChangeArrowheads="1"/>
          </p:cNvSpPr>
          <p:nvPr/>
        </p:nvSpPr>
        <p:spPr bwMode="auto">
          <a:xfrm>
            <a:off x="76200" y="4627563"/>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GB"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(ud)</a:t>
            </a:r>
          </a:p>
        </p:txBody>
      </p:sp>
      <p:sp>
        <p:nvSpPr>
          <p:cNvPr id="17418" name="Text Box 10"/>
          <p:cNvSpPr txBox="1">
            <a:spLocks noChangeArrowheads="1"/>
          </p:cNvSpPr>
          <p:nvPr/>
        </p:nvSpPr>
        <p:spPr bwMode="auto">
          <a:xfrm>
            <a:off x="1303338" y="2112963"/>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K</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0</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(sd)</a:t>
            </a:r>
          </a:p>
        </p:txBody>
      </p:sp>
      <p:sp>
        <p:nvSpPr>
          <p:cNvPr id="17419" name="Text Box 11"/>
          <p:cNvSpPr txBox="1">
            <a:spLocks noChangeArrowheads="1"/>
          </p:cNvSpPr>
          <p:nvPr/>
        </p:nvSpPr>
        <p:spPr bwMode="auto">
          <a:xfrm>
            <a:off x="2270125" y="4700588"/>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GB"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0</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a:t>
            </a:r>
            <a:r>
              <a:rPr kumimoji="0" lang="en-GB" altLang="zh-CN" sz="2400" b="0"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sym typeface="Symbol" panose="05050102010706020507" pitchFamily="18" charset="2"/>
              </a:rPr>
              <a:t>, </a:t>
            </a:r>
          </a:p>
        </p:txBody>
      </p:sp>
      <p:sp>
        <p:nvSpPr>
          <p:cNvPr id="17420" name="Text Box 12"/>
          <p:cNvSpPr txBox="1">
            <a:spLocks noChangeArrowheads="1"/>
          </p:cNvSpPr>
          <p:nvPr/>
        </p:nvSpPr>
        <p:spPr bwMode="auto">
          <a:xfrm>
            <a:off x="4468813" y="4627563"/>
            <a:ext cx="1687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GB"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(du)</a:t>
            </a:r>
          </a:p>
        </p:txBody>
      </p:sp>
      <p:sp>
        <p:nvSpPr>
          <p:cNvPr id="17421" name="AutoShape 13"/>
          <p:cNvSpPr>
            <a:spLocks noChangeArrowheads="1"/>
          </p:cNvSpPr>
          <p:nvPr/>
        </p:nvSpPr>
        <p:spPr bwMode="auto">
          <a:xfrm>
            <a:off x="601663" y="43227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2" name="AutoShape 14"/>
          <p:cNvSpPr>
            <a:spLocks noChangeArrowheads="1"/>
          </p:cNvSpPr>
          <p:nvPr/>
        </p:nvSpPr>
        <p:spPr bwMode="auto">
          <a:xfrm>
            <a:off x="1516063" y="59991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3" name="AutoShape 15"/>
          <p:cNvSpPr>
            <a:spLocks noChangeArrowheads="1"/>
          </p:cNvSpPr>
          <p:nvPr/>
        </p:nvSpPr>
        <p:spPr bwMode="auto">
          <a:xfrm>
            <a:off x="3573463" y="59991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4" name="AutoShape 16"/>
          <p:cNvSpPr>
            <a:spLocks noChangeArrowheads="1"/>
          </p:cNvSpPr>
          <p:nvPr/>
        </p:nvSpPr>
        <p:spPr bwMode="auto">
          <a:xfrm>
            <a:off x="1592263" y="25701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5" name="AutoShape 17"/>
          <p:cNvSpPr>
            <a:spLocks noChangeArrowheads="1"/>
          </p:cNvSpPr>
          <p:nvPr/>
        </p:nvSpPr>
        <p:spPr bwMode="auto">
          <a:xfrm>
            <a:off x="2506663" y="43227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6" name="AutoShape 18"/>
          <p:cNvSpPr>
            <a:spLocks noChangeArrowheads="1"/>
          </p:cNvSpPr>
          <p:nvPr/>
        </p:nvSpPr>
        <p:spPr bwMode="auto">
          <a:xfrm>
            <a:off x="2735263" y="4322763"/>
            <a:ext cx="228600" cy="228600"/>
          </a:xfrm>
          <a:prstGeom prst="flowChartConnector">
            <a:avLst/>
          </a:prstGeom>
          <a:solidFill>
            <a:schemeClr val="accent2"/>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7" name="AutoShape 19"/>
          <p:cNvSpPr>
            <a:spLocks noChangeArrowheads="1"/>
          </p:cNvSpPr>
          <p:nvPr/>
        </p:nvSpPr>
        <p:spPr bwMode="auto">
          <a:xfrm>
            <a:off x="3573463" y="25701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8" name="AutoShape 20"/>
          <p:cNvSpPr>
            <a:spLocks noChangeArrowheads="1"/>
          </p:cNvSpPr>
          <p:nvPr/>
        </p:nvSpPr>
        <p:spPr bwMode="auto">
          <a:xfrm>
            <a:off x="4564063" y="4322763"/>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7429" name="Text Box 21"/>
          <p:cNvSpPr txBox="1">
            <a:spLocks noChangeArrowheads="1"/>
          </p:cNvSpPr>
          <p:nvPr/>
        </p:nvSpPr>
        <p:spPr bwMode="auto">
          <a:xfrm>
            <a:off x="3344863" y="2112963"/>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K</a:t>
            </a:r>
            <a:r>
              <a:rPr kumimoji="0" lang="en-GB" altLang="zh-CN" sz="2400" b="0" i="0" u="none" strike="noStrike" kern="0" cap="none" spc="0" normalizeH="0" baseline="3000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rPr>
              <a:t> (su)</a:t>
            </a:r>
          </a:p>
        </p:txBody>
      </p:sp>
      <p:sp>
        <p:nvSpPr>
          <p:cNvPr id="17430" name="Text Box 22"/>
          <p:cNvSpPr txBox="1">
            <a:spLocks noChangeArrowheads="1"/>
          </p:cNvSpPr>
          <p:nvPr/>
        </p:nvSpPr>
        <p:spPr bwMode="auto">
          <a:xfrm>
            <a:off x="4859338" y="386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rPr>
              <a:t>I</a:t>
            </a:r>
            <a:r>
              <a:rPr kumimoji="0" lang="en-GB" altLang="zh-CN" sz="2400" b="1" i="0" u="none" strike="noStrike" kern="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rPr>
              <a:t>3</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17431" name="Text Box 23"/>
          <p:cNvSpPr txBox="1">
            <a:spLocks noChangeArrowheads="1"/>
          </p:cNvSpPr>
          <p:nvPr/>
        </p:nvSpPr>
        <p:spPr bwMode="auto">
          <a:xfrm>
            <a:off x="2782888" y="5799138"/>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sym typeface="Symbol" panose="05050102010706020507" pitchFamily="18" charset="2"/>
              </a:rPr>
              <a:t>1</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sym typeface="Symbol" panose="05050102010706020507" pitchFamily="18" charset="2"/>
            </a:endParaRPr>
          </a:p>
        </p:txBody>
      </p:sp>
      <p:sp>
        <p:nvSpPr>
          <p:cNvPr id="17432" name="Text Box 24"/>
          <p:cNvSpPr txBox="1">
            <a:spLocks noChangeArrowheads="1"/>
          </p:cNvSpPr>
          <p:nvPr/>
        </p:nvSpPr>
        <p:spPr bwMode="auto">
          <a:xfrm>
            <a:off x="2728913" y="234315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GB"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sym typeface="Symbol" panose="05050102010706020507" pitchFamily="18" charset="2"/>
              </a:rPr>
              <a:t>1</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17433" name="Text Box 25"/>
          <p:cNvSpPr txBox="1">
            <a:spLocks noChangeArrowheads="1"/>
          </p:cNvSpPr>
          <p:nvPr/>
        </p:nvSpPr>
        <p:spPr bwMode="auto">
          <a:xfrm>
            <a:off x="815975" y="43402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rPr>
              <a:t>–</a:t>
            </a:r>
            <a:r>
              <a:rPr kumimoji="0" lang="en-GB" altLang="zh-CN"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rPr>
              <a:t>1</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17434" name="Text Box 26"/>
          <p:cNvSpPr txBox="1">
            <a:spLocks noChangeArrowheads="1"/>
          </p:cNvSpPr>
          <p:nvPr/>
        </p:nvSpPr>
        <p:spPr bwMode="auto">
          <a:xfrm>
            <a:off x="4151313" y="4359275"/>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altLang="zh-CN"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sym typeface="Symbol" panose="05050102010706020507" pitchFamily="18" charset="2"/>
              </a:rPr>
              <a:t></a:t>
            </a:r>
            <a:r>
              <a:rPr kumimoji="0" lang="en-GB" altLang="zh-CN" sz="2400" b="0" i="0" u="none" strike="noStrike" kern="0" cap="none" spc="0" normalizeH="0" baseline="0" noProof="0">
                <a:ln>
                  <a:noFill/>
                </a:ln>
                <a:solidFill>
                  <a:srgbClr val="A50021"/>
                </a:solidFill>
                <a:effectLst/>
                <a:uLnTx/>
                <a:uFillTx/>
                <a:latin typeface="Times New Roman" panose="02020603050405020304" pitchFamily="18" charset="0"/>
                <a:ea typeface="宋体" panose="02010600030101010101" pitchFamily="2" charset="-122"/>
              </a:rPr>
              <a:t>1</a:t>
            </a:r>
            <a:endParaRPr kumimoji="0" lang="en-GB" altLang="zh-CN" sz="24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
        <p:nvSpPr>
          <p:cNvPr id="17435" name="AutoShape 27"/>
          <p:cNvSpPr>
            <a:spLocks noChangeArrowheads="1"/>
          </p:cNvSpPr>
          <p:nvPr/>
        </p:nvSpPr>
        <p:spPr bwMode="auto">
          <a:xfrm>
            <a:off x="2655888" y="4497388"/>
            <a:ext cx="228600" cy="228600"/>
          </a:xfrm>
          <a:prstGeom prst="flowChartConnector">
            <a:avLst/>
          </a:prstGeom>
          <a:solidFill>
            <a:srgbClr val="FF0000"/>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pic>
        <p:nvPicPr>
          <p:cNvPr id="1743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997200"/>
            <a:ext cx="3348038"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3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797425"/>
            <a:ext cx="2520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38" name="AutoShape 30"/>
          <p:cNvSpPr>
            <a:spLocks/>
          </p:cNvSpPr>
          <p:nvPr/>
        </p:nvSpPr>
        <p:spPr bwMode="auto">
          <a:xfrm>
            <a:off x="5508625" y="3213100"/>
            <a:ext cx="71438" cy="504825"/>
          </a:xfrm>
          <a:prstGeom prst="leftBrace">
            <a:avLst>
              <a:gd name="adj1" fmla="val 5888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pic>
        <p:nvPicPr>
          <p:cNvPr id="1743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38" y="4365625"/>
            <a:ext cx="22844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0" name="Text Box 32"/>
          <p:cNvSpPr txBox="1">
            <a:spLocks noChangeArrowheads="1"/>
          </p:cNvSpPr>
          <p:nvPr/>
        </p:nvSpPr>
        <p:spPr bwMode="auto">
          <a:xfrm>
            <a:off x="5435600" y="1844675"/>
            <a:ext cx="139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rPr>
              <a:t>J</a:t>
            </a:r>
            <a:r>
              <a:rPr kumimoji="0" lang="en-US" altLang="zh-CN" sz="2800" b="1" i="0" u="none" strike="noStrike" kern="0" cap="none" spc="0" normalizeH="0" baseline="30000" noProof="0" dirty="0">
                <a:ln>
                  <a:noFill/>
                </a:ln>
                <a:solidFill>
                  <a:srgbClr val="0000FF"/>
                </a:solidFill>
                <a:effectLst/>
                <a:uLnTx/>
                <a:uFillTx/>
                <a:latin typeface="Calibri" panose="020F0502020204030204" pitchFamily="34" charset="0"/>
                <a:ea typeface="宋体" panose="02010600030101010101" pitchFamily="2" charset="-122"/>
              </a:rPr>
              <a:t>PC </a:t>
            </a: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rPr>
              <a:t>= 0</a:t>
            </a:r>
            <a:r>
              <a:rPr kumimoji="0" lang="en-US" altLang="zh-CN" sz="2800" b="1" i="0" u="none" strike="noStrike" kern="0" cap="none" spc="0" normalizeH="0" baseline="30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a:t>
            </a: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p>
        </p:txBody>
      </p:sp>
      <p:sp>
        <p:nvSpPr>
          <p:cNvPr id="17441" name="Text Box 5"/>
          <p:cNvSpPr txBox="1">
            <a:spLocks noChangeArrowheads="1"/>
          </p:cNvSpPr>
          <p:nvPr/>
        </p:nvSpPr>
        <p:spPr bwMode="auto">
          <a:xfrm>
            <a:off x="611188" y="188913"/>
            <a:ext cx="7993062" cy="8302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Exotics of Type-II: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400" b="1" i="0" u="none" strike="noStrike" kern="0" cap="none" spc="0" normalizeH="0" baseline="20000" noProof="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 are the same as Q</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400" b="1"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rPr>
              <a:t>Q configurations </a:t>
            </a:r>
          </a:p>
        </p:txBody>
      </p:sp>
    </p:spTree>
    <p:extLst>
      <p:ext uri="{BB962C8B-B14F-4D97-AF65-F5344CB8AC3E}">
        <p14:creationId xmlns:p14="http://schemas.microsoft.com/office/powerpoint/2010/main" val="184210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619197" y="1311041"/>
            <a:ext cx="8140173" cy="2557766"/>
          </a:xfrm>
          <a:prstGeom prst="rect">
            <a:avLst/>
          </a:prstGeom>
        </p:spPr>
      </p:pic>
      <p:sp>
        <p:nvSpPr>
          <p:cNvPr id="4" name="文本框 3"/>
          <p:cNvSpPr txBox="1"/>
          <p:nvPr/>
        </p:nvSpPr>
        <p:spPr>
          <a:xfrm>
            <a:off x="969482" y="6245225"/>
            <a:ext cx="37198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BESIII, arXiv:1611.01317 [</a:t>
            </a:r>
            <a:r>
              <a:rPr kumimoji="0" lang="en-US" altLang="zh-CN" sz="1800" b="0" i="0" u="none" strike="noStrike" kern="0" cap="none" spc="0" normalizeH="0" baseline="0" noProof="0" dirty="0" err="1">
                <a:ln>
                  <a:noFill/>
                </a:ln>
                <a:solidFill>
                  <a:srgbClr val="0000FF"/>
                </a:solidFill>
                <a:effectLst/>
                <a:uLnTx/>
                <a:uFillTx/>
              </a:rPr>
              <a:t>hep</a:t>
            </a:r>
            <a:r>
              <a:rPr kumimoji="0" lang="en-US" altLang="zh-CN" sz="1800" b="0" i="0" u="none" strike="noStrike" kern="0" cap="none" spc="0" normalizeH="0" baseline="0" noProof="0" dirty="0">
                <a:ln>
                  <a:noFill/>
                </a:ln>
                <a:solidFill>
                  <a:srgbClr val="0000FF"/>
                </a:solidFill>
                <a:effectLst/>
                <a:uLnTx/>
                <a:uFillTx/>
              </a:rPr>
              <a:t>-ex] </a:t>
            </a:r>
            <a:endParaRPr kumimoji="0" lang="zh-CN" altLang="en-US" sz="1800" b="0" i="0" u="none" strike="noStrike" kern="0" cap="none" spc="0" normalizeH="0" baseline="0" noProof="0" dirty="0">
              <a:ln>
                <a:noFill/>
              </a:ln>
              <a:solidFill>
                <a:srgbClr val="0000FF"/>
              </a:solidFill>
              <a:effectLst/>
              <a:uLnTx/>
              <a:uFillTx/>
            </a:endParaRPr>
          </a:p>
        </p:txBody>
      </p:sp>
      <p:pic>
        <p:nvPicPr>
          <p:cNvPr id="5" name="图片 4"/>
          <p:cNvPicPr>
            <a:picLocks noChangeAspect="1"/>
          </p:cNvPicPr>
          <p:nvPr/>
        </p:nvPicPr>
        <p:blipFill>
          <a:blip r:embed="rId3"/>
          <a:stretch>
            <a:fillRect/>
          </a:stretch>
        </p:blipFill>
        <p:spPr>
          <a:xfrm>
            <a:off x="1959519" y="1099227"/>
            <a:ext cx="2135313" cy="279630"/>
          </a:xfrm>
          <a:prstGeom prst="rect">
            <a:avLst/>
          </a:prstGeom>
        </p:spPr>
      </p:pic>
      <p:sp>
        <p:nvSpPr>
          <p:cNvPr id="6" name="文本框 5"/>
          <p:cNvSpPr txBox="1"/>
          <p:nvPr/>
        </p:nvSpPr>
        <p:spPr>
          <a:xfrm>
            <a:off x="2583543" y="4448573"/>
            <a:ext cx="2604239"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rPr>
              <a:t>No Y(4008) observed! </a:t>
            </a:r>
            <a:endParaRPr kumimoji="0" lang="zh-CN" altLang="en-US" sz="1800" b="1" i="0" u="none" strike="noStrike" kern="0" cap="none" spc="0" normalizeH="0" baseline="0" noProof="0" dirty="0">
              <a:ln>
                <a:noFill/>
              </a:ln>
              <a:solidFill>
                <a:srgbClr val="FF0000"/>
              </a:solidFill>
              <a:effectLst/>
              <a:uLnTx/>
              <a:uFillTx/>
            </a:endParaRPr>
          </a:p>
        </p:txBody>
      </p:sp>
      <p:cxnSp>
        <p:nvCxnSpPr>
          <p:cNvPr id="8" name="连接符: 肘形 7"/>
          <p:cNvCxnSpPr/>
          <p:nvPr/>
        </p:nvCxnSpPr>
        <p:spPr bwMode="auto">
          <a:xfrm rot="16200000" flipH="1">
            <a:off x="1828827" y="3555973"/>
            <a:ext cx="1284462" cy="500742"/>
          </a:xfrm>
          <a:prstGeom prst="bentConnector3">
            <a:avLst>
              <a:gd name="adj1" fmla="val 65820"/>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8957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971600" y="188640"/>
            <a:ext cx="6516724"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Hadronic molecules (</a:t>
            </a: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Cleven</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 et al.) </a:t>
            </a:r>
            <a:endParaRPr kumimoji="0" lang="zh-CN" altLang="en-US" sz="2400" b="1" i="0" u="none" strike="noStrike" kern="0" cap="none" spc="0" normalizeH="0" baseline="0" noProof="0" dirty="0">
              <a:ln>
                <a:noFill/>
              </a:ln>
              <a:solidFill>
                <a:srgbClr val="FF0000"/>
              </a:solidFill>
              <a:effectLst/>
              <a:uLnTx/>
              <a:uFillTx/>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816" y="1268761"/>
            <a:ext cx="1944216" cy="154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764704"/>
            <a:ext cx="3096344" cy="244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箭头 3"/>
          <p:cNvSpPr/>
          <p:nvPr/>
        </p:nvSpPr>
        <p:spPr bwMode="auto">
          <a:xfrm>
            <a:off x="3059832" y="1196751"/>
            <a:ext cx="360040"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5" name="TextBox 4"/>
          <p:cNvSpPr txBox="1"/>
          <p:nvPr/>
        </p:nvSpPr>
        <p:spPr>
          <a:xfrm>
            <a:off x="3635896" y="1095126"/>
            <a:ext cx="27093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J</a:t>
            </a:r>
            <a:r>
              <a:rPr kumimoji="0" lang="en-US" altLang="zh-CN" sz="2400" b="1" i="0" u="none" strike="noStrike" kern="0" cap="none" spc="0" normalizeH="0" baseline="30000" noProof="0" dirty="0">
                <a:ln>
                  <a:noFill/>
                </a:ln>
                <a:solidFill>
                  <a:srgbClr val="0000FF"/>
                </a:solidFill>
                <a:effectLst/>
                <a:uLnTx/>
                <a:uFillTx/>
                <a:latin typeface="Calibri" panose="020F0502020204030204" pitchFamily="34" charset="0"/>
              </a:rPr>
              <a:t>PC</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0</a:t>
            </a:r>
            <a:r>
              <a:rPr kumimoji="0" lang="en-US" altLang="zh-CN" sz="2400" b="1" i="0" u="none" strike="noStrike" kern="0" cap="none" spc="0" normalizeH="0" baseline="30000" noProof="0" dirty="0">
                <a:ln>
                  <a:noFill/>
                </a:ln>
                <a:solidFill>
                  <a:srgbClr val="0000FF"/>
                </a:solidFill>
                <a:effectLst/>
                <a:uLnTx/>
                <a:uFillTx/>
                <a:latin typeface="Calibri" panose="020F0502020204030204" pitchFamily="34" charset="0"/>
                <a:sym typeface="Symbol"/>
              </a:rPr>
              <a:t></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sym typeface="Symbol"/>
              </a:rPr>
              <a:t>1</a:t>
            </a:r>
            <a:r>
              <a:rPr kumimoji="0" lang="en-US" altLang="zh-CN" sz="2400" b="1" i="0" u="none" strike="noStrike" kern="0" cap="none" spc="0" normalizeH="0" baseline="30000" noProof="0" dirty="0">
                <a:ln>
                  <a:noFill/>
                </a:ln>
                <a:solidFill>
                  <a:srgbClr val="FF0000"/>
                </a:solidFill>
                <a:effectLst/>
                <a:uLnTx/>
                <a:uFillTx/>
                <a:latin typeface="Calibri" panose="020F0502020204030204" pitchFamily="34" charset="0"/>
                <a:sym typeface="Symbol"/>
              </a:rPr>
              <a:t></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sym typeface="Symbol"/>
              </a:rPr>
              <a:t>1</a:t>
            </a:r>
            <a:r>
              <a:rPr kumimoji="0" lang="en-US" altLang="zh-CN" sz="2400" b="1" i="0" u="none" strike="noStrike" kern="0" cap="none" spc="0" normalizeH="0" baseline="30000" noProof="0" dirty="0">
                <a:ln>
                  <a:noFill/>
                </a:ln>
                <a:solidFill>
                  <a:srgbClr val="FF0000"/>
                </a:solidFill>
                <a:effectLst/>
                <a:uLnTx/>
                <a:uFillTx/>
                <a:latin typeface="Calibri" panose="020F0502020204030204" pitchFamily="34" charset="0"/>
                <a:sym typeface="Symbol"/>
              </a:rPr>
              <a:t></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 2</a:t>
            </a:r>
            <a:r>
              <a:rPr kumimoji="0" lang="en-US" altLang="zh-CN" sz="2400" b="1" i="0" u="none" strike="noStrike" kern="0" cap="none" spc="0" normalizeH="0" baseline="30000" noProof="0" dirty="0">
                <a:ln>
                  <a:noFill/>
                </a:ln>
                <a:solidFill>
                  <a:srgbClr val="0000FF"/>
                </a:solidFill>
                <a:effectLst/>
                <a:uLnTx/>
                <a:uFillTx/>
                <a:latin typeface="Calibri" panose="020F0502020204030204" pitchFamily="34" charset="0"/>
                <a:sym typeface="Symbol"/>
              </a:rPr>
              <a:t></a:t>
            </a:r>
            <a:endParaRPr kumimoji="0" lang="zh-CN" altLang="en-US" sz="2400" b="1" i="0" u="none" strike="noStrike" kern="0" cap="none" spc="0" normalizeH="0" baseline="30000" noProof="0" dirty="0">
              <a:ln>
                <a:noFill/>
              </a:ln>
              <a:solidFill>
                <a:srgbClr val="0000FF"/>
              </a:solidFill>
              <a:effectLst/>
              <a:uLnTx/>
              <a:uFillTx/>
              <a:latin typeface="Calibri" panose="020F0502020204030204" pitchFamily="34" charset="0"/>
            </a:endParaRPr>
          </a:p>
        </p:txBody>
      </p:sp>
      <p:sp>
        <p:nvSpPr>
          <p:cNvPr id="8" name="TextBox 7"/>
          <p:cNvSpPr txBox="1"/>
          <p:nvPr/>
        </p:nvSpPr>
        <p:spPr>
          <a:xfrm>
            <a:off x="4371967" y="2636911"/>
            <a:ext cx="214424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J</a:t>
            </a:r>
            <a:r>
              <a:rPr kumimoji="0" lang="en-US" altLang="zh-CN" sz="2400" b="1" i="0" u="none" strike="noStrike" kern="0" cap="none" spc="0" normalizeH="0" baseline="30000" noProof="0" dirty="0">
                <a:ln>
                  <a:noFill/>
                </a:ln>
                <a:solidFill>
                  <a:srgbClr val="0000FF"/>
                </a:solidFill>
                <a:effectLst/>
                <a:uLnTx/>
                <a:uFillTx/>
                <a:latin typeface="Calibri" panose="020F0502020204030204" pitchFamily="34" charset="0"/>
              </a:rPr>
              <a:t>PC</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sym typeface="Symbol"/>
              </a:rPr>
              <a:t>1</a:t>
            </a:r>
            <a:r>
              <a:rPr kumimoji="0" lang="en-US" altLang="zh-CN" sz="2400" b="1" i="0" u="none" strike="noStrike" kern="0" cap="none" spc="0" normalizeH="0" baseline="30000" noProof="0" dirty="0">
                <a:ln>
                  <a:noFill/>
                </a:ln>
                <a:solidFill>
                  <a:srgbClr val="FF0000"/>
                </a:solidFill>
                <a:effectLst/>
                <a:uLnTx/>
                <a:uFillTx/>
                <a:latin typeface="Calibri" panose="020F0502020204030204" pitchFamily="34" charset="0"/>
                <a:sym typeface="Symbol"/>
              </a:rPr>
              <a:t></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Symbol"/>
              </a:rPr>
              <a:t>, 1</a:t>
            </a:r>
            <a:r>
              <a:rPr kumimoji="0" lang="en-US" altLang="zh-CN" sz="2400" b="1" i="0" u="none" strike="noStrike" kern="0" cap="none" spc="0" normalizeH="0" baseline="30000" noProof="0" dirty="0">
                <a:ln>
                  <a:noFill/>
                </a:ln>
                <a:solidFill>
                  <a:srgbClr val="0000FF"/>
                </a:solidFill>
                <a:effectLst/>
                <a:uLnTx/>
                <a:uFillTx/>
                <a:latin typeface="Calibri" panose="020F0502020204030204" pitchFamily="34" charset="0"/>
                <a:sym typeface="Symbol"/>
              </a:rPr>
              <a:t></a:t>
            </a:r>
            <a:endParaRPr kumimoji="0" lang="zh-CN" altLang="en-US" sz="2400" b="1" i="0" u="none" strike="noStrike" kern="0" cap="none" spc="0" normalizeH="0" baseline="30000" noProof="0" dirty="0">
              <a:ln>
                <a:noFill/>
              </a:ln>
              <a:solidFill>
                <a:srgbClr val="0000FF"/>
              </a:solidFill>
              <a:effectLst/>
              <a:uLnTx/>
              <a:uFillTx/>
              <a:latin typeface="Calibri" panose="020F0502020204030204" pitchFamily="34" charset="0"/>
            </a:endParaRPr>
          </a:p>
        </p:txBody>
      </p:sp>
      <p:sp>
        <p:nvSpPr>
          <p:cNvPr id="9" name="右箭头 8"/>
          <p:cNvSpPr/>
          <p:nvPr/>
        </p:nvSpPr>
        <p:spPr bwMode="auto">
          <a:xfrm>
            <a:off x="3896308" y="2723727"/>
            <a:ext cx="360040"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6" name="TextBox 5"/>
          <p:cNvSpPr txBox="1"/>
          <p:nvPr/>
        </p:nvSpPr>
        <p:spPr>
          <a:xfrm>
            <a:off x="611560" y="3717032"/>
            <a:ext cx="7848871" cy="70788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Long-range pion exchange;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err="1">
                <a:ln>
                  <a:noFill/>
                </a:ln>
                <a:solidFill>
                  <a:srgbClr val="0000FF"/>
                </a:solidFill>
                <a:effectLst/>
                <a:uLnTx/>
                <a:uFillTx/>
                <a:latin typeface="Calibri" panose="020F0502020204030204" pitchFamily="34" charset="0"/>
              </a:rPr>
              <a:t>Isoscalar</a:t>
            </a: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 and </a:t>
            </a:r>
            <a:r>
              <a:rPr kumimoji="0" lang="en-US" altLang="zh-CN" sz="2000" b="0" i="0" u="none" strike="noStrike" kern="0" cap="none" spc="0" normalizeH="0" baseline="0" noProof="0" dirty="0" err="1">
                <a:ln>
                  <a:noFill/>
                </a:ln>
                <a:solidFill>
                  <a:srgbClr val="0000FF"/>
                </a:solidFill>
                <a:effectLst/>
                <a:uLnTx/>
                <a:uFillTx/>
                <a:latin typeface="Calibri" panose="020F0502020204030204" pitchFamily="34" charset="0"/>
              </a:rPr>
              <a:t>isovector</a:t>
            </a:r>
            <a:r>
              <a:rPr kumimoji="0" lang="en-US" altLang="zh-CN" sz="2000" b="0" i="0" u="none" strike="noStrike" kern="0" cap="none" spc="0" normalizeH="0" baseline="0" noProof="0" dirty="0">
                <a:ln>
                  <a:noFill/>
                </a:ln>
                <a:solidFill>
                  <a:srgbClr val="0000FF"/>
                </a:solidFill>
                <a:effectLst/>
                <a:uLnTx/>
                <a:uFillTx/>
                <a:latin typeface="Calibri" panose="020F0502020204030204" pitchFamily="34" charset="0"/>
              </a:rPr>
              <a:t> may not bind simultaneously;</a:t>
            </a:r>
            <a:endParaRPr kumimoji="0" lang="zh-CN" altLang="en-US" sz="2000" b="0"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4664174"/>
            <a:ext cx="6335799" cy="72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6"/>
          <p:cNvSpPr txBox="1"/>
          <p:nvPr/>
        </p:nvSpPr>
        <p:spPr>
          <a:xfrm>
            <a:off x="497632" y="6050738"/>
            <a:ext cx="774867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rPr>
              <a:t>M. </a:t>
            </a:r>
            <a:r>
              <a:rPr kumimoji="0" lang="en-US" altLang="zh-CN" sz="1600" b="0" i="0" u="none" strike="noStrike" kern="0" cap="none" spc="0" normalizeH="0" baseline="0" noProof="0" dirty="0" err="1">
                <a:ln>
                  <a:noFill/>
                </a:ln>
                <a:solidFill>
                  <a:sysClr val="windowText" lastClr="000000"/>
                </a:solidFill>
                <a:effectLst/>
                <a:uLnTx/>
                <a:uFillTx/>
              </a:rPr>
              <a:t>Cleven</a:t>
            </a:r>
            <a:r>
              <a:rPr kumimoji="0" lang="en-US" altLang="zh-CN" sz="1600" b="0" i="0" u="none" strike="noStrike" kern="0" cap="none" spc="0" normalizeH="0" baseline="0" noProof="0" dirty="0">
                <a:ln>
                  <a:noFill/>
                </a:ln>
                <a:solidFill>
                  <a:sysClr val="windowText" lastClr="000000"/>
                </a:solidFill>
                <a:effectLst/>
                <a:uLnTx/>
                <a:uFillTx/>
              </a:rPr>
              <a:t>, F.- K. </a:t>
            </a:r>
            <a:r>
              <a:rPr kumimoji="0" lang="en-US" altLang="zh-CN" sz="1600" b="0" i="0" u="none" strike="noStrike" kern="0" cap="none" spc="0" normalizeH="0" baseline="0" noProof="0" dirty="0" err="1">
                <a:ln>
                  <a:noFill/>
                </a:ln>
                <a:solidFill>
                  <a:sysClr val="windowText" lastClr="000000"/>
                </a:solidFill>
                <a:effectLst/>
                <a:uLnTx/>
                <a:uFillTx/>
              </a:rPr>
              <a:t>Guo</a:t>
            </a:r>
            <a:r>
              <a:rPr kumimoji="0" lang="en-US" altLang="zh-CN" sz="1600" b="0" i="0" u="none" strike="noStrike" kern="0" cap="none" spc="0" normalizeH="0" baseline="0" noProof="0" dirty="0">
                <a:ln>
                  <a:noFill/>
                </a:ln>
                <a:solidFill>
                  <a:sysClr val="windowText" lastClr="000000"/>
                </a:solidFill>
                <a:effectLst/>
                <a:uLnTx/>
                <a:uFillTx/>
              </a:rPr>
              <a:t>, C. </a:t>
            </a:r>
            <a:r>
              <a:rPr kumimoji="0" lang="en-US" altLang="zh-CN" sz="1600" b="0" i="0" u="none" strike="noStrike" kern="0" cap="none" spc="0" normalizeH="0" baseline="0" noProof="0" dirty="0" err="1">
                <a:ln>
                  <a:noFill/>
                </a:ln>
                <a:solidFill>
                  <a:sysClr val="windowText" lastClr="000000"/>
                </a:solidFill>
                <a:effectLst/>
                <a:uLnTx/>
                <a:uFillTx/>
              </a:rPr>
              <a:t>Hanhart</a:t>
            </a:r>
            <a:r>
              <a:rPr kumimoji="0" lang="en-US" altLang="zh-CN" sz="1600" b="0" i="0" u="none" strike="noStrike" kern="0" cap="none" spc="0" normalizeH="0" baseline="0" noProof="0" dirty="0">
                <a:ln>
                  <a:noFill/>
                </a:ln>
                <a:solidFill>
                  <a:sysClr val="windowText" lastClr="000000"/>
                </a:solidFill>
                <a:effectLst/>
                <a:uLnTx/>
                <a:uFillTx/>
              </a:rPr>
              <a:t>, Q. Wang and Q. Zhao, </a:t>
            </a:r>
            <a:r>
              <a:rPr kumimoji="0" lang="en-US" altLang="zh-CN" sz="1600" b="1" i="0" u="none" strike="noStrike" kern="0" cap="none" spc="0" normalizeH="0" baseline="0" noProof="0" dirty="0">
                <a:ln>
                  <a:noFill/>
                </a:ln>
                <a:solidFill>
                  <a:sysClr val="windowText" lastClr="000000"/>
                </a:solidFill>
                <a:effectLst/>
                <a:uLnTx/>
                <a:uFillTx/>
              </a:rPr>
              <a:t>PRD 92</a:t>
            </a:r>
            <a:r>
              <a:rPr kumimoji="0" lang="en-US" altLang="zh-CN" sz="1600" b="0" i="0" u="none" strike="noStrike" kern="0" cap="none" spc="0" normalizeH="0" baseline="0" noProof="0" dirty="0">
                <a:ln>
                  <a:noFill/>
                </a:ln>
                <a:solidFill>
                  <a:sysClr val="windowText" lastClr="000000"/>
                </a:solidFill>
                <a:effectLst/>
                <a:uLnTx/>
                <a:uFillTx/>
              </a:rPr>
              <a:t>, 014005 (2015);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rPr>
              <a:t>Q. Wang, </a:t>
            </a:r>
            <a:r>
              <a:rPr kumimoji="0" lang="en-US" altLang="zh-CN" sz="1600" b="1" i="0" u="none" strike="noStrike" kern="0" cap="none" spc="0" normalizeH="0" baseline="0" noProof="0" dirty="0">
                <a:ln>
                  <a:noFill/>
                </a:ln>
                <a:solidFill>
                  <a:sysClr val="windowText" lastClr="000000"/>
                </a:solidFill>
                <a:effectLst/>
                <a:uLnTx/>
                <a:uFillTx/>
              </a:rPr>
              <a:t>PR</a:t>
            </a:r>
            <a:r>
              <a:rPr kumimoji="0" lang="zh-CN" altLang="zh-CN" sz="1600" b="1" i="0" u="none" strike="noStrike" kern="0" cap="none" spc="0" normalizeH="0" baseline="0" noProof="0" dirty="0">
                <a:ln>
                  <a:noFill/>
                </a:ln>
                <a:solidFill>
                  <a:sysClr val="windowText" lastClr="000000"/>
                </a:solidFill>
                <a:effectLst/>
                <a:uLnTx/>
                <a:uFillTx/>
              </a:rPr>
              <a:t>D</a:t>
            </a:r>
            <a:r>
              <a:rPr kumimoji="0" lang="en-US" altLang="zh-CN" sz="1600" b="1" i="0" u="none" strike="noStrike" kern="0" cap="none" spc="0" normalizeH="0" baseline="0" noProof="0" dirty="0">
                <a:ln>
                  <a:noFill/>
                </a:ln>
                <a:solidFill>
                  <a:sysClr val="windowText" lastClr="000000"/>
                </a:solidFill>
                <a:effectLst/>
                <a:uLnTx/>
                <a:uFillTx/>
              </a:rPr>
              <a:t> </a:t>
            </a:r>
            <a:r>
              <a:rPr kumimoji="0" lang="zh-CN" altLang="zh-CN" sz="1600" b="1" i="0" u="none" strike="noStrike" kern="0" cap="none" spc="0" normalizeH="0" baseline="0" noProof="0" dirty="0">
                <a:ln>
                  <a:noFill/>
                </a:ln>
                <a:solidFill>
                  <a:sysClr val="windowText" lastClr="000000"/>
                </a:solidFill>
                <a:effectLst/>
                <a:uLnTx/>
                <a:uFillTx/>
              </a:rPr>
              <a:t>89</a:t>
            </a:r>
            <a:r>
              <a:rPr kumimoji="0" lang="zh-CN" altLang="zh-CN" sz="1600" b="0" i="0" u="none" strike="noStrike" kern="0" cap="none" spc="0" normalizeH="0" baseline="0" noProof="0" dirty="0">
                <a:ln>
                  <a:noFill/>
                </a:ln>
                <a:solidFill>
                  <a:sysClr val="windowText" lastClr="000000"/>
                </a:solidFill>
                <a:effectLst/>
                <a:uLnTx/>
                <a:uFillTx/>
              </a:rPr>
              <a:t>, 114013 (2014)</a:t>
            </a:r>
            <a:endParaRPr kumimoji="0" lang="zh-CN"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8664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59178"/>
            <a:ext cx="4176464" cy="252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7708"/>
            <a:ext cx="4176464" cy="262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59632" y="764704"/>
            <a:ext cx="2082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S wave – S wave  </a:t>
            </a:r>
            <a:endParaRPr kumimoji="0" lang="zh-CN" altLang="en-US" sz="1800" b="0" i="0" u="none" strike="noStrike" kern="0" cap="none" spc="0" normalizeH="0" baseline="0" noProof="0" dirty="0">
              <a:ln>
                <a:noFill/>
              </a:ln>
              <a:solidFill>
                <a:srgbClr val="FF0000"/>
              </a:solidFill>
              <a:effectLst/>
              <a:uLnTx/>
              <a:uFillTx/>
            </a:endParaRPr>
          </a:p>
        </p:txBody>
      </p:sp>
      <p:sp>
        <p:nvSpPr>
          <p:cNvPr id="6" name="TextBox 5"/>
          <p:cNvSpPr txBox="1"/>
          <p:nvPr/>
        </p:nvSpPr>
        <p:spPr>
          <a:xfrm>
            <a:off x="5513715" y="773996"/>
            <a:ext cx="2082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S wave – P wave  </a:t>
            </a:r>
            <a:endParaRPr kumimoji="0" lang="zh-CN" altLang="en-US" sz="1800" b="0" i="0" u="none" strike="noStrike" kern="0" cap="none" spc="0" normalizeH="0" baseline="0" noProof="0" dirty="0">
              <a:ln>
                <a:noFill/>
              </a:ln>
              <a:solidFill>
                <a:srgbClr val="FF0000"/>
              </a:solidFill>
              <a:effectLst/>
              <a:uLnTx/>
              <a:uFillTx/>
            </a:endParaRPr>
          </a:p>
        </p:txBody>
      </p:sp>
      <p:sp>
        <p:nvSpPr>
          <p:cNvPr id="5" name="椭圆 4"/>
          <p:cNvSpPr/>
          <p:nvPr/>
        </p:nvSpPr>
        <p:spPr bwMode="auto">
          <a:xfrm>
            <a:off x="755576" y="2718212"/>
            <a:ext cx="792088" cy="648072"/>
          </a:xfrm>
          <a:prstGeom prst="ellips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7" name="TextBox 6"/>
          <p:cNvSpPr txBox="1"/>
          <p:nvPr/>
        </p:nvSpPr>
        <p:spPr>
          <a:xfrm>
            <a:off x="755576" y="3789040"/>
            <a:ext cx="7272312" cy="1938992"/>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States appear at </a:t>
            </a: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S-wave</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 thresholds;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The </a:t>
            </a: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J=3</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 state has significantly higher mass than for </a:t>
            </a:r>
            <a:r>
              <a:rPr kumimoji="0" lang="en-US" altLang="zh-CN" sz="2000" b="1" i="0" u="none" strike="noStrike" kern="0" cap="none" spc="0" normalizeH="0" baseline="0" noProof="0" dirty="0" err="1">
                <a:ln>
                  <a:noFill/>
                </a:ln>
                <a:solidFill>
                  <a:srgbClr val="0000FF"/>
                </a:solidFill>
                <a:effectLst/>
                <a:uLnTx/>
                <a:uFillTx/>
                <a:latin typeface="Calibri" panose="020F0502020204030204" pitchFamily="34" charset="0"/>
              </a:rPr>
              <a:t>tetraquarks</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Only one J</a:t>
            </a:r>
            <a:r>
              <a:rPr kumimoji="0" lang="en-US" altLang="zh-CN" sz="2000" b="1" i="0" u="none" strike="noStrike" kern="0" cap="none" spc="0" normalizeH="0" baseline="30000" noProof="0" dirty="0">
                <a:ln>
                  <a:noFill/>
                </a:ln>
                <a:solidFill>
                  <a:srgbClr val="0000FF"/>
                </a:solidFill>
                <a:effectLst/>
                <a:uLnTx/>
                <a:uFillTx/>
                <a:latin typeface="Calibri" panose="020F0502020204030204" pitchFamily="34" charset="0"/>
              </a:rPr>
              <a:t>PC</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=0</a:t>
            </a:r>
            <a:r>
              <a:rPr kumimoji="0" lang="en-US" altLang="zh-CN" sz="2000" b="1" i="0" u="none" strike="noStrike" kern="0" cap="none" spc="0" normalizeH="0" baseline="30000" noProof="0" dirty="0">
                <a:ln>
                  <a:noFill/>
                </a:ln>
                <a:solidFill>
                  <a:srgbClr val="0000FF"/>
                </a:solidFill>
                <a:effectLst/>
                <a:uLnTx/>
                <a:uFillTx/>
                <a:latin typeface="Calibri" panose="020F0502020204030204" pitchFamily="34" charset="0"/>
                <a:sym typeface="Symbol"/>
              </a:rPr>
              <a:t></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 </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state is </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predicted;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Scalar state of DD may not exist;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sym typeface="Symbol"/>
              </a:rPr>
              <a:t>Exotic partners </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of J</a:t>
            </a:r>
            <a:r>
              <a:rPr kumimoji="0" lang="en-US" altLang="zh-CN" sz="2000" b="1" i="0" u="none" strike="noStrike" kern="0" cap="none" spc="0" normalizeH="0" baseline="30000" noProof="0" dirty="0">
                <a:ln>
                  <a:noFill/>
                </a:ln>
                <a:solidFill>
                  <a:srgbClr val="0000FF"/>
                </a:solidFill>
                <a:effectLst/>
                <a:uLnTx/>
                <a:uFillTx/>
                <a:latin typeface="Calibri" panose="020F0502020204030204" pitchFamily="34" charset="0"/>
                <a:sym typeface="Symbol"/>
              </a:rPr>
              <a:t>PC</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 1</a:t>
            </a:r>
            <a:r>
              <a:rPr kumimoji="0" lang="en-US" altLang="zh-CN" sz="2000" b="1" i="0" u="none" strike="noStrike" kern="0" cap="none" spc="0" normalizeH="0" baseline="30000" noProof="0" dirty="0">
                <a:ln>
                  <a:noFill/>
                </a:ln>
                <a:solidFill>
                  <a:srgbClr val="0000FF"/>
                </a:solidFill>
                <a:effectLst/>
                <a:uLnTx/>
                <a:uFillTx/>
                <a:latin typeface="Calibri" panose="020F0502020204030204" pitchFamily="34" charset="0"/>
                <a:sym typeface="Symbol"/>
              </a:rPr>
              <a:t></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sym typeface="Symbol"/>
              </a:rPr>
              <a:t>…… </a:t>
            </a:r>
            <a:endParaRPr kumimoji="0" lang="zh-CN" altLang="en-US" sz="20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1603081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5" name="Rectangle 2"/>
          <p:cNvSpPr txBox="1">
            <a:spLocks noChangeArrowheads="1"/>
          </p:cNvSpPr>
          <p:nvPr/>
        </p:nvSpPr>
        <p:spPr>
          <a:xfrm>
            <a:off x="755650" y="260648"/>
            <a:ext cx="5688558" cy="1080120"/>
          </a:xfrm>
          <a:prstGeom prst="rect">
            <a:avLst/>
          </a:prstGeom>
          <a:solidFill>
            <a:srgbClr val="99CCFF"/>
          </a:solidFill>
          <a:effectLst>
            <a:outerShdw dist="107763" dir="2700000" algn="ctr" rotWithShape="0">
              <a:schemeClr val="bg2">
                <a:alpha val="50000"/>
              </a:scheme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5400" b="1" i="0" u="none" strike="noStrike" kern="0" cap="none" spc="0" normalizeH="0" baseline="0" noProof="0" dirty="0">
                <a:ln>
                  <a:noFill/>
                </a:ln>
                <a:solidFill>
                  <a:schemeClr val="accent2"/>
                </a:solidFill>
                <a:effectLst/>
                <a:uLnTx/>
                <a:uFillTx/>
                <a:latin typeface="Calibri" pitchFamily="34" charset="0"/>
                <a:ea typeface="宋体" pitchFamily="2" charset="-122"/>
                <a:cs typeface="+mj-cs"/>
              </a:rPr>
              <a:t>5</a:t>
            </a:r>
            <a:r>
              <a:rPr kumimoji="0" lang="en-US" altLang="zh-CN" sz="4000" b="1" i="0" u="none" strike="noStrike" kern="0" cap="none" spc="0" normalizeH="0" baseline="0" noProof="0" dirty="0">
                <a:ln>
                  <a:noFill/>
                </a:ln>
                <a:solidFill>
                  <a:schemeClr val="accent2"/>
                </a:solidFill>
                <a:effectLst/>
                <a:uLnTx/>
                <a:uFillTx/>
                <a:latin typeface="Calibri" pitchFamily="34" charset="0"/>
                <a:ea typeface="宋体" pitchFamily="2" charset="-122"/>
                <a:cs typeface="+mj-cs"/>
              </a:rPr>
              <a:t>. Summary</a:t>
            </a:r>
          </a:p>
        </p:txBody>
      </p:sp>
      <p:sp>
        <p:nvSpPr>
          <p:cNvPr id="8" name="TextBox 7"/>
          <p:cNvSpPr txBox="1"/>
          <p:nvPr/>
        </p:nvSpPr>
        <p:spPr>
          <a:xfrm>
            <a:off x="827584" y="2277447"/>
            <a:ext cx="7704856" cy="3847207"/>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Theory:</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Self-consistent method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Systematic analysis of various processes</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Better understanding of threshold structures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Experiment:</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Detailed </a:t>
            </a:r>
            <a:r>
              <a:rPr kumimoji="0" lang="en-US" altLang="zh-CN" sz="2000" b="1" i="0" u="none" strike="noStrike" kern="0" cap="none" spc="0" normalizeH="0" baseline="0" noProof="0" dirty="0" err="1">
                <a:ln>
                  <a:noFill/>
                </a:ln>
                <a:solidFill>
                  <a:srgbClr val="0000FF"/>
                </a:solidFill>
                <a:effectLst/>
                <a:uLnTx/>
                <a:uFillTx/>
                <a:latin typeface="Calibri" panose="020F0502020204030204" pitchFamily="34" charset="0"/>
              </a:rPr>
              <a:t>lineshape</a:t>
            </a: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 measurements</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Angular distributions of exclusive channels</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sym typeface="Wingdings" panose="05000000000000000000" pitchFamily="2" charset="2"/>
              </a:rPr>
              <a:t> Large data sample with detailed energy scan</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sym typeface="Wingdings" panose="05000000000000000000" pitchFamily="2" charset="2"/>
              </a:rPr>
              <a:t>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sym typeface="Wingdings" panose="05000000000000000000" pitchFamily="2" charset="2"/>
              </a:rPr>
              <a:t>Reliable extraction of dynamic information </a:t>
            </a:r>
            <a:endParaRPr kumimoji="0" lang="zh-CN" altLang="en-US" sz="2400" b="1" i="0" u="none" strike="noStrike" kern="0" cap="none" spc="0" normalizeH="0" baseline="0" noProof="0" dirty="0">
              <a:ln>
                <a:noFill/>
              </a:ln>
              <a:solidFill>
                <a:srgbClr val="FF0000"/>
              </a:solidFill>
              <a:effectLst/>
              <a:uLnTx/>
              <a:uFillTx/>
              <a:latin typeface="Calibri" panose="020F0502020204030204" pitchFamily="34" charset="0"/>
            </a:endParaRPr>
          </a:p>
        </p:txBody>
      </p:sp>
      <p:sp>
        <p:nvSpPr>
          <p:cNvPr id="9" name="TextBox 8"/>
          <p:cNvSpPr txBox="1"/>
          <p:nvPr/>
        </p:nvSpPr>
        <p:spPr>
          <a:xfrm>
            <a:off x="827584" y="1671191"/>
            <a:ext cx="681680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Huge puzzling questions on </a:t>
            </a: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rPr>
              <a:t>charmonium</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-like states!</a:t>
            </a:r>
            <a:endParaRPr kumimoji="0" lang="zh-CN" altLang="en-US" sz="2400" b="1" i="0" u="none" strike="noStrike" kern="0" cap="none" spc="0" normalizeH="0" baseline="0" noProof="0" dirty="0">
              <a:ln>
                <a:noFill/>
              </a:ln>
              <a:solidFill>
                <a:srgbClr val="FF0000"/>
              </a:solidFill>
              <a:effectLst/>
              <a:uLnTx/>
              <a:uFillTx/>
              <a:latin typeface="Calibri" panose="020F0502020204030204" pitchFamily="34" charset="0"/>
            </a:endParaRPr>
          </a:p>
        </p:txBody>
      </p:sp>
    </p:spTree>
    <p:extLst>
      <p:ext uri="{BB962C8B-B14F-4D97-AF65-F5344CB8AC3E}">
        <p14:creationId xmlns:p14="http://schemas.microsoft.com/office/powerpoint/2010/main" val="3128869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54</a:t>
            </a:fld>
            <a:endParaRPr lang="en-GB" altLang="zh-CN"/>
          </a:p>
        </p:txBody>
      </p:sp>
      <p:pic>
        <p:nvPicPr>
          <p:cNvPr id="3" name="图片 2"/>
          <p:cNvPicPr>
            <a:picLocks noChangeAspect="1"/>
          </p:cNvPicPr>
          <p:nvPr/>
        </p:nvPicPr>
        <p:blipFill>
          <a:blip r:embed="rId2"/>
          <a:stretch>
            <a:fillRect/>
          </a:stretch>
        </p:blipFill>
        <p:spPr>
          <a:xfrm>
            <a:off x="333099" y="1625525"/>
            <a:ext cx="8708007" cy="4619700"/>
          </a:xfrm>
          <a:prstGeom prst="rect">
            <a:avLst/>
          </a:prstGeom>
        </p:spPr>
      </p:pic>
      <p:sp>
        <p:nvSpPr>
          <p:cNvPr id="4" name="文本框 3"/>
          <p:cNvSpPr txBox="1"/>
          <p:nvPr/>
        </p:nvSpPr>
        <p:spPr>
          <a:xfrm>
            <a:off x="522514" y="406400"/>
            <a:ext cx="8329178" cy="1200329"/>
          </a:xfrm>
          <a:prstGeom prst="rect">
            <a:avLst/>
          </a:prstGeom>
          <a:noFill/>
        </p:spPr>
        <p:txBody>
          <a:bodyPr wrap="square" rtlCol="0">
            <a:spAutoFit/>
          </a:bodyPr>
          <a:lstStyle/>
          <a:p>
            <a:r>
              <a:rPr lang="en-US" altLang="zh-CN" sz="2400" b="1" dirty="0">
                <a:solidFill>
                  <a:srgbClr val="0000FF"/>
                </a:solidFill>
              </a:rPr>
              <a:t>The Seventh Asia-Pacific Conference on Few-Body Problems in Physics (APFB 2017), Aug. 25 (Fri.) – 29 (Tue.), 2017, Guilin, China</a:t>
            </a:r>
            <a:endParaRPr lang="zh-CN" altLang="en-US" sz="2400" b="1" dirty="0">
              <a:solidFill>
                <a:srgbClr val="0000FF"/>
              </a:solidFill>
            </a:endParaRPr>
          </a:p>
        </p:txBody>
      </p:sp>
    </p:spTree>
    <p:extLst>
      <p:ext uri="{BB962C8B-B14F-4D97-AF65-F5344CB8AC3E}">
        <p14:creationId xmlns:p14="http://schemas.microsoft.com/office/powerpoint/2010/main" val="3200444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 Box 4"/>
          <p:cNvSpPr txBox="1">
            <a:spLocks noChangeArrowheads="1"/>
          </p:cNvSpPr>
          <p:nvPr/>
        </p:nvSpPr>
        <p:spPr bwMode="auto">
          <a:xfrm>
            <a:off x="1078707" y="3015520"/>
            <a:ext cx="7129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4400" b="1" i="1" u="none" strike="noStrike" kern="0" cap="none" spc="0" normalizeH="0" baseline="0" noProof="0" dirty="0">
                <a:ln>
                  <a:noFill/>
                </a:ln>
                <a:solidFill>
                  <a:srgbClr val="0000FF"/>
                </a:solidFill>
                <a:effectLst>
                  <a:outerShdw blurRad="38100" dist="38100" dir="2700000" algn="tl">
                    <a:srgbClr val="C0C0C0"/>
                  </a:outerShdw>
                </a:effectLst>
                <a:uLnTx/>
                <a:uFillTx/>
                <a:ea typeface="宋体" pitchFamily="2" charset="-122"/>
              </a:rPr>
              <a:t>Thanks for your attention!</a:t>
            </a:r>
          </a:p>
        </p:txBody>
      </p:sp>
      <p:pic>
        <p:nvPicPr>
          <p:cNvPr id="4" name="Picture 5" descr="ihe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0488"/>
            <a:ext cx="1428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88913"/>
            <a:ext cx="320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258888" y="614363"/>
            <a:ext cx="3614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808080"/>
                </a:solidFill>
                <a:effectLst/>
                <a:uLnTx/>
                <a:uFillTx/>
                <a:latin typeface="Eras Demi ITC" pitchFamily="34" charset="0"/>
                <a:ea typeface="宋体" charset="-122"/>
              </a:rPr>
              <a:t>Institute of High Energy Physics</a:t>
            </a:r>
            <a:endParaRPr kumimoji="0" lang="en-GB" altLang="zh-CN" sz="1800" b="1" i="0" u="none" strike="noStrike" kern="0" cap="none" spc="0" normalizeH="0" baseline="0" noProof="0">
              <a:ln>
                <a:noFill/>
              </a:ln>
              <a:solidFill>
                <a:srgbClr val="808080"/>
              </a:solidFill>
              <a:effectLst/>
              <a:uLnTx/>
              <a:uFillTx/>
              <a:latin typeface="Eras Demi ITC" pitchFamily="34" charset="0"/>
              <a:ea typeface="宋体" charset="-122"/>
            </a:endParaRPr>
          </a:p>
        </p:txBody>
      </p:sp>
      <p:pic>
        <p:nvPicPr>
          <p:cNvPr id="7" name="Picture 7" descr="cas_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44450"/>
            <a:ext cx="2592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055" y="5362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564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47850"/>
            <a:ext cx="910590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4295775"/>
            <a:ext cx="91059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7"/>
          <p:cNvSpPr>
            <a:spLocks noChangeArrowheads="1"/>
          </p:cNvSpPr>
          <p:nvPr/>
        </p:nvSpPr>
        <p:spPr bwMode="auto">
          <a:xfrm>
            <a:off x="36513" y="3573463"/>
            <a:ext cx="9144000" cy="360362"/>
          </a:xfrm>
          <a:prstGeom prst="rect">
            <a:avLst/>
          </a:prstGeom>
          <a:gradFill rotWithShape="1">
            <a:gsLst>
              <a:gs pos="0">
                <a:srgbClr val="FFCCFF">
                  <a:alpha val="51999"/>
                </a:srgbClr>
              </a:gs>
              <a:gs pos="100000">
                <a:srgbClr val="765E76">
                  <a:alpha val="18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8437" name="Rectangle 8"/>
          <p:cNvSpPr>
            <a:spLocks noChangeArrowheads="1"/>
          </p:cNvSpPr>
          <p:nvPr/>
        </p:nvSpPr>
        <p:spPr bwMode="auto">
          <a:xfrm>
            <a:off x="34925" y="4365625"/>
            <a:ext cx="9144000" cy="287338"/>
          </a:xfrm>
          <a:prstGeom prst="rect">
            <a:avLst/>
          </a:prstGeom>
          <a:gradFill rotWithShape="1">
            <a:gsLst>
              <a:gs pos="0">
                <a:srgbClr val="FFCCFF">
                  <a:alpha val="51999"/>
                </a:srgbClr>
              </a:gs>
              <a:gs pos="100000">
                <a:srgbClr val="765E76">
                  <a:alpha val="18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8438" name="Text Box 9"/>
          <p:cNvSpPr txBox="1">
            <a:spLocks noChangeArrowheads="1"/>
          </p:cNvSpPr>
          <p:nvPr/>
        </p:nvSpPr>
        <p:spPr bwMode="auto">
          <a:xfrm>
            <a:off x="611188" y="549275"/>
            <a:ext cx="8174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zh-CN" sz="28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Light hadrons:</a:t>
            </a:r>
            <a:r>
              <a:rPr kumimoji="0" lang="en-GB" altLang="zh-CN" sz="2800" b="1" i="0" u="none" strike="noStrike" kern="0" cap="none" spc="0" normalizeH="0" baseline="0" noProof="0" dirty="0" err="1">
                <a:ln>
                  <a:noFill/>
                </a:ln>
                <a:solidFill>
                  <a:srgbClr val="333399"/>
                </a:solidFill>
                <a:effectLst/>
                <a:uLnTx/>
                <a:uFillTx/>
                <a:latin typeface="Calibri" pitchFamily="34" charset="0"/>
                <a:ea typeface="宋体" charset="-122"/>
                <a:sym typeface="Symbol" pitchFamily="18" charset="2"/>
              </a:rPr>
              <a:t>qq</a:t>
            </a:r>
            <a:r>
              <a:rPr kumimoji="0" lang="en-GB" altLang="zh-CN" sz="28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SU(3) </a:t>
            </a:r>
            <a:r>
              <a:rPr kumimoji="0" lang="en-GB" altLang="zh-CN" sz="2800" b="1" i="0" u="none" strike="noStrike" kern="0" cap="none" spc="0" normalizeH="0" baseline="0" noProof="0" dirty="0" err="1">
                <a:ln>
                  <a:noFill/>
                </a:ln>
                <a:solidFill>
                  <a:srgbClr val="333399"/>
                </a:solidFill>
                <a:effectLst/>
                <a:uLnTx/>
                <a:uFillTx/>
                <a:latin typeface="Calibri" pitchFamily="34" charset="0"/>
                <a:ea typeface="宋体" charset="-122"/>
                <a:sym typeface="Symbol" pitchFamily="18" charset="2"/>
              </a:rPr>
              <a:t>flavor</a:t>
            </a:r>
            <a:r>
              <a:rPr kumimoji="0" lang="en-GB" altLang="zh-CN" sz="28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nonet:</a:t>
            </a:r>
            <a:r>
              <a:rPr kumimoji="0" lang="en-GB" altLang="zh-CN" sz="2800" b="1" i="0" u="none" strike="noStrike" kern="0" cap="none" spc="0" normalizeH="0" baseline="0" noProof="0" dirty="0">
                <a:ln>
                  <a:noFill/>
                </a:ln>
                <a:solidFill>
                  <a:srgbClr val="CC0000"/>
                </a:solidFill>
                <a:effectLst/>
                <a:uLnTx/>
                <a:uFillTx/>
                <a:latin typeface="Calibri" pitchFamily="34" charset="0"/>
                <a:ea typeface="宋体" charset="-122"/>
              </a:rPr>
              <a:t> </a:t>
            </a:r>
            <a:r>
              <a:rPr kumimoji="0" lang="en-GB" altLang="zh-CN" sz="2800" b="1" i="0" u="none" strike="noStrike" kern="0" cap="none" spc="0" normalizeH="0" baseline="0" noProof="0" dirty="0">
                <a:ln>
                  <a:noFill/>
                </a:ln>
                <a:solidFill>
                  <a:srgbClr val="CC0000"/>
                </a:solidFill>
                <a:effectLst/>
                <a:uLnTx/>
                <a:uFillTx/>
                <a:latin typeface="Calibri" pitchFamily="34" charset="0"/>
                <a:ea typeface="宋体" charset="-122"/>
                <a:sym typeface="Symbol" pitchFamily="18" charset="2"/>
              </a:rPr>
              <a:t></a:t>
            </a:r>
            <a:r>
              <a:rPr kumimoji="0" lang="en-GB" altLang="zh-CN" sz="2800" b="1" i="0" u="none" strike="noStrike" kern="0" cap="none" spc="0" normalizeH="0" baseline="0" noProof="0" dirty="0">
                <a:ln>
                  <a:noFill/>
                </a:ln>
                <a:solidFill>
                  <a:srgbClr val="CC0000"/>
                </a:solidFill>
                <a:effectLst/>
                <a:uLnTx/>
                <a:uFillTx/>
                <a:latin typeface="Calibri" pitchFamily="34" charset="0"/>
                <a:ea typeface="宋体" charset="-122"/>
              </a:rPr>
              <a:t>3</a:t>
            </a:r>
            <a:r>
              <a:rPr kumimoji="0" lang="en-GB" altLang="zh-CN" sz="2800" b="1" i="0" u="none" strike="noStrike" kern="0" cap="none" spc="0" normalizeH="0" baseline="0" noProof="0" dirty="0">
                <a:ln>
                  <a:noFill/>
                </a:ln>
                <a:solidFill>
                  <a:srgbClr val="CC0000"/>
                </a:solidFill>
                <a:effectLst/>
                <a:uLnTx/>
                <a:uFillTx/>
                <a:latin typeface="Calibri" pitchFamily="34" charset="0"/>
                <a:ea typeface="宋体" charset="-122"/>
                <a:sym typeface="Symbol" pitchFamily="18" charset="2"/>
              </a:rPr>
              <a:t>3 =18</a:t>
            </a:r>
          </a:p>
        </p:txBody>
      </p:sp>
      <p:sp>
        <p:nvSpPr>
          <p:cNvPr id="253963" name="Text Box 11"/>
          <p:cNvSpPr txBox="1">
            <a:spLocks noChangeArrowheads="1"/>
          </p:cNvSpPr>
          <p:nvPr/>
        </p:nvSpPr>
        <p:spPr bwMode="auto">
          <a:xfrm>
            <a:off x="7740650" y="3500438"/>
            <a:ext cx="1398588"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FF0000"/>
                </a:solidFill>
                <a:effectLst/>
                <a:uLnTx/>
                <a:uFillTx/>
                <a:latin typeface="Arial" charset="0"/>
                <a:ea typeface="宋体" charset="-122"/>
              </a:rPr>
              <a:t>f</a:t>
            </a:r>
            <a:r>
              <a:rPr kumimoji="0" lang="en-US" altLang="zh-CN" sz="2000" b="1" i="0" u="none" strike="noStrike" kern="0" cap="none" spc="0" normalizeH="0" baseline="-25000" noProof="0">
                <a:ln>
                  <a:noFill/>
                </a:ln>
                <a:solidFill>
                  <a:srgbClr val="FF0000"/>
                </a:solidFill>
                <a:effectLst/>
                <a:uLnTx/>
                <a:uFillTx/>
                <a:latin typeface="Arial" charset="0"/>
                <a:ea typeface="宋体" charset="-122"/>
              </a:rPr>
              <a:t>0</a:t>
            </a:r>
            <a:r>
              <a:rPr kumimoji="0" lang="en-US" altLang="zh-CN" sz="2000" b="1" i="0" u="none" strike="noStrike" kern="0" cap="none" spc="0" normalizeH="0" baseline="0" noProof="0">
                <a:ln>
                  <a:noFill/>
                </a:ln>
                <a:solidFill>
                  <a:srgbClr val="FF0000"/>
                </a:solidFill>
                <a:effectLst/>
                <a:uLnTx/>
                <a:uFillTx/>
                <a:latin typeface="Arial" charset="0"/>
                <a:ea typeface="宋体" charset="-122"/>
              </a:rPr>
              <a:t>(1500) ? </a:t>
            </a:r>
          </a:p>
        </p:txBody>
      </p:sp>
      <p:sp>
        <p:nvSpPr>
          <p:cNvPr id="253964" name="Text Box 12"/>
          <p:cNvSpPr txBox="1">
            <a:spLocks noChangeArrowheads="1"/>
          </p:cNvSpPr>
          <p:nvPr/>
        </p:nvSpPr>
        <p:spPr bwMode="auto">
          <a:xfrm>
            <a:off x="7740650" y="4314825"/>
            <a:ext cx="130651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FF0000"/>
                </a:solidFill>
                <a:effectLst/>
                <a:uLnTx/>
                <a:uFillTx/>
                <a:latin typeface="Arial" charset="0"/>
                <a:ea typeface="宋体" charset="-122"/>
                <a:sym typeface="Symbol" pitchFamily="18" charset="2"/>
              </a:rPr>
              <a:t></a:t>
            </a:r>
            <a:r>
              <a:rPr kumimoji="0" lang="en-US" altLang="zh-CN" sz="2000" b="1" i="0" u="none" strike="noStrike" kern="0" cap="none" spc="0" normalizeH="0" baseline="0" noProof="0">
                <a:ln>
                  <a:noFill/>
                </a:ln>
                <a:solidFill>
                  <a:srgbClr val="FF0000"/>
                </a:solidFill>
                <a:effectLst/>
                <a:uLnTx/>
                <a:uFillTx/>
                <a:latin typeface="Arial" charset="0"/>
                <a:ea typeface="宋体" charset="-122"/>
              </a:rPr>
              <a:t>(1405) ?</a:t>
            </a:r>
          </a:p>
        </p:txBody>
      </p:sp>
      <p:sp>
        <p:nvSpPr>
          <p:cNvPr id="9" name="Text Box 11"/>
          <p:cNvSpPr txBox="1">
            <a:spLocks noChangeArrowheads="1"/>
          </p:cNvSpPr>
          <p:nvPr/>
        </p:nvSpPr>
        <p:spPr bwMode="auto">
          <a:xfrm>
            <a:off x="7740650" y="3886200"/>
            <a:ext cx="1389063" cy="400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FF0000"/>
                </a:solidFill>
                <a:effectLst/>
                <a:uLnTx/>
                <a:uFillTx/>
                <a:latin typeface="Arial" charset="0"/>
                <a:ea typeface="宋体" charset="-122"/>
              </a:rPr>
              <a:t>a</a:t>
            </a:r>
            <a:r>
              <a:rPr kumimoji="0" lang="en-US" altLang="zh-CN" sz="2000" b="1" i="0" u="none" strike="noStrike" kern="0" cap="none" spc="0" normalizeH="0" baseline="-25000" noProof="0">
                <a:ln>
                  <a:noFill/>
                </a:ln>
                <a:solidFill>
                  <a:srgbClr val="FF0000"/>
                </a:solidFill>
                <a:effectLst/>
                <a:uLnTx/>
                <a:uFillTx/>
                <a:latin typeface="Arial" charset="0"/>
                <a:ea typeface="宋体" charset="-122"/>
              </a:rPr>
              <a:t>1</a:t>
            </a:r>
            <a:r>
              <a:rPr kumimoji="0" lang="en-US" altLang="zh-CN" sz="2000" b="1" i="0" u="none" strike="noStrike" kern="0" cap="none" spc="0" normalizeH="0" baseline="0" noProof="0">
                <a:ln>
                  <a:noFill/>
                </a:ln>
                <a:solidFill>
                  <a:srgbClr val="FF0000"/>
                </a:solidFill>
                <a:effectLst/>
                <a:uLnTx/>
                <a:uFillTx/>
                <a:latin typeface="Arial" charset="0"/>
                <a:ea typeface="宋体" charset="-122"/>
              </a:rPr>
              <a:t>(1420)? </a:t>
            </a:r>
          </a:p>
        </p:txBody>
      </p:sp>
      <p:sp>
        <p:nvSpPr>
          <p:cNvPr id="18442" name="TextBox 1"/>
          <p:cNvSpPr txBox="1">
            <a:spLocks noChangeArrowheads="1"/>
          </p:cNvSpPr>
          <p:nvPr/>
        </p:nvSpPr>
        <p:spPr bwMode="auto">
          <a:xfrm>
            <a:off x="611188" y="5300663"/>
            <a:ext cx="8174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Arial" charset="0"/>
                <a:ea typeface="宋体" charset="-122"/>
              </a:rPr>
              <a:t>Still there exist a lot of puzzling questions! </a:t>
            </a:r>
            <a:endParaRPr kumimoji="0" lang="zh-CN" altLang="en-US" sz="2400" b="1" i="0" u="none" strike="noStrike" kern="0" cap="none" spc="0" normalizeH="0" baseline="0" noProof="0" dirty="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2688545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blinds(horizontal)">
                                      <p:cBhvr>
                                        <p:cTn id="7" dur="500"/>
                                        <p:tgtEl>
                                          <p:spTgt spid="2539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3964"/>
                                        </p:tgtEl>
                                        <p:attrNameLst>
                                          <p:attrName>style.visibility</p:attrName>
                                        </p:attrNameLst>
                                      </p:cBhvr>
                                      <p:to>
                                        <p:strVal val="visible"/>
                                      </p:to>
                                    </p:set>
                                    <p:animEffect transition="in" filter="blinds(horizontal)">
                                      <p:cBhvr>
                                        <p:cTn id="10" dur="500"/>
                                        <p:tgtEl>
                                          <p:spTgt spid="2539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3" grpId="0" animBg="1"/>
      <p:bldP spid="253964"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fld id="{F706AA0A-0E6C-49B4-9C66-D92DD25E5073}" type="slidenum">
              <a:rPr kumimoji="0" lang="zh-CN" altLang="en-GB"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GB"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9459" name="Text Box 6"/>
          <p:cNvSpPr txBox="1">
            <a:spLocks noChangeArrowheads="1"/>
          </p:cNvSpPr>
          <p:nvPr/>
        </p:nvSpPr>
        <p:spPr bwMode="auto">
          <a:xfrm>
            <a:off x="684213" y="188913"/>
            <a:ext cx="82804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800" b="1" i="0" u="none" strike="noStrike" kern="0" cap="none" spc="0" normalizeH="0" baseline="0" noProof="0" dirty="0">
                <a:ln>
                  <a:noFill/>
                </a:ln>
                <a:solidFill>
                  <a:srgbClr val="0000FF"/>
                </a:solidFill>
                <a:effectLst/>
                <a:highlight>
                  <a:srgbClr val="FFFF00"/>
                </a:highlight>
                <a:uLnTx/>
                <a:uFillTx/>
                <a:latin typeface="Calibri" panose="020F0502020204030204" pitchFamily="34" charset="0"/>
              </a:rPr>
              <a:t>Scalar puzzle (II)</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Scalars below 1 GeV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err="1">
                <a:ln>
                  <a:noFill/>
                </a:ln>
                <a:solidFill>
                  <a:srgbClr val="0000FF"/>
                </a:solidFill>
                <a:effectLst/>
                <a:uLnTx/>
                <a:uFillTx/>
                <a:latin typeface="Calibri" panose="020F0502020204030204" pitchFamily="34" charset="0"/>
              </a:rPr>
              <a:t>Tetraquark</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states? Meson molecules?   </a:t>
            </a:r>
          </a:p>
        </p:txBody>
      </p:sp>
      <p:sp>
        <p:nvSpPr>
          <p:cNvPr id="19460" name="Rectangle 2"/>
          <p:cNvSpPr>
            <a:spLocks noChangeArrowheads="1"/>
          </p:cNvSpPr>
          <p:nvPr/>
        </p:nvSpPr>
        <p:spPr bwMode="auto">
          <a:xfrm>
            <a:off x="544181" y="5465056"/>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0"/>
              </a:spcBef>
              <a:spcAft>
                <a:spcPts val="0"/>
              </a:spcAft>
              <a:buClrTx/>
              <a:buSzTx/>
              <a:buFontTx/>
              <a:buChar char="•"/>
              <a:tabLst/>
              <a:defRPr/>
            </a:pP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rPr>
              <a:t>Pay less price to create a 0</a:t>
            </a:r>
            <a:r>
              <a:rPr kumimoji="0" lang="en-US" altLang="zh-CN" sz="1800" b="1" i="0" u="none" strike="noStrike" kern="0" cap="none" spc="0" normalizeH="0" baseline="30000" noProof="0" dirty="0">
                <a:ln>
                  <a:noFill/>
                </a:ln>
                <a:solidFill>
                  <a:schemeClr val="accent2"/>
                </a:solidFill>
                <a:effectLst/>
                <a:uLnTx/>
                <a:uFillTx/>
                <a:latin typeface="Calibri" panose="020F0502020204030204" pitchFamily="34" charset="0"/>
                <a:sym typeface="Symbol" panose="05050102010706020507" pitchFamily="18" charset="2"/>
              </a:rPr>
              <a:t></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a:t>
            </a:r>
            <a:r>
              <a:rPr kumimoji="0" lang="en-US" altLang="zh-CN" sz="1800" b="1" i="0" u="none" strike="noStrike" kern="0" cap="none" spc="0" normalizeH="0" baseline="0" noProof="0" dirty="0" err="1">
                <a:ln>
                  <a:noFill/>
                </a:ln>
                <a:solidFill>
                  <a:schemeClr val="accent2"/>
                </a:solidFill>
                <a:effectLst/>
                <a:uLnTx/>
                <a:uFillTx/>
                <a:latin typeface="Calibri" panose="020F0502020204030204" pitchFamily="34" charset="0"/>
                <a:sym typeface="Symbol" panose="05050102010706020507" pitchFamily="18" charset="2"/>
              </a:rPr>
              <a:t>qq</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pair instead of </a:t>
            </a:r>
            <a:r>
              <a:rPr kumimoji="0" lang="en-US" altLang="zh-CN" sz="1800" b="1" i="0" u="none" strike="noStrike" kern="0" cap="none" spc="0" normalizeH="0" baseline="0" noProof="0" dirty="0" err="1">
                <a:ln>
                  <a:noFill/>
                </a:ln>
                <a:solidFill>
                  <a:schemeClr val="accent2"/>
                </a:solidFill>
                <a:effectLst/>
                <a:uLnTx/>
                <a:uFillTx/>
                <a:latin typeface="Calibri" panose="020F0502020204030204" pitchFamily="34" charset="0"/>
                <a:sym typeface="Symbol" panose="05050102010706020507" pitchFamily="18" charset="2"/>
              </a:rPr>
              <a:t>orbitally</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excite a </a:t>
            </a:r>
            <a:r>
              <a:rPr kumimoji="0" lang="en-US" altLang="zh-CN" sz="1800" b="1" i="0" u="none" strike="noStrike" kern="0" cap="none" spc="0" normalizeH="0" baseline="0" noProof="0" dirty="0" err="1">
                <a:ln>
                  <a:noFill/>
                </a:ln>
                <a:solidFill>
                  <a:schemeClr val="accent2"/>
                </a:solidFill>
                <a:effectLst/>
                <a:uLnTx/>
                <a:uFillTx/>
                <a:latin typeface="Calibri" panose="020F0502020204030204" pitchFamily="34" charset="0"/>
                <a:sym typeface="Symbol" panose="05050102010706020507" pitchFamily="18" charset="2"/>
              </a:rPr>
              <a:t>qq</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a:t>
            </a:r>
          </a:p>
          <a:p>
            <a:pPr marL="342900" marR="0" lvl="0" indent="-342900" defTabSz="914400" eaLnBrk="1" fontAlgn="auto" latinLnBrk="0" hangingPunct="1">
              <a:lnSpc>
                <a:spcPct val="100000"/>
              </a:lnSpc>
              <a:spcBef>
                <a:spcPct val="0"/>
              </a:spcBef>
              <a:spcAft>
                <a:spcPts val="0"/>
              </a:spcAft>
              <a:buClrTx/>
              <a:buSzTx/>
              <a:buFontTx/>
              <a:buChar char="•"/>
              <a:tabLst/>
              <a:defRPr/>
            </a:pPr>
            <a:r>
              <a:rPr kumimoji="0" lang="en-US" altLang="zh-CN" sz="1800" b="1" i="0" u="none" strike="noStrike" kern="0" cap="none" spc="0" normalizeH="0" baseline="0" noProof="0" dirty="0">
                <a:ln>
                  <a:noFill/>
                </a:ln>
                <a:solidFill>
                  <a:srgbClr val="FF0000"/>
                </a:solidFill>
                <a:effectLst/>
                <a:uLnTx/>
                <a:uFillTx/>
                <a:latin typeface="Calibri" panose="020F0502020204030204" pitchFamily="34" charset="0"/>
                <a:sym typeface="Symbol" panose="05050102010706020507" pitchFamily="18" charset="2"/>
              </a:rPr>
              <a:t>Hadronic molecules</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 The dynamically generated scalars </a:t>
            </a:r>
            <a:r>
              <a:rPr kumimoji="0" lang="en-US" altLang="zh-CN" sz="1800" b="1" i="0" u="none" strike="noStrike" kern="0" cap="none" spc="0" normalizeH="0" baseline="0" noProof="0" dirty="0">
                <a:ln>
                  <a:noFill/>
                </a:ln>
                <a:solidFill>
                  <a:srgbClr val="FF0000"/>
                </a:solidFill>
                <a:effectLst/>
                <a:uLnTx/>
                <a:uFillTx/>
                <a:latin typeface="Calibri" panose="020F0502020204030204" pitchFamily="34" charset="0"/>
                <a:sym typeface="Symbol" panose="05050102010706020507" pitchFamily="18" charset="2"/>
              </a:rPr>
              <a:t>DON’T</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know the short-distance quark structures. </a:t>
            </a:r>
          </a:p>
          <a:p>
            <a:pPr marL="342900" marR="0" lvl="0" indent="-342900" defTabSz="914400" eaLnBrk="1" fontAlgn="auto" latinLnBrk="0" hangingPunct="1">
              <a:lnSpc>
                <a:spcPct val="100000"/>
              </a:lnSpc>
              <a:spcBef>
                <a:spcPct val="0"/>
              </a:spcBef>
              <a:spcAft>
                <a:spcPts val="0"/>
              </a:spcAft>
              <a:buClrTx/>
              <a:buSzTx/>
              <a:buFontTx/>
              <a:buChar char="•"/>
              <a:tabLst/>
              <a:defRPr/>
            </a:pP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See recent review by J. </a:t>
            </a:r>
            <a:r>
              <a:rPr kumimoji="0" lang="en-US" altLang="zh-CN" sz="1800" b="1" i="0" u="none" strike="noStrike" kern="0" cap="none" spc="0" normalizeH="0" baseline="0" noProof="0" dirty="0" err="1">
                <a:ln>
                  <a:noFill/>
                </a:ln>
                <a:solidFill>
                  <a:schemeClr val="accent2"/>
                </a:solidFill>
                <a:effectLst/>
                <a:uLnTx/>
                <a:uFillTx/>
                <a:latin typeface="Calibri" panose="020F0502020204030204" pitchFamily="34" charset="0"/>
                <a:sym typeface="Symbol" panose="05050102010706020507" pitchFamily="18" charset="2"/>
              </a:rPr>
              <a:t>Pelaez</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sym typeface="Symbol" panose="05050102010706020507" pitchFamily="18" charset="2"/>
              </a:rPr>
              <a:t>, arXiv:</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rPr>
              <a:t>1510.00653 [</a:t>
            </a:r>
            <a:r>
              <a:rPr kumimoji="0" lang="en-US" altLang="zh-CN" sz="1800" b="1" i="0" u="none" strike="noStrike" kern="0" cap="none" spc="0" normalizeH="0" baseline="0" noProof="0" dirty="0" err="1">
                <a:ln>
                  <a:noFill/>
                </a:ln>
                <a:solidFill>
                  <a:schemeClr val="accent2"/>
                </a:solidFill>
                <a:effectLst/>
                <a:uLnTx/>
                <a:uFillTx/>
                <a:latin typeface="Calibri" panose="020F0502020204030204" pitchFamily="34" charset="0"/>
              </a:rPr>
              <a:t>hep-ph</a:t>
            </a:r>
            <a:r>
              <a:rPr kumimoji="0" lang="en-US" altLang="zh-CN" sz="1800" b="1" i="0" u="none" strike="noStrike" kern="0" cap="none" spc="0" normalizeH="0" baseline="0" noProof="0" dirty="0">
                <a:ln>
                  <a:noFill/>
                </a:ln>
                <a:solidFill>
                  <a:schemeClr val="accent2"/>
                </a:solidFill>
                <a:effectLst/>
                <a:uLnTx/>
                <a:uFillTx/>
                <a:latin typeface="Calibri" panose="020F0502020204030204" pitchFamily="34" charset="0"/>
              </a:rPr>
              <a:t>]</a:t>
            </a:r>
            <a:endParaRPr kumimoji="0" lang="zh-CN" altLang="en-US" sz="1800" b="1" i="0" u="none" strike="noStrike" kern="0" cap="none" spc="0" normalizeH="0" baseline="0" noProof="0" dirty="0">
              <a:ln>
                <a:noFill/>
              </a:ln>
              <a:solidFill>
                <a:schemeClr val="accent2"/>
              </a:solidFill>
              <a:effectLst/>
              <a:uLnTx/>
              <a:uFillTx/>
              <a:latin typeface="Calibri" panose="020F0502020204030204" pitchFamily="34" charset="0"/>
            </a:endParaRPr>
          </a:p>
        </p:txBody>
      </p:sp>
      <p:grpSp>
        <p:nvGrpSpPr>
          <p:cNvPr id="19461" name="Group 20"/>
          <p:cNvGrpSpPr>
            <a:grpSpLocks/>
          </p:cNvGrpSpPr>
          <p:nvPr/>
        </p:nvGrpSpPr>
        <p:grpSpPr bwMode="auto">
          <a:xfrm>
            <a:off x="544181" y="1807028"/>
            <a:ext cx="2867025" cy="3517674"/>
            <a:chOff x="624" y="1200"/>
            <a:chExt cx="1901" cy="2485"/>
          </a:xfrm>
        </p:grpSpPr>
        <p:sp>
          <p:nvSpPr>
            <p:cNvPr id="19468" name="Text Box 6"/>
            <p:cNvSpPr txBox="1">
              <a:spLocks noChangeArrowheads="1"/>
            </p:cNvSpPr>
            <p:nvPr/>
          </p:nvSpPr>
          <p:spPr bwMode="auto">
            <a:xfrm>
              <a:off x="730" y="2928"/>
              <a:ext cx="1785" cy="58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a</a:t>
              </a:r>
              <a:r>
                <a:rPr kumimoji="1" lang="en-US" altLang="zh-CN" sz="2400" b="0" i="0" u="none" strike="noStrike" kern="0" cap="none" spc="0" normalizeH="0" baseline="-25000" noProof="0">
                  <a:ln>
                    <a:noFill/>
                  </a:ln>
                  <a:solidFill>
                    <a:schemeClr val="tx1"/>
                  </a:solidFill>
                  <a:effectLst/>
                  <a:uLnTx/>
                  <a:uFillTx/>
                  <a:latin typeface="Times New Roman" panose="02020603050405020304" pitchFamily="18" charset="0"/>
                </a:rPr>
                <a:t>2</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(1320)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uu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dd</a:t>
              </a:r>
            </a:p>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f</a:t>
              </a:r>
              <a:r>
                <a:rPr kumimoji="1" lang="en-US" altLang="zh-CN" sz="2400" b="0" i="0" u="none" strike="noStrike" kern="0" cap="none" spc="0" normalizeH="0" baseline="-25000" noProof="0">
                  <a:ln>
                    <a:noFill/>
                  </a:ln>
                  <a:solidFill>
                    <a:schemeClr val="tx1"/>
                  </a:solidFill>
                  <a:effectLst/>
                  <a:uLnTx/>
                  <a:uFillTx/>
                  <a:latin typeface="Times New Roman" panose="02020603050405020304" pitchFamily="18" charset="0"/>
                </a:rPr>
                <a:t>2</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(1270)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uu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dd</a:t>
              </a:r>
            </a:p>
          </p:txBody>
        </p:sp>
        <p:sp>
          <p:nvSpPr>
            <p:cNvPr id="19469" name="Text Box 7"/>
            <p:cNvSpPr txBox="1">
              <a:spLocks noChangeArrowheads="1"/>
            </p:cNvSpPr>
            <p:nvPr/>
          </p:nvSpPr>
          <p:spPr bwMode="auto">
            <a:xfrm>
              <a:off x="970" y="2400"/>
              <a:ext cx="1370" cy="3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K</a:t>
              </a:r>
              <a:r>
                <a:rPr kumimoji="1" lang="en-US" altLang="zh-CN" sz="2400" b="0" i="0" u="none" strike="noStrike" kern="0" cap="none" spc="0" normalizeH="0" baseline="-25000" noProof="0">
                  <a:ln>
                    <a:noFill/>
                  </a:ln>
                  <a:solidFill>
                    <a:schemeClr val="tx1"/>
                  </a:solidFill>
                  <a:effectLst/>
                  <a:uLnTx/>
                  <a:uFillTx/>
                  <a:latin typeface="Times New Roman" panose="02020603050405020304" pitchFamily="18" charset="0"/>
                </a:rPr>
                <a:t>2</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(1430)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sd</a:t>
              </a:r>
            </a:p>
          </p:txBody>
        </p:sp>
        <p:sp>
          <p:nvSpPr>
            <p:cNvPr id="19470" name="Text Box 8"/>
            <p:cNvSpPr txBox="1">
              <a:spLocks noChangeArrowheads="1"/>
            </p:cNvSpPr>
            <p:nvPr/>
          </p:nvSpPr>
          <p:spPr bwMode="auto">
            <a:xfrm>
              <a:off x="970" y="1824"/>
              <a:ext cx="1369" cy="326"/>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f</a:t>
              </a:r>
              <a:r>
                <a:rPr kumimoji="1" lang="en-US" altLang="zh-CN" sz="2400" b="0" i="0" u="none" strike="noStrike" kern="0" cap="none" spc="0" normalizeH="0" baseline="0" noProof="0">
                  <a:ln>
                    <a:noFill/>
                  </a:ln>
                  <a:solidFill>
                    <a:schemeClr val="tx1"/>
                  </a:solidFill>
                  <a:effectLst/>
                  <a:uLnTx/>
                  <a:uFillTx/>
                  <a:latin typeface="Tahoma" panose="020B0604030504040204" pitchFamily="34" charset="0"/>
                </a:rPr>
                <a:t>’</a:t>
              </a:r>
              <a:r>
                <a:rPr kumimoji="1" lang="en-US" altLang="zh-CN" sz="2400" b="0" i="0" u="none" strike="noStrike" kern="0" cap="none" spc="0" normalizeH="0" baseline="-25000" noProof="0">
                  <a:ln>
                    <a:noFill/>
                  </a:ln>
                  <a:solidFill>
                    <a:schemeClr val="tx1"/>
                  </a:solidFill>
                  <a:effectLst/>
                  <a:uLnTx/>
                  <a:uFillTx/>
                  <a:latin typeface="Tahoma" panose="020B0604030504040204" pitchFamily="34" charset="0"/>
                </a:rPr>
                <a:t>2</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(1525)     </a:t>
              </a:r>
              <a:r>
                <a:rPr kumimoji="1" lang="en-US" altLang="zh-CN" sz="2400" b="0" i="0" u="none" strike="noStrike" kern="0" cap="none" spc="0" normalizeH="0" baseline="0" noProof="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a:ln>
                    <a:noFill/>
                  </a:ln>
                  <a:solidFill>
                    <a:schemeClr val="tx1"/>
                  </a:solidFill>
                  <a:effectLst/>
                  <a:uLnTx/>
                  <a:uFillTx/>
                  <a:latin typeface="Times New Roman" panose="02020603050405020304" pitchFamily="18" charset="0"/>
                </a:rPr>
                <a:t>ss</a:t>
              </a:r>
            </a:p>
          </p:txBody>
        </p:sp>
        <p:sp>
          <p:nvSpPr>
            <p:cNvPr id="19471" name="Text Box 9"/>
            <p:cNvSpPr txBox="1">
              <a:spLocks noChangeArrowheads="1"/>
            </p:cNvSpPr>
            <p:nvPr/>
          </p:nvSpPr>
          <p:spPr bwMode="auto">
            <a:xfrm>
              <a:off x="624" y="1200"/>
              <a:ext cx="1901" cy="248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dirty="0">
                  <a:ln>
                    <a:noFill/>
                  </a:ln>
                  <a:solidFill>
                    <a:schemeClr val="accent2"/>
                  </a:solidFill>
                  <a:effectLst/>
                  <a:uLnTx/>
                  <a:uFillTx/>
                  <a:latin typeface="Symbol" panose="05050102010706020507" pitchFamily="18" charset="2"/>
                </a:rPr>
                <a:t>  `</a:t>
              </a:r>
              <a:r>
                <a:rPr kumimoji="1" lang="en-US" altLang="zh-CN" sz="2400" b="0" i="0" u="none" strike="noStrike" kern="0" cap="none" spc="0" normalizeH="0" baseline="0" noProof="0" dirty="0" err="1">
                  <a:ln>
                    <a:noFill/>
                  </a:ln>
                  <a:solidFill>
                    <a:schemeClr val="accent2"/>
                  </a:solidFill>
                  <a:effectLst/>
                  <a:uLnTx/>
                  <a:uFillTx/>
                  <a:latin typeface="Times New Roman" panose="02020603050405020304" pitchFamily="18" charset="0"/>
                </a:rPr>
                <a:t>qq</a:t>
              </a:r>
              <a:r>
                <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rPr>
                <a:t> tensor nonet   </a:t>
              </a: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400" b="0" i="0" u="none" strike="noStrike" kern="0" cap="none" spc="0" normalizeH="0" baseline="0" noProof="0" dirty="0">
                <a:ln>
                  <a:noFill/>
                </a:ln>
                <a:solidFill>
                  <a:schemeClr val="accent2"/>
                </a:solidFill>
                <a:effectLst/>
                <a:uLnTx/>
                <a:uFillTx/>
                <a:latin typeface="Times New Roman" panose="02020603050405020304" pitchFamily="18" charset="0"/>
              </a:endParaRPr>
            </a:p>
          </p:txBody>
        </p:sp>
      </p:grpSp>
      <p:grpSp>
        <p:nvGrpSpPr>
          <p:cNvPr id="19462" name="Group 21"/>
          <p:cNvGrpSpPr>
            <a:grpSpLocks/>
          </p:cNvGrpSpPr>
          <p:nvPr/>
        </p:nvGrpSpPr>
        <p:grpSpPr bwMode="auto">
          <a:xfrm>
            <a:off x="3867151" y="2342443"/>
            <a:ext cx="4859336" cy="2741613"/>
            <a:chOff x="2592" y="1777"/>
            <a:chExt cx="3061" cy="1727"/>
          </a:xfrm>
        </p:grpSpPr>
        <p:sp>
          <p:nvSpPr>
            <p:cNvPr id="19464" name="Text Box 16"/>
            <p:cNvSpPr txBox="1">
              <a:spLocks noChangeArrowheads="1"/>
            </p:cNvSpPr>
            <p:nvPr/>
          </p:nvSpPr>
          <p:spPr bwMode="auto">
            <a:xfrm>
              <a:off x="2592" y="2064"/>
              <a:ext cx="3061" cy="29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f</a:t>
              </a:r>
              <a:r>
                <a:rPr kumimoji="1" lang="en-US" altLang="zh-CN" sz="2400" b="0" i="0" u="none" strike="noStrike" kern="0" cap="none" spc="0" normalizeH="0" baseline="-25000" noProof="0" dirty="0">
                  <a:ln>
                    <a:noFill/>
                  </a:ln>
                  <a:solidFill>
                    <a:schemeClr val="tx1"/>
                  </a:solidFill>
                  <a:effectLst/>
                  <a:uLnTx/>
                  <a:uFillTx/>
                  <a:latin typeface="Tahoma" panose="020B0604030504040204" pitchFamily="34" charset="0"/>
                </a:rPr>
                <a:t>0</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(980)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ss</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su</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us</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sd</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ds</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p>
          </p:txBody>
        </p:sp>
        <p:sp>
          <p:nvSpPr>
            <p:cNvPr id="19465" name="Text Box 17"/>
            <p:cNvSpPr txBox="1">
              <a:spLocks noChangeArrowheads="1"/>
            </p:cNvSpPr>
            <p:nvPr/>
          </p:nvSpPr>
          <p:spPr bwMode="auto">
            <a:xfrm>
              <a:off x="2688" y="2688"/>
              <a:ext cx="2691" cy="2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k</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(800)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sd</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su</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ud</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  </a:t>
              </a:r>
            </a:p>
          </p:txBody>
        </p:sp>
        <p:sp>
          <p:nvSpPr>
            <p:cNvPr id="19466" name="Text Box 18"/>
            <p:cNvSpPr txBox="1">
              <a:spLocks noChangeArrowheads="1"/>
            </p:cNvSpPr>
            <p:nvPr/>
          </p:nvSpPr>
          <p:spPr bwMode="auto">
            <a:xfrm>
              <a:off x="2688" y="3216"/>
              <a:ext cx="2720" cy="288"/>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f</a:t>
              </a:r>
              <a:r>
                <a:rPr kumimoji="1" lang="en-US" altLang="zh-CN" sz="2400" b="0" i="0" u="none" strike="noStrike" kern="0" cap="none" spc="0" normalizeH="0" baseline="-25000" noProof="0" dirty="0">
                  <a:ln>
                    <a:noFill/>
                  </a:ln>
                  <a:solidFill>
                    <a:schemeClr val="tx1"/>
                  </a:solidFill>
                  <a:effectLst/>
                  <a:uLnTx/>
                  <a:uFillTx/>
                  <a:latin typeface="Times New Roman" panose="02020603050405020304" pitchFamily="18" charset="0"/>
                </a:rPr>
                <a:t>0</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(600)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uu</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dd</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ud</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du</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   </a:t>
              </a:r>
            </a:p>
          </p:txBody>
        </p:sp>
        <p:sp>
          <p:nvSpPr>
            <p:cNvPr id="19467" name="Text Box 19"/>
            <p:cNvSpPr txBox="1">
              <a:spLocks noChangeArrowheads="1"/>
            </p:cNvSpPr>
            <p:nvPr/>
          </p:nvSpPr>
          <p:spPr bwMode="auto">
            <a:xfrm>
              <a:off x="2592" y="1777"/>
              <a:ext cx="3042" cy="29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a</a:t>
              </a:r>
              <a:r>
                <a:rPr kumimoji="1" lang="en-US" altLang="zh-CN" sz="2400" b="0" i="0" u="none" strike="noStrike" kern="0" cap="none" spc="0" normalizeH="0" baseline="-25000" noProof="0" dirty="0">
                  <a:ln>
                    <a:noFill/>
                  </a:ln>
                  <a:solidFill>
                    <a:schemeClr val="tx1"/>
                  </a:solidFill>
                  <a:effectLst/>
                  <a:uLnTx/>
                  <a:uFillTx/>
                  <a:latin typeface="Times New Roman" panose="02020603050405020304" pitchFamily="18" charset="0"/>
                </a:rPr>
                <a:t>0</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(980)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uu</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dd</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us</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su</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r>
                <a:rPr kumimoji="1" lang="en-US" altLang="zh-CN" sz="2400" b="0" i="0" u="none" strike="noStrike" kern="0" cap="none" spc="0" normalizeH="0" baseline="0" noProof="0" dirty="0">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ds</a:t>
              </a:r>
              <a:r>
                <a:rPr kumimoji="1" lang="en-US" altLang="zh-CN" sz="2400" b="0" i="0" u="none" strike="noStrike" kern="0" cap="none" spc="0" normalizeH="0" baseline="0" noProof="0" dirty="0" err="1">
                  <a:ln>
                    <a:noFill/>
                  </a:ln>
                  <a:solidFill>
                    <a:schemeClr val="tx1"/>
                  </a:solidFill>
                  <a:effectLst/>
                  <a:uLnTx/>
                  <a:uFillTx/>
                  <a:latin typeface="Symbol" panose="05050102010706020507" pitchFamily="18" charset="2"/>
                </a:rPr>
                <a:t>`</a:t>
              </a:r>
              <a:r>
                <a:rPr kumimoji="1" lang="en-US" altLang="zh-CN" sz="2400" b="0" i="0" u="none" strike="noStrike" kern="0" cap="none" spc="0" normalizeH="0" baseline="0" noProof="0" dirty="0" err="1">
                  <a:ln>
                    <a:noFill/>
                  </a:ln>
                  <a:solidFill>
                    <a:schemeClr val="tx1"/>
                  </a:solidFill>
                  <a:effectLst/>
                  <a:uLnTx/>
                  <a:uFillTx/>
                  <a:latin typeface="Times New Roman" panose="02020603050405020304" pitchFamily="18" charset="0"/>
                </a:rPr>
                <a:t>sd</a:t>
              </a:r>
              <a:r>
                <a:rPr kumimoji="1" lang="en-US" altLang="zh-CN" sz="2400" b="0" i="0" u="none" strike="noStrike" kern="0" cap="none" spc="0" normalizeH="0" baseline="0" noProof="0" dirty="0">
                  <a:ln>
                    <a:noFill/>
                  </a:ln>
                  <a:solidFill>
                    <a:schemeClr val="tx1"/>
                  </a:solidFill>
                  <a:effectLst/>
                  <a:uLnTx/>
                  <a:uFillTx/>
                  <a:latin typeface="Times New Roman" panose="02020603050405020304" pitchFamily="18" charset="0"/>
                </a:rPr>
                <a:t> ]</a:t>
              </a:r>
            </a:p>
          </p:txBody>
        </p:sp>
      </p:grpSp>
      <p:cxnSp>
        <p:nvCxnSpPr>
          <p:cNvPr id="4" name="直接连接符 3"/>
          <p:cNvCxnSpPr/>
          <p:nvPr/>
        </p:nvCxnSpPr>
        <p:spPr bwMode="auto">
          <a:xfrm>
            <a:off x="6296819" y="1460726"/>
            <a:ext cx="0" cy="3863976"/>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0"/>
          <p:cNvSpPr txBox="1">
            <a:spLocks noChangeArrowheads="1"/>
          </p:cNvSpPr>
          <p:nvPr/>
        </p:nvSpPr>
        <p:spPr bwMode="auto">
          <a:xfrm>
            <a:off x="3867151" y="1288596"/>
            <a:ext cx="4819649" cy="4124206"/>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800" b="0" i="0" u="none" strike="noStrike" kern="0" cap="none" spc="0" normalizeH="0" baseline="0" noProof="0" dirty="0">
                <a:ln>
                  <a:noFill/>
                </a:ln>
                <a:solidFill>
                  <a:srgbClr val="0000FF"/>
                </a:solidFill>
                <a:effectLst/>
                <a:uLnTx/>
                <a:uFillTx/>
                <a:latin typeface="Times New Roman" panose="02020603050405020304" pitchFamily="18" charset="0"/>
              </a:rPr>
              <a:t>            </a:t>
            </a:r>
            <a:r>
              <a:rPr kumimoji="1" lang="en-US" altLang="zh-CN" sz="2800" b="0" i="0" u="none" strike="noStrike" kern="0" cap="none" spc="0" normalizeH="0" baseline="0" noProof="0" dirty="0">
                <a:ln>
                  <a:noFill/>
                </a:ln>
                <a:solidFill>
                  <a:srgbClr val="0000FF"/>
                </a:solidFill>
                <a:effectLst/>
                <a:uLnTx/>
                <a:uFillTx/>
                <a:latin typeface="Symbol" panose="05050102010706020507" pitchFamily="18" charset="2"/>
              </a:rPr>
              <a:t>`</a:t>
            </a:r>
            <a:r>
              <a:rPr kumimoji="1" lang="en-US" altLang="zh-CN" sz="2800" b="0" i="0" u="none" strike="noStrike" kern="0" cap="none" spc="0" normalizeH="0" baseline="0" noProof="0" dirty="0" err="1">
                <a:ln>
                  <a:noFill/>
                </a:ln>
                <a:solidFill>
                  <a:srgbClr val="0000FF"/>
                </a:solidFill>
                <a:effectLst/>
                <a:uLnTx/>
                <a:uFillTx/>
                <a:latin typeface="Times New Roman" panose="02020603050405020304" pitchFamily="18" charset="0"/>
              </a:rPr>
              <a:t>qq</a:t>
            </a:r>
            <a:r>
              <a:rPr kumimoji="1" lang="en-US" altLang="zh-CN" sz="2800" b="0" i="0" u="none" strike="noStrike" kern="0" cap="none" spc="0" normalizeH="0" baseline="0" noProof="0" dirty="0">
                <a:ln>
                  <a:noFill/>
                </a:ln>
                <a:solidFill>
                  <a:srgbClr val="0000FF"/>
                </a:solidFill>
                <a:effectLst/>
                <a:uLnTx/>
                <a:uFillTx/>
                <a:latin typeface="Times New Roman" panose="02020603050405020304" pitchFamily="18" charset="0"/>
              </a:rPr>
              <a:t>             </a:t>
            </a:r>
            <a:r>
              <a:rPr kumimoji="1" lang="en-US" altLang="zh-CN" sz="2800" b="0" i="0" u="none" strike="noStrike" kern="0" cap="none" spc="0" normalizeH="0" baseline="0" noProof="0" dirty="0">
                <a:ln>
                  <a:noFill/>
                </a:ln>
                <a:solidFill>
                  <a:srgbClr val="FF0000"/>
                </a:solidFill>
                <a:effectLst/>
                <a:uLnTx/>
                <a:uFillTx/>
                <a:latin typeface="Symbol" panose="05050102010706020507" pitchFamily="18" charset="2"/>
              </a:rPr>
              <a:t>`</a:t>
            </a:r>
            <a:r>
              <a:rPr kumimoji="1" lang="en-US" altLang="zh-CN" sz="2800" b="0" i="0" u="none" strike="noStrike" kern="0" cap="none" spc="0" normalizeH="0" baseline="0" noProof="0" dirty="0">
                <a:ln>
                  <a:noFill/>
                </a:ln>
                <a:solidFill>
                  <a:srgbClr val="FF0000"/>
                </a:solidFill>
                <a:effectLst/>
                <a:uLnTx/>
                <a:uFillTx/>
                <a:latin typeface="Times New Roman" panose="02020603050405020304" pitchFamily="18" charset="0"/>
              </a:rPr>
              <a:t>q</a:t>
            </a:r>
            <a:r>
              <a:rPr kumimoji="1" lang="en-US" altLang="zh-CN" sz="2800" b="0" i="0" u="none" strike="noStrike" kern="0" cap="none" spc="0" normalizeH="0" baseline="30000" noProof="0" dirty="0">
                <a:ln>
                  <a:noFill/>
                </a:ln>
                <a:solidFill>
                  <a:srgbClr val="FF0000"/>
                </a:solidFill>
                <a:effectLst/>
                <a:uLnTx/>
                <a:uFillTx/>
                <a:latin typeface="Times New Roman" panose="02020603050405020304" pitchFamily="18" charset="0"/>
              </a:rPr>
              <a:t>2</a:t>
            </a:r>
            <a:r>
              <a:rPr kumimoji="1" lang="en-US" altLang="zh-CN" sz="2800" b="0" i="0" u="none" strike="noStrike" kern="0" cap="none" spc="0" normalizeH="0" baseline="0" noProof="0" dirty="0">
                <a:ln>
                  <a:noFill/>
                </a:ln>
                <a:solidFill>
                  <a:srgbClr val="FF0000"/>
                </a:solidFill>
                <a:effectLst/>
                <a:uLnTx/>
                <a:uFillTx/>
                <a:latin typeface="Times New Roman" panose="02020603050405020304" pitchFamily="18" charset="0"/>
              </a:rPr>
              <a:t>q</a:t>
            </a:r>
            <a:r>
              <a:rPr kumimoji="1" lang="en-US" altLang="zh-CN" sz="2800" b="0" i="0" u="none" strike="noStrike" kern="0" cap="none" spc="0" normalizeH="0" baseline="30000" noProof="0" dirty="0">
                <a:ln>
                  <a:noFill/>
                </a:ln>
                <a:solidFill>
                  <a:srgbClr val="FF0000"/>
                </a:solidFill>
                <a:effectLst/>
                <a:uLnTx/>
                <a:uFillTx/>
                <a:latin typeface="Times New Roman" panose="02020603050405020304" pitchFamily="18" charset="0"/>
              </a:rPr>
              <a:t>2</a:t>
            </a:r>
            <a:endParaRPr kumimoji="1" lang="en-US" altLang="zh-CN" sz="2800" b="0"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2800" b="0" i="0" u="none" strike="noStrike" kern="0" cap="none" spc="0" normalizeH="0" baseline="0" noProof="0" dirty="0">
              <a:ln>
                <a:noFill/>
              </a:ln>
              <a:solidFill>
                <a:schemeClr val="accent2"/>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zh-CN" sz="1000" b="0" i="0" u="none" strike="noStrike" kern="0" cap="none" spc="0" normalizeH="0" baseline="0" noProof="0" dirty="0">
              <a:ln>
                <a:noFill/>
              </a:ln>
              <a:solidFill>
                <a:schemeClr val="accent2"/>
              </a:solidFill>
              <a:effectLst/>
              <a:uLnTx/>
              <a:uFillTx/>
              <a:latin typeface="Times New Roman" panose="02020603050405020304" pitchFamily="18" charset="0"/>
            </a:endParaRPr>
          </a:p>
        </p:txBody>
      </p:sp>
      <p:sp>
        <p:nvSpPr>
          <p:cNvPr id="20" name="Oval 28"/>
          <p:cNvSpPr>
            <a:spLocks noChangeArrowheads="1"/>
          </p:cNvSpPr>
          <p:nvPr/>
        </p:nvSpPr>
        <p:spPr bwMode="auto">
          <a:xfrm>
            <a:off x="7713467" y="138100"/>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1" name="Line 29"/>
          <p:cNvSpPr>
            <a:spLocks noChangeShapeType="1"/>
          </p:cNvSpPr>
          <p:nvPr/>
        </p:nvSpPr>
        <p:spPr bwMode="auto">
          <a:xfrm>
            <a:off x="7895850" y="633699"/>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2" name="Oval 30"/>
          <p:cNvSpPr>
            <a:spLocks noChangeArrowheads="1"/>
          </p:cNvSpPr>
          <p:nvPr/>
        </p:nvSpPr>
        <p:spPr bwMode="auto">
          <a:xfrm>
            <a:off x="7751388" y="490824"/>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3" name="Oval 31"/>
          <p:cNvSpPr>
            <a:spLocks noChangeArrowheads="1"/>
          </p:cNvSpPr>
          <p:nvPr/>
        </p:nvSpPr>
        <p:spPr bwMode="auto">
          <a:xfrm>
            <a:off x="8183188" y="851187"/>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4" name="Line 32"/>
          <p:cNvSpPr>
            <a:spLocks noChangeShapeType="1"/>
          </p:cNvSpPr>
          <p:nvPr/>
        </p:nvSpPr>
        <p:spPr bwMode="auto">
          <a:xfrm>
            <a:off x="8399088" y="274924"/>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5" name="Oval 33"/>
          <p:cNvSpPr>
            <a:spLocks noChangeArrowheads="1"/>
          </p:cNvSpPr>
          <p:nvPr/>
        </p:nvSpPr>
        <p:spPr bwMode="auto">
          <a:xfrm>
            <a:off x="8399088" y="562262"/>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26" name="Oval 34"/>
          <p:cNvSpPr>
            <a:spLocks noChangeArrowheads="1"/>
          </p:cNvSpPr>
          <p:nvPr/>
        </p:nvSpPr>
        <p:spPr bwMode="auto">
          <a:xfrm>
            <a:off x="8327650" y="203487"/>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7" name="Text Box 32"/>
          <p:cNvSpPr txBox="1">
            <a:spLocks noChangeArrowheads="1"/>
          </p:cNvSpPr>
          <p:nvPr/>
        </p:nvSpPr>
        <p:spPr bwMode="auto">
          <a:xfrm>
            <a:off x="6296819" y="580277"/>
            <a:ext cx="11416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rPr>
              <a:t>J</a:t>
            </a:r>
            <a:r>
              <a:rPr kumimoji="0" lang="en-US" altLang="zh-CN" sz="2800" b="1" i="0" u="none" strike="noStrike" kern="0" cap="none" spc="0" normalizeH="0" baseline="30000" noProof="0" dirty="0">
                <a:ln>
                  <a:noFill/>
                </a:ln>
                <a:solidFill>
                  <a:srgbClr val="0000FF"/>
                </a:solidFill>
                <a:effectLst/>
                <a:uLnTx/>
                <a:uFillTx/>
                <a:latin typeface="Calibri" panose="020F0502020204030204" pitchFamily="34" charset="0"/>
                <a:ea typeface="宋体" panose="02010600030101010101" pitchFamily="2" charset="-122"/>
              </a:rPr>
              <a:t>P </a:t>
            </a: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rPr>
              <a:t>= 0</a:t>
            </a:r>
            <a:r>
              <a:rPr kumimoji="0" lang="en-US" altLang="zh-CN" sz="2800" b="1" i="0" u="none" strike="noStrike" kern="0" cap="none" spc="0" normalizeH="0" baseline="30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a:t>
            </a:r>
            <a:r>
              <a:rPr kumimoji="0" lang="en-US" altLang="zh-CN" sz="28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p>
        </p:txBody>
      </p:sp>
    </p:spTree>
    <p:extLst>
      <p:ext uri="{BB962C8B-B14F-4D97-AF65-F5344CB8AC3E}">
        <p14:creationId xmlns:p14="http://schemas.microsoft.com/office/powerpoint/2010/main" val="344714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A95D72C-87A2-4FC6-AC8C-88F56B22C0EF}"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4" name="Rectangle 2"/>
          <p:cNvSpPr>
            <a:spLocks noChangeArrowheads="1"/>
          </p:cNvSpPr>
          <p:nvPr/>
        </p:nvSpPr>
        <p:spPr bwMode="auto">
          <a:xfrm>
            <a:off x="536924" y="426196"/>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0"/>
              </a:spcBef>
              <a:spcAft>
                <a:spcPts val="0"/>
              </a:spcAft>
              <a:buClrTx/>
              <a:buSzTx/>
              <a:buFontTx/>
              <a:buChar char="•"/>
              <a:tabLst/>
              <a:defRPr/>
            </a:pPr>
            <a:r>
              <a:rPr kumimoji="0" lang="en-US" altLang="zh-CN" sz="2000" b="1" i="0" u="none" strike="noStrike" kern="0" cap="none" spc="0" normalizeH="0" baseline="0" noProof="0" dirty="0">
                <a:ln>
                  <a:noFill/>
                </a:ln>
                <a:solidFill>
                  <a:schemeClr val="accent2"/>
                </a:solidFill>
                <a:effectLst/>
                <a:uLnTx/>
                <a:uFillTx/>
                <a:latin typeface="Calibri" panose="020F0502020204030204" pitchFamily="34" charset="0"/>
              </a:rPr>
              <a:t>Jaffe’s </a:t>
            </a:r>
            <a:r>
              <a:rPr kumimoji="0" lang="en-US" altLang="zh-CN" sz="2000" b="1" i="0" u="none" strike="noStrike" kern="0" cap="none" spc="0" normalizeH="0" baseline="0" noProof="0" dirty="0" err="1">
                <a:ln>
                  <a:noFill/>
                </a:ln>
                <a:solidFill>
                  <a:srgbClr val="FF0000"/>
                </a:solidFill>
                <a:effectLst/>
                <a:uLnTx/>
                <a:uFillTx/>
                <a:latin typeface="Calibri" panose="020F0502020204030204" pitchFamily="34" charset="0"/>
              </a:rPr>
              <a:t>diquark-antidiquark</a:t>
            </a: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 states</a:t>
            </a:r>
            <a:r>
              <a:rPr kumimoji="0" lang="en-US" altLang="zh-CN" sz="2000" b="1" i="0" u="none" strike="noStrike" kern="0" cap="none" spc="0" normalizeH="0" baseline="0" noProof="0" dirty="0">
                <a:ln>
                  <a:noFill/>
                </a:ln>
                <a:solidFill>
                  <a:schemeClr val="accent2"/>
                </a:solidFill>
                <a:effectLst/>
                <a:uLnTx/>
                <a:uFillTx/>
                <a:latin typeface="Calibri" panose="020F0502020204030204" pitchFamily="34" charset="0"/>
              </a:rPr>
              <a:t>? Or </a:t>
            </a: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dynamically generated states </a:t>
            </a:r>
            <a:r>
              <a:rPr kumimoji="0" lang="en-US" altLang="zh-CN" sz="2000" b="1" i="0" u="none" strike="noStrike" kern="0" cap="none" spc="0" normalizeH="0" baseline="0" noProof="0" dirty="0">
                <a:ln>
                  <a:noFill/>
                </a:ln>
                <a:solidFill>
                  <a:schemeClr val="accent2"/>
                </a:solidFill>
                <a:effectLst/>
                <a:uLnTx/>
                <a:uFillTx/>
                <a:latin typeface="Calibri" panose="020F0502020204030204" pitchFamily="34" charset="0"/>
              </a:rPr>
              <a:t>by meson-meson scatterings? </a:t>
            </a:r>
          </a:p>
        </p:txBody>
      </p:sp>
      <p:sp>
        <p:nvSpPr>
          <p:cNvPr id="5" name="Oval 3"/>
          <p:cNvSpPr>
            <a:spLocks noChangeArrowheads="1"/>
          </p:cNvSpPr>
          <p:nvPr/>
        </p:nvSpPr>
        <p:spPr bwMode="auto">
          <a:xfrm>
            <a:off x="1907041" y="1455410"/>
            <a:ext cx="1447800" cy="1447800"/>
          </a:xfrm>
          <a:prstGeom prst="ellipse">
            <a:avLst/>
          </a:prstGeom>
          <a:gradFill rotWithShape="0">
            <a:gsLst>
              <a:gs pos="0">
                <a:srgbClr val="CCCCFF">
                  <a:gamma/>
                  <a:shade val="46275"/>
                  <a:invGamma/>
                </a:srgbClr>
              </a:gs>
              <a:gs pos="100000">
                <a:srgbClr val="CCCCFF"/>
              </a:gs>
            </a:gsLst>
            <a:path path="shape">
              <a:fillToRect l="50000" t="50000" r="50000" b="50000"/>
            </a:path>
          </a:gradFill>
          <a:ln>
            <a:noFill/>
          </a:ln>
          <a:effectLst/>
          <a:extLst>
            <a:ext uri="{91240B29-F687-4F45-9708-019B960494DF}">
              <a14:hiddenLine xmlns:a14="http://schemas.microsoft.com/office/drawing/2010/main" w="9525">
                <a:solidFill>
                  <a:srgbClr val="99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6" name="Oval 4"/>
          <p:cNvSpPr>
            <a:spLocks noChangeArrowheads="1"/>
          </p:cNvSpPr>
          <p:nvPr/>
        </p:nvSpPr>
        <p:spPr bwMode="auto">
          <a:xfrm rot="2075396">
            <a:off x="2086175" y="1516528"/>
            <a:ext cx="400050" cy="755650"/>
          </a:xfrm>
          <a:prstGeom prst="ellipse">
            <a:avLst/>
          </a:prstGeom>
          <a:gradFill rotWithShape="0">
            <a:gsLst>
              <a:gs pos="0">
                <a:srgbClr val="CCCCFF"/>
              </a:gs>
              <a:gs pos="100000">
                <a:srgbClr val="CCCCFF">
                  <a:gamma/>
                  <a:tint val="73725"/>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7" name="Oval 5"/>
          <p:cNvSpPr>
            <a:spLocks noChangeArrowheads="1"/>
          </p:cNvSpPr>
          <p:nvPr/>
        </p:nvSpPr>
        <p:spPr bwMode="auto">
          <a:xfrm>
            <a:off x="1982987" y="1835616"/>
            <a:ext cx="427038" cy="427037"/>
          </a:xfrm>
          <a:prstGeom prst="ellipse">
            <a:avLst/>
          </a:prstGeom>
          <a:gradFill rotWithShape="0">
            <a:gsLst>
              <a:gs pos="0">
                <a:srgbClr val="FFFFFF"/>
              </a:gs>
              <a:gs pos="100000">
                <a:srgbClr val="BBE0E3"/>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u</a:t>
            </a:r>
          </a:p>
        </p:txBody>
      </p:sp>
      <p:sp>
        <p:nvSpPr>
          <p:cNvPr id="8" name="Oval 6"/>
          <p:cNvSpPr>
            <a:spLocks noChangeArrowheads="1"/>
          </p:cNvSpPr>
          <p:nvPr/>
        </p:nvSpPr>
        <p:spPr bwMode="auto">
          <a:xfrm rot="-17176106">
            <a:off x="2684155" y="2001521"/>
            <a:ext cx="417513" cy="733425"/>
          </a:xfrm>
          <a:prstGeom prst="ellipse">
            <a:avLst/>
          </a:prstGeom>
          <a:gradFill rotWithShape="0">
            <a:gsLst>
              <a:gs pos="0">
                <a:srgbClr val="CCCCFF"/>
              </a:gs>
              <a:gs pos="100000">
                <a:srgbClr val="CCCCFF">
                  <a:gamma/>
                  <a:tint val="73725"/>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9" name="Oval 7"/>
          <p:cNvSpPr>
            <a:spLocks noChangeArrowheads="1"/>
          </p:cNvSpPr>
          <p:nvPr/>
        </p:nvSpPr>
        <p:spPr bwMode="auto">
          <a:xfrm>
            <a:off x="2527786" y="2311877"/>
            <a:ext cx="427038" cy="427038"/>
          </a:xfrm>
          <a:prstGeom prst="ellipse">
            <a:avLst/>
          </a:prstGeom>
          <a:gradFill rotWithShape="0">
            <a:gsLst>
              <a:gs pos="0">
                <a:srgbClr val="FFFFFF"/>
              </a:gs>
              <a:gs pos="100000">
                <a:srgbClr val="FF3300"/>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dirty="0">
                <a:ln>
                  <a:noFill/>
                </a:ln>
                <a:solidFill>
                  <a:srgbClr val="000000"/>
                </a:solidFill>
                <a:effectLst/>
                <a:uLnTx/>
                <a:uFillTx/>
                <a:latin typeface="Times New Roman" pitchFamily="18" charset="0"/>
                <a:ea typeface="宋体"/>
              </a:rPr>
              <a:t>d</a:t>
            </a:r>
          </a:p>
        </p:txBody>
      </p:sp>
      <p:sp>
        <p:nvSpPr>
          <p:cNvPr id="10" name="Oval 8"/>
          <p:cNvSpPr>
            <a:spLocks noChangeArrowheads="1"/>
          </p:cNvSpPr>
          <p:nvPr/>
        </p:nvSpPr>
        <p:spPr bwMode="auto">
          <a:xfrm>
            <a:off x="2211587" y="1546691"/>
            <a:ext cx="427038" cy="427037"/>
          </a:xfrm>
          <a:prstGeom prst="ellipse">
            <a:avLst/>
          </a:prstGeom>
          <a:gradFill rotWithShape="0">
            <a:gsLst>
              <a:gs pos="0">
                <a:srgbClr val="FFFFFF"/>
              </a:gs>
              <a:gs pos="100000">
                <a:srgbClr val="FF3300"/>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d</a:t>
            </a:r>
          </a:p>
        </p:txBody>
      </p:sp>
      <p:sp>
        <p:nvSpPr>
          <p:cNvPr id="12" name="Oval 10"/>
          <p:cNvSpPr>
            <a:spLocks noChangeArrowheads="1"/>
          </p:cNvSpPr>
          <p:nvPr/>
        </p:nvSpPr>
        <p:spPr bwMode="auto">
          <a:xfrm>
            <a:off x="2802424" y="2159477"/>
            <a:ext cx="427037" cy="427038"/>
          </a:xfrm>
          <a:prstGeom prst="ellipse">
            <a:avLst/>
          </a:prstGeom>
          <a:gradFill rotWithShape="0">
            <a:gsLst>
              <a:gs pos="0">
                <a:srgbClr val="FFFFFF"/>
              </a:gs>
              <a:gs pos="100000">
                <a:srgbClr val="BBE0E3"/>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u</a:t>
            </a:r>
          </a:p>
        </p:txBody>
      </p:sp>
      <p:sp>
        <p:nvSpPr>
          <p:cNvPr id="17" name="Line 11"/>
          <p:cNvSpPr>
            <a:spLocks noChangeShapeType="1"/>
          </p:cNvSpPr>
          <p:nvPr/>
        </p:nvSpPr>
        <p:spPr bwMode="auto">
          <a:xfrm>
            <a:off x="2669867" y="2384789"/>
            <a:ext cx="142875" cy="158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8" name="Line 11"/>
          <p:cNvSpPr>
            <a:spLocks noChangeShapeType="1"/>
          </p:cNvSpPr>
          <p:nvPr/>
        </p:nvSpPr>
        <p:spPr bwMode="auto">
          <a:xfrm>
            <a:off x="2938379" y="2283194"/>
            <a:ext cx="142875" cy="158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9" name="Oval 11"/>
          <p:cNvSpPr>
            <a:spLocks noChangeArrowheads="1"/>
          </p:cNvSpPr>
          <p:nvPr/>
        </p:nvSpPr>
        <p:spPr bwMode="auto">
          <a:xfrm>
            <a:off x="5660570" y="1522789"/>
            <a:ext cx="964519" cy="966800"/>
          </a:xfrm>
          <a:prstGeom prst="ellipse">
            <a:avLst/>
          </a:prstGeom>
          <a:gradFill rotWithShape="0">
            <a:gsLst>
              <a:gs pos="0">
                <a:srgbClr val="CCCCFF">
                  <a:gamma/>
                  <a:shade val="46275"/>
                  <a:invGamma/>
                </a:srgbClr>
              </a:gs>
              <a:gs pos="100000">
                <a:srgbClr val="CCCCFF"/>
              </a:gs>
            </a:gsLst>
            <a:path path="shape">
              <a:fillToRect l="50000" t="50000" r="50000" b="50000"/>
            </a:path>
          </a:gradFill>
          <a:ln>
            <a:noFill/>
          </a:ln>
          <a:effectLst/>
          <a:extLst>
            <a:ext uri="{91240B29-F687-4F45-9708-019B960494DF}">
              <a14:hiddenLine xmlns:a14="http://schemas.microsoft.com/office/drawing/2010/main" w="9525">
                <a:solidFill>
                  <a:srgbClr val="99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20" name="Oval 35"/>
          <p:cNvSpPr>
            <a:spLocks noChangeArrowheads="1"/>
          </p:cNvSpPr>
          <p:nvPr/>
        </p:nvSpPr>
        <p:spPr bwMode="auto">
          <a:xfrm>
            <a:off x="6327068" y="1970474"/>
            <a:ext cx="966361" cy="946860"/>
          </a:xfrm>
          <a:prstGeom prst="ellipse">
            <a:avLst/>
          </a:prstGeom>
          <a:gradFill rotWithShape="0">
            <a:gsLst>
              <a:gs pos="0">
                <a:srgbClr val="CCCCFF">
                  <a:gamma/>
                  <a:shade val="46275"/>
                  <a:invGamma/>
                </a:srgbClr>
              </a:gs>
              <a:gs pos="100000">
                <a:srgbClr val="CCCCFF"/>
              </a:gs>
            </a:gsLst>
            <a:path path="shape">
              <a:fillToRect l="50000" t="50000" r="50000" b="50000"/>
            </a:path>
          </a:gradFill>
          <a:ln>
            <a:noFill/>
          </a:ln>
          <a:effectLst/>
          <a:extLst>
            <a:ext uri="{91240B29-F687-4F45-9708-019B960494DF}">
              <a14:hiddenLine xmlns:a14="http://schemas.microsoft.com/office/drawing/2010/main" w="9525">
                <a:solidFill>
                  <a:srgbClr val="99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21" name="Oval 4"/>
          <p:cNvSpPr>
            <a:spLocks noChangeArrowheads="1"/>
          </p:cNvSpPr>
          <p:nvPr/>
        </p:nvSpPr>
        <p:spPr bwMode="auto">
          <a:xfrm rot="2075396">
            <a:off x="5902558" y="1571711"/>
            <a:ext cx="400050" cy="755650"/>
          </a:xfrm>
          <a:prstGeom prst="ellipse">
            <a:avLst/>
          </a:prstGeom>
          <a:gradFill rotWithShape="0">
            <a:gsLst>
              <a:gs pos="0">
                <a:srgbClr val="CCCCFF"/>
              </a:gs>
              <a:gs pos="100000">
                <a:srgbClr val="CCCCFF">
                  <a:gamma/>
                  <a:tint val="73725"/>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22" name="Oval 5"/>
          <p:cNvSpPr>
            <a:spLocks noChangeArrowheads="1"/>
          </p:cNvSpPr>
          <p:nvPr/>
        </p:nvSpPr>
        <p:spPr bwMode="auto">
          <a:xfrm>
            <a:off x="5799370" y="1890799"/>
            <a:ext cx="427038" cy="427037"/>
          </a:xfrm>
          <a:prstGeom prst="ellipse">
            <a:avLst/>
          </a:prstGeom>
          <a:gradFill rotWithShape="0">
            <a:gsLst>
              <a:gs pos="0">
                <a:srgbClr val="FFFFFF"/>
              </a:gs>
              <a:gs pos="100000">
                <a:srgbClr val="BBE0E3"/>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u</a:t>
            </a:r>
          </a:p>
        </p:txBody>
      </p:sp>
      <p:sp>
        <p:nvSpPr>
          <p:cNvPr id="23" name="Oval 8"/>
          <p:cNvSpPr>
            <a:spLocks noChangeArrowheads="1"/>
          </p:cNvSpPr>
          <p:nvPr/>
        </p:nvSpPr>
        <p:spPr bwMode="auto">
          <a:xfrm>
            <a:off x="6027970" y="1601874"/>
            <a:ext cx="399836" cy="427037"/>
          </a:xfrm>
          <a:prstGeom prst="ellipse">
            <a:avLst/>
          </a:prstGeom>
          <a:gradFill rotWithShape="0">
            <a:gsLst>
              <a:gs pos="0">
                <a:srgbClr val="FFFFFF"/>
              </a:gs>
              <a:gs pos="100000">
                <a:srgbClr val="FF3300"/>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d</a:t>
            </a:r>
          </a:p>
        </p:txBody>
      </p:sp>
      <p:sp>
        <p:nvSpPr>
          <p:cNvPr id="24" name="Oval 6"/>
          <p:cNvSpPr>
            <a:spLocks noChangeArrowheads="1"/>
          </p:cNvSpPr>
          <p:nvPr/>
        </p:nvSpPr>
        <p:spPr bwMode="auto">
          <a:xfrm rot="-17176106">
            <a:off x="6590365" y="1981527"/>
            <a:ext cx="417513" cy="733425"/>
          </a:xfrm>
          <a:prstGeom prst="ellipse">
            <a:avLst/>
          </a:prstGeom>
          <a:gradFill rotWithShape="0">
            <a:gsLst>
              <a:gs pos="0">
                <a:srgbClr val="CCCCFF"/>
              </a:gs>
              <a:gs pos="100000">
                <a:srgbClr val="CCCCFF">
                  <a:gamma/>
                  <a:tint val="73725"/>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a:endParaRPr>
          </a:p>
        </p:txBody>
      </p:sp>
      <p:sp>
        <p:nvSpPr>
          <p:cNvPr id="25" name="Oval 7"/>
          <p:cNvSpPr>
            <a:spLocks noChangeArrowheads="1"/>
          </p:cNvSpPr>
          <p:nvPr/>
        </p:nvSpPr>
        <p:spPr bwMode="auto">
          <a:xfrm>
            <a:off x="6433996" y="2291883"/>
            <a:ext cx="427038" cy="427038"/>
          </a:xfrm>
          <a:prstGeom prst="ellipse">
            <a:avLst/>
          </a:prstGeom>
          <a:gradFill rotWithShape="0">
            <a:gsLst>
              <a:gs pos="0">
                <a:srgbClr val="FFFFFF"/>
              </a:gs>
              <a:gs pos="100000">
                <a:srgbClr val="FF3300"/>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dirty="0">
                <a:ln>
                  <a:noFill/>
                </a:ln>
                <a:solidFill>
                  <a:srgbClr val="000000"/>
                </a:solidFill>
                <a:effectLst/>
                <a:uLnTx/>
                <a:uFillTx/>
                <a:latin typeface="Times New Roman" pitchFamily="18" charset="0"/>
                <a:ea typeface="宋体"/>
              </a:rPr>
              <a:t>d</a:t>
            </a:r>
          </a:p>
        </p:txBody>
      </p:sp>
      <p:sp>
        <p:nvSpPr>
          <p:cNvPr id="26" name="Oval 10"/>
          <p:cNvSpPr>
            <a:spLocks noChangeArrowheads="1"/>
          </p:cNvSpPr>
          <p:nvPr/>
        </p:nvSpPr>
        <p:spPr bwMode="auto">
          <a:xfrm>
            <a:off x="6708634" y="2139483"/>
            <a:ext cx="427037" cy="427038"/>
          </a:xfrm>
          <a:prstGeom prst="ellipse">
            <a:avLst/>
          </a:prstGeom>
          <a:gradFill rotWithShape="0">
            <a:gsLst>
              <a:gs pos="0">
                <a:srgbClr val="FFFFFF"/>
              </a:gs>
              <a:gs pos="100000">
                <a:srgbClr val="BBE0E3"/>
              </a:gs>
            </a:gsLst>
            <a:lin ang="2700000" scaled="1"/>
          </a:gra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CN" sz="2400" b="0" i="0" u="none" strike="noStrike" kern="0" cap="none" spc="0" normalizeH="0" baseline="0" noProof="0">
                <a:ln>
                  <a:noFill/>
                </a:ln>
                <a:solidFill>
                  <a:srgbClr val="000000"/>
                </a:solidFill>
                <a:effectLst/>
                <a:uLnTx/>
                <a:uFillTx/>
                <a:latin typeface="Times New Roman" pitchFamily="18" charset="0"/>
                <a:ea typeface="宋体"/>
              </a:rPr>
              <a:t>u</a:t>
            </a:r>
          </a:p>
        </p:txBody>
      </p:sp>
      <p:sp>
        <p:nvSpPr>
          <p:cNvPr id="27" name="Line 11"/>
          <p:cNvSpPr>
            <a:spLocks noChangeShapeType="1"/>
          </p:cNvSpPr>
          <p:nvPr/>
        </p:nvSpPr>
        <p:spPr bwMode="auto">
          <a:xfrm>
            <a:off x="6134647" y="1660901"/>
            <a:ext cx="142875" cy="158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8" name="Line 11"/>
          <p:cNvSpPr>
            <a:spLocks noChangeShapeType="1"/>
          </p:cNvSpPr>
          <p:nvPr/>
        </p:nvSpPr>
        <p:spPr bwMode="auto">
          <a:xfrm>
            <a:off x="6844589" y="2263200"/>
            <a:ext cx="142875" cy="158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9" name="Rectangle 2"/>
          <p:cNvSpPr>
            <a:spLocks noChangeArrowheads="1"/>
          </p:cNvSpPr>
          <p:nvPr/>
        </p:nvSpPr>
        <p:spPr bwMode="auto">
          <a:xfrm>
            <a:off x="536924" y="3403825"/>
            <a:ext cx="8280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ts val="600"/>
              </a:spcBef>
              <a:spcAft>
                <a:spcPts val="0"/>
              </a:spcAft>
              <a:buClrTx/>
              <a:buSzTx/>
              <a:buFontTx/>
              <a:buChar char="•"/>
              <a:tabLst/>
              <a:defRPr/>
            </a:pPr>
            <a:r>
              <a:rPr kumimoji="0" lang="en-US" altLang="zh-CN" sz="2000" b="1" i="0" u="none" strike="noStrike" kern="0" cap="none" spc="0" normalizeH="0" baseline="0" noProof="0" dirty="0">
                <a:ln>
                  <a:noFill/>
                </a:ln>
                <a:solidFill>
                  <a:schemeClr val="accent2"/>
                </a:solidFill>
                <a:effectLst/>
                <a:uLnTx/>
                <a:uFillTx/>
                <a:latin typeface="Calibri" panose="020F0502020204030204" pitchFamily="34" charset="0"/>
              </a:rPr>
              <a:t>Which picture is favored by Nature? </a:t>
            </a:r>
          </a:p>
          <a:p>
            <a:pPr marL="342900" marR="0" lvl="0" indent="-342900" defTabSz="914400" eaLnBrk="1" fontAlgn="auto" latinLnBrk="0" hangingPunct="1">
              <a:lnSpc>
                <a:spcPct val="100000"/>
              </a:lnSpc>
              <a:spcBef>
                <a:spcPts val="600"/>
              </a:spcBef>
              <a:spcAft>
                <a:spcPts val="0"/>
              </a:spcAft>
              <a:buClrTx/>
              <a:buSzTx/>
              <a:buFontTx/>
              <a:buChar char="•"/>
              <a:tabLst/>
              <a:defRPr/>
            </a:pPr>
            <a:r>
              <a:rPr kumimoji="0" lang="en-US" altLang="zh-CN" sz="2000" b="1" i="0" u="none" strike="noStrike" kern="0" cap="none" spc="0" normalizeH="0" baseline="0" noProof="0" dirty="0">
                <a:ln>
                  <a:noFill/>
                </a:ln>
                <a:solidFill>
                  <a:schemeClr val="accent2"/>
                </a:solidFill>
                <a:effectLst/>
                <a:uLnTx/>
                <a:uFillTx/>
                <a:latin typeface="Calibri" panose="020F0502020204030204" pitchFamily="34" charset="0"/>
              </a:rPr>
              <a:t>What are their implications of the whole hadron spectroscopy? </a:t>
            </a:r>
          </a:p>
        </p:txBody>
      </p:sp>
      <p:sp>
        <p:nvSpPr>
          <p:cNvPr id="30" name="Rectangle 2"/>
          <p:cNvSpPr>
            <a:spLocks noChangeArrowheads="1"/>
          </p:cNvSpPr>
          <p:nvPr/>
        </p:nvSpPr>
        <p:spPr bwMode="auto">
          <a:xfrm>
            <a:off x="536924" y="4334994"/>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ts val="600"/>
              </a:spcBef>
              <a:spcAft>
                <a:spcPts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What is the role played by open thresholds? – Long-ranged dynamics should be taken into account.</a:t>
            </a:r>
          </a:p>
        </p:txBody>
      </p:sp>
    </p:spTree>
    <p:extLst>
      <p:ext uri="{BB962C8B-B14F-4D97-AF65-F5344CB8AC3E}">
        <p14:creationId xmlns:p14="http://schemas.microsoft.com/office/powerpoint/2010/main" val="3214695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59</a:t>
            </a:fld>
            <a:endParaRPr lang="en-GB" altLang="zh-CN"/>
          </a:p>
        </p:txBody>
      </p:sp>
      <p:pic>
        <p:nvPicPr>
          <p:cNvPr id="3" name="图片 2"/>
          <p:cNvPicPr>
            <a:picLocks noChangeAspect="1"/>
          </p:cNvPicPr>
          <p:nvPr/>
        </p:nvPicPr>
        <p:blipFill>
          <a:blip r:embed="rId2"/>
          <a:stretch>
            <a:fillRect/>
          </a:stretch>
        </p:blipFill>
        <p:spPr>
          <a:xfrm>
            <a:off x="136660" y="725714"/>
            <a:ext cx="8753340" cy="3434719"/>
          </a:xfrm>
          <a:prstGeom prst="rect">
            <a:avLst/>
          </a:prstGeom>
        </p:spPr>
      </p:pic>
      <p:pic>
        <p:nvPicPr>
          <p:cNvPr id="4" name="图片 3"/>
          <p:cNvPicPr>
            <a:picLocks noChangeAspect="1"/>
          </p:cNvPicPr>
          <p:nvPr/>
        </p:nvPicPr>
        <p:blipFill>
          <a:blip r:embed="rId3"/>
          <a:stretch>
            <a:fillRect/>
          </a:stretch>
        </p:blipFill>
        <p:spPr>
          <a:xfrm>
            <a:off x="556385" y="4693182"/>
            <a:ext cx="3285057" cy="1448550"/>
          </a:xfrm>
          <a:prstGeom prst="rect">
            <a:avLst/>
          </a:prstGeom>
        </p:spPr>
      </p:pic>
      <p:pic>
        <p:nvPicPr>
          <p:cNvPr id="5" name="图片 4"/>
          <p:cNvPicPr>
            <a:picLocks noChangeAspect="1"/>
          </p:cNvPicPr>
          <p:nvPr/>
        </p:nvPicPr>
        <p:blipFill>
          <a:blip r:embed="rId4"/>
          <a:stretch>
            <a:fillRect/>
          </a:stretch>
        </p:blipFill>
        <p:spPr>
          <a:xfrm>
            <a:off x="4513330" y="4748825"/>
            <a:ext cx="3319819" cy="1496400"/>
          </a:xfrm>
          <a:prstGeom prst="rect">
            <a:avLst/>
          </a:prstGeom>
        </p:spPr>
      </p:pic>
    </p:spTree>
    <p:extLst>
      <p:ext uri="{BB962C8B-B14F-4D97-AF65-F5344CB8AC3E}">
        <p14:creationId xmlns:p14="http://schemas.microsoft.com/office/powerpoint/2010/main" val="34576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A95D72C-87A2-4FC6-AC8C-88F56B22C0EF}" type="slidenum">
              <a:rPr lang="zh-CN" altLang="en-GB" smtClean="0"/>
              <a:pPr/>
              <a:t>6</a:t>
            </a:fld>
            <a:endParaRPr lang="en-GB" altLang="zh-CN"/>
          </a:p>
        </p:txBody>
      </p:sp>
      <p:sp>
        <p:nvSpPr>
          <p:cNvPr id="3" name="Text Box 5"/>
          <p:cNvSpPr txBox="1">
            <a:spLocks noChangeArrowheads="1"/>
          </p:cNvSpPr>
          <p:nvPr/>
        </p:nvSpPr>
        <p:spPr bwMode="auto">
          <a:xfrm>
            <a:off x="611188" y="188913"/>
            <a:ext cx="7993062" cy="120032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Peak structures caused by kinematic effects, in particular, by </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triangle singularity</a:t>
            </a:r>
            <a:r>
              <a:rPr kumimoji="0" lang="en-GB" altLang="zh-CN" sz="24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294" y="2592963"/>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59" y="1619713"/>
            <a:ext cx="6609357" cy="1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18" y="2990849"/>
            <a:ext cx="4536504" cy="75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p:nvPr/>
        </p:nvSpPr>
        <p:spPr>
          <a:xfrm>
            <a:off x="589226" y="3910126"/>
            <a:ext cx="621071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CC"/>
                </a:solidFill>
                <a:effectLst/>
                <a:uLnTx/>
                <a:uFillTx/>
                <a:latin typeface="Calibri" panose="020F0502020204030204" pitchFamily="34" charset="0"/>
              </a:rPr>
              <a:t>The ATS occurs when all the three internal particles can be simultaneously on shell. It corresponds to </a:t>
            </a:r>
            <a:endParaRPr kumimoji="0" lang="zh-CN" altLang="en-US" sz="2000" b="0" i="0" u="none" strike="noStrike" kern="0" cap="none" spc="0" normalizeH="0" baseline="0" noProof="0" dirty="0">
              <a:ln>
                <a:noFill/>
              </a:ln>
              <a:solidFill>
                <a:srgbClr val="0000CC"/>
              </a:solidFill>
              <a:effectLst/>
              <a:uLnTx/>
              <a:uFillTx/>
              <a:latin typeface="Calibri" panose="020F0502020204030204" pitchFamily="34"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738" y="4825362"/>
            <a:ext cx="1590280" cy="40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右箭头 4"/>
          <p:cNvSpPr/>
          <p:nvPr/>
        </p:nvSpPr>
        <p:spPr bwMode="auto">
          <a:xfrm>
            <a:off x="4841266" y="4825362"/>
            <a:ext cx="504056" cy="40158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984" y="4753354"/>
            <a:ext cx="1655546" cy="55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5"/>
          <p:cNvSpPr txBox="1"/>
          <p:nvPr/>
        </p:nvSpPr>
        <p:spPr>
          <a:xfrm>
            <a:off x="2825042" y="4785292"/>
            <a:ext cx="186942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CC"/>
                </a:solidFill>
                <a:effectLst/>
                <a:uLnTx/>
                <a:uFillTx/>
              </a:rPr>
              <a:t>for all j=1,2,3. </a:t>
            </a:r>
            <a:endParaRPr kumimoji="0" lang="zh-CN" altLang="en-US" sz="2000" b="0" i="0" u="none" strike="noStrike" kern="0" cap="none" spc="0" normalizeH="0" baseline="0" noProof="0" dirty="0">
              <a:ln>
                <a:noFill/>
              </a:ln>
              <a:solidFill>
                <a:srgbClr val="0000CC"/>
              </a:solidFill>
              <a:effectLst/>
              <a:uLnTx/>
              <a:uFillTx/>
            </a:endParaRPr>
          </a:p>
        </p:txBody>
      </p:sp>
      <p:sp>
        <p:nvSpPr>
          <p:cNvPr id="12" name="TextBox 6"/>
          <p:cNvSpPr txBox="1"/>
          <p:nvPr/>
        </p:nvSpPr>
        <p:spPr>
          <a:xfrm>
            <a:off x="470159" y="5352682"/>
            <a:ext cx="8039515"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000CC"/>
                </a:solidFill>
                <a:effectLst/>
                <a:uLnTx/>
                <a:uFillTx/>
                <a:latin typeface="Calibri" panose="020F0502020204030204" pitchFamily="34" charset="0"/>
              </a:rPr>
              <a:t>L. D. Landau, </a:t>
            </a:r>
            <a:r>
              <a:rPr kumimoji="0" lang="en-US" altLang="zh-CN" sz="1600" b="1" i="0" u="none" strike="noStrike" kern="0" cap="none" spc="0" normalizeH="0" baseline="0" noProof="0" dirty="0" err="1">
                <a:ln>
                  <a:noFill/>
                </a:ln>
                <a:solidFill>
                  <a:srgbClr val="0000CC"/>
                </a:solidFill>
                <a:effectLst/>
                <a:uLnTx/>
                <a:uFillTx/>
                <a:latin typeface="Calibri" panose="020F0502020204030204" pitchFamily="34" charset="0"/>
              </a:rPr>
              <a:t>Nucl</a:t>
            </a:r>
            <a:r>
              <a:rPr kumimoji="0" lang="en-US" altLang="zh-CN" sz="1600" b="1" i="0" u="none" strike="noStrike" kern="0" cap="none" spc="0" normalizeH="0" baseline="0" noProof="0" dirty="0">
                <a:ln>
                  <a:noFill/>
                </a:ln>
                <a:solidFill>
                  <a:srgbClr val="0000CC"/>
                </a:solidFill>
                <a:effectLst/>
                <a:uLnTx/>
                <a:uFillTx/>
                <a:latin typeface="Calibri" panose="020F0502020204030204" pitchFamily="34" charset="0"/>
              </a:rPr>
              <a:t>. Phys. 13, 181 (1959); </a:t>
            </a:r>
            <a:endParaRPr lang="en-US" altLang="zh-CN" sz="1600" b="1" kern="0" dirty="0">
              <a:solidFill>
                <a:srgbClr val="0000CC"/>
              </a:solidFill>
              <a:latin typeface="Calibri" panose="020F0502020204030204" pitchFamily="34" charset="0"/>
            </a:endParaRPr>
          </a:p>
          <a:p>
            <a:pPr defTabSz="914400"/>
            <a:r>
              <a:rPr lang="en-US" altLang="zh-CN" sz="1600" kern="0" dirty="0">
                <a:solidFill>
                  <a:srgbClr val="0000CC"/>
                </a:solidFill>
                <a:latin typeface="Calibri" panose="020F0502020204030204" pitchFamily="34" charset="0"/>
              </a:rPr>
              <a:t>J.J. Wu, X.-H. Liu, Q. Zhao, B.-S. Zou, Phys. Rev. Lett. 108, 081003 (2012);</a:t>
            </a:r>
          </a:p>
          <a:p>
            <a:pPr defTabSz="914400"/>
            <a:r>
              <a:rPr lang="en-US" altLang="zh-CN" sz="1600" kern="0" dirty="0">
                <a:solidFill>
                  <a:srgbClr val="0000CC"/>
                </a:solidFill>
                <a:latin typeface="Calibri" panose="020F0502020204030204" pitchFamily="34" charset="0"/>
              </a:rPr>
              <a:t>Q. Wang, C. </a:t>
            </a:r>
            <a:r>
              <a:rPr lang="en-US" altLang="zh-CN" sz="1600" kern="0" dirty="0" err="1">
                <a:solidFill>
                  <a:srgbClr val="0000CC"/>
                </a:solidFill>
                <a:latin typeface="Calibri" panose="020F0502020204030204" pitchFamily="34" charset="0"/>
              </a:rPr>
              <a:t>Hanhart</a:t>
            </a:r>
            <a:r>
              <a:rPr lang="en-US" altLang="zh-CN" sz="1600" kern="0" dirty="0">
                <a:solidFill>
                  <a:srgbClr val="0000CC"/>
                </a:solidFill>
                <a:latin typeface="Calibri" panose="020F0502020204030204" pitchFamily="34" charset="0"/>
              </a:rPr>
              <a:t>, Q. Zhao, Phys. Rev. Lett. 111, 132003 (2013); Phys. Lett. B 725, 106 (2013)</a:t>
            </a:r>
          </a:p>
          <a:p>
            <a:pPr defTabSz="914400"/>
            <a:r>
              <a:rPr lang="en-US" altLang="zh-CN" sz="1600" kern="0" dirty="0">
                <a:solidFill>
                  <a:srgbClr val="0000CC"/>
                </a:solidFill>
                <a:latin typeface="Calibri" panose="020F0502020204030204" pitchFamily="34" charset="0"/>
              </a:rPr>
              <a:t>X.-H. Liu, M. Oka and Q. Zhao, PLB753, 297(2016); </a:t>
            </a:r>
          </a:p>
          <a:p>
            <a:pPr defTabSz="914400"/>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F.-K.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Guo</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C.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Hanhart</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U.-G. Meissner, Q. Wang, Q. Zhao, B.-S.</a:t>
            </a:r>
            <a:r>
              <a:rPr kumimoji="0" lang="en-US" altLang="zh-CN" sz="1600" b="0" i="0" u="none" strike="noStrike" kern="0" cap="none" spc="0" normalizeH="0" noProof="0" dirty="0">
                <a:ln>
                  <a:noFill/>
                </a:ln>
                <a:solidFill>
                  <a:srgbClr val="0000CC"/>
                </a:solidFill>
                <a:effectLst/>
                <a:uLnTx/>
                <a:uFillTx/>
                <a:latin typeface="Calibri" panose="020F0502020204030204" pitchFamily="34" charset="0"/>
              </a:rPr>
              <a:t> </a:t>
            </a:r>
            <a:r>
              <a:rPr lang="en-US" altLang="zh-CN" sz="1600" kern="0" dirty="0">
                <a:solidFill>
                  <a:srgbClr val="0000CC"/>
                </a:solidFill>
                <a:latin typeface="Calibri" panose="020F0502020204030204" pitchFamily="34" charset="0"/>
              </a:rPr>
              <a:t>Zou, </a:t>
            </a:r>
            <a:r>
              <a:rPr lang="en-US" altLang="zh-CN" sz="1600" kern="0" dirty="0">
                <a:solidFill>
                  <a:srgbClr val="0000CC"/>
                </a:solidFill>
                <a:latin typeface="Calibri" panose="020F0502020204030204" pitchFamily="34" charset="0"/>
                <a:sym typeface="Symbol" panose="05050102010706020507" pitchFamily="18" charset="2"/>
              </a:rPr>
              <a:t>arXiv:1705.00141[</a:t>
            </a:r>
            <a:r>
              <a:rPr lang="en-US" altLang="zh-CN" sz="1600" kern="0" dirty="0" err="1">
                <a:solidFill>
                  <a:srgbClr val="0000CC"/>
                </a:solidFill>
                <a:latin typeface="Calibri" panose="020F0502020204030204" pitchFamily="34" charset="0"/>
                <a:sym typeface="Symbol" panose="05050102010706020507" pitchFamily="18" charset="2"/>
              </a:rPr>
              <a:t>hep-ph</a:t>
            </a:r>
            <a:r>
              <a:rPr lang="en-US" altLang="zh-CN" sz="1600" kern="0" dirty="0">
                <a:solidFill>
                  <a:srgbClr val="0000CC"/>
                </a:solidFill>
                <a:latin typeface="Calibri" panose="020F0502020204030204" pitchFamily="34" charset="0"/>
                <a:sym typeface="Symbol" panose="05050102010706020507" pitchFamily="18" charset="2"/>
              </a:rPr>
              <a:t>], to appear in Rev. Mod. Phys.</a:t>
            </a:r>
            <a:r>
              <a:rPr lang="en-US" altLang="zh-CN" sz="1600" kern="0" dirty="0">
                <a:solidFill>
                  <a:srgbClr val="0000CC"/>
                </a:solidFill>
                <a:latin typeface="Calibri" panose="020F0502020204030204" pitchFamily="34" charset="0"/>
              </a:rPr>
              <a:t> </a:t>
            </a:r>
            <a:endParaRPr lang="zh-CN" altLang="en-US" sz="1600" kern="0" dirty="0">
              <a:solidFill>
                <a:srgbClr val="0000CC"/>
              </a:solidFill>
              <a:latin typeface="Calibri" panose="020F0502020204030204" pitchFamily="34" charset="0"/>
            </a:endParaRPr>
          </a:p>
        </p:txBody>
      </p:sp>
    </p:spTree>
    <p:extLst>
      <p:ext uri="{BB962C8B-B14F-4D97-AF65-F5344CB8AC3E}">
        <p14:creationId xmlns:p14="http://schemas.microsoft.com/office/powerpoint/2010/main" val="1077105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60</a:t>
            </a:fld>
            <a:endParaRPr lang="en-GB" altLang="zh-CN"/>
          </a:p>
        </p:txBody>
      </p:sp>
      <p:pic>
        <p:nvPicPr>
          <p:cNvPr id="3" name="图片 2"/>
          <p:cNvPicPr>
            <a:picLocks noChangeAspect="1"/>
          </p:cNvPicPr>
          <p:nvPr/>
        </p:nvPicPr>
        <p:blipFill>
          <a:blip r:embed="rId2"/>
          <a:stretch>
            <a:fillRect/>
          </a:stretch>
        </p:blipFill>
        <p:spPr>
          <a:xfrm>
            <a:off x="1617187" y="136049"/>
            <a:ext cx="5909625" cy="6585901"/>
          </a:xfrm>
          <a:prstGeom prst="rect">
            <a:avLst/>
          </a:prstGeom>
        </p:spPr>
      </p:pic>
    </p:spTree>
    <p:extLst>
      <p:ext uri="{BB962C8B-B14F-4D97-AF65-F5344CB8AC3E}">
        <p14:creationId xmlns:p14="http://schemas.microsoft.com/office/powerpoint/2010/main" val="3707676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61</a:t>
            </a:fld>
            <a:endParaRPr lang="en-GB" altLang="zh-CN"/>
          </a:p>
        </p:txBody>
      </p:sp>
      <p:pic>
        <p:nvPicPr>
          <p:cNvPr id="3" name="图片 2"/>
          <p:cNvPicPr>
            <a:picLocks noChangeAspect="1"/>
          </p:cNvPicPr>
          <p:nvPr/>
        </p:nvPicPr>
        <p:blipFill>
          <a:blip r:embed="rId2"/>
          <a:stretch>
            <a:fillRect/>
          </a:stretch>
        </p:blipFill>
        <p:spPr>
          <a:xfrm>
            <a:off x="559078" y="1351838"/>
            <a:ext cx="8062408" cy="1553509"/>
          </a:xfrm>
          <a:prstGeom prst="rect">
            <a:avLst/>
          </a:prstGeom>
        </p:spPr>
      </p:pic>
    </p:spTree>
    <p:extLst>
      <p:ext uri="{BB962C8B-B14F-4D97-AF65-F5344CB8AC3E}">
        <p14:creationId xmlns:p14="http://schemas.microsoft.com/office/powerpoint/2010/main" val="7158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28185" y="1086001"/>
            <a:ext cx="8137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Do we have evidence for exotic hadrons? </a:t>
            </a:r>
          </a:p>
        </p:txBody>
      </p:sp>
      <p:sp>
        <p:nvSpPr>
          <p:cNvPr id="3" name="Text Box 8"/>
          <p:cNvSpPr txBox="1">
            <a:spLocks noChangeArrowheads="1"/>
          </p:cNvSpPr>
          <p:nvPr/>
        </p:nvSpPr>
        <p:spPr bwMode="auto">
          <a:xfrm>
            <a:off x="531360" y="5194752"/>
            <a:ext cx="8137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pitchFamily="2" charset="-122"/>
              </a:rPr>
              <a:t>Where</a:t>
            </a: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 to look for exotic hadrons? </a:t>
            </a:r>
          </a:p>
        </p:txBody>
      </p:sp>
      <p:sp>
        <p:nvSpPr>
          <p:cNvPr id="4" name="Text Box 10"/>
          <p:cNvSpPr txBox="1">
            <a:spLocks noChangeArrowheads="1"/>
          </p:cNvSpPr>
          <p:nvPr/>
        </p:nvSpPr>
        <p:spPr bwMode="auto">
          <a:xfrm>
            <a:off x="531360" y="3527151"/>
            <a:ext cx="81375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Do we have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pitchFamily="2" charset="-122"/>
              </a:rPr>
              <a:t>efficient</a:t>
            </a: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 and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pitchFamily="2" charset="-122"/>
              </a:rPr>
              <a:t>sufficient criteria </a:t>
            </a: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for identifying exotic hadrons? </a:t>
            </a:r>
          </a:p>
        </p:txBody>
      </p:sp>
      <p:sp>
        <p:nvSpPr>
          <p:cNvPr id="5" name="TextBox 7"/>
          <p:cNvSpPr txBox="1">
            <a:spLocks noChangeArrowheads="1"/>
          </p:cNvSpPr>
          <p:nvPr/>
        </p:nvSpPr>
        <p:spPr bwMode="auto">
          <a:xfrm>
            <a:off x="675822" y="410291"/>
            <a:ext cx="6497291" cy="5232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Some long-standing but </a:t>
            </a:r>
            <a:r>
              <a:rPr kumimoji="0" lang="en-US" altLang="zh-CN" sz="2800" b="1" i="0" u="none" strike="noStrike" kern="0" cap="none" spc="0" normalizeH="0" baseline="0" noProof="0" dirty="0">
                <a:ln>
                  <a:noFill/>
                </a:ln>
                <a:solidFill>
                  <a:srgbClr val="FF0000"/>
                </a:solidFill>
                <a:effectLst/>
                <a:uLnTx/>
                <a:uFillTx/>
                <a:latin typeface="Calibri" pitchFamily="34" charset="0"/>
                <a:ea typeface="宋体" charset="-122"/>
              </a:rPr>
              <a:t>crucial</a:t>
            </a: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 questions: </a:t>
            </a:r>
            <a:endParaRPr kumimoji="0" lang="zh-CN" altLang="en-US" sz="2800" b="1" i="0" u="none" strike="noStrike" kern="0" cap="none" spc="0" normalizeH="0" baseline="0" noProof="0" dirty="0">
              <a:ln>
                <a:noFill/>
              </a:ln>
              <a:solidFill>
                <a:srgbClr val="0000FF"/>
              </a:solidFill>
              <a:effectLst/>
              <a:uLnTx/>
              <a:uFillTx/>
              <a:latin typeface="Calibri" pitchFamily="34" charset="0"/>
              <a:ea typeface="宋体" charset="-122"/>
            </a:endParaRPr>
          </a:p>
        </p:txBody>
      </p:sp>
      <p:sp>
        <p:nvSpPr>
          <p:cNvPr id="6" name="Text Box 6"/>
          <p:cNvSpPr txBox="1">
            <a:spLocks noChangeArrowheads="1"/>
          </p:cNvSpPr>
          <p:nvPr/>
        </p:nvSpPr>
        <p:spPr bwMode="auto">
          <a:xfrm>
            <a:off x="528185" y="2204488"/>
            <a:ext cx="8137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Do we have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pitchFamily="2" charset="-122"/>
              </a:rPr>
              <a:t>indisputable</a:t>
            </a:r>
            <a:r>
              <a:rPr kumimoji="0" lang="en-US" altLang="zh-CN" sz="2000" b="1" i="0" u="none" strike="noStrike" kern="0" cap="none" spc="0" normalizeH="0" baseline="0" noProof="0" dirty="0">
                <a:ln>
                  <a:noFill/>
                </a:ln>
                <a:solidFill>
                  <a:srgbClr val="BBE0E3">
                    <a:lumMod val="25000"/>
                  </a:srgbClr>
                </a:solidFill>
                <a:effectLst/>
                <a:uLnTx/>
                <a:uFillTx/>
                <a:latin typeface="Calibri" pitchFamily="34" charset="0"/>
                <a:ea typeface="宋体" pitchFamily="2" charset="-122"/>
              </a:rPr>
              <a:t> evidence for exotic hadrons? </a:t>
            </a:r>
          </a:p>
        </p:txBody>
      </p:sp>
      <p:sp>
        <p:nvSpPr>
          <p:cNvPr id="7" name="文本框 6"/>
          <p:cNvSpPr txBox="1"/>
          <p:nvPr/>
        </p:nvSpPr>
        <p:spPr>
          <a:xfrm>
            <a:off x="914400" y="1660633"/>
            <a:ext cx="567764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Yes! X(3872), </a:t>
            </a:r>
            <a:r>
              <a:rPr kumimoji="0" lang="en-US" altLang="zh-CN" sz="2400" b="1" i="0" u="none" strike="noStrike" kern="0" cap="none" spc="0" normalizeH="0" baseline="0" noProof="0" dirty="0" err="1">
                <a:ln>
                  <a:noFill/>
                </a:ln>
                <a:solidFill>
                  <a:srgbClr val="0000FF"/>
                </a:solidFill>
                <a:effectLst/>
                <a:uLnTx/>
                <a:uFillTx/>
                <a:latin typeface="Calibri" panose="020F0502020204030204" pitchFamily="34" charset="0"/>
              </a:rPr>
              <a:t>Zc</a:t>
            </a:r>
            <a:r>
              <a:rPr kumimoji="0" lang="en-US" altLang="zh-CN" sz="2400" b="1" i="0" u="none" strike="noStrike" kern="0" cap="none" spc="0" normalizeH="0" baseline="0" noProof="0">
                <a:ln>
                  <a:noFill/>
                </a:ln>
                <a:solidFill>
                  <a:srgbClr val="0000FF"/>
                </a:solidFill>
                <a:effectLst/>
                <a:uLnTx/>
                <a:uFillTx/>
                <a:latin typeface="Calibri" panose="020F0502020204030204" pitchFamily="34" charset="0"/>
              </a:rPr>
              <a:t>(3900), Y(4260), Pc(4450)…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8" name="文本框 7"/>
          <p:cNvSpPr txBox="1"/>
          <p:nvPr/>
        </p:nvSpPr>
        <p:spPr>
          <a:xfrm>
            <a:off x="914399" y="2793437"/>
            <a:ext cx="148091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Yes/</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No</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9" name="文本框 8"/>
          <p:cNvSpPr txBox="1"/>
          <p:nvPr/>
        </p:nvSpPr>
        <p:spPr>
          <a:xfrm>
            <a:off x="914399" y="4439723"/>
            <a:ext cx="386458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No simple Yes/</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No</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 Difficult!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
        <p:nvSpPr>
          <p:cNvPr id="10" name="文本框 9"/>
          <p:cNvSpPr txBox="1"/>
          <p:nvPr/>
        </p:nvSpPr>
        <p:spPr>
          <a:xfrm>
            <a:off x="914399" y="5760523"/>
            <a:ext cx="679474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We need to know how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exotic</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those “</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rPr>
              <a:t>exotics</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 are!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3361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1738"/>
            <a:ext cx="9144000"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7451725" y="3284538"/>
            <a:ext cx="792163" cy="215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 name="Text Box 6"/>
          <p:cNvSpPr txBox="1">
            <a:spLocks noChangeArrowheads="1"/>
          </p:cNvSpPr>
          <p:nvPr/>
        </p:nvSpPr>
        <p:spPr bwMode="auto">
          <a:xfrm>
            <a:off x="684213" y="188913"/>
            <a:ext cx="8280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0000"/>
                </a:solidFill>
                <a:effectLst/>
                <a:uLnTx/>
                <a:uFillTx/>
                <a:latin typeface="Calibri" pitchFamily="34" charset="0"/>
                <a:ea typeface="宋体" charset="-122"/>
              </a:rPr>
              <a:t>Heavy flavor states: </a:t>
            </a:r>
            <a:r>
              <a:rPr kumimoji="0" lang="en-US" altLang="zh-CN" sz="2800" b="1" i="0" u="none" strike="noStrike" kern="0" cap="none" spc="0" normalizeH="0" baseline="0" noProof="0" dirty="0" err="1">
                <a:ln>
                  <a:noFill/>
                </a:ln>
                <a:solidFill>
                  <a:srgbClr val="0000FF"/>
                </a:solidFill>
                <a:effectLst/>
                <a:uLnTx/>
                <a:uFillTx/>
                <a:latin typeface="Calibri" pitchFamily="34" charset="0"/>
                <a:ea typeface="宋体" charset="-122"/>
              </a:rPr>
              <a:t>Charmonia</a:t>
            </a: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 and </a:t>
            </a:r>
            <a:r>
              <a:rPr kumimoji="0" lang="en-US" altLang="zh-CN" sz="2800" b="1" i="0" u="none" strike="noStrike" kern="0" cap="none" spc="0" normalizeH="0" baseline="0" noProof="0" dirty="0" err="1">
                <a:ln>
                  <a:noFill/>
                </a:ln>
                <a:solidFill>
                  <a:srgbClr val="0000FF"/>
                </a:solidFill>
                <a:effectLst/>
                <a:uLnTx/>
                <a:uFillTx/>
                <a:latin typeface="Calibri" pitchFamily="34" charset="0"/>
                <a:ea typeface="宋体" charset="-122"/>
              </a:rPr>
              <a:t>charmonium</a:t>
            </a: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-like states, i.e. </a:t>
            </a:r>
            <a:r>
              <a:rPr kumimoji="0" lang="en-US" altLang="zh-CN" sz="2800" b="1" i="0" u="none" strike="noStrike" kern="0" cap="none" spc="0" normalizeH="0" baseline="0" noProof="0" dirty="0">
                <a:ln>
                  <a:noFill/>
                </a:ln>
                <a:solidFill>
                  <a:srgbClr val="FF0000"/>
                </a:solidFill>
                <a:effectLst/>
                <a:uLnTx/>
                <a:uFillTx/>
                <a:latin typeface="Calibri" pitchFamily="34" charset="0"/>
                <a:ea typeface="宋体" charset="-122"/>
              </a:rPr>
              <a:t>X, Y, Z</a:t>
            </a: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’s.</a:t>
            </a:r>
          </a:p>
        </p:txBody>
      </p:sp>
      <p:cxnSp>
        <p:nvCxnSpPr>
          <p:cNvPr id="6" name="直接连接符 2"/>
          <p:cNvCxnSpPr>
            <a:cxnSpLocks noChangeShapeType="1"/>
          </p:cNvCxnSpPr>
          <p:nvPr/>
        </p:nvCxnSpPr>
        <p:spPr bwMode="auto">
          <a:xfrm>
            <a:off x="2916238" y="3357563"/>
            <a:ext cx="64770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4"/>
          <p:cNvSpPr txBox="1">
            <a:spLocks noChangeArrowheads="1"/>
          </p:cNvSpPr>
          <p:nvPr/>
        </p:nvSpPr>
        <p:spPr bwMode="auto">
          <a:xfrm>
            <a:off x="3535363" y="31321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Zc(3900)</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cxnSp>
        <p:nvCxnSpPr>
          <p:cNvPr id="8" name="直接连接符 10"/>
          <p:cNvCxnSpPr>
            <a:cxnSpLocks noChangeShapeType="1"/>
          </p:cNvCxnSpPr>
          <p:nvPr/>
        </p:nvCxnSpPr>
        <p:spPr bwMode="auto">
          <a:xfrm>
            <a:off x="2916238" y="3141663"/>
            <a:ext cx="64770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1"/>
          <p:cNvSpPr txBox="1">
            <a:spLocks noChangeArrowheads="1"/>
          </p:cNvSpPr>
          <p:nvPr/>
        </p:nvSpPr>
        <p:spPr bwMode="auto">
          <a:xfrm>
            <a:off x="3535363" y="284321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a:ln>
                  <a:noFill/>
                </a:ln>
                <a:solidFill>
                  <a:srgbClr val="FF0000"/>
                </a:solidFill>
                <a:effectLst/>
                <a:uLnTx/>
                <a:uFillTx/>
                <a:latin typeface="Arial" charset="0"/>
                <a:ea typeface="宋体" charset="-122"/>
              </a:rPr>
              <a:t>Zc(4020)</a:t>
            </a:r>
            <a:endParaRPr kumimoji="0" lang="zh-CN" altLang="en-US" sz="1800" b="0" i="0" u="none" strike="noStrike" kern="0" cap="none" spc="0" normalizeH="0" baseline="0" noProof="0">
              <a:ln>
                <a:noFill/>
              </a:ln>
              <a:solidFill>
                <a:srgbClr val="FF0000"/>
              </a:solidFill>
              <a:effectLst/>
              <a:uLnTx/>
              <a:uFillTx/>
              <a:latin typeface="Arial" charset="0"/>
              <a:ea typeface="宋体" charset="-122"/>
            </a:endParaRPr>
          </a:p>
        </p:txBody>
      </p:sp>
      <p:sp>
        <p:nvSpPr>
          <p:cNvPr id="10" name="矩形 1"/>
          <p:cNvSpPr>
            <a:spLocks noChangeArrowheads="1"/>
          </p:cNvSpPr>
          <p:nvPr/>
        </p:nvSpPr>
        <p:spPr bwMode="auto">
          <a:xfrm>
            <a:off x="1042988" y="2492375"/>
            <a:ext cx="792162" cy="26035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cxnSp>
        <p:nvCxnSpPr>
          <p:cNvPr id="11" name="直接连接符 6"/>
          <p:cNvCxnSpPr>
            <a:cxnSpLocks noChangeShapeType="1"/>
          </p:cNvCxnSpPr>
          <p:nvPr/>
        </p:nvCxnSpPr>
        <p:spPr bwMode="auto">
          <a:xfrm flipH="1">
            <a:off x="1835150" y="2636838"/>
            <a:ext cx="720725" cy="0"/>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5"/>
          <p:cNvCxnSpPr>
            <a:cxnSpLocks noChangeShapeType="1"/>
          </p:cNvCxnSpPr>
          <p:nvPr/>
        </p:nvCxnSpPr>
        <p:spPr bwMode="auto">
          <a:xfrm flipH="1">
            <a:off x="1835150" y="2349500"/>
            <a:ext cx="720725" cy="0"/>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
          <p:cNvSpPr>
            <a:spLocks noChangeArrowheads="1"/>
          </p:cNvSpPr>
          <p:nvPr/>
        </p:nvSpPr>
        <p:spPr bwMode="auto">
          <a:xfrm>
            <a:off x="1042988" y="2232025"/>
            <a:ext cx="792162" cy="26035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4" name="TextBox 1"/>
          <p:cNvSpPr txBox="1">
            <a:spLocks noChangeArrowheads="1"/>
          </p:cNvSpPr>
          <p:nvPr/>
        </p:nvSpPr>
        <p:spPr bwMode="auto">
          <a:xfrm>
            <a:off x="8159750" y="2617788"/>
            <a:ext cx="94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Arial" charset="0"/>
                <a:ea typeface="宋体" charset="-122"/>
              </a:rPr>
              <a:t>Zc(4200) </a:t>
            </a:r>
            <a:endParaRPr kumimoji="0" lang="zh-CN" altLang="en-US" sz="1400" b="0" i="0" u="none" strike="noStrike" kern="0" cap="none" spc="0" normalizeH="0" baseline="0" noProof="0">
              <a:ln>
                <a:noFill/>
              </a:ln>
              <a:solidFill>
                <a:srgbClr val="0000FF"/>
              </a:solidFill>
              <a:effectLst/>
              <a:uLnTx/>
              <a:uFillTx/>
              <a:latin typeface="Arial" charset="0"/>
              <a:ea typeface="宋体" charset="-122"/>
            </a:endParaRPr>
          </a:p>
        </p:txBody>
      </p:sp>
      <p:sp>
        <p:nvSpPr>
          <p:cNvPr id="15" name="文本框 14"/>
          <p:cNvSpPr txBox="1"/>
          <p:nvPr/>
        </p:nvSpPr>
        <p:spPr>
          <a:xfrm>
            <a:off x="6023429" y="4455886"/>
            <a:ext cx="2941184" cy="140038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(I): </a:t>
            </a:r>
            <a:r>
              <a:rPr kumimoji="0" lang="en-US" altLang="zh-CN" sz="2000" b="0" i="0" u="none" strike="noStrike" kern="0" cap="none" spc="0" normalizeH="0" baseline="0" noProof="0" dirty="0" err="1">
                <a:ln>
                  <a:noFill/>
                </a:ln>
                <a:solidFill>
                  <a:srgbClr val="FF0000"/>
                </a:solidFill>
                <a:effectLst/>
                <a:uLnTx/>
                <a:uFillTx/>
                <a:latin typeface="Calibri" panose="020F0502020204030204" pitchFamily="34" charset="0"/>
              </a:rPr>
              <a:t>Zc</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(3900), </a:t>
            </a:r>
            <a:r>
              <a:rPr kumimoji="0" lang="en-US" altLang="zh-CN" sz="2000" b="0" i="0" u="none" strike="noStrike" kern="0" cap="none" spc="0" normalizeH="0" baseline="0" noProof="0" dirty="0" err="1">
                <a:ln>
                  <a:noFill/>
                </a:ln>
                <a:solidFill>
                  <a:srgbClr val="FF0000"/>
                </a:solidFill>
                <a:effectLst/>
                <a:uLnTx/>
                <a:uFillTx/>
                <a:latin typeface="Calibri" panose="020F0502020204030204" pitchFamily="34" charset="0"/>
              </a:rPr>
              <a:t>Zc</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(4020), Z(4430)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rPr>
              <a:t>(II): </a:t>
            </a:r>
            <a:r>
              <a:rPr kumimoji="0" lang="en-US" altLang="zh-CN" sz="2000" b="0" i="0" u="none" strike="noStrike" kern="0" cap="none" spc="0" normalizeH="0" baseline="0" noProof="0" dirty="0">
                <a:ln>
                  <a:noFill/>
                </a:ln>
                <a:solidFill>
                  <a:srgbClr val="FF0000"/>
                </a:solidFill>
                <a:effectLst/>
                <a:uLnTx/>
                <a:uFillTx/>
                <a:latin typeface="Calibri" panose="020F0502020204030204" pitchFamily="34" charset="0"/>
              </a:rPr>
              <a:t>Y(4260), Y(4360), X(3872) …</a:t>
            </a:r>
            <a:endParaRPr kumimoji="0" lang="zh-CN" altLang="en-US" sz="2000" b="0" i="0" u="none" strike="noStrike" kern="0" cap="none" spc="0" normalizeH="0" baseline="0" noProof="0" dirty="0">
              <a:ln>
                <a:noFill/>
              </a:ln>
              <a:solidFill>
                <a:srgbClr val="FF0000"/>
              </a:solidFill>
              <a:effectLst/>
              <a:uLnTx/>
              <a:uFillTx/>
              <a:latin typeface="Calibri" panose="020F0502020204030204" pitchFamily="34" charset="0"/>
            </a:endParaRPr>
          </a:p>
        </p:txBody>
      </p:sp>
      <p:sp>
        <p:nvSpPr>
          <p:cNvPr id="16" name="矩形 15"/>
          <p:cNvSpPr/>
          <p:nvPr/>
        </p:nvSpPr>
        <p:spPr bwMode="auto">
          <a:xfrm>
            <a:off x="4643438" y="3004457"/>
            <a:ext cx="538162" cy="28008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Tree>
    <p:extLst>
      <p:ext uri="{BB962C8B-B14F-4D97-AF65-F5344CB8AC3E}">
        <p14:creationId xmlns:p14="http://schemas.microsoft.com/office/powerpoint/2010/main" val="407570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11188" y="1407654"/>
            <a:ext cx="781435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marR="0" lvl="0" indent="-342900" defTabSz="914400" eaLnBrk="1" fontAlgn="base" latinLnBrk="0" hangingPunct="1">
              <a:lnSpc>
                <a:spcPct val="100000"/>
              </a:lnSpc>
              <a:spcBef>
                <a:spcPts val="600"/>
              </a:spcBef>
              <a:spcAft>
                <a:spcPct val="0"/>
              </a:spcAft>
              <a:buClrTx/>
              <a:buSzTx/>
              <a:buFontTx/>
              <a:buChar char="•"/>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Most of the ground states and states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below open-flavor threshold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are well established.</a:t>
            </a:r>
          </a:p>
          <a:p>
            <a:pPr marL="342900" marR="0" lvl="0" indent="-342900" defTabSz="914400" eaLnBrk="1" fontAlgn="base" latinLnBrk="0" hangingPunct="1">
              <a:lnSpc>
                <a:spcPct val="100000"/>
              </a:lnSpc>
              <a:spcBef>
                <a:spcPts val="600"/>
              </a:spcBef>
              <a:spcAft>
                <a:spcPct val="0"/>
              </a:spcAft>
              <a:buClrTx/>
              <a:buSzTx/>
              <a:buFontTx/>
              <a:buChar char="•"/>
              <a:tabLst/>
              <a:defRPr/>
            </a:pPr>
            <a:endPar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endParaRPr>
          </a:p>
          <a:p>
            <a:pPr marL="342900" marR="0" lvl="0" indent="-342900" defTabSz="914400" eaLnBrk="1" fontAlgn="base" latinLnBrk="0" hangingPunct="1">
              <a:lnSpc>
                <a:spcPct val="100000"/>
              </a:lnSpc>
              <a:spcBef>
                <a:spcPts val="600"/>
              </a:spcBef>
              <a:spcAft>
                <a:spcPct val="0"/>
              </a:spcAft>
              <a:buClrTx/>
              <a:buSzTx/>
              <a:buFontTx/>
              <a:buChar char="•"/>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A large number of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excited states, i.e. XYZ states,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cannot be accommodated by the conventional quark model,</a:t>
            </a:r>
            <a:r>
              <a:rPr kumimoji="0" lang="en-US" altLang="zh-CN" sz="2000" b="1" i="0" u="none" strike="noStrike" kern="0" cap="none" spc="0" normalizeH="0" noProof="0" dirty="0">
                <a:ln>
                  <a:noFill/>
                </a:ln>
                <a:solidFill>
                  <a:srgbClr val="333399"/>
                </a:solidFill>
                <a:effectLst/>
                <a:uLnTx/>
                <a:uFillTx/>
                <a:latin typeface="Calibri" pitchFamily="34" charset="0"/>
                <a:ea typeface="宋体" charset="-122"/>
              </a:rPr>
              <a:t> while a large </a:t>
            </a:r>
            <a:r>
              <a:rPr lang="en-US" altLang="zh-CN" sz="2000" b="1" kern="0" dirty="0">
                <a:solidFill>
                  <a:srgbClr val="333399"/>
                </a:solidFill>
                <a:latin typeface="Calibri" pitchFamily="34" charset="0"/>
              </a:rPr>
              <a:t>fraction of these states appear to be correlated with the </a:t>
            </a:r>
            <a:r>
              <a:rPr lang="en-US" altLang="zh-CN" sz="2000" b="1" kern="0" dirty="0">
                <a:solidFill>
                  <a:srgbClr val="FF0000"/>
                </a:solidFill>
                <a:latin typeface="Calibri" pitchFamily="34" charset="0"/>
              </a:rPr>
              <a:t>nearby S-wave open thresholds</a:t>
            </a:r>
            <a:r>
              <a:rPr lang="en-US" altLang="zh-CN" sz="2000" b="1" kern="0" dirty="0">
                <a:solidFill>
                  <a:srgbClr val="333399"/>
                </a:solidFill>
                <a:latin typeface="Calibri" pitchFamily="34" charset="0"/>
              </a:rPr>
              <a:t>.</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 </a:t>
            </a:r>
          </a:p>
          <a:p>
            <a:pPr marL="342900" marR="0" lvl="0" indent="-342900" defTabSz="914400" eaLnBrk="1" fontAlgn="base" latinLnBrk="0" hangingPunct="1">
              <a:lnSpc>
                <a:spcPct val="100000"/>
              </a:lnSpc>
              <a:spcBef>
                <a:spcPts val="600"/>
              </a:spcBef>
              <a:spcAft>
                <a:spcPct val="0"/>
              </a:spcAft>
              <a:buClrTx/>
              <a:buSzTx/>
              <a:buFontTx/>
              <a:buChar char="•"/>
              <a:tabLst/>
              <a:defRPr/>
            </a:pPr>
            <a:endPar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endParaRPr>
          </a:p>
          <a:p>
            <a:pPr marL="342900" marR="0" lvl="0" indent="-342900" defTabSz="914400" eaLnBrk="1" fontAlgn="base" latinLnBrk="0" hangingPunct="1">
              <a:lnSpc>
                <a:spcPct val="100000"/>
              </a:lnSpc>
              <a:spcBef>
                <a:spcPts val="600"/>
              </a:spcBef>
              <a:spcAft>
                <a:spcPct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Lattice QCD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are still unable to provide a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full quantitative description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of the hadron spectroscopy.  </a:t>
            </a:r>
          </a:p>
        </p:txBody>
      </p:sp>
      <p:sp>
        <p:nvSpPr>
          <p:cNvPr id="13318" name="TextBox 1"/>
          <p:cNvSpPr txBox="1">
            <a:spLocks noChangeArrowheads="1"/>
          </p:cNvSpPr>
          <p:nvPr/>
        </p:nvSpPr>
        <p:spPr bwMode="auto">
          <a:xfrm>
            <a:off x="755650" y="428628"/>
            <a:ext cx="7829550" cy="89255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FF"/>
                </a:solidFill>
                <a:effectLst/>
                <a:uLnTx/>
                <a:uFillTx/>
                <a:latin typeface="Calibri" pitchFamily="34" charset="0"/>
                <a:ea typeface="宋体" charset="-122"/>
              </a:rPr>
              <a:t>Expected and unexpected: </a:t>
            </a:r>
            <a:r>
              <a:rPr lang="en-US" altLang="zh-CN" sz="2400" b="1" kern="0" dirty="0">
                <a:solidFill>
                  <a:srgbClr val="0000FF"/>
                </a:solidFill>
                <a:latin typeface="Calibri" pitchFamily="34" charset="0"/>
              </a:rPr>
              <a:t>D</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o</a:t>
            </a:r>
            <a:r>
              <a:rPr kumimoji="0" lang="en-US" altLang="zh-CN" sz="2400" b="1" i="0" u="none" strike="noStrike" kern="0" cap="none" spc="0" normalizeH="0" noProof="0" dirty="0">
                <a:ln>
                  <a:noFill/>
                </a:ln>
                <a:solidFill>
                  <a:srgbClr val="0000FF"/>
                </a:solidFill>
                <a:effectLst/>
                <a:uLnTx/>
                <a:uFillTx/>
                <a:latin typeface="Calibri" pitchFamily="34" charset="0"/>
                <a:ea typeface="宋体" charset="-122"/>
              </a:rPr>
              <a:t> not forget the nearby S-wave thresholds! </a:t>
            </a:r>
            <a:endParaRPr kumimoji="0" lang="zh-CN" altLang="en-US" sz="2400" b="1" i="0" u="none" strike="noStrike" kern="0" cap="none" spc="0" normalizeH="0" baseline="0" noProof="0" dirty="0">
              <a:ln>
                <a:noFill/>
              </a:ln>
              <a:solidFill>
                <a:srgbClr val="0000FF"/>
              </a:solidFill>
              <a:effectLst/>
              <a:uLnTx/>
              <a:uFillTx/>
              <a:latin typeface="Calibri" pitchFamily="34" charset="0"/>
              <a:ea typeface="宋体" charset="-122"/>
            </a:endParaRPr>
          </a:p>
        </p:txBody>
      </p:sp>
    </p:spTree>
    <p:extLst>
      <p:ext uri="{BB962C8B-B14F-4D97-AF65-F5344CB8AC3E}">
        <p14:creationId xmlns:p14="http://schemas.microsoft.com/office/powerpoint/2010/main" val="2833382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ta_c(\eta_c^\prime)\to VV$&#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23"/>
  <p:tag name="PICTUREFILESIZE" val="73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hi_{c1}\to VV, ~\chi_{c2}\to VP$ &#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09"/>
  <p:tag name="PICTUREFILESIZE" val="797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3770)\to nonD\bar{D}$&#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87"/>
  <p:tag name="PICTUREFILESIZE" val="1021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gamma\eta_c, J/\psi\to\gamma\eta_c$&#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94"/>
  <p:tag name="PICTUREFILESIZE" val="970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 J/\psi\pi^0, \psi^\prime\to J/\psi\eta$&#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24"/>
  <p:tag name="PICTUREFILESIZE" val="1076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s1}(2460)-D_{s1}(2536)$&#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34"/>
  <p:tag name="PICTUREFILESIZE" val="1298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2764</TotalTime>
  <Words>2990</Words>
  <Application>Microsoft Office PowerPoint</Application>
  <PresentationFormat>全屏显示(4:3)</PresentationFormat>
  <Paragraphs>459</Paragraphs>
  <Slides>61</Slides>
  <Notes>5</Notes>
  <HiddenSlides>0</HiddenSlides>
  <MMClips>0</MMClips>
  <ScaleCrop>false</ScaleCrop>
  <HeadingPairs>
    <vt:vector size="6" baseType="variant">
      <vt:variant>
        <vt:lpstr>已用的字体</vt:lpstr>
      </vt:variant>
      <vt:variant>
        <vt:i4>15</vt:i4>
      </vt:variant>
      <vt:variant>
        <vt:lpstr>主题</vt:lpstr>
      </vt:variant>
      <vt:variant>
        <vt:i4>8</vt:i4>
      </vt:variant>
      <vt:variant>
        <vt:lpstr>幻灯片标题</vt:lpstr>
      </vt:variant>
      <vt:variant>
        <vt:i4>61</vt:i4>
      </vt:variant>
    </vt:vector>
  </HeadingPairs>
  <TitlesOfParts>
    <vt:vector size="84" baseType="lpstr">
      <vt:lpstr>等线</vt:lpstr>
      <vt:lpstr>等线 Light</vt:lpstr>
      <vt:lpstr>SimHei</vt:lpstr>
      <vt:lpstr>SimSun</vt:lpstr>
      <vt:lpstr>SimSun</vt:lpstr>
      <vt:lpstr>Arial</vt:lpstr>
      <vt:lpstr>Calibri</vt:lpstr>
      <vt:lpstr>Calibri Light</vt:lpstr>
      <vt:lpstr>Cambria Math</vt:lpstr>
      <vt:lpstr>Eras Demi ITC</vt:lpstr>
      <vt:lpstr>Symbol</vt:lpstr>
      <vt:lpstr>Tahoma</vt:lpstr>
      <vt:lpstr>Times New Roman</vt:lpstr>
      <vt:lpstr>Verdana</vt:lpstr>
      <vt:lpstr>Wingdings</vt:lpstr>
      <vt:lpstr>Office 主题​​</vt:lpstr>
      <vt:lpstr>Default Design</vt:lpstr>
      <vt:lpstr>1_Default Design</vt:lpstr>
      <vt:lpstr>默认设计模板</vt:lpstr>
      <vt:lpstr>1_默认设计模板</vt:lpstr>
      <vt:lpstr>4_Default Design</vt:lpstr>
      <vt:lpstr>5_Default Design</vt:lpstr>
      <vt:lpstr>2_Default Design</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qiang zhao</dc:creator>
  <cp:lastModifiedBy>qiang zhao</cp:lastModifiedBy>
  <cp:revision>39</cp:revision>
  <dcterms:created xsi:type="dcterms:W3CDTF">2017-07-22T13:00:29Z</dcterms:created>
  <dcterms:modified xsi:type="dcterms:W3CDTF">2017-07-24T11:05:14Z</dcterms:modified>
</cp:coreProperties>
</file>