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34"/>
  </p:notesMasterIdLst>
  <p:sldIdLst>
    <p:sldId id="256" r:id="rId2"/>
    <p:sldId id="441" r:id="rId3"/>
    <p:sldId id="442" r:id="rId4"/>
    <p:sldId id="443" r:id="rId5"/>
    <p:sldId id="429" r:id="rId6"/>
    <p:sldId id="430" r:id="rId7"/>
    <p:sldId id="431" r:id="rId8"/>
    <p:sldId id="432" r:id="rId9"/>
    <p:sldId id="423" r:id="rId10"/>
    <p:sldId id="424" r:id="rId11"/>
    <p:sldId id="425" r:id="rId12"/>
    <p:sldId id="426" r:id="rId13"/>
    <p:sldId id="427" r:id="rId14"/>
    <p:sldId id="428" r:id="rId15"/>
    <p:sldId id="335" r:id="rId16"/>
    <p:sldId id="338" r:id="rId17"/>
    <p:sldId id="339" r:id="rId18"/>
    <p:sldId id="340" r:id="rId19"/>
    <p:sldId id="341" r:id="rId20"/>
    <p:sldId id="357" r:id="rId21"/>
    <p:sldId id="444" r:id="rId22"/>
    <p:sldId id="447" r:id="rId23"/>
    <p:sldId id="450" r:id="rId24"/>
    <p:sldId id="451" r:id="rId25"/>
    <p:sldId id="452" r:id="rId26"/>
    <p:sldId id="453" r:id="rId27"/>
    <p:sldId id="454" r:id="rId28"/>
    <p:sldId id="455" r:id="rId29"/>
    <p:sldId id="344" r:id="rId30"/>
    <p:sldId id="448" r:id="rId31"/>
    <p:sldId id="449" r:id="rId32"/>
    <p:sldId id="446" r:id="rId33"/>
  </p:sldIdLst>
  <p:sldSz cx="9144000" cy="6858000" type="screen4x3"/>
  <p:notesSz cx="7099300" cy="10234613"/>
  <p:defaultTextStyle>
    <a:defPPr>
      <a:defRPr lang="ko-KR"/>
    </a:defPPr>
    <a:lvl1pPr algn="l" rtl="0" fontAlgn="base" latinLnBrk="1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n"/>
      <a:defRPr kumimoji="1" sz="2800" kern="1200">
        <a:solidFill>
          <a:srgbClr val="FF0000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n"/>
      <a:defRPr kumimoji="1" sz="2800" kern="1200">
        <a:solidFill>
          <a:srgbClr val="FF0000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n"/>
      <a:defRPr kumimoji="1" sz="2800" kern="1200">
        <a:solidFill>
          <a:srgbClr val="FF0000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n"/>
      <a:defRPr kumimoji="1" sz="2800" kern="1200">
        <a:solidFill>
          <a:srgbClr val="FF0000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n"/>
      <a:defRPr kumimoji="1" sz="2800" kern="1200">
        <a:solidFill>
          <a:srgbClr val="FF0000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800" kern="1200">
        <a:solidFill>
          <a:srgbClr val="FF0000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800" kern="1200">
        <a:solidFill>
          <a:srgbClr val="FF0000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800" kern="1200">
        <a:solidFill>
          <a:srgbClr val="FF0000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800" kern="1200">
        <a:solidFill>
          <a:srgbClr val="FF0000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0000CC"/>
    <a:srgbClr val="FF0000"/>
    <a:srgbClr val="FFFF66"/>
    <a:srgbClr val="FFCC00"/>
    <a:srgbClr val="FFFF00"/>
    <a:srgbClr val="0000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92" autoAdjust="0"/>
  </p:normalViewPr>
  <p:slideViewPr>
    <p:cSldViewPr>
      <p:cViewPr varScale="1">
        <p:scale>
          <a:sx n="82" d="100"/>
          <a:sy n="82" d="100"/>
        </p:scale>
        <p:origin x="-14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EDDC300-43B1-44D5-B91C-1E020CD4664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494749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B2609A4D-23BD-4CA3-9DB2-A7FDE053A1BF}" type="slidenum">
              <a:rPr lang="en-US" altLang="ko-KR" sz="1300" smtClean="0">
                <a:solidFill>
                  <a:schemeClr val="tx1"/>
                </a:solidFill>
              </a:rPr>
              <a:pPr eaLnBrk="1" hangingPunct="1"/>
              <a:t>1</a:t>
            </a:fld>
            <a:endParaRPr lang="en-US" altLang="ko-KR" sz="1300" smtClean="0">
              <a:solidFill>
                <a:schemeClr val="tx1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z="700" b="1" smtClean="0">
                <a:solidFill>
                  <a:schemeClr val="bg1"/>
                </a:solidFill>
              </a:rPr>
              <a:t>EPJA(2006), PLB 642 (2006) 358, hep-ph/0702225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78202160-FD5E-4BDF-8DA8-64A6BB61AA50}" type="slidenum">
              <a:rPr lang="en-US" altLang="ko-KR" sz="1300" smtClean="0">
                <a:solidFill>
                  <a:schemeClr val="tx1"/>
                </a:solidFill>
              </a:rPr>
              <a:pPr eaLnBrk="1" hangingPunct="1"/>
              <a:t>10</a:t>
            </a:fld>
            <a:endParaRPr lang="en-US" altLang="ko-KR" sz="1300" smtClean="0">
              <a:solidFill>
                <a:schemeClr val="tx1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/>
              <a:t>a0-&gt;eta pi (dom), f0-&gt;pi pi (dom), k-&gt;K pi, sigma-&gt;pi pi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E30795B5-DEE3-401A-BC17-FDF74E944649}" type="slidenum">
              <a:rPr lang="en-US" altLang="ko-KR" sz="1300" smtClean="0">
                <a:solidFill>
                  <a:schemeClr val="tx1"/>
                </a:solidFill>
              </a:rPr>
              <a:pPr eaLnBrk="1" hangingPunct="1"/>
              <a:t>11</a:t>
            </a:fld>
            <a:endParaRPr lang="en-US" altLang="ko-KR" sz="1300" smtClean="0">
              <a:solidFill>
                <a:schemeClr val="tx1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13A11455-4D1A-4E2B-97B1-996B78B4D93F}" type="slidenum">
              <a:rPr lang="en-US" altLang="ko-KR" sz="1300" smtClean="0">
                <a:solidFill>
                  <a:schemeClr val="tx1"/>
                </a:solidFill>
              </a:rPr>
              <a:pPr eaLnBrk="1" hangingPunct="1"/>
              <a:t>12</a:t>
            </a:fld>
            <a:endParaRPr lang="en-US" altLang="ko-KR" sz="1300" smtClean="0">
              <a:solidFill>
                <a:schemeClr val="tx1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/>
              <a:t>Heff~-\lam*\lam \sig*\sig,  Heff|\bar(3)_F,\bar(3)_C,1_s&gt;=-8|\bar(3)_F,\bar(3)_C,1_s&gt;, Heff|\bar(3)_F,6_C,3_s&gt;=-4/3|\bar(3)_F,6_C,3_s&gt;</a:t>
            </a:r>
          </a:p>
          <a:p>
            <a:pPr eaLnBrk="1" hangingPunct="1"/>
            <a:r>
              <a:rPr lang="en-US" altLang="ko-KR" smtClean="0"/>
              <a:t>Heff|6_F,\bar(3)_C,3_s&gt;=+8/3|6_F,\bar(3)_C,3_s&gt;, Heff|6_F,6_C,1_s&gt;=+4|6_F,6_C,1_s&gt;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516A2A62-2D5A-411D-AAAE-100A91BC7202}" type="slidenum">
              <a:rPr lang="en-US" altLang="ko-KR" sz="1300" smtClean="0">
                <a:solidFill>
                  <a:schemeClr val="tx1"/>
                </a:solidFill>
              </a:rPr>
              <a:pPr eaLnBrk="1" hangingPunct="1"/>
              <a:t>13</a:t>
            </a:fld>
            <a:endParaRPr lang="en-US" altLang="ko-KR" sz="1300" smtClean="0">
              <a:solidFill>
                <a:schemeClr val="tx1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B8C58510-3801-42E5-9456-D9062CE37AC3}" type="slidenum">
              <a:rPr lang="en-US" altLang="ko-KR" sz="1300" smtClean="0">
                <a:solidFill>
                  <a:schemeClr val="tx1"/>
                </a:solidFill>
              </a:rPr>
              <a:pPr eaLnBrk="1" hangingPunct="1"/>
              <a:t>14</a:t>
            </a:fld>
            <a:endParaRPr lang="en-US" altLang="ko-KR" sz="1300" smtClean="0">
              <a:solidFill>
                <a:schemeClr val="tx1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60D66AA3-99E8-458E-B932-A3DBB4A2FA9C}" type="slidenum">
              <a:rPr lang="en-US" altLang="ko-KR" sz="1300" smtClean="0">
                <a:solidFill>
                  <a:schemeClr val="tx1"/>
                </a:solidFill>
              </a:rPr>
              <a:pPr eaLnBrk="1" hangingPunct="1"/>
              <a:t>15</a:t>
            </a:fld>
            <a:endParaRPr lang="en-US" altLang="ko-KR" sz="1300" smtClean="0">
              <a:solidFill>
                <a:schemeClr val="tx1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F83165A8-9458-44EB-8372-296100C395AB}" type="slidenum">
              <a:rPr lang="en-US" altLang="ko-KR" sz="1300" smtClean="0">
                <a:solidFill>
                  <a:schemeClr val="tx1"/>
                </a:solidFill>
              </a:rPr>
              <a:pPr eaLnBrk="1" hangingPunct="1"/>
              <a:t>16</a:t>
            </a:fld>
            <a:endParaRPr lang="en-US" altLang="ko-KR" sz="1300" smtClean="0">
              <a:solidFill>
                <a:schemeClr val="tx1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B88A7526-0649-4C93-93BD-4531587C9505}" type="slidenum">
              <a:rPr lang="en-US" altLang="ko-KR" sz="1300" smtClean="0">
                <a:solidFill>
                  <a:schemeClr val="tx1"/>
                </a:solidFill>
              </a:rPr>
              <a:pPr eaLnBrk="1" hangingPunct="1"/>
              <a:t>17</a:t>
            </a:fld>
            <a:endParaRPr lang="en-US" altLang="ko-KR" sz="1300" smtClean="0">
              <a:solidFill>
                <a:schemeClr val="tx1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E241FA9E-4250-419D-A558-9CF1D20AF9EF}" type="slidenum">
              <a:rPr lang="en-US" altLang="ko-KR" sz="1300" smtClean="0">
                <a:solidFill>
                  <a:schemeClr val="tx1"/>
                </a:solidFill>
              </a:rPr>
              <a:pPr eaLnBrk="1" hangingPunct="1"/>
              <a:t>18</a:t>
            </a:fld>
            <a:endParaRPr lang="en-US" altLang="ko-KR" sz="1300" smtClean="0">
              <a:solidFill>
                <a:schemeClr val="tx1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/>
              <a:t>CQM : constituent quark model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40BF6969-5AA6-476E-AB44-2369D277A8D1}" type="slidenum">
              <a:rPr lang="en-US" altLang="ko-KR" sz="1300" smtClean="0">
                <a:solidFill>
                  <a:schemeClr val="tx1"/>
                </a:solidFill>
              </a:rPr>
              <a:pPr eaLnBrk="1" hangingPunct="1"/>
              <a:t>19</a:t>
            </a:fld>
            <a:endParaRPr lang="en-US" altLang="ko-KR" sz="1300" smtClean="0">
              <a:solidFill>
                <a:schemeClr val="tx1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2C6581B1-D595-4CF7-96C2-0FF719E9C1A1}" type="slidenum">
              <a:rPr lang="en-US" altLang="ko-KR" sz="1300" smtClean="0">
                <a:solidFill>
                  <a:schemeClr val="tx1"/>
                </a:solidFill>
              </a:rPr>
              <a:pPr eaLnBrk="1" hangingPunct="1"/>
              <a:t>2</a:t>
            </a:fld>
            <a:endParaRPr lang="en-US" altLang="ko-KR" sz="1300" smtClean="0">
              <a:solidFill>
                <a:schemeClr val="tx1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61F1D239-5B2C-44E6-B97E-F91E32DA34B2}" type="slidenum">
              <a:rPr lang="en-US" altLang="ko-KR" sz="1300" smtClean="0">
                <a:solidFill>
                  <a:schemeClr val="tx1"/>
                </a:solidFill>
              </a:rPr>
              <a:pPr eaLnBrk="1" hangingPunct="1"/>
              <a:t>20</a:t>
            </a:fld>
            <a:endParaRPr lang="en-US" altLang="ko-KR" sz="1300" smtClean="0">
              <a:solidFill>
                <a:schemeClr val="tx1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/>
              <a:t>Mass ~ 800MeV</a:t>
            </a:r>
            <a:endParaRPr lang="ko-KR" altLang="ko-K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42516091-F020-4B9C-921A-B01A38D131E0}" type="slidenum">
              <a:rPr lang="en-US" altLang="ko-KR" sz="1300" smtClean="0">
                <a:solidFill>
                  <a:schemeClr val="tx1"/>
                </a:solidFill>
              </a:rPr>
              <a:pPr eaLnBrk="1" hangingPunct="1"/>
              <a:t>21</a:t>
            </a:fld>
            <a:endParaRPr lang="en-US" altLang="ko-KR" sz="1300" smtClean="0">
              <a:solidFill>
                <a:schemeClr val="tx1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C8608425-04E7-4787-9CC0-A8758F7E42CA}" type="slidenum">
              <a:rPr lang="en-US" altLang="ko-KR" sz="1300" smtClean="0">
                <a:solidFill>
                  <a:schemeClr val="tx1"/>
                </a:solidFill>
              </a:rPr>
              <a:pPr eaLnBrk="1" hangingPunct="1"/>
              <a:t>22</a:t>
            </a:fld>
            <a:endParaRPr lang="en-US" altLang="ko-KR" sz="1300" smtClean="0">
              <a:solidFill>
                <a:schemeClr val="tx1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060A88D6-8532-49E4-A23A-3CA1CACC16A5}" type="slidenum">
              <a:rPr lang="en-US" altLang="ko-KR" sz="1300" smtClean="0">
                <a:solidFill>
                  <a:schemeClr val="tx1"/>
                </a:solidFill>
              </a:rPr>
              <a:pPr eaLnBrk="1" hangingPunct="1"/>
              <a:t>23</a:t>
            </a:fld>
            <a:endParaRPr lang="en-US" altLang="ko-KR" sz="1300" smtClean="0">
              <a:solidFill>
                <a:schemeClr val="tx1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E70269AF-9446-4CFA-82C7-BA51A47954BD}" type="slidenum">
              <a:rPr lang="en-US" altLang="ko-KR" sz="1300" smtClean="0">
                <a:solidFill>
                  <a:schemeClr val="tx1"/>
                </a:solidFill>
              </a:rPr>
              <a:pPr eaLnBrk="1" hangingPunct="1"/>
              <a:t>24</a:t>
            </a:fld>
            <a:endParaRPr lang="en-US" altLang="ko-KR" sz="1300" smtClean="0">
              <a:solidFill>
                <a:schemeClr val="tx1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0276DC57-7EF3-4BC9-8090-7BF9E20B1019}" type="slidenum">
              <a:rPr lang="en-US" altLang="ko-KR" sz="1300" smtClean="0">
                <a:solidFill>
                  <a:schemeClr val="tx1"/>
                </a:solidFill>
              </a:rPr>
              <a:pPr eaLnBrk="1" hangingPunct="1"/>
              <a:t>25</a:t>
            </a:fld>
            <a:endParaRPr lang="en-US" altLang="ko-KR" sz="1300" smtClean="0">
              <a:solidFill>
                <a:schemeClr val="tx1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8B345005-962B-45B9-A28C-E5262869D9B1}" type="slidenum">
              <a:rPr lang="en-US" altLang="ko-KR" sz="1300" smtClean="0">
                <a:solidFill>
                  <a:schemeClr val="tx1"/>
                </a:solidFill>
              </a:rPr>
              <a:pPr eaLnBrk="1" hangingPunct="1"/>
              <a:t>26</a:t>
            </a:fld>
            <a:endParaRPr lang="en-US" altLang="ko-KR" sz="1300" smtClean="0">
              <a:solidFill>
                <a:schemeClr val="tx1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DACBCDBD-AA14-4117-9570-40F32680DB5E}" type="slidenum">
              <a:rPr lang="en-US" altLang="ko-KR" sz="1300" smtClean="0">
                <a:solidFill>
                  <a:schemeClr val="tx1"/>
                </a:solidFill>
              </a:rPr>
              <a:pPr eaLnBrk="1" hangingPunct="1"/>
              <a:t>27</a:t>
            </a:fld>
            <a:endParaRPr lang="en-US" altLang="ko-KR" sz="1300" smtClean="0">
              <a:solidFill>
                <a:schemeClr val="tx1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D31CDF9F-AE26-4FF8-BEE8-F3B3E6CE55AE}" type="slidenum">
              <a:rPr lang="en-US" altLang="ko-KR" sz="1300" smtClean="0">
                <a:solidFill>
                  <a:schemeClr val="tx1"/>
                </a:solidFill>
              </a:rPr>
              <a:pPr eaLnBrk="1" hangingPunct="1"/>
              <a:t>28</a:t>
            </a:fld>
            <a:endParaRPr lang="en-US" altLang="ko-KR" sz="1300" smtClean="0">
              <a:solidFill>
                <a:schemeClr val="tx1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0FDA07DF-BCC6-4E40-833F-0071BBBEAC25}" type="slidenum">
              <a:rPr lang="en-US" altLang="ko-KR" sz="1300" smtClean="0">
                <a:solidFill>
                  <a:schemeClr val="tx1"/>
                </a:solidFill>
              </a:rPr>
              <a:pPr eaLnBrk="1" hangingPunct="1"/>
              <a:t>29</a:t>
            </a:fld>
            <a:endParaRPr lang="en-US" altLang="ko-KR" sz="1300" smtClean="0">
              <a:solidFill>
                <a:schemeClr val="tx1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28817491-9919-4F10-AD5D-55C7FD24BC37}" type="slidenum">
              <a:rPr lang="en-US" altLang="ko-KR" sz="1300" smtClean="0">
                <a:solidFill>
                  <a:schemeClr val="tx1"/>
                </a:solidFill>
              </a:rPr>
              <a:pPr eaLnBrk="1" hangingPunct="1"/>
              <a:t>3</a:t>
            </a:fld>
            <a:endParaRPr lang="en-US" altLang="ko-KR" sz="1300" smtClean="0">
              <a:solidFill>
                <a:schemeClr val="tx1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63F074EF-E7AF-4A1D-986E-2C833C5BF88C}" type="slidenum">
              <a:rPr lang="en-US" altLang="ko-KR" sz="1300" smtClean="0">
                <a:solidFill>
                  <a:schemeClr val="tx1"/>
                </a:solidFill>
              </a:rPr>
              <a:pPr eaLnBrk="1" hangingPunct="1"/>
              <a:t>4</a:t>
            </a:fld>
            <a:endParaRPr lang="en-US" altLang="ko-KR" sz="1300" smtClean="0">
              <a:solidFill>
                <a:schemeClr val="tx1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8FFB2BCE-4C4E-4FE8-9E42-A3B404461DC2}" type="slidenum">
              <a:rPr lang="en-US" altLang="ko-KR" sz="1300" smtClean="0">
                <a:solidFill>
                  <a:schemeClr val="tx1"/>
                </a:solidFill>
              </a:rPr>
              <a:pPr eaLnBrk="1" hangingPunct="1"/>
              <a:t>5</a:t>
            </a:fld>
            <a:endParaRPr lang="en-US" altLang="ko-KR" sz="1300" smtClean="0">
              <a:solidFill>
                <a:schemeClr val="tx1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2462AFD7-7EBA-4727-ADFE-A362A2F1029E}" type="slidenum">
              <a:rPr lang="en-US" altLang="ko-KR" sz="1300" smtClean="0">
                <a:solidFill>
                  <a:schemeClr val="tx1"/>
                </a:solidFill>
              </a:rPr>
              <a:pPr eaLnBrk="1" hangingPunct="1"/>
              <a:t>6</a:t>
            </a:fld>
            <a:endParaRPr lang="en-US" altLang="ko-KR" sz="1300" smtClean="0">
              <a:solidFill>
                <a:schemeClr val="tx1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241339EA-358D-4012-8458-34B132932A17}" type="slidenum">
              <a:rPr lang="en-US" altLang="ko-KR" sz="1300" smtClean="0">
                <a:solidFill>
                  <a:schemeClr val="tx1"/>
                </a:solidFill>
              </a:rPr>
              <a:pPr eaLnBrk="1" hangingPunct="1"/>
              <a:t>7</a:t>
            </a:fld>
            <a:endParaRPr lang="en-US" altLang="ko-KR" sz="1300" smtClean="0">
              <a:solidFill>
                <a:schemeClr val="tx1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6B325E7E-DF26-4C5C-BCBC-46AF9DBD2A02}" type="slidenum">
              <a:rPr lang="en-US" altLang="ko-KR" sz="1300" smtClean="0">
                <a:solidFill>
                  <a:schemeClr val="tx1"/>
                </a:solidFill>
              </a:rPr>
              <a:pPr eaLnBrk="1" hangingPunct="1"/>
              <a:t>8</a:t>
            </a:fld>
            <a:endParaRPr lang="en-US" altLang="ko-KR" sz="130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90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E43630C5-E003-4023-B1B0-5EAD753EB854}" type="slidenum">
              <a:rPr lang="en-US" altLang="ko-KR" sz="1300" smtClean="0">
                <a:solidFill>
                  <a:schemeClr val="tx1"/>
                </a:solidFill>
              </a:rPr>
              <a:pPr eaLnBrk="1" hangingPunct="1"/>
              <a:t>9</a:t>
            </a:fld>
            <a:endParaRPr lang="en-US" altLang="ko-KR" sz="1300" smtClean="0">
              <a:solidFill>
                <a:schemeClr val="tx1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/>
              <a:t>PDG 2008, sigma mass : 400~1200, sigma width :600~1000, PDG 2014, sigma mass : 400~550MeV, PDG 2014 f0(980), a0(980) mass : 990+-20, 980+-20</a:t>
            </a:r>
            <a:endParaRPr lang="ko-KR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ko-KR" altLang="ko-KR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latinLnBrk="0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ko-KR" altLang="ko-KR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latinLnBrk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ko-KR" altLang="ko-KR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latinLnBrk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ko-KR" altLang="ko-KR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latinLnBrk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ko-KR" altLang="ko-KR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latinLnBrk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ko-KR" altLang="ko-KR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latinLnBrk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ko-KR" altLang="ko-KR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latinLnBrk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ko-KR" altLang="ko-KR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latinLnBrk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ko-KR" altLang="ko-KR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latinLnBrk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ko-KR" altLang="ko-KR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latinLnBrk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ko-KR" altLang="ko-KR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latinLnBrk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ko-KR" altLang="ko-KR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365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3656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On Dec. 4 at Had. Phys. at RHIC</a:t>
            </a: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2A473-9893-4A4E-903C-B84513C2419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02526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On Dec. 4 at Had. Phys. at RHIC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11520-F5F5-45A7-9CD8-9889FC73F15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11814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On Dec. 4 at Had. Phys. at RHIC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FA1B7-5E72-4546-9992-87F3540B78E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21583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On Dec. 4 at Had. Phys. at RHIC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8BA89-CBBA-4718-9B8B-246192074A1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50867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On Dec. 4 at Had. Phys. at RHIC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039B1-18D2-41FE-983F-C6E0E58A3C9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47905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On Dec. 4 at Had. Phys. at RHIC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67795-89AF-424A-B28C-3F8F29B8245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9031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On Dec. 4 at Had. Phys. at RHIC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263C2-F102-4713-B076-9D6A25C7C9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58349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On Dec. 4 at Had. Phys. at RHIC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A101F-5716-4FAB-A112-6BEE934B5D3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59562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On Dec. 4 at Had. Phys. at RHIC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ECE6D-E8A8-464C-AD5D-50B9FEE4A36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349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On Dec. 4 at Had. Phys. at RHIC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6748F-FC33-4329-881E-D60A3954120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45282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On Dec. 4 at Had. Phys. at RHIC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D2FE8-3AFA-4255-B793-0C5BACBE04D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7404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On Dec. 4 at Had. Phys. at RHIC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E120E-B55B-48CA-8C61-4EFA860BC16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73734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On Dec. 4 at Had. Phys. at RHIC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C7FEF-E7BC-490F-8F5A-B75CCF2F286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46917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On Dec. 4 at Had. Phys. at RHIC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79897-8054-40B8-AB33-CA59735F06C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246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On Dec. 4 at Had. Phys. at RHIC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FC4F6-C108-4648-964F-F1CE4E286AA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59073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On Dec. 4 at Had. Phys. at RHIC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34ACDBD-CDA3-4194-9315-4DE282D81A9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ko-KR" altLang="ko-KR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latinLnBrk="0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ko-KR" altLang="ko-KR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latinLnBrk="0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ko-KR" altLang="ko-KR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latinLnBrk="0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ko-KR" altLang="ko-KR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latinLnBrk="0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ko-KR" altLang="ko-KR" sz="18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latinLnBrk="0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ko-KR" altLang="ko-KR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latinLnBrk="0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ko-KR" altLang="ko-KR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latinLnBrk="0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ko-KR" altLang="ko-KR" sz="18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latinLnBrk="0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ko-KR" altLang="ko-KR" sz="180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3553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  <p:sldLayoutId id="2147484108" r:id="rId12"/>
    <p:sldLayoutId id="2147484109" r:id="rId13"/>
    <p:sldLayoutId id="2147484110" r:id="rId14"/>
    <p:sldLayoutId id="2147484111" r:id="rId15"/>
  </p:sldLayoutIdLst>
  <p:hf sldNum="0" hd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4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6.wmf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34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9.png"/><Relationship Id="rId4" Type="http://schemas.openxmlformats.org/officeDocument/2006/relationships/oleObject" Target="../embeddings/oleObject3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1.wmf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49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6.png"/><Relationship Id="rId12" Type="http://schemas.openxmlformats.org/officeDocument/2006/relationships/oleObject" Target="../embeddings/oleObject4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48.wmf"/><Relationship Id="rId5" Type="http://schemas.openxmlformats.org/officeDocument/2006/relationships/image" Target="../media/image45.png"/><Relationship Id="rId15" Type="http://schemas.openxmlformats.org/officeDocument/2006/relationships/image" Target="../media/image50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7.png"/><Relationship Id="rId14" Type="http://schemas.openxmlformats.org/officeDocument/2006/relationships/oleObject" Target="../embeddings/oleObject45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54.wmf"/><Relationship Id="rId5" Type="http://schemas.openxmlformats.org/officeDocument/2006/relationships/image" Target="../media/image51.wmf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5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55.png"/><Relationship Id="rId4" Type="http://schemas.openxmlformats.org/officeDocument/2006/relationships/oleObject" Target="../embeddings/oleObject50.bin"/><Relationship Id="rId9" Type="http://schemas.openxmlformats.org/officeDocument/2006/relationships/image" Target="../media/image5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1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1700213"/>
            <a:ext cx="8713788" cy="2449512"/>
          </a:xfrm>
          <a:solidFill>
            <a:schemeClr val="accent1">
              <a:alpha val="0"/>
            </a:schemeClr>
          </a:solidFill>
        </p:spPr>
        <p:txBody>
          <a:bodyPr/>
          <a:lstStyle/>
          <a:p>
            <a:pPr algn="ctr" eaLnBrk="1" hangingPunct="1"/>
            <a:r>
              <a:rPr lang="en-US" altLang="ko-KR" sz="3600" b="1" smtClean="0"/>
              <a:t>Exotic Glueballs</a:t>
            </a:r>
            <a:endParaRPr lang="en-US" altLang="ko-KR" sz="2400" b="1" smtClean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4292600"/>
            <a:ext cx="7304088" cy="2376488"/>
          </a:xfrm>
        </p:spPr>
        <p:txBody>
          <a:bodyPr/>
          <a:lstStyle/>
          <a:p>
            <a:pPr algn="ctr" eaLnBrk="1" hangingPunct="1"/>
            <a:r>
              <a:rPr lang="en-US" altLang="ko-KR" sz="2800" b="1" smtClean="0">
                <a:latin typeface="Arial" charset="0"/>
                <a:cs typeface="Arial" charset="0"/>
              </a:rPr>
              <a:t>Hee-Jung Lee </a:t>
            </a:r>
          </a:p>
          <a:p>
            <a:pPr algn="ctr" eaLnBrk="1" hangingPunct="1"/>
            <a:r>
              <a:rPr lang="en-US" altLang="ko-KR" sz="2000" b="1" smtClean="0">
                <a:latin typeface="Arial" charset="0"/>
                <a:cs typeface="Arial" charset="0"/>
              </a:rPr>
              <a:t>(Chungbuk Nat’l Univ.)</a:t>
            </a:r>
          </a:p>
          <a:p>
            <a:pPr algn="ctr" eaLnBrk="1" hangingPunct="1"/>
            <a:r>
              <a:rPr lang="en-US" altLang="ko-KR" sz="2400" b="1" smtClean="0">
                <a:latin typeface="Arial" charset="0"/>
                <a:cs typeface="Arial" charset="0"/>
              </a:rPr>
              <a:t>Collaborators :</a:t>
            </a:r>
          </a:p>
          <a:p>
            <a:pPr algn="ctr" eaLnBrk="1" hangingPunct="1"/>
            <a:r>
              <a:rPr lang="en-US" altLang="ko-KR" sz="2400" b="1" smtClean="0">
                <a:latin typeface="Arial" charset="0"/>
                <a:cs typeface="Arial" charset="0"/>
              </a:rPr>
              <a:t>N. I. Kochelev (JINR)</a:t>
            </a:r>
          </a:p>
          <a:p>
            <a:pPr algn="ctr" eaLnBrk="1" hangingPunct="1"/>
            <a:r>
              <a:rPr lang="en-US" altLang="ko-KR" sz="2400" b="1" smtClean="0">
                <a:latin typeface="Arial" charset="0"/>
                <a:cs typeface="Arial" charset="0"/>
              </a:rPr>
              <a:t>  A. V. Pimikov, P. Zhang (IMP, China)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036638"/>
          </a:xfrm>
        </p:spPr>
        <p:txBody>
          <a:bodyPr/>
          <a:lstStyle/>
          <a:p>
            <a:pPr algn="ctr" eaLnBrk="1" hangingPunct="1"/>
            <a:r>
              <a:rPr lang="en-US" altLang="ko-KR" sz="4000" smtClean="0">
                <a:latin typeface="Arial" charset="0"/>
                <a:cs typeface="Arial" charset="0"/>
              </a:rPr>
              <a:t>     interpretation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79525"/>
            <a:ext cx="7067550" cy="4525963"/>
          </a:xfrm>
        </p:spPr>
        <p:txBody>
          <a:bodyPr/>
          <a:lstStyle/>
          <a:p>
            <a:pPr eaLnBrk="1" hangingPunct="1"/>
            <a:r>
              <a:rPr lang="en-US" altLang="ko-KR" sz="2800" dirty="0" smtClean="0">
                <a:latin typeface="Arial" charset="0"/>
                <a:cs typeface="Arial" charset="0"/>
              </a:rPr>
              <a:t>With ideal mixing :            for </a:t>
            </a:r>
            <a:r>
              <a:rPr lang="en-US" altLang="ko-KR" sz="2800" i="1" dirty="0" smtClean="0">
                <a:latin typeface="Arial" charset="0"/>
                <a:cs typeface="Arial" charset="0"/>
              </a:rPr>
              <a:t>P</a:t>
            </a:r>
            <a:r>
              <a:rPr lang="en-US" altLang="ko-KR" sz="2800" dirty="0" smtClean="0">
                <a:latin typeface="Arial" charset="0"/>
                <a:cs typeface="Arial" charset="0"/>
              </a:rPr>
              <a:t>=+1</a:t>
            </a:r>
          </a:p>
          <a:p>
            <a:pPr eaLnBrk="1" hangingPunct="1"/>
            <a:endParaRPr lang="en-US" altLang="ko-KR" sz="28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ko-KR" sz="28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ko-KR" sz="28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ko-KR" sz="28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ko-KR" sz="2800" dirty="0" smtClean="0">
                <a:latin typeface="Arial" charset="0"/>
                <a:cs typeface="Arial" charset="0"/>
              </a:rPr>
              <a:t>(?1)Decays of     : fraction of     ? 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2800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1924050" y="1773238"/>
          <a:ext cx="528320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Equation" r:id="rId4" imgW="2641600" imgH="1092200" progId="Equation.DSMT4">
                  <p:embed/>
                </p:oleObj>
              </mc:Choice>
              <mc:Fallback>
                <p:oleObj name="Equation" r:id="rId4" imgW="2641600" imgH="1092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1773238"/>
                        <a:ext cx="5283200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7"/>
          <p:cNvGraphicFramePr>
            <a:graphicFrameLocks noChangeAspect="1"/>
          </p:cNvGraphicFramePr>
          <p:nvPr/>
        </p:nvGraphicFramePr>
        <p:xfrm>
          <a:off x="3106738" y="3840163"/>
          <a:ext cx="387350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Equation" r:id="rId6" imgW="165028" imgH="228501" progId="Equation.DSMT4">
                  <p:embed/>
                </p:oleObj>
              </mc:Choice>
              <mc:Fallback>
                <p:oleObj name="Equation" r:id="rId6" imgW="165028" imgH="228501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738" y="3840163"/>
                        <a:ext cx="387350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8"/>
          <p:cNvGraphicFramePr>
            <a:graphicFrameLocks noChangeAspect="1"/>
          </p:cNvGraphicFramePr>
          <p:nvPr/>
        </p:nvGraphicFramePr>
        <p:xfrm>
          <a:off x="2447925" y="4710113"/>
          <a:ext cx="4284663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Equation" r:id="rId8" imgW="2298700" imgH="431800" progId="Equation.DSMT4">
                  <p:embed/>
                </p:oleObj>
              </mc:Choice>
              <mc:Fallback>
                <p:oleObj name="Equation" r:id="rId8" imgW="2298700" imgH="431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925" y="4710113"/>
                        <a:ext cx="4284663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10"/>
          <p:cNvGraphicFramePr>
            <a:graphicFrameLocks noChangeAspect="1"/>
          </p:cNvGraphicFramePr>
          <p:nvPr/>
        </p:nvGraphicFramePr>
        <p:xfrm>
          <a:off x="5348288" y="3883025"/>
          <a:ext cx="5048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Equation" r:id="rId10" imgW="190335" imgH="164957" progId="Equation.DSMT4">
                  <p:embed/>
                </p:oleObj>
              </mc:Choice>
              <mc:Fallback>
                <p:oleObj name="Equation" r:id="rId10" imgW="190335" imgH="164957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8288" y="3883025"/>
                        <a:ext cx="50482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11"/>
          <p:cNvGraphicFramePr>
            <a:graphicFrameLocks noChangeAspect="1"/>
          </p:cNvGraphicFramePr>
          <p:nvPr/>
        </p:nvGraphicFramePr>
        <p:xfrm>
          <a:off x="2627313" y="611188"/>
          <a:ext cx="665162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Equation" r:id="rId12" imgW="215713" imgH="190335" progId="Equation.DSMT4">
                  <p:embed/>
                </p:oleObj>
              </mc:Choice>
              <mc:Fallback>
                <p:oleObj name="Equation" r:id="rId12" imgW="215713" imgH="190335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611188"/>
                        <a:ext cx="665162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Text Box 12"/>
          <p:cNvSpPr txBox="1">
            <a:spLocks noChangeArrowheads="1"/>
          </p:cNvSpPr>
          <p:nvPr/>
        </p:nvSpPr>
        <p:spPr bwMode="auto">
          <a:xfrm>
            <a:off x="6926263" y="4799013"/>
            <a:ext cx="17494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000">
                <a:solidFill>
                  <a:schemeClr val="tx1"/>
                </a:solidFill>
              </a:rPr>
              <a:t>Amsler et al,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000">
                <a:solidFill>
                  <a:schemeClr val="tx1"/>
                </a:solidFill>
              </a:rPr>
              <a:t>Phys. Rep.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000">
                <a:solidFill>
                  <a:schemeClr val="tx1"/>
                </a:solidFill>
              </a:rPr>
              <a:t>384(2004)61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99987" y="1278091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ko-KR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altLang="ko-KR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=1</a:t>
            </a:r>
            <a:endParaRPr lang="ko-KR" altLang="en-US" dirty="0">
              <a:solidFill>
                <a:schemeClr val="bg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808038"/>
            <a:ext cx="8075613" cy="4565650"/>
          </a:xfrm>
        </p:spPr>
        <p:txBody>
          <a:bodyPr/>
          <a:lstStyle/>
          <a:p>
            <a:pPr eaLnBrk="1" hangingPunct="1"/>
            <a:r>
              <a:rPr lang="en-US" altLang="ko-KR" sz="2800" smtClean="0">
                <a:latin typeface="Arial" charset="0"/>
                <a:cs typeface="Arial" charset="0"/>
              </a:rPr>
              <a:t>(?2) Mass degeneracy in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800" smtClean="0">
                <a:latin typeface="Arial" charset="0"/>
                <a:cs typeface="Arial" charset="0"/>
              </a:rPr>
              <a:t>   1. From </a:t>
            </a:r>
            <a:r>
              <a:rPr lang="en-US" altLang="ko-KR" sz="2800" smtClean="0">
                <a:solidFill>
                  <a:srgbClr val="000099"/>
                </a:solidFill>
                <a:latin typeface="Arial" charset="0"/>
                <a:cs typeface="Arial" charset="0"/>
              </a:rPr>
              <a:t>number of strange quarks</a:t>
            </a:r>
            <a:endParaRPr lang="en-US" altLang="ko-KR" sz="280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sz="280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800" smtClean="0">
                <a:latin typeface="Arial" charset="0"/>
                <a:cs typeface="Arial" charset="0"/>
              </a:rPr>
              <a:t>   2.           </a:t>
            </a:r>
            <a:r>
              <a:rPr lang="en-US" altLang="ko-KR" sz="2800" smtClean="0">
                <a:solidFill>
                  <a:srgbClr val="000099"/>
                </a:solidFill>
                <a:latin typeface="Arial" charset="0"/>
                <a:cs typeface="Arial" charset="0"/>
              </a:rPr>
              <a:t>gives 400MeV more mass</a:t>
            </a:r>
            <a:r>
              <a:rPr lang="en-US" altLang="ko-KR" sz="2800" smtClean="0">
                <a:latin typeface="Arial" charset="0"/>
                <a:cs typeface="Arial" charset="0"/>
              </a:rPr>
              <a:t> 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800" smtClean="0">
                <a:latin typeface="Arial" charset="0"/>
                <a:cs typeface="Arial" charset="0"/>
              </a:rPr>
              <a:t>    from the mass formula in a quark model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800" smtClean="0">
                <a:latin typeface="Arial" charset="0"/>
                <a:cs typeface="Arial" charset="0"/>
              </a:rPr>
              <a:t>   </a:t>
            </a:r>
            <a:r>
              <a:rPr lang="en-US" altLang="ko-KR" sz="2400" smtClean="0">
                <a:latin typeface="Arial" charset="0"/>
                <a:cs typeface="Arial" charset="0"/>
              </a:rPr>
              <a:t>(Kochelev, H.-J. Lee, Vento, </a:t>
            </a:r>
            <a:r>
              <a:rPr lang="en-US" altLang="ko-KR" sz="2400" smtClean="0">
                <a:solidFill>
                  <a:srgbClr val="660066"/>
                </a:solidFill>
                <a:latin typeface="Arial" charset="0"/>
                <a:cs typeface="Arial" charset="0"/>
              </a:rPr>
              <a:t>PLB 594 (2004) 87)</a:t>
            </a:r>
            <a:r>
              <a:rPr lang="en-US" altLang="ko-KR" sz="2400" smtClean="0">
                <a:latin typeface="Arial" charset="0"/>
                <a:cs typeface="Arial" charset="0"/>
              </a:rPr>
              <a:t>,</a:t>
            </a:r>
            <a:r>
              <a:rPr lang="en-US" altLang="ko-KR" sz="2800" smtClean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800" smtClean="0">
                <a:latin typeface="Arial" charset="0"/>
                <a:cs typeface="Arial" charset="0"/>
              </a:rPr>
              <a:t>    for example :</a:t>
            </a:r>
          </a:p>
        </p:txBody>
      </p:sp>
      <p:graphicFrame>
        <p:nvGraphicFramePr>
          <p:cNvPr id="13315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219700" y="836613"/>
          <a:ext cx="8318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Equation" r:id="rId4" imgW="368300" imgH="228600" progId="Equation.DSMT4">
                  <p:embed/>
                </p:oleObj>
              </mc:Choice>
              <mc:Fallback>
                <p:oleObj name="Equation" r:id="rId4" imgW="3683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836613"/>
                        <a:ext cx="83185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7"/>
          <p:cNvGraphicFramePr>
            <a:graphicFrameLocks noChangeAspect="1"/>
          </p:cNvGraphicFramePr>
          <p:nvPr/>
        </p:nvGraphicFramePr>
        <p:xfrm>
          <a:off x="2873375" y="1844675"/>
          <a:ext cx="28511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Equation" r:id="rId6" imgW="1218671" imgH="241195" progId="Equation.DSMT4">
                  <p:embed/>
                </p:oleObj>
              </mc:Choice>
              <mc:Fallback>
                <p:oleObj name="Equation" r:id="rId6" imgW="1218671" imgH="241195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75" y="1844675"/>
                        <a:ext cx="285115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8"/>
          <p:cNvGraphicFramePr>
            <a:graphicFrameLocks noChangeAspect="1"/>
          </p:cNvGraphicFramePr>
          <p:nvPr/>
        </p:nvGraphicFramePr>
        <p:xfrm>
          <a:off x="1454150" y="2447925"/>
          <a:ext cx="72072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Equation" r:id="rId8" imgW="342603" imgH="164957" progId="Equation.DSMT4">
                  <p:embed/>
                </p:oleObj>
              </mc:Choice>
              <mc:Fallback>
                <p:oleObj name="Equation" r:id="rId8" imgW="342603" imgH="164957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150" y="2447925"/>
                        <a:ext cx="720725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10"/>
          <p:cNvGraphicFramePr>
            <a:graphicFrameLocks noChangeAspect="1"/>
          </p:cNvGraphicFramePr>
          <p:nvPr/>
        </p:nvGraphicFramePr>
        <p:xfrm>
          <a:off x="3203575" y="3933825"/>
          <a:ext cx="1147763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Equation" r:id="rId10" imgW="520700" imgH="228600" progId="Equation.DSMT4">
                  <p:embed/>
                </p:oleObj>
              </mc:Choice>
              <mc:Fallback>
                <p:oleObj name="Equation" r:id="rId10" imgW="52070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3933825"/>
                        <a:ext cx="1147763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9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581525"/>
            <a:ext cx="71437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371600"/>
          </a:xfrm>
        </p:spPr>
        <p:txBody>
          <a:bodyPr/>
          <a:lstStyle/>
          <a:p>
            <a:pPr algn="ctr" eaLnBrk="1" hangingPunct="1"/>
            <a:r>
              <a:rPr lang="en-US" altLang="ko-KR" sz="4000" smtClean="0">
                <a:latin typeface="Arial" charset="0"/>
                <a:cs typeface="Arial" charset="0"/>
              </a:rPr>
              <a:t>         interpretation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41425"/>
            <a:ext cx="8229600" cy="54276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z="2800" smtClean="0"/>
              <a:t>One </a:t>
            </a:r>
            <a:r>
              <a:rPr lang="en-US" altLang="ko-KR" sz="2800" smtClean="0">
                <a:solidFill>
                  <a:srgbClr val="FF0000"/>
                </a:solidFill>
              </a:rPr>
              <a:t>gluon</a:t>
            </a:r>
            <a:r>
              <a:rPr lang="en-US" altLang="ko-KR" sz="2800" smtClean="0"/>
              <a:t> exchange &amp; </a:t>
            </a:r>
            <a:r>
              <a:rPr lang="en-US" altLang="ko-KR" sz="2800" smtClean="0">
                <a:solidFill>
                  <a:srgbClr val="FF0000"/>
                </a:solidFill>
              </a:rPr>
              <a:t>instanton</a:t>
            </a:r>
            <a:r>
              <a:rPr lang="en-US" altLang="ko-KR" sz="2800" smtClean="0"/>
              <a:t> 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800" smtClean="0"/>
              <a:t>   strongest </a:t>
            </a:r>
            <a:r>
              <a:rPr lang="en-US" altLang="ko-KR" sz="2800" smtClean="0">
                <a:solidFill>
                  <a:srgbClr val="000099"/>
                </a:solidFill>
              </a:rPr>
              <a:t>attraction</a:t>
            </a:r>
            <a:r>
              <a:rPr lang="en-US" altLang="ko-KR" sz="2800" smtClean="0"/>
              <a:t> in two quarks of               : scalar (S) </a:t>
            </a:r>
            <a:r>
              <a:rPr lang="en-US" altLang="ko-KR" sz="2800" smtClean="0">
                <a:solidFill>
                  <a:srgbClr val="0000CC"/>
                </a:solidFill>
              </a:rPr>
              <a:t>diquark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800" smtClean="0"/>
              <a:t>   in two antiquarks of               : S </a:t>
            </a:r>
            <a:r>
              <a:rPr lang="en-US" altLang="ko-KR" sz="2800" smtClean="0">
                <a:solidFill>
                  <a:srgbClr val="0000CC"/>
                </a:solidFill>
              </a:rPr>
              <a:t>antidiquark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800" smtClean="0"/>
              <a:t>         -</a:t>
            </a:r>
            <a:r>
              <a:rPr lang="en-US" altLang="ko-KR" sz="2400" b="1" smtClean="0"/>
              <a:t>Jaffe &amp; Wilczek, Shuryak &amp; Zahed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ko-KR" sz="2400" b="1" smtClean="0"/>
          </a:p>
          <a:p>
            <a:pPr eaLnBrk="1" hangingPunct="1">
              <a:lnSpc>
                <a:spcPct val="90000"/>
              </a:lnSpc>
            </a:pPr>
            <a:r>
              <a:rPr lang="en-US" altLang="ko-KR" sz="2800" smtClean="0"/>
              <a:t>In flavor space :</a:t>
            </a:r>
          </a:p>
          <a:p>
            <a:pPr eaLnBrk="1" hangingPunct="1">
              <a:lnSpc>
                <a:spcPct val="90000"/>
              </a:lnSpc>
            </a:pPr>
            <a:endParaRPr lang="en-US" altLang="ko-KR" sz="2800" smtClean="0"/>
          </a:p>
          <a:p>
            <a:pPr eaLnBrk="1" hangingPunct="1">
              <a:lnSpc>
                <a:spcPct val="90000"/>
              </a:lnSpc>
            </a:pPr>
            <a:endParaRPr lang="en-US" altLang="ko-KR" sz="2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800" smtClean="0"/>
              <a:t>  Explicitly </a:t>
            </a:r>
          </a:p>
          <a:p>
            <a:pPr eaLnBrk="1" hangingPunct="1">
              <a:lnSpc>
                <a:spcPct val="90000"/>
              </a:lnSpc>
            </a:pPr>
            <a:endParaRPr lang="en-US" altLang="ko-KR" sz="2800" smtClean="0"/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2116138" y="514350"/>
          <a:ext cx="152082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Equation" r:id="rId4" imgW="571252" imgH="203112" progId="Equation.DSMT4">
                  <p:embed/>
                </p:oleObj>
              </mc:Choice>
              <mc:Fallback>
                <p:oleObj name="Equation" r:id="rId4" imgW="571252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138" y="514350"/>
                        <a:ext cx="1520825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2555875" y="4437063"/>
          <a:ext cx="4683125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Equation" r:id="rId6" imgW="2286000" imgH="508000" progId="Equation.DSMT4">
                  <p:embed/>
                </p:oleObj>
              </mc:Choice>
              <mc:Fallback>
                <p:oleObj name="Equation" r:id="rId6" imgW="2286000" imgH="508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4437063"/>
                        <a:ext cx="4683125" cy="103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2484438" y="5661025"/>
          <a:ext cx="404812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Equation" r:id="rId8" imgW="2171700" imgH="482600" progId="Equation.DSMT4">
                  <p:embed/>
                </p:oleObj>
              </mc:Choice>
              <mc:Fallback>
                <p:oleObj name="Equation" r:id="rId8" imgW="2171700" imgH="482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5661025"/>
                        <a:ext cx="404812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1547813" y="2117725"/>
          <a:ext cx="136842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Equation" r:id="rId10" imgW="685800" imgH="241300" progId="Equation.DSMT4">
                  <p:embed/>
                </p:oleObj>
              </mc:Choice>
              <mc:Fallback>
                <p:oleObj name="Equation" r:id="rId10" imgW="685800" imgH="241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117725"/>
                        <a:ext cx="1368425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4505325" y="2592388"/>
          <a:ext cx="13620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Equation" r:id="rId12" imgW="685800" imgH="228600" progId="Equation.DSMT4">
                  <p:embed/>
                </p:oleObj>
              </mc:Choice>
              <mc:Fallback>
                <p:oleObj name="Equation" r:id="rId12" imgW="68580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5325" y="2592388"/>
                        <a:ext cx="13620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92150"/>
            <a:ext cx="8147050" cy="5429250"/>
          </a:xfrm>
        </p:spPr>
        <p:txBody>
          <a:bodyPr/>
          <a:lstStyle/>
          <a:p>
            <a:pPr eaLnBrk="1" hangingPunct="1"/>
            <a:r>
              <a:rPr lang="en-US" altLang="ko-KR" sz="2800" smtClean="0"/>
              <a:t>In terms of S diquark &amp; S antidiquark </a:t>
            </a:r>
            <a:r>
              <a:rPr lang="en-US" altLang="ko-KR" sz="2800" smtClean="0">
                <a:solidFill>
                  <a:srgbClr val="FF0000"/>
                </a:solidFill>
              </a:rPr>
              <a:t>: </a:t>
            </a:r>
            <a:r>
              <a:rPr lang="en-US" altLang="ko-KR" sz="2800" i="1" smtClean="0">
                <a:solidFill>
                  <a:srgbClr val="FF0000"/>
                </a:solidFill>
                <a:latin typeface="Arial" charset="0"/>
                <a:cs typeface="Arial" charset="0"/>
              </a:rPr>
              <a:t>L=0</a:t>
            </a:r>
          </a:p>
          <a:p>
            <a:pPr eaLnBrk="1" hangingPunct="1"/>
            <a:endParaRPr lang="en-US" altLang="ko-KR" sz="2800" smtClean="0"/>
          </a:p>
          <a:p>
            <a:pPr eaLnBrk="1" hangingPunct="1"/>
            <a:endParaRPr lang="en-US" altLang="ko-KR" sz="2800" smtClean="0"/>
          </a:p>
          <a:p>
            <a:pPr eaLnBrk="1" hangingPunct="1"/>
            <a:endParaRPr lang="en-US" altLang="ko-KR" sz="2800" smtClean="0"/>
          </a:p>
          <a:p>
            <a:pPr eaLnBrk="1" hangingPunct="1"/>
            <a:endParaRPr lang="en-US" altLang="ko-KR" sz="2800" smtClean="0"/>
          </a:p>
          <a:p>
            <a:pPr eaLnBrk="1" hangingPunct="1"/>
            <a:r>
              <a:rPr lang="en-US" altLang="ko-KR" sz="2800" smtClean="0"/>
              <a:t>Number of strange quark :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2800" smtClean="0"/>
          </a:p>
          <a:p>
            <a:pPr eaLnBrk="1" hangingPunct="1"/>
            <a:endParaRPr lang="en-US" altLang="ko-KR" sz="2800" smtClean="0"/>
          </a:p>
          <a:p>
            <a:pPr eaLnBrk="1" hangingPunct="1"/>
            <a:r>
              <a:rPr lang="en-US" altLang="ko-KR" sz="2800" smtClean="0"/>
              <a:t>Strange quark component in           :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2800" smtClean="0"/>
          </a:p>
        </p:txBody>
      </p:sp>
      <p:graphicFrame>
        <p:nvGraphicFramePr>
          <p:cNvPr id="15363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258888" y="1349375"/>
          <a:ext cx="6697662" cy="182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name="Equation" r:id="rId4" imgW="4013200" imgH="1092200" progId="Equation.DSMT4">
                  <p:embed/>
                </p:oleObj>
              </mc:Choice>
              <mc:Fallback>
                <p:oleObj name="Equation" r:id="rId4" imgW="4013200" imgH="1092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349375"/>
                        <a:ext cx="6697662" cy="182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7"/>
          <p:cNvGraphicFramePr>
            <a:graphicFrameLocks noChangeAspect="1"/>
          </p:cNvGraphicFramePr>
          <p:nvPr/>
        </p:nvGraphicFramePr>
        <p:xfrm>
          <a:off x="1042988" y="4005263"/>
          <a:ext cx="3309937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Equation" r:id="rId6" imgW="1269449" imgH="241195" progId="Equation.DSMT4">
                  <p:embed/>
                </p:oleObj>
              </mc:Choice>
              <mc:Fallback>
                <p:oleObj name="Equation" r:id="rId6" imgW="1269449" imgH="241195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005263"/>
                        <a:ext cx="3309937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8"/>
          <p:cNvGraphicFramePr>
            <a:graphicFrameLocks noChangeAspect="1"/>
          </p:cNvGraphicFramePr>
          <p:nvPr/>
        </p:nvGraphicFramePr>
        <p:xfrm>
          <a:off x="5754688" y="4849813"/>
          <a:ext cx="93503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6" name="Equation" r:id="rId8" imgW="406224" imgH="228501" progId="Equation.DSMT4">
                  <p:embed/>
                </p:oleObj>
              </mc:Choice>
              <mc:Fallback>
                <p:oleObj name="Equation" r:id="rId8" imgW="406224" imgH="228501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4688" y="4849813"/>
                        <a:ext cx="935037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9"/>
          <p:cNvGraphicFramePr>
            <a:graphicFrameLocks noChangeAspect="1"/>
          </p:cNvGraphicFramePr>
          <p:nvPr/>
        </p:nvGraphicFramePr>
        <p:xfrm>
          <a:off x="3632200" y="5503863"/>
          <a:ext cx="2019300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name="Equation" r:id="rId10" imgW="850531" imgH="241195" progId="Equation.DSMT4">
                  <p:embed/>
                </p:oleObj>
              </mc:Choice>
              <mc:Fallback>
                <p:oleObj name="Equation" r:id="rId10" imgW="850531" imgH="241195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5503863"/>
                        <a:ext cx="2019300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Text Box 10"/>
          <p:cNvSpPr txBox="1">
            <a:spLocks noChangeArrowheads="1"/>
          </p:cNvSpPr>
          <p:nvPr/>
        </p:nvSpPr>
        <p:spPr bwMode="auto">
          <a:xfrm>
            <a:off x="4306888" y="4076700"/>
            <a:ext cx="4284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ko-KR" sz="2400">
                <a:solidFill>
                  <a:srgbClr val="000099"/>
                </a:solidFill>
              </a:rPr>
              <a:t> : </a:t>
            </a:r>
            <a:r>
              <a:rPr lang="en-US" altLang="ko-KR" sz="2400" b="1">
                <a:solidFill>
                  <a:srgbClr val="000099"/>
                </a:solidFill>
              </a:rPr>
              <a:t>Inverted mass spectrum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371600"/>
          </a:xfrm>
        </p:spPr>
        <p:txBody>
          <a:bodyPr/>
          <a:lstStyle/>
          <a:p>
            <a:pPr algn="ctr" eaLnBrk="1" hangingPunct="1"/>
            <a:r>
              <a:rPr lang="en-US" altLang="ko-KR" sz="4000" smtClean="0">
                <a:latin typeface="Arial" charset="0"/>
                <a:cs typeface="Arial" charset="0"/>
              </a:rPr>
              <a:t>SRs for light scalar nonet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23988"/>
            <a:ext cx="8435975" cy="4525962"/>
          </a:xfrm>
        </p:spPr>
        <p:txBody>
          <a:bodyPr/>
          <a:lstStyle/>
          <a:p>
            <a:pPr eaLnBrk="1" hangingPunct="1"/>
            <a:r>
              <a:rPr lang="en-US" altLang="ko-KR" sz="2800" smtClean="0"/>
              <a:t>Interpolating currents : </a:t>
            </a:r>
            <a:r>
              <a:rPr lang="en-US" altLang="ko-KR" sz="2800" smtClean="0">
                <a:solidFill>
                  <a:srgbClr val="FF0000"/>
                </a:solidFill>
              </a:rPr>
              <a:t>energy dim.=6</a:t>
            </a:r>
          </a:p>
          <a:p>
            <a:pPr eaLnBrk="1" hangingPunct="1"/>
            <a:endParaRPr lang="en-US" altLang="ko-KR" sz="2800" smtClean="0"/>
          </a:p>
          <a:p>
            <a:pPr eaLnBrk="1" hangingPunct="1"/>
            <a:endParaRPr lang="en-US" altLang="ko-KR" sz="2800" smtClean="0"/>
          </a:p>
          <a:p>
            <a:pPr eaLnBrk="1" hangingPunct="1"/>
            <a:endParaRPr lang="en-US" altLang="ko-KR" sz="2800" smtClean="0"/>
          </a:p>
          <a:p>
            <a:pPr eaLnBrk="1" hangingPunct="1"/>
            <a:endParaRPr lang="en-US" altLang="ko-KR" sz="2800" smtClean="0"/>
          </a:p>
          <a:p>
            <a:pPr eaLnBrk="1" hangingPunct="1"/>
            <a:endParaRPr lang="en-US" altLang="ko-KR" sz="2800" smtClean="0"/>
          </a:p>
          <a:p>
            <a:pPr eaLnBrk="1" hangingPunct="1"/>
            <a:r>
              <a:rPr lang="en-US" altLang="ko-KR" sz="2800" smtClean="0"/>
              <a:t>After Borel transform 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800" smtClean="0"/>
              <a:t>      Energy dimension of the correlator =</a:t>
            </a:r>
            <a:r>
              <a:rPr lang="en-US" altLang="ko-KR" sz="2800" smtClean="0">
                <a:solidFill>
                  <a:srgbClr val="0000CC"/>
                </a:solidFill>
              </a:rPr>
              <a:t>10 </a:t>
            </a:r>
          </a:p>
        </p:txBody>
      </p:sp>
      <p:graphicFrame>
        <p:nvGraphicFramePr>
          <p:cNvPr id="1638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258888" y="2135188"/>
          <a:ext cx="6408737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비트맵 이미지" r:id="rId4" imgW="5266667" imgH="1857143" progId="Paint.Picture">
                  <p:embed/>
                </p:oleObj>
              </mc:Choice>
              <mc:Fallback>
                <p:oleObj name="비트맵 이미지" r:id="rId4" imgW="5266667" imgH="1857143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135188"/>
                        <a:ext cx="6408737" cy="208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400675"/>
          </a:xfrm>
        </p:spPr>
        <p:txBody>
          <a:bodyPr/>
          <a:lstStyle/>
          <a:p>
            <a:pPr eaLnBrk="1" hangingPunct="1"/>
            <a:r>
              <a:rPr lang="en-US" altLang="ko-KR" sz="2800" smtClean="0"/>
              <a:t>QCD SR :                 and up to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2800" smtClean="0"/>
          </a:p>
          <a:p>
            <a:pPr eaLnBrk="1" hangingPunct="1"/>
            <a:endParaRPr lang="en-US" altLang="ko-KR" sz="2800" smtClean="0"/>
          </a:p>
          <a:p>
            <a:pPr eaLnBrk="1" hangingPunct="1"/>
            <a:endParaRPr lang="en-US" altLang="ko-KR" sz="2800" smtClean="0"/>
          </a:p>
          <a:p>
            <a:pPr eaLnBrk="1" hangingPunct="1"/>
            <a:r>
              <a:rPr lang="en-US" altLang="ko-KR" sz="2800" smtClean="0"/>
              <a:t>Continuum contributions :</a:t>
            </a:r>
          </a:p>
          <a:p>
            <a:pPr eaLnBrk="1" hangingPunct="1"/>
            <a:endParaRPr lang="en-US" altLang="ko-KR" sz="2800" smtClean="0"/>
          </a:p>
          <a:p>
            <a:pPr eaLnBrk="1" hangingPunct="1"/>
            <a:endParaRPr lang="en-US" altLang="ko-KR" sz="2800" smtClean="0"/>
          </a:p>
          <a:p>
            <a:pPr eaLnBrk="1" hangingPunct="1"/>
            <a:r>
              <a:rPr lang="en-US" altLang="ko-KR" sz="2800" smtClean="0"/>
              <a:t>Physical Borel region is around 1GeV 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800" smtClean="0"/>
              <a:t>   </a:t>
            </a:r>
            <a:r>
              <a:rPr lang="en-US" altLang="ko-KR" sz="2800" smtClean="0">
                <a:solidFill>
                  <a:srgbClr val="000099"/>
                </a:solidFill>
              </a:rPr>
              <a:t>operators up to dim=8 would be important</a:t>
            </a:r>
          </a:p>
          <a:p>
            <a:pPr eaLnBrk="1" hangingPunct="1"/>
            <a:endParaRPr lang="en-US" altLang="ko-KR" sz="2800" smtClean="0"/>
          </a:p>
        </p:txBody>
      </p:sp>
      <p:graphicFrame>
        <p:nvGraphicFramePr>
          <p:cNvPr id="17411" name="Object 4"/>
          <p:cNvGraphicFramePr>
            <a:graphicFrameLocks noChangeAspect="1"/>
          </p:cNvGraphicFramePr>
          <p:nvPr/>
        </p:nvGraphicFramePr>
        <p:xfrm>
          <a:off x="685800" y="1484313"/>
          <a:ext cx="7821613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2" name="Equation" r:id="rId4" imgW="3530600" imgH="533400" progId="Equation.DSMT4">
                  <p:embed/>
                </p:oleObj>
              </mc:Choice>
              <mc:Fallback>
                <p:oleObj name="Equation" r:id="rId4" imgW="3530600" imgH="533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84313"/>
                        <a:ext cx="7821613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5"/>
          <p:cNvGraphicFramePr>
            <a:graphicFrameLocks noChangeAspect="1"/>
          </p:cNvGraphicFramePr>
          <p:nvPr/>
        </p:nvGraphicFramePr>
        <p:xfrm>
          <a:off x="2614613" y="827088"/>
          <a:ext cx="174148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" name="Equation" r:id="rId6" imgW="774364" imgH="228501" progId="Equation.DSMT4">
                  <p:embed/>
                </p:oleObj>
              </mc:Choice>
              <mc:Fallback>
                <p:oleObj name="Equation" r:id="rId6" imgW="774364" imgH="22850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4613" y="827088"/>
                        <a:ext cx="1741487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6"/>
          <p:cNvGraphicFramePr>
            <a:graphicFrameLocks noChangeAspect="1"/>
          </p:cNvGraphicFramePr>
          <p:nvPr/>
        </p:nvGraphicFramePr>
        <p:xfrm>
          <a:off x="6242050" y="844550"/>
          <a:ext cx="93662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4" name="Equation" r:id="rId8" imgW="431613" imgH="228501" progId="Equation.DSMT4">
                  <p:embed/>
                </p:oleObj>
              </mc:Choice>
              <mc:Fallback>
                <p:oleObj name="Equation" r:id="rId8" imgW="431613" imgH="228501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2050" y="844550"/>
                        <a:ext cx="936625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10"/>
          <p:cNvGraphicFramePr>
            <a:graphicFrameLocks noChangeAspect="1"/>
          </p:cNvGraphicFramePr>
          <p:nvPr/>
        </p:nvGraphicFramePr>
        <p:xfrm>
          <a:off x="2339975" y="3411538"/>
          <a:ext cx="4608513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" name="Equation" r:id="rId10" imgW="2387600" imgH="419100" progId="Equation.DSMT4">
                  <p:embed/>
                </p:oleObj>
              </mc:Choice>
              <mc:Fallback>
                <p:oleObj name="Equation" r:id="rId10" imgW="2387600" imgH="4191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411538"/>
                        <a:ext cx="4608513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484313"/>
            <a:ext cx="8024813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1371600"/>
          </a:xfrm>
        </p:spPr>
        <p:txBody>
          <a:bodyPr/>
          <a:lstStyle/>
          <a:p>
            <a:pPr algn="ctr" eaLnBrk="1" hangingPunct="1"/>
            <a:r>
              <a:rPr lang="en-US" altLang="ko-KR" sz="4000" smtClean="0">
                <a:latin typeface="Arial" charset="0"/>
                <a:cs typeface="Arial" charset="0"/>
              </a:rPr>
              <a:t>LHS of SRs with scalar Diquark</a:t>
            </a:r>
          </a:p>
        </p:txBody>
      </p:sp>
      <p:graphicFrame>
        <p:nvGraphicFramePr>
          <p:cNvPr id="18435" name="Object 1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57188" y="2355850"/>
          <a:ext cx="2592387" cy="254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5" name="비트맵 이미지" r:id="rId4" imgW="2876190" imgH="2828571" progId="Paint.Picture">
                  <p:embed/>
                </p:oleObj>
              </mc:Choice>
              <mc:Fallback>
                <p:oleObj name="비트맵 이미지" r:id="rId4" imgW="2876190" imgH="2828571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2355850"/>
                        <a:ext cx="2592387" cy="254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13"/>
          <p:cNvGraphicFramePr>
            <a:graphicFrameLocks noChangeAspect="1"/>
          </p:cNvGraphicFramePr>
          <p:nvPr/>
        </p:nvGraphicFramePr>
        <p:xfrm>
          <a:off x="6011863" y="2428875"/>
          <a:ext cx="2592387" cy="252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6" name="비트맵 이미지" r:id="rId6" imgW="2857899" imgH="2781688" progId="Paint.Picture">
                  <p:embed/>
                </p:oleObj>
              </mc:Choice>
              <mc:Fallback>
                <p:oleObj name="비트맵 이미지" r:id="rId6" imgW="2857899" imgH="2781688" progId="Paint.Picture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2428875"/>
                        <a:ext cx="2592387" cy="252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14"/>
          <p:cNvGraphicFramePr>
            <a:graphicFrameLocks noChangeAspect="1"/>
          </p:cNvGraphicFramePr>
          <p:nvPr/>
        </p:nvGraphicFramePr>
        <p:xfrm>
          <a:off x="3067050" y="2354263"/>
          <a:ext cx="2728913" cy="264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7" name="비트맵 이미지" r:id="rId8" imgW="3019048" imgH="2924583" progId="Paint.Picture">
                  <p:embed/>
                </p:oleObj>
              </mc:Choice>
              <mc:Fallback>
                <p:oleObj name="비트맵 이미지" r:id="rId8" imgW="3019048" imgH="2924583" progId="Paint.Picture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7050" y="2354263"/>
                        <a:ext cx="2728913" cy="2643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17"/>
          <p:cNvGraphicFramePr>
            <a:graphicFrameLocks noChangeAspect="1"/>
          </p:cNvGraphicFramePr>
          <p:nvPr/>
        </p:nvGraphicFramePr>
        <p:xfrm>
          <a:off x="1106488" y="4732338"/>
          <a:ext cx="13684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8" name="Equation" r:id="rId10" imgW="406224" imgH="228501" progId="Equation.DSMT4">
                  <p:embed/>
                </p:oleObj>
              </mc:Choice>
              <mc:Fallback>
                <p:oleObj name="Equation" r:id="rId10" imgW="406224" imgH="228501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4732338"/>
                        <a:ext cx="136842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18"/>
          <p:cNvGraphicFramePr>
            <a:graphicFrameLocks noChangeAspect="1"/>
          </p:cNvGraphicFramePr>
          <p:nvPr/>
        </p:nvGraphicFramePr>
        <p:xfrm>
          <a:off x="7235825" y="5057775"/>
          <a:ext cx="43180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9" name="Equation" r:id="rId12" imgW="152334" imgH="139639" progId="Equation.DSMT4">
                  <p:embed/>
                </p:oleObj>
              </mc:Choice>
              <mc:Fallback>
                <p:oleObj name="Equation" r:id="rId12" imgW="152334" imgH="139639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5057775"/>
                        <a:ext cx="43180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19"/>
          <p:cNvGraphicFramePr>
            <a:graphicFrameLocks noChangeAspect="1"/>
          </p:cNvGraphicFramePr>
          <p:nvPr/>
        </p:nvGraphicFramePr>
        <p:xfrm>
          <a:off x="4429125" y="4972050"/>
          <a:ext cx="5032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0" name="Equation" r:id="rId14" imgW="139518" imgH="126835" progId="Equation.DSMT4">
                  <p:embed/>
                </p:oleObj>
              </mc:Choice>
              <mc:Fallback>
                <p:oleObj name="Equation" r:id="rId14" imgW="139518" imgH="126835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4972050"/>
                        <a:ext cx="50323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7175"/>
            <a:ext cx="8229600" cy="1371600"/>
          </a:xfrm>
        </p:spPr>
        <p:txBody>
          <a:bodyPr/>
          <a:lstStyle/>
          <a:p>
            <a:pPr algn="ctr" eaLnBrk="1" hangingPunct="1"/>
            <a:r>
              <a:rPr lang="en-US" altLang="ko-KR" sz="4000" smtClean="0">
                <a:latin typeface="Arial" charset="0"/>
                <a:cs typeface="Arial" charset="0"/>
              </a:rPr>
              <a:t>What we have seen…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2763"/>
            <a:ext cx="8229600" cy="4310062"/>
          </a:xfrm>
        </p:spPr>
        <p:txBody>
          <a:bodyPr/>
          <a:lstStyle/>
          <a:p>
            <a:pPr eaLnBrk="1" hangingPunct="1"/>
            <a:r>
              <a:rPr lang="en-US" altLang="ko-KR" sz="2800" smtClean="0"/>
              <a:t>SRs up to d=6 ops. 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800" smtClean="0"/>
              <a:t>  - Multiquark system has large energy dim. 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800" smtClean="0"/>
              <a:t>      SRs up to d=6 ops. </a:t>
            </a:r>
            <a:r>
              <a:rPr lang="en-US" altLang="ko-KR" sz="2800" smtClean="0">
                <a:solidFill>
                  <a:srgbClr val="0000CC"/>
                </a:solidFill>
              </a:rPr>
              <a:t>could not be enough</a:t>
            </a:r>
            <a:r>
              <a:rPr lang="en-US" altLang="ko-KR" sz="2800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2800" smtClean="0"/>
          </a:p>
          <a:p>
            <a:pPr eaLnBrk="1" hangingPunct="1"/>
            <a:r>
              <a:rPr lang="en-US" altLang="ko-KR" sz="2800" smtClean="0"/>
              <a:t>Large negative contribution from d=8 ops. 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800" smtClean="0"/>
              <a:t>               destroys </a:t>
            </a:r>
            <a:r>
              <a:rPr lang="en-US" altLang="ko-KR" sz="2800" smtClean="0">
                <a:solidFill>
                  <a:srgbClr val="FF0000"/>
                </a:solidFill>
              </a:rPr>
              <a:t>consistency</a:t>
            </a:r>
            <a:r>
              <a:rPr lang="en-US" altLang="ko-KR" sz="2800" smtClean="0"/>
              <a:t> of SRs. 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2800" smtClean="0"/>
          </a:p>
          <a:p>
            <a:pPr eaLnBrk="1" hangingPunct="1"/>
            <a:r>
              <a:rPr lang="en-US" altLang="ko-KR" sz="2800" smtClean="0"/>
              <a:t>Effect from Instanton?</a:t>
            </a:r>
          </a:p>
        </p:txBody>
      </p:sp>
      <p:sp>
        <p:nvSpPr>
          <p:cNvPr id="218116" name="AutoShape 4"/>
          <p:cNvSpPr>
            <a:spLocks noChangeArrowheads="1"/>
          </p:cNvSpPr>
          <p:nvPr/>
        </p:nvSpPr>
        <p:spPr bwMode="auto">
          <a:xfrm>
            <a:off x="1476375" y="4508500"/>
            <a:ext cx="720725" cy="287338"/>
          </a:xfrm>
          <a:prstGeom prst="notchedRightArrow">
            <a:avLst>
              <a:gd name="adj1" fmla="val 50000"/>
              <a:gd name="adj2" fmla="val 6270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/>
      <p:bldP spid="2181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738" y="476250"/>
            <a:ext cx="8580437" cy="5832475"/>
          </a:xfrm>
        </p:spPr>
        <p:txBody>
          <a:bodyPr/>
          <a:lstStyle/>
          <a:p>
            <a:pPr eaLnBrk="1" hangingPunct="1"/>
            <a:r>
              <a:rPr lang="en-US" altLang="ko-KR" sz="2800" smtClean="0"/>
              <a:t>Any possibility </a:t>
            </a:r>
            <a:r>
              <a:rPr lang="en-US" altLang="ko-KR" sz="2800" smtClean="0">
                <a:solidFill>
                  <a:srgbClr val="0000CC"/>
                </a:solidFill>
              </a:rPr>
              <a:t>for keeping consistency of SRs? </a:t>
            </a:r>
          </a:p>
          <a:p>
            <a:pPr eaLnBrk="1" hangingPunct="1"/>
            <a:endParaRPr lang="en-US" altLang="ko-KR" sz="2800" smtClean="0"/>
          </a:p>
          <a:p>
            <a:pPr eaLnBrk="1" hangingPunct="1"/>
            <a:r>
              <a:rPr lang="en-US" altLang="ko-KR" sz="2800" smtClean="0"/>
              <a:t>Generally, five types of </a:t>
            </a:r>
            <a:r>
              <a:rPr lang="en-US" altLang="ko-KR" sz="2800" smtClean="0">
                <a:solidFill>
                  <a:srgbClr val="000099"/>
                </a:solidFill>
              </a:rPr>
              <a:t>relativistic</a:t>
            </a:r>
            <a:r>
              <a:rPr lang="en-US" altLang="ko-KR" sz="2800" smtClean="0"/>
              <a:t> currents :</a:t>
            </a:r>
          </a:p>
          <a:p>
            <a:pPr eaLnBrk="1" hangingPunct="1"/>
            <a:endParaRPr lang="en-US" altLang="ko-KR" sz="2800" smtClean="0"/>
          </a:p>
          <a:p>
            <a:pPr eaLnBrk="1" hangingPunct="1"/>
            <a:endParaRPr lang="en-US" altLang="ko-KR" sz="2800" smtClean="0"/>
          </a:p>
          <a:p>
            <a:pPr eaLnBrk="1" hangingPunct="1"/>
            <a:endParaRPr lang="en-US" altLang="ko-KR" sz="2800" smtClean="0"/>
          </a:p>
          <a:p>
            <a:pPr eaLnBrk="1" hangingPunct="1"/>
            <a:endParaRPr lang="en-US" altLang="ko-KR" sz="2800" smtClean="0"/>
          </a:p>
          <a:p>
            <a:pPr eaLnBrk="1" hangingPunct="1"/>
            <a:endParaRPr lang="en-US" altLang="ko-KR" sz="2800" smtClean="0"/>
          </a:p>
          <a:p>
            <a:pPr eaLnBrk="1" hangingPunct="1"/>
            <a:endParaRPr lang="en-US" altLang="ko-KR" sz="2800" smtClean="0"/>
          </a:p>
          <a:p>
            <a:pPr eaLnBrk="1" hangingPunct="1"/>
            <a:r>
              <a:rPr lang="en-US" altLang="ko-KR" sz="2800" smtClean="0"/>
              <a:t>General interpolating currents :</a:t>
            </a:r>
          </a:p>
        </p:txBody>
      </p:sp>
      <p:graphicFrame>
        <p:nvGraphicFramePr>
          <p:cNvPr id="20483" name="Object 5"/>
          <p:cNvGraphicFramePr>
            <a:graphicFrameLocks noChangeAspect="1"/>
          </p:cNvGraphicFramePr>
          <p:nvPr/>
        </p:nvGraphicFramePr>
        <p:xfrm>
          <a:off x="1290638" y="2089150"/>
          <a:ext cx="69532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7" name="Equation" r:id="rId4" imgW="3835400" imgH="508000" progId="Equation.DSMT4">
                  <p:embed/>
                </p:oleObj>
              </mc:Choice>
              <mc:Fallback>
                <p:oleObj name="Equation" r:id="rId4" imgW="3835400" imgH="508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2089150"/>
                        <a:ext cx="695325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6"/>
          <p:cNvGraphicFramePr>
            <a:graphicFrameLocks noChangeAspect="1"/>
          </p:cNvGraphicFramePr>
          <p:nvPr/>
        </p:nvGraphicFramePr>
        <p:xfrm>
          <a:off x="1643063" y="3184525"/>
          <a:ext cx="49466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8" name="Equation" r:id="rId6" imgW="2768600" imgH="241300" progId="Equation.DSMT4">
                  <p:embed/>
                </p:oleObj>
              </mc:Choice>
              <mc:Fallback>
                <p:oleObj name="Equation" r:id="rId6" imgW="2768600" imgH="241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3184525"/>
                        <a:ext cx="49466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7"/>
          <p:cNvGraphicFramePr>
            <a:graphicFrameLocks noChangeAspect="1"/>
          </p:cNvGraphicFramePr>
          <p:nvPr/>
        </p:nvGraphicFramePr>
        <p:xfrm>
          <a:off x="2241550" y="3721100"/>
          <a:ext cx="4327525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9" name="Equation" r:id="rId8" imgW="1993900" imgH="533400" progId="Equation.DSMT4">
                  <p:embed/>
                </p:oleObj>
              </mc:Choice>
              <mc:Fallback>
                <p:oleObj name="Equation" r:id="rId8" imgW="1993900" imgH="533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1550" y="3721100"/>
                        <a:ext cx="4327525" cy="123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AutoShape 8"/>
          <p:cNvSpPr>
            <a:spLocks noChangeArrowheads="1"/>
          </p:cNvSpPr>
          <p:nvPr/>
        </p:nvSpPr>
        <p:spPr bwMode="auto">
          <a:xfrm>
            <a:off x="1258888" y="4059238"/>
            <a:ext cx="720725" cy="306387"/>
          </a:xfrm>
          <a:prstGeom prst="notchedRightArrow">
            <a:avLst>
              <a:gd name="adj1" fmla="val 50000"/>
              <a:gd name="adj2" fmla="val 58808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graphicFrame>
        <p:nvGraphicFramePr>
          <p:cNvPr id="20487" name="Object 9"/>
          <p:cNvGraphicFramePr>
            <a:graphicFrameLocks noChangeAspect="1"/>
          </p:cNvGraphicFramePr>
          <p:nvPr/>
        </p:nvGraphicFramePr>
        <p:xfrm>
          <a:off x="1676400" y="5603875"/>
          <a:ext cx="52863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0" name="Equation" r:id="rId10" imgW="2286000" imgH="241300" progId="Equation.DSMT4">
                  <p:embed/>
                </p:oleObj>
              </mc:Choice>
              <mc:Fallback>
                <p:oleObj name="Equation" r:id="rId10" imgW="2286000" imgH="2413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603875"/>
                        <a:ext cx="5286375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Rectangle 10"/>
          <p:cNvSpPr>
            <a:spLocks noChangeArrowheads="1"/>
          </p:cNvSpPr>
          <p:nvPr/>
        </p:nvSpPr>
        <p:spPr bwMode="auto">
          <a:xfrm>
            <a:off x="2051050" y="3716338"/>
            <a:ext cx="4681538" cy="1225550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489" name="Rectangle 11"/>
          <p:cNvSpPr>
            <a:spLocks noChangeArrowheads="1"/>
          </p:cNvSpPr>
          <p:nvPr/>
        </p:nvSpPr>
        <p:spPr bwMode="auto">
          <a:xfrm>
            <a:off x="1547813" y="5589588"/>
            <a:ext cx="5616575" cy="647700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490" name="Text Box 12"/>
          <p:cNvSpPr txBox="1">
            <a:spLocks noChangeArrowheads="1"/>
          </p:cNvSpPr>
          <p:nvPr/>
        </p:nvSpPr>
        <p:spPr bwMode="auto">
          <a:xfrm>
            <a:off x="3419475" y="6300788"/>
            <a:ext cx="4849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>
                <a:solidFill>
                  <a:schemeClr val="tx1"/>
                </a:solidFill>
              </a:rPr>
              <a:t>Chen et al., Phys.Lett.B650:369-372,2007</a:t>
            </a:r>
            <a:r>
              <a:rPr lang="en-US" altLang="ko-KR" sz="1800"/>
              <a:t> </a:t>
            </a:r>
            <a:endParaRPr lang="en-US" altLang="ko-KR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371600"/>
          </a:xfrm>
        </p:spPr>
        <p:txBody>
          <a:bodyPr/>
          <a:lstStyle/>
          <a:p>
            <a:pPr algn="ctr" eaLnBrk="1" hangingPunct="1"/>
            <a:r>
              <a:rPr lang="en-US" altLang="ko-KR" sz="4000" smtClean="0">
                <a:latin typeface="Arial" charset="0"/>
                <a:cs typeface="Arial" charset="0"/>
              </a:rPr>
              <a:t>SR for f0(500) again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50963"/>
            <a:ext cx="8362950" cy="4525962"/>
          </a:xfrm>
        </p:spPr>
        <p:txBody>
          <a:bodyPr/>
          <a:lstStyle/>
          <a:p>
            <a:pPr eaLnBrk="1" hangingPunct="1"/>
            <a:r>
              <a:rPr lang="en-US" altLang="ko-KR" sz="2800" smtClean="0">
                <a:latin typeface="Arial" charset="0"/>
              </a:rPr>
              <a:t>‘</a:t>
            </a:r>
            <a:r>
              <a:rPr lang="en-US" altLang="ko-KR" sz="2800" smtClean="0"/>
              <a:t>t Hooft instanton induced interaction for u,d :</a:t>
            </a:r>
          </a:p>
          <a:p>
            <a:pPr eaLnBrk="1" hangingPunct="1"/>
            <a:endParaRPr lang="en-US" altLang="ko-KR" sz="2800" smtClean="0"/>
          </a:p>
          <a:p>
            <a:pPr eaLnBrk="1" hangingPunct="1"/>
            <a:endParaRPr lang="en-US" altLang="ko-KR" sz="2800" smtClean="0"/>
          </a:p>
          <a:p>
            <a:pPr eaLnBrk="1" hangingPunct="1"/>
            <a:endParaRPr lang="en-US" altLang="ko-KR" sz="2800" smtClean="0"/>
          </a:p>
          <a:p>
            <a:pPr eaLnBrk="1" hangingPunct="1"/>
            <a:endParaRPr lang="en-US" altLang="ko-KR" sz="2800" smtClean="0"/>
          </a:p>
          <a:p>
            <a:pPr eaLnBrk="1" hangingPunct="1"/>
            <a:endParaRPr lang="en-US" altLang="ko-KR" sz="2800" smtClean="0"/>
          </a:p>
          <a:p>
            <a:pPr eaLnBrk="1" hangingPunct="1"/>
            <a:endParaRPr lang="en-US" altLang="ko-KR" sz="2800" smtClean="0"/>
          </a:p>
        </p:txBody>
      </p:sp>
      <p:graphicFrame>
        <p:nvGraphicFramePr>
          <p:cNvPr id="2150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042988" y="2060575"/>
          <a:ext cx="7345362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8" name="비트맵 이미지" r:id="rId4" imgW="5687219" imgH="600159" progId="Paint.Picture">
                  <p:embed/>
                </p:oleObj>
              </mc:Choice>
              <mc:Fallback>
                <p:oleObj name="비트맵 이미지" r:id="rId4" imgW="5687219" imgH="600159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060575"/>
                        <a:ext cx="7345362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827088" y="3500438"/>
          <a:ext cx="7777162" cy="114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9" name="비트맵 이미지" r:id="rId6" imgW="5877745" imgH="1009791" progId="Paint.Picture">
                  <p:embed/>
                </p:oleObj>
              </mc:Choice>
              <mc:Fallback>
                <p:oleObj name="비트맵 이미지" r:id="rId6" imgW="5877745" imgH="1009791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500438"/>
                        <a:ext cx="7777162" cy="1147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AutoShape 8"/>
          <p:cNvSpPr>
            <a:spLocks noChangeArrowheads="1"/>
          </p:cNvSpPr>
          <p:nvPr/>
        </p:nvSpPr>
        <p:spPr bwMode="auto">
          <a:xfrm>
            <a:off x="3870325" y="2781300"/>
            <a:ext cx="341313" cy="504825"/>
          </a:xfrm>
          <a:prstGeom prst="downArrow">
            <a:avLst>
              <a:gd name="adj1" fmla="val 50000"/>
              <a:gd name="adj2" fmla="val 3697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4211638" y="2781300"/>
            <a:ext cx="1485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ko-KR" sz="2000" b="1">
                <a:solidFill>
                  <a:srgbClr val="0000CC"/>
                </a:solidFill>
              </a:rPr>
              <a:t>Fierz trans.</a:t>
            </a:r>
          </a:p>
        </p:txBody>
      </p:sp>
      <p:sp>
        <p:nvSpPr>
          <p:cNvPr id="14345" name="AutoShape 12"/>
          <p:cNvSpPr>
            <a:spLocks noChangeArrowheads="1"/>
          </p:cNvSpPr>
          <p:nvPr/>
        </p:nvSpPr>
        <p:spPr bwMode="auto">
          <a:xfrm>
            <a:off x="3910013" y="4724400"/>
            <a:ext cx="341312" cy="361950"/>
          </a:xfrm>
          <a:prstGeom prst="downArrow">
            <a:avLst>
              <a:gd name="adj1" fmla="val 50000"/>
              <a:gd name="adj2" fmla="val 26512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1187450" y="5229225"/>
            <a:ext cx="6985000" cy="604838"/>
            <a:chOff x="1187450" y="5229001"/>
            <a:chExt cx="6985000" cy="605062"/>
          </a:xfrm>
        </p:grpSpPr>
        <p:graphicFrame>
          <p:nvGraphicFramePr>
            <p:cNvPr id="21514" name="Object 11"/>
            <p:cNvGraphicFramePr>
              <a:graphicFrameLocks noChangeAspect="1"/>
            </p:cNvGraphicFramePr>
            <p:nvPr/>
          </p:nvGraphicFramePr>
          <p:xfrm>
            <a:off x="1257300" y="5300663"/>
            <a:ext cx="684530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30" name="Equation" r:id="rId8" imgW="2933700" imgH="228600" progId="Equation.DSMT4">
                    <p:embed/>
                  </p:oleObj>
                </mc:Choice>
                <mc:Fallback>
                  <p:oleObj name="Equation" r:id="rId8" imgW="2933700" imgH="22860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7300" y="5300663"/>
                          <a:ext cx="6845300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5" name="Rectangle 13"/>
            <p:cNvSpPr>
              <a:spLocks noChangeArrowheads="1"/>
            </p:cNvSpPr>
            <p:nvPr/>
          </p:nvSpPr>
          <p:spPr bwMode="auto">
            <a:xfrm>
              <a:off x="1187450" y="5229001"/>
              <a:ext cx="6985000" cy="57626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14344" grpId="0"/>
      <p:bldP spid="143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85875"/>
            <a:ext cx="8435975" cy="5072063"/>
          </a:xfrm>
          <a:noFill/>
        </p:spPr>
        <p:txBody>
          <a:bodyPr/>
          <a:lstStyle/>
          <a:p>
            <a:pPr eaLnBrk="1" hangingPunct="1"/>
            <a:r>
              <a:rPr lang="en-US" altLang="ko-KR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Exotic hadrons?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28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ko-KR" sz="2800" dirty="0" smtClean="0">
                <a:latin typeface="Arial" charset="0"/>
                <a:cs typeface="Arial" charset="0"/>
              </a:rPr>
              <a:t>Review of the QCD sum rule</a:t>
            </a:r>
          </a:p>
          <a:p>
            <a:pPr eaLnBrk="1" hangingPunct="1"/>
            <a:endParaRPr lang="en-US" altLang="ko-KR" sz="28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ko-KR" sz="2800" dirty="0" smtClean="0">
                <a:latin typeface="Arial" charset="0"/>
                <a:cs typeface="Arial" charset="0"/>
              </a:rPr>
              <a:t>Review of the light scalar meson </a:t>
            </a:r>
            <a:r>
              <a:rPr lang="en-US" altLang="ko-KR" sz="2800" dirty="0" err="1" smtClean="0">
                <a:latin typeface="Arial" charset="0"/>
                <a:cs typeface="Arial" charset="0"/>
              </a:rPr>
              <a:t>nonet</a:t>
            </a:r>
            <a:r>
              <a:rPr lang="en-US" altLang="ko-KR" sz="2800" dirty="0" smtClean="0">
                <a:latin typeface="Arial" charset="0"/>
                <a:cs typeface="Arial" charset="0"/>
              </a:rPr>
              <a:t> as the </a:t>
            </a:r>
            <a:r>
              <a:rPr lang="en-US" altLang="ko-KR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exotic</a:t>
            </a:r>
            <a:r>
              <a:rPr lang="en-US" altLang="ko-KR" sz="2800" dirty="0" smtClean="0">
                <a:latin typeface="Arial" charset="0"/>
                <a:cs typeface="Arial" charset="0"/>
              </a:rPr>
              <a:t> meson</a:t>
            </a:r>
          </a:p>
          <a:p>
            <a:pPr eaLnBrk="1" hangingPunct="1"/>
            <a:endParaRPr lang="en-US" altLang="ko-KR" sz="28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ko-KR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Exotic </a:t>
            </a:r>
            <a:r>
              <a:rPr lang="en-US" altLang="ko-KR" sz="28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glueballs</a:t>
            </a:r>
            <a:r>
              <a:rPr lang="en-US" altLang="ko-KR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ko-KR" sz="2800" dirty="0" smtClean="0">
                <a:latin typeface="Arial" charset="0"/>
                <a:cs typeface="Arial" charset="0"/>
              </a:rPr>
              <a:t>within</a:t>
            </a:r>
            <a:r>
              <a:rPr lang="en-US" altLang="ko-KR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ko-KR" sz="2800" dirty="0" smtClean="0">
                <a:latin typeface="Arial" charset="0"/>
                <a:cs typeface="Arial" charset="0"/>
              </a:rPr>
              <a:t>the QCD sum rule</a:t>
            </a:r>
            <a:endParaRPr lang="en-US" altLang="ko-KR" sz="28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altLang="ko-KR" sz="28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ko-KR" sz="2800" smtClean="0">
                <a:latin typeface="Arial" charset="0"/>
                <a:cs typeface="Arial" charset="0"/>
              </a:rPr>
              <a:t>Discussion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096962"/>
          </a:xfrm>
        </p:spPr>
        <p:txBody>
          <a:bodyPr/>
          <a:lstStyle/>
          <a:p>
            <a:pPr algn="ctr" eaLnBrk="1" hangingPunct="1"/>
            <a:r>
              <a:rPr lang="en-US" altLang="ko-KR" sz="4000" smtClean="0">
                <a:latin typeface="Arial" charset="0"/>
                <a:cs typeface="Arial" charset="0"/>
              </a:rPr>
              <a:t>In this talk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28638" y="692150"/>
            <a:ext cx="81470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en-US" altLang="ko-KR">
                <a:solidFill>
                  <a:schemeClr val="tx1"/>
                </a:solidFill>
              </a:rPr>
              <a:t>Including instanton effects, for </a:t>
            </a:r>
            <a:r>
              <a:rPr lang="en-US" altLang="ko-KR"/>
              <a:t>a=-b=1</a:t>
            </a:r>
            <a:r>
              <a:rPr lang="en-US" altLang="ko-KR">
                <a:solidFill>
                  <a:schemeClr val="tx1"/>
                </a:solidFill>
              </a:rPr>
              <a:t>, there can be stable result! </a:t>
            </a:r>
          </a:p>
        </p:txBody>
      </p:sp>
      <p:pic>
        <p:nvPicPr>
          <p:cNvPr id="290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628775"/>
            <a:ext cx="5113337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08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427163"/>
            <a:ext cx="54864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5" y="5286375"/>
            <a:ext cx="50514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8613"/>
            <a:ext cx="8229600" cy="1243012"/>
          </a:xfrm>
        </p:spPr>
        <p:txBody>
          <a:bodyPr/>
          <a:lstStyle/>
          <a:p>
            <a:pPr algn="ctr" eaLnBrk="1" hangingPunct="1"/>
            <a:r>
              <a:rPr lang="en-US" altLang="ko-KR" sz="4000" smtClean="0">
                <a:solidFill>
                  <a:srgbClr val="FF0000"/>
                </a:solidFill>
                <a:latin typeface="Arial" charset="0"/>
                <a:cs typeface="Arial" charset="0"/>
              </a:rPr>
              <a:t>Exotic Glueballs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500188"/>
            <a:ext cx="8401050" cy="5024437"/>
          </a:xfrm>
        </p:spPr>
        <p:txBody>
          <a:bodyPr/>
          <a:lstStyle/>
          <a:p>
            <a:pPr eaLnBrk="1" hangingPunct="1"/>
            <a:r>
              <a:rPr lang="en-US" altLang="ko-KR" sz="2800" smtClean="0">
                <a:latin typeface="Arial" charset="0"/>
                <a:cs typeface="Arial" charset="0"/>
              </a:rPr>
              <a:t>Glueballs, bound states of gluons, are predicted by QCD and have been </a:t>
            </a:r>
            <a:r>
              <a:rPr lang="en-US" altLang="ko-KR" sz="2800" smtClean="0">
                <a:latin typeface="Arial" charset="0"/>
                <a:cs typeface="Arial" charset="0"/>
                <a:hlinkClick r:id="rId4" action="ppaction://hlinksldjump"/>
              </a:rPr>
              <a:t>studied</a:t>
            </a:r>
            <a:r>
              <a:rPr lang="en-US" altLang="ko-KR" sz="2800" smtClean="0">
                <a:latin typeface="Arial" charset="0"/>
                <a:cs typeface="Arial" charset="0"/>
              </a:rPr>
              <a:t> for a long time.</a:t>
            </a:r>
          </a:p>
          <a:p>
            <a:pPr eaLnBrk="1" hangingPunct="1"/>
            <a:endParaRPr lang="en-US" altLang="ko-KR" sz="100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ko-KR" sz="2800" smtClean="0">
                <a:latin typeface="Arial" charset="0"/>
                <a:cs typeface="Arial" charset="0"/>
              </a:rPr>
              <a:t>There has been no clear experimental evidence. </a:t>
            </a:r>
          </a:p>
          <a:p>
            <a:pPr eaLnBrk="1" hangingPunct="1"/>
            <a:endParaRPr lang="en-US" altLang="ko-KR" sz="100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ko-KR" sz="2800" smtClean="0">
                <a:latin typeface="Arial" charset="0"/>
                <a:cs typeface="Arial" charset="0"/>
              </a:rPr>
              <a:t>Theoretically, the glueballs of the two or three gluons with the quantum numbers, 0</a:t>
            </a:r>
            <a:r>
              <a:rPr lang="en-US" altLang="ko-KR" baseline="30000" smtClean="0">
                <a:latin typeface="Arial" charset="0"/>
                <a:cs typeface="Arial" charset="0"/>
              </a:rPr>
              <a:t>-+</a:t>
            </a:r>
            <a:r>
              <a:rPr lang="en-US" altLang="ko-KR" sz="2800" smtClean="0">
                <a:latin typeface="Arial" charset="0"/>
                <a:cs typeface="Arial" charset="0"/>
              </a:rPr>
              <a:t>, 0</a:t>
            </a:r>
            <a:r>
              <a:rPr lang="en-US" altLang="ko-KR" baseline="30000" smtClean="0">
                <a:latin typeface="Arial" charset="0"/>
                <a:cs typeface="Arial" charset="0"/>
              </a:rPr>
              <a:t>++</a:t>
            </a:r>
            <a:r>
              <a:rPr lang="en-US" altLang="ko-KR" sz="2800" smtClean="0">
                <a:latin typeface="Arial" charset="0"/>
                <a:cs typeface="Arial" charset="0"/>
              </a:rPr>
              <a:t>, 2</a:t>
            </a:r>
            <a:r>
              <a:rPr lang="en-US" altLang="ko-KR" baseline="30000" smtClean="0">
                <a:latin typeface="Arial" charset="0"/>
                <a:cs typeface="Arial" charset="0"/>
              </a:rPr>
              <a:t>++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800" baseline="30000" smtClean="0">
                <a:latin typeface="Arial" charset="0"/>
                <a:cs typeface="Arial" charset="0"/>
              </a:rPr>
              <a:t>      </a:t>
            </a:r>
            <a:r>
              <a:rPr lang="en-US" altLang="ko-KR" sz="2800" smtClean="0">
                <a:latin typeface="Arial" charset="0"/>
                <a:cs typeface="Arial" charset="0"/>
              </a:rPr>
              <a:t>have been studied mainly.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1000" baseline="3000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ko-KR" sz="2800" smtClean="0">
                <a:latin typeface="Arial" charset="0"/>
                <a:cs typeface="Arial" charset="0"/>
              </a:rPr>
              <a:t> Masses of 0</a:t>
            </a:r>
            <a:r>
              <a:rPr lang="en-US" altLang="ko-KR" baseline="30000" smtClean="0">
                <a:latin typeface="Arial" charset="0"/>
                <a:cs typeface="Arial" charset="0"/>
              </a:rPr>
              <a:t>-+</a:t>
            </a:r>
            <a:r>
              <a:rPr lang="en-US" altLang="ko-KR" sz="2800" smtClean="0">
                <a:latin typeface="Arial" charset="0"/>
                <a:cs typeface="Arial" charset="0"/>
              </a:rPr>
              <a:t>, 0</a:t>
            </a:r>
            <a:r>
              <a:rPr lang="en-US" altLang="ko-KR" baseline="30000" smtClean="0">
                <a:latin typeface="Arial" charset="0"/>
                <a:cs typeface="Arial" charset="0"/>
              </a:rPr>
              <a:t>++</a:t>
            </a:r>
            <a:r>
              <a:rPr lang="en-US" altLang="ko-KR" sz="2800" smtClean="0">
                <a:latin typeface="Arial" charset="0"/>
                <a:cs typeface="Arial" charset="0"/>
              </a:rPr>
              <a:t> glueballs of two gluons from the QCD SR 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800" smtClean="0">
                <a:latin typeface="Arial" charset="0"/>
                <a:cs typeface="Arial" charset="0"/>
              </a:rPr>
              <a:t>                           - </a:t>
            </a:r>
            <a:r>
              <a:rPr lang="en-US" altLang="ko-KR" sz="2400" smtClean="0">
                <a:latin typeface="Arial" charset="0"/>
                <a:cs typeface="Arial" charset="0"/>
              </a:rPr>
              <a:t>Mathieu, Kochelev, Vento, IJMP(2009)  </a:t>
            </a:r>
            <a:endParaRPr lang="en-US" altLang="ko-KR" sz="28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857250"/>
            <a:ext cx="8401050" cy="5715000"/>
          </a:xfrm>
        </p:spPr>
        <p:txBody>
          <a:bodyPr/>
          <a:lstStyle/>
          <a:p>
            <a:pPr eaLnBrk="1" hangingPunct="1"/>
            <a:r>
              <a:rPr lang="en-US" altLang="ko-KR" sz="2800" dirty="0" smtClean="0">
                <a:latin typeface="Arial" charset="0"/>
                <a:cs typeface="Arial" charset="0"/>
              </a:rPr>
              <a:t>These </a:t>
            </a:r>
            <a:r>
              <a:rPr lang="en-US" altLang="ko-KR" sz="2800" dirty="0" err="1" smtClean="0">
                <a:latin typeface="Arial" charset="0"/>
                <a:cs typeface="Arial" charset="0"/>
              </a:rPr>
              <a:t>glueballs</a:t>
            </a:r>
            <a:r>
              <a:rPr lang="en-US" altLang="ko-KR" sz="2800" dirty="0" smtClean="0">
                <a:latin typeface="Arial" charset="0"/>
                <a:cs typeface="Arial" charset="0"/>
              </a:rPr>
              <a:t> could couple to the conventional mesons of 0</a:t>
            </a:r>
            <a:r>
              <a:rPr lang="en-US" altLang="ko-KR" sz="2800" baseline="30000" dirty="0" smtClean="0">
                <a:latin typeface="Arial" charset="0"/>
                <a:cs typeface="Arial" charset="0"/>
              </a:rPr>
              <a:t>-+</a:t>
            </a:r>
            <a:r>
              <a:rPr lang="en-US" altLang="ko-KR" sz="2800" dirty="0" smtClean="0">
                <a:latin typeface="Arial" charset="0"/>
                <a:cs typeface="Arial" charset="0"/>
              </a:rPr>
              <a:t>, 0</a:t>
            </a:r>
            <a:r>
              <a:rPr lang="en-US" altLang="ko-KR" sz="2800" baseline="30000" dirty="0" smtClean="0">
                <a:latin typeface="Arial" charset="0"/>
                <a:cs typeface="Arial" charset="0"/>
              </a:rPr>
              <a:t>++</a:t>
            </a:r>
            <a:r>
              <a:rPr lang="en-US" altLang="ko-KR" sz="2800" dirty="0" smtClean="0">
                <a:latin typeface="Arial" charset="0"/>
                <a:cs typeface="Arial" charset="0"/>
              </a:rPr>
              <a:t>.</a:t>
            </a:r>
          </a:p>
          <a:p>
            <a:pPr eaLnBrk="1" hangingPunct="1"/>
            <a:endParaRPr lang="en-US" altLang="ko-KR" sz="10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ko-KR" sz="28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ko-KR" sz="28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ko-KR" sz="28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ko-KR" sz="28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ko-KR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If </a:t>
            </a:r>
            <a:r>
              <a:rPr lang="en-US" altLang="ko-KR" sz="28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glueballs</a:t>
            </a:r>
            <a:r>
              <a:rPr lang="en-US" altLang="ko-KR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of the exotic quantum numbers exist, those </a:t>
            </a:r>
            <a:r>
              <a:rPr lang="en-US" altLang="ko-KR" sz="28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glueballs</a:t>
            </a:r>
            <a:r>
              <a:rPr lang="en-US" altLang="ko-KR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will not couple to the conventional mesons. </a:t>
            </a:r>
          </a:p>
          <a:p>
            <a:pPr eaLnBrk="1" hangingPunct="1"/>
            <a:endParaRPr lang="en-US" altLang="ko-KR" sz="10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ko-KR" sz="2800" dirty="0" smtClean="0">
                <a:latin typeface="Arial" charset="0"/>
                <a:cs typeface="Arial" charset="0"/>
              </a:rPr>
              <a:t>One candidate for such kinds of the exotic </a:t>
            </a:r>
            <a:r>
              <a:rPr lang="en-US" altLang="ko-KR" sz="2800" dirty="0" err="1" smtClean="0">
                <a:latin typeface="Arial" charset="0"/>
                <a:cs typeface="Arial" charset="0"/>
              </a:rPr>
              <a:t>glueballs</a:t>
            </a:r>
            <a:r>
              <a:rPr lang="en-US" altLang="ko-KR" sz="2800" dirty="0" smtClean="0">
                <a:latin typeface="Arial" charset="0"/>
                <a:cs typeface="Arial" charset="0"/>
              </a:rPr>
              <a:t> is the </a:t>
            </a:r>
            <a:r>
              <a:rPr lang="en-US" altLang="ko-KR" sz="2800" dirty="0" err="1" smtClean="0">
                <a:latin typeface="Arial" charset="0"/>
                <a:cs typeface="Arial" charset="0"/>
              </a:rPr>
              <a:t>glueball</a:t>
            </a:r>
            <a:r>
              <a:rPr lang="en-US" altLang="ko-KR" sz="2800" dirty="0" smtClean="0">
                <a:latin typeface="Arial" charset="0"/>
                <a:cs typeface="Arial" charset="0"/>
              </a:rPr>
              <a:t> with         of three gluons.</a:t>
            </a:r>
          </a:p>
        </p:txBody>
      </p:sp>
      <p:sp>
        <p:nvSpPr>
          <p:cNvPr id="24579" name="제목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328613"/>
          </a:xfrm>
        </p:spPr>
        <p:txBody>
          <a:bodyPr/>
          <a:lstStyle/>
          <a:p>
            <a:endParaRPr lang="ko-KR" altLang="en-US" smtClean="0"/>
          </a:p>
        </p:txBody>
      </p:sp>
      <p:sp>
        <p:nvSpPr>
          <p:cNvPr id="7" name="TextBox 6"/>
          <p:cNvSpPr txBox="1"/>
          <p:nvPr/>
        </p:nvSpPr>
        <p:spPr>
          <a:xfrm>
            <a:off x="1279525" y="2532063"/>
            <a:ext cx="6507163" cy="1039812"/>
          </a:xfrm>
          <a:prstGeom prst="rect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altLang="ko-KR" dirty="0">
                <a:latin typeface="Arial" charset="0"/>
                <a:cs typeface="Arial" charset="0"/>
              </a:rPr>
              <a:t>This fact could be one of difficulties in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altLang="ko-KR" dirty="0">
                <a:latin typeface="Arial" charset="0"/>
                <a:cs typeface="Arial" charset="0"/>
              </a:rPr>
              <a:t>searching the </a:t>
            </a:r>
            <a:r>
              <a:rPr lang="en-US" altLang="ko-KR" dirty="0" err="1">
                <a:latin typeface="Arial" charset="0"/>
                <a:cs typeface="Arial" charset="0"/>
              </a:rPr>
              <a:t>glueballs</a:t>
            </a:r>
            <a:r>
              <a:rPr lang="en-US" altLang="ko-KR" dirty="0">
                <a:latin typeface="Arial" charset="0"/>
                <a:cs typeface="Arial" charset="0"/>
              </a:rPr>
              <a:t> in experiments!</a:t>
            </a:r>
            <a:endParaRPr lang="ko-KR" altLang="en-US" dirty="0"/>
          </a:p>
        </p:txBody>
      </p:sp>
      <p:sp>
        <p:nvSpPr>
          <p:cNvPr id="9" name="아래쪽 화살표 8"/>
          <p:cNvSpPr>
            <a:spLocks noChangeArrowheads="1"/>
          </p:cNvSpPr>
          <p:nvPr/>
        </p:nvSpPr>
        <p:spPr bwMode="auto">
          <a:xfrm>
            <a:off x="4214813" y="1785938"/>
            <a:ext cx="484187" cy="500062"/>
          </a:xfrm>
          <a:prstGeom prst="downArrow">
            <a:avLst>
              <a:gd name="adj1" fmla="val 50000"/>
              <a:gd name="adj2" fmla="val 5004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endParaRPr lang="ko-KR" altLang="en-US"/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6030913"/>
            <a:ext cx="64293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/>
      <p:bldP spid="7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47813"/>
            <a:ext cx="8401050" cy="5024437"/>
          </a:xfrm>
        </p:spPr>
        <p:txBody>
          <a:bodyPr/>
          <a:lstStyle/>
          <a:p>
            <a:pPr eaLnBrk="1" hangingPunct="1"/>
            <a:r>
              <a:rPr lang="en-US" altLang="ko-KR" sz="2800" smtClean="0">
                <a:latin typeface="Arial" charset="0"/>
                <a:cs typeface="Arial" charset="0"/>
              </a:rPr>
              <a:t>Current  of three gluons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800" smtClean="0">
                <a:latin typeface="Arial" charset="0"/>
                <a:cs typeface="Arial" charset="0"/>
              </a:rPr>
              <a:t>- Under the charge conjugation and the parity</a:t>
            </a:r>
          </a:p>
          <a:p>
            <a:pPr eaLnBrk="1" hangingPunct="1">
              <a:buFontTx/>
              <a:buChar char="-"/>
            </a:pPr>
            <a:endParaRPr lang="en-US" altLang="ko-KR" sz="2800" smtClean="0">
              <a:latin typeface="Arial" charset="0"/>
              <a:cs typeface="Arial" charset="0"/>
            </a:endParaRPr>
          </a:p>
          <a:p>
            <a:pPr eaLnBrk="1" hangingPunct="1">
              <a:buFontTx/>
              <a:buChar char="-"/>
            </a:pPr>
            <a:endParaRPr lang="en-US" altLang="ko-KR" sz="2800" smtClean="0">
              <a:latin typeface="Arial" charset="0"/>
              <a:cs typeface="Arial" charset="0"/>
            </a:endParaRPr>
          </a:p>
          <a:p>
            <a:pPr eaLnBrk="1" hangingPunct="1">
              <a:buFontTx/>
              <a:buChar char="-"/>
            </a:pPr>
            <a:endParaRPr lang="en-US" altLang="ko-KR" sz="2800" smtClean="0">
              <a:latin typeface="Arial" charset="0"/>
              <a:cs typeface="Arial" charset="0"/>
            </a:endParaRPr>
          </a:p>
          <a:p>
            <a:pPr eaLnBrk="1" hangingPunct="1">
              <a:buFontTx/>
              <a:buChar char="-"/>
            </a:pPr>
            <a:endParaRPr lang="en-US" altLang="ko-KR" sz="2800" smtClean="0">
              <a:latin typeface="Arial" charset="0"/>
              <a:cs typeface="Arial" charset="0"/>
            </a:endParaRPr>
          </a:p>
          <a:p>
            <a:pPr eaLnBrk="1" hangingPunct="1">
              <a:buFontTx/>
              <a:buChar char="-"/>
            </a:pPr>
            <a:endParaRPr lang="en-US" altLang="ko-KR" sz="280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800" smtClean="0">
                <a:latin typeface="Arial" charset="0"/>
                <a:cs typeface="Arial" charset="0"/>
              </a:rPr>
              <a:t>- Current will have a form, depending on </a:t>
            </a:r>
            <a:r>
              <a:rPr lang="en-US" altLang="ko-KR" sz="2800" i="1" smtClean="0">
                <a:latin typeface="Arial" charset="0"/>
                <a:cs typeface="Arial" charset="0"/>
              </a:rPr>
              <a:t>O</a:t>
            </a:r>
            <a:r>
              <a:rPr lang="en-US" altLang="ko-KR" sz="2800" i="1" baseline="-25000" smtClean="0">
                <a:latin typeface="Arial" charset="0"/>
                <a:cs typeface="Arial" charset="0"/>
              </a:rPr>
              <a:t>i</a:t>
            </a:r>
            <a:r>
              <a:rPr lang="en-US" altLang="ko-KR" sz="2800" i="1" smtClean="0">
                <a:latin typeface="Arial" charset="0"/>
                <a:cs typeface="Arial" charset="0"/>
              </a:rPr>
              <a:t> ,</a:t>
            </a:r>
          </a:p>
          <a:p>
            <a:pPr eaLnBrk="1" hangingPunct="1">
              <a:buFontTx/>
              <a:buChar char="-"/>
            </a:pPr>
            <a:endParaRPr lang="en-US" altLang="ko-KR" sz="280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sz="2800" smtClean="0">
              <a:latin typeface="Arial" charset="0"/>
              <a:cs typeface="Arial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8613"/>
            <a:ext cx="8229600" cy="124301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ko-KR" sz="4000" dirty="0" smtClean="0">
                <a:latin typeface="Arial" charset="0"/>
                <a:cs typeface="Arial" charset="0"/>
              </a:rPr>
              <a:t>    </a:t>
            </a:r>
            <a:r>
              <a:rPr lang="en-US" altLang="ko-KR" sz="40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glueball</a:t>
            </a:r>
            <a:r>
              <a:rPr lang="en-US" altLang="ko-KR" sz="4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 within QCD SR</a:t>
            </a:r>
            <a:r>
              <a:rPr lang="en-US" altLang="ko-KR" sz="4000" dirty="0" smtClean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598488"/>
            <a:ext cx="10001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2643188"/>
            <a:ext cx="8882062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5000"/>
            <a:ext cx="691038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71500"/>
            <a:ext cx="840105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First attempt </a:t>
            </a:r>
            <a:r>
              <a:rPr lang="en-US" altLang="ko-KR" sz="2800" dirty="0" smtClean="0">
                <a:latin typeface="Arial" charset="0"/>
                <a:cs typeface="Arial" charset="0"/>
              </a:rPr>
              <a:t>: </a:t>
            </a:r>
            <a:r>
              <a:rPr lang="en-US" altLang="ko-KR" sz="2800" dirty="0" err="1" smtClean="0">
                <a:latin typeface="Arial" charset="0"/>
                <a:cs typeface="Arial" charset="0"/>
              </a:rPr>
              <a:t>Qiao</a:t>
            </a:r>
            <a:r>
              <a:rPr lang="en-US" altLang="ko-KR" sz="2800" dirty="0" smtClean="0">
                <a:latin typeface="Arial" charset="0"/>
                <a:cs typeface="Arial" charset="0"/>
              </a:rPr>
              <a:t> and Tang, PRL (2014)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ko-KR" sz="2800" dirty="0" smtClean="0">
                <a:latin typeface="Arial" charset="0"/>
                <a:cs typeface="Arial" charset="0"/>
              </a:rPr>
              <a:t>  - Current :</a:t>
            </a:r>
          </a:p>
          <a:p>
            <a:pPr eaLnBrk="1" hangingPunct="1">
              <a:buFontTx/>
              <a:buChar char="-"/>
              <a:defRPr/>
            </a:pPr>
            <a:endParaRPr lang="en-US" altLang="ko-KR" sz="2800" dirty="0" smtClean="0">
              <a:latin typeface="Arial" charset="0"/>
              <a:cs typeface="Arial" charset="0"/>
            </a:endParaRPr>
          </a:p>
          <a:p>
            <a:pPr eaLnBrk="1" hangingPunct="1">
              <a:buFontTx/>
              <a:buChar char="-"/>
              <a:defRPr/>
            </a:pPr>
            <a:endParaRPr lang="en-US" altLang="ko-KR" sz="2800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ko-KR" sz="2800" dirty="0" smtClean="0">
                <a:latin typeface="Arial" charset="0"/>
                <a:cs typeface="Arial" charset="0"/>
              </a:rPr>
              <a:t> - It is checked that the imaginary part of  the </a:t>
            </a:r>
            <a:r>
              <a:rPr lang="en-US" altLang="ko-KR" sz="2800" dirty="0" err="1" smtClean="0">
                <a:latin typeface="Arial" charset="0"/>
                <a:cs typeface="Arial" charset="0"/>
              </a:rPr>
              <a:t>correlator</a:t>
            </a:r>
            <a:r>
              <a:rPr lang="en-US" altLang="ko-KR" sz="2800" dirty="0" smtClean="0">
                <a:latin typeface="Arial" charset="0"/>
                <a:cs typeface="Arial" charset="0"/>
              </a:rPr>
              <a:t> within OPE is </a:t>
            </a:r>
            <a:r>
              <a:rPr lang="en-US" altLang="ko-KR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NEGATIVE. So??</a:t>
            </a:r>
          </a:p>
          <a:p>
            <a:pPr eaLnBrk="1" hangingPunct="1">
              <a:buFontTx/>
              <a:buChar char="-"/>
              <a:defRPr/>
            </a:pPr>
            <a:endParaRPr lang="en-US" altLang="ko-KR" sz="2800" dirty="0" smtClean="0">
              <a:latin typeface="Arial" charset="0"/>
              <a:cs typeface="Arial" charset="0"/>
            </a:endParaRPr>
          </a:p>
          <a:p>
            <a:pPr eaLnBrk="1" hangingPunct="1">
              <a:buFontTx/>
              <a:buChar char="-"/>
              <a:defRPr/>
            </a:pPr>
            <a:endParaRPr lang="en-US" altLang="ko-KR" sz="2800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ko-KR" sz="2800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ko-KR" sz="2800" dirty="0" smtClean="0">
                <a:latin typeface="Arial" charset="0"/>
                <a:cs typeface="Arial" charset="0"/>
              </a:rPr>
              <a:t>- LHS of SR becomes </a:t>
            </a:r>
            <a:r>
              <a:rPr lang="en-US" altLang="ko-KR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NEGATIVE</a:t>
            </a:r>
            <a:r>
              <a:rPr lang="en-US" altLang="ko-KR" sz="2800" dirty="0" smtClean="0">
                <a:latin typeface="Arial" charset="0"/>
                <a:cs typeface="Arial" charset="0"/>
              </a:rPr>
              <a:t> : </a:t>
            </a:r>
            <a:r>
              <a:rPr lang="en-US" altLang="ko-KR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No bound states in these kinds of three gluons.</a:t>
            </a:r>
            <a:endParaRPr lang="en-US" altLang="ko-KR" sz="2800" i="1" dirty="0" smtClean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Char char="-"/>
              <a:defRPr/>
            </a:pPr>
            <a:endParaRPr lang="en-US" altLang="ko-KR" sz="2800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ko-KR" sz="2800" dirty="0" smtClean="0">
              <a:latin typeface="Arial" charset="0"/>
              <a:cs typeface="Arial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8613"/>
            <a:ext cx="8229600" cy="671512"/>
          </a:xfrm>
        </p:spPr>
        <p:txBody>
          <a:bodyPr/>
          <a:lstStyle/>
          <a:p>
            <a:pPr algn="ctr" eaLnBrk="1" hangingPunct="1"/>
            <a:endParaRPr lang="en-US" altLang="ko-KR" sz="4000" smtClean="0">
              <a:latin typeface="Arial" charset="0"/>
              <a:cs typeface="Arial" charset="0"/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1643063"/>
            <a:ext cx="77216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3671888"/>
            <a:ext cx="73247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4429125"/>
            <a:ext cx="30003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14438" y="6215063"/>
            <a:ext cx="6904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400">
                <a:latin typeface="Arial" charset="0"/>
                <a:cs typeface="Arial" charset="0"/>
              </a:rPr>
              <a:t>This discussion will be appeared on PRL comm.</a:t>
            </a:r>
            <a:endParaRPr lang="ko-KR" altLang="en-US" sz="24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500188"/>
            <a:ext cx="8401050" cy="5024437"/>
          </a:xfrm>
        </p:spPr>
        <p:txBody>
          <a:bodyPr/>
          <a:lstStyle/>
          <a:p>
            <a:pPr eaLnBrk="1" hangingPunct="1"/>
            <a:r>
              <a:rPr lang="en-US" altLang="ko-KR" sz="2800" dirty="0" smtClean="0">
                <a:latin typeface="Arial" charset="0"/>
                <a:cs typeface="Arial" charset="0"/>
              </a:rPr>
              <a:t>New current :</a:t>
            </a:r>
          </a:p>
          <a:p>
            <a:pPr eaLnBrk="1" hangingPunct="1"/>
            <a:endParaRPr lang="en-US" altLang="ko-KR" sz="28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ko-KR" sz="10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ko-KR" sz="28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ko-KR" sz="28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ko-KR" sz="1000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800" dirty="0" smtClean="0">
                <a:latin typeface="Arial" charset="0"/>
                <a:cs typeface="Arial" charset="0"/>
              </a:rPr>
              <a:t>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800" dirty="0" smtClean="0">
                <a:latin typeface="Arial" charset="0"/>
                <a:cs typeface="Arial" charset="0"/>
              </a:rPr>
              <a:t>- Leading part is 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28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ko-KR" sz="2800" dirty="0" smtClean="0">
              <a:latin typeface="Arial" charset="0"/>
              <a:cs typeface="Arial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8613"/>
            <a:ext cx="8229600" cy="124301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ko-KR" sz="4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Our analysis : PRD (2017)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1243013" y="2071688"/>
            <a:ext cx="6657975" cy="2000250"/>
            <a:chOff x="1243013" y="2071688"/>
            <a:chExt cx="6657975" cy="2000250"/>
          </a:xfrm>
        </p:grpSpPr>
        <p:pic>
          <p:nvPicPr>
            <p:cNvPr id="2765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3013" y="2071688"/>
              <a:ext cx="6657975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2833688"/>
              <a:ext cx="38100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5214938"/>
            <a:ext cx="7372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42938"/>
            <a:ext cx="840105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Various contributions to          </a:t>
            </a:r>
            <a:r>
              <a:rPr lang="en-US" altLang="ko-KR" sz="2800" dirty="0" smtClean="0">
                <a:latin typeface="Arial" charset="0"/>
                <a:cs typeface="Arial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ko-KR" sz="2800" dirty="0" smtClean="0">
                <a:latin typeface="Arial" charset="0"/>
                <a:cs typeface="Arial" charset="0"/>
              </a:rPr>
              <a:t>  - 6 types of </a:t>
            </a:r>
            <a:r>
              <a:rPr lang="en-US" altLang="ko-KR" sz="2800" dirty="0" err="1" smtClean="0">
                <a:latin typeface="Arial" charset="0"/>
                <a:cs typeface="Arial" charset="0"/>
              </a:rPr>
              <a:t>correlators</a:t>
            </a:r>
            <a:r>
              <a:rPr lang="en-US" altLang="ko-KR" sz="2800" dirty="0" smtClean="0">
                <a:latin typeface="Arial" charset="0"/>
                <a:cs typeface="Arial" charset="0"/>
              </a:rPr>
              <a:t> are appeared.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ko-KR" sz="2800" dirty="0" smtClean="0">
                <a:latin typeface="Arial" charset="0"/>
                <a:cs typeface="Arial" charset="0"/>
              </a:rPr>
              <a:t>  - Example 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ko-KR" sz="2800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ko-KR" sz="2800" dirty="0" smtClean="0">
              <a:latin typeface="Arial" charset="0"/>
              <a:cs typeface="Arial" charset="0"/>
            </a:endParaRPr>
          </a:p>
          <a:p>
            <a:pPr eaLnBrk="1" hangingPunct="1">
              <a:buFontTx/>
              <a:buChar char="-"/>
              <a:defRPr/>
            </a:pPr>
            <a:endParaRPr lang="en-US" altLang="ko-KR" sz="2800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ko-KR" sz="800" dirty="0" smtClean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ko-KR" sz="2800" dirty="0" smtClean="0">
                <a:latin typeface="Arial" charset="0"/>
                <a:cs typeface="Arial" charset="0"/>
              </a:rPr>
              <a:t> - Diagrammatic representations :</a:t>
            </a:r>
          </a:p>
          <a:p>
            <a:pPr eaLnBrk="1" hangingPunct="1">
              <a:buFontTx/>
              <a:buChar char="-"/>
              <a:defRPr/>
            </a:pPr>
            <a:endParaRPr lang="en-US" altLang="ko-KR" sz="2800" dirty="0" smtClean="0">
              <a:latin typeface="Arial" charset="0"/>
              <a:cs typeface="Arial" charset="0"/>
            </a:endParaRPr>
          </a:p>
          <a:p>
            <a:pPr eaLnBrk="1" hangingPunct="1">
              <a:buFontTx/>
              <a:buChar char="-"/>
              <a:defRPr/>
            </a:pPr>
            <a:endParaRPr lang="en-US" altLang="ko-KR" sz="2800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ko-KR" sz="2800" dirty="0" smtClean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ko-KR" sz="2800" dirty="0" smtClean="0">
              <a:latin typeface="Arial" charset="0"/>
              <a:cs typeface="Arial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6538"/>
            <a:ext cx="8229600" cy="671512"/>
          </a:xfrm>
        </p:spPr>
        <p:txBody>
          <a:bodyPr/>
          <a:lstStyle/>
          <a:p>
            <a:pPr algn="ctr" eaLnBrk="1" hangingPunct="1"/>
            <a:endParaRPr lang="en-US" altLang="ko-KR" sz="4000" smtClean="0">
              <a:latin typeface="Arial" charset="0"/>
              <a:cs typeface="Arial" charset="0"/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647700"/>
            <a:ext cx="790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500313"/>
            <a:ext cx="87328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500563"/>
            <a:ext cx="87757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그룹 32"/>
          <p:cNvGrpSpPr>
            <a:grpSpLocks/>
          </p:cNvGrpSpPr>
          <p:nvPr/>
        </p:nvGrpSpPr>
        <p:grpSpPr bwMode="auto">
          <a:xfrm>
            <a:off x="2500313" y="5857875"/>
            <a:ext cx="6076950" cy="857250"/>
            <a:chOff x="2500298" y="5857892"/>
            <a:chExt cx="6076950" cy="857232"/>
          </a:xfrm>
        </p:grpSpPr>
        <p:pic>
          <p:nvPicPr>
            <p:cNvPr id="28680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298" y="6210299"/>
              <a:ext cx="6076950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8681" name="직선 화살표 연결선 18"/>
            <p:cNvCxnSpPr>
              <a:cxnSpLocks noChangeShapeType="1"/>
            </p:cNvCxnSpPr>
            <p:nvPr/>
          </p:nvCxnSpPr>
          <p:spPr bwMode="auto">
            <a:xfrm rot="10800000">
              <a:off x="3643306" y="5929330"/>
              <a:ext cx="1357322" cy="285752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2" name="직선 화살표 연결선 20"/>
            <p:cNvCxnSpPr>
              <a:cxnSpLocks noChangeShapeType="1"/>
            </p:cNvCxnSpPr>
            <p:nvPr/>
          </p:nvCxnSpPr>
          <p:spPr bwMode="auto">
            <a:xfrm flipV="1">
              <a:off x="6143637" y="5929330"/>
              <a:ext cx="1785949" cy="285754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3" name="직선 화살표 연결선 26"/>
            <p:cNvCxnSpPr>
              <a:cxnSpLocks noChangeShapeType="1"/>
            </p:cNvCxnSpPr>
            <p:nvPr/>
          </p:nvCxnSpPr>
          <p:spPr bwMode="auto">
            <a:xfrm rot="5400000" flipH="1" flipV="1">
              <a:off x="5429255" y="5929331"/>
              <a:ext cx="357192" cy="214314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42938"/>
            <a:ext cx="840105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8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Correaltor</a:t>
            </a:r>
            <a:r>
              <a:rPr lang="en-US" altLang="ko-KR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 within OPE  </a:t>
            </a:r>
            <a:r>
              <a:rPr lang="en-US" altLang="ko-KR" sz="2800" dirty="0" smtClean="0">
                <a:latin typeface="Arial" charset="0"/>
                <a:cs typeface="Arial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ko-KR" sz="2800" dirty="0" smtClean="0">
                <a:latin typeface="Arial" charset="0"/>
                <a:cs typeface="Arial" charset="0"/>
              </a:rPr>
              <a:t>  </a:t>
            </a:r>
          </a:p>
          <a:p>
            <a:pPr eaLnBrk="1" hangingPunct="1">
              <a:buFontTx/>
              <a:buChar char="-"/>
              <a:defRPr/>
            </a:pPr>
            <a:endParaRPr lang="en-US" altLang="ko-KR" sz="2800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ko-KR" sz="800" dirty="0" smtClean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ko-KR" sz="2800" dirty="0" smtClean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buFontTx/>
              <a:buChar char="-"/>
              <a:defRPr/>
            </a:pPr>
            <a:endParaRPr lang="en-US" altLang="ko-KR" sz="2800" dirty="0" smtClean="0">
              <a:latin typeface="Arial" charset="0"/>
              <a:cs typeface="Arial" charset="0"/>
            </a:endParaRPr>
          </a:p>
          <a:p>
            <a:pPr eaLnBrk="1" hangingPunct="1">
              <a:buFontTx/>
              <a:buChar char="-"/>
              <a:defRPr/>
            </a:pPr>
            <a:endParaRPr lang="en-US" altLang="ko-KR" sz="2800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ko-KR" sz="2800" dirty="0" smtClean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buFontTx/>
              <a:buChar char="-"/>
              <a:defRPr/>
            </a:pPr>
            <a:endParaRPr lang="en-US" altLang="ko-KR" sz="2800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ko-KR" sz="2800" dirty="0" smtClean="0">
              <a:latin typeface="Arial" charset="0"/>
              <a:cs typeface="Arial" charset="0"/>
            </a:endParaRPr>
          </a:p>
          <a:p>
            <a:pPr eaLnBrk="1" hangingPunct="1">
              <a:buFontTx/>
              <a:buChar char="-"/>
              <a:defRPr/>
            </a:pPr>
            <a:endParaRPr lang="en-US" altLang="ko-KR" sz="2800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ko-KR" sz="2800" dirty="0" smtClean="0">
                <a:latin typeface="Arial" charset="0"/>
                <a:cs typeface="Arial" charset="0"/>
              </a:rPr>
              <a:t>                                        </a:t>
            </a:r>
            <a:endParaRPr lang="en-US" altLang="ko-KR" sz="2400" dirty="0" smtClean="0">
              <a:latin typeface="Arial" charset="0"/>
              <a:cs typeface="Arial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5100"/>
            <a:ext cx="8229600" cy="671513"/>
          </a:xfrm>
        </p:spPr>
        <p:txBody>
          <a:bodyPr/>
          <a:lstStyle/>
          <a:p>
            <a:pPr algn="ctr" eaLnBrk="1" hangingPunct="1"/>
            <a:endParaRPr lang="en-US" altLang="ko-KR" sz="4000" smtClean="0">
              <a:latin typeface="Arial" charset="0"/>
              <a:cs typeface="Arial" charset="0"/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328738"/>
            <a:ext cx="60182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328863"/>
            <a:ext cx="37798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286125"/>
            <a:ext cx="646271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500563"/>
            <a:ext cx="557212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5786438"/>
            <a:ext cx="2786062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05300" y="2547938"/>
            <a:ext cx="391001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altLang="ko-KR" sz="2400" dirty="0">
                <a:latin typeface="Arial" pitchFamily="34" charset="0"/>
                <a:cs typeface="Arial" pitchFamily="34" charset="0"/>
              </a:rPr>
              <a:t>: POSITIVE </a:t>
            </a:r>
            <a:r>
              <a:rPr lang="en-US" altLang="ko-KR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Imaginary part.</a:t>
            </a:r>
            <a:endParaRPr lang="ko-KR" altLang="en-US" sz="2400" dirty="0">
              <a:solidFill>
                <a:schemeClr val="bg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7813" y="3548063"/>
            <a:ext cx="237966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altLang="ko-KR" sz="2400" dirty="0">
                <a:latin typeface="Arial" pitchFamily="34" charset="0"/>
                <a:cs typeface="Arial" pitchFamily="34" charset="0"/>
              </a:rPr>
              <a:t>: No </a:t>
            </a:r>
            <a:r>
              <a:rPr lang="en-US" altLang="ko-KR" sz="24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Im</a:t>
            </a:r>
            <a:r>
              <a:rPr lang="en-US" altLang="ko-KR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., for J=0</a:t>
            </a:r>
            <a:endParaRPr lang="ko-KR" altLang="en-US" sz="2400" dirty="0">
              <a:solidFill>
                <a:schemeClr val="bg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18200" y="4752975"/>
            <a:ext cx="20828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altLang="ko-KR" sz="2400" dirty="0">
                <a:latin typeface="Arial" pitchFamily="34" charset="0"/>
                <a:cs typeface="Arial" pitchFamily="34" charset="0"/>
              </a:rPr>
              <a:t>: Negative </a:t>
            </a:r>
            <a:r>
              <a:rPr lang="en-US" altLang="ko-KR" sz="24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Im</a:t>
            </a:r>
            <a:r>
              <a:rPr lang="en-US" altLang="ko-KR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ko-KR" altLang="en-US" sz="2400" dirty="0">
              <a:solidFill>
                <a:schemeClr val="bg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972175" y="5910263"/>
            <a:ext cx="284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ko-KR" sz="2400">
                <a:solidFill>
                  <a:schemeClr val="tx1"/>
                </a:solidFill>
                <a:latin typeface="Arial" charset="0"/>
                <a:cs typeface="Arial" charset="0"/>
              </a:rPr>
              <a:t>:By Hyp. Vac. Dom.</a:t>
            </a:r>
            <a:endParaRPr lang="ko-KR" altLang="en-US" sz="24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0063"/>
            <a:ext cx="8401050" cy="5715000"/>
          </a:xfrm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rgbClr val="FF0000"/>
                </a:solidFill>
                <a:latin typeface="Arial" charset="0"/>
                <a:cs typeface="Arial" charset="0"/>
              </a:rPr>
              <a:t>Mass and  Decay constanat  </a:t>
            </a:r>
            <a:r>
              <a:rPr lang="en-US" altLang="ko-KR" sz="2800" smtClean="0">
                <a:latin typeface="Arial" charset="0"/>
                <a:cs typeface="Arial" charset="0"/>
              </a:rPr>
              <a:t>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800" smtClean="0">
                <a:latin typeface="Arial" charset="0"/>
                <a:cs typeface="Arial" charset="0"/>
              </a:rPr>
              <a:t>  - with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280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800" smtClean="0">
                <a:latin typeface="Arial" charset="0"/>
                <a:cs typeface="Arial" charset="0"/>
              </a:rPr>
              <a:t>  </a:t>
            </a:r>
          </a:p>
          <a:p>
            <a:pPr eaLnBrk="1" hangingPunct="1">
              <a:buFontTx/>
              <a:buChar char="-"/>
            </a:pPr>
            <a:endParaRPr lang="en-US" altLang="ko-KR" sz="280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800" smtClean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800" smtClean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buFontTx/>
              <a:buChar char="-"/>
            </a:pPr>
            <a:endParaRPr lang="en-US" altLang="ko-KR" sz="2800" smtClean="0">
              <a:latin typeface="Arial" charset="0"/>
              <a:cs typeface="Arial" charset="0"/>
            </a:endParaRPr>
          </a:p>
          <a:p>
            <a:pPr eaLnBrk="1" hangingPunct="1">
              <a:buFontTx/>
              <a:buChar char="-"/>
            </a:pPr>
            <a:endParaRPr lang="en-US" altLang="ko-KR" sz="280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800" smtClean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buFontTx/>
              <a:buChar char="-"/>
            </a:pPr>
            <a:endParaRPr lang="en-US" altLang="ko-KR" sz="280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sz="2800" smtClean="0">
              <a:latin typeface="Arial" charset="0"/>
              <a:cs typeface="Arial" charset="0"/>
            </a:endParaRPr>
          </a:p>
          <a:p>
            <a:pPr eaLnBrk="1" hangingPunct="1">
              <a:buFontTx/>
              <a:buChar char="-"/>
            </a:pPr>
            <a:endParaRPr lang="en-US" altLang="ko-KR" sz="280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800" smtClean="0">
                <a:latin typeface="Arial" charset="0"/>
                <a:cs typeface="Arial" charset="0"/>
              </a:rPr>
              <a:t>                                                       </a:t>
            </a:r>
            <a:endParaRPr lang="en-US" altLang="ko-KR" sz="2400" smtClean="0">
              <a:latin typeface="Arial" charset="0"/>
              <a:cs typeface="Arial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6538"/>
            <a:ext cx="8229600" cy="671512"/>
          </a:xfrm>
        </p:spPr>
        <p:txBody>
          <a:bodyPr/>
          <a:lstStyle/>
          <a:p>
            <a:pPr algn="ctr" eaLnBrk="1" hangingPunct="1"/>
            <a:endParaRPr lang="en-US" altLang="ko-KR" sz="4000" smtClean="0">
              <a:latin typeface="Arial" charset="0"/>
              <a:cs typeface="Arial" charset="0"/>
            </a:endParaRPr>
          </a:p>
        </p:txBody>
      </p:sp>
      <p:grpSp>
        <p:nvGrpSpPr>
          <p:cNvPr id="30724" name="그룹 16"/>
          <p:cNvGrpSpPr>
            <a:grpSpLocks/>
          </p:cNvGrpSpPr>
          <p:nvPr/>
        </p:nvGrpSpPr>
        <p:grpSpPr bwMode="auto">
          <a:xfrm>
            <a:off x="5929313" y="1214438"/>
            <a:ext cx="2286000" cy="428625"/>
            <a:chOff x="1500166" y="2786058"/>
            <a:chExt cx="5991247" cy="1143000"/>
          </a:xfrm>
        </p:grpSpPr>
        <p:pic>
          <p:nvPicPr>
            <p:cNvPr id="30734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166" y="2786058"/>
              <a:ext cx="379095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5" name="Picture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6388" y="2814632"/>
              <a:ext cx="2105025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25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071563"/>
            <a:ext cx="38576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2143125"/>
            <a:ext cx="4429125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2189163"/>
            <a:ext cx="4500562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8" name="그룹 22"/>
          <p:cNvGrpSpPr>
            <a:grpSpLocks/>
          </p:cNvGrpSpPr>
          <p:nvPr/>
        </p:nvGrpSpPr>
        <p:grpSpPr bwMode="auto">
          <a:xfrm>
            <a:off x="1571625" y="5000625"/>
            <a:ext cx="6643688" cy="571500"/>
            <a:chOff x="1000100" y="5072074"/>
            <a:chExt cx="7386664" cy="676275"/>
          </a:xfrm>
        </p:grpSpPr>
        <p:pic>
          <p:nvPicPr>
            <p:cNvPr id="30732" name="Picture 2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00" y="5072074"/>
              <a:ext cx="3733800" cy="65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3" name="Picture 2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6314" y="5072074"/>
              <a:ext cx="3600450" cy="67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957263" y="5815013"/>
            <a:ext cx="4857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ko-KR" sz="2000">
                <a:solidFill>
                  <a:schemeClr val="tx1"/>
                </a:solidFill>
                <a:latin typeface="Arial" charset="0"/>
                <a:cs typeface="Arial" charset="0"/>
              </a:rPr>
              <a:t>From lattice, Gregory JHEP(2012)  : </a:t>
            </a:r>
            <a:endParaRPr lang="ko-KR" altLang="en-US" sz="20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33814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5857875"/>
            <a:ext cx="300037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5" name="Picture 2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6243638"/>
            <a:ext cx="1857375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1275"/>
            <a:ext cx="3405187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latin typeface="Arial" charset="0"/>
                <a:cs typeface="Arial" charset="0"/>
              </a:rPr>
              <a:t>Discussion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4006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ko-KR" sz="2800" dirty="0" smtClean="0">
                <a:latin typeface="Arial" charset="0"/>
                <a:cs typeface="Arial" charset="0"/>
              </a:rPr>
              <a:t>We reviewed that  f0(500) could be the bound state of the </a:t>
            </a:r>
            <a:r>
              <a:rPr lang="en-US" altLang="ko-KR" sz="2800" dirty="0" err="1" smtClean="0">
                <a:latin typeface="Arial" charset="0"/>
                <a:cs typeface="Arial" charset="0"/>
              </a:rPr>
              <a:t>diquark-antidiquark</a:t>
            </a:r>
            <a:r>
              <a:rPr lang="en-US" altLang="ko-KR" sz="2800" dirty="0" smtClean="0">
                <a:latin typeface="Arial" charset="0"/>
                <a:cs typeface="Arial" charset="0"/>
              </a:rPr>
              <a:t>. </a:t>
            </a:r>
            <a:r>
              <a:rPr lang="en-US" altLang="ko-KR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It was also discussed that interactions between the </a:t>
            </a:r>
            <a:r>
              <a:rPr lang="en-US" altLang="ko-KR" sz="28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diquarks</a:t>
            </a:r>
            <a:r>
              <a:rPr lang="en-US" altLang="ko-KR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 and </a:t>
            </a:r>
            <a:r>
              <a:rPr lang="en-US" altLang="ko-KR" sz="28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antidiquarks</a:t>
            </a:r>
            <a:r>
              <a:rPr lang="en-US" altLang="ko-KR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 played an important role in QCD sum rule analysis.</a:t>
            </a:r>
            <a:r>
              <a:rPr lang="en-US" altLang="ko-KR" sz="2800" dirty="0" smtClean="0">
                <a:latin typeface="Arial" charset="0"/>
                <a:cs typeface="Arial" charset="0"/>
              </a:rPr>
              <a:t> </a:t>
            </a:r>
            <a:endParaRPr lang="en-US" altLang="ko-KR" sz="28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ko-KR" sz="10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ko-KR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We showed that the exotic 0</a:t>
            </a:r>
            <a:r>
              <a:rPr lang="en-US" altLang="ko-KR" sz="3600" baseline="30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--</a:t>
            </a:r>
            <a:r>
              <a:rPr lang="en-US" altLang="ko-KR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</a:t>
            </a:r>
            <a:r>
              <a:rPr lang="en-US" altLang="ko-KR" sz="28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glueball</a:t>
            </a:r>
            <a:r>
              <a:rPr lang="en-US" altLang="ko-KR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could be understood within the QCD sum rule.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ko-KR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</a:t>
            </a:r>
            <a:r>
              <a:rPr lang="en-US" altLang="ko-KR" sz="2400" dirty="0" smtClean="0">
                <a:latin typeface="Arial" charset="0"/>
                <a:cs typeface="Arial" charset="0"/>
              </a:rPr>
              <a:t>- </a:t>
            </a:r>
            <a:r>
              <a:rPr lang="en-US" altLang="ko-KR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Will this exotic </a:t>
            </a:r>
            <a:r>
              <a:rPr lang="en-US" altLang="ko-KR" sz="24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glueball</a:t>
            </a:r>
            <a:r>
              <a:rPr lang="en-US" altLang="ko-KR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 not couple to the exotic meson?</a:t>
            </a:r>
            <a:r>
              <a:rPr lang="en-US" altLang="ko-KR" sz="2400" dirty="0" smtClean="0">
                <a:latin typeface="Arial" charset="0"/>
                <a:cs typeface="Arial" charset="0"/>
              </a:rPr>
              <a:t> :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ko-KR" sz="2400" dirty="0">
                <a:latin typeface="Arial" charset="0"/>
                <a:cs typeface="Arial" charset="0"/>
              </a:rPr>
              <a:t> </a:t>
            </a:r>
            <a:r>
              <a:rPr lang="en-US" altLang="ko-KR" sz="2400" dirty="0" smtClean="0">
                <a:latin typeface="Arial" charset="0"/>
                <a:cs typeface="Arial" charset="0"/>
              </a:rPr>
              <a:t>   0</a:t>
            </a:r>
            <a:r>
              <a:rPr lang="en-US" altLang="ko-KR" sz="2400" baseline="30000" dirty="0" smtClean="0">
                <a:latin typeface="Arial" charset="0"/>
                <a:cs typeface="Arial" charset="0"/>
              </a:rPr>
              <a:t>--</a:t>
            </a:r>
            <a:r>
              <a:rPr lang="en-US" altLang="ko-KR" sz="2400" dirty="0" smtClean="0">
                <a:latin typeface="Arial" charset="0"/>
                <a:cs typeface="Arial" charset="0"/>
              </a:rPr>
              <a:t> </a:t>
            </a:r>
            <a:r>
              <a:rPr lang="en-US" altLang="ko-KR" sz="2400" dirty="0" err="1" smtClean="0">
                <a:latin typeface="Arial" charset="0"/>
                <a:cs typeface="Arial" charset="0"/>
              </a:rPr>
              <a:t>tetraquark</a:t>
            </a:r>
            <a:r>
              <a:rPr lang="en-US" altLang="ko-KR" sz="2400" dirty="0" smtClean="0">
                <a:latin typeface="Arial" charset="0"/>
                <a:cs typeface="Arial" charset="0"/>
              </a:rPr>
              <a:t> has mass ~1.6GeV (Huang et al, PRD(17))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ko-KR" sz="2400" dirty="0" smtClean="0">
                <a:latin typeface="Arial" charset="0"/>
                <a:cs typeface="Arial" charset="0"/>
              </a:rPr>
              <a:t>  - </a:t>
            </a:r>
            <a:r>
              <a:rPr lang="en-US" altLang="ko-KR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It looks that we were lucky to find a good current for it.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ko-KR" sz="2400" dirty="0" smtClean="0">
                <a:latin typeface="Arial" charset="0"/>
                <a:cs typeface="Arial" charset="0"/>
              </a:rPr>
              <a:t>  - So, it is necessary for us to construct the current by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ko-KR" sz="2400" dirty="0">
                <a:latin typeface="Arial" charset="0"/>
                <a:cs typeface="Arial" charset="0"/>
              </a:rPr>
              <a:t> </a:t>
            </a:r>
            <a:r>
              <a:rPr lang="en-US" altLang="ko-KR" sz="2400" dirty="0" smtClean="0">
                <a:latin typeface="Arial" charset="0"/>
                <a:cs typeface="Arial" charset="0"/>
              </a:rPr>
              <a:t>   more systematic way as in the case of f0(500)  :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ko-KR" sz="2400" dirty="0">
                <a:latin typeface="Arial" charset="0"/>
                <a:cs typeface="Arial" charset="0"/>
              </a:rPr>
              <a:t> </a:t>
            </a:r>
            <a:r>
              <a:rPr lang="en-US" altLang="ko-KR" sz="2400" dirty="0" smtClean="0">
                <a:latin typeface="Arial" charset="0"/>
                <a:cs typeface="Arial" charset="0"/>
              </a:rPr>
              <a:t>   under the progress.  </a:t>
            </a:r>
            <a:r>
              <a:rPr lang="en-US" altLang="ko-KR" sz="28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ko-KR" sz="2800" b="1" dirty="0">
                <a:solidFill>
                  <a:srgbClr val="9900CC"/>
                </a:solidFill>
                <a:latin typeface="Arial" charset="0"/>
                <a:cs typeface="Arial" charset="0"/>
              </a:rPr>
              <a:t> </a:t>
            </a:r>
            <a:r>
              <a:rPr lang="en-US" altLang="ko-KR" sz="28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                              Thank you! </a:t>
            </a:r>
            <a:endParaRPr lang="az-Cyrl-AZ" altLang="ko-KR" sz="2800" b="1" dirty="0" smtClean="0">
              <a:solidFill>
                <a:srgbClr val="9900CC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ko-KR" sz="2800" b="1" dirty="0" smtClean="0">
              <a:solidFill>
                <a:srgbClr val="9900CC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435975" cy="5040312"/>
          </a:xfrm>
          <a:noFill/>
        </p:spPr>
        <p:txBody>
          <a:bodyPr/>
          <a:lstStyle/>
          <a:p>
            <a:pPr eaLnBrk="1" hangingPunct="1"/>
            <a:r>
              <a:rPr lang="en-US" altLang="ko-KR" sz="2800" dirty="0" smtClean="0">
                <a:latin typeface="Arial" charset="0"/>
                <a:cs typeface="Arial" charset="0"/>
              </a:rPr>
              <a:t>Hadrons of quantum numbers which are not expected from the conventional quark model for hadrons (Baryons of 3 quarks, mesons of quark and antiquark).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800" dirty="0" smtClean="0">
                <a:latin typeface="Arial" charset="0"/>
                <a:cs typeface="Arial" charset="0"/>
              </a:rPr>
              <a:t>     - Examples : mesons of </a:t>
            </a:r>
            <a:r>
              <a:rPr lang="en-US" altLang="ko-KR" sz="2800" i="1" dirty="0" smtClean="0">
                <a:latin typeface="Arial" charset="0"/>
                <a:cs typeface="Arial" charset="0"/>
              </a:rPr>
              <a:t>J</a:t>
            </a:r>
            <a:r>
              <a:rPr lang="en-US" altLang="ko-KR" sz="2800" i="1" baseline="30000" dirty="0" smtClean="0">
                <a:latin typeface="Arial" charset="0"/>
                <a:cs typeface="Arial" charset="0"/>
              </a:rPr>
              <a:t>PC</a:t>
            </a:r>
            <a:r>
              <a:rPr lang="en-US" altLang="ko-KR" sz="2800" dirty="0" smtClean="0">
                <a:latin typeface="Arial" charset="0"/>
                <a:cs typeface="Arial" charset="0"/>
              </a:rPr>
              <a:t>=</a:t>
            </a:r>
            <a:r>
              <a:rPr lang="en-US" altLang="ko-KR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0</a:t>
            </a:r>
            <a:r>
              <a:rPr lang="en-US" altLang="ko-KR" sz="4400" baseline="30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--</a:t>
            </a:r>
            <a:r>
              <a:rPr lang="en-US" altLang="ko-KR" sz="2800" dirty="0" smtClean="0">
                <a:latin typeface="Arial" charset="0"/>
                <a:cs typeface="Arial" charset="0"/>
              </a:rPr>
              <a:t>, 1</a:t>
            </a:r>
            <a:r>
              <a:rPr lang="en-US" altLang="ko-KR" sz="4000" baseline="30000" dirty="0" smtClean="0">
                <a:latin typeface="Arial" charset="0"/>
                <a:cs typeface="Arial" charset="0"/>
              </a:rPr>
              <a:t>-+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28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ko-KR" sz="2800" dirty="0" smtClean="0">
                <a:latin typeface="Arial" charset="0"/>
                <a:cs typeface="Arial" charset="0"/>
              </a:rPr>
              <a:t>Hadrons which are expected to have more quark content than the conventional </a:t>
            </a:r>
            <a:r>
              <a:rPr lang="en-US" altLang="ko-KR" sz="2800" dirty="0" smtClean="0">
                <a:latin typeface="Arial" charset="0"/>
                <a:cs typeface="Arial" charset="0"/>
              </a:rPr>
              <a:t>hadrons have.</a:t>
            </a:r>
            <a:endParaRPr lang="en-US" altLang="ko-KR" sz="2800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800" dirty="0" smtClean="0">
                <a:latin typeface="Arial" charset="0"/>
                <a:cs typeface="Arial" charset="0"/>
              </a:rPr>
              <a:t>     - Example : </a:t>
            </a:r>
            <a:r>
              <a:rPr lang="en-US" altLang="ko-KR" sz="2800" dirty="0" err="1" smtClean="0">
                <a:latin typeface="Arial" charset="0"/>
                <a:cs typeface="Arial" charset="0"/>
              </a:rPr>
              <a:t>tetraquark</a:t>
            </a:r>
            <a:r>
              <a:rPr lang="en-US" altLang="ko-KR" sz="2800" dirty="0" smtClean="0">
                <a:latin typeface="Arial" charset="0"/>
                <a:cs typeface="Arial" charset="0"/>
              </a:rPr>
              <a:t> states for the light scalar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800" dirty="0" smtClean="0">
                <a:latin typeface="Arial" charset="0"/>
                <a:cs typeface="Arial" charset="0"/>
              </a:rPr>
              <a:t>                         mesons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371600"/>
          </a:xfrm>
        </p:spPr>
        <p:txBody>
          <a:bodyPr/>
          <a:lstStyle/>
          <a:p>
            <a:pPr algn="ctr" eaLnBrk="1" hangingPunct="1"/>
            <a:r>
              <a:rPr lang="en-US" altLang="ko-KR" sz="4000" smtClean="0">
                <a:solidFill>
                  <a:srgbClr val="FF0000"/>
                </a:solidFill>
                <a:latin typeface="Arial" charset="0"/>
                <a:cs typeface="Arial" charset="0"/>
              </a:rPr>
              <a:t>Exotic Hadrons?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04107" y="3682348"/>
            <a:ext cx="2686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ko-KR" sz="2400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altLang="ko-KR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=-(-1)</a:t>
            </a:r>
            <a:r>
              <a:rPr lang="en-US" altLang="ko-KR" sz="2400" i="1" baseline="30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altLang="ko-KR" sz="2400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 C=(-</a:t>
            </a:r>
            <a:r>
              <a:rPr lang="en-US" altLang="ko-KR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altLang="ko-KR" sz="2400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altLang="ko-KR" sz="2400" i="1" baseline="30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L+S</a:t>
            </a:r>
            <a:endParaRPr lang="ko-KR" altLang="en-US" sz="2400" i="1" baseline="30000" dirty="0">
              <a:solidFill>
                <a:schemeClr val="bg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/>
          </a:p>
        </p:txBody>
      </p:sp>
      <p:sp>
        <p:nvSpPr>
          <p:cNvPr id="32771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/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00063"/>
            <a:ext cx="8358187" cy="586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/>
          </a:p>
        </p:txBody>
      </p:sp>
      <p:sp>
        <p:nvSpPr>
          <p:cNvPr id="33795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28625"/>
            <a:ext cx="8518525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/>
          </a:p>
        </p:txBody>
      </p:sp>
      <p:sp>
        <p:nvSpPr>
          <p:cNvPr id="34819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/>
          </a:p>
        </p:txBody>
      </p:sp>
      <p:pic>
        <p:nvPicPr>
          <p:cNvPr id="3482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00063"/>
            <a:ext cx="8358188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5"/>
          <p:cNvSpPr txBox="1">
            <a:spLocks noChangeArrowheads="1"/>
          </p:cNvSpPr>
          <p:nvPr/>
        </p:nvSpPr>
        <p:spPr bwMode="auto">
          <a:xfrm>
            <a:off x="6500813" y="4476750"/>
            <a:ext cx="17145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435975" cy="5040312"/>
          </a:xfrm>
          <a:noFill/>
        </p:spPr>
        <p:txBody>
          <a:bodyPr/>
          <a:lstStyle/>
          <a:p>
            <a:pPr eaLnBrk="1" hangingPunct="1"/>
            <a:endParaRPr lang="en-US" altLang="ko-KR" sz="2800" smtClean="0">
              <a:latin typeface="Arial" charset="0"/>
              <a:cs typeface="Arial" charset="0"/>
            </a:endParaRPr>
          </a:p>
        </p:txBody>
      </p:sp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71563"/>
            <a:ext cx="8534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419100"/>
            <a:ext cx="59055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8" y="752475"/>
            <a:ext cx="42767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15"/>
          <p:cNvSpPr txBox="1">
            <a:spLocks noChangeArrowheads="1"/>
          </p:cNvSpPr>
          <p:nvPr/>
        </p:nvSpPr>
        <p:spPr bwMode="auto">
          <a:xfrm>
            <a:off x="6929438" y="701675"/>
            <a:ext cx="1285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ko-KR" sz="1800" b="1">
                <a:solidFill>
                  <a:schemeClr val="tx1"/>
                </a:solidFill>
              </a:rPr>
              <a:t>PDG 2016</a:t>
            </a:r>
            <a:endParaRPr lang="ko-KR" altLang="en-US" sz="1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435975" cy="5040312"/>
          </a:xfrm>
          <a:noFill/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rgbClr val="000099"/>
                </a:solidFill>
                <a:latin typeface="Arial" charset="0"/>
                <a:cs typeface="Arial" charset="0"/>
              </a:rPr>
              <a:t>Correlator</a:t>
            </a:r>
            <a:r>
              <a:rPr lang="en-US" altLang="ko-KR" sz="2800" smtClean="0">
                <a:latin typeface="Arial" charset="0"/>
                <a:cs typeface="Arial" charset="0"/>
              </a:rPr>
              <a:t> of the interpolating current      with the quantum number of the hadron under consideration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280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sz="280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sz="280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ko-KR" sz="2800" smtClean="0">
                <a:latin typeface="Arial" charset="0"/>
                <a:cs typeface="Arial" charset="0"/>
              </a:rPr>
              <a:t>Calculating it in </a:t>
            </a:r>
            <a:r>
              <a:rPr lang="en-US" altLang="ko-KR" sz="2800" smtClean="0">
                <a:solidFill>
                  <a:srgbClr val="000099"/>
                </a:solidFill>
                <a:latin typeface="Arial" charset="0"/>
                <a:cs typeface="Arial" charset="0"/>
              </a:rPr>
              <a:t>deeply Euclidean region</a:t>
            </a:r>
            <a:r>
              <a:rPr lang="en-US" altLang="ko-KR" sz="2800" smtClean="0">
                <a:latin typeface="Arial" charset="0"/>
                <a:cs typeface="Arial" charset="0"/>
              </a:rPr>
              <a:t> by </a:t>
            </a:r>
            <a:r>
              <a:rPr lang="en-US" altLang="ko-KR" sz="2800" smtClean="0">
                <a:solidFill>
                  <a:srgbClr val="000099"/>
                </a:solidFill>
                <a:latin typeface="Arial" charset="0"/>
                <a:cs typeface="Arial" charset="0"/>
              </a:rPr>
              <a:t>the perturbative OPE</a:t>
            </a:r>
            <a:r>
              <a:rPr lang="en-US" altLang="ko-KR" sz="2800" smtClean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800" smtClean="0">
                <a:latin typeface="Arial" charset="0"/>
                <a:cs typeface="Arial" charset="0"/>
              </a:rPr>
              <a:t>                                </a:t>
            </a:r>
            <a:r>
              <a:rPr lang="en-US" altLang="ko-KR" sz="2800" smtClean="0">
                <a:solidFill>
                  <a:srgbClr val="FF0000"/>
                </a:solidFill>
                <a:latin typeface="Arial" charset="0"/>
                <a:cs typeface="Arial" charset="0"/>
              </a:rPr>
              <a:t>Condensates</a:t>
            </a:r>
            <a:r>
              <a:rPr lang="en-US" altLang="ko-KR" sz="2800" smtClean="0">
                <a:latin typeface="Arial" charset="0"/>
                <a:cs typeface="Arial" charset="0"/>
              </a:rPr>
              <a:t> from the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800" smtClean="0">
                <a:latin typeface="Arial" charset="0"/>
                <a:cs typeface="Arial" charset="0"/>
              </a:rPr>
              <a:t>                                </a:t>
            </a:r>
            <a:r>
              <a:rPr lang="en-US" altLang="ko-KR" sz="2800" smtClean="0">
                <a:solidFill>
                  <a:srgbClr val="000099"/>
                </a:solidFill>
                <a:latin typeface="Arial" charset="0"/>
                <a:cs typeface="Arial" charset="0"/>
              </a:rPr>
              <a:t>nonperturbative vacuum</a:t>
            </a:r>
            <a:r>
              <a:rPr lang="en-US" altLang="ko-KR" sz="280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371600"/>
          </a:xfrm>
        </p:spPr>
        <p:txBody>
          <a:bodyPr/>
          <a:lstStyle/>
          <a:p>
            <a:pPr algn="ctr" eaLnBrk="1" hangingPunct="1"/>
            <a:r>
              <a:rPr lang="en-US" altLang="ko-KR" sz="4000" smtClean="0">
                <a:latin typeface="Arial" charset="0"/>
                <a:cs typeface="Arial" charset="0"/>
              </a:rPr>
              <a:t>QCD sum rule (SR)</a:t>
            </a: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1482725" y="2976563"/>
          <a:ext cx="6042025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4" imgW="2476500" imgH="279400" progId="Equation.DSMT4">
                  <p:embed/>
                </p:oleObj>
              </mc:Choice>
              <mc:Fallback>
                <p:oleObj name="Equation" r:id="rId4" imgW="2476500" imgH="279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725" y="2976563"/>
                        <a:ext cx="6042025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1562100" y="5367338"/>
          <a:ext cx="18573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Equation" r:id="rId6" imgW="685800" imgH="241300" progId="Equation.DSMT4">
                  <p:embed/>
                </p:oleObj>
              </mc:Choice>
              <mc:Fallback>
                <p:oleObj name="Equation" r:id="rId6" imgW="685800" imgH="241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5367338"/>
                        <a:ext cx="1857375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987675" y="3659188"/>
            <a:ext cx="34655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>
                <a:solidFill>
                  <a:srgbClr val="000099"/>
                </a:solidFill>
                <a:latin typeface="Arial" charset="0"/>
                <a:cs typeface="Arial" charset="0"/>
              </a:rPr>
              <a:t>Nonperturbative QCD Vacuum</a:t>
            </a:r>
            <a:r>
              <a:rPr lang="en-US" altLang="ko-KR" sz="160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4813300" y="3451225"/>
            <a:ext cx="0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ko-KR" altLang="en-US"/>
          </a:p>
        </p:txBody>
      </p:sp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6804025" y="1412875"/>
          <a:ext cx="40005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Equation" r:id="rId8" imgW="190500" imgH="228600" progId="Equation.DSMT4">
                  <p:embed/>
                </p:oleObj>
              </mc:Choice>
              <mc:Fallback>
                <p:oleObj name="Equation" r:id="rId8" imgW="19050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1412875"/>
                        <a:ext cx="40005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01663" y="836613"/>
            <a:ext cx="7931150" cy="5759450"/>
          </a:xfrm>
          <a:noFill/>
        </p:spPr>
        <p:txBody>
          <a:bodyPr/>
          <a:lstStyle/>
          <a:p>
            <a:pPr eaLnBrk="1" hangingPunct="1"/>
            <a:r>
              <a:rPr lang="en-US" altLang="ko-KR" sz="2800" smtClean="0">
                <a:latin typeface="Arial" charset="0"/>
                <a:cs typeface="Arial" charset="0"/>
              </a:rPr>
              <a:t>               is related to physical region by the </a:t>
            </a:r>
            <a:r>
              <a:rPr lang="en-US" altLang="ko-KR" sz="2800" smtClean="0">
                <a:solidFill>
                  <a:srgbClr val="000099"/>
                </a:solidFill>
                <a:latin typeface="Arial" charset="0"/>
                <a:cs typeface="Arial" charset="0"/>
              </a:rPr>
              <a:t>dispersion relation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280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sz="280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1100" smtClean="0">
                <a:latin typeface="Arial" charset="0"/>
                <a:cs typeface="Arial" charset="0"/>
              </a:rPr>
              <a:t>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800" smtClean="0">
                <a:solidFill>
                  <a:srgbClr val="000099"/>
                </a:solidFill>
                <a:latin typeface="Arial" charset="0"/>
                <a:cs typeface="Arial" charset="0"/>
              </a:rPr>
              <a:t>Narrow resonance approx. in the phen. side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800" smtClean="0">
                <a:solidFill>
                  <a:srgbClr val="000099"/>
                </a:solidFill>
                <a:latin typeface="Arial" charset="0"/>
                <a:cs typeface="Arial" charset="0"/>
              </a:rPr>
              <a:t>   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280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800" smtClean="0">
                <a:solidFill>
                  <a:srgbClr val="000099"/>
                </a:solidFill>
                <a:latin typeface="Arial" charset="0"/>
                <a:cs typeface="Arial" charset="0"/>
              </a:rPr>
              <a:t>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800" smtClean="0">
                <a:solidFill>
                  <a:srgbClr val="000099"/>
                </a:solidFill>
                <a:latin typeface="Arial" charset="0"/>
                <a:cs typeface="Arial" charset="0"/>
              </a:rPr>
              <a:t>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800" smtClean="0">
                <a:solidFill>
                  <a:srgbClr val="000099"/>
                </a:solidFill>
                <a:latin typeface="Arial" charset="0"/>
                <a:cs typeface="Arial" charset="0"/>
              </a:rPr>
              <a:t>                </a:t>
            </a:r>
          </a:p>
        </p:txBody>
      </p:sp>
      <p:graphicFrame>
        <p:nvGraphicFramePr>
          <p:cNvPr id="8195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960438" y="820738"/>
          <a:ext cx="15113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Equation" r:id="rId4" imgW="609600" imgH="228600" progId="Equation.DSMT4">
                  <p:embed/>
                </p:oleObj>
              </mc:Choice>
              <mc:Fallback>
                <p:oleObj name="Equation" r:id="rId4" imgW="6096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8" y="820738"/>
                        <a:ext cx="1511300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1758950" y="1611313"/>
          <a:ext cx="5127625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Equation" r:id="rId6" imgW="1943100" imgH="444500" progId="Equation.DSMT4">
                  <p:embed/>
                </p:oleObj>
              </mc:Choice>
              <mc:Fallback>
                <p:oleObj name="Equation" r:id="rId6" imgW="1943100" imgH="444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950" y="1611313"/>
                        <a:ext cx="5127625" cy="116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793750" y="4425950"/>
          <a:ext cx="761523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Equation" r:id="rId8" imgW="3530600" imgH="241300" progId="Equation.DSMT4">
                  <p:embed/>
                </p:oleObj>
              </mc:Choice>
              <mc:Fallback>
                <p:oleObj name="Equation" r:id="rId8" imgW="3530600" imgH="241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4425950"/>
                        <a:ext cx="761523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2138363" y="3810000"/>
          <a:ext cx="24955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Equation" r:id="rId10" imgW="1320227" imgH="253890" progId="Equation.DSMT4">
                  <p:embed/>
                </p:oleObj>
              </mc:Choice>
              <mc:Fallback>
                <p:oleObj name="Equation" r:id="rId10" imgW="1320227" imgH="25389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363" y="3810000"/>
                        <a:ext cx="249555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Line 7"/>
          <p:cNvSpPr>
            <a:spLocks noChangeShapeType="1"/>
          </p:cNvSpPr>
          <p:nvPr/>
        </p:nvSpPr>
        <p:spPr bwMode="auto">
          <a:xfrm flipV="1">
            <a:off x="3467100" y="4230688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ko-KR" altLang="en-US"/>
          </a:p>
        </p:txBody>
      </p:sp>
      <p:grpSp>
        <p:nvGrpSpPr>
          <p:cNvPr id="8200" name="Group 15"/>
          <p:cNvGrpSpPr>
            <a:grpSpLocks/>
          </p:cNvGrpSpPr>
          <p:nvPr/>
        </p:nvGrpSpPr>
        <p:grpSpPr bwMode="auto">
          <a:xfrm>
            <a:off x="6445250" y="4905375"/>
            <a:ext cx="1871663" cy="401638"/>
            <a:chOff x="1973" y="3293"/>
            <a:chExt cx="1179" cy="253"/>
          </a:xfrm>
        </p:grpSpPr>
        <p:sp>
          <p:nvSpPr>
            <p:cNvPr id="8204" name="Line 10"/>
            <p:cNvSpPr>
              <a:spLocks noChangeShapeType="1"/>
            </p:cNvSpPr>
            <p:nvPr/>
          </p:nvSpPr>
          <p:spPr bwMode="auto">
            <a:xfrm>
              <a:off x="1973" y="3430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8205" name="Line 11"/>
            <p:cNvSpPr>
              <a:spLocks noChangeShapeType="1"/>
            </p:cNvSpPr>
            <p:nvPr/>
          </p:nvSpPr>
          <p:spPr bwMode="auto">
            <a:xfrm>
              <a:off x="1973" y="3293"/>
              <a:ext cx="0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  <p:graphicFrame>
          <p:nvGraphicFramePr>
            <p:cNvPr id="8206" name="Object 12"/>
            <p:cNvGraphicFramePr>
              <a:graphicFrameLocks noChangeAspect="1"/>
            </p:cNvGraphicFramePr>
            <p:nvPr/>
          </p:nvGraphicFramePr>
          <p:xfrm>
            <a:off x="2269" y="3294"/>
            <a:ext cx="883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5" name="Equation" r:id="rId12" imgW="621760" imgH="177646" progId="Equation.DSMT4">
                    <p:embed/>
                  </p:oleObj>
                </mc:Choice>
                <mc:Fallback>
                  <p:oleObj name="Equation" r:id="rId12" imgW="621760" imgH="177646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9" y="3294"/>
                          <a:ext cx="883" cy="2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201" name="Object 13"/>
          <p:cNvGraphicFramePr>
            <a:graphicFrameLocks noChangeAspect="1"/>
          </p:cNvGraphicFramePr>
          <p:nvPr/>
        </p:nvGraphicFramePr>
        <p:xfrm>
          <a:off x="1724025" y="5489575"/>
          <a:ext cx="61198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Equation" r:id="rId14" imgW="3441700" imgH="342900" progId="Equation.DSMT4">
                  <p:embed/>
                </p:oleObj>
              </mc:Choice>
              <mc:Fallback>
                <p:oleObj name="Equation" r:id="rId14" imgW="3441700" imgH="3429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025" y="5489575"/>
                        <a:ext cx="61198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" name="Line 16"/>
          <p:cNvSpPr>
            <a:spLocks noChangeShapeType="1"/>
          </p:cNvSpPr>
          <p:nvPr/>
        </p:nvSpPr>
        <p:spPr bwMode="auto">
          <a:xfrm flipV="1">
            <a:off x="7380288" y="4217988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ko-KR" altLang="en-US"/>
          </a:p>
        </p:txBody>
      </p:sp>
      <p:sp>
        <p:nvSpPr>
          <p:cNvPr id="8203" name="Text Box 17"/>
          <p:cNvSpPr txBox="1">
            <a:spLocks noChangeArrowheads="1"/>
          </p:cNvSpPr>
          <p:nvPr/>
        </p:nvSpPr>
        <p:spPr bwMode="auto">
          <a:xfrm>
            <a:off x="5861050" y="3757613"/>
            <a:ext cx="2671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ko-KR" sz="2000" b="1"/>
              <a:t>Quark-hadron duality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765175"/>
            <a:ext cx="8569325" cy="5329238"/>
          </a:xfrm>
          <a:noFill/>
        </p:spPr>
        <p:txBody>
          <a:bodyPr/>
          <a:lstStyle/>
          <a:p>
            <a:pPr eaLnBrk="1" hangingPunct="1"/>
            <a:r>
              <a:rPr lang="en-US" altLang="ko-KR" sz="2800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Borel</a:t>
            </a:r>
            <a:r>
              <a:rPr lang="en-US" altLang="ko-KR" sz="2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transform</a:t>
            </a:r>
            <a:r>
              <a:rPr lang="en-US" altLang="ko-KR" sz="2800" dirty="0" smtClean="0">
                <a:latin typeface="Arial" charset="0"/>
                <a:cs typeface="Arial" charset="0"/>
              </a:rPr>
              <a:t> makes the contributions from the continuum </a:t>
            </a:r>
            <a:r>
              <a:rPr lang="en-US" altLang="ko-KR" sz="2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suppressed exponentially</a:t>
            </a:r>
            <a:r>
              <a:rPr lang="en-US" altLang="ko-KR" sz="2800" dirty="0" smtClean="0">
                <a:latin typeface="Arial" charset="0"/>
                <a:cs typeface="Arial" charset="0"/>
              </a:rPr>
              <a:t>. </a:t>
            </a:r>
          </a:p>
          <a:p>
            <a:pPr eaLnBrk="1" hangingPunct="1"/>
            <a:endParaRPr lang="en-US" altLang="ko-KR" sz="28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ko-KR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QCD sum rules</a:t>
            </a:r>
            <a:r>
              <a:rPr lang="en-US" altLang="ko-KR" sz="2800" dirty="0" smtClean="0">
                <a:latin typeface="Arial" charset="0"/>
                <a:cs typeface="Arial" charset="0"/>
              </a:rPr>
              <a:t> : </a:t>
            </a:r>
          </a:p>
          <a:p>
            <a:pPr eaLnBrk="1" hangingPunct="1"/>
            <a:endParaRPr lang="en-US" altLang="ko-KR" sz="28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ko-KR" sz="28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ko-KR" sz="28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ko-KR" sz="2800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                                  : </a:t>
            </a:r>
            <a:r>
              <a:rPr lang="en-US" altLang="ko-KR" sz="2800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Borel</a:t>
            </a:r>
            <a:r>
              <a:rPr lang="en-US" altLang="ko-KR" sz="2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Mass</a:t>
            </a:r>
            <a:r>
              <a:rPr lang="en-US" altLang="ko-KR" sz="2800" dirty="0" smtClean="0">
                <a:latin typeface="Arial" charset="0"/>
                <a:cs typeface="Arial" charset="0"/>
              </a:rPr>
              <a:t> 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1520825" y="2924175"/>
          <a:ext cx="624205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4" imgW="2743200" imgH="355600" progId="Equation.DSMT4">
                  <p:embed/>
                </p:oleObj>
              </mc:Choice>
              <mc:Fallback>
                <p:oleObj name="Equation" r:id="rId4" imgW="2743200" imgH="355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825" y="2924175"/>
                        <a:ext cx="6242050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3289300" y="5338763"/>
          <a:ext cx="5746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6" imgW="203024" imgH="164957" progId="Equation.DSMT4">
                  <p:embed/>
                </p:oleObj>
              </mc:Choice>
              <mc:Fallback>
                <p:oleObj name="Equation" r:id="rId6" imgW="203024" imgH="164957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300" y="5338763"/>
                        <a:ext cx="57467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AutoShape 8"/>
          <p:cNvSpPr>
            <a:spLocks noChangeArrowheads="1"/>
          </p:cNvSpPr>
          <p:nvPr/>
        </p:nvSpPr>
        <p:spPr bwMode="auto">
          <a:xfrm>
            <a:off x="1547813" y="2868613"/>
            <a:ext cx="3816350" cy="863600"/>
          </a:xfrm>
          <a:prstGeom prst="wedgeRectCallout">
            <a:avLst>
              <a:gd name="adj1" fmla="val -1718"/>
              <a:gd name="adj2" fmla="val 142278"/>
            </a:avLst>
          </a:prstGeom>
          <a:noFill/>
          <a:ln w="9525" algn="ctr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ko-KR" sz="1800">
              <a:solidFill>
                <a:schemeClr val="tx1"/>
              </a:solidFill>
            </a:endParaRPr>
          </a:p>
        </p:txBody>
      </p:sp>
      <p:sp>
        <p:nvSpPr>
          <p:cNvPr id="200717" name="Text Box 13"/>
          <p:cNvSpPr txBox="1">
            <a:spLocks noChangeArrowheads="1"/>
          </p:cNvSpPr>
          <p:nvPr/>
        </p:nvSpPr>
        <p:spPr bwMode="auto">
          <a:xfrm>
            <a:off x="4822825" y="4449763"/>
            <a:ext cx="3155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000" b="1">
                <a:solidFill>
                  <a:schemeClr val="tx1"/>
                </a:solidFill>
              </a:rPr>
              <a:t>Must be </a:t>
            </a:r>
            <a:r>
              <a:rPr lang="en-US" altLang="ko-KR" sz="2000" b="1"/>
              <a:t>POSITIVE</a:t>
            </a:r>
            <a:endParaRPr lang="en-US" altLang="ko-KR" sz="2000" b="1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7864" y="438640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LHS(</a:t>
            </a:r>
            <a:r>
              <a:rPr lang="en-US" altLang="ko-KR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) :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07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92150"/>
            <a:ext cx="8218488" cy="5905500"/>
          </a:xfrm>
          <a:noFill/>
        </p:spPr>
        <p:txBody>
          <a:bodyPr/>
          <a:lstStyle/>
          <a:p>
            <a:pPr eaLnBrk="1" hangingPunct="1"/>
            <a:r>
              <a:rPr lang="en-US" altLang="ko-KR" sz="2800" smtClean="0">
                <a:latin typeface="Arial" charset="0"/>
                <a:cs typeface="Arial" charset="0"/>
              </a:rPr>
              <a:t>Mass of Particle can be determined by</a:t>
            </a:r>
          </a:p>
          <a:p>
            <a:pPr eaLnBrk="1" hangingPunct="1"/>
            <a:endParaRPr lang="en-US" altLang="ko-KR" sz="280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800" smtClean="0">
                <a:latin typeface="Arial" charset="0"/>
                <a:cs typeface="Arial" charset="0"/>
              </a:rPr>
              <a:t>                          </a:t>
            </a:r>
          </a:p>
          <a:p>
            <a:pPr eaLnBrk="1" hangingPunct="1"/>
            <a:r>
              <a:rPr lang="en-US" altLang="ko-KR" sz="2800" smtClean="0">
                <a:solidFill>
                  <a:srgbClr val="000099"/>
                </a:solidFill>
                <a:latin typeface="Arial" charset="0"/>
                <a:cs typeface="Arial" charset="0"/>
              </a:rPr>
              <a:t>Generally, including all contributions from OPE, the mass must be independent on</a:t>
            </a:r>
            <a:r>
              <a:rPr lang="en-US" altLang="ko-KR" sz="2800" smtClean="0">
                <a:latin typeface="Arial" charset="0"/>
                <a:cs typeface="Arial" charset="0"/>
              </a:rPr>
              <a:t> </a:t>
            </a:r>
            <a:r>
              <a:rPr lang="en-US" altLang="ko-KR" sz="2800" smtClean="0">
                <a:solidFill>
                  <a:srgbClr val="000099"/>
                </a:solidFill>
                <a:latin typeface="Arial" charset="0"/>
                <a:cs typeface="Arial" charset="0"/>
              </a:rPr>
              <a:t>the Borel mass, </a:t>
            </a:r>
            <a:r>
              <a:rPr lang="en-US" altLang="ko-KR" sz="2800" smtClean="0">
                <a:solidFill>
                  <a:srgbClr val="FF0000"/>
                </a:solidFill>
                <a:latin typeface="Arial" charset="0"/>
                <a:cs typeface="Arial" charset="0"/>
              </a:rPr>
              <a:t>if the current is appropriate to the hadron.</a:t>
            </a:r>
          </a:p>
          <a:p>
            <a:pPr eaLnBrk="1" hangingPunct="1"/>
            <a:r>
              <a:rPr lang="en-US" altLang="ko-KR" sz="2800" smtClean="0">
                <a:latin typeface="Arial" charset="0"/>
                <a:cs typeface="Arial" charset="0"/>
              </a:rPr>
              <a:t>Actually, we cannot do it. </a:t>
            </a:r>
            <a:r>
              <a:rPr lang="en-US" altLang="ko-KR" sz="2800" smtClean="0">
                <a:solidFill>
                  <a:srgbClr val="000099"/>
                </a:solidFill>
                <a:latin typeface="Arial" charset="0"/>
                <a:cs typeface="Arial" charset="0"/>
              </a:rPr>
              <a:t>Up to a certain energy dimension operators</a:t>
            </a:r>
            <a:r>
              <a:rPr lang="en-US" altLang="ko-KR" sz="2800" smtClean="0">
                <a:latin typeface="Arial" charset="0"/>
                <a:cs typeface="Arial" charset="0"/>
              </a:rPr>
              <a:t>, </a:t>
            </a:r>
            <a:r>
              <a:rPr lang="en-US" altLang="ko-KR" sz="2800" smtClean="0">
                <a:solidFill>
                  <a:srgbClr val="FF0000"/>
                </a:solidFill>
                <a:latin typeface="Arial" charset="0"/>
                <a:cs typeface="Arial" charset="0"/>
              </a:rPr>
              <a:t>mass plateau</a:t>
            </a:r>
            <a:r>
              <a:rPr lang="en-US" altLang="ko-KR" sz="2800" smtClean="0">
                <a:latin typeface="Arial" charset="0"/>
                <a:cs typeface="Arial" charset="0"/>
              </a:rPr>
              <a:t> appears in some region of the Borel mass.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800" smtClean="0">
                <a:latin typeface="Arial" charset="0"/>
                <a:cs typeface="Arial" charset="0"/>
              </a:rPr>
              <a:t>                                   Borel window</a:t>
            </a:r>
          </a:p>
          <a:p>
            <a:pPr eaLnBrk="1" hangingPunct="1"/>
            <a:r>
              <a:rPr lang="en-US" altLang="ko-KR" sz="2800" smtClean="0">
                <a:latin typeface="Arial" charset="0"/>
                <a:cs typeface="Arial" charset="0"/>
              </a:rPr>
              <a:t>Borel window must be opened in           .</a:t>
            </a: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2962275" y="1447800"/>
          <a:ext cx="33178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Equation" r:id="rId4" imgW="1587500" imgH="292100" progId="Equation.DSMT4">
                  <p:embed/>
                </p:oleObj>
              </mc:Choice>
              <mc:Fallback>
                <p:oleObj name="Equation" r:id="rId4" imgW="1587500" imgH="292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2275" y="1447800"/>
                        <a:ext cx="331787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10"/>
          <p:cNvGraphicFramePr>
            <a:graphicFrameLocks noChangeAspect="1"/>
          </p:cNvGraphicFramePr>
          <p:nvPr/>
        </p:nvGraphicFramePr>
        <p:xfrm>
          <a:off x="6130925" y="5514975"/>
          <a:ext cx="1030288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Equation" r:id="rId6" imgW="457200" imgH="228600" progId="Equation.DSMT4">
                  <p:embed/>
                </p:oleObj>
              </mc:Choice>
              <mc:Fallback>
                <p:oleObj name="Equation" r:id="rId6" imgW="45720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0925" y="5514975"/>
                        <a:ext cx="1030288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11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Equation" r:id="rId8" imgW="435285" imgH="677109" progId="Equation.DSMT4">
                  <p:embed/>
                </p:oleObj>
              </mc:Choice>
              <mc:Fallback>
                <p:oleObj name="Equation" r:id="rId8" imgW="435285" imgH="677109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AutoShape 12"/>
          <p:cNvSpPr>
            <a:spLocks noChangeArrowheads="1"/>
          </p:cNvSpPr>
          <p:nvPr/>
        </p:nvSpPr>
        <p:spPr bwMode="auto">
          <a:xfrm>
            <a:off x="3092450" y="5097463"/>
            <a:ext cx="720725" cy="287337"/>
          </a:xfrm>
          <a:prstGeom prst="notchedRightArrow">
            <a:avLst>
              <a:gd name="adj1" fmla="val 50000"/>
              <a:gd name="adj2" fmla="val 6270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5738"/>
            <a:ext cx="8229600" cy="1371600"/>
          </a:xfrm>
        </p:spPr>
        <p:txBody>
          <a:bodyPr/>
          <a:lstStyle/>
          <a:p>
            <a:pPr algn="ctr" eaLnBrk="1" hangingPunct="1"/>
            <a:r>
              <a:rPr lang="en-US" altLang="ko-KR" sz="4000" smtClean="0">
                <a:latin typeface="Arial" charset="0"/>
                <a:cs typeface="Arial" charset="0"/>
              </a:rPr>
              <a:t>Light scalar meson nonet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1663" y="1412875"/>
            <a:ext cx="7786687" cy="4637088"/>
          </a:xfrm>
        </p:spPr>
        <p:txBody>
          <a:bodyPr/>
          <a:lstStyle/>
          <a:p>
            <a:pPr eaLnBrk="1" hangingPunct="1"/>
            <a:r>
              <a:rPr lang="en-US" altLang="ko-KR" sz="2800" smtClean="0">
                <a:latin typeface="Arial" charset="0"/>
                <a:cs typeface="Arial" charset="0"/>
              </a:rPr>
              <a:t>Members : 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280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800" smtClean="0">
                <a:latin typeface="Arial" charset="0"/>
                <a:cs typeface="Arial" charset="0"/>
              </a:rPr>
              <a:t> </a:t>
            </a:r>
          </a:p>
          <a:p>
            <a:pPr eaLnBrk="1" hangingPunct="1"/>
            <a:endParaRPr lang="en-US" altLang="ko-KR" sz="280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ko-KR" sz="2800" smtClean="0">
                <a:solidFill>
                  <a:srgbClr val="FF0000"/>
                </a:solidFill>
                <a:latin typeface="Arial" charset="0"/>
                <a:cs typeface="Arial" charset="0"/>
              </a:rPr>
              <a:t>Large decay widths</a:t>
            </a:r>
            <a:r>
              <a:rPr lang="en-US" altLang="ko-KR" sz="2800" smtClean="0">
                <a:latin typeface="Arial" charset="0"/>
                <a:cs typeface="Arial" charset="0"/>
              </a:rPr>
              <a:t> : </a:t>
            </a:r>
          </a:p>
          <a:p>
            <a:pPr eaLnBrk="1" hangingPunct="1"/>
            <a:endParaRPr lang="en-US" altLang="ko-KR" sz="280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800" smtClean="0">
                <a:latin typeface="Arial" charset="0"/>
                <a:cs typeface="Arial" charset="0"/>
              </a:rPr>
              <a:t>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800" smtClean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800" smtClean="0">
                <a:latin typeface="Arial" charset="0"/>
                <a:cs typeface="Arial" charset="0"/>
              </a:rPr>
              <a:t>    </a:t>
            </a:r>
            <a:r>
              <a:rPr lang="en-US" altLang="ko-KR" sz="2200" b="1" smtClean="0">
                <a:latin typeface="Arial" charset="0"/>
                <a:cs typeface="Arial" charset="0"/>
              </a:rPr>
              <a:t>Refs. : PDG, Chin. Phys. C, 38(2014) 09001</a:t>
            </a: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3132138" y="1484313"/>
          <a:ext cx="4176712" cy="189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Equation" r:id="rId4" imgW="1600200" imgH="723900" progId="Equation.DSMT4">
                  <p:embed/>
                </p:oleObj>
              </mc:Choice>
              <mc:Fallback>
                <p:oleObj name="Equation" r:id="rId4" imgW="1600200" imgH="723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484313"/>
                        <a:ext cx="4176712" cy="189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9"/>
          <p:cNvGraphicFramePr>
            <a:graphicFrameLocks noChangeAspect="1"/>
          </p:cNvGraphicFramePr>
          <p:nvPr/>
        </p:nvGraphicFramePr>
        <p:xfrm>
          <a:off x="1763713" y="4333875"/>
          <a:ext cx="5383212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Equation" r:id="rId6" imgW="2501900" imgH="482600" progId="Equation.DSMT4">
                  <p:embed/>
                </p:oleObj>
              </mc:Choice>
              <mc:Fallback>
                <p:oleObj name="Equation" r:id="rId6" imgW="2501900" imgH="482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4333875"/>
                        <a:ext cx="5383212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모자이크">
  <a:themeElements>
    <a:clrScheme name="모자이크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모자이크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1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itchFamily="2" charset="2"/>
          <a:buChar char="n"/>
          <a:tabLst/>
          <a:defRPr kumimoji="1" lang="ko-KR" altLang="en-US" sz="2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1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itchFamily="2" charset="2"/>
          <a:buChar char="n"/>
          <a:tabLst/>
          <a:defRPr kumimoji="1" lang="ko-KR" altLang="en-US" sz="2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모자이크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모자이크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모자이크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모자이크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모자이크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모자이크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모자이크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모자이크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모자이크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모자이크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모자이크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모자이크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8949</TotalTime>
  <Words>1267</Words>
  <Application>Microsoft Office PowerPoint</Application>
  <PresentationFormat>화면 슬라이드 쇼(4:3)</PresentationFormat>
  <Paragraphs>296</Paragraphs>
  <Slides>32</Slides>
  <Notes>29</Notes>
  <HiddenSlides>0</HiddenSlides>
  <MMClips>0</MMClips>
  <ScaleCrop>false</ScaleCrop>
  <HeadingPairs>
    <vt:vector size="8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32</vt:i4>
      </vt:variant>
    </vt:vector>
  </HeadingPairs>
  <TitlesOfParts>
    <vt:vector size="39" baseType="lpstr">
      <vt:lpstr>굴림</vt:lpstr>
      <vt:lpstr>Arial</vt:lpstr>
      <vt:lpstr>Times New Roman</vt:lpstr>
      <vt:lpstr>Wingdings</vt:lpstr>
      <vt:lpstr>모자이크</vt:lpstr>
      <vt:lpstr>Equation</vt:lpstr>
      <vt:lpstr>비트맵 이미지</vt:lpstr>
      <vt:lpstr>Exotic Glueballs</vt:lpstr>
      <vt:lpstr>In this talk</vt:lpstr>
      <vt:lpstr>Exotic Hadrons?</vt:lpstr>
      <vt:lpstr>PowerPoint 프레젠테이션</vt:lpstr>
      <vt:lpstr>QCD sum rule (SR)</vt:lpstr>
      <vt:lpstr>PowerPoint 프레젠테이션</vt:lpstr>
      <vt:lpstr>PowerPoint 프레젠테이션</vt:lpstr>
      <vt:lpstr>PowerPoint 프레젠테이션</vt:lpstr>
      <vt:lpstr>Light scalar meson nonet</vt:lpstr>
      <vt:lpstr>     interpretation</vt:lpstr>
      <vt:lpstr>PowerPoint 프레젠테이션</vt:lpstr>
      <vt:lpstr>         interpretation</vt:lpstr>
      <vt:lpstr>PowerPoint 프레젠테이션</vt:lpstr>
      <vt:lpstr>SRs for light scalar nonet</vt:lpstr>
      <vt:lpstr>PowerPoint 프레젠테이션</vt:lpstr>
      <vt:lpstr>LHS of SRs with scalar Diquark</vt:lpstr>
      <vt:lpstr>What we have seen…</vt:lpstr>
      <vt:lpstr>PowerPoint 프레젠테이션</vt:lpstr>
      <vt:lpstr>SR for f0(500) again</vt:lpstr>
      <vt:lpstr>PowerPoint 프레젠테이션</vt:lpstr>
      <vt:lpstr>Exotic Glueballs</vt:lpstr>
      <vt:lpstr>PowerPoint 프레젠테이션</vt:lpstr>
      <vt:lpstr>    glueball within QCD SR </vt:lpstr>
      <vt:lpstr>PowerPoint 프레젠테이션</vt:lpstr>
      <vt:lpstr>Our analysis : PRD (2017)</vt:lpstr>
      <vt:lpstr>PowerPoint 프레젠테이션</vt:lpstr>
      <vt:lpstr>PowerPoint 프레젠테이션</vt:lpstr>
      <vt:lpstr>PowerPoint 프레젠테이션</vt:lpstr>
      <vt:lpstr>Discussion</vt:lpstr>
      <vt:lpstr>PowerPoint 프레젠테이션</vt:lpstr>
      <vt:lpstr>PowerPoint 프레젠테이션</vt:lpstr>
      <vt:lpstr>PowerPoint 프레젠테이션</vt:lpstr>
    </vt:vector>
  </TitlesOfParts>
  <Company>Valencia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Instantons and  Diquark-Triquark model  for Pentaquark (in press in PLB)</dc:title>
  <dc:creator>Hee-Jung Lee</dc:creator>
  <cp:lastModifiedBy>user</cp:lastModifiedBy>
  <cp:revision>277</cp:revision>
  <dcterms:created xsi:type="dcterms:W3CDTF">2004-07-17T16:19:40Z</dcterms:created>
  <dcterms:modified xsi:type="dcterms:W3CDTF">2017-07-24T11:17:02Z</dcterms:modified>
</cp:coreProperties>
</file>