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41"/>
  </p:notesMasterIdLst>
  <p:sldIdLst>
    <p:sldId id="333" r:id="rId2"/>
    <p:sldId id="33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3" r:id="rId15"/>
    <p:sldId id="278" r:id="rId16"/>
    <p:sldId id="309" r:id="rId17"/>
    <p:sldId id="298" r:id="rId18"/>
    <p:sldId id="281" r:id="rId19"/>
    <p:sldId id="282" r:id="rId20"/>
    <p:sldId id="283" r:id="rId21"/>
    <p:sldId id="284" r:id="rId22"/>
    <p:sldId id="299" r:id="rId23"/>
    <p:sldId id="324" r:id="rId24"/>
    <p:sldId id="300" r:id="rId25"/>
    <p:sldId id="301" r:id="rId26"/>
    <p:sldId id="317" r:id="rId27"/>
    <p:sldId id="318" r:id="rId28"/>
    <p:sldId id="330" r:id="rId29"/>
    <p:sldId id="332" r:id="rId30"/>
    <p:sldId id="325" r:id="rId31"/>
    <p:sldId id="326" r:id="rId32"/>
    <p:sldId id="327" r:id="rId33"/>
    <p:sldId id="310" r:id="rId34"/>
    <p:sldId id="311" r:id="rId35"/>
    <p:sldId id="312" r:id="rId36"/>
    <p:sldId id="313" r:id="rId37"/>
    <p:sldId id="314" r:id="rId38"/>
    <p:sldId id="315" r:id="rId39"/>
    <p:sldId id="305" r:id="rId4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6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</a:rPr>
              <a:t>‹#›</a:t>
            </a:fld>
            <a:endParaRPr lang="en-US" sz="1800" b="0" i="0" u="none" strike="noStrike" cap="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21160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layout with centered title and subtitle placeholder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914400" marR="0" lvl="0" indent="-914400" algn="ctr" rtl="0">
              <a:lnSpc>
                <a:spcPct val="100000"/>
              </a:lnSpc>
              <a:spcBef>
                <a:spcPts val="0"/>
              </a:spcBef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14400" algn="ctr" rtl="0">
              <a:lnSpc>
                <a:spcPct val="100000"/>
              </a:lnSpc>
              <a:spcBef>
                <a:spcPts val="0"/>
              </a:spcBef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914400" algn="ctr" rtl="0">
              <a:lnSpc>
                <a:spcPct val="100000"/>
              </a:lnSpc>
              <a:spcBef>
                <a:spcPts val="0"/>
              </a:spcBef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14400" marR="0" lvl="3" indent="-914400" algn="ctr" rtl="0">
              <a:lnSpc>
                <a:spcPct val="100000"/>
              </a:lnSpc>
              <a:spcBef>
                <a:spcPts val="0"/>
              </a:spcBef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14400" marR="0" lvl="4" indent="-914400" algn="ctr" rtl="0">
              <a:lnSpc>
                <a:spcPct val="100000"/>
              </a:lnSpc>
              <a:spcBef>
                <a:spcPts val="0"/>
              </a:spcBef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14400" marR="0" lvl="5" indent="-914400" algn="ctr" rtl="0">
              <a:lnSpc>
                <a:spcPct val="100000"/>
              </a:lnSpc>
              <a:spcBef>
                <a:spcPts val="0"/>
              </a:spcBef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-914400" algn="ctr" rtl="0">
              <a:lnSpc>
                <a:spcPct val="100000"/>
              </a:lnSpc>
              <a:spcBef>
                <a:spcPts val="0"/>
              </a:spcBef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14400" marR="0" lvl="7" indent="-914400" algn="ctr" rtl="0">
              <a:lnSpc>
                <a:spcPct val="100000"/>
              </a:lnSpc>
              <a:spcBef>
                <a:spcPts val="0"/>
              </a:spcBef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14400" marR="0" lvl="8" indent="-914400" algn="ctr" rtl="0">
              <a:lnSpc>
                <a:spcPct val="100000"/>
              </a:lnSpc>
              <a:spcBef>
                <a:spcPts val="0"/>
              </a:spcBef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429000" marR="0" lvl="6" indent="-101600" algn="l" rtl="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-101600" algn="l" rtl="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629400" marR="0" lvl="8" indent="-101600" algn="l" rtl="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4895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914400" marR="0" lvl="0" indent="-914400" algn="ctr" rtl="0">
              <a:lnSpc>
                <a:spcPct val="100000"/>
              </a:lnSpc>
              <a:spcBef>
                <a:spcPts val="0"/>
              </a:spcBef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14400" algn="ctr" rtl="0">
              <a:lnSpc>
                <a:spcPct val="100000"/>
              </a:lnSpc>
              <a:spcBef>
                <a:spcPts val="0"/>
              </a:spcBef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914400" algn="ctr" rtl="0">
              <a:lnSpc>
                <a:spcPct val="100000"/>
              </a:lnSpc>
              <a:spcBef>
                <a:spcPts val="0"/>
              </a:spcBef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14400" marR="0" lvl="3" indent="-914400" algn="ctr" rtl="0">
              <a:lnSpc>
                <a:spcPct val="100000"/>
              </a:lnSpc>
              <a:spcBef>
                <a:spcPts val="0"/>
              </a:spcBef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14400" marR="0" lvl="4" indent="-914400" algn="ctr" rtl="0">
              <a:lnSpc>
                <a:spcPct val="100000"/>
              </a:lnSpc>
              <a:spcBef>
                <a:spcPts val="0"/>
              </a:spcBef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14400" marR="0" lvl="5" indent="-914400" algn="ctr" rtl="0">
              <a:lnSpc>
                <a:spcPct val="100000"/>
              </a:lnSpc>
              <a:spcBef>
                <a:spcPts val="0"/>
              </a:spcBef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-914400" algn="ctr" rtl="0">
              <a:lnSpc>
                <a:spcPct val="100000"/>
              </a:lnSpc>
              <a:spcBef>
                <a:spcPts val="0"/>
              </a:spcBef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14400" marR="0" lvl="7" indent="-914400" algn="ctr" rtl="0">
              <a:lnSpc>
                <a:spcPct val="100000"/>
              </a:lnSpc>
              <a:spcBef>
                <a:spcPts val="0"/>
              </a:spcBef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14400" marR="0" lvl="8" indent="-914400" algn="ctr" rtl="0">
              <a:lnSpc>
                <a:spcPct val="100000"/>
              </a:lnSpc>
              <a:spcBef>
                <a:spcPts val="0"/>
              </a:spcBef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429000" marR="0" lvl="6" indent="-101600" algn="l" rtl="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-101600" algn="l" rtl="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629400" marR="0" lvl="8" indent="-101600" algn="l" rtl="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8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59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ttp://flerovlab.jinr.ru/flnr/dimg/head2_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0"/>
            <a:ext cx="39751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7123" y="2204864"/>
            <a:ext cx="8572500" cy="1651000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b-s anomaly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in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covariant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quark model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>
          <a:xfrm>
            <a:off x="5605441" y="3030364"/>
            <a:ext cx="3104182" cy="140961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400" b="1" u="sng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2800" b="1" i="1" u="sng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Issadykov</a:t>
            </a: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Aidos</a:t>
            </a:r>
            <a:r>
              <a:rPr lang="en-US" sz="28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	</a:t>
            </a: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	 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>
          <a:xfrm>
            <a:off x="5536950" y="4149080"/>
            <a:ext cx="3239000" cy="171739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</a:rPr>
              <a:t>i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</a:rPr>
              <a:t>n collaboration with:</a:t>
            </a:r>
          </a:p>
          <a:p>
            <a:pPr marL="0" indent="0">
              <a:buNone/>
              <a:defRPr/>
            </a:pP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br>
              <a:rPr lang="en-US" sz="2400" i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n-US" sz="2400" i="1" u="sng" dirty="0" smtClean="0">
                <a:solidFill>
                  <a:srgbClr val="002060"/>
                </a:solidFill>
                <a:latin typeface="Times New Roman" pitchFamily="18" charset="0"/>
              </a:rPr>
              <a:t>Mikhail  A. Ivanov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</a:rPr>
              <a:t> &amp;</a:t>
            </a:r>
            <a:endParaRPr lang="ru-RU" sz="2400" i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2400" i="1" u="sng" dirty="0" smtClean="0">
                <a:solidFill>
                  <a:srgbClr val="002060"/>
                </a:solidFill>
                <a:latin typeface="Times New Roman" pitchFamily="18" charset="0"/>
              </a:rPr>
              <a:t>Bratislava group</a:t>
            </a:r>
          </a:p>
        </p:txBody>
      </p:sp>
      <p:pic>
        <p:nvPicPr>
          <p:cNvPr id="9" name="Picture 8" descr="C:\Users\Asus\Desktop\Eurasian_National_University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" y="-27032"/>
            <a:ext cx="1616556" cy="115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21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700211"/>
            <a:ext cx="4487862" cy="93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700" y="2852736"/>
            <a:ext cx="9601200" cy="259238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0" y="500062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COMPOSITENESS CONDITION IN COVARIANT QUARK MODEL</a:t>
            </a:r>
          </a:p>
        </p:txBody>
      </p:sp>
      <p:sp>
        <p:nvSpPr>
          <p:cNvPr id="5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137" y="1585912"/>
            <a:ext cx="7959724" cy="477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0" y="500062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B-S TRANSITION DIAGRAM</a:t>
            </a:r>
          </a:p>
        </p:txBody>
      </p:sp>
      <p:sp>
        <p:nvSpPr>
          <p:cNvPr id="4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7" y="2173286"/>
            <a:ext cx="3687762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1625" y="2346325"/>
            <a:ext cx="3240087" cy="474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0825" y="4187825"/>
            <a:ext cx="4681536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08562" y="4214812"/>
            <a:ext cx="3959225" cy="70961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0" y="500062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B-S TRANSITION MATRIX ELEMENTS</a:t>
            </a:r>
          </a:p>
        </p:txBody>
      </p:sp>
      <p:sp>
        <p:nvSpPr>
          <p:cNvPr id="7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5761" y="1844675"/>
            <a:ext cx="5832474" cy="339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62136" y="1844675"/>
            <a:ext cx="5419724" cy="332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0" marR="0" lvl="0" indent="-91440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87675" y="5445125"/>
            <a:ext cx="3552825" cy="71437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0" y="500062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 FACTORS OF B-S TRANSITION</a:t>
            </a:r>
          </a:p>
        </p:txBody>
      </p:sp>
      <p:sp>
        <p:nvSpPr>
          <p:cNvPr id="7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4912" y="1557337"/>
            <a:ext cx="6588124" cy="374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9686" y="5568950"/>
            <a:ext cx="8304212" cy="41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7937" y="5988050"/>
            <a:ext cx="7285037" cy="20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1750" y="6188075"/>
            <a:ext cx="5484812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42861" y="6416675"/>
            <a:ext cx="9085262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31750" y="5430837"/>
            <a:ext cx="9294811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0" y="500062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 FACTORS OF B-S TRANSITION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01687" y="1412875"/>
            <a:ext cx="7540625" cy="460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1750" y="6092825"/>
            <a:ext cx="9294811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296025"/>
            <a:ext cx="824865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9050" y="6486525"/>
            <a:ext cx="9237662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/>
        </p:nvSpPr>
        <p:spPr>
          <a:xfrm>
            <a:off x="0" y="500062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BRANCHING RATIOS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2133600"/>
            <a:ext cx="5308599" cy="86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7412" y="3644900"/>
            <a:ext cx="4037012" cy="93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6737" y="6202362"/>
            <a:ext cx="4676775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344487" y="6121400"/>
            <a:ext cx="576262" cy="403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0" y="500062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S-WAVE AND P-WAVE CONTRIBUTIONS </a:t>
            </a:r>
            <a:b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NARROW WIDTH-LIMIT AND K-π LINE SHAPES PARAMETRIZATION</a:t>
            </a:r>
          </a:p>
        </p:txBody>
      </p:sp>
    </p:spTree>
    <p:extLst>
      <p:ext uri="{BB962C8B-B14F-4D97-AF65-F5344CB8AC3E}">
        <p14:creationId xmlns:p14="http://schemas.microsoft.com/office/powerpoint/2010/main" val="38396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0325" y="2552700"/>
            <a:ext cx="6238874" cy="430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7450" y="1552574"/>
            <a:ext cx="6381749" cy="6667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37"/>
          <p:cNvSpPr txBox="1"/>
          <p:nvPr/>
        </p:nvSpPr>
        <p:spPr>
          <a:xfrm>
            <a:off x="0" y="332656"/>
            <a:ext cx="9144000" cy="100811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lnSpc>
                <a:spcPts val="2400"/>
              </a:lnSpc>
              <a:spcAft>
                <a:spcPts val="140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scalar K*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mseon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r>
              <a:rPr lang="en-US" sz="2400" b="1" i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→K</a:t>
            </a:r>
            <a:r>
              <a:rPr lang="en-US" sz="2400" b="1" i="1" baseline="30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en-US" sz="2400" b="1" i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(→ K</a:t>
            </a:r>
            <a:r>
              <a:rPr lang="en-US" sz="2400" b="1" i="1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𝜋</a:t>
            </a:r>
            <a:r>
              <a:rPr lang="en-US" sz="2400" b="1" i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+ ℓ</a:t>
            </a:r>
            <a:r>
              <a:rPr lang="en-US" sz="2400" b="1" i="1" baseline="30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400" b="1" i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ℓ</a:t>
            </a:r>
            <a:r>
              <a:rPr lang="en-US" sz="2400" b="1" i="1" baseline="30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2400" b="1" i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2483768" y="2780929"/>
            <a:ext cx="0" cy="1800199"/>
          </a:xfrm>
          <a:prstGeom prst="straightConnector1">
            <a:avLst/>
          </a:prstGeom>
          <a:ln w="1905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627784" y="3176972"/>
            <a:ext cx="1008112" cy="396044"/>
          </a:xfrm>
        </p:spPr>
        <p:txBody>
          <a:bodyPr>
            <a:noAutofit/>
          </a:bodyPr>
          <a:lstStyle/>
          <a:p>
            <a:pPr marL="203200" indent="0">
              <a:buNone/>
            </a:pPr>
            <a:r>
              <a:rPr lang="ru-RU" sz="2200" dirty="0" smtClean="0">
                <a:solidFill>
                  <a:srgbClr val="C00000"/>
                </a:solidFill>
              </a:rPr>
              <a:t>14 %</a:t>
            </a:r>
            <a:endParaRPr lang="ru-RU" sz="2200" dirty="0">
              <a:solidFill>
                <a:srgbClr val="C0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907704" y="5085184"/>
            <a:ext cx="5472608" cy="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дзаголовок 5"/>
          <p:cNvSpPr txBox="1">
            <a:spLocks/>
          </p:cNvSpPr>
          <p:nvPr/>
        </p:nvSpPr>
        <p:spPr>
          <a:xfrm>
            <a:off x="4139952" y="5229200"/>
            <a:ext cx="936104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C00000"/>
                </a:solidFill>
              </a:rPr>
              <a:t>~ </a:t>
            </a:r>
            <a:r>
              <a:rPr lang="ru-RU" dirty="0" smtClean="0">
                <a:solidFill>
                  <a:srgbClr val="C00000"/>
                </a:solidFill>
              </a:rPr>
              <a:t>6 %</a:t>
            </a:r>
          </a:p>
        </p:txBody>
      </p:sp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12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/>
        </p:nvSpPr>
        <p:spPr>
          <a:xfrm>
            <a:off x="6350" y="500062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sp>
        <p:nvSpPr>
          <p:cNvPr id="235" name="Shape 235"/>
          <p:cNvSpPr txBox="1"/>
          <p:nvPr/>
        </p:nvSpPr>
        <p:spPr>
          <a:xfrm>
            <a:off x="6350" y="500062"/>
            <a:ext cx="9144000" cy="71437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1628775"/>
            <a:ext cx="5235575" cy="3024187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 txBox="1"/>
          <p:nvPr/>
        </p:nvSpPr>
        <p:spPr>
          <a:xfrm>
            <a:off x="3563937" y="5176837"/>
            <a:ext cx="576262" cy="4048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pic>
        <p:nvPicPr>
          <p:cNvPr id="238" name="Shape 2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51275" y="5378450"/>
            <a:ext cx="4962525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/>
        </p:nvSpPr>
        <p:spPr>
          <a:xfrm>
            <a:off x="0" y="500062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 factors of the  transition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0" y="500062"/>
            <a:ext cx="9144000" cy="71437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600" y="1300162"/>
            <a:ext cx="7162799" cy="537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5918" y="1794503"/>
                <a:ext cx="8229600" cy="4525963"/>
              </a:xfrm>
            </p:spPr>
            <p:txBody>
              <a:bodyPr/>
              <a:lstStyle/>
              <a:p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en-US" b="1" baseline="-25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b="1" baseline="30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𝜇</a:t>
                </a:r>
                <a:r>
                  <a:rPr lang="en-US" b="1" baseline="30000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+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𝜇</a:t>
                </a:r>
                <a:r>
                  <a:rPr lang="en-US" b="1" baseline="30000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-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b="1" dirty="0">
                  <a:solidFill>
                    <a:schemeClr val="bg1"/>
                  </a:solidFill>
                </a:endParaRPr>
              </a:p>
              <a:p>
                <a:endParaRPr lang="en-US" dirty="0" smtClean="0"/>
              </a:p>
              <a:p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en-US" b="1" baseline="-25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ru-RU" b="1" dirty="0" smtClean="0">
                    <a:solidFill>
                      <a:schemeClr val="bg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𝝋</m:t>
                    </m:r>
                    <m:r>
                      <a:rPr lang="ru-RU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𝜇</a:t>
                </a:r>
                <a:r>
                  <a:rPr lang="en-US" b="1" baseline="30000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+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𝜇</a:t>
                </a:r>
                <a:r>
                  <a:rPr lang="en-US" b="1" baseline="30000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-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b="1" dirty="0">
                  <a:solidFill>
                    <a:schemeClr val="bg1"/>
                  </a:solidFill>
                </a:endParaRPr>
              </a:p>
              <a:p>
                <a:endParaRPr lang="en-US" dirty="0" smtClean="0"/>
              </a:p>
              <a:p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en-US" b="1" baseline="-25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𝜇</a:t>
                </a:r>
                <a:r>
                  <a:rPr lang="en-US" b="1" baseline="30000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+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𝜇</a:t>
                </a:r>
                <a:r>
                  <a:rPr lang="en-US" b="1" baseline="30000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-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b="1" dirty="0">
                  <a:solidFill>
                    <a:schemeClr val="bg1"/>
                  </a:solidFill>
                </a:endParaRPr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ru-RU" b="1" dirty="0">
                  <a:solidFill>
                    <a:schemeClr val="bg1"/>
                  </a:solidFill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5918" y="1794503"/>
                <a:ext cx="8229600" cy="4525963"/>
              </a:xfrm>
              <a:blipFill rotWithShape="1">
                <a:blip r:embed="rId2"/>
                <a:stretch>
                  <a:fillRect l="-1630" t="-2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Объект 2"/>
          <p:cNvSpPr txBox="1">
            <a:spLocks/>
          </p:cNvSpPr>
          <p:nvPr/>
        </p:nvSpPr>
        <p:spPr>
          <a:xfrm>
            <a:off x="3851920" y="1844824"/>
            <a:ext cx="28803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to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3,7 </a:t>
            </a:r>
            <a:r>
              <a:rPr lang="el-G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to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3,1 </a:t>
            </a:r>
            <a:r>
              <a:rPr lang="el-G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ru-RU" b="1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to 5 </a:t>
            </a:r>
            <a:r>
              <a:rPr lang="el-G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b="1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756015" y="2564905"/>
            <a:ext cx="288032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380312" y="6065912"/>
            <a:ext cx="177240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2015*</a:t>
            </a:r>
            <a:endParaRPr lang="ru-RU" b="1" dirty="0"/>
          </a:p>
        </p:txBody>
      </p:sp>
      <p:sp>
        <p:nvSpPr>
          <p:cNvPr id="9" name="Shape 44"/>
          <p:cNvSpPr txBox="1"/>
          <p:nvPr/>
        </p:nvSpPr>
        <p:spPr>
          <a:xfrm>
            <a:off x="0" y="500062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 i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b-s anomaly</a:t>
            </a:r>
            <a:endParaRPr lang="en-US" sz="2400" b="1" i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26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/>
        </p:nvSpPr>
        <p:spPr>
          <a:xfrm>
            <a:off x="0" y="500062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 factors of the  transition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0" y="500062"/>
            <a:ext cx="9144000" cy="71437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pic>
        <p:nvPicPr>
          <p:cNvPr id="252" name="Shape 2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750" y="1339850"/>
            <a:ext cx="9112250" cy="316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5837" y="4440237"/>
            <a:ext cx="4198937" cy="239712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/>
          <p:nvPr/>
        </p:nvSpPr>
        <p:spPr>
          <a:xfrm>
            <a:off x="757237" y="4327525"/>
            <a:ext cx="576262" cy="403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/>
        </p:nvSpPr>
        <p:spPr>
          <a:xfrm>
            <a:off x="0" y="500062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VALUES OF BRANCHING FRACTIONS</a:t>
            </a:r>
          </a:p>
        </p:txBody>
      </p:sp>
      <p:pic>
        <p:nvPicPr>
          <p:cNvPr id="260" name="Shape 2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28762"/>
            <a:ext cx="9144000" cy="237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87" y="4144962"/>
            <a:ext cx="5372099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5287" y="4611687"/>
            <a:ext cx="4391025" cy="3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6712" y="5084762"/>
            <a:ext cx="5400675" cy="49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6712" y="5580062"/>
            <a:ext cx="5391149" cy="75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4500" y="6362700"/>
            <a:ext cx="5295900" cy="504824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/>
          <p:nvPr/>
        </p:nvSpPr>
        <p:spPr>
          <a:xfrm>
            <a:off x="155575" y="3973512"/>
            <a:ext cx="576262" cy="4048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7"/>
          <p:cNvSpPr txBox="1"/>
          <p:nvPr/>
        </p:nvSpPr>
        <p:spPr>
          <a:xfrm>
            <a:off x="0" y="332656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lnSpc>
                <a:spcPts val="2400"/>
              </a:lnSpc>
              <a:spcAft>
                <a:spcPts val="1400"/>
              </a:spcAft>
            </a:pPr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Branching ratio 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95" y="1047030"/>
            <a:ext cx="5489073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22</a:t>
            </a:fld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hape 2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936" y="3833813"/>
            <a:ext cx="5235575" cy="3024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562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6850"/>
            <a:ext cx="92202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37"/>
          <p:cNvSpPr txBox="1"/>
          <p:nvPr/>
        </p:nvSpPr>
        <p:spPr>
          <a:xfrm>
            <a:off x="4214" y="332656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lnSpc>
                <a:spcPts val="2400"/>
              </a:lnSpc>
              <a:spcAft>
                <a:spcPts val="1400"/>
              </a:spcAft>
            </a:pPr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cc-resonance contributions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90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subTitle" idx="1"/>
          </p:nvPr>
        </p:nvSpPr>
        <p:spPr>
          <a:xfrm>
            <a:off x="737334" y="3655663"/>
            <a:ext cx="2811582" cy="995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520"/>
              </a:spcBef>
              <a:buClr>
                <a:schemeClr val="accent1"/>
              </a:buClr>
              <a:buSzPct val="25000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spcBef>
                <a:spcPts val="520"/>
              </a:spcBef>
              <a:buClr>
                <a:schemeClr val="accent1"/>
              </a:buClr>
              <a:buSzPct val="25000"/>
            </a:pPr>
            <a:endParaRPr lang="ru-RU" sz="1800" dirty="0" smtClean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l">
              <a:spcBef>
                <a:spcPts val="520"/>
              </a:spcBef>
              <a:buClr>
                <a:schemeClr val="accent1"/>
              </a:buClr>
              <a:buSzPct val="25000"/>
            </a:pPr>
            <a:r>
              <a:rPr lang="en-US" sz="1800" i="1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q</a:t>
            </a:r>
            <a:r>
              <a:rPr lang="en-US" sz="1800" i="1" baseline="300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 </a:t>
            </a:r>
            <a:r>
              <a:rPr lang="en-US" sz="1800" i="1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/m</a:t>
            </a:r>
            <a:r>
              <a:rPr lang="en-US" sz="1800" i="1" baseline="-250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</a:t>
            </a:r>
            <a:r>
              <a:rPr lang="en-US" sz="1800" i="1" baseline="300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  </a:t>
            </a:r>
            <a:r>
              <a:rPr lang="en-US" sz="1800" i="1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&lt; </a:t>
            </a:r>
            <a:r>
              <a:rPr lang="en-US" sz="1800" i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&lt; </a:t>
            </a:r>
            <a:r>
              <a:rPr lang="en-US" sz="1800" i="1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1</a:t>
            </a:r>
          </a:p>
          <a:p>
            <a:pPr lvl="0" algn="l">
              <a:spcBef>
                <a:spcPts val="520"/>
              </a:spcBef>
              <a:buClr>
                <a:schemeClr val="accent1"/>
              </a:buClr>
              <a:buSzPct val="25000"/>
            </a:pPr>
            <a:endParaRPr lang="en-US" sz="1800" i="1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l">
              <a:spcBef>
                <a:spcPts val="320"/>
              </a:spcBef>
              <a:buClr>
                <a:schemeClr val="dk1"/>
              </a:buClr>
              <a:buSzPct val="25000"/>
            </a:pPr>
            <a:r>
              <a:rPr lang="en-US" sz="1800" i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q</a:t>
            </a:r>
            <a:r>
              <a:rPr lang="en-US" sz="1800" i="1" baseline="30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 </a:t>
            </a:r>
            <a:r>
              <a:rPr lang="en-US" sz="1800" i="1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/ (4m</a:t>
            </a:r>
            <a:r>
              <a:rPr lang="en-US" sz="1800" i="1" baseline="-250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 </a:t>
            </a:r>
            <a:r>
              <a:rPr lang="en-US" sz="1800" i="1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</a:t>
            </a:r>
            <a:r>
              <a:rPr lang="en-US" sz="1800" i="1" baseline="300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  </a:t>
            </a:r>
            <a:r>
              <a:rPr lang="en-US" sz="1800" i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&lt; &lt; 1</a:t>
            </a:r>
            <a:endParaRPr sz="18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310" name="Shape 3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1575" y="6381750"/>
            <a:ext cx="4162425" cy="40004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37"/>
          <p:cNvSpPr txBox="1"/>
          <p:nvPr/>
        </p:nvSpPr>
        <p:spPr>
          <a:xfrm>
            <a:off x="4214" y="332656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lnSpc>
                <a:spcPts val="2400"/>
              </a:lnSpc>
              <a:spcAft>
                <a:spcPts val="140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Two-loop corrections and cc-resonance contr.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Shape 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268759"/>
            <a:ext cx="4286250" cy="104774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298"/>
          <p:cNvSpPr txBox="1">
            <a:spLocks/>
          </p:cNvSpPr>
          <p:nvPr/>
        </p:nvSpPr>
        <p:spPr>
          <a:xfrm>
            <a:off x="4945062" y="2866124"/>
            <a:ext cx="3411736" cy="66448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520"/>
              </a:spcBef>
              <a:buClr>
                <a:schemeClr val="accent1"/>
              </a:buClr>
              <a:buSzPct val="25000"/>
            </a:pPr>
            <a:r>
              <a:rPr lang="en-US" sz="18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Modify</a:t>
            </a:r>
            <a:r>
              <a:rPr lang="ru-RU" sz="1800" i="1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fr-FR" sz="1800" i="1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</a:t>
            </a:r>
            <a:r>
              <a:rPr lang="fr-FR" sz="1800" i="1" baseline="-250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7</a:t>
            </a:r>
            <a:r>
              <a:rPr lang="fr-FR" sz="1800" i="1" baseline="300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eff</a:t>
            </a:r>
            <a:r>
              <a:rPr lang="fr-FR" sz="1800" i="1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 </a:t>
            </a:r>
            <a:r>
              <a:rPr lang="en-US" sz="18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and</a:t>
            </a:r>
            <a:r>
              <a:rPr lang="ru-RU" sz="1800" i="1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С</a:t>
            </a:r>
            <a:r>
              <a:rPr lang="ru-RU" sz="1800" i="1" baseline="-250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9</a:t>
            </a:r>
            <a:r>
              <a:rPr lang="en-US" sz="1800" i="1" baseline="300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eff</a:t>
            </a:r>
            <a:endParaRPr lang="fr-FR" sz="18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 flipV="1">
            <a:off x="3023828" y="2088569"/>
            <a:ext cx="3531185" cy="72008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hape 298"/>
          <p:cNvSpPr txBox="1">
            <a:spLocks/>
          </p:cNvSpPr>
          <p:nvPr/>
        </p:nvSpPr>
        <p:spPr>
          <a:xfrm>
            <a:off x="4556410" y="4005064"/>
            <a:ext cx="4587590" cy="12961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520"/>
              </a:spcBef>
              <a:buClr>
                <a:schemeClr val="accent1"/>
              </a:buClr>
              <a:buSzPct val="25000"/>
            </a:pP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Areas of correction:</a:t>
            </a:r>
          </a:p>
          <a:p>
            <a:pPr algn="l">
              <a:spcBef>
                <a:spcPts val="520"/>
              </a:spcBef>
              <a:buClr>
                <a:schemeClr val="accent1"/>
              </a:buClr>
              <a:buSzPct val="25000"/>
            </a:pPr>
            <a:endParaRPr lang="ru-RU" sz="1800" dirty="0" smtClean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l">
              <a:spcBef>
                <a:spcPts val="520"/>
              </a:spcBef>
              <a:buClr>
                <a:schemeClr val="accent1"/>
              </a:buClr>
              <a:buSzPct val="25000"/>
            </a:pPr>
            <a:r>
              <a:rPr lang="ru-RU" sz="18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1.1 </a:t>
            </a:r>
            <a:r>
              <a:rPr lang="en-US" sz="18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&lt;</a:t>
            </a:r>
            <a:r>
              <a:rPr lang="ru-RU" sz="18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sz="1800" i="1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q</a:t>
            </a:r>
            <a:r>
              <a:rPr lang="ru-RU" sz="1800" i="1" baseline="300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 </a:t>
            </a:r>
            <a:r>
              <a:rPr lang="en-US" sz="18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&lt;</a:t>
            </a:r>
            <a:r>
              <a:rPr lang="ru-RU" sz="18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5.5 </a:t>
            </a:r>
            <a:r>
              <a:rPr lang="ru-RU" sz="18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ГэВ</a:t>
            </a:r>
            <a:r>
              <a:rPr lang="ru-RU" sz="1800" i="1" baseline="300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 </a:t>
            </a:r>
            <a:r>
              <a:rPr lang="ru-RU" sz="1800" i="1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endParaRPr lang="ru-RU" sz="1800" i="1" baseline="30000" dirty="0" smtClean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l">
              <a:spcBef>
                <a:spcPts val="520"/>
              </a:spcBef>
              <a:buClr>
                <a:schemeClr val="accent1"/>
              </a:buClr>
              <a:buSzPct val="25000"/>
            </a:pPr>
            <a:endParaRPr lang="ru-RU" sz="1800" dirty="0" smtClean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l">
              <a:spcBef>
                <a:spcPts val="520"/>
              </a:spcBef>
              <a:buClr>
                <a:schemeClr val="accent1"/>
              </a:buClr>
              <a:buSzPct val="25000"/>
            </a:pPr>
            <a:r>
              <a:rPr lang="ru-RU" sz="18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8.8 </a:t>
            </a:r>
            <a:r>
              <a:rPr lang="en-US" sz="18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&lt;</a:t>
            </a:r>
            <a:r>
              <a:rPr lang="ru-RU" sz="18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sz="1800" i="1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q</a:t>
            </a:r>
            <a:r>
              <a:rPr lang="ru-RU" sz="1800" i="1" baseline="300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 </a:t>
            </a:r>
            <a:r>
              <a:rPr lang="en-US" sz="18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&lt;</a:t>
            </a:r>
            <a:r>
              <a:rPr lang="ru-RU" sz="18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22</a:t>
            </a:r>
            <a:r>
              <a:rPr lang="en-US" sz="18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ГэВ</a:t>
            </a:r>
            <a:r>
              <a:rPr lang="ru-RU" sz="1800" i="1" baseline="30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</a:t>
            </a:r>
            <a:endParaRPr lang="ru-RU" sz="1800" i="1" dirty="0" smtClean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l">
              <a:spcBef>
                <a:spcPts val="320"/>
              </a:spcBef>
              <a:buClr>
                <a:schemeClr val="dk1"/>
              </a:buClr>
              <a:buSzPct val="25000"/>
            </a:pPr>
            <a:endParaRPr lang="ru-RU" sz="18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32240" y="601662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24</a:t>
            </a:fld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80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7"/>
          <p:cNvSpPr txBox="1"/>
          <p:nvPr/>
        </p:nvSpPr>
        <p:spPr>
          <a:xfrm>
            <a:off x="4214" y="332656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lnSpc>
                <a:spcPts val="2400"/>
              </a:lnSpc>
              <a:spcAft>
                <a:spcPts val="1400"/>
              </a:spcAft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values of angular observables and </a:t>
            </a:r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branching ratio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609725"/>
            <a:ext cx="907732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72816"/>
            <a:ext cx="5143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88" y="4221088"/>
            <a:ext cx="5143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hape 3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19662" y="6108700"/>
            <a:ext cx="4224336" cy="7492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627784" y="2348880"/>
            <a:ext cx="79208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460422" y="2348880"/>
            <a:ext cx="79208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627784" y="2599708"/>
            <a:ext cx="79208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460422" y="2599708"/>
            <a:ext cx="79208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519918" y="2348880"/>
            <a:ext cx="79208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497295" y="4751469"/>
            <a:ext cx="79208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460422" y="4751469"/>
            <a:ext cx="79208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172400" y="4751469"/>
            <a:ext cx="79208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172400" y="2348880"/>
            <a:ext cx="79208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30888" y="5749503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25</a:t>
            </a:fld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56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hape 37"/>
              <p:cNvSpPr txBox="1"/>
              <p:nvPr/>
            </p:nvSpPr>
            <p:spPr>
              <a:xfrm>
                <a:off x="4214" y="332656"/>
                <a:ext cx="9144000" cy="714374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rgbClr val="0070C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>
                  <a:lnSpc>
                    <a:spcPts val="2400"/>
                  </a:lnSpc>
                  <a:spcAft>
                    <a:spcPts val="1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𝒔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l-GR" sz="32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μμ</m:t>
                      </m:r>
                    </m:oMath>
                  </m:oMathPara>
                </a14:m>
                <a:endParaRPr lang="ru-RU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Shap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" y="332656"/>
                <a:ext cx="9144000" cy="71437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9525" cap="flat" cmpd="sng">
                <a:solidFill>
                  <a:srgbClr val="0070C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775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6952"/>
            <a:ext cx="68865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225" y="5805264"/>
            <a:ext cx="15049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432" y="3501008"/>
            <a:ext cx="2796864" cy="58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357714"/>
            <a:ext cx="75628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348"/>
          <p:cNvSpPr txBox="1">
            <a:spLocks/>
          </p:cNvSpPr>
          <p:nvPr/>
        </p:nvSpPr>
        <p:spPr>
          <a:xfrm>
            <a:off x="704900" y="6081489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4290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6294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r>
              <a:rPr lang="en-US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7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742" y="1484784"/>
            <a:ext cx="9328742" cy="88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hape 37"/>
              <p:cNvSpPr txBox="1"/>
              <p:nvPr/>
            </p:nvSpPr>
            <p:spPr>
              <a:xfrm>
                <a:off x="4214" y="332656"/>
                <a:ext cx="9144000" cy="714374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rgbClr val="0070C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>
                  <a:lnSpc>
                    <a:spcPts val="2400"/>
                  </a:lnSpc>
                  <a:spcAft>
                    <a:spcPts val="1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𝒔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l-GR" sz="32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μμ</m:t>
                      </m:r>
                    </m:oMath>
                  </m:oMathPara>
                </a14:m>
                <a:endParaRPr lang="ru-RU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Shap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" y="332656"/>
                <a:ext cx="9144000" cy="71437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 cap="flat" cmpd="sng">
                <a:solidFill>
                  <a:srgbClr val="0070C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85" y="6231938"/>
            <a:ext cx="7886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8" y="3140968"/>
            <a:ext cx="9017231" cy="149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55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70603" y="1673424"/>
            <a:ext cx="880279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 expectation:  </a:t>
            </a:r>
          </a:p>
          <a:p>
            <a:pPr marL="0" indent="0">
              <a:buNone/>
            </a:pP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endParaRPr lang="en-US" sz="24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					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43365"/>
            <a:ext cx="4536504" cy="41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62974"/>
            <a:ext cx="4523085" cy="3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289" y="2420888"/>
            <a:ext cx="6027557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671" y="5517232"/>
            <a:ext cx="3700561" cy="37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35" y="4769826"/>
            <a:ext cx="4896544" cy="39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848579" y="3375567"/>
            <a:ext cx="889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6.2 </a:t>
            </a:r>
            <a:r>
              <a:rPr lang="el-GR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93572" y="2539589"/>
            <a:ext cx="659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l-GR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178155" y="4738196"/>
            <a:ext cx="889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7.8 </a:t>
            </a:r>
            <a:r>
              <a:rPr lang="el-GR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9510" y="2539589"/>
            <a:ext cx="1990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LHCb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3375568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CMS &amp;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LHCb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84979" y="4706567"/>
            <a:ext cx="2767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March 2017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LHCb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hape 37"/>
              <p:cNvSpPr txBox="1"/>
              <p:nvPr/>
            </p:nvSpPr>
            <p:spPr>
              <a:xfrm>
                <a:off x="4214" y="332656"/>
                <a:ext cx="9144000" cy="714374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rgbClr val="0070C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>
                  <a:lnSpc>
                    <a:spcPts val="2400"/>
                  </a:lnSpc>
                  <a:spcAft>
                    <a:spcPts val="1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𝒔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l-GR" sz="32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μμ</m:t>
                      </m:r>
                    </m:oMath>
                  </m:oMathPara>
                </a14:m>
                <a:endParaRPr lang="ru-RU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Shap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" y="332656"/>
                <a:ext cx="9144000" cy="71437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9525" cap="flat" cmpd="sng">
                <a:solidFill>
                  <a:srgbClr val="0070C0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81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5918" y="1794503"/>
                <a:ext cx="8229600" cy="4525963"/>
              </a:xfrm>
            </p:spPr>
            <p:txBody>
              <a:bodyPr/>
              <a:lstStyle/>
              <a:p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en-US" b="1" baseline="-25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b="1" baseline="30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𝜇</a:t>
                </a:r>
                <a:r>
                  <a:rPr lang="en-US" b="1" baseline="30000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+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𝜇</a:t>
                </a:r>
                <a:r>
                  <a:rPr lang="en-US" b="1" baseline="30000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-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b="1" dirty="0">
                  <a:solidFill>
                    <a:schemeClr val="bg1"/>
                  </a:solidFill>
                </a:endParaRPr>
              </a:p>
              <a:p>
                <a:endParaRPr lang="en-US" dirty="0" smtClean="0"/>
              </a:p>
              <a:p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en-US" b="1" baseline="-25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ru-RU" b="1" dirty="0" smtClean="0">
                    <a:solidFill>
                      <a:schemeClr val="bg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𝝋</m:t>
                    </m:r>
                    <m:r>
                      <a:rPr lang="ru-RU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𝜇</a:t>
                </a:r>
                <a:r>
                  <a:rPr lang="en-US" b="1" baseline="30000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+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𝜇</a:t>
                </a:r>
                <a:r>
                  <a:rPr lang="en-US" b="1" baseline="30000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-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b="1" dirty="0">
                  <a:solidFill>
                    <a:schemeClr val="bg1"/>
                  </a:solidFill>
                </a:endParaRPr>
              </a:p>
              <a:p>
                <a:endParaRPr lang="en-US" dirty="0" smtClean="0"/>
              </a:p>
              <a:p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en-US" b="1" baseline="-25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𝜇</a:t>
                </a:r>
                <a:r>
                  <a:rPr lang="en-US" b="1" baseline="30000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+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𝜇</a:t>
                </a:r>
                <a:r>
                  <a:rPr lang="en-US" b="1" baseline="30000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-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b="1" dirty="0">
                  <a:solidFill>
                    <a:schemeClr val="bg1"/>
                  </a:solidFill>
                </a:endParaRPr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ru-RU" b="1" dirty="0">
                  <a:solidFill>
                    <a:schemeClr val="bg1"/>
                  </a:solidFill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5918" y="1794503"/>
                <a:ext cx="8229600" cy="4525963"/>
              </a:xfrm>
              <a:blipFill rotWithShape="1">
                <a:blip r:embed="rId2"/>
                <a:stretch>
                  <a:fillRect l="-1630" t="-2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Объект 2"/>
          <p:cNvSpPr txBox="1">
            <a:spLocks/>
          </p:cNvSpPr>
          <p:nvPr/>
        </p:nvSpPr>
        <p:spPr>
          <a:xfrm>
            <a:off x="3347864" y="1844824"/>
            <a:ext cx="57961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might be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smth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biggest discrepancy - 1.9</a:t>
            </a:r>
            <a:r>
              <a:rPr lang="el-G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en-US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is still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updating</a:t>
            </a: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Shape 37"/>
          <p:cNvSpPr txBox="1"/>
          <p:nvPr/>
        </p:nvSpPr>
        <p:spPr>
          <a:xfrm>
            <a:off x="4214" y="332656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lnSpc>
                <a:spcPts val="2400"/>
              </a:lnSpc>
              <a:spcAft>
                <a:spcPts val="140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Summary</a:t>
            </a:r>
            <a:endParaRPr lang="ru-RU" sz="24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199212"/>
            <a:ext cx="6480720" cy="120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199212"/>
            <a:ext cx="5256584" cy="2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14" y="6081317"/>
            <a:ext cx="4302025" cy="29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625080"/>
            <a:ext cx="3608040" cy="34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91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0" marR="0" lvl="0" indent="-91440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3.7 σ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~ 3 σ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0" y="500062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LHCB COLLABORATION </a:t>
            </a:r>
            <a:r>
              <a:rPr lang="en-US" sz="2400" b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 IN 2013</a:t>
            </a:r>
            <a:endParaRPr lang="en-US"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1225" y="3670300"/>
            <a:ext cx="4781550" cy="31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 descr="D:\ХХХХХХХХ\Диссертация\суреттер-барион\P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3786" y="1339850"/>
            <a:ext cx="4414837" cy="2736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" name="Shape 47"/>
          <p:cNvCxnSpPr/>
          <p:nvPr/>
        </p:nvCxnSpPr>
        <p:spPr>
          <a:xfrm>
            <a:off x="1619250" y="1989136"/>
            <a:ext cx="1009649" cy="647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bevel/>
            <a:headEnd type="none" w="med" len="med"/>
            <a:tailEnd type="stealth" w="lg" len="lg"/>
          </a:ln>
        </p:spPr>
      </p:cxnSp>
      <p:cxnSp>
        <p:nvCxnSpPr>
          <p:cNvPr id="48" name="Shape 48"/>
          <p:cNvCxnSpPr/>
          <p:nvPr/>
        </p:nvCxnSpPr>
        <p:spPr>
          <a:xfrm>
            <a:off x="1476375" y="4292600"/>
            <a:ext cx="1150936" cy="792162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bevel/>
            <a:headEnd type="none" w="med" len="med"/>
            <a:tailEnd type="stealth" w="lg" len="lg"/>
          </a:ln>
        </p:spPr>
      </p:cxnSp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564904"/>
            <a:ext cx="7848872" cy="1800200"/>
          </a:xfrm>
        </p:spPr>
        <p:txBody>
          <a:bodyPr/>
          <a:lstStyle/>
          <a:p>
            <a:pPr marL="203200" indent="0">
              <a:buNone/>
            </a:pPr>
            <a:r>
              <a:rPr lang="en-US" sz="5400" dirty="0">
                <a:latin typeface="+mn-lt"/>
              </a:rPr>
              <a:t>Thank </a:t>
            </a:r>
            <a:r>
              <a:rPr lang="en-US" sz="5400" dirty="0" smtClean="0">
                <a:latin typeface="+mn-lt"/>
              </a:rPr>
              <a:t>you for attention</a:t>
            </a:r>
            <a:endParaRPr lang="ru-RU" sz="5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865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260350"/>
            <a:ext cx="9144000" cy="86439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Backup slides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40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260350"/>
            <a:ext cx="9144000" cy="86439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32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38481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681187"/>
            <a:ext cx="38385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695725"/>
            <a:ext cx="3810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0"/>
            <a:ext cx="4810125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344736" y="6120680"/>
            <a:ext cx="576064" cy="4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*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5770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/>
        </p:nvSpPr>
        <p:spPr>
          <a:xfrm>
            <a:off x="0" y="500062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ANGULAR DECAY OBSERVABLES</a:t>
            </a:r>
          </a:p>
        </p:txBody>
      </p:sp>
      <p:pic>
        <p:nvPicPr>
          <p:cNvPr id="289" name="Shape 2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562" y="2924175"/>
            <a:ext cx="1895474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736" y="3860800"/>
            <a:ext cx="4505325" cy="71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9562" y="1989136"/>
            <a:ext cx="4257674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08625" y="2038350"/>
            <a:ext cx="2590800" cy="1495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376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0" marR="0" lvl="0" indent="-91440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Shape 298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Next-to-leading logarithmic order: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F6128"/>
              </a:buClr>
              <a:buSzPct val="25000"/>
              <a:buFont typeface="Arial"/>
              <a:buNone/>
            </a:pPr>
            <a:r>
              <a:rPr lang="en-US" sz="20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F6128"/>
              </a:buClr>
              <a:buSzPct val="25000"/>
              <a:buFont typeface="Arial"/>
              <a:buNone/>
            </a:pPr>
            <a:r>
              <a:rPr lang="en-US" sz="20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~     ~0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Next-to-next-to-leading logarithmic corrections: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F6128"/>
              </a:buClr>
              <a:buSzPct val="25000"/>
              <a:buFont typeface="Arial"/>
              <a:buNone/>
            </a:pPr>
            <a:r>
              <a:rPr lang="en-US" sz="32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 &lt;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&lt; &lt; 1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Shape 2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9837" y="4743450"/>
            <a:ext cx="3000375" cy="8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 txBox="1"/>
          <p:nvPr/>
        </p:nvSpPr>
        <p:spPr>
          <a:xfrm>
            <a:off x="0" y="500062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NLL ORDER AND NNLL CORRECTIONS</a:t>
            </a:r>
          </a:p>
        </p:txBody>
      </p:sp>
      <p:pic>
        <p:nvPicPr>
          <p:cNvPr id="301" name="Shape 3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7825" y="2106611"/>
            <a:ext cx="8001000" cy="742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4724400"/>
            <a:ext cx="666749" cy="26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Shape 30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0087" y="5013325"/>
            <a:ext cx="762000" cy="3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6887" y="4095750"/>
            <a:ext cx="4495800" cy="24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Shape 30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76337" y="2986086"/>
            <a:ext cx="285750" cy="33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19250" y="3028950"/>
            <a:ext cx="219075" cy="31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3112" y="5949950"/>
            <a:ext cx="1609725" cy="20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Shape 30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540000" y="5883275"/>
            <a:ext cx="409575" cy="27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949575" y="5902325"/>
            <a:ext cx="733425" cy="238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Shape 3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981575" y="6381750"/>
            <a:ext cx="4162425" cy="400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54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/>
        </p:nvSpPr>
        <p:spPr>
          <a:xfrm>
            <a:off x="0" y="496887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ANGULAR OBSERVABLES AND DIFFERENTIAL BRANCHING</a:t>
            </a:r>
          </a:p>
        </p:txBody>
      </p:sp>
      <p:pic>
        <p:nvPicPr>
          <p:cNvPr id="316" name="Shape 3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3012" y="1339850"/>
            <a:ext cx="6657975" cy="47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19662" y="6108700"/>
            <a:ext cx="4224336" cy="749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582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Shape 3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912" y="2060575"/>
            <a:ext cx="6480174" cy="366395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Shape 323"/>
          <p:cNvSpPr txBox="1"/>
          <p:nvPr/>
        </p:nvSpPr>
        <p:spPr>
          <a:xfrm>
            <a:off x="0" y="496887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ANGULAR OBSERVABLES AND DIFFERENTIAL BRANCHING</a:t>
            </a:r>
          </a:p>
        </p:txBody>
      </p:sp>
    </p:spTree>
    <p:extLst>
      <p:ext uri="{BB962C8B-B14F-4D97-AF65-F5344CB8AC3E}">
        <p14:creationId xmlns:p14="http://schemas.microsoft.com/office/powerpoint/2010/main" val="35727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Shape 3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3650" y="1989136"/>
            <a:ext cx="6616699" cy="366395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 txBox="1"/>
          <p:nvPr/>
        </p:nvSpPr>
        <p:spPr>
          <a:xfrm>
            <a:off x="0" y="496887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ANGULAR OBSERVABLES AND DIFFERENTIAL BRANCHING</a:t>
            </a:r>
          </a:p>
        </p:txBody>
      </p:sp>
    </p:spTree>
    <p:extLst>
      <p:ext uri="{BB962C8B-B14F-4D97-AF65-F5344CB8AC3E}">
        <p14:creationId xmlns:p14="http://schemas.microsoft.com/office/powerpoint/2010/main" val="98294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Shape 3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912" y="2060575"/>
            <a:ext cx="6405562" cy="366395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Shape 335"/>
          <p:cNvSpPr txBox="1"/>
          <p:nvPr/>
        </p:nvSpPr>
        <p:spPr>
          <a:xfrm>
            <a:off x="0" y="496887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ANGULAR OBSERVABLES AND DIFFERENTIAL BRANCHING</a:t>
            </a:r>
          </a:p>
        </p:txBody>
      </p:sp>
    </p:spTree>
    <p:extLst>
      <p:ext uri="{BB962C8B-B14F-4D97-AF65-F5344CB8AC3E}">
        <p14:creationId xmlns:p14="http://schemas.microsoft.com/office/powerpoint/2010/main" val="117172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0" marR="0" lvl="0" indent="-91440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body" idx="4294967295"/>
          </p:nvPr>
        </p:nvSpPr>
        <p:spPr>
          <a:xfrm>
            <a:off x="457200" y="1628775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i="1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i="1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     The fitted values of the size parameter Λ in GeV</a:t>
            </a: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4600" y="2205036"/>
            <a:ext cx="6938961" cy="86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750" y="4365625"/>
            <a:ext cx="8348661" cy="187166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0" y="500062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MODEL PARAMETERS</a:t>
            </a:r>
          </a:p>
        </p:txBody>
      </p:sp>
    </p:spTree>
    <p:extLst>
      <p:ext uri="{BB962C8B-B14F-4D97-AF65-F5344CB8AC3E}">
        <p14:creationId xmlns:p14="http://schemas.microsoft.com/office/powerpoint/2010/main" val="252654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0" marR="0" lvl="0" indent="-91440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6100" y="1341437"/>
            <a:ext cx="4629150" cy="31718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827087" y="2665411"/>
            <a:ext cx="2619375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2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В→K</a:t>
            </a:r>
            <a:r>
              <a:rPr lang="en-US" sz="2800" baseline="30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en-US" sz="2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(K</a:t>
            </a:r>
            <a:r>
              <a:rPr lang="en-US" sz="2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𝜋</a:t>
            </a:r>
            <a:r>
              <a:rPr lang="en-US" sz="2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 sz="2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𝜇</a:t>
            </a:r>
            <a:r>
              <a:rPr lang="en-US" sz="2800" baseline="30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+</a:t>
            </a:r>
            <a:r>
              <a:rPr lang="en-US" sz="2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𝜇</a:t>
            </a:r>
            <a:r>
              <a:rPr lang="en-US" sz="2800" baseline="30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-</a:t>
            </a:r>
            <a:r>
              <a:rPr lang="en-US" sz="2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971550" y="4384675"/>
            <a:ext cx="3384550" cy="1384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Exp/SM = 3.7σ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New Physics ??</a:t>
            </a:r>
          </a:p>
        </p:txBody>
      </p:sp>
      <p:cxnSp>
        <p:nvCxnSpPr>
          <p:cNvPr id="58" name="Shape 58"/>
          <p:cNvCxnSpPr/>
          <p:nvPr/>
        </p:nvCxnSpPr>
        <p:spPr>
          <a:xfrm rot="10800000" flipH="1">
            <a:off x="3822700" y="4035425"/>
            <a:ext cx="1038224" cy="504824"/>
          </a:xfrm>
          <a:prstGeom prst="straightConnector1">
            <a:avLst/>
          </a:prstGeom>
          <a:noFill/>
          <a:ln w="15875" cap="flat" cmpd="sng">
            <a:solidFill>
              <a:srgbClr val="FF0000"/>
            </a:solidFill>
            <a:prstDash val="solid"/>
            <a:bevel/>
            <a:headEnd type="none" w="med" len="med"/>
            <a:tailEnd type="stealth" w="lg" len="lg"/>
          </a:ln>
        </p:spPr>
      </p:cxnSp>
      <p:pic>
        <p:nvPicPr>
          <p:cNvPr id="59" name="Shape 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3425" y="5356225"/>
            <a:ext cx="4600574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/>
        </p:nvSpPr>
        <p:spPr>
          <a:xfrm>
            <a:off x="4283075" y="5207000"/>
            <a:ext cx="576262" cy="4048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0" y="500062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В→K</a:t>
            </a:r>
            <a:r>
              <a:rPr lang="en-US" sz="2400" b="1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(K</a:t>
            </a:r>
            <a:r>
              <a:rPr lang="en-US" sz="2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𝜋</a:t>
            </a: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2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𝜇</a:t>
            </a:r>
            <a:r>
              <a:rPr lang="en-US" sz="2400" b="1" baseline="30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+</a:t>
            </a:r>
            <a:r>
              <a:rPr lang="en-US" sz="24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𝜇</a:t>
            </a:r>
            <a:r>
              <a:rPr lang="en-US" sz="2400" b="1" baseline="30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-</a:t>
            </a: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11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4294967295"/>
          </p:nvPr>
        </p:nvSpPr>
        <p:spPr>
          <a:xfrm>
            <a:off x="314325" y="6470650"/>
            <a:ext cx="574674" cy="4048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025" y="1222375"/>
            <a:ext cx="7591424" cy="467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4450" y="5853112"/>
            <a:ext cx="916781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-65086" y="5857875"/>
            <a:ext cx="719136" cy="2921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025" y="6572250"/>
            <a:ext cx="3467099" cy="23812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0" y="500062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В→K</a:t>
            </a:r>
            <a:r>
              <a:rPr lang="en-US" sz="2400" b="1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(892)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4125" y="1628775"/>
            <a:ext cx="6635750" cy="42195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0" y="500062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В→K</a:t>
            </a:r>
            <a:r>
              <a:rPr lang="en-US" sz="2800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(→ K</a:t>
            </a:r>
            <a:r>
              <a:rPr lang="en-US" sz="2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𝜋</a:t>
            </a: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+ ℓ</a:t>
            </a:r>
            <a:r>
              <a:rPr lang="en-US" sz="2800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ℓ</a:t>
            </a:r>
            <a:r>
              <a:rPr lang="en-US" sz="2800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4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89362"/>
            <a:ext cx="9144000" cy="201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75" y="1412875"/>
            <a:ext cx="4286250" cy="104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4212" y="2644775"/>
            <a:ext cx="1790699" cy="47624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0" y="500062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 → s ℓ</a:t>
            </a:r>
            <a:r>
              <a:rPr lang="en-US" sz="2400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ℓ</a:t>
            </a:r>
            <a:r>
              <a:rPr lang="en-US" sz="2400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</a:p>
        </p:txBody>
      </p:sp>
      <p:sp>
        <p:nvSpPr>
          <p:cNvPr id="6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92600"/>
            <a:ext cx="8964612" cy="158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550" y="1844675"/>
            <a:ext cx="7626349" cy="201612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344487" y="6121400"/>
            <a:ext cx="2500311" cy="403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*http://pdglive.lbl.gov/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0" y="500062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SCALAR MESONS</a:t>
            </a:r>
          </a:p>
        </p:txBody>
      </p:sp>
      <p:sp>
        <p:nvSpPr>
          <p:cNvPr id="6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1484312"/>
            <a:ext cx="8207375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1425" y="2913061"/>
            <a:ext cx="6661150" cy="105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4436" y="4289425"/>
            <a:ext cx="4175125" cy="83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0" y="500062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COVARIANT QUARK MODEL</a:t>
            </a:r>
          </a:p>
        </p:txBody>
      </p:sp>
      <p:sp>
        <p:nvSpPr>
          <p:cNvPr id="6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4F81BD"/>
      </a:accent4>
      <a:accent5>
        <a:srgbClr val="C0504D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413</Words>
  <Application>Microsoft Office PowerPoint</Application>
  <PresentationFormat>Экран (4:3)</PresentationFormat>
  <Paragraphs>153</Paragraphs>
  <Slides>39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26</cp:revision>
  <dcterms:modified xsi:type="dcterms:W3CDTF">2017-07-25T09:07:33Z</dcterms:modified>
</cp:coreProperties>
</file>