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</p:sldMasterIdLst>
  <p:notesMasterIdLst>
    <p:notesMasterId r:id="rId53"/>
  </p:notesMasterIdLst>
  <p:handoutMasterIdLst>
    <p:handoutMasterId r:id="rId54"/>
  </p:handoutMasterIdLst>
  <p:sldIdLst>
    <p:sldId id="256" r:id="rId19"/>
    <p:sldId id="257" r:id="rId20"/>
    <p:sldId id="286" r:id="rId21"/>
    <p:sldId id="300" r:id="rId22"/>
    <p:sldId id="301" r:id="rId23"/>
    <p:sldId id="303" r:id="rId24"/>
    <p:sldId id="302" r:id="rId25"/>
    <p:sldId id="289" r:id="rId26"/>
    <p:sldId id="290" r:id="rId27"/>
    <p:sldId id="291" r:id="rId28"/>
    <p:sldId id="292" r:id="rId29"/>
    <p:sldId id="306" r:id="rId30"/>
    <p:sldId id="307" r:id="rId31"/>
    <p:sldId id="310" r:id="rId32"/>
    <p:sldId id="311" r:id="rId33"/>
    <p:sldId id="313" r:id="rId34"/>
    <p:sldId id="308" r:id="rId35"/>
    <p:sldId id="309" r:id="rId36"/>
    <p:sldId id="312" r:id="rId37"/>
    <p:sldId id="314" r:id="rId38"/>
    <p:sldId id="295" r:id="rId39"/>
    <p:sldId id="299" r:id="rId40"/>
    <p:sldId id="283" r:id="rId41"/>
    <p:sldId id="298" r:id="rId42"/>
    <p:sldId id="288" r:id="rId43"/>
    <p:sldId id="281" r:id="rId44"/>
    <p:sldId id="284" r:id="rId45"/>
    <p:sldId id="294" r:id="rId46"/>
    <p:sldId id="293" r:id="rId47"/>
    <p:sldId id="316" r:id="rId48"/>
    <p:sldId id="296" r:id="rId49"/>
    <p:sldId id="297" r:id="rId50"/>
    <p:sldId id="304" r:id="rId51"/>
    <p:sldId id="282" r:id="rId52"/>
  </p:sldIdLst>
  <p:sldSz cx="13003213" cy="9752013"/>
  <p:notesSz cx="6858000" cy="9144000"/>
  <p:defaultTextStyle>
    <a:defPPr>
      <a:defRPr lang="en-GB"/>
    </a:defPPr>
    <a:lvl1pPr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4200" kern="1200">
        <a:solidFill>
          <a:schemeClr val="bg1"/>
        </a:solidFill>
        <a:latin typeface="Gill Sans Light" charset="0"/>
        <a:ea typeface="ヒラギノ角ゴ ProN W3" charset="0"/>
        <a:cs typeface="ヒラギノ角ゴ ProN W3" charset="0"/>
      </a:defRPr>
    </a:lvl1pPr>
    <a:lvl2pPr marL="742950" indent="-28575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4200" kern="1200">
        <a:solidFill>
          <a:schemeClr val="bg1"/>
        </a:solidFill>
        <a:latin typeface="Gill Sans Light" charset="0"/>
        <a:ea typeface="ヒラギノ角ゴ ProN W3" charset="0"/>
        <a:cs typeface="ヒラギノ角ゴ ProN W3" charset="0"/>
      </a:defRPr>
    </a:lvl2pPr>
    <a:lvl3pPr marL="1143000" indent="-22860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4200" kern="1200">
        <a:solidFill>
          <a:schemeClr val="bg1"/>
        </a:solidFill>
        <a:latin typeface="Gill Sans Light" charset="0"/>
        <a:ea typeface="ヒラギノ角ゴ ProN W3" charset="0"/>
        <a:cs typeface="ヒラギノ角ゴ ProN W3" charset="0"/>
      </a:defRPr>
    </a:lvl3pPr>
    <a:lvl4pPr marL="1600200" indent="-22860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4200" kern="1200">
        <a:solidFill>
          <a:schemeClr val="bg1"/>
        </a:solidFill>
        <a:latin typeface="Gill Sans Light" charset="0"/>
        <a:ea typeface="ヒラギノ角ゴ ProN W3" charset="0"/>
        <a:cs typeface="ヒラギノ角ゴ ProN W3" charset="0"/>
      </a:defRPr>
    </a:lvl4pPr>
    <a:lvl5pPr marL="2057400" indent="-22860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4200" kern="1200">
        <a:solidFill>
          <a:schemeClr val="bg1"/>
        </a:solidFill>
        <a:latin typeface="Gill Sans Light" charset="0"/>
        <a:ea typeface="ヒラギノ角ゴ ProN W3" charset="0"/>
        <a:cs typeface="ヒラギノ角ゴ ProN W3" charset="0"/>
      </a:defRPr>
    </a:lvl5pPr>
    <a:lvl6pPr marL="2286000" algn="l" defTabSz="457200" rtl="0" eaLnBrk="1" latinLnBrk="0" hangingPunct="1">
      <a:defRPr sz="4200" kern="1200">
        <a:solidFill>
          <a:schemeClr val="bg1"/>
        </a:solidFill>
        <a:latin typeface="Gill Sans Light" charset="0"/>
        <a:ea typeface="ヒラギノ角ゴ ProN W3" charset="0"/>
        <a:cs typeface="ヒラギノ角ゴ ProN W3" charset="0"/>
      </a:defRPr>
    </a:lvl6pPr>
    <a:lvl7pPr marL="2743200" algn="l" defTabSz="457200" rtl="0" eaLnBrk="1" latinLnBrk="0" hangingPunct="1">
      <a:defRPr sz="4200" kern="1200">
        <a:solidFill>
          <a:schemeClr val="bg1"/>
        </a:solidFill>
        <a:latin typeface="Gill Sans Light" charset="0"/>
        <a:ea typeface="ヒラギノ角ゴ ProN W3" charset="0"/>
        <a:cs typeface="ヒラギノ角ゴ ProN W3" charset="0"/>
      </a:defRPr>
    </a:lvl7pPr>
    <a:lvl8pPr marL="3200400" algn="l" defTabSz="457200" rtl="0" eaLnBrk="1" latinLnBrk="0" hangingPunct="1">
      <a:defRPr sz="4200" kern="1200">
        <a:solidFill>
          <a:schemeClr val="bg1"/>
        </a:solidFill>
        <a:latin typeface="Gill Sans Light" charset="0"/>
        <a:ea typeface="ヒラギノ角ゴ ProN W3" charset="0"/>
        <a:cs typeface="ヒラギノ角ゴ ProN W3" charset="0"/>
      </a:defRPr>
    </a:lvl8pPr>
    <a:lvl9pPr marL="3657600" algn="l" defTabSz="457200" rtl="0" eaLnBrk="1" latinLnBrk="0" hangingPunct="1">
      <a:defRPr sz="4200" kern="1200">
        <a:solidFill>
          <a:schemeClr val="bg1"/>
        </a:solidFill>
        <a:latin typeface="Gill Sans Light" charset="0"/>
        <a:ea typeface="ヒラギノ角ゴ ProN W3" charset="0"/>
        <a:cs typeface="ヒラギノ角ゴ ProN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856" y="-8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50" Type="http://schemas.openxmlformats.org/officeDocument/2006/relationships/slide" Target="slides/slide32.xml"/><Relationship Id="rId51" Type="http://schemas.openxmlformats.org/officeDocument/2006/relationships/slide" Target="slides/slide33.xml"/><Relationship Id="rId52" Type="http://schemas.openxmlformats.org/officeDocument/2006/relationships/slide" Target="slides/slide34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22.xml"/><Relationship Id="rId41" Type="http://schemas.openxmlformats.org/officeDocument/2006/relationships/slide" Target="slides/slide23.xml"/><Relationship Id="rId42" Type="http://schemas.openxmlformats.org/officeDocument/2006/relationships/slide" Target="slides/slide24.xml"/><Relationship Id="rId43" Type="http://schemas.openxmlformats.org/officeDocument/2006/relationships/slide" Target="slides/slide25.xml"/><Relationship Id="rId44" Type="http://schemas.openxmlformats.org/officeDocument/2006/relationships/slide" Target="slides/slide26.xml"/><Relationship Id="rId45" Type="http://schemas.openxmlformats.org/officeDocument/2006/relationships/slide" Target="slides/slide27.xml"/><Relationship Id="rId46" Type="http://schemas.openxmlformats.org/officeDocument/2006/relationships/slide" Target="slides/slide28.xml"/><Relationship Id="rId47" Type="http://schemas.openxmlformats.org/officeDocument/2006/relationships/slide" Target="slides/slide29.xml"/><Relationship Id="rId48" Type="http://schemas.openxmlformats.org/officeDocument/2006/relationships/slide" Target="slides/slide30.xml"/><Relationship Id="rId49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slide" Target="slides/slide21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A1CD6-A12F-2B46-B383-BA4D33BD101F}" type="datetimeFigureOut">
              <a:rPr lang="en-US" smtClean="0"/>
              <a:t>25/07/17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9E101-5060-B841-B327-8C7DDE673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049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8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14141"/>
                </a:solidFill>
              </a:defRPr>
            </a:lvl1pPr>
          </a:lstStyle>
          <a:p>
            <a:endParaRPr lang="en-US"/>
          </a:p>
        </p:txBody>
      </p:sp>
      <p:sp>
        <p:nvSpPr>
          <p:cNvPr id="19461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62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14141"/>
                </a:solidFill>
              </a:defRPr>
            </a:lvl1pPr>
          </a:lstStyle>
          <a:p>
            <a:fld id="{7169585F-66E7-9A43-8D05-B7FA2C8A37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399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07B495-0917-9349-9DA5-888504E476DB}" type="slidenum">
              <a:rPr lang="en-US"/>
              <a:pPr/>
              <a:t>1</a:t>
            </a:fld>
            <a:endParaRPr lang="en-US"/>
          </a:p>
        </p:txBody>
      </p:sp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10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11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12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13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14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15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16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17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18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19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3BD94C-E9F5-C740-B608-42C55B9D989D}" type="slidenum">
              <a:rPr lang="en-US"/>
              <a:pPr/>
              <a:t>2</a:t>
            </a:fld>
            <a:endParaRPr lang="en-US"/>
          </a:p>
        </p:txBody>
      </p:sp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r">
              <a:buClrTx/>
              <a:buFontTx/>
              <a:buNone/>
            </a:pPr>
            <a:fld id="{89BB7A32-DD9D-9D41-9A4E-BB2D849E37FD}" type="slidenum">
              <a:rPr lang="ru-RU" sz="1200"/>
              <a:pPr algn="r">
                <a:buClrTx/>
                <a:buFontTx/>
                <a:buNone/>
              </a:pPr>
              <a:t>2</a:t>
            </a:fld>
            <a:endParaRPr lang="ru-RU" sz="1200"/>
          </a:p>
        </p:txBody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7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4175" cy="4092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20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21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22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23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24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25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26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27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28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29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3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30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31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32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33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BF2EDA25-CBBC-E34B-AB92-8B534C235619}" type="slidenum">
              <a:rPr lang="ru-RU" sz="1200"/>
              <a:pPr eaLnBrk="1" hangingPunct="1"/>
              <a:t>34</a:t>
            </a:fld>
            <a:endParaRPr lang="ru-RU" sz="120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3481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4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5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6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7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8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70928E56-AA73-284D-8EB1-0C5EC9FE5A96}" type="slidenum">
              <a:rPr lang="ru-RU" sz="1200"/>
              <a:pPr eaLnBrk="1" hangingPunct="1"/>
              <a:t>9</a:t>
            </a:fld>
            <a:endParaRPr lang="ru-RU" sz="120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6638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MS Gothic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4175" cy="40925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3D6CEAF-159F-0E40-B24F-C97CA16D4B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9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92CF259-7880-4D4F-AB61-EC38F3135C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5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7497A59-42AD-F640-BB27-1A17A2FA31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1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70325B7-26D3-CA42-9E72-FF9C1CE8E4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58AAB7E-0357-6E4A-B475-8AD967C825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7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56400" y="3187700"/>
            <a:ext cx="2868613" cy="5838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77413" y="3187700"/>
            <a:ext cx="2868612" cy="5838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BAACA2E-933C-7247-84BC-30F97B0128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6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C9126AB-E423-1748-A842-31DE7F1F8E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9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DEAF74D-59E6-8641-A859-7DF8F86493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7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D2B0E3D-7FE3-124F-A21E-B29F9A69CA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5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AC21C26-6082-A447-8CD5-23A8474AEF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6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64FD19E-A9AE-4B45-A3D9-5B053A9585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3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FDEB29F-DD4F-904C-B449-8A7AA82CB7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4213" y="2044700"/>
            <a:ext cx="3071812" cy="4606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044700"/>
            <a:ext cx="9066213" cy="4606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D58A871-A6C4-E14F-B3EA-C765700768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3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4213" y="254000"/>
            <a:ext cx="3071812" cy="8772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6213" cy="8772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AD053AD-3EFE-B340-9C10-0CFEC8E92B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8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420AE12-16D8-5046-BFA5-0852E6BE7F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9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F1C96FD-E086-2644-889E-FF8347414B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8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5CAA375-7089-4B45-A761-AE620F984B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8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3187700"/>
            <a:ext cx="6069013" cy="5838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3187700"/>
            <a:ext cx="6069012" cy="5838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32B5622-3B21-D644-A727-884427959E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5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77E9FCD-0467-CF45-A725-93A1463FB7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EDDB590-682A-D64F-852B-B917444A03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ABB2C8D-3EF4-064B-BC96-70FD4E11DC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4464378-2C14-E445-853D-3180D2FE2F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9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6E1AC2C-9A29-5149-9455-9C4CB189A9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3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0A918B3-A251-3841-83FA-E4CF611D30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2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DA75A89-8D0D-634C-B3DF-823A0BDC53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1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4213" y="254000"/>
            <a:ext cx="3071812" cy="8772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6213" cy="8772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2710EB7-B45E-D548-93C5-DABB1B5166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6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2EE0CBF-5051-5E44-BA67-C591973CEB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6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FFEBDA0-C4D4-144E-9052-A0F3E21E7F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119F022-CA38-E14F-B219-7725ADAFA7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5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3187700"/>
            <a:ext cx="2868613" cy="5838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6613" y="3187700"/>
            <a:ext cx="2868612" cy="5838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BC79AE3-6785-0A46-8E93-B4471E8EFE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5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D307391-390A-9543-AF5B-D8A9BF0722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7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B044B87-8132-CD48-BADA-7EEF581363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0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67BB1ED-3551-2447-B637-1DF7CEC55E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3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493167D-7108-1F44-AA7C-FFF60C702C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1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961EB0C-1E3C-084C-9813-868C78CB73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D2D2813-5CBB-6D4C-9A14-640726C290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FCA1BDE-5489-5F46-B3F6-09CA93A133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1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4213" y="254000"/>
            <a:ext cx="3071812" cy="8772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6213" cy="8772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A3DD7A2-1758-AF44-A1A7-9CFE5824FF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3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0C68EB4-6E0A-0242-969D-F1F4E40E7F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2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A5FB5E2-4D9E-4C40-8235-5A1BDE98C1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3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6D5F22E-FDB1-6542-BD01-D0F9BEC65C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3187700"/>
            <a:ext cx="2868613" cy="5838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6613" y="3187700"/>
            <a:ext cx="2868612" cy="5838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055A37C-B22D-DF49-8888-A1FE820203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8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7004FB8-FF2B-3A40-9E66-C21AEBAD5D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DC0E3E7-E187-CD47-B19A-C7D320F7CA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2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6DB6ECE-544F-0842-842C-53B1CCC5A3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7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E264665-2160-264C-B46A-DFACBC56CF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9F9FF03-BC1A-574A-A65E-8AA59C19DC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7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E82A7CA-A66F-9942-86D9-5A4A74DD64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46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EC27065-6269-BE4E-8851-6D14001C83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4213" y="254000"/>
            <a:ext cx="3071812" cy="8772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6213" cy="8772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C00ACC1-657D-6A41-9D78-9E030403AB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0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41E2C7F-43D1-9D4E-BBEE-5DDA385E1E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0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9074DF6-F488-824C-AB1A-22DA6993D5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1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2DD734A-122F-714A-9981-5FCAC411D4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2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254000"/>
            <a:ext cx="6069013" cy="9229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54000"/>
            <a:ext cx="6069012" cy="9229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B557A29-516D-A744-BFF0-1CD99AE8E7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2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1340612-C80D-0F40-A883-FC13C0E72E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8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F7B2E1E-D183-7240-831E-CF8A944F23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3187700"/>
            <a:ext cx="6069013" cy="5838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3187700"/>
            <a:ext cx="6069012" cy="5838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CB156F4-6B24-E247-9CA7-3FC73F2A1A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9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192DC85-27DD-734A-AE94-04BB86D99C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1D87BA4-8819-A148-813C-19AA018283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4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9935F76-26F5-2145-A2BF-B4AE264013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5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0E0B7DE-4795-A542-9160-9088D9AE73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4213" y="254000"/>
            <a:ext cx="3071812" cy="92297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6213" cy="9229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C26571D-9FC0-4143-8C8C-31432D3CF9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8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3478152-F16D-7543-8545-926929131B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D5BE49D-F242-3243-8338-296EF56A37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0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3D80429-CA37-E04A-A790-A9744B08A6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1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4888"/>
            <a:ext cx="5773738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4888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8D64092-97D8-E647-8D88-A302701A28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7989D82-5BE8-4C42-AD7B-FBDDF09BC9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3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6FB0B0E-ECDB-D941-9BB2-6B50E152D6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1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4980BB5-08EE-CB4E-8D44-2629ED5285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0811819-F441-014C-A042-DB2C05B83B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5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AA1041D-E9A6-0D45-BE73-3D318AA4B5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2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1A96C2B-650D-9A47-A3D7-ADF454A461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AEFFB7D-CE1A-904F-9EC6-45AAB8610D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4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00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0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EDF5567-76FD-864C-B8ED-81CE2AF5BC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4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43FA6D9-5612-644C-9C6A-4362B66E49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DB42CD0-B1B7-5E4C-8C38-B79E947BE0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6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7EC96D5-9B70-0F4C-968D-94AEB5D6C7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0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4888"/>
            <a:ext cx="5773738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4888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87A6E71-1C34-3C46-8990-4487C2F8C6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0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42CDECC-0897-774E-96A4-533402FA28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8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3A9EAB6-AE18-E34D-B489-8B721D610E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31623BA-F822-F648-9F23-A7EF50FC03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9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11A6F86-9693-7C4B-AF6A-7BFD4718B7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47E608B-7CE4-3D45-881C-4707A67D9B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7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2546F4B-0035-D146-AAA4-1897A11BFF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0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681DEE5-935B-9441-9CE3-899B0BADDF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2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00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0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3595B64-4E71-D645-820F-6288EB756A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2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4463391-A78F-6343-9C54-AF834A0874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8A36A05-8C41-2546-9F93-DBF3C5A81E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279A5DF-62E5-714D-8CFB-B5F30CF82F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8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00005A5-5133-E142-988E-41296A1AA4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6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4888"/>
            <a:ext cx="5773738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4888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77F6712-E5FD-034E-8E61-CA6B459367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2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17027DE-3B5B-8E4E-B1A1-FFBF755A8D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8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D884CDE-00B3-EE42-8E1B-8E7298BD18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0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4FC2EF0-0F01-9945-8E88-AD83A11D53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8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F60F3A1-0659-9244-A8F2-B78ECC8758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5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5BEC891-0A56-6541-8D32-71165ACD40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1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F379B01-B757-C34B-9E66-BB22A68028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4213" y="254000"/>
            <a:ext cx="3071812" cy="8456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6213" cy="84566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E42F607-4F92-8944-B0CD-A4EA97DC9C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7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8DB6E51-DEB8-814E-83A7-1F9FCC9713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3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09B1FFC-6665-154E-9D66-76A93D1B31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71DF5C9-11D2-0941-AF5F-45DC733CF9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4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5CA2854-B761-B144-BD53-40306B186F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6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4888"/>
            <a:ext cx="5773738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4888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CDF99A2-F790-654A-975F-9B9249933B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1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E03D016-1929-B349-A7C1-7E5BCB835D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BC9C5B9-6DA5-E94A-8D36-4D47F2506B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9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3F3327E-20A3-5D43-90CD-F67BFACE20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2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59BA3DE-127D-3442-949B-E1401B43A1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6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792A83A-7C01-0540-927A-3B90764278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0903CFD-6C48-2E46-AC41-230E14FB7E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4213" y="254000"/>
            <a:ext cx="3071812" cy="8456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6213" cy="84566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4053D23-3B7F-2343-AEE9-D8650B569F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6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4B869DF-C08D-734C-AE40-0AA1352367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C7F9DF6-5841-144B-B98D-E3BEFB1C80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5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0177EEB-F558-D34B-BB21-B9BD85033D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4213" y="254000"/>
            <a:ext cx="3071812" cy="8772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6213" cy="8772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78009EC-3FE0-C84C-8741-B8E8416F89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7C0327A-1DA5-E244-81E5-77A9881555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1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5A346D4-A2B4-2942-847D-54E5F5DD91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2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DFC70B8-6F90-0C47-AC0E-37D75A93EB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4876800"/>
            <a:ext cx="2868613" cy="1292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6613" y="4876800"/>
            <a:ext cx="2868612" cy="1292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7DD4771-A59B-D842-8A7B-2C8E736AAC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77FE431-9CE1-3042-846A-E3FC93138D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3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D6AC2B3-27D8-1E41-B053-60E8B4940A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F284A5B-5591-A74E-A15F-175FA516F1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1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62BC15F-328D-6248-84B2-EDDAC48862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4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E79ED02-0237-5042-9395-CE9E7B0EE3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2389F54-C535-7244-95C3-FDCBCD9B0A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E02F00B-8227-AE42-B57D-1D91B2B834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73613" y="1384300"/>
            <a:ext cx="1471612" cy="4784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1384300"/>
            <a:ext cx="4265613" cy="4784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E921892-D869-4644-911B-94201E0BC0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9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7874464-D252-1C44-82B5-3CD178D9A8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5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D11DD28-095B-FD49-AEEC-3F8BA53100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622FF6F-47D5-D640-96A5-1F279DAED3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4876800"/>
            <a:ext cx="2868613" cy="1292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6613" y="4876800"/>
            <a:ext cx="2868612" cy="1292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E8D0A2F-643A-6E4E-9D2B-B87E39D637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3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E4C6BF2-3FE8-A842-8370-639187EA80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1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FF0E4F6-BEED-FA46-8A17-34CBFA44BF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8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5359400"/>
            <a:ext cx="6069013" cy="1292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5359400"/>
            <a:ext cx="6069012" cy="1292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49660B3-F437-834A-9BDB-C2F96743F4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EE79BCD-0EB9-794C-A04C-7526A92F59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7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F42899C-6550-3B4A-BD04-EAFA71388D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B153E64-5ACB-6D4C-A1E9-FB46F73459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3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6709793-C6F6-9D41-8F4D-8373C6F547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3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73613" y="1384300"/>
            <a:ext cx="1471612" cy="4784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1384300"/>
            <a:ext cx="4265613" cy="4784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C926032-A818-B24D-AFC3-6A8BDDCBED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0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CE9E8B9-F768-8A45-8C53-A42A33779E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1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C78C25E-DC67-F141-9026-CA1DE3FACD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8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9AFAAFF-D669-DD4D-A9A5-C944C6E84D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0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4888"/>
            <a:ext cx="5773738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4888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A909AD4-408A-144B-9E14-FD7B9DE917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3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8F529BC-1623-A342-9A6F-C357948555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71CF1F7-434B-4F4D-AA91-378CE0B5AB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413B06F-291C-4B40-88D9-DF4A777902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70B8BBF-44AD-5340-AC7B-15310F75C3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0033EC5-72E4-A449-815A-8E86309B17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6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5AE23DC-9461-3542-B72C-F1E8AE1A22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8D2303D-2B15-C14D-9026-3B4897E8B2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4213" y="2274888"/>
            <a:ext cx="307181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274888"/>
            <a:ext cx="906621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CEADCCD-B7A4-C448-B436-F981CAD356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62098DE-B306-7A44-966F-38B662B70E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C08941D-5C88-AF44-B880-DBE6D4D434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7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6D9EF49-BAAE-5647-AEEE-CFF7B5D1EC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9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4888"/>
            <a:ext cx="5773738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4888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815132E-DA05-9F4D-9215-8885D5D822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C074F48-6485-4D41-878B-5430BA57DF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569B371-26FE-ED4C-81E8-8910D93E0E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9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661EA3B-D8DF-1F4F-AE19-9A44A4E540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1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2E56F9B-8BCA-B148-8737-B4FE8CB647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0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54BB9EE-7A10-C842-9262-BDA71AAB69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9DDFF36-A768-E541-97CB-8289948B8E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4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5A8CF8B-E8E0-0F4D-93AB-73F464EFB0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0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4213" y="2274888"/>
            <a:ext cx="307181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274888"/>
            <a:ext cx="906621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AF23AEB-DADA-5E4C-A28B-392F0691AB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1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03AF33C-F1D2-8345-B7F4-8FF069119C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5124DDC-6C24-C747-BAD2-0A58D99F90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0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93060D1-F030-D44A-9C22-70C41CDFAD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5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03F2D35-DA45-2542-8839-952204629F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4888"/>
            <a:ext cx="5773738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4888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848D992-7F03-0A48-A06A-0E211BA4CB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1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1498AEA-77CD-0C40-A93C-E7D7B83879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2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14BB779-4A18-A545-B958-5D8DF9CA97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9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25EDCDC-5AC4-4F47-90F8-ACE5FA3F42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7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028B643-7E6B-C747-903B-48F07BFE4A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9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6D5CBC1-A394-4A4A-8320-26AD4749C0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4888"/>
            <a:ext cx="1170146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F0B6613-F2AB-CB41-B45B-6E08097A76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4213" y="2274888"/>
            <a:ext cx="307181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274888"/>
            <a:ext cx="906621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B38E64F-9A41-3F46-9B6A-CF2ADAA035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6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675554C-C230-CA4D-9E15-331085A9F0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0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706DA47-04BF-F64B-A4F4-DD7A0CF0FD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4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E623339-1B22-6D47-AF2C-7717D86E86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8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9B9FF63-7886-684A-B218-06DB62C41C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8077200"/>
            <a:ext cx="6069013" cy="1203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8077200"/>
            <a:ext cx="6069012" cy="1203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053F78D-92D0-4841-944E-A3E7F86ED1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0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C7E0F73-192B-714D-8A77-37A3BB50AB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4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5D7789D-B85B-6C40-8EF5-195C35A193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9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8D511F1-FE07-9B42-A764-D1F57E5DE3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6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32E280E-E19A-5D47-A3DD-FC6B558F3C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9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36654A3-043E-4641-A385-BAE06A6908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5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C540C4B-4A20-A549-A548-285E212DF8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4213" y="6832600"/>
            <a:ext cx="3071812" cy="2447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6832600"/>
            <a:ext cx="9066213" cy="2447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34E13B8-452A-9046-B041-F44CBC7A3B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2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0FC113-2A19-F04A-9B54-236D9B54B7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5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20AFECD-0418-0F44-AF42-6FF76FE35B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9C8EB0F-8942-3F4C-9311-240DC27BF9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8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F16B217-7622-B841-8D67-A242B988C6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3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8077200"/>
            <a:ext cx="6069013" cy="1203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8077200"/>
            <a:ext cx="6069012" cy="1203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A255517-0422-9349-9E6E-880D5AAE61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3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897E0CD-CED3-124B-A42A-EC5E957666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4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DF3C9AE-BBDE-1C41-9A4E-6888529A1F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4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496ABFF-24B5-424D-BEB3-3663354171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B8A4995-5A61-DE48-B41E-9543A31685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4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63DD15B-EBDB-E643-8B06-F05F528268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7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93E7004-321E-5C4E-A3B2-EE1263557A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4213" y="6832600"/>
            <a:ext cx="3071812" cy="2447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6832600"/>
            <a:ext cx="9066213" cy="2447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3FF603D-E758-C740-9E96-69A766CA3B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5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044700"/>
            <a:ext cx="12290425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5359400"/>
            <a:ext cx="1229042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4606" y="9440675"/>
            <a:ext cx="1303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</a:pPr>
            <a:r>
              <a:rPr lang="en-US" sz="1800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APCTP-BLTP-PNPI</a:t>
            </a:r>
            <a:r>
              <a:rPr lang="en-US" sz="1800" baseline="0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NRC KI-</a:t>
            </a:r>
            <a:r>
              <a:rPr lang="en-US" sz="1800" baseline="0" dirty="0" err="1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SPbU</a:t>
            </a:r>
            <a:r>
              <a:rPr lang="en-US" sz="1800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800" dirty="0" err="1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Petergof</a:t>
            </a:r>
            <a:r>
              <a:rPr lang="en-US" sz="1800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25 July</a:t>
            </a:r>
            <a:r>
              <a:rPr lang="en-US" sz="1800" baseline="0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ru-RU" sz="1800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201</a:t>
            </a:r>
            <a:r>
              <a:rPr lang="en-US" sz="1800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7</a:t>
            </a:r>
            <a:r>
              <a:rPr lang="ru-RU" sz="1800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</a:t>
            </a:r>
            <a:r>
              <a:rPr lang="ru-RU" sz="1800" dirty="0" err="1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Victor</a:t>
            </a:r>
            <a:r>
              <a:rPr lang="ru-RU" sz="1800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ru-RU" sz="1800" dirty="0" err="1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Kim</a:t>
            </a:r>
            <a:r>
              <a:rPr lang="ru-RU" sz="1800" dirty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</a:t>
            </a:r>
            <a:r>
              <a:rPr lang="ru-RU" sz="1800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PNPI</a:t>
            </a:r>
            <a:r>
              <a:rPr lang="en-US" sz="1800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NRC KI</a:t>
            </a:r>
            <a:r>
              <a:rPr lang="ru-RU" sz="1800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</a:t>
            </a:r>
            <a:r>
              <a:rPr lang="ru-RU" sz="1800" dirty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Gatchina &amp; </a:t>
            </a:r>
            <a:r>
              <a:rPr lang="ru-RU" sz="1800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SP</a:t>
            </a:r>
            <a:r>
              <a:rPr lang="en-US" sz="1800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b</a:t>
            </a:r>
            <a:r>
              <a:rPr lang="ru-RU" sz="1800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PU</a:t>
            </a:r>
            <a:endParaRPr lang="ru-RU" sz="1800" dirty="0">
              <a:solidFill>
                <a:srgbClr val="00009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12255500" y="10883900"/>
            <a:ext cx="3397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414141"/>
                </a:solidFill>
              </a:defRPr>
            </a:lvl1pPr>
          </a:lstStyle>
          <a:p>
            <a:fld id="{02EA793F-9A5D-1643-BB64-16F257F01493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25" y="14288"/>
            <a:ext cx="7651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" y="0"/>
            <a:ext cx="797770" cy="7612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000000"/>
          </a:solidFill>
          <a:latin typeface="Gill Sans Light" charset="0"/>
          <a:ea typeface="ヒラギノ角ゴ ProN W3" charset="0"/>
          <a:cs typeface="ヒラギノ角ゴ ProN W3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000000"/>
          </a:solidFill>
          <a:latin typeface="Gill Sans Light" charset="0"/>
          <a:ea typeface="ヒラギノ角ゴ ProN W3" charset="0"/>
          <a:cs typeface="ヒラギノ角ゴ ProN W3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000000"/>
          </a:solidFill>
          <a:latin typeface="Gill Sans Light" charset="0"/>
          <a:ea typeface="ヒラギノ角ゴ ProN W3" charset="0"/>
          <a:cs typeface="ヒラギノ角ゴ ProN W3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000000"/>
          </a:solidFill>
          <a:latin typeface="Gill Sans Light" charset="0"/>
          <a:ea typeface="ヒラギノ角ゴ ProN W3" charset="0"/>
          <a:cs typeface="ヒラギノ角ゴ ProN W3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000000"/>
          </a:solidFill>
          <a:latin typeface="Gill Sans Light" charset="0"/>
          <a:ea typeface="ヒラギノ角ゴ ProN W3" charset="0"/>
          <a:cs typeface="ヒラギノ角ゴ ProN W3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000000"/>
          </a:solidFill>
          <a:latin typeface="Gill Sans Light" charset="0"/>
          <a:ea typeface="ヒラギノ角ゴ ProN W3" charset="0"/>
          <a:cs typeface="ヒラギノ角ゴ ProN W3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000000"/>
          </a:solidFill>
          <a:latin typeface="Gill Sans Light" charset="0"/>
          <a:ea typeface="ヒラギノ角ゴ ProN W3" charset="0"/>
          <a:cs typeface="ヒラギノ角ゴ ProN W3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000000"/>
          </a:solidFill>
          <a:latin typeface="Gill Sans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0425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56400" y="3187700"/>
            <a:ext cx="5889625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324600" y="9271000"/>
            <a:ext cx="3397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800">
                <a:solidFill>
                  <a:srgbClr val="40414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fld id="{9B8CE8CC-D7A4-ED45-BEBB-E6E094E963F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0414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0414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0414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0414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0414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0414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0414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0414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0414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0425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3187700"/>
            <a:ext cx="12290425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324600" y="9271000"/>
            <a:ext cx="3397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800">
                <a:solidFill>
                  <a:srgbClr val="41414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fld id="{72F66F35-C9D8-8343-83C2-8A6F320B1E6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0425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3187700"/>
            <a:ext cx="5889625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324600" y="9271000"/>
            <a:ext cx="3397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800">
                <a:solidFill>
                  <a:srgbClr val="41414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fld id="{06251CCE-A187-164B-9282-92273B34E83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0425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3187700"/>
            <a:ext cx="5889625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324600" y="9271000"/>
            <a:ext cx="3397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800">
                <a:solidFill>
                  <a:srgbClr val="41414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fld id="{ED0C1F0E-9198-D243-8277-E0676766CC4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254000"/>
            <a:ext cx="12290425" cy="922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324600" y="9271000"/>
            <a:ext cx="3397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800">
                <a:solidFill>
                  <a:srgbClr val="40414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fld id="{6356E683-489A-814A-94C2-557210A56DD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0414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0414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0414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0414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0414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0414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0414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0414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0414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sldNum"/>
          </p:nvPr>
        </p:nvSpPr>
        <p:spPr bwMode="auto">
          <a:xfrm>
            <a:off x="6324600" y="9271000"/>
            <a:ext cx="3397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800">
                <a:solidFill>
                  <a:srgbClr val="41414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fld id="{2898B761-3469-FC4B-A291-68FA35A4BF9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sldNum"/>
          </p:nvPr>
        </p:nvSpPr>
        <p:spPr bwMode="auto">
          <a:xfrm>
            <a:off x="6324600" y="9271000"/>
            <a:ext cx="3397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800">
                <a:solidFill>
                  <a:srgbClr val="191A1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fld id="{BD7C1483-89BC-704D-803E-BA9A90DA658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0425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324600" y="9271000"/>
            <a:ext cx="3397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800">
                <a:solidFill>
                  <a:srgbClr val="41414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fld id="{C4A71969-697E-084E-9ADD-3BF545B2A12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0425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324600" y="9271000"/>
            <a:ext cx="3397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800">
                <a:solidFill>
                  <a:srgbClr val="191A1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fld id="{108B9EA0-16A5-7B49-9675-E7F01E142D0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0425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3187700"/>
            <a:ext cx="12290425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324600" y="9271000"/>
            <a:ext cx="3397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800">
                <a:solidFill>
                  <a:srgbClr val="41414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fld id="{CA72DC80-4838-5946-8CC1-E4D84339839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1384300"/>
            <a:ext cx="5889625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4876800"/>
            <a:ext cx="588962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324600" y="9271000"/>
            <a:ext cx="3397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800">
                <a:solidFill>
                  <a:srgbClr val="40414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fld id="{63BF8044-41A6-D146-80FB-8AC9E45565B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04140"/>
          </a:solidFill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04140"/>
          </a:solidFill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04140"/>
          </a:solidFill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04140"/>
          </a:solidFill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04140"/>
          </a:solidFill>
          <a:latin typeface="+mn-lt"/>
          <a:ea typeface="+mn-ea"/>
          <a:cs typeface="+mn-cs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04140"/>
          </a:solidFill>
          <a:latin typeface="+mn-lt"/>
          <a:ea typeface="+mn-ea"/>
          <a:cs typeface="+mn-cs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04140"/>
          </a:solidFill>
          <a:latin typeface="+mn-lt"/>
          <a:ea typeface="+mn-ea"/>
          <a:cs typeface="+mn-cs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04140"/>
          </a:solidFill>
          <a:latin typeface="+mn-lt"/>
          <a:ea typeface="+mn-ea"/>
          <a:cs typeface="+mn-cs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0414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1384300"/>
            <a:ext cx="5889625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4876800"/>
            <a:ext cx="588962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324600" y="9271000"/>
            <a:ext cx="3397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800">
                <a:solidFill>
                  <a:srgbClr val="191A1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fld id="{BE77EE9C-32A1-8347-B0F3-5765E8B2402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3225800"/>
            <a:ext cx="12290425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324600" y="9271000"/>
            <a:ext cx="3397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800">
                <a:solidFill>
                  <a:srgbClr val="41414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fld id="{667DCBEE-DE04-C345-992A-290E4E97E5D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7416800"/>
            <a:ext cx="1229042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324600" y="9271000"/>
            <a:ext cx="3397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800">
                <a:solidFill>
                  <a:srgbClr val="41414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fld id="{0E66C83C-A8BD-0F44-BE9C-D045D37DB74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7416800"/>
            <a:ext cx="1229042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324600" y="9271000"/>
            <a:ext cx="3397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800">
                <a:solidFill>
                  <a:srgbClr val="191A1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fld id="{AB36CFFE-D8DC-954F-AC5D-BAB04856811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6832600"/>
            <a:ext cx="12290425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8077200"/>
            <a:ext cx="12290425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324600" y="9271000"/>
            <a:ext cx="3397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800">
                <a:solidFill>
                  <a:srgbClr val="41414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fld id="{6841AEC7-C3C4-2F4D-9F2B-F90046D2130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6832600"/>
            <a:ext cx="12290425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8077200"/>
            <a:ext cx="12290425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324600" y="9271000"/>
            <a:ext cx="3397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800">
                <a:solidFill>
                  <a:srgbClr val="191A1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fld id="{F3444F98-A9B5-B445-9584-387D11C3C68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7200">
          <a:solidFill>
            <a:srgbClr val="414141"/>
          </a:solidFill>
          <a:latin typeface="Gill Sans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8" Type="http://schemas.openxmlformats.org/officeDocument/2006/relationships/image" Target="../media/image28.emf"/><Relationship Id="rId9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image" Target="../media/image34.emf"/><Relationship Id="rId8" Type="http://schemas.openxmlformats.org/officeDocument/2006/relationships/image" Target="../media/image35.emf"/><Relationship Id="rId9" Type="http://schemas.openxmlformats.org/officeDocument/2006/relationships/image" Target="../media/image36.emf"/><Relationship Id="rId10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2255500" y="10883900"/>
            <a:ext cx="3429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>
              <a:buClrTx/>
              <a:buFontTx/>
              <a:buNone/>
            </a:pPr>
            <a:fld id="{7BAC86A2-0ACC-B64F-9A4D-D1A3968A67ED}" type="slidenum">
              <a: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>
                <a:buClrTx/>
                <a:buFontTx/>
                <a:buNone/>
              </a:pPr>
              <a:t>1</a:t>
            </a:fld>
            <a:endParaRPr lang="en-US" sz="18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3504406"/>
            <a:ext cx="13003212" cy="557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</a:pPr>
            <a:r>
              <a:rPr lang="en-US" sz="3600" dirty="0" smtClean="0">
                <a:solidFill>
                  <a:srgbClr val="FF0000"/>
                </a:solidFill>
                <a:latin typeface="Arial Black" charset="0"/>
              </a:rPr>
              <a:t>QCD-Evolution </a:t>
            </a: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</a:pPr>
            <a:r>
              <a:rPr lang="en-US" sz="3600" dirty="0" smtClean="0">
                <a:solidFill>
                  <a:srgbClr val="FF0000"/>
                </a:solidFill>
                <a:latin typeface="Arial Black" charset="0"/>
              </a:rPr>
              <a:t>of Nuclear </a:t>
            </a:r>
            <a:r>
              <a:rPr lang="en-US" sz="3600" dirty="0">
                <a:solidFill>
                  <a:srgbClr val="FF0000"/>
                </a:solidFill>
                <a:latin typeface="Arial Black" charset="0"/>
              </a:rPr>
              <a:t>S</a:t>
            </a:r>
            <a:r>
              <a:rPr lang="en-US" sz="3600" dirty="0" smtClean="0">
                <a:solidFill>
                  <a:srgbClr val="FF0000"/>
                </a:solidFill>
                <a:latin typeface="Arial Black" charset="0"/>
              </a:rPr>
              <a:t>tructure Functions Large X: </a:t>
            </a: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</a:pPr>
            <a:r>
              <a:rPr lang="en-US" sz="3600" dirty="0" smtClean="0">
                <a:solidFill>
                  <a:srgbClr val="FF0000"/>
                </a:solidFill>
                <a:latin typeface="Arial Black" charset="0"/>
              </a:rPr>
              <a:t>EMC-effect and Cumulative</a:t>
            </a:r>
            <a:r>
              <a:rPr lang="ru-RU" sz="3600" dirty="0" smtClean="0">
                <a:solidFill>
                  <a:srgbClr val="FF0000"/>
                </a:solidFill>
                <a:latin typeface="Arial Black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Arial Black" charset="0"/>
              </a:rPr>
              <a:t>Processes</a:t>
            </a:r>
            <a:endParaRPr lang="ru-RU" sz="3600" u="sng" dirty="0">
              <a:solidFill>
                <a:srgbClr val="FF0000"/>
              </a:solidFill>
              <a:latin typeface="Arial Black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</a:pPr>
            <a:endParaRPr lang="ru-RU" sz="3600" u="sng" dirty="0">
              <a:solidFill>
                <a:srgbClr val="FF0000"/>
              </a:solidFill>
              <a:latin typeface="Arial Black" charset="0"/>
            </a:endParaRPr>
          </a:p>
          <a:p>
            <a:pPr>
              <a:lnSpc>
                <a:spcPct val="90000"/>
              </a:lnSpc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</a:pPr>
            <a:r>
              <a:rPr lang="ru-RU" sz="3600" dirty="0" err="1">
                <a:solidFill>
                  <a:srgbClr val="000080"/>
                </a:solidFill>
                <a:latin typeface="Arial Black" charset="0"/>
              </a:rPr>
              <a:t>Victor</a:t>
            </a:r>
            <a:r>
              <a:rPr lang="ru-RU" sz="3600" dirty="0">
                <a:solidFill>
                  <a:srgbClr val="000080"/>
                </a:solidFill>
                <a:latin typeface="Arial Black" charset="0"/>
              </a:rPr>
              <a:t> </a:t>
            </a:r>
            <a:r>
              <a:rPr lang="ru-RU" sz="3600" dirty="0" err="1" smtClean="0">
                <a:solidFill>
                  <a:srgbClr val="000080"/>
                </a:solidFill>
                <a:latin typeface="Arial Black" charset="0"/>
              </a:rPr>
              <a:t>Kim</a:t>
            </a:r>
            <a:endParaRPr lang="ru-RU" sz="3600" dirty="0">
              <a:solidFill>
                <a:srgbClr val="000080"/>
              </a:solidFill>
              <a:latin typeface="Arial Black" charset="0"/>
            </a:endParaRPr>
          </a:p>
          <a:p>
            <a:pPr>
              <a:lnSpc>
                <a:spcPct val="90000"/>
              </a:lnSpc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</a:pPr>
            <a:r>
              <a:rPr lang="ru-RU" sz="2000" dirty="0">
                <a:solidFill>
                  <a:srgbClr val="000080"/>
                </a:solidFill>
                <a:latin typeface="Arial Black" charset="0"/>
              </a:rPr>
              <a:t> </a:t>
            </a:r>
            <a:r>
              <a:rPr lang="ru-RU" sz="2000" dirty="0" err="1" smtClean="0">
                <a:solidFill>
                  <a:srgbClr val="000080"/>
                </a:solidFill>
                <a:latin typeface="Arial Black" charset="0"/>
              </a:rPr>
              <a:t>Petersburg</a:t>
            </a:r>
            <a:r>
              <a:rPr lang="ru-RU" sz="2000" dirty="0" smtClean="0">
                <a:solidFill>
                  <a:srgbClr val="000080"/>
                </a:solidFill>
                <a:latin typeface="Arial Black" charset="0"/>
              </a:rPr>
              <a:t> </a:t>
            </a:r>
            <a:r>
              <a:rPr lang="ru-RU" sz="2000" dirty="0">
                <a:solidFill>
                  <a:srgbClr val="000080"/>
                </a:solidFill>
                <a:latin typeface="Arial Black" charset="0"/>
              </a:rPr>
              <a:t>Nuclear Physics Institute NRC KI, Gatchina</a:t>
            </a:r>
          </a:p>
          <a:p>
            <a:pPr>
              <a:lnSpc>
                <a:spcPct val="90000"/>
              </a:lnSpc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</a:pPr>
            <a:r>
              <a:rPr lang="ru-RU" sz="2000" dirty="0">
                <a:solidFill>
                  <a:srgbClr val="000080"/>
                </a:solidFill>
                <a:latin typeface="Arial Black" charset="0"/>
              </a:rPr>
              <a:t>St. </a:t>
            </a:r>
            <a:r>
              <a:rPr lang="ru-RU" sz="2000" dirty="0" err="1">
                <a:solidFill>
                  <a:srgbClr val="000080"/>
                </a:solidFill>
                <a:latin typeface="Arial Black" charset="0"/>
              </a:rPr>
              <a:t>Petersburg</a:t>
            </a:r>
            <a:r>
              <a:rPr lang="ru-RU" sz="2000" dirty="0">
                <a:solidFill>
                  <a:srgbClr val="000080"/>
                </a:solidFill>
                <a:latin typeface="Arial Black" charset="0"/>
              </a:rPr>
              <a:t> </a:t>
            </a:r>
            <a:r>
              <a:rPr lang="ru-RU" sz="2000" dirty="0" err="1" smtClean="0">
                <a:solidFill>
                  <a:srgbClr val="000080"/>
                </a:solidFill>
                <a:latin typeface="Arial Black" charset="0"/>
              </a:rPr>
              <a:t>Polytechnic</a:t>
            </a:r>
            <a:r>
              <a:rPr lang="ru-RU" sz="2000" dirty="0" smtClean="0">
                <a:solidFill>
                  <a:srgbClr val="000080"/>
                </a:solidFill>
                <a:latin typeface="Arial Black" charset="0"/>
              </a:rPr>
              <a:t> </a:t>
            </a:r>
            <a:r>
              <a:rPr lang="ru-RU" sz="2000" dirty="0" err="1" smtClean="0">
                <a:solidFill>
                  <a:srgbClr val="000080"/>
                </a:solidFill>
                <a:latin typeface="Arial Black" charset="0"/>
              </a:rPr>
              <a:t>University</a:t>
            </a:r>
            <a:endParaRPr lang="en-US" sz="2000" dirty="0" smtClean="0">
              <a:solidFill>
                <a:srgbClr val="000080"/>
              </a:solidFill>
              <a:latin typeface="Arial Black" charset="0"/>
            </a:endParaRPr>
          </a:p>
          <a:p>
            <a:pPr>
              <a:lnSpc>
                <a:spcPct val="90000"/>
              </a:lnSpc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</a:pPr>
            <a:endParaRPr lang="en-US" sz="2000" dirty="0">
              <a:solidFill>
                <a:srgbClr val="000080"/>
              </a:solidFill>
              <a:latin typeface="Arial Black" charset="0"/>
            </a:endParaRPr>
          </a:p>
          <a:p>
            <a:pPr>
              <a:lnSpc>
                <a:spcPct val="90000"/>
              </a:lnSpc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</a:pPr>
            <a:endParaRPr lang="en-US" sz="2000" dirty="0" smtClean="0">
              <a:solidFill>
                <a:srgbClr val="000080"/>
              </a:solidFill>
              <a:latin typeface="Arial Black" charset="0"/>
            </a:endParaRPr>
          </a:p>
          <a:p>
            <a:pPr>
              <a:lnSpc>
                <a:spcPct val="90000"/>
              </a:lnSpc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</a:pPr>
            <a:endParaRPr lang="en-US" sz="2000" dirty="0">
              <a:solidFill>
                <a:srgbClr val="000080"/>
              </a:solidFill>
              <a:latin typeface="Arial Black" charset="0"/>
            </a:endParaRPr>
          </a:p>
          <a:p>
            <a:pPr>
              <a:lnSpc>
                <a:spcPct val="90000"/>
              </a:lnSpc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</a:pPr>
            <a:endParaRPr lang="en-US" sz="2000" dirty="0" smtClean="0">
              <a:solidFill>
                <a:srgbClr val="000080"/>
              </a:solidFill>
              <a:latin typeface="Arial Black" charset="0"/>
            </a:endParaRPr>
          </a:p>
          <a:p>
            <a:pPr>
              <a:lnSpc>
                <a:spcPct val="90000"/>
              </a:lnSpc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</a:pPr>
            <a:endParaRPr lang="ru-RU" sz="2000" dirty="0">
              <a:solidFill>
                <a:srgbClr val="000080"/>
              </a:solidFill>
              <a:latin typeface="Arial Black" charset="0"/>
            </a:endParaRPr>
          </a:p>
          <a:p>
            <a:pPr>
              <a:lnSpc>
                <a:spcPct val="90000"/>
              </a:lnSpc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</a:pPr>
            <a:r>
              <a:rPr lang="ru-RU" sz="2400" dirty="0">
                <a:solidFill>
                  <a:srgbClr val="000080"/>
                </a:solidFill>
                <a:latin typeface="Arial Black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03F2D35-DA45-2542-8839-952204629F0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9472" y="21166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N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uclear structure function: </a:t>
            </a:r>
          </a:p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deep inelastic scattering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42206"/>
            <a:ext cx="137920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    </a:t>
            </a:r>
            <a:endParaRPr lang="en-US" sz="2800" b="1" dirty="0" smtClean="0">
              <a:solidFill>
                <a:srgbClr val="00009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400" dirty="0" smtClean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06" y="1599406"/>
            <a:ext cx="11150600" cy="205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206" y="3961606"/>
            <a:ext cx="6172994" cy="216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606" y="5866606"/>
            <a:ext cx="9067800" cy="350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9472" y="21166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N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uclear structure functions: </a:t>
            </a:r>
          </a:p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GLAPD-evolution (RG-evolution) for </a:t>
            </a:r>
            <a:r>
              <a:rPr lang="en-US" sz="3100" dirty="0" err="1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NonSinglet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42206"/>
            <a:ext cx="137920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    </a:t>
            </a:r>
            <a:endParaRPr lang="en-US" sz="2800" b="1" dirty="0" smtClean="0">
              <a:solidFill>
                <a:srgbClr val="00009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400" dirty="0" smtClean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06" y="1904206"/>
            <a:ext cx="12377802" cy="422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9472" y="21166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N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uclear structure functions: </a:t>
            </a:r>
          </a:p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GLAPD-evolution (RG-evolution) for Singlet 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42206"/>
            <a:ext cx="137920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    </a:t>
            </a:r>
            <a:endParaRPr lang="en-US" sz="2800" b="1" dirty="0" smtClean="0">
              <a:solidFill>
                <a:srgbClr val="00009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400" dirty="0" smtClean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406" y="3809206"/>
            <a:ext cx="9135327" cy="384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606" y="1447006"/>
            <a:ext cx="3999089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3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9472" y="21166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N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uclear structure functions: </a:t>
            </a:r>
          </a:p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GLAPD-evolution (RG-evolution) equations 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42206"/>
            <a:ext cx="137920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    </a:t>
            </a:r>
            <a:endParaRPr lang="en-US" sz="2800" b="1" dirty="0" smtClean="0">
              <a:solidFill>
                <a:srgbClr val="00009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400" dirty="0" smtClean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06" y="1523206"/>
            <a:ext cx="12625648" cy="3228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206" y="5104606"/>
            <a:ext cx="3817606" cy="115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6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9472" y="21166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EMC-ratio for nuclear structure functions   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42206"/>
            <a:ext cx="137920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    </a:t>
            </a:r>
            <a:endParaRPr lang="en-US" sz="2800" b="1" dirty="0" smtClean="0">
              <a:solidFill>
                <a:srgbClr val="00009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400" dirty="0" smtClean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77688" y="8381206"/>
            <a:ext cx="29549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EMC Coll. (1983)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06" y="1218406"/>
            <a:ext cx="6477000" cy="7071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205" y="837406"/>
            <a:ext cx="6231835" cy="7543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54695" y="8305006"/>
            <a:ext cx="34337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BCDMS 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Coll. (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1987)</a:t>
            </a:r>
          </a:p>
          <a:p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SLAC (1987)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4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9472" y="21166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Nuclear </a:t>
            </a:r>
            <a:r>
              <a:rPr lang="en-US" sz="3100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s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tructure functions: nucleon distribution   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42206"/>
            <a:ext cx="137920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    </a:t>
            </a:r>
            <a:endParaRPr lang="en-US" sz="2800" b="1" dirty="0" smtClean="0">
              <a:solidFill>
                <a:srgbClr val="00009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400" dirty="0" smtClean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3361" y="1599406"/>
            <a:ext cx="469353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L.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Llewvvelyn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 Smith (1983)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" y="2361406"/>
            <a:ext cx="12904012" cy="1600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06" y="3809206"/>
            <a:ext cx="12187317" cy="1449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06" y="5485606"/>
            <a:ext cx="4921250" cy="63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6206" y="5180806"/>
            <a:ext cx="2743200" cy="1268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4806" y="761206"/>
            <a:ext cx="6644390" cy="2057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606" y="6323806"/>
            <a:ext cx="10287000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006" y="7847806"/>
            <a:ext cx="52370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9472" y="21166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Nuclear </a:t>
            </a:r>
            <a:r>
              <a:rPr lang="en-US" sz="3100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s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tructure functions: nucleon distribution   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194594" y="1523206"/>
            <a:ext cx="1379205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F</a:t>
            </a:r>
            <a:r>
              <a:rPr lang="en-US" sz="32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2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-ratio (Singlet):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0206" y="1523206"/>
            <a:ext cx="624669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  <a:cs typeface="Arial Black"/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06" y="2132806"/>
            <a:ext cx="4626005" cy="10040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78613" y="989806"/>
            <a:ext cx="9521958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err="1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cs typeface="Arial Black"/>
              </a:rPr>
              <a:t>A.Efremov</a:t>
            </a:r>
            <a:r>
              <a:rPr lang="en-US" sz="2400" b="1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cs typeface="Arial Black"/>
              </a:rPr>
              <a:t>, </a:t>
            </a:r>
            <a:r>
              <a:rPr lang="en-US" sz="2400" b="1" dirty="0" err="1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cs typeface="Arial Black"/>
              </a:rPr>
              <a:t>A.Kaidalov</a:t>
            </a:r>
            <a:r>
              <a:rPr lang="en-US" sz="2400" b="1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cs typeface="Arial Black"/>
              </a:rPr>
              <a:t>, VK, </a:t>
            </a:r>
            <a:r>
              <a:rPr lang="en-US" sz="2400" b="1" dirty="0" err="1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cs typeface="Arial Black"/>
              </a:rPr>
              <a:t>G.Lykasov</a:t>
            </a:r>
            <a:r>
              <a:rPr lang="en-US" sz="2400" b="1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cs typeface="Arial Black"/>
              </a:rPr>
              <a:t> &amp; </a:t>
            </a:r>
            <a:r>
              <a:rPr lang="en-US" sz="2400" b="1" dirty="0" err="1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cs typeface="Arial Black"/>
              </a:rPr>
              <a:t>N.Slavin</a:t>
            </a:r>
            <a:r>
              <a:rPr lang="en-US" sz="2400" b="1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cs typeface="Arial Black"/>
              </a:rPr>
              <a:t> </a:t>
            </a:r>
            <a:r>
              <a:rPr lang="en-US" sz="2400" b="1" dirty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cs typeface="Arial Black"/>
              </a:rPr>
              <a:t>(</a:t>
            </a:r>
            <a:r>
              <a:rPr lang="en-US" sz="2400" b="1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cs typeface="Arial Black"/>
              </a:rPr>
              <a:t>1988)</a:t>
            </a:r>
            <a:endParaRPr lang="en-US" sz="2400" b="1" dirty="0">
              <a:ln w="11430"/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406" y="2132806"/>
            <a:ext cx="5790406" cy="93980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72606" y="3199606"/>
            <a:ext cx="515871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xF</a:t>
            </a:r>
            <a:r>
              <a:rPr lang="en-US" sz="32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3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-ratio (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NonSinglet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):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06" y="3961606"/>
            <a:ext cx="4485880" cy="6357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2006" y="3656806"/>
            <a:ext cx="6902824" cy="11676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8806" y="5028406"/>
            <a:ext cx="5704609" cy="685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69" y="5714206"/>
            <a:ext cx="7092461" cy="838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467" y="6704806"/>
            <a:ext cx="11125200" cy="15252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9006" y="8305006"/>
            <a:ext cx="4476750" cy="82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4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9472" y="21166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EMC-effect in </a:t>
            </a:r>
            <a:r>
              <a:rPr lang="en-US" sz="3100" dirty="0" err="1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Deutron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: JLAB  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42206"/>
            <a:ext cx="137920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    </a:t>
            </a:r>
            <a:endParaRPr lang="en-US" sz="2800" b="1" dirty="0" smtClean="0">
              <a:solidFill>
                <a:srgbClr val="00009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400" dirty="0" smtClean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06" y="989806"/>
            <a:ext cx="10782300" cy="776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9472" y="21166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EMC</a:t>
            </a:r>
            <a:r>
              <a:rPr lang="en-US" sz="3100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x-slope: R</a:t>
            </a:r>
            <a:r>
              <a:rPr lang="en-US" sz="3100" baseline="-250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2N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(A/D)-dependence  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42206"/>
            <a:ext cx="137920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    </a:t>
            </a:r>
            <a:endParaRPr lang="en-US" sz="2800" b="1" dirty="0" smtClean="0">
              <a:solidFill>
                <a:srgbClr val="00009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400" dirty="0" smtClean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" y="989806"/>
            <a:ext cx="11506200" cy="76251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4459" y="8381206"/>
            <a:ext cx="4161416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L.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Weinsten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 et al (2011)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J. Arrington </a:t>
            </a:r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et al </a:t>
            </a:r>
            <a:r>
              <a:rPr lang="en-US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(2013)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9472" y="21166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EMC</a:t>
            </a:r>
            <a:r>
              <a:rPr lang="en-US" sz="3100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effect: momentum “</a:t>
            </a:r>
            <a:r>
              <a:rPr lang="en-US" sz="3100" dirty="0" err="1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repumping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”:</a:t>
            </a:r>
          </a:p>
          <a:p>
            <a:pPr eaLnBrk="1" hangingPunct="1">
              <a:defRPr/>
            </a:pPr>
            <a:r>
              <a:rPr lang="en-US" sz="3100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f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rom valence to sea quarks  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42206"/>
            <a:ext cx="137920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    </a:t>
            </a:r>
            <a:endParaRPr lang="en-US" sz="2800" b="1" dirty="0" smtClean="0">
              <a:solidFill>
                <a:srgbClr val="00009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400" dirty="0" smtClean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1606" y="8551685"/>
            <a:ext cx="326455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BCDMS (1987)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206" y="1218406"/>
            <a:ext cx="7696200" cy="715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2255500" y="10883900"/>
            <a:ext cx="3429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HS’11, Tatranska Strba, June 30, 2011  </a:t>
            </a: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77006" y="761206"/>
            <a:ext cx="12573000" cy="808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280" tIns="57960" rIns="116280" bIns="579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100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Outline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:</a:t>
            </a:r>
          </a:p>
          <a:p>
            <a:pPr>
              <a:buClrTx/>
              <a:buFontTx/>
              <a:buNone/>
            </a:pPr>
            <a:endParaRPr lang="en-US" sz="3100" b="1" dirty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>
              <a:buClrTx/>
              <a:buFontTx/>
              <a:buNone/>
            </a:pPr>
            <a:endParaRPr lang="en-US" sz="31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>
              <a:buClr>
                <a:srgbClr val="4700B8"/>
              </a:buClr>
              <a:buFont typeface="Wingdings" charset="0"/>
              <a:buChar char=""/>
            </a:pPr>
            <a:r>
              <a:rPr lang="en-US" sz="31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31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Evolution </a:t>
            </a:r>
            <a:r>
              <a:rPr lang="en-US" sz="31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of nuclear structure functions </a:t>
            </a:r>
            <a:endParaRPr lang="en-US" sz="3100" b="1" dirty="0" smtClean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>
              <a:buClrTx/>
              <a:buFontTx/>
              <a:buNone/>
            </a:pPr>
            <a:r>
              <a:rPr lang="en-US" sz="31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l">
              <a:buClr>
                <a:srgbClr val="4700B8"/>
              </a:buClr>
              <a:buFont typeface="Wingdings" charset="0"/>
              <a:buChar char=""/>
            </a:pPr>
            <a:r>
              <a:rPr lang="en-US" sz="31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EMC-effect: ratio of nuclear structure functions </a:t>
            </a:r>
          </a:p>
          <a:p>
            <a:pPr algn="l">
              <a:buClr>
                <a:srgbClr val="4700B8"/>
              </a:buClr>
            </a:pPr>
            <a:endParaRPr lang="en-US" sz="31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>
              <a:buClr>
                <a:srgbClr val="4700B8"/>
              </a:buClr>
              <a:buFont typeface="Wingdings" charset="0"/>
              <a:buChar char=""/>
            </a:pPr>
            <a:r>
              <a:rPr lang="en-US" sz="31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1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Cumulative processes</a:t>
            </a:r>
            <a:endParaRPr lang="en-US" sz="31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>
              <a:buClrTx/>
              <a:buFontTx/>
              <a:buNone/>
            </a:pPr>
            <a:endParaRPr lang="en-US" sz="31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>
              <a:buClr>
                <a:srgbClr val="4700B8"/>
              </a:buClr>
              <a:buFont typeface="Wingdings" charset="0"/>
              <a:buChar char=""/>
            </a:pPr>
            <a:r>
              <a:rPr lang="en-US" sz="31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1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3100" b="1" dirty="0" err="1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Flucton</a:t>
            </a:r>
            <a:r>
              <a:rPr lang="en-US" sz="31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model:  hard nuclear quark sea at large X</a:t>
            </a:r>
            <a:endParaRPr lang="en-US" sz="31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>
              <a:buClrTx/>
              <a:buFontTx/>
              <a:buNone/>
            </a:pPr>
            <a:endParaRPr lang="en-US" sz="31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marL="457200" indent="-457200" algn="l">
              <a:buClrTx/>
              <a:buFont typeface="Wingdings" charset="0"/>
              <a:buChar char="n"/>
            </a:pPr>
            <a:r>
              <a:rPr lang="en-US" sz="31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Summary</a:t>
            </a:r>
            <a:endParaRPr lang="en-US" sz="31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9324975" y="8885238"/>
            <a:ext cx="2994025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8080" tIns="59040" rIns="118080" bIns="5904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</a:defRPr>
            </a:lvl9pPr>
          </a:lstStyle>
          <a:p>
            <a:pPr>
              <a:buClrTx/>
              <a:buFontTx/>
              <a:buNone/>
            </a:pPr>
            <a:fld id="{AD3BDBC1-BBD8-3A46-8301-CF9A58B076D4}" type="slidenum">
              <a:rPr lang="ru-RU" sz="1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>
                <a:buClrTx/>
                <a:buFontTx/>
                <a:buNone/>
              </a:pPr>
              <a:t>2</a:t>
            </a:fld>
            <a:endParaRPr lang="ru-RU" sz="18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03F2D35-DA45-2542-8839-952204629F0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9472" y="21166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Nuclear structure functions at large X: </a:t>
            </a:r>
          </a:p>
          <a:p>
            <a:pPr eaLnBrk="1" hangingPunct="1">
              <a:defRPr/>
            </a:pPr>
            <a:r>
              <a:rPr lang="en-US" sz="3100" dirty="0" err="1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m</a:t>
            </a:r>
            <a:r>
              <a:rPr lang="en-US" sz="3100" dirty="0" err="1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ultiquark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</a:t>
            </a:r>
            <a:r>
              <a:rPr lang="en-US" sz="3100" dirty="0" err="1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fluctons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42206"/>
            <a:ext cx="137920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    </a:t>
            </a:r>
            <a:endParaRPr lang="en-US" sz="2800" b="1" dirty="0" smtClean="0">
              <a:solidFill>
                <a:srgbClr val="00009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400" dirty="0" smtClean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5206" y="4418806"/>
            <a:ext cx="11658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 smtClean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  <a:cs typeface="Arial Black"/>
            </a:endParaRPr>
          </a:p>
          <a:p>
            <a:r>
              <a:rPr lang="en-US" sz="24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A</a:t>
            </a:r>
            <a:r>
              <a:rPr lang="en-US" sz="2400" b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. </a:t>
            </a:r>
            <a:r>
              <a:rPr lang="en-US" sz="2400" b="1" dirty="0" err="1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Kaidalov</a:t>
            </a:r>
            <a:r>
              <a:rPr lang="en-US" sz="2400" b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, </a:t>
            </a:r>
            <a:r>
              <a:rPr lang="en-US" sz="2400" b="1" dirty="0" err="1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A.Efremov</a:t>
            </a:r>
            <a:r>
              <a:rPr lang="en-US" sz="2400" b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, VK, </a:t>
            </a:r>
            <a:r>
              <a:rPr lang="en-US" sz="2400" b="1" dirty="0" err="1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G.Lykasov</a:t>
            </a:r>
            <a:r>
              <a:rPr lang="en-US" sz="2400" b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, </a:t>
            </a:r>
            <a:r>
              <a:rPr lang="en-US" sz="2400" b="1" dirty="0" err="1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N.Slavin</a:t>
            </a:r>
            <a:r>
              <a:rPr lang="en-US" sz="2400" b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 (1988)</a:t>
            </a:r>
          </a:p>
          <a:p>
            <a:endParaRPr lang="en-US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  <a:cs typeface="Arial Black"/>
            </a:endParaRPr>
          </a:p>
          <a:p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- Hard quark sea at X &gt; 1: S</a:t>
            </a:r>
            <a:r>
              <a:rPr lang="en-US" sz="24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A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(x) ~ S</a:t>
            </a:r>
            <a:r>
              <a:rPr lang="en-US" sz="24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 (x) + Δ</a:t>
            </a:r>
            <a:r>
              <a:rPr lang="en-US" sz="24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A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V</a:t>
            </a:r>
            <a:r>
              <a:rPr lang="en-US" sz="24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A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(x)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  <a:cs typeface="Arial Black"/>
            </a:endParaRPr>
          </a:p>
          <a:p>
            <a:endParaRPr lang="en-US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  <a:cs typeface="Arial Black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Flucton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 fragmentation based on quark-gluon strings model</a:t>
            </a:r>
          </a:p>
          <a:p>
            <a:pPr marL="342900" indent="-342900">
              <a:buFontTx/>
              <a:buChar char="-"/>
            </a:pP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  <a:cs typeface="Arial Black"/>
            </a:endParaRPr>
          </a:p>
          <a:p>
            <a:pPr marL="342900" indent="-342900">
              <a:buFontTx/>
              <a:buChar char="-"/>
            </a:pPr>
            <a:endParaRPr lang="en-US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  <a:cs typeface="Arial Black"/>
            </a:endParaRPr>
          </a:p>
          <a:p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Nuclear 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s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tructure functions at large X </a:t>
            </a:r>
          </a:p>
          <a:p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in LO and NLO with TMC and  higher twists </a:t>
            </a:r>
          </a:p>
          <a:p>
            <a:r>
              <a:rPr lang="en-US" sz="24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VK (1991,2017)</a:t>
            </a:r>
            <a:endParaRPr lang="en-US" sz="2400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  <a:cs typeface="Arial Black"/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206" y="3123406"/>
            <a:ext cx="6127475" cy="9786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206" y="1751806"/>
            <a:ext cx="5968404" cy="125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9472" y="21166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N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uclear structure function at X &gt; 1  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42206"/>
            <a:ext cx="137920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    </a:t>
            </a:r>
            <a:endParaRPr lang="en-US" sz="2800" b="1" dirty="0" smtClean="0">
              <a:solidFill>
                <a:srgbClr val="00009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400" dirty="0" smtClean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6606" y="8228806"/>
            <a:ext cx="111752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>
              <a:solidFill>
                <a:srgbClr val="008000"/>
              </a:solidFill>
              <a:latin typeface="Arial Black"/>
              <a:cs typeface="Arial Black"/>
            </a:endParaRPr>
          </a:p>
          <a:p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JLAB CLAS Coll., K. </a:t>
            </a:r>
            <a:r>
              <a:rPr lang="en-US" sz="28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Egiyan</a:t>
            </a: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 (06)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806" y="608806"/>
            <a:ext cx="8077200" cy="813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3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9472" y="21166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N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uclear structure function at X &gt; 1  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42206"/>
            <a:ext cx="137920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    </a:t>
            </a:r>
            <a:endParaRPr lang="en-US" sz="2800" b="1" dirty="0" smtClean="0">
              <a:solidFill>
                <a:srgbClr val="00009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400" dirty="0" smtClean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6606" y="8228806"/>
            <a:ext cx="111752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JLAB E02-019 (2012), &lt;Q2&gt; = 2.9 GeV</a:t>
            </a:r>
            <a:r>
              <a:rPr lang="en-US" sz="2800" baseline="30000" dirty="0" smtClean="0">
                <a:solidFill>
                  <a:srgbClr val="008000"/>
                </a:solidFill>
                <a:latin typeface="Arial Black"/>
                <a:cs typeface="Arial Black"/>
              </a:rPr>
              <a:t>2</a:t>
            </a:r>
          </a:p>
          <a:p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JLAB CLAS (2006) </a:t>
            </a:r>
            <a:r>
              <a:rPr lang="mr-IN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–</a:t>
            </a: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 no IS corrections, &lt;Q2&gt; = 1.6 GeV</a:t>
            </a:r>
            <a:r>
              <a:rPr lang="en-US" sz="2800" baseline="30000" dirty="0" smtClean="0">
                <a:solidFill>
                  <a:srgbClr val="008000"/>
                </a:solidFill>
                <a:latin typeface="Arial Black"/>
                <a:cs typeface="Arial Black"/>
              </a:rPr>
              <a:t>2</a:t>
            </a:r>
            <a:endParaRPr lang="en-US" sz="2800" baseline="30000" dirty="0">
              <a:solidFill>
                <a:srgbClr val="008000"/>
              </a:solidFill>
            </a:endParaRPr>
          </a:p>
        </p:txBody>
      </p:sp>
      <p:pic>
        <p:nvPicPr>
          <p:cNvPr id="3" name="Picture 2" descr="e02019_he4_he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6" y="685006"/>
            <a:ext cx="11049000" cy="740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6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01588" y="0"/>
            <a:ext cx="12901625" cy="60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Cumulative Processes: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  <a:r>
              <a:rPr lang="en-US" sz="3100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           </a:t>
            </a:r>
            <a:r>
              <a:rPr lang="en-US" sz="28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generic </a:t>
            </a:r>
            <a:r>
              <a:rPr lang="en-US" sz="2800" b="1" dirty="0" smtClean="0">
                <a:solidFill>
                  <a:srgbClr val="FF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definition:</a:t>
            </a:r>
            <a:endParaRPr lang="ru-RU" sz="2800" b="1" dirty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31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processes beyond one free-nucleon kinematics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-  fixed nucleus target: backward particle production</a:t>
            </a: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data: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G.Leksin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et al. (57),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M.Mescheryakov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et al. (57), </a:t>
            </a:r>
            <a:r>
              <a:rPr lang="mr-IN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…</a:t>
            </a:r>
            <a:endParaRPr lang="en-US" sz="2400" b="1" dirty="0" smtClean="0">
              <a:solidFill>
                <a:srgbClr val="008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008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-  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nucleus projectile fragmentation: </a:t>
            </a: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particles with momentum &gt; momentum per nucleon </a:t>
            </a: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scaling</a:t>
            </a:r>
            <a:r>
              <a:rPr lang="en-US" sz="28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:</a:t>
            </a:r>
            <a:r>
              <a:rPr lang="en-US" sz="24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A.Baldin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(1971), </a:t>
            </a:r>
            <a:r>
              <a:rPr lang="en-US" sz="2400" b="1" dirty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data: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V.Stavinsky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et 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al. </a:t>
            </a:r>
            <a:r>
              <a:rPr lang="en-US" sz="2400" b="1" dirty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1971)</a:t>
            </a:r>
            <a:endParaRPr lang="en-US" sz="2400" b="1" dirty="0">
              <a:solidFill>
                <a:srgbClr val="008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           </a:t>
            </a:r>
            <a:r>
              <a:rPr lang="en-US" sz="28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2400" b="1" dirty="0" err="1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Efremov’s</a:t>
            </a:r>
            <a:r>
              <a:rPr lang="en-US" sz="24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classification: hot and cold models</a:t>
            </a: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Hot models:</a:t>
            </a:r>
            <a:endParaRPr lang="en-US" sz="2800" b="1" dirty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2800" b="1" dirty="0" err="1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rescattering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resonances, fireballs, final state interaction, </a:t>
            </a:r>
            <a:r>
              <a:rPr lang="mr-IN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…</a:t>
            </a:r>
            <a:endParaRPr lang="en-US" sz="2800" b="1" dirty="0" smtClean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 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V.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Kopeliovich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M.Braun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&amp; V.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Vechernin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</a:t>
            </a:r>
            <a:r>
              <a:rPr lang="mr-IN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…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endParaRPr lang="en-US" sz="2400" b="1" dirty="0">
              <a:solidFill>
                <a:srgbClr val="008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   Cold </a:t>
            </a:r>
            <a:r>
              <a:rPr lang="en-US" sz="2800" b="1" dirty="0">
                <a:solidFill>
                  <a:srgbClr val="FF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models:</a:t>
            </a:r>
            <a:endParaRPr lang="en-US" sz="2800" b="1" dirty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fluctons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short-range nucleon correlations, </a:t>
            </a:r>
            <a:r>
              <a:rPr lang="en-US" sz="2800" b="1" dirty="0" err="1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multiquark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bags, </a:t>
            </a:r>
            <a:r>
              <a:rPr lang="mr-IN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…</a:t>
            </a: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D.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Blokhintsev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V.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Lukyanov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A.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Efremov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V.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Burov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400" b="1" dirty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A. </a:t>
            </a:r>
            <a:r>
              <a:rPr lang="en-US" sz="2400" b="1" dirty="0" err="1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Titov</a:t>
            </a:r>
            <a:r>
              <a:rPr lang="en-US" sz="2400" b="1" dirty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L.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Kaptari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</a:t>
            </a:r>
          </a:p>
          <a:p>
            <a:pPr algn="l" eaLnBrk="1" hangingPunct="1">
              <a:defRPr/>
            </a:pPr>
            <a:r>
              <a:rPr lang="en-US" sz="2400" b="1" dirty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 L. Frankfurt, M.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Strikman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A.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Kaidalov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VK, G.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Lykasov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 </a:t>
            </a:r>
            <a:r>
              <a:rPr lang="mr-IN" sz="2400" b="1" dirty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…</a:t>
            </a:r>
            <a:r>
              <a:rPr lang="en-US" sz="2400" b="1" dirty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98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01588" y="0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Cumulative Processes: definition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r>
              <a:rPr lang="en-US" sz="3100" b="1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endParaRPr lang="en-US" sz="3100" b="1" dirty="0" smtClean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31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Cold models -&gt; </a:t>
            </a:r>
            <a:r>
              <a:rPr lang="en-US" sz="2800" b="1" dirty="0" smtClean="0">
                <a:solidFill>
                  <a:srgbClr val="FF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definition:</a:t>
            </a:r>
            <a:endParaRPr lang="ru-RU" sz="2800" b="1" dirty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 smtClean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marL="457200" indent="-457200" algn="l" eaLnBrk="1" hangingPunct="1">
              <a:buFontTx/>
              <a:buChar char="-"/>
              <a:defRPr/>
            </a:pP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Nuclear processes beyond one free-nucleon kinematics</a:t>
            </a:r>
          </a:p>
          <a:p>
            <a:pPr marL="457200" indent="-457200" algn="l" eaLnBrk="1" hangingPunct="1">
              <a:buFontTx/>
              <a:buChar char="-"/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marL="457200" indent="-457200" algn="l" eaLnBrk="1" hangingPunct="1">
              <a:buFontTx/>
              <a:buChar char="-"/>
              <a:defRPr/>
            </a:pP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scaling property</a:t>
            </a:r>
          </a:p>
          <a:p>
            <a:pPr marL="457200" indent="-457200" algn="l" eaLnBrk="1" hangingPunct="1">
              <a:buFontTx/>
              <a:buChar char="-"/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200" b="1" dirty="0" smtClean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32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  -&gt; </a:t>
            </a:r>
          </a:p>
          <a:p>
            <a:pPr algn="l" eaLnBrk="1" hangingPunct="1">
              <a:defRPr/>
            </a:pPr>
            <a:r>
              <a:rPr lang="en-US" sz="32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      </a:t>
            </a:r>
          </a:p>
          <a:p>
            <a:pPr algn="l" eaLnBrk="1" hangingPunct="1">
              <a:defRPr/>
            </a:pPr>
            <a:r>
              <a:rPr lang="en-US" sz="32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      Cumulative processes:</a:t>
            </a:r>
          </a:p>
          <a:p>
            <a:pPr algn="l" eaLnBrk="1" hangingPunct="1">
              <a:defRPr/>
            </a:pPr>
            <a:r>
              <a:rPr lang="en-US" sz="32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</a:t>
            </a:r>
          </a:p>
          <a:p>
            <a:pPr algn="l" eaLnBrk="1" hangingPunct="1">
              <a:defRPr/>
            </a:pPr>
            <a:r>
              <a:rPr lang="en-US" sz="32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      </a:t>
            </a:r>
            <a:r>
              <a:rPr lang="en-US" sz="32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scaling nuclear processes with X &gt; 1</a:t>
            </a:r>
            <a:endParaRPr lang="en-US" sz="3200" b="1" dirty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200" b="1" dirty="0" smtClean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2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9472" y="21166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Cumulative processes: projectile particles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r>
              <a:rPr lang="en-US" sz="3100" b="1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1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406" y="989805"/>
            <a:ext cx="9144000" cy="65802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0406" y="456406"/>
            <a:ext cx="23905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3600" dirty="0">
                <a:solidFill>
                  <a:srgbClr val="000000"/>
                </a:solidFill>
                <a:latin typeface="Arial Black"/>
                <a:cs typeface="Arial Black"/>
              </a:rPr>
              <a:t>s</a:t>
            </a:r>
            <a:r>
              <a:rPr lang="en-US" sz="3600" dirty="0" smtClean="0">
                <a:solidFill>
                  <a:srgbClr val="000000"/>
                </a:solidFill>
                <a:latin typeface="Arial Black"/>
                <a:cs typeface="Arial Black"/>
              </a:rPr>
              <a:t>lope, T</a:t>
            </a:r>
            <a:r>
              <a:rPr lang="en-US" sz="3600" baseline="-25000" dirty="0" smtClean="0">
                <a:solidFill>
                  <a:srgbClr val="000000"/>
                </a:solidFill>
                <a:latin typeface="Arial Black"/>
                <a:cs typeface="Arial Black"/>
              </a:rPr>
              <a:t>0</a:t>
            </a:r>
            <a:endParaRPr lang="en-US" sz="3600" baseline="-250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35206" y="7466806"/>
            <a:ext cx="2209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E</a:t>
            </a:r>
            <a:r>
              <a:rPr lang="en-US" sz="3200" baseline="-25000" dirty="0" smtClean="0">
                <a:solidFill>
                  <a:srgbClr val="000000"/>
                </a:solidFill>
                <a:latin typeface="Arial Black"/>
                <a:cs typeface="Arial Black"/>
              </a:rPr>
              <a:t>0</a:t>
            </a:r>
            <a:r>
              <a:rPr lang="en-US" sz="320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 Black"/>
                <a:cs typeface="Arial Black"/>
              </a:rPr>
              <a:t>GeV</a:t>
            </a:r>
            <a:r>
              <a:rPr lang="en-US" sz="3200" baseline="-25000" dirty="0" smtClean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endParaRPr lang="en-US" sz="3200" baseline="-250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77606" y="8228806"/>
            <a:ext cx="73353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4400" dirty="0" smtClean="0">
                <a:solidFill>
                  <a:srgbClr val="000000"/>
                </a:solidFill>
                <a:latin typeface="Arial Black"/>
                <a:cs typeface="Arial Black"/>
              </a:rPr>
              <a:t>Energy of projectile E</a:t>
            </a:r>
            <a:r>
              <a:rPr lang="en-US" sz="4400" baseline="-25000" dirty="0" smtClean="0">
                <a:solidFill>
                  <a:srgbClr val="000000"/>
                </a:solidFill>
                <a:latin typeface="Arial Black"/>
                <a:cs typeface="Arial Black"/>
              </a:rPr>
              <a:t>0</a:t>
            </a:r>
            <a:endParaRPr lang="en-US" sz="4400" baseline="-250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78206" y="1066006"/>
            <a:ext cx="29209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4000" dirty="0" err="1" smtClean="0">
                <a:solidFill>
                  <a:srgbClr val="000000"/>
                </a:solidFill>
                <a:latin typeface="Arial Black"/>
                <a:cs typeface="Arial Black"/>
              </a:rPr>
              <a:t>Exp</a:t>
            </a:r>
            <a:r>
              <a:rPr lang="en-US" sz="4000" dirty="0" smtClean="0">
                <a:solidFill>
                  <a:srgbClr val="000000"/>
                </a:solidFill>
                <a:latin typeface="Arial Black"/>
                <a:cs typeface="Arial Black"/>
              </a:rPr>
              <a:t>(-T</a:t>
            </a:r>
            <a:r>
              <a:rPr lang="en-US" sz="4000" dirty="0">
                <a:solidFill>
                  <a:srgbClr val="000000"/>
                </a:solidFill>
                <a:latin typeface="Arial Black"/>
                <a:cs typeface="Arial Black"/>
              </a:rPr>
              <a:t>/T</a:t>
            </a:r>
            <a:r>
              <a:rPr lang="en-US" sz="4000" baseline="-25000" dirty="0">
                <a:solidFill>
                  <a:srgbClr val="000000"/>
                </a:solidFill>
                <a:latin typeface="Arial Black"/>
                <a:cs typeface="Arial Black"/>
              </a:rPr>
              <a:t>0</a:t>
            </a:r>
            <a:r>
              <a:rPr lang="en-US" sz="4000" dirty="0">
                <a:solidFill>
                  <a:srgbClr val="000000"/>
                </a:solidFill>
                <a:latin typeface="Arial Black"/>
                <a:cs typeface="Arial Black"/>
              </a:rPr>
              <a:t>)         </a:t>
            </a:r>
            <a:endParaRPr lang="en-US" sz="4000" baseline="-250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47038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01588" y="0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Cumulative Processes: scaling properties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How to distinguish “hot” and “cold” models?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----------------------------------------------------------------------------------------------------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-</a:t>
            </a:r>
            <a:endParaRPr lang="en-US" sz="2800" b="1" dirty="0">
              <a:solidFill>
                <a:srgbClr val="FF000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“Hot” models:</a:t>
            </a:r>
            <a:endParaRPr lang="en-US" sz="2800" b="1" dirty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2800" b="1" dirty="0" err="1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rescattering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resonances, fireballs, final state interaction, </a:t>
            </a:r>
            <a:r>
              <a:rPr lang="mr-IN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…</a:t>
            </a:r>
            <a:endParaRPr lang="en-US" sz="2800" b="1" dirty="0" smtClean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may “</a:t>
            </a:r>
            <a:r>
              <a:rPr lang="en-US" sz="2800" b="1" dirty="0" err="1">
                <a:solidFill>
                  <a:srgbClr val="0000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ingnite</a:t>
            </a:r>
            <a:r>
              <a:rPr lang="en-US" sz="2800" b="1" dirty="0">
                <a:solidFill>
                  <a:srgbClr val="0000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” hot medium, etc</a:t>
            </a:r>
            <a:r>
              <a:rPr lang="en-US" sz="2800" b="1" dirty="0" smtClean="0">
                <a:solidFill>
                  <a:srgbClr val="0000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2800" b="1" dirty="0">
                <a:solidFill>
                  <a:srgbClr val="0000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2800" b="1" dirty="0" smtClean="0">
                <a:solidFill>
                  <a:srgbClr val="0000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&gt;</a:t>
            </a:r>
            <a:endParaRPr lang="en-US" sz="2800" b="1" dirty="0" smtClean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2800" b="1" dirty="0" smtClean="0">
                <a:solidFill>
                  <a:srgbClr val="0000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dependence on projectile hadron/nucleus </a:t>
            </a: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   </a:t>
            </a:r>
            <a:endParaRPr lang="en-US" sz="2800" b="1" dirty="0">
              <a:solidFill>
                <a:srgbClr val="0000FF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nonlocal interactions -&gt;</a:t>
            </a: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no scaling properties ! </a:t>
            </a:r>
            <a:endParaRPr lang="en-US" sz="2800" b="1" dirty="0" smtClean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-----------------------------------------------------------------------------------------------------</a:t>
            </a: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   “Cold” </a:t>
            </a:r>
            <a:r>
              <a:rPr lang="en-US" sz="2800" b="1" dirty="0">
                <a:solidFill>
                  <a:srgbClr val="FF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models:</a:t>
            </a:r>
            <a:endParaRPr lang="en-US" sz="2800" b="1" dirty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fluctons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short-range nucleon correlations, </a:t>
            </a:r>
            <a:r>
              <a:rPr lang="en-US" sz="2800" b="1" dirty="0" err="1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multiquark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bags, </a:t>
            </a:r>
            <a:r>
              <a:rPr lang="mr-IN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…</a:t>
            </a: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28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l" eaLnBrk="1" hangingPunct="1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</a:t>
            </a:r>
            <a:endParaRPr lang="en-US" sz="2800" b="1" dirty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local interactions </a:t>
            </a:r>
            <a:r>
              <a:rPr lang="en-US" sz="2800" b="1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-&gt;</a:t>
            </a: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scaling properties !</a:t>
            </a: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nuclear </a:t>
            </a:r>
            <a:r>
              <a:rPr lang="en-US" sz="2800" b="1" dirty="0" err="1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parton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struction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function </a:t>
            </a:r>
            <a:endParaRPr lang="en-US" sz="2800" b="1" dirty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23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9472" y="21166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Cumulative processes: backward particles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r>
              <a:rPr lang="en-US" sz="3100" b="1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1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96806" y="7390606"/>
            <a:ext cx="563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 Black"/>
                <a:cs typeface="Arial Black"/>
              </a:rPr>
              <a:t>Kinetic energy T, MeV</a:t>
            </a:r>
            <a:r>
              <a:rPr lang="en-US" sz="2800" baseline="-25000" dirty="0" smtClean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endParaRPr lang="en-US" sz="2800" baseline="-250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77606" y="8228806"/>
            <a:ext cx="3241693" cy="1241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 Black"/>
                <a:cs typeface="Arial Black"/>
              </a:rPr>
              <a:t>1 </a:t>
            </a:r>
            <a:r>
              <a:rPr lang="mr-IN" sz="2800" dirty="0" smtClean="0">
                <a:solidFill>
                  <a:srgbClr val="000000"/>
                </a:solidFill>
                <a:latin typeface="Arial Black"/>
                <a:cs typeface="Arial Black"/>
              </a:rPr>
              <a:t>–</a:t>
            </a:r>
            <a:r>
              <a:rPr lang="en-US" sz="2800" dirty="0" smtClean="0">
                <a:solidFill>
                  <a:srgbClr val="000000"/>
                </a:solidFill>
                <a:latin typeface="Arial Black"/>
                <a:cs typeface="Arial Black"/>
              </a:rPr>
              <a:t> evaporation</a:t>
            </a:r>
          </a:p>
          <a:p>
            <a:pPr algn="l"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 Black"/>
                <a:cs typeface="Arial Black"/>
              </a:rPr>
              <a:t>2 </a:t>
            </a:r>
            <a:r>
              <a:rPr lang="mr-IN" sz="2800" dirty="0">
                <a:solidFill>
                  <a:srgbClr val="000000"/>
                </a:solidFill>
                <a:latin typeface="Arial Black"/>
                <a:cs typeface="Arial Black"/>
              </a:rPr>
              <a:t>–</a:t>
            </a:r>
            <a:r>
              <a:rPr lang="en-US" sz="280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 Black"/>
                <a:cs typeface="Arial Black"/>
              </a:rPr>
              <a:t>cumulative</a:t>
            </a:r>
            <a:endParaRPr lang="en-US" sz="2800" dirty="0">
              <a:solidFill>
                <a:srgbClr val="000000"/>
              </a:solidFill>
              <a:latin typeface="Arial Black"/>
              <a:cs typeface="Arial Black"/>
            </a:endParaRPr>
          </a:p>
          <a:p>
            <a:pPr algn="l" eaLnBrk="1" hangingPunct="1">
              <a:defRPr/>
            </a:pPr>
            <a:endParaRPr lang="en-US" sz="2800" baseline="-250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78206" y="1066006"/>
            <a:ext cx="29209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4000" dirty="0" err="1" smtClean="0">
                <a:solidFill>
                  <a:srgbClr val="000000"/>
                </a:solidFill>
                <a:latin typeface="Arial Black"/>
                <a:cs typeface="Arial Black"/>
              </a:rPr>
              <a:t>Exp</a:t>
            </a:r>
            <a:r>
              <a:rPr lang="en-US" sz="4000" dirty="0" smtClean="0">
                <a:solidFill>
                  <a:srgbClr val="000000"/>
                </a:solidFill>
                <a:latin typeface="Arial Black"/>
                <a:cs typeface="Arial Black"/>
              </a:rPr>
              <a:t>(-T</a:t>
            </a:r>
            <a:r>
              <a:rPr lang="en-US" sz="4000" dirty="0">
                <a:solidFill>
                  <a:srgbClr val="000000"/>
                </a:solidFill>
                <a:latin typeface="Arial Black"/>
                <a:cs typeface="Arial Black"/>
              </a:rPr>
              <a:t>/T</a:t>
            </a:r>
            <a:r>
              <a:rPr lang="en-US" sz="4000" baseline="-25000" dirty="0">
                <a:solidFill>
                  <a:srgbClr val="000000"/>
                </a:solidFill>
                <a:latin typeface="Arial Black"/>
                <a:cs typeface="Arial Black"/>
              </a:rPr>
              <a:t>0</a:t>
            </a:r>
            <a:r>
              <a:rPr lang="en-US" sz="4000" dirty="0">
                <a:solidFill>
                  <a:srgbClr val="000000"/>
                </a:solidFill>
                <a:latin typeface="Arial Black"/>
                <a:cs typeface="Arial Black"/>
              </a:rPr>
              <a:t>)         </a:t>
            </a:r>
            <a:endParaRPr lang="en-US" sz="4000" baseline="-250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005" y="785987"/>
            <a:ext cx="7209517" cy="66808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0406" y="1370806"/>
            <a:ext cx="18501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 Black"/>
                <a:cs typeface="Arial Black"/>
              </a:rPr>
              <a:t>Ed</a:t>
            </a:r>
            <a:r>
              <a:rPr lang="en-US" sz="2800" baseline="30000" dirty="0">
                <a:solidFill>
                  <a:srgbClr val="000000"/>
                </a:solidFill>
                <a:latin typeface="Arial Black"/>
                <a:cs typeface="Arial Black"/>
              </a:rPr>
              <a:t>3</a:t>
            </a:r>
            <a:r>
              <a:rPr lang="en-US" sz="2800" dirty="0">
                <a:solidFill>
                  <a:srgbClr val="000000"/>
                </a:solidFill>
                <a:latin typeface="Arial Black"/>
                <a:ea typeface="Lucida Grande"/>
                <a:cs typeface="Arial Black"/>
              </a:rPr>
              <a:t>σ</a:t>
            </a:r>
            <a:r>
              <a:rPr lang="en-US" sz="2800" dirty="0">
                <a:solidFill>
                  <a:srgbClr val="000000"/>
                </a:solidFill>
                <a:latin typeface="Arial Black"/>
                <a:cs typeface="Arial Black"/>
              </a:rPr>
              <a:t>/d</a:t>
            </a:r>
            <a:r>
              <a:rPr lang="en-US" sz="2800" baseline="30000" dirty="0">
                <a:solidFill>
                  <a:srgbClr val="000000"/>
                </a:solidFill>
                <a:latin typeface="Arial Black"/>
                <a:cs typeface="Arial Black"/>
              </a:rPr>
              <a:t>3</a:t>
            </a:r>
            <a:r>
              <a:rPr lang="en-US" sz="2800" dirty="0">
                <a:solidFill>
                  <a:srgbClr val="000000"/>
                </a:solidFill>
                <a:latin typeface="Arial Black"/>
                <a:cs typeface="Arial Black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2998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01588" y="0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Cumulative </a:t>
            </a:r>
            <a:r>
              <a:rPr lang="en-US" sz="3100" dirty="0" err="1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proceess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: </a:t>
            </a:r>
            <a:r>
              <a:rPr lang="en-US" sz="3100" dirty="0" err="1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superscaling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!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r>
              <a:rPr lang="en-US" sz="3100" b="1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1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2806" y="532606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 Black"/>
                <a:cs typeface="Arial Black"/>
              </a:rPr>
              <a:t>Ed</a:t>
            </a:r>
            <a:r>
              <a:rPr lang="en-US" sz="2400" baseline="30000" dirty="0" smtClean="0">
                <a:solidFill>
                  <a:srgbClr val="000000"/>
                </a:solidFill>
                <a:latin typeface="Arial Black"/>
                <a:cs typeface="Arial Black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Arial Black"/>
                <a:ea typeface="Lucida Grande"/>
                <a:cs typeface="Arial Black"/>
              </a:rPr>
              <a:t>σ</a:t>
            </a:r>
            <a:r>
              <a:rPr lang="en-US" sz="2400" dirty="0" smtClean="0">
                <a:solidFill>
                  <a:srgbClr val="000000"/>
                </a:solidFill>
                <a:latin typeface="Arial Black"/>
                <a:cs typeface="Arial Black"/>
              </a:rPr>
              <a:t>/d</a:t>
            </a:r>
            <a:r>
              <a:rPr lang="en-US" sz="2400" baseline="30000" dirty="0" smtClean="0">
                <a:solidFill>
                  <a:srgbClr val="000000"/>
                </a:solidFill>
                <a:latin typeface="Arial Black"/>
                <a:cs typeface="Arial Black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Arial Black"/>
                <a:cs typeface="Arial Black"/>
              </a:rPr>
              <a:t>p</a:t>
            </a:r>
            <a:endParaRPr lang="en-US" sz="24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64439" y="1142206"/>
            <a:ext cx="4806324" cy="2800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A.Efremov</a:t>
            </a:r>
            <a:r>
              <a:rPr lang="en-US" sz="2400" dirty="0" smtClean="0">
                <a:solidFill>
                  <a:srgbClr val="008000"/>
                </a:solidFill>
                <a:latin typeface="Arial Black"/>
                <a:cs typeface="Arial Black"/>
              </a:rPr>
              <a:t>, </a:t>
            </a:r>
            <a:r>
              <a:rPr lang="en-US" sz="24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A.Kaidalov</a:t>
            </a:r>
            <a:r>
              <a:rPr lang="en-US" sz="2400" dirty="0" smtClean="0">
                <a:solidFill>
                  <a:srgbClr val="008000"/>
                </a:solidFill>
                <a:latin typeface="Arial Black"/>
                <a:cs typeface="Arial Black"/>
              </a:rPr>
              <a:t>, VK,</a:t>
            </a:r>
          </a:p>
          <a:p>
            <a:r>
              <a:rPr lang="en-US" sz="24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G.Lykasov</a:t>
            </a:r>
            <a:r>
              <a:rPr lang="en-US" sz="2400" dirty="0" smtClean="0">
                <a:solidFill>
                  <a:srgbClr val="008000"/>
                </a:solidFill>
                <a:latin typeface="Arial Black"/>
                <a:cs typeface="Arial Black"/>
              </a:rPr>
              <a:t>, </a:t>
            </a:r>
            <a:r>
              <a:rPr lang="en-US" sz="24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N.Slavin</a:t>
            </a:r>
            <a:r>
              <a:rPr lang="en-US" sz="2400" dirty="0" smtClean="0">
                <a:solidFill>
                  <a:srgbClr val="008000"/>
                </a:solidFill>
                <a:latin typeface="Arial Black"/>
                <a:cs typeface="Arial Black"/>
              </a:rPr>
              <a:t>  </a:t>
            </a:r>
            <a:r>
              <a:rPr lang="en-US" sz="2400" dirty="0">
                <a:solidFill>
                  <a:srgbClr val="008000"/>
                </a:solidFill>
                <a:latin typeface="Arial Black"/>
                <a:cs typeface="Arial Black"/>
              </a:rPr>
              <a:t>(</a:t>
            </a:r>
            <a:r>
              <a:rPr lang="en-US" sz="2400" dirty="0" smtClean="0">
                <a:solidFill>
                  <a:srgbClr val="008000"/>
                </a:solidFill>
                <a:latin typeface="Arial Black"/>
                <a:cs typeface="Arial Black"/>
              </a:rPr>
              <a:t>1988)</a:t>
            </a:r>
            <a:endParaRPr lang="en-US" sz="2400" dirty="0" smtClean="0">
              <a:solidFill>
                <a:srgbClr val="000090"/>
              </a:solidFill>
              <a:latin typeface="Arial Black"/>
              <a:cs typeface="Arial Black"/>
            </a:endParaRPr>
          </a:p>
          <a:p>
            <a:r>
              <a:rPr lang="en-US" sz="3200" dirty="0">
                <a:solidFill>
                  <a:srgbClr val="000090"/>
                </a:solidFill>
                <a:latin typeface="Arial Black"/>
                <a:cs typeface="Arial Black"/>
              </a:rPr>
              <a:t>p</a:t>
            </a:r>
            <a:r>
              <a:rPr lang="en-US" sz="3200" dirty="0" smtClean="0">
                <a:solidFill>
                  <a:srgbClr val="000090"/>
                </a:solidFill>
                <a:latin typeface="Arial Black"/>
                <a:cs typeface="Arial Black"/>
              </a:rPr>
              <a:t>rediction for</a:t>
            </a:r>
          </a:p>
          <a:p>
            <a:r>
              <a:rPr lang="en-US" sz="3200" dirty="0">
                <a:solidFill>
                  <a:srgbClr val="000090"/>
                </a:solidFill>
                <a:latin typeface="Arial Black"/>
                <a:cs typeface="Arial Black"/>
              </a:rPr>
              <a:t>p</a:t>
            </a:r>
            <a:r>
              <a:rPr lang="en-US" sz="3200" dirty="0" smtClean="0">
                <a:solidFill>
                  <a:srgbClr val="000090"/>
                </a:solidFill>
                <a:latin typeface="Arial Black"/>
                <a:cs typeface="Arial Black"/>
              </a:rPr>
              <a:t>ure “sea” particles:</a:t>
            </a:r>
          </a:p>
          <a:p>
            <a:r>
              <a:rPr lang="en-US" sz="3200" dirty="0" smtClean="0">
                <a:solidFill>
                  <a:srgbClr val="000090"/>
                </a:solidFill>
                <a:latin typeface="Arial Black"/>
                <a:cs typeface="Arial Black"/>
              </a:rPr>
              <a:t>K</a:t>
            </a:r>
            <a:r>
              <a:rPr lang="en-US" sz="3200" baseline="30000" dirty="0" smtClean="0">
                <a:solidFill>
                  <a:srgbClr val="000090"/>
                </a:solidFill>
                <a:latin typeface="Arial Black"/>
                <a:cs typeface="Arial Black"/>
              </a:rPr>
              <a:t>- </a:t>
            </a:r>
            <a:endParaRPr lang="en-US" sz="3200" dirty="0" smtClean="0">
              <a:solidFill>
                <a:srgbClr val="000090"/>
              </a:solidFill>
              <a:latin typeface="Arial Black"/>
              <a:cs typeface="Arial Black"/>
            </a:endParaRPr>
          </a:p>
          <a:p>
            <a:r>
              <a:rPr lang="en-US" sz="3200" dirty="0" smtClean="0">
                <a:solidFill>
                  <a:srgbClr val="000090"/>
                </a:solidFill>
                <a:latin typeface="Arial Black"/>
                <a:cs typeface="Arial Black"/>
              </a:rPr>
              <a:t>antiproton</a:t>
            </a:r>
            <a:endParaRPr lang="en-US" sz="320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11206" y="4876006"/>
            <a:ext cx="5715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 Black"/>
                <a:cs typeface="Arial Black"/>
              </a:rPr>
              <a:t>e</a:t>
            </a:r>
            <a:r>
              <a:rPr lang="en-US" sz="4400" dirty="0" smtClean="0">
                <a:solidFill>
                  <a:srgbClr val="FF0000"/>
                </a:solidFill>
                <a:latin typeface="Arial Black"/>
                <a:cs typeface="Arial Black"/>
              </a:rPr>
              <a:t>qual slopes:</a:t>
            </a:r>
          </a:p>
          <a:p>
            <a:r>
              <a:rPr lang="en-US" sz="4400" dirty="0" err="1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lang="en-US" sz="4400" dirty="0" err="1" smtClean="0">
                <a:solidFill>
                  <a:srgbClr val="FF0000"/>
                </a:solidFill>
                <a:latin typeface="Arial Black"/>
                <a:cs typeface="Arial Black"/>
              </a:rPr>
              <a:t>uperscaling</a:t>
            </a:r>
            <a:r>
              <a:rPr lang="en-US" sz="4400" dirty="0" smtClean="0">
                <a:solidFill>
                  <a:srgbClr val="FF0000"/>
                </a:solidFill>
                <a:latin typeface="Arial Black"/>
                <a:cs typeface="Arial Black"/>
              </a:rPr>
              <a:t> !</a:t>
            </a:r>
            <a:endParaRPr lang="en-US" sz="4400" dirty="0">
              <a:solidFill>
                <a:srgbClr val="FF0000"/>
              </a:solidFill>
              <a:latin typeface="Arial Black"/>
              <a:cs typeface="Arial Black"/>
            </a:endParaRPr>
          </a:p>
          <a:p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ITEP data: </a:t>
            </a:r>
          </a:p>
          <a:p>
            <a:r>
              <a:rPr lang="en-US" sz="28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Leksin</a:t>
            </a: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 et al. (1989)</a:t>
            </a:r>
            <a:endParaRPr lang="en-US" sz="2800" dirty="0">
              <a:solidFill>
                <a:srgbClr val="008000"/>
              </a:solidFill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06" y="989806"/>
            <a:ext cx="8382000" cy="78889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21314" y="8686006"/>
            <a:ext cx="50526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Arial Black"/>
                <a:cs typeface="Arial Black"/>
              </a:rPr>
              <a:t>X</a:t>
            </a:r>
            <a:endParaRPr lang="en-US" sz="32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08203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9472" y="21166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Cumulative processes: </a:t>
            </a:r>
          </a:p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hard “collective” nuclear sea  at X &gt; 1  </a:t>
            </a:r>
          </a:p>
          <a:p>
            <a:pPr algn="l" eaLnBrk="1" hangingPunct="1">
              <a:defRPr/>
            </a:pP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           </a:t>
            </a:r>
          </a:p>
          <a:p>
            <a:pPr algn="l" eaLnBrk="1" hangingPunct="1">
              <a:defRPr/>
            </a:pPr>
            <a:r>
              <a:rPr lang="en-US" sz="2800" dirty="0">
                <a:solidFill>
                  <a:srgbClr val="000090"/>
                </a:solidFill>
                <a:latin typeface="Arial Black"/>
                <a:cs typeface="Arial Black"/>
              </a:rPr>
              <a:t> 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    hard “collective” quark sea in nuclei confirmed by data</a:t>
            </a:r>
          </a:p>
          <a:p>
            <a:pPr algn="l" eaLnBrk="1" hangingPunct="1">
              <a:defRPr/>
            </a:pP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  </a:t>
            </a:r>
            <a:endParaRPr lang="en-US" sz="3100" dirty="0" smtClean="0">
              <a:solidFill>
                <a:srgbClr val="FF0000"/>
              </a:solidFill>
              <a:latin typeface="Arial Black" charset="0"/>
              <a:ea typeface="ＭＳ Ｐゴシック" charset="0"/>
            </a:endParaRPr>
          </a:p>
          <a:p>
            <a:pPr algn="l" eaLnBrk="1" hangingPunct="1">
              <a:defRPr/>
            </a:pPr>
            <a:endParaRPr lang="en-US" sz="3100" dirty="0" smtClean="0">
              <a:solidFill>
                <a:srgbClr val="FF0000"/>
              </a:solidFill>
              <a:latin typeface="Arial Black" charset="0"/>
              <a:ea typeface="ＭＳ Ｐゴシック" charset="0"/>
            </a:endParaRPr>
          </a:p>
          <a:p>
            <a:pPr algn="l" eaLnBrk="1" hangingPunct="1">
              <a:defRPr/>
            </a:pPr>
            <a:endParaRPr lang="en-US" sz="3100" dirty="0" smtClean="0">
              <a:solidFill>
                <a:srgbClr val="FF0000"/>
              </a:solidFill>
              <a:latin typeface="Arial Black" charset="0"/>
              <a:ea typeface="ＭＳ Ｐゴシック" charset="0"/>
            </a:endParaRPr>
          </a:p>
          <a:p>
            <a:pPr algn="l" eaLnBrk="1" hangingPunct="1">
              <a:defRPr/>
            </a:pPr>
            <a:endParaRPr lang="en-US" sz="3100" dirty="0" smtClean="0">
              <a:solidFill>
                <a:srgbClr val="FF0000"/>
              </a:solidFill>
              <a:latin typeface="Arial Black" charset="0"/>
              <a:ea typeface="ＭＳ Ｐゴシック" charset="0"/>
            </a:endParaRPr>
          </a:p>
          <a:p>
            <a:pPr algn="l" eaLnBrk="1" hangingPunct="1">
              <a:defRPr/>
            </a:pPr>
            <a:endParaRPr lang="en-US" sz="2800" b="1" dirty="0" smtClean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42206"/>
            <a:ext cx="137920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        </a:t>
            </a:r>
          </a:p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  </a:t>
            </a:r>
            <a:endParaRPr lang="en-US" sz="2800" b="1" dirty="0" smtClean="0">
              <a:solidFill>
                <a:srgbClr val="00009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400" dirty="0" smtClean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8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7606" y="1980406"/>
            <a:ext cx="10845801" cy="372135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-60" y="5561806"/>
            <a:ext cx="13003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V. </a:t>
            </a:r>
            <a:r>
              <a:rPr lang="en-US" sz="28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Stavinsky</a:t>
            </a: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 et  al. (82)   Yu. </a:t>
            </a:r>
            <a:r>
              <a:rPr lang="en-US" sz="28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Kiselev</a:t>
            </a: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 et al. (89)  L. </a:t>
            </a:r>
            <a:r>
              <a:rPr lang="en-US" sz="28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Zolin</a:t>
            </a: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 et al. (92) 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10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44806" y="6095206"/>
            <a:ext cx="3329003" cy="31615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6031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01588" y="0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Cold </a:t>
            </a:r>
            <a:r>
              <a:rPr lang="en-US" sz="3100" dirty="0" err="1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S</a:t>
            </a:r>
            <a:r>
              <a:rPr lang="en-US" sz="3100" dirty="0" err="1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uperdense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Baryon </a:t>
            </a:r>
            <a:r>
              <a:rPr lang="en-US" sz="3100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M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atter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r>
              <a:rPr lang="en-US" sz="3100" b="1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1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006" y="837406"/>
            <a:ext cx="8448004" cy="6934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5206" y="8381206"/>
            <a:ext cx="990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L.McLerran</a:t>
            </a: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 </a:t>
            </a:r>
            <a:r>
              <a:rPr lang="en-US" sz="2800" dirty="0">
                <a:solidFill>
                  <a:srgbClr val="008000"/>
                </a:solidFill>
                <a:latin typeface="Arial Black"/>
                <a:cs typeface="Arial Black"/>
              </a:rPr>
              <a:t>&amp; </a:t>
            </a:r>
            <a:r>
              <a:rPr lang="en-US" sz="2800" dirty="0" err="1">
                <a:solidFill>
                  <a:srgbClr val="008000"/>
                </a:solidFill>
                <a:latin typeface="Arial Black"/>
                <a:cs typeface="Arial Black"/>
              </a:rPr>
              <a:t>L.McLerran</a:t>
            </a:r>
            <a:r>
              <a:rPr lang="en-US" sz="2800" dirty="0">
                <a:solidFill>
                  <a:srgbClr val="008000"/>
                </a:solidFill>
                <a:latin typeface="Arial Black"/>
                <a:cs typeface="Arial Black"/>
              </a:rPr>
              <a:t> &amp; R. </a:t>
            </a:r>
            <a:r>
              <a:rPr lang="en-US" sz="2800" dirty="0" err="1">
                <a:solidFill>
                  <a:srgbClr val="008000"/>
                </a:solidFill>
                <a:latin typeface="Arial Black"/>
                <a:cs typeface="Arial Black"/>
              </a:rPr>
              <a:t>Pisarski</a:t>
            </a:r>
            <a:r>
              <a:rPr lang="en-US" sz="2800" dirty="0">
                <a:solidFill>
                  <a:srgbClr val="008000"/>
                </a:solidFill>
                <a:latin typeface="Arial Black"/>
                <a:cs typeface="Arial Black"/>
              </a:rPr>
              <a:t> </a:t>
            </a: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(2007</a:t>
            </a:r>
            <a:r>
              <a:rPr lang="en-US" sz="2800" dirty="0">
                <a:solidFill>
                  <a:srgbClr val="008000"/>
                </a:solidFill>
                <a:latin typeface="Arial Black"/>
                <a:cs typeface="Arial Black"/>
              </a:rPr>
              <a:t>)</a:t>
            </a:r>
            <a:endParaRPr lang="en-US" sz="2800" dirty="0">
              <a:solidFill>
                <a:srgbClr val="008000"/>
              </a:solidFill>
            </a:endParaRPr>
          </a:p>
          <a:p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 V. </a:t>
            </a:r>
            <a:r>
              <a:rPr lang="en-US" sz="28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Braguta</a:t>
            </a: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 et al. (2016), </a:t>
            </a:r>
            <a:r>
              <a:rPr lang="mr-IN" sz="2800" smtClean="0">
                <a:solidFill>
                  <a:srgbClr val="008000"/>
                </a:solidFill>
                <a:latin typeface="Arial Black"/>
                <a:cs typeface="Arial Black"/>
              </a:rPr>
              <a:t>…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1564" y="7847806"/>
            <a:ext cx="429476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Quarkyonic</a:t>
            </a:r>
            <a:r>
              <a:rPr lang="en-US" sz="32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state?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755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9472" y="21166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Cumulative processes: </a:t>
            </a:r>
          </a:p>
          <a:p>
            <a:pPr eaLnBrk="1" hangingPunct="1">
              <a:defRPr/>
            </a:pPr>
            <a:r>
              <a:rPr lang="en-US" sz="3100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Carbon beam @ IHEP NRC KI (</a:t>
            </a:r>
            <a:r>
              <a:rPr lang="en-US" sz="3100" dirty="0" err="1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Protvino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)  </a:t>
            </a:r>
          </a:p>
          <a:p>
            <a:pPr algn="l" eaLnBrk="1" hangingPunct="1">
              <a:defRPr/>
            </a:pP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           </a:t>
            </a:r>
          </a:p>
          <a:p>
            <a:pPr algn="l" eaLnBrk="1" hangingPunct="1">
              <a:defRPr/>
            </a:pPr>
            <a:r>
              <a:rPr lang="en-US" sz="2800" dirty="0">
                <a:solidFill>
                  <a:srgbClr val="000090"/>
                </a:solidFill>
                <a:latin typeface="Arial Black"/>
                <a:cs typeface="Arial Black"/>
              </a:rPr>
              <a:t> 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              beam:             C</a:t>
            </a:r>
            <a:r>
              <a:rPr lang="en-US" sz="2800" baseline="30000" dirty="0" smtClean="0">
                <a:solidFill>
                  <a:srgbClr val="000090"/>
                </a:solidFill>
                <a:latin typeface="Arial Black"/>
                <a:cs typeface="Arial Black"/>
              </a:rPr>
              <a:t>12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 20 </a:t>
            </a:r>
            <a:r>
              <a:rPr lang="en-US" sz="2800" dirty="0" err="1" smtClean="0">
                <a:solidFill>
                  <a:srgbClr val="000090"/>
                </a:solidFill>
                <a:latin typeface="Arial Black"/>
                <a:cs typeface="Arial Black"/>
              </a:rPr>
              <a:t>GeV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/N forward fragmentation</a:t>
            </a:r>
          </a:p>
          <a:p>
            <a:pPr algn="l" eaLnBrk="1" hangingPunct="1">
              <a:defRPr/>
            </a:pP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               fixed targets: C</a:t>
            </a:r>
            <a:r>
              <a:rPr lang="en-US" sz="2800" baseline="30000" dirty="0" smtClean="0">
                <a:solidFill>
                  <a:srgbClr val="000090"/>
                </a:solidFill>
                <a:latin typeface="Arial Black"/>
                <a:cs typeface="Arial Black"/>
              </a:rPr>
              <a:t>12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, Pb</a:t>
            </a:r>
            <a:r>
              <a:rPr lang="en-US" sz="2800" baseline="30000" dirty="0" smtClean="0">
                <a:solidFill>
                  <a:srgbClr val="000090"/>
                </a:solidFill>
                <a:latin typeface="Arial Black"/>
                <a:cs typeface="Arial Black"/>
              </a:rPr>
              <a:t>207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 </a:t>
            </a:r>
            <a:endParaRPr lang="en-US" sz="2800" dirty="0">
              <a:solidFill>
                <a:srgbClr val="000090"/>
              </a:solidFill>
              <a:latin typeface="Arial Black"/>
              <a:cs typeface="Arial Black"/>
            </a:endParaRPr>
          </a:p>
          <a:p>
            <a:pPr algn="l" eaLnBrk="1" hangingPunct="1">
              <a:defRPr/>
            </a:pP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  </a:t>
            </a:r>
          </a:p>
          <a:p>
            <a:pPr algn="l" eaLnBrk="1" hangingPunct="1">
              <a:defRPr/>
            </a:pP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  </a:t>
            </a:r>
            <a:endParaRPr lang="en-US" sz="3100" dirty="0" smtClean="0">
              <a:solidFill>
                <a:srgbClr val="FF0000"/>
              </a:solidFill>
              <a:latin typeface="Arial Black" charset="0"/>
              <a:ea typeface="ＭＳ Ｐゴシック" charset="0"/>
            </a:endParaRPr>
          </a:p>
          <a:p>
            <a:pPr algn="l" eaLnBrk="1" hangingPunct="1">
              <a:defRPr/>
            </a:pPr>
            <a:endParaRPr lang="en-US" sz="3100" dirty="0" smtClean="0">
              <a:solidFill>
                <a:srgbClr val="FF0000"/>
              </a:solidFill>
              <a:latin typeface="Arial Black" charset="0"/>
              <a:ea typeface="ＭＳ Ｐゴシック" charset="0"/>
            </a:endParaRPr>
          </a:p>
          <a:p>
            <a:pPr algn="l" eaLnBrk="1" hangingPunct="1">
              <a:defRPr/>
            </a:pPr>
            <a:endParaRPr lang="en-US" sz="3100" dirty="0" smtClean="0">
              <a:solidFill>
                <a:srgbClr val="FF0000"/>
              </a:solidFill>
              <a:latin typeface="Arial Black" charset="0"/>
              <a:ea typeface="ＭＳ Ｐゴシック" charset="0"/>
            </a:endParaRPr>
          </a:p>
          <a:p>
            <a:pPr algn="l" eaLnBrk="1" hangingPunct="1">
              <a:defRPr/>
            </a:pPr>
            <a:endParaRPr lang="en-US" sz="3100" dirty="0" smtClean="0">
              <a:solidFill>
                <a:srgbClr val="FF0000"/>
              </a:solidFill>
              <a:latin typeface="Arial Black" charset="0"/>
              <a:ea typeface="ＭＳ Ｐゴシック" charset="0"/>
            </a:endParaRPr>
          </a:p>
          <a:p>
            <a:pPr algn="l" eaLnBrk="1" hangingPunct="1">
              <a:defRPr/>
            </a:pPr>
            <a:endParaRPr lang="en-US" sz="2800" b="1" dirty="0" smtClean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42206"/>
            <a:ext cx="137920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        </a:t>
            </a:r>
          </a:p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  </a:t>
            </a:r>
            <a:endParaRPr lang="en-US" sz="2800" b="1" dirty="0" smtClean="0">
              <a:solidFill>
                <a:srgbClr val="00009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400" dirty="0" smtClean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0406" y="2361406"/>
            <a:ext cx="11607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FODS-2, </a:t>
            </a:r>
            <a:r>
              <a:rPr lang="en-US" sz="28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Bogolyubsky</a:t>
            </a: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 et  al. (</a:t>
            </a:r>
            <a:r>
              <a:rPr lang="en-US" sz="28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Baldin</a:t>
            </a: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Conf</a:t>
            </a: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, 2016) 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606" y="2971006"/>
            <a:ext cx="9220200" cy="612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01588" y="0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Cumulative processes at NICA:</a:t>
            </a:r>
          </a:p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Cold </a:t>
            </a:r>
            <a:r>
              <a:rPr lang="en-US" sz="3100" dirty="0" err="1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S</a:t>
            </a:r>
            <a:r>
              <a:rPr lang="en-US" sz="3100" dirty="0" err="1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uperdense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Baryon </a:t>
            </a:r>
            <a:r>
              <a:rPr lang="en-US" sz="3100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M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atter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r>
              <a:rPr lang="en-US" sz="3100" b="1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1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006" y="837406"/>
            <a:ext cx="8448004" cy="6934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806" y="7847806"/>
            <a:ext cx="1150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8000"/>
                </a:solidFill>
                <a:latin typeface="Arial Black"/>
                <a:cs typeface="Arial Black"/>
              </a:rPr>
              <a:t>L.McLerran</a:t>
            </a:r>
            <a:r>
              <a:rPr lang="en-US" sz="2800" dirty="0">
                <a:solidFill>
                  <a:srgbClr val="008000"/>
                </a:solidFill>
                <a:latin typeface="Arial Black"/>
                <a:cs typeface="Arial Black"/>
              </a:rPr>
              <a:t> &amp; </a:t>
            </a:r>
            <a:r>
              <a:rPr lang="en-US" sz="2800" dirty="0" err="1">
                <a:solidFill>
                  <a:srgbClr val="008000"/>
                </a:solidFill>
                <a:latin typeface="Arial Black"/>
                <a:cs typeface="Arial Black"/>
              </a:rPr>
              <a:t>L.McLerran</a:t>
            </a:r>
            <a:r>
              <a:rPr lang="en-US" sz="2800" dirty="0">
                <a:solidFill>
                  <a:srgbClr val="008000"/>
                </a:solidFill>
                <a:latin typeface="Arial Black"/>
                <a:cs typeface="Arial Black"/>
              </a:rPr>
              <a:t> &amp; R. </a:t>
            </a:r>
            <a:r>
              <a:rPr lang="en-US" sz="2800" dirty="0" err="1">
                <a:solidFill>
                  <a:srgbClr val="008000"/>
                </a:solidFill>
                <a:latin typeface="Arial Black"/>
                <a:cs typeface="Arial Black"/>
              </a:rPr>
              <a:t>Pisarski</a:t>
            </a:r>
            <a:r>
              <a:rPr lang="en-US" sz="2800" dirty="0">
                <a:solidFill>
                  <a:srgbClr val="008000"/>
                </a:solidFill>
                <a:latin typeface="Arial Black"/>
                <a:cs typeface="Arial Black"/>
              </a:rPr>
              <a:t> (07)</a:t>
            </a:r>
            <a:endParaRPr lang="en-US" sz="2800" dirty="0">
              <a:solidFill>
                <a:srgbClr val="008000"/>
              </a:solidFill>
            </a:endParaRPr>
          </a:p>
          <a:p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 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Lattice: </a:t>
            </a:r>
            <a:r>
              <a:rPr lang="en-US" sz="2800" dirty="0" err="1" smtClean="0">
                <a:solidFill>
                  <a:srgbClr val="000090"/>
                </a:solidFill>
                <a:latin typeface="Arial Black"/>
                <a:cs typeface="Arial Black"/>
              </a:rPr>
              <a:t>quarkyonic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 at </a:t>
            </a:r>
            <a:r>
              <a:rPr lang="en-US" sz="2800" dirty="0" err="1" smtClean="0">
                <a:solidFill>
                  <a:srgbClr val="000090"/>
                </a:solidFill>
                <a:latin typeface="Arial Black"/>
                <a:cs typeface="Arial Black"/>
              </a:rPr>
              <a:t>ρ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 &gt; 5ρ</a:t>
            </a:r>
            <a:r>
              <a:rPr lang="en-US" sz="2800" baseline="-25000" dirty="0" smtClean="0">
                <a:solidFill>
                  <a:srgbClr val="000090"/>
                </a:solidFill>
                <a:latin typeface="Arial Black"/>
                <a:cs typeface="Arial Black"/>
              </a:rPr>
              <a:t>0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   </a:t>
            </a: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V. </a:t>
            </a:r>
            <a:r>
              <a:rPr lang="en-US" sz="28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Braguta</a:t>
            </a: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 et al. (16)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78363" y="3047206"/>
            <a:ext cx="32250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Cumulative </a:t>
            </a:r>
            <a:endParaRPr lang="en-US" sz="2800" dirty="0">
              <a:solidFill>
                <a:srgbClr val="000090"/>
              </a:solidFill>
              <a:latin typeface="Arial Black"/>
              <a:cs typeface="Arial Black"/>
            </a:endParaRPr>
          </a:p>
          <a:p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X &gt; 5 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806" y="3758406"/>
            <a:ext cx="25908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3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01588" y="0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Cumulative processes at NICA:</a:t>
            </a:r>
          </a:p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Cold </a:t>
            </a:r>
            <a:r>
              <a:rPr lang="en-US" sz="3100" dirty="0" err="1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S</a:t>
            </a:r>
            <a:r>
              <a:rPr lang="en-US" sz="3100" dirty="0" err="1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uperdense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Baryon </a:t>
            </a:r>
            <a:r>
              <a:rPr lang="en-US" sz="3100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M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atter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r>
              <a:rPr lang="en-US" sz="3100" b="1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1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0006" y="5333206"/>
            <a:ext cx="9906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A. </a:t>
            </a:r>
            <a:r>
              <a:rPr lang="en-US" sz="28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Andrianov</a:t>
            </a: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, M. Braun, VK, V. </a:t>
            </a:r>
            <a:r>
              <a:rPr lang="en-US" sz="28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Vechernin</a:t>
            </a: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 et al.</a:t>
            </a:r>
            <a:endParaRPr lang="en-US" sz="2800" dirty="0">
              <a:solidFill>
                <a:srgbClr val="008000"/>
              </a:solidFill>
            </a:endParaRPr>
          </a:p>
          <a:p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A.Stavinsky</a:t>
            </a: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S.Shimansky</a:t>
            </a: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 et. al.</a:t>
            </a:r>
          </a:p>
          <a:p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 (PNPI, ITEP, </a:t>
            </a:r>
            <a:r>
              <a:rPr lang="en-US" sz="28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SPbU,SPbPU&amp;JINR</a:t>
            </a: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) </a:t>
            </a:r>
          </a:p>
          <a:p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in progress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7606" y="1370806"/>
            <a:ext cx="10591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 Black"/>
                <a:cs typeface="Arial Black"/>
              </a:rPr>
              <a:t>How cumulative particle 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production </a:t>
            </a:r>
            <a:r>
              <a:rPr lang="en-US" sz="2800" dirty="0">
                <a:solidFill>
                  <a:srgbClr val="000090"/>
                </a:solidFill>
                <a:latin typeface="Arial Black"/>
                <a:cs typeface="Arial Black"/>
              </a:rPr>
              <a:t>will shed light on </a:t>
            </a:r>
          </a:p>
          <a:p>
            <a:r>
              <a:rPr lang="en-US" sz="2800" dirty="0">
                <a:solidFill>
                  <a:srgbClr val="000090"/>
                </a:solidFill>
                <a:latin typeface="Arial Black"/>
                <a:cs typeface="Arial Black"/>
              </a:rPr>
              <a:t>Cold </a:t>
            </a:r>
            <a:r>
              <a:rPr lang="en-US" sz="2800" dirty="0" err="1">
                <a:solidFill>
                  <a:srgbClr val="000090"/>
                </a:solidFill>
                <a:latin typeface="Arial Black"/>
                <a:cs typeface="Arial Black"/>
              </a:rPr>
              <a:t>Superdensed</a:t>
            </a:r>
            <a:r>
              <a:rPr lang="en-US" sz="2800" dirty="0">
                <a:solidFill>
                  <a:srgbClr val="000090"/>
                </a:solidFill>
                <a:latin typeface="Arial Black"/>
                <a:cs typeface="Arial Black"/>
              </a:rPr>
              <a:t> Baryon Matter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?</a:t>
            </a:r>
          </a:p>
          <a:p>
            <a:endParaRPr lang="en-US" sz="2800" dirty="0">
              <a:solidFill>
                <a:srgbClr val="000090"/>
              </a:solidFill>
              <a:latin typeface="Arial Black"/>
              <a:cs typeface="Arial Black"/>
            </a:endParaRPr>
          </a:p>
          <a:p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 Cumulative process at NICA: </a:t>
            </a:r>
            <a:endParaRPr lang="en-US" sz="2800" dirty="0">
              <a:solidFill>
                <a:srgbClr val="000090"/>
              </a:solidFill>
              <a:latin typeface="Arial Black"/>
              <a:cs typeface="Arial Black"/>
            </a:endParaRPr>
          </a:p>
          <a:p>
            <a:endParaRPr lang="en-US" sz="2800" dirty="0">
              <a:solidFill>
                <a:srgbClr val="000090"/>
              </a:solidFill>
              <a:latin typeface="Arial Black"/>
              <a:cs typeface="Arial Black"/>
            </a:endParaRPr>
          </a:p>
          <a:p>
            <a:r>
              <a:rPr lang="en-US" sz="2800" dirty="0">
                <a:solidFill>
                  <a:srgbClr val="000090"/>
                </a:solidFill>
                <a:latin typeface="Arial Black"/>
                <a:cs typeface="Arial Black"/>
              </a:rPr>
              <a:t>a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n estimate for BM@N experiment would reach X&gt;5 </a:t>
            </a:r>
          </a:p>
          <a:p>
            <a:endParaRPr lang="en-US" sz="2800" dirty="0" smtClean="0">
              <a:solidFill>
                <a:srgbClr val="000090"/>
              </a:solidFill>
              <a:latin typeface="Arial Black"/>
              <a:cs typeface="Arial Black"/>
            </a:endParaRPr>
          </a:p>
          <a:p>
            <a:endParaRPr lang="en-US" sz="2800" dirty="0">
              <a:solidFill>
                <a:srgbClr val="000090"/>
              </a:solidFill>
              <a:latin typeface="Arial Black"/>
              <a:cs typeface="Arial Black"/>
            </a:endParaRPr>
          </a:p>
          <a:p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Cumulative particle production and observables</a:t>
            </a:r>
          </a:p>
          <a:p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939006" y="7314406"/>
            <a:ext cx="10896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400" dirty="0">
              <a:solidFill>
                <a:srgbClr val="000090"/>
              </a:solidFill>
              <a:latin typeface="Arial Black"/>
              <a:cs typeface="Arial Black"/>
            </a:endParaRPr>
          </a:p>
          <a:p>
            <a:r>
              <a:rPr lang="en-US" sz="2800" dirty="0">
                <a:solidFill>
                  <a:srgbClr val="000090"/>
                </a:solidFill>
                <a:latin typeface="Arial Black"/>
                <a:cs typeface="Arial Black"/>
              </a:rPr>
              <a:t>MC 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event generator HARDPING with nuclei </a:t>
            </a:r>
          </a:p>
          <a:p>
            <a:r>
              <a:rPr lang="en-US" sz="28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Ya.Berdnikov</a:t>
            </a: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, VK et al.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2070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01588" y="0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endParaRPr lang="en-US" sz="3100" dirty="0" smtClean="0">
              <a:solidFill>
                <a:srgbClr val="FF0000"/>
              </a:solidFill>
              <a:latin typeface="Arial Black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Cold Dense Baryon Matter: 2-nucleon correlations 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r>
              <a:rPr lang="en-US" sz="3100" b="1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1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9006" y="7314406"/>
            <a:ext cx="11658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400" dirty="0">
              <a:solidFill>
                <a:srgbClr val="000090"/>
              </a:solidFill>
              <a:latin typeface="Arial Black"/>
              <a:cs typeface="Arial Black"/>
            </a:endParaRPr>
          </a:p>
          <a:p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JLAB: </a:t>
            </a:r>
            <a:r>
              <a:rPr lang="en-US" sz="2800" dirty="0" err="1" smtClean="0">
                <a:solidFill>
                  <a:srgbClr val="000090"/>
                </a:solidFill>
                <a:latin typeface="Arial Black"/>
                <a:cs typeface="Arial Black"/>
              </a:rPr>
              <a:t>np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-pair dominance in NN-correlations in C</a:t>
            </a:r>
            <a:r>
              <a:rPr lang="en-US" sz="2800" baseline="30000" dirty="0" smtClean="0">
                <a:solidFill>
                  <a:srgbClr val="000090"/>
                </a:solidFill>
                <a:latin typeface="Arial Black"/>
                <a:cs typeface="Arial Black"/>
              </a:rPr>
              <a:t>12 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 - Pb</a:t>
            </a:r>
            <a:r>
              <a:rPr lang="en-US" sz="2800" baseline="30000" dirty="0" smtClean="0">
                <a:solidFill>
                  <a:srgbClr val="000090"/>
                </a:solidFill>
                <a:latin typeface="Arial Black"/>
                <a:cs typeface="Arial Black"/>
              </a:rPr>
              <a:t>207</a:t>
            </a:r>
          </a:p>
          <a:p>
            <a:r>
              <a:rPr lang="en-US" sz="2800" dirty="0" err="1">
                <a:solidFill>
                  <a:srgbClr val="008000"/>
                </a:solidFill>
                <a:latin typeface="Arial Black"/>
                <a:cs typeface="Arial Black"/>
              </a:rPr>
              <a:t>R</a:t>
            </a:r>
            <a:r>
              <a:rPr lang="en-US" sz="2800" dirty="0" err="1" smtClean="0">
                <a:solidFill>
                  <a:srgbClr val="008000"/>
                </a:solidFill>
                <a:latin typeface="Arial Black"/>
                <a:cs typeface="Arial Black"/>
              </a:rPr>
              <a:t>.Subedi</a:t>
            </a: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 et al. (2008,2014)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606" y="1828006"/>
            <a:ext cx="4966494" cy="4937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8005"/>
            <a:ext cx="7035006" cy="484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8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710406" y="0"/>
            <a:ext cx="11696860" cy="888855"/>
          </a:xfrm>
        </p:spPr>
        <p:txBody>
          <a:bodyPr/>
          <a:lstStyle/>
          <a:p>
            <a:pPr eaLnBrk="1">
              <a:tabLst>
                <a:tab pos="0" algn="l"/>
                <a:tab pos="589716" algn="l"/>
                <a:tab pos="1179431" algn="l"/>
                <a:tab pos="1769147" algn="l"/>
                <a:tab pos="2358863" algn="l"/>
                <a:tab pos="2948579" algn="l"/>
                <a:tab pos="3538294" algn="l"/>
                <a:tab pos="4128010" algn="l"/>
                <a:tab pos="4717726" algn="l"/>
                <a:tab pos="5307441" algn="l"/>
                <a:tab pos="5897157" algn="l"/>
                <a:tab pos="6486873" algn="l"/>
                <a:tab pos="7076589" algn="l"/>
                <a:tab pos="7666304" algn="l"/>
                <a:tab pos="8256020" algn="l"/>
                <a:tab pos="8845736" algn="l"/>
                <a:tab pos="9435453" algn="l"/>
                <a:tab pos="10025168" algn="l"/>
                <a:tab pos="10614884" algn="l"/>
                <a:tab pos="11204600" algn="l"/>
                <a:tab pos="11794315" algn="l"/>
              </a:tabLst>
              <a:defRPr/>
            </a:pPr>
            <a:r>
              <a:rPr lang="en-US" sz="4600" dirty="0" smtClean="0">
                <a:solidFill>
                  <a:srgbClr val="FF0000"/>
                </a:solidFill>
                <a:latin typeface="Arial Black" charset="0"/>
              </a:rPr>
              <a:t>Summary</a:t>
            </a:r>
            <a:endParaRPr lang="ru-RU" sz="4600" dirty="0">
              <a:solidFill>
                <a:srgbClr val="FF0000"/>
              </a:solidFill>
              <a:latin typeface="Arial Black" charset="0"/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57126"/>
            <a:ext cx="13003213" cy="7771135"/>
          </a:xfrm>
        </p:spPr>
        <p:txBody>
          <a:bodyPr/>
          <a:lstStyle/>
          <a:p>
            <a:pPr indent="-440240" algn="l" eaLnBrk="1">
              <a:tabLst>
                <a:tab pos="442287" algn="l"/>
                <a:tab pos="587668" algn="l"/>
                <a:tab pos="1177384" algn="l"/>
                <a:tab pos="1767101" algn="l"/>
                <a:tab pos="2356816" algn="l"/>
                <a:tab pos="2946532" algn="l"/>
                <a:tab pos="3536248" algn="l"/>
                <a:tab pos="4125964" algn="l"/>
                <a:tab pos="4715679" algn="l"/>
                <a:tab pos="5305395" algn="l"/>
                <a:tab pos="5895111" algn="l"/>
                <a:tab pos="6484827" algn="l"/>
                <a:tab pos="7074542" algn="l"/>
                <a:tab pos="7664258" algn="l"/>
                <a:tab pos="8253974" algn="l"/>
                <a:tab pos="8843689" algn="l"/>
                <a:tab pos="9433405" algn="l"/>
                <a:tab pos="10023121" algn="l"/>
                <a:tab pos="10612837" algn="l"/>
                <a:tab pos="11202552" algn="l"/>
                <a:tab pos="11792268" algn="l"/>
              </a:tabLst>
              <a:defRPr/>
            </a:pPr>
            <a:r>
              <a:rPr lang="ru-RU" sz="3100" dirty="0">
                <a:solidFill>
                  <a:srgbClr val="000080"/>
                </a:solidFill>
                <a:latin typeface="Arial Black" charset="0"/>
              </a:rPr>
              <a:t>  </a:t>
            </a:r>
            <a:endParaRPr lang="en-US" sz="3100" dirty="0" smtClean="0">
              <a:solidFill>
                <a:srgbClr val="000080"/>
              </a:solidFill>
              <a:latin typeface="Arial Black" charset="0"/>
            </a:endParaRPr>
          </a:p>
          <a:p>
            <a:pPr indent="-440240" algn="l" eaLnBrk="1">
              <a:tabLst>
                <a:tab pos="442287" algn="l"/>
                <a:tab pos="587668" algn="l"/>
                <a:tab pos="1177384" algn="l"/>
                <a:tab pos="1767101" algn="l"/>
                <a:tab pos="2356816" algn="l"/>
                <a:tab pos="2946532" algn="l"/>
                <a:tab pos="3536248" algn="l"/>
                <a:tab pos="4125964" algn="l"/>
                <a:tab pos="4715679" algn="l"/>
                <a:tab pos="5305395" algn="l"/>
                <a:tab pos="5895111" algn="l"/>
                <a:tab pos="6484827" algn="l"/>
                <a:tab pos="7074542" algn="l"/>
                <a:tab pos="7664258" algn="l"/>
                <a:tab pos="8253974" algn="l"/>
                <a:tab pos="8843689" algn="l"/>
                <a:tab pos="9433405" algn="l"/>
                <a:tab pos="10023121" algn="l"/>
                <a:tab pos="10612837" algn="l"/>
                <a:tab pos="11202552" algn="l"/>
                <a:tab pos="11792268" algn="l"/>
              </a:tabLst>
              <a:defRPr/>
            </a:pPr>
            <a:endParaRPr lang="en-US" sz="2800" dirty="0">
              <a:solidFill>
                <a:srgbClr val="000090"/>
              </a:solidFill>
              <a:latin typeface="Arial Black" charset="0"/>
            </a:endParaRPr>
          </a:p>
          <a:p>
            <a:pPr indent="-440240" algn="l" eaLnBrk="1">
              <a:tabLst>
                <a:tab pos="442287" algn="l"/>
                <a:tab pos="587668" algn="l"/>
                <a:tab pos="1177384" algn="l"/>
                <a:tab pos="1767101" algn="l"/>
                <a:tab pos="2356816" algn="l"/>
                <a:tab pos="2946532" algn="l"/>
                <a:tab pos="3536248" algn="l"/>
                <a:tab pos="4125964" algn="l"/>
                <a:tab pos="4715679" algn="l"/>
                <a:tab pos="5305395" algn="l"/>
                <a:tab pos="5895111" algn="l"/>
                <a:tab pos="6484827" algn="l"/>
                <a:tab pos="7074542" algn="l"/>
                <a:tab pos="7664258" algn="l"/>
                <a:tab pos="8253974" algn="l"/>
                <a:tab pos="8843689" algn="l"/>
                <a:tab pos="9433405" algn="l"/>
                <a:tab pos="10023121" algn="l"/>
                <a:tab pos="10612837" algn="l"/>
                <a:tab pos="11202552" algn="l"/>
                <a:tab pos="11792268" algn="l"/>
              </a:tabLst>
              <a:defRPr/>
            </a:pPr>
            <a:r>
              <a:rPr lang="en-US" sz="2800" dirty="0">
                <a:solidFill>
                  <a:srgbClr val="000090"/>
                </a:solidFill>
                <a:latin typeface="Arial Black" charset="0"/>
              </a:rPr>
              <a:t>  </a:t>
            </a:r>
            <a:r>
              <a:rPr lang="en-US" sz="2800" dirty="0" smtClean="0">
                <a:solidFill>
                  <a:srgbClr val="000090"/>
                </a:solidFill>
                <a:latin typeface="Arial Black" charset="0"/>
              </a:rPr>
              <a:t> </a:t>
            </a:r>
            <a:r>
              <a:rPr lang="en-US" sz="2800" dirty="0" smtClean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sz="2800" dirty="0" smtClean="0">
                <a:solidFill>
                  <a:srgbClr val="000090"/>
                </a:solidFill>
                <a:latin typeface="Arial Black" charset="0"/>
              </a:rPr>
              <a:t>  Evolution of </a:t>
            </a:r>
            <a:r>
              <a:rPr lang="en-US" sz="2800" dirty="0">
                <a:solidFill>
                  <a:srgbClr val="000090"/>
                </a:solidFill>
                <a:latin typeface="Arial Black" charset="0"/>
              </a:rPr>
              <a:t>n</a:t>
            </a:r>
            <a:r>
              <a:rPr lang="en-US" sz="2800" dirty="0" smtClean="0">
                <a:solidFill>
                  <a:srgbClr val="000090"/>
                </a:solidFill>
                <a:latin typeface="Arial Black" charset="0"/>
              </a:rPr>
              <a:t>uclear structure functions at large X </a:t>
            </a:r>
            <a:endParaRPr lang="en-US" sz="2800" dirty="0">
              <a:solidFill>
                <a:srgbClr val="000090"/>
              </a:solidFill>
              <a:latin typeface="Arial Black" charset="0"/>
            </a:endParaRPr>
          </a:p>
          <a:p>
            <a:pPr marL="0" indent="0" algn="l" eaLnBrk="1">
              <a:tabLst>
                <a:tab pos="442287" algn="l"/>
                <a:tab pos="587668" algn="l"/>
                <a:tab pos="1177384" algn="l"/>
                <a:tab pos="1767101" algn="l"/>
                <a:tab pos="2356816" algn="l"/>
                <a:tab pos="2946532" algn="l"/>
                <a:tab pos="3536248" algn="l"/>
                <a:tab pos="4125964" algn="l"/>
                <a:tab pos="4715679" algn="l"/>
                <a:tab pos="5305395" algn="l"/>
                <a:tab pos="5895111" algn="l"/>
                <a:tab pos="6484827" algn="l"/>
                <a:tab pos="7074542" algn="l"/>
                <a:tab pos="7664258" algn="l"/>
                <a:tab pos="8253974" algn="l"/>
                <a:tab pos="8843689" algn="l"/>
                <a:tab pos="9433405" algn="l"/>
                <a:tab pos="10023121" algn="l"/>
                <a:tab pos="10612837" algn="l"/>
                <a:tab pos="11202552" algn="l"/>
                <a:tab pos="11792268" algn="l"/>
              </a:tabLst>
              <a:defRPr/>
            </a:pPr>
            <a:endParaRPr lang="en-US" sz="2800" dirty="0" smtClean="0">
              <a:solidFill>
                <a:srgbClr val="000090"/>
              </a:solidFill>
              <a:latin typeface="Wingdings"/>
              <a:ea typeface="Wingdings"/>
              <a:cs typeface="Wingdings"/>
              <a:sym typeface="Wingdings"/>
            </a:endParaRPr>
          </a:p>
          <a:p>
            <a:pPr marL="0" indent="0" algn="l" eaLnBrk="1">
              <a:tabLst>
                <a:tab pos="442287" algn="l"/>
                <a:tab pos="587668" algn="l"/>
                <a:tab pos="1177384" algn="l"/>
                <a:tab pos="1767101" algn="l"/>
                <a:tab pos="2356816" algn="l"/>
                <a:tab pos="2946532" algn="l"/>
                <a:tab pos="3536248" algn="l"/>
                <a:tab pos="4125964" algn="l"/>
                <a:tab pos="4715679" algn="l"/>
                <a:tab pos="5305395" algn="l"/>
                <a:tab pos="5895111" algn="l"/>
                <a:tab pos="6484827" algn="l"/>
                <a:tab pos="7074542" algn="l"/>
                <a:tab pos="7664258" algn="l"/>
                <a:tab pos="8253974" algn="l"/>
                <a:tab pos="8843689" algn="l"/>
                <a:tab pos="9433405" algn="l"/>
                <a:tab pos="10023121" algn="l"/>
                <a:tab pos="10612837" algn="l"/>
                <a:tab pos="11202552" algn="l"/>
                <a:tab pos="11792268" algn="l"/>
              </a:tabLst>
              <a:defRPr/>
            </a:pPr>
            <a:r>
              <a:rPr lang="en-US" sz="2800" dirty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sz="2800" dirty="0" smtClean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sz="2800" dirty="0" smtClean="0">
                <a:solidFill>
                  <a:srgbClr val="000090"/>
                </a:solidFill>
                <a:latin typeface="Arial Black" charset="0"/>
              </a:rPr>
              <a:t>  </a:t>
            </a:r>
            <a:r>
              <a:rPr lang="en-US" sz="2800" dirty="0" err="1" smtClean="0">
                <a:solidFill>
                  <a:srgbClr val="000090"/>
                </a:solidFill>
                <a:latin typeface="Arial Black" charset="0"/>
              </a:rPr>
              <a:t>Multiquark</a:t>
            </a:r>
            <a:r>
              <a:rPr lang="en-US" sz="2800" dirty="0" smtClean="0">
                <a:solidFill>
                  <a:srgbClr val="000090"/>
                </a:solidFill>
                <a:latin typeface="Arial Black" charset="0"/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  <a:latin typeface="Arial Black" charset="0"/>
              </a:rPr>
              <a:t>fluctons</a:t>
            </a:r>
            <a:r>
              <a:rPr lang="en-US" sz="2800" dirty="0" smtClean="0">
                <a:solidFill>
                  <a:srgbClr val="000090"/>
                </a:solidFill>
                <a:latin typeface="Arial Black" charset="0"/>
              </a:rPr>
              <a:t>:</a:t>
            </a:r>
          </a:p>
          <a:p>
            <a:pPr marL="0" indent="0" algn="l" eaLnBrk="1">
              <a:tabLst>
                <a:tab pos="442287" algn="l"/>
                <a:tab pos="587668" algn="l"/>
                <a:tab pos="1177384" algn="l"/>
                <a:tab pos="1767101" algn="l"/>
                <a:tab pos="2356816" algn="l"/>
                <a:tab pos="2946532" algn="l"/>
                <a:tab pos="3536248" algn="l"/>
                <a:tab pos="4125964" algn="l"/>
                <a:tab pos="4715679" algn="l"/>
                <a:tab pos="5305395" algn="l"/>
                <a:tab pos="5895111" algn="l"/>
                <a:tab pos="6484827" algn="l"/>
                <a:tab pos="7074542" algn="l"/>
                <a:tab pos="7664258" algn="l"/>
                <a:tab pos="8253974" algn="l"/>
                <a:tab pos="8843689" algn="l"/>
                <a:tab pos="9433405" algn="l"/>
                <a:tab pos="10023121" algn="l"/>
                <a:tab pos="10612837" algn="l"/>
                <a:tab pos="11202552" algn="l"/>
                <a:tab pos="11792268" algn="l"/>
              </a:tabLst>
              <a:defRPr/>
            </a:pPr>
            <a:r>
              <a:rPr lang="en-US" sz="2800" dirty="0" smtClean="0">
                <a:solidFill>
                  <a:srgbClr val="000090"/>
                </a:solidFill>
                <a:latin typeface="Arial Black" charset="0"/>
              </a:rPr>
              <a:t>       EMC </a:t>
            </a:r>
            <a:r>
              <a:rPr lang="en-US" sz="2800" dirty="0">
                <a:solidFill>
                  <a:srgbClr val="000090"/>
                </a:solidFill>
                <a:latin typeface="Arial Black" charset="0"/>
              </a:rPr>
              <a:t>effect         </a:t>
            </a:r>
          </a:p>
          <a:p>
            <a:pPr marL="0" indent="0" algn="l" eaLnBrk="1">
              <a:tabLst>
                <a:tab pos="442287" algn="l"/>
                <a:tab pos="587668" algn="l"/>
                <a:tab pos="1177384" algn="l"/>
                <a:tab pos="1767101" algn="l"/>
                <a:tab pos="2356816" algn="l"/>
                <a:tab pos="2946532" algn="l"/>
                <a:tab pos="3536248" algn="l"/>
                <a:tab pos="4125964" algn="l"/>
                <a:tab pos="4715679" algn="l"/>
                <a:tab pos="5305395" algn="l"/>
                <a:tab pos="5895111" algn="l"/>
                <a:tab pos="6484827" algn="l"/>
                <a:tab pos="7074542" algn="l"/>
                <a:tab pos="7664258" algn="l"/>
                <a:tab pos="8253974" algn="l"/>
                <a:tab pos="8843689" algn="l"/>
                <a:tab pos="9433405" algn="l"/>
                <a:tab pos="10023121" algn="l"/>
                <a:tab pos="10612837" algn="l"/>
                <a:tab pos="11202552" algn="l"/>
                <a:tab pos="11792268" algn="l"/>
              </a:tabLst>
              <a:defRPr/>
            </a:pPr>
            <a:r>
              <a:rPr lang="en-US" sz="2800" dirty="0" smtClean="0">
                <a:solidFill>
                  <a:srgbClr val="000090"/>
                </a:solidFill>
                <a:latin typeface="Arial Black" charset="0"/>
              </a:rPr>
              <a:t>       Cumulative processes  </a:t>
            </a:r>
          </a:p>
          <a:p>
            <a:pPr marL="0" indent="0" algn="l" eaLnBrk="1">
              <a:tabLst>
                <a:tab pos="442287" algn="l"/>
                <a:tab pos="587668" algn="l"/>
                <a:tab pos="1177384" algn="l"/>
                <a:tab pos="1767101" algn="l"/>
                <a:tab pos="2356816" algn="l"/>
                <a:tab pos="2946532" algn="l"/>
                <a:tab pos="3536248" algn="l"/>
                <a:tab pos="4125964" algn="l"/>
                <a:tab pos="4715679" algn="l"/>
                <a:tab pos="5305395" algn="l"/>
                <a:tab pos="5895111" algn="l"/>
                <a:tab pos="6484827" algn="l"/>
                <a:tab pos="7074542" algn="l"/>
                <a:tab pos="7664258" algn="l"/>
                <a:tab pos="8253974" algn="l"/>
                <a:tab pos="8843689" algn="l"/>
                <a:tab pos="9433405" algn="l"/>
                <a:tab pos="10023121" algn="l"/>
                <a:tab pos="10612837" algn="l"/>
                <a:tab pos="11202552" algn="l"/>
                <a:tab pos="11792268" algn="l"/>
              </a:tabLst>
              <a:defRPr/>
            </a:pPr>
            <a:r>
              <a:rPr lang="en-US" sz="2800" dirty="0">
                <a:solidFill>
                  <a:srgbClr val="000090"/>
                </a:solidFill>
                <a:latin typeface="Arial Black" charset="0"/>
              </a:rPr>
              <a:t> </a:t>
            </a:r>
            <a:r>
              <a:rPr lang="en-US" sz="2800" dirty="0" smtClean="0">
                <a:solidFill>
                  <a:srgbClr val="000090"/>
                </a:solidFill>
                <a:latin typeface="Arial Black" charset="0"/>
              </a:rPr>
              <a:t>    </a:t>
            </a:r>
            <a:r>
              <a:rPr lang="en-US" sz="2800" dirty="0">
                <a:solidFill>
                  <a:srgbClr val="000090"/>
                </a:solidFill>
                <a:latin typeface="Arial Black" charset="0"/>
              </a:rPr>
              <a:t> </a:t>
            </a:r>
            <a:r>
              <a:rPr lang="en-US" sz="2800" dirty="0" smtClean="0">
                <a:solidFill>
                  <a:srgbClr val="000090"/>
                </a:solidFill>
                <a:latin typeface="Arial Black" charset="0"/>
              </a:rPr>
              <a:t> Cronin effect</a:t>
            </a:r>
            <a:endParaRPr lang="en-US" sz="2800" dirty="0">
              <a:solidFill>
                <a:srgbClr val="000090"/>
              </a:solidFill>
              <a:latin typeface="Arial Black" charset="0"/>
            </a:endParaRPr>
          </a:p>
          <a:p>
            <a:pPr marL="0" indent="0" algn="just" eaLnBrk="1">
              <a:tabLst>
                <a:tab pos="442287" algn="l"/>
                <a:tab pos="587668" algn="l"/>
                <a:tab pos="1177384" algn="l"/>
                <a:tab pos="1767101" algn="l"/>
                <a:tab pos="2356816" algn="l"/>
                <a:tab pos="2946532" algn="l"/>
                <a:tab pos="3536248" algn="l"/>
                <a:tab pos="4125964" algn="l"/>
                <a:tab pos="4715679" algn="l"/>
                <a:tab pos="5305395" algn="l"/>
                <a:tab pos="5895111" algn="l"/>
                <a:tab pos="6484827" algn="l"/>
                <a:tab pos="7074542" algn="l"/>
                <a:tab pos="7664258" algn="l"/>
                <a:tab pos="8253974" algn="l"/>
                <a:tab pos="8843689" algn="l"/>
                <a:tab pos="9433405" algn="l"/>
                <a:tab pos="10023121" algn="l"/>
                <a:tab pos="10612837" algn="l"/>
                <a:tab pos="11202552" algn="l"/>
                <a:tab pos="11792268" algn="l"/>
              </a:tabLst>
              <a:defRPr/>
            </a:pPr>
            <a:endParaRPr lang="en-US" sz="2800" dirty="0" smtClean="0">
              <a:solidFill>
                <a:srgbClr val="000090"/>
              </a:solidFill>
              <a:latin typeface="Arial Black" charset="0"/>
            </a:endParaRPr>
          </a:p>
          <a:p>
            <a:pPr marL="0" indent="0" algn="just" eaLnBrk="1">
              <a:tabLst>
                <a:tab pos="442287" algn="l"/>
                <a:tab pos="587668" algn="l"/>
                <a:tab pos="1177384" algn="l"/>
                <a:tab pos="1767101" algn="l"/>
                <a:tab pos="2356816" algn="l"/>
                <a:tab pos="2946532" algn="l"/>
                <a:tab pos="3536248" algn="l"/>
                <a:tab pos="4125964" algn="l"/>
                <a:tab pos="4715679" algn="l"/>
                <a:tab pos="5305395" algn="l"/>
                <a:tab pos="5895111" algn="l"/>
                <a:tab pos="6484827" algn="l"/>
                <a:tab pos="7074542" algn="l"/>
                <a:tab pos="7664258" algn="l"/>
                <a:tab pos="8253974" algn="l"/>
                <a:tab pos="8843689" algn="l"/>
                <a:tab pos="9433405" algn="l"/>
                <a:tab pos="10023121" algn="l"/>
                <a:tab pos="10612837" algn="l"/>
                <a:tab pos="11202552" algn="l"/>
                <a:tab pos="11792268" algn="l"/>
              </a:tabLst>
              <a:defRPr/>
            </a:pPr>
            <a:r>
              <a:rPr lang="en-US" sz="2800" dirty="0" smtClean="0">
                <a:solidFill>
                  <a:srgbClr val="000090"/>
                </a:solidFill>
                <a:latin typeface="Arial Black" charset="0"/>
              </a:rPr>
              <a:t>    </a:t>
            </a:r>
            <a:r>
              <a:rPr lang="en-US" sz="2800" dirty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sz="2800" dirty="0">
                <a:solidFill>
                  <a:srgbClr val="000090"/>
                </a:solidFill>
                <a:latin typeface="Arial Black" charset="0"/>
              </a:rPr>
              <a:t>  </a:t>
            </a:r>
            <a:r>
              <a:rPr lang="en-US" sz="2800" dirty="0" err="1">
                <a:solidFill>
                  <a:srgbClr val="000090"/>
                </a:solidFill>
                <a:latin typeface="Arial Black" charset="0"/>
              </a:rPr>
              <a:t>Flucton</a:t>
            </a:r>
            <a:r>
              <a:rPr lang="en-US" sz="2800" dirty="0">
                <a:solidFill>
                  <a:srgbClr val="000090"/>
                </a:solidFill>
                <a:latin typeface="Arial Black" charset="0"/>
              </a:rPr>
              <a:t> </a:t>
            </a:r>
            <a:r>
              <a:rPr lang="en-US" sz="2800" dirty="0" smtClean="0">
                <a:solidFill>
                  <a:srgbClr val="000090"/>
                </a:solidFill>
                <a:latin typeface="Arial Black" charset="0"/>
              </a:rPr>
              <a:t>model</a:t>
            </a:r>
            <a:r>
              <a:rPr lang="en-US" sz="2800" dirty="0">
                <a:solidFill>
                  <a:srgbClr val="000090"/>
                </a:solidFill>
                <a:latin typeface="Arial Black" charset="0"/>
              </a:rPr>
              <a:t> </a:t>
            </a:r>
            <a:r>
              <a:rPr lang="en-US" sz="2800" dirty="0" smtClean="0">
                <a:solidFill>
                  <a:srgbClr val="000090"/>
                </a:solidFill>
                <a:latin typeface="Arial Black" charset="0"/>
              </a:rPr>
              <a:t>and Cold </a:t>
            </a:r>
            <a:r>
              <a:rPr lang="en-US" sz="2800" dirty="0" err="1" smtClean="0">
                <a:solidFill>
                  <a:srgbClr val="000090"/>
                </a:solidFill>
                <a:latin typeface="Arial Black" charset="0"/>
              </a:rPr>
              <a:t>Superdense</a:t>
            </a:r>
            <a:r>
              <a:rPr lang="en-US" sz="2800" dirty="0" smtClean="0">
                <a:solidFill>
                  <a:srgbClr val="000090"/>
                </a:solidFill>
                <a:latin typeface="Arial Black" charset="0"/>
              </a:rPr>
              <a:t> Baryon Matter:</a:t>
            </a:r>
            <a:endParaRPr lang="en-US" sz="2800" dirty="0">
              <a:solidFill>
                <a:srgbClr val="000090"/>
              </a:solidFill>
              <a:latin typeface="Arial Black" charset="0"/>
            </a:endParaRPr>
          </a:p>
          <a:p>
            <a:pPr marL="0" indent="0" algn="just" eaLnBrk="1">
              <a:tabLst>
                <a:tab pos="442287" algn="l"/>
                <a:tab pos="587668" algn="l"/>
                <a:tab pos="1177384" algn="l"/>
                <a:tab pos="1767101" algn="l"/>
                <a:tab pos="2356816" algn="l"/>
                <a:tab pos="2946532" algn="l"/>
                <a:tab pos="3536248" algn="l"/>
                <a:tab pos="4125964" algn="l"/>
                <a:tab pos="4715679" algn="l"/>
                <a:tab pos="5305395" algn="l"/>
                <a:tab pos="5895111" algn="l"/>
                <a:tab pos="6484827" algn="l"/>
                <a:tab pos="7074542" algn="l"/>
                <a:tab pos="7664258" algn="l"/>
                <a:tab pos="8253974" algn="l"/>
                <a:tab pos="8843689" algn="l"/>
                <a:tab pos="9433405" algn="l"/>
                <a:tab pos="10023121" algn="l"/>
                <a:tab pos="10612837" algn="l"/>
                <a:tab pos="11202552" algn="l"/>
                <a:tab pos="11792268" algn="l"/>
              </a:tabLst>
              <a:defRPr/>
            </a:pPr>
            <a:r>
              <a:rPr lang="en-US" sz="2800" dirty="0">
                <a:solidFill>
                  <a:srgbClr val="000090"/>
                </a:solidFill>
                <a:latin typeface="Arial Black" charset="0"/>
              </a:rPr>
              <a:t> </a:t>
            </a:r>
            <a:r>
              <a:rPr lang="en-US" sz="2800" dirty="0" smtClean="0">
                <a:solidFill>
                  <a:srgbClr val="000090"/>
                </a:solidFill>
                <a:latin typeface="Arial Black" charset="0"/>
              </a:rPr>
              <a:t>       phase transition?</a:t>
            </a:r>
          </a:p>
          <a:p>
            <a:pPr marL="0" indent="0" algn="just" eaLnBrk="1">
              <a:tabLst>
                <a:tab pos="442287" algn="l"/>
                <a:tab pos="587668" algn="l"/>
                <a:tab pos="1177384" algn="l"/>
                <a:tab pos="1767101" algn="l"/>
                <a:tab pos="2356816" algn="l"/>
                <a:tab pos="2946532" algn="l"/>
                <a:tab pos="3536248" algn="l"/>
                <a:tab pos="4125964" algn="l"/>
                <a:tab pos="4715679" algn="l"/>
                <a:tab pos="5305395" algn="l"/>
                <a:tab pos="5895111" algn="l"/>
                <a:tab pos="6484827" algn="l"/>
                <a:tab pos="7074542" algn="l"/>
                <a:tab pos="7664258" algn="l"/>
                <a:tab pos="8253974" algn="l"/>
                <a:tab pos="8843689" algn="l"/>
                <a:tab pos="9433405" algn="l"/>
                <a:tab pos="10023121" algn="l"/>
                <a:tab pos="10612837" algn="l"/>
                <a:tab pos="11202552" algn="l"/>
                <a:tab pos="11792268" algn="l"/>
              </a:tabLst>
              <a:defRPr/>
            </a:pPr>
            <a:r>
              <a:rPr lang="en-US" sz="2800" dirty="0">
                <a:solidFill>
                  <a:srgbClr val="000090"/>
                </a:solidFill>
                <a:latin typeface="Arial Black" charset="0"/>
              </a:rPr>
              <a:t> </a:t>
            </a:r>
            <a:r>
              <a:rPr lang="en-US" sz="2800" dirty="0" smtClean="0">
                <a:solidFill>
                  <a:srgbClr val="000090"/>
                </a:solidFill>
                <a:latin typeface="Arial Black" charset="0"/>
              </a:rPr>
              <a:t>       chemical potential?</a:t>
            </a:r>
          </a:p>
          <a:p>
            <a:pPr marL="0" indent="0" algn="just" eaLnBrk="1">
              <a:tabLst>
                <a:tab pos="442287" algn="l"/>
                <a:tab pos="587668" algn="l"/>
                <a:tab pos="1177384" algn="l"/>
                <a:tab pos="1767101" algn="l"/>
                <a:tab pos="2356816" algn="l"/>
                <a:tab pos="2946532" algn="l"/>
                <a:tab pos="3536248" algn="l"/>
                <a:tab pos="4125964" algn="l"/>
                <a:tab pos="4715679" algn="l"/>
                <a:tab pos="5305395" algn="l"/>
                <a:tab pos="5895111" algn="l"/>
                <a:tab pos="6484827" algn="l"/>
                <a:tab pos="7074542" algn="l"/>
                <a:tab pos="7664258" algn="l"/>
                <a:tab pos="8253974" algn="l"/>
                <a:tab pos="8843689" algn="l"/>
                <a:tab pos="9433405" algn="l"/>
                <a:tab pos="10023121" algn="l"/>
                <a:tab pos="10612837" algn="l"/>
                <a:tab pos="11202552" algn="l"/>
                <a:tab pos="11792268" algn="l"/>
              </a:tabLst>
              <a:defRPr/>
            </a:pPr>
            <a:r>
              <a:rPr lang="en-US" sz="2800" dirty="0" smtClean="0">
                <a:solidFill>
                  <a:srgbClr val="000090"/>
                </a:solidFill>
                <a:latin typeface="Arial Black" charset="0"/>
              </a:rPr>
              <a:t>        </a:t>
            </a:r>
            <a:r>
              <a:rPr lang="en-US" sz="2800" dirty="0" err="1" smtClean="0">
                <a:solidFill>
                  <a:srgbClr val="000090"/>
                </a:solidFill>
                <a:latin typeface="Arial Black" charset="0"/>
              </a:rPr>
              <a:t>isoscalar</a:t>
            </a:r>
            <a:r>
              <a:rPr lang="en-US" sz="2800" dirty="0" smtClean="0">
                <a:solidFill>
                  <a:srgbClr val="000090"/>
                </a:solidFill>
                <a:latin typeface="Arial Black" charset="0"/>
              </a:rPr>
              <a:t> dominance?</a:t>
            </a:r>
          </a:p>
          <a:p>
            <a:pPr marL="0" indent="0" algn="just" eaLnBrk="1">
              <a:tabLst>
                <a:tab pos="442287" algn="l"/>
                <a:tab pos="587668" algn="l"/>
                <a:tab pos="1177384" algn="l"/>
                <a:tab pos="1767101" algn="l"/>
                <a:tab pos="2356816" algn="l"/>
                <a:tab pos="2946532" algn="l"/>
                <a:tab pos="3536248" algn="l"/>
                <a:tab pos="4125964" algn="l"/>
                <a:tab pos="4715679" algn="l"/>
                <a:tab pos="5305395" algn="l"/>
                <a:tab pos="5895111" algn="l"/>
                <a:tab pos="6484827" algn="l"/>
                <a:tab pos="7074542" algn="l"/>
                <a:tab pos="7664258" algn="l"/>
                <a:tab pos="8253974" algn="l"/>
                <a:tab pos="8843689" algn="l"/>
                <a:tab pos="9433405" algn="l"/>
                <a:tab pos="10023121" algn="l"/>
                <a:tab pos="10612837" algn="l"/>
                <a:tab pos="11202552" algn="l"/>
                <a:tab pos="11792268" algn="l"/>
              </a:tabLst>
              <a:defRPr/>
            </a:pPr>
            <a:r>
              <a:rPr lang="en-US" sz="2800" dirty="0" smtClean="0">
                <a:solidFill>
                  <a:srgbClr val="000090"/>
                </a:solidFill>
                <a:latin typeface="Arial Black" charset="0"/>
              </a:rPr>
              <a:t>        </a:t>
            </a:r>
            <a:r>
              <a:rPr lang="en-US" sz="2800" dirty="0" err="1" smtClean="0">
                <a:solidFill>
                  <a:srgbClr val="000090"/>
                </a:solidFill>
                <a:latin typeface="Arial Black" charset="0"/>
              </a:rPr>
              <a:t>quarkyonic</a:t>
            </a:r>
            <a:r>
              <a:rPr lang="en-US" sz="2800" dirty="0" smtClean="0">
                <a:solidFill>
                  <a:srgbClr val="000090"/>
                </a:solidFill>
                <a:latin typeface="Arial Black" charset="0"/>
              </a:rPr>
              <a:t> phase?</a:t>
            </a:r>
            <a:endParaRPr lang="en-US" sz="2800" dirty="0">
              <a:solidFill>
                <a:srgbClr val="000090"/>
              </a:solidFill>
              <a:latin typeface="Arial Black" charset="0"/>
            </a:endParaRPr>
          </a:p>
          <a:p>
            <a:pPr marL="0" indent="0" algn="just" eaLnBrk="1">
              <a:tabLst>
                <a:tab pos="442287" algn="l"/>
                <a:tab pos="587668" algn="l"/>
                <a:tab pos="1177384" algn="l"/>
                <a:tab pos="1767101" algn="l"/>
                <a:tab pos="2356816" algn="l"/>
                <a:tab pos="2946532" algn="l"/>
                <a:tab pos="3536248" algn="l"/>
                <a:tab pos="4125964" algn="l"/>
                <a:tab pos="4715679" algn="l"/>
                <a:tab pos="5305395" algn="l"/>
                <a:tab pos="5895111" algn="l"/>
                <a:tab pos="6484827" algn="l"/>
                <a:tab pos="7074542" algn="l"/>
                <a:tab pos="7664258" algn="l"/>
                <a:tab pos="8253974" algn="l"/>
                <a:tab pos="8843689" algn="l"/>
                <a:tab pos="9433405" algn="l"/>
                <a:tab pos="10023121" algn="l"/>
                <a:tab pos="10612837" algn="l"/>
                <a:tab pos="11202552" algn="l"/>
                <a:tab pos="11792268" algn="l"/>
              </a:tabLst>
              <a:defRPr/>
            </a:pPr>
            <a:endParaRPr lang="en-US" sz="2800" b="1" dirty="0">
              <a:solidFill>
                <a:srgbClr val="000090"/>
              </a:solidFill>
              <a:latin typeface="Arial Black" charset="0"/>
              <a:cs typeface="Arial Unicode MS" charset="0"/>
            </a:endParaRPr>
          </a:p>
          <a:p>
            <a:pPr indent="-440240" algn="l" eaLnBrk="1">
              <a:tabLst>
                <a:tab pos="442287" algn="l"/>
                <a:tab pos="587668" algn="l"/>
                <a:tab pos="1177384" algn="l"/>
                <a:tab pos="1767101" algn="l"/>
                <a:tab pos="2356816" algn="l"/>
                <a:tab pos="2946532" algn="l"/>
                <a:tab pos="3536248" algn="l"/>
                <a:tab pos="4125964" algn="l"/>
                <a:tab pos="4715679" algn="l"/>
                <a:tab pos="5305395" algn="l"/>
                <a:tab pos="5895111" algn="l"/>
                <a:tab pos="6484827" algn="l"/>
                <a:tab pos="7074542" algn="l"/>
                <a:tab pos="7664258" algn="l"/>
                <a:tab pos="8253974" algn="l"/>
                <a:tab pos="8843689" algn="l"/>
                <a:tab pos="9433405" algn="l"/>
                <a:tab pos="10023121" algn="l"/>
                <a:tab pos="10612837" algn="l"/>
                <a:tab pos="11202552" algn="l"/>
                <a:tab pos="11792268" algn="l"/>
              </a:tabLst>
              <a:defRPr/>
            </a:pPr>
            <a:r>
              <a:rPr lang="en-US" sz="2800" b="1" dirty="0">
                <a:solidFill>
                  <a:srgbClr val="000090"/>
                </a:solidFill>
                <a:latin typeface="Arial Black" charset="0"/>
                <a:cs typeface="Arial Unicode MS" charset="0"/>
              </a:rPr>
              <a:t> </a:t>
            </a:r>
          </a:p>
          <a:p>
            <a:pPr indent="-440240" algn="l" eaLnBrk="1">
              <a:tabLst>
                <a:tab pos="442287" algn="l"/>
                <a:tab pos="587668" algn="l"/>
                <a:tab pos="1177384" algn="l"/>
                <a:tab pos="1767101" algn="l"/>
                <a:tab pos="2356816" algn="l"/>
                <a:tab pos="2946532" algn="l"/>
                <a:tab pos="3536248" algn="l"/>
                <a:tab pos="4125964" algn="l"/>
                <a:tab pos="4715679" algn="l"/>
                <a:tab pos="5305395" algn="l"/>
                <a:tab pos="5895111" algn="l"/>
                <a:tab pos="6484827" algn="l"/>
                <a:tab pos="7074542" algn="l"/>
                <a:tab pos="7664258" algn="l"/>
                <a:tab pos="8253974" algn="l"/>
                <a:tab pos="8843689" algn="l"/>
                <a:tab pos="9433405" algn="l"/>
                <a:tab pos="10023121" algn="l"/>
                <a:tab pos="10612837" algn="l"/>
                <a:tab pos="11202552" algn="l"/>
                <a:tab pos="11792268" algn="l"/>
              </a:tabLst>
              <a:defRPr/>
            </a:pPr>
            <a:r>
              <a:rPr lang="en-US" sz="2800" dirty="0">
                <a:solidFill>
                  <a:srgbClr val="000090"/>
                </a:solidFill>
                <a:latin typeface="Arial Black" charset="0"/>
              </a:rPr>
              <a:t>               </a:t>
            </a:r>
            <a:endParaRPr lang="en-US" sz="2800" b="1" dirty="0">
              <a:solidFill>
                <a:srgbClr val="000090"/>
              </a:solidFill>
              <a:latin typeface="Arial Black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19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01588" y="0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err="1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Perturbative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QCD: hard process factorization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r>
              <a:rPr lang="en-US" sz="3100" b="1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endParaRPr lang="en-US" sz="3100" b="1" dirty="0" smtClean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31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</a:t>
            </a:r>
          </a:p>
          <a:p>
            <a:pPr algn="l" eaLnBrk="1" hangingPunct="1">
              <a:defRPr/>
            </a:pPr>
            <a:endParaRPr lang="en-US" sz="3100" b="1" dirty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100" b="1" dirty="0" smtClean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31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800" b="1" dirty="0" smtClean="0">
                <a:solidFill>
                  <a:srgbClr val="FF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wo cornerstones of </a:t>
            </a:r>
            <a:r>
              <a:rPr lang="en-US" sz="2800" b="1" dirty="0" err="1" smtClean="0">
                <a:solidFill>
                  <a:srgbClr val="FF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perturbative</a:t>
            </a:r>
            <a:r>
              <a:rPr lang="en-US" sz="2800" b="1" dirty="0" smtClean="0">
                <a:solidFill>
                  <a:srgbClr val="FF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 QCD </a:t>
            </a: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for hard process description:</a:t>
            </a:r>
            <a:endParaRPr lang="ru-RU" sz="2800" b="1" dirty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100" b="1" dirty="0" smtClean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marL="457200" indent="-457200" algn="l" eaLnBrk="1" hangingPunct="1">
              <a:buFontTx/>
              <a:buChar char="-"/>
              <a:defRPr/>
            </a:pPr>
            <a:r>
              <a:rPr lang="en-US" sz="32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factorization of hard processes</a:t>
            </a:r>
          </a:p>
          <a:p>
            <a:pPr marL="457200" indent="-457200" algn="l" eaLnBrk="1" hangingPunct="1">
              <a:buFontTx/>
              <a:buChar char="-"/>
              <a:defRPr/>
            </a:pPr>
            <a:endParaRPr lang="en-US" sz="32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marL="457200" indent="-457200" algn="l" eaLnBrk="1" hangingPunct="1">
              <a:buFontTx/>
              <a:buChar char="-"/>
              <a:defRPr/>
            </a:pPr>
            <a:r>
              <a:rPr lang="en-US" sz="32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GLAPD-evolution </a:t>
            </a:r>
          </a:p>
          <a:p>
            <a:pPr marL="457200" indent="-457200" algn="l" eaLnBrk="1" hangingPunct="1">
              <a:buFontTx/>
              <a:buChar char="-"/>
              <a:defRPr/>
            </a:pPr>
            <a:endParaRPr lang="en-US" sz="32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200" b="1" dirty="0" smtClean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32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  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39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01588" y="0"/>
            <a:ext cx="12901625" cy="83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Deep inelastic scattering (DIS)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r>
              <a:rPr lang="en-US" sz="3100" b="1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endParaRPr lang="en-US" sz="3100" b="1" dirty="0" smtClean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31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</a:t>
            </a:r>
            <a:endParaRPr lang="en-US" sz="3100" b="1" dirty="0" smtClean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marL="457200" indent="-457200" algn="l" eaLnBrk="1" hangingPunct="1">
              <a:buFontTx/>
              <a:buChar char="-"/>
              <a:defRPr/>
            </a:pPr>
            <a:r>
              <a:rPr lang="en-US" sz="3200" b="1" dirty="0" err="1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Bjorken</a:t>
            </a:r>
            <a:r>
              <a:rPr lang="en-US" sz="32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limit: s -&gt; </a:t>
            </a:r>
            <a:r>
              <a:rPr lang="en-US" sz="40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∞ , </a:t>
            </a:r>
            <a:r>
              <a:rPr lang="en-US" sz="32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3200" b="1" baseline="30000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2 </a:t>
            </a:r>
            <a:r>
              <a:rPr lang="en-US" sz="32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-&gt; </a:t>
            </a:r>
            <a:r>
              <a:rPr lang="en-US" sz="40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∞ </a:t>
            </a:r>
            <a:endParaRPr lang="en-US" sz="3200" b="1" dirty="0" smtClean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marL="457200" indent="-457200" algn="l" eaLnBrk="1" hangingPunct="1">
              <a:buFontTx/>
              <a:buChar char="-"/>
              <a:defRPr/>
            </a:pPr>
            <a:endParaRPr lang="en-US" sz="32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marL="457200" indent="-457200" algn="l" eaLnBrk="1" hangingPunct="1">
              <a:buFontTx/>
              <a:buChar char="-"/>
              <a:defRPr/>
            </a:pPr>
            <a:r>
              <a:rPr lang="en-US" sz="3200" b="1" dirty="0" err="1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Bjorken</a:t>
            </a:r>
            <a:r>
              <a:rPr lang="en-US" sz="32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scaling violation due to GLAPD-evolution </a:t>
            </a:r>
          </a:p>
          <a:p>
            <a:pPr marL="457200" indent="-457200" algn="l" eaLnBrk="1" hangingPunct="1">
              <a:buFontTx/>
              <a:buChar char="-"/>
              <a:defRPr/>
            </a:pPr>
            <a:endParaRPr lang="en-US" sz="32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200" b="1" dirty="0" smtClean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32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  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81" y="4190206"/>
            <a:ext cx="12766932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01588" y="0"/>
            <a:ext cx="12901625" cy="83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Deep inelastic scattering (DIS): structure functions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r>
              <a:rPr lang="en-US" sz="3100" b="1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endParaRPr lang="en-US" sz="3100" b="1" dirty="0" smtClean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100" b="1" dirty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100" b="1" dirty="0" smtClean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100" b="1" dirty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100" b="1" dirty="0" smtClean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100" b="1" dirty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100" b="1" dirty="0" smtClean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100" b="1" dirty="0" smtClean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31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</a:t>
            </a:r>
          </a:p>
          <a:p>
            <a:pPr algn="l" eaLnBrk="1" hangingPunct="1">
              <a:defRPr/>
            </a:pPr>
            <a:endParaRPr lang="en-US" sz="3100" b="1" dirty="0" smtClean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1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100" b="1" dirty="0" smtClean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marL="457200" indent="-457200" algn="l" eaLnBrk="1" hangingPunct="1">
              <a:buFontTx/>
              <a:buChar char="-"/>
              <a:defRPr/>
            </a:pPr>
            <a:r>
              <a:rPr lang="en-US" sz="3200" b="1" dirty="0" err="1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Bjorken</a:t>
            </a:r>
            <a:r>
              <a:rPr lang="en-US" sz="32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limit: s -&gt; </a:t>
            </a:r>
            <a:r>
              <a:rPr lang="en-US" sz="40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∞ , </a:t>
            </a:r>
            <a:r>
              <a:rPr lang="en-US" sz="32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3200" b="1" baseline="30000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2 </a:t>
            </a:r>
            <a:r>
              <a:rPr lang="en-US" sz="32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-&gt; </a:t>
            </a:r>
            <a:r>
              <a:rPr lang="en-US" sz="40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∞ </a:t>
            </a:r>
            <a:endParaRPr lang="en-US" sz="3200" b="1" dirty="0" smtClean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marL="457200" indent="-457200" algn="l" eaLnBrk="1" hangingPunct="1">
              <a:buFontTx/>
              <a:buChar char="-"/>
              <a:defRPr/>
            </a:pPr>
            <a:endParaRPr lang="en-US" sz="32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marL="457200" indent="-457200" algn="l" eaLnBrk="1" hangingPunct="1">
              <a:buFontTx/>
              <a:buChar char="-"/>
              <a:defRPr/>
            </a:pPr>
            <a:r>
              <a:rPr lang="en-US" sz="3200" b="1" dirty="0" err="1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Bjorken</a:t>
            </a:r>
            <a:r>
              <a:rPr lang="en-US" sz="32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scaling violation due to GLAPD-evolution </a:t>
            </a:r>
          </a:p>
          <a:p>
            <a:pPr marL="457200" indent="-457200" algn="l" eaLnBrk="1" hangingPunct="1">
              <a:buFontTx/>
              <a:buChar char="-"/>
              <a:defRPr/>
            </a:pPr>
            <a:endParaRPr lang="en-US" sz="32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200" b="1" dirty="0" smtClean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32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  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406" y="1523206"/>
            <a:ext cx="10565842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206" y="3275806"/>
            <a:ext cx="5372100" cy="193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006" y="5485606"/>
            <a:ext cx="7124700" cy="90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2806" y="3733006"/>
            <a:ext cx="311467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1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01588" y="0"/>
            <a:ext cx="12901625" cy="83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Deep inelastic process (DIS): </a:t>
            </a:r>
            <a:r>
              <a:rPr lang="en-US" sz="3100" dirty="0" err="1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parton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sum rules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endParaRPr lang="en-US" sz="3100" dirty="0">
              <a:solidFill>
                <a:srgbClr val="FF0000"/>
              </a:solidFill>
              <a:latin typeface="Arial Black" charset="0"/>
              <a:ea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 Momentum sum rule: </a:t>
            </a: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all </a:t>
            </a:r>
            <a:r>
              <a:rPr lang="en-US" sz="2800" b="1" dirty="0" err="1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partons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(quarks, antiquarks and gluons) </a:t>
            </a: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carry proton’s momentum </a:t>
            </a: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100" dirty="0" smtClean="0">
              <a:solidFill>
                <a:srgbClr val="FF0000"/>
              </a:solidFill>
              <a:latin typeface="Arial Black" charset="0"/>
              <a:ea typeface="ＭＳ Ｐゴシック" charset="0"/>
            </a:endParaRPr>
          </a:p>
          <a:p>
            <a:pPr algn="l" eaLnBrk="1" hangingPunct="1">
              <a:defRPr/>
            </a:pPr>
            <a:r>
              <a:rPr lang="en-US" sz="31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l" eaLnBrk="1" hangingPunct="1">
              <a:defRPr/>
            </a:pPr>
            <a:endParaRPr lang="en-US" sz="3100" b="1" dirty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100" b="1" dirty="0" smtClean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100" b="1" dirty="0" smtClean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100" b="1" dirty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3200" b="1" dirty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32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Quarks in proton: baryon number conservation </a:t>
            </a:r>
            <a:endParaRPr lang="en-US" sz="3100" b="1" dirty="0" smtClean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100" b="1" dirty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100" b="1" dirty="0" smtClean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100" b="1" dirty="0" smtClean="0">
              <a:solidFill>
                <a:srgbClr val="FF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3100" b="1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</a:t>
            </a:r>
          </a:p>
          <a:p>
            <a:pPr algn="l" eaLnBrk="1" hangingPunct="1">
              <a:defRPr/>
            </a:pPr>
            <a:endParaRPr lang="en-US" sz="3100" b="1" dirty="0" smtClean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2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3200" b="1" dirty="0" smtClean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32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  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en-US" sz="2800" b="1" dirty="0" smtClean="0">
                <a:solidFill>
                  <a:srgbClr val="4700B8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06" y="3504406"/>
            <a:ext cx="10515600" cy="109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206" y="6247606"/>
            <a:ext cx="93472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9472" y="21166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Hard processes in QCD </a:t>
            </a:r>
          </a:p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42206"/>
            <a:ext cx="13792058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       </a:t>
            </a:r>
            <a:r>
              <a:rPr lang="en-US" sz="3200" dirty="0" smtClean="0">
                <a:solidFill>
                  <a:srgbClr val="000090"/>
                </a:solidFill>
                <a:latin typeface="Arial Black"/>
                <a:cs typeface="Arial Black"/>
              </a:rPr>
              <a:t> </a:t>
            </a:r>
            <a:r>
              <a:rPr lang="en-US" sz="3200" dirty="0" err="1" smtClean="0">
                <a:solidFill>
                  <a:srgbClr val="000090"/>
                </a:solidFill>
                <a:latin typeface="Arial Black"/>
                <a:cs typeface="Arial Black"/>
              </a:rPr>
              <a:t>Perturbative</a:t>
            </a:r>
            <a:r>
              <a:rPr lang="en-US" sz="3200" dirty="0" smtClean="0">
                <a:solidFill>
                  <a:srgbClr val="000090"/>
                </a:solidFill>
                <a:latin typeface="Arial Black"/>
                <a:cs typeface="Arial Black"/>
              </a:rPr>
              <a:t> QCD for hard processes</a:t>
            </a:r>
          </a:p>
          <a:p>
            <a:pPr algn="l">
              <a:defRPr/>
            </a:pPr>
            <a:r>
              <a:rPr lang="en-US" sz="3200" dirty="0" smtClean="0">
                <a:solidFill>
                  <a:srgbClr val="000090"/>
                </a:solidFill>
                <a:latin typeface="Arial Black"/>
                <a:cs typeface="Arial Black"/>
              </a:rPr>
              <a:t>         Q</a:t>
            </a:r>
            <a:r>
              <a:rPr lang="en-US" sz="3200" baseline="30000" dirty="0" smtClean="0">
                <a:solidFill>
                  <a:srgbClr val="000090"/>
                </a:solidFill>
                <a:latin typeface="Arial Black"/>
                <a:cs typeface="Arial Black"/>
              </a:rPr>
              <a:t>2</a:t>
            </a:r>
            <a:r>
              <a:rPr lang="en-US" sz="3200" dirty="0" smtClean="0">
                <a:solidFill>
                  <a:srgbClr val="000090"/>
                </a:solidFill>
                <a:latin typeface="Arial Black"/>
                <a:cs typeface="Arial Black"/>
              </a:rPr>
              <a:t>/s = x </a:t>
            </a:r>
            <a:r>
              <a:rPr lang="mr-IN" sz="3200" dirty="0" smtClean="0">
                <a:solidFill>
                  <a:srgbClr val="000090"/>
                </a:solidFill>
                <a:latin typeface="Arial Black"/>
                <a:cs typeface="Arial Black"/>
              </a:rPr>
              <a:t>–</a:t>
            </a:r>
            <a:r>
              <a:rPr lang="en-US" sz="3200" dirty="0" smtClean="0">
                <a:solidFill>
                  <a:srgbClr val="000090"/>
                </a:solidFill>
                <a:latin typeface="Arial Black"/>
                <a:cs typeface="Arial Black"/>
              </a:rPr>
              <a:t> fixed, s </a:t>
            </a:r>
            <a:r>
              <a:rPr lang="en-US" sz="3200" dirty="0" smtClean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4400" dirty="0" smtClean="0">
                <a:solidFill>
                  <a:srgbClr val="000090"/>
                </a:solidFill>
                <a:latin typeface="Arial Black"/>
                <a:cs typeface="Arial Black"/>
              </a:rPr>
              <a:t> ∞ 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(</a:t>
            </a:r>
            <a:r>
              <a:rPr lang="en-US" sz="2800" dirty="0" err="1" smtClean="0">
                <a:solidFill>
                  <a:srgbClr val="000090"/>
                </a:solidFill>
                <a:latin typeface="Arial Black"/>
                <a:cs typeface="Arial Black"/>
              </a:rPr>
              <a:t>Bjorken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 limit) </a:t>
            </a:r>
          </a:p>
          <a:p>
            <a:pPr algn="l" eaLnBrk="1" hangingPunct="1">
              <a:defRPr/>
            </a:pPr>
            <a:endParaRPr lang="en-US" sz="2800" dirty="0">
              <a:solidFill>
                <a:srgbClr val="000000"/>
              </a:solidFill>
              <a:latin typeface="Arial Black"/>
              <a:cs typeface="Arial Black"/>
            </a:endParaRPr>
          </a:p>
          <a:p>
            <a:pPr algn="l" eaLnBrk="1" hangingPunct="1"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 Black"/>
                <a:cs typeface="Arial Black"/>
              </a:rPr>
              <a:t>                        </a:t>
            </a:r>
            <a:r>
              <a:rPr lang="en-US" sz="28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2800" dirty="0" smtClean="0">
              <a:solidFill>
                <a:srgbClr val="000000"/>
              </a:solidFill>
              <a:latin typeface="Arial Black"/>
              <a:cs typeface="Arial Black"/>
            </a:endParaRPr>
          </a:p>
          <a:p>
            <a:pPr algn="l" eaLnBrk="1" hangingPunct="1">
              <a:defRPr/>
            </a:pPr>
            <a:endParaRPr lang="en-US" sz="3200" dirty="0">
              <a:solidFill>
                <a:srgbClr val="000000"/>
              </a:solidFill>
              <a:latin typeface="Arial Black"/>
              <a:cs typeface="Arial Black"/>
            </a:endParaRPr>
          </a:p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lang="en-US" sz="3200" dirty="0" smtClean="0">
                <a:solidFill>
                  <a:srgbClr val="000090"/>
                </a:solidFill>
                <a:latin typeface="Arial Black"/>
                <a:cs typeface="Arial Black"/>
              </a:rPr>
              <a:t>- Factorization of hard and soft contributions </a:t>
            </a:r>
          </a:p>
          <a:p>
            <a:pPr algn="l" eaLnBrk="1" hangingPunct="1">
              <a:defRPr/>
            </a:pPr>
            <a:r>
              <a:rPr lang="en-US" sz="3200" dirty="0">
                <a:solidFill>
                  <a:srgbClr val="000090"/>
                </a:solidFill>
                <a:latin typeface="Arial Black"/>
                <a:cs typeface="Arial Black"/>
              </a:rPr>
              <a:t> </a:t>
            </a:r>
            <a:r>
              <a:rPr lang="en-US" sz="3200" dirty="0" smtClean="0">
                <a:solidFill>
                  <a:srgbClr val="000090"/>
                </a:solidFill>
                <a:latin typeface="Arial Black"/>
                <a:cs typeface="Arial Black"/>
              </a:rPr>
              <a:t>  in leading twist </a:t>
            </a:r>
          </a:p>
          <a:p>
            <a:pPr algn="l" eaLnBrk="1" hangingPunct="1">
              <a:defRPr/>
            </a:pPr>
            <a:r>
              <a:rPr lang="en-US" sz="32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8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A.Efremov</a:t>
            </a:r>
            <a:r>
              <a:rPr lang="en-US" sz="28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&amp; </a:t>
            </a:r>
            <a:r>
              <a:rPr lang="en-US" sz="28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A.Radyushkin</a:t>
            </a:r>
            <a:r>
              <a:rPr lang="en-US" sz="2800" b="1" dirty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(78-81) </a:t>
            </a: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8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A.Mueller</a:t>
            </a:r>
            <a:r>
              <a:rPr lang="en-US" sz="28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J.Collins</a:t>
            </a:r>
            <a:r>
              <a:rPr lang="en-US" sz="28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D.Soper</a:t>
            </a:r>
            <a:r>
              <a:rPr lang="en-US" sz="28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b="1" dirty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G. </a:t>
            </a:r>
            <a:r>
              <a:rPr lang="en-US" sz="2800" b="1" dirty="0" err="1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Sterman</a:t>
            </a:r>
            <a:r>
              <a:rPr lang="en-US" sz="28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</a:t>
            </a:r>
            <a:r>
              <a:rPr lang="mr-IN" sz="28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…</a:t>
            </a:r>
            <a:r>
              <a:rPr lang="en-US" sz="28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</a:t>
            </a: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                 </a:t>
            </a:r>
            <a:r>
              <a:rPr lang="en-US" sz="2800" b="1" dirty="0" err="1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800" b="1" baseline="-25000" dirty="0" err="1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HARD</a:t>
            </a:r>
            <a:r>
              <a:rPr lang="en-US" sz="2800" b="1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= </a:t>
            </a:r>
            <a:r>
              <a:rPr lang="en-US" sz="2800" b="1" dirty="0" err="1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800" b="1" baseline="-25000" dirty="0" err="1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parton</a:t>
            </a:r>
            <a:r>
              <a:rPr lang="en-US" sz="2800" b="1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00009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✕ 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F(x, Q</a:t>
            </a:r>
            <a:r>
              <a:rPr lang="en-US" sz="2800" baseline="30000" dirty="0" smtClean="0">
                <a:solidFill>
                  <a:srgbClr val="000090"/>
                </a:solidFill>
                <a:latin typeface="Arial Black"/>
                <a:cs typeface="Arial Black"/>
              </a:rPr>
              <a:t>2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)  + (1/</a:t>
            </a:r>
            <a:r>
              <a:rPr lang="en-US" sz="2800" dirty="0">
                <a:solidFill>
                  <a:srgbClr val="000090"/>
                </a:solidFill>
                <a:latin typeface="Arial Black"/>
                <a:cs typeface="Arial Black"/>
              </a:rPr>
              <a:t>Q</a:t>
            </a:r>
            <a:r>
              <a:rPr lang="en-US" sz="2800" baseline="30000" dirty="0">
                <a:solidFill>
                  <a:srgbClr val="000090"/>
                </a:solidFill>
                <a:latin typeface="Arial Black"/>
                <a:cs typeface="Arial Black"/>
              </a:rPr>
              <a:t>2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)</a:t>
            </a:r>
            <a:endParaRPr lang="en-US" sz="2800" b="1" dirty="0" smtClean="0">
              <a:solidFill>
                <a:srgbClr val="00009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400" dirty="0" smtClean="0">
              <a:solidFill>
                <a:srgbClr val="000000"/>
              </a:solidFill>
              <a:latin typeface="Arial Black"/>
              <a:cs typeface="Arial Black"/>
            </a:endParaRPr>
          </a:p>
          <a:p>
            <a:pPr algn="l" eaLnBrk="1" hangingPunct="1">
              <a:defRPr/>
            </a:pPr>
            <a:endParaRPr lang="en-US" sz="3200" dirty="0" smtClean="0">
              <a:solidFill>
                <a:srgbClr val="000000"/>
              </a:solidFill>
              <a:latin typeface="Arial Black"/>
              <a:cs typeface="Arial Black"/>
            </a:endParaRPr>
          </a:p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lang="en-US" sz="3200" dirty="0" smtClean="0">
                <a:solidFill>
                  <a:srgbClr val="000090"/>
                </a:solidFill>
                <a:latin typeface="Arial Black"/>
                <a:cs typeface="Arial Black"/>
              </a:rPr>
              <a:t>- GLAPD Q</a:t>
            </a:r>
            <a:r>
              <a:rPr lang="en-US" sz="3200" baseline="30000" dirty="0" smtClean="0">
                <a:solidFill>
                  <a:srgbClr val="000090"/>
                </a:solidFill>
                <a:latin typeface="Arial Black"/>
                <a:cs typeface="Arial Black"/>
              </a:rPr>
              <a:t>2</a:t>
            </a:r>
            <a:r>
              <a:rPr lang="en-US" sz="3200" dirty="0" smtClean="0">
                <a:solidFill>
                  <a:srgbClr val="000090"/>
                </a:solidFill>
                <a:latin typeface="Arial Black"/>
                <a:cs typeface="Arial Black"/>
              </a:rPr>
              <a:t>-evolution</a:t>
            </a:r>
          </a:p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V.Gribov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&amp;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L.Lipatov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(71-72),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G.Altarelli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&amp;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G.Parisi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(77),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Yu.Dokshitzer</a:t>
            </a:r>
            <a:r>
              <a:rPr lang="en-US" sz="24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(77) </a:t>
            </a:r>
            <a:endParaRPr lang="en-US" sz="2400" baseline="-250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27671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9472" y="21166"/>
            <a:ext cx="12901625" cy="10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086" tIns="58043" rIns="116086" bIns="58043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en-US" sz="3100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S</a:t>
            </a: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tructure functions of free nucleon and nucleus: </a:t>
            </a:r>
          </a:p>
          <a:p>
            <a:pPr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deep inelastic scattering </a:t>
            </a:r>
          </a:p>
          <a:p>
            <a:pPr algn="l" eaLnBrk="1" hangingPunct="1">
              <a:defRPr/>
            </a:pPr>
            <a:r>
              <a:rPr lang="en-US" sz="3100" dirty="0" smtClean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 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>
              <a:solidFill>
                <a:srgbClr val="4700B8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23837" y="8883793"/>
            <a:ext cx="2993660" cy="6364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943" tIns="58971" rIns="117943" bIns="58971"/>
          <a:lstStyle/>
          <a:p>
            <a:pPr>
              <a:defRPr/>
            </a:pPr>
            <a:endParaRPr lang="ru-RU" dirty="0"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42206"/>
            <a:ext cx="13792058" cy="6740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       </a:t>
            </a:r>
            <a:r>
              <a:rPr lang="en-US" sz="3200" dirty="0" smtClean="0">
                <a:solidFill>
                  <a:srgbClr val="000090"/>
                </a:solidFill>
                <a:latin typeface="Arial Black"/>
                <a:cs typeface="Arial Black"/>
              </a:rPr>
              <a:t> </a:t>
            </a:r>
            <a:endParaRPr lang="en-US" sz="3200" dirty="0">
              <a:solidFill>
                <a:srgbClr val="000000"/>
              </a:solidFill>
              <a:latin typeface="Arial Black"/>
              <a:cs typeface="Arial Black"/>
            </a:endParaRPr>
          </a:p>
          <a:p>
            <a:pPr algn="l" eaLnBrk="1" hangingPunct="1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lang="en-US" sz="3200" dirty="0">
                <a:solidFill>
                  <a:srgbClr val="000090"/>
                </a:solidFill>
                <a:latin typeface="Arial Black"/>
                <a:cs typeface="Arial Black"/>
              </a:rPr>
              <a:t> </a:t>
            </a:r>
            <a:r>
              <a:rPr lang="en-US" sz="3200" dirty="0" smtClean="0">
                <a:solidFill>
                  <a:srgbClr val="000090"/>
                </a:solidFill>
                <a:latin typeface="Arial Black"/>
                <a:cs typeface="Arial Black"/>
              </a:rPr>
              <a:t>  Factorization of hard and soft contributions </a:t>
            </a:r>
          </a:p>
          <a:p>
            <a:pPr algn="l" eaLnBrk="1" hangingPunct="1">
              <a:defRPr/>
            </a:pPr>
            <a:r>
              <a:rPr lang="en-US" sz="3200" dirty="0">
                <a:solidFill>
                  <a:srgbClr val="000090"/>
                </a:solidFill>
                <a:latin typeface="Arial Black"/>
                <a:cs typeface="Arial Black"/>
              </a:rPr>
              <a:t> </a:t>
            </a:r>
            <a:r>
              <a:rPr lang="en-US" sz="3200" dirty="0" smtClean="0">
                <a:solidFill>
                  <a:srgbClr val="000090"/>
                </a:solidFill>
                <a:latin typeface="Arial Black"/>
                <a:cs typeface="Arial Black"/>
              </a:rPr>
              <a:t>   for DIS on free nucleon and nucleus: </a:t>
            </a:r>
          </a:p>
          <a:p>
            <a:pPr algn="l" eaLnBrk="1" hangingPunct="1">
              <a:defRPr/>
            </a:pPr>
            <a:r>
              <a:rPr lang="en-US" sz="32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800" b="1" dirty="0" smtClean="0">
                <a:solidFill>
                  <a:srgbClr val="008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800" b="1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</a:t>
            </a:r>
          </a:p>
          <a:p>
            <a:pPr algn="l" eaLnBrk="1" hangingPunct="1">
              <a:defRPr/>
            </a:pPr>
            <a:r>
              <a:rPr lang="en-US" sz="2800" b="1" dirty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                 </a:t>
            </a:r>
            <a:r>
              <a:rPr lang="en-US" sz="2800" b="1" dirty="0" err="1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800" b="1" baseline="-25000" dirty="0" err="1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HARD</a:t>
            </a:r>
            <a:r>
              <a:rPr lang="en-US" sz="2800" b="1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= </a:t>
            </a:r>
            <a:r>
              <a:rPr lang="en-US" sz="2800" b="1" dirty="0" err="1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800" b="1" baseline="-25000" dirty="0" err="1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parton</a:t>
            </a:r>
            <a:r>
              <a:rPr lang="en-US" sz="2800" b="1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00009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✕ 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F</a:t>
            </a:r>
            <a:r>
              <a:rPr lang="en-US" sz="2800" baseline="-25000" dirty="0" smtClean="0">
                <a:solidFill>
                  <a:srgbClr val="000090"/>
                </a:solidFill>
                <a:latin typeface="Arial Black"/>
                <a:cs typeface="Arial Black"/>
              </a:rPr>
              <a:t>N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(x, Q</a:t>
            </a:r>
            <a:r>
              <a:rPr lang="en-US" sz="2800" baseline="30000" dirty="0" smtClean="0">
                <a:solidFill>
                  <a:srgbClr val="000090"/>
                </a:solidFill>
                <a:latin typeface="Arial Black"/>
                <a:cs typeface="Arial Black"/>
              </a:rPr>
              <a:t>2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)  + (1/</a:t>
            </a:r>
            <a:r>
              <a:rPr lang="en-US" sz="2800" dirty="0">
                <a:solidFill>
                  <a:srgbClr val="000090"/>
                </a:solidFill>
                <a:latin typeface="Arial Black"/>
                <a:cs typeface="Arial Black"/>
              </a:rPr>
              <a:t>Q</a:t>
            </a:r>
            <a:r>
              <a:rPr lang="en-US" sz="2800" baseline="30000" dirty="0">
                <a:solidFill>
                  <a:srgbClr val="000090"/>
                </a:solidFill>
                <a:latin typeface="Arial Black"/>
                <a:cs typeface="Arial Black"/>
              </a:rPr>
              <a:t>2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)</a:t>
            </a:r>
          </a:p>
          <a:p>
            <a:pPr algn="l" eaLnBrk="1" hangingPunct="1">
              <a:defRPr/>
            </a:pPr>
            <a:endParaRPr lang="en-US" sz="2800" b="1" dirty="0">
              <a:solidFill>
                <a:srgbClr val="000090"/>
              </a:solidFill>
              <a:latin typeface="Arial Black"/>
              <a:ea typeface="ＭＳ Ｐゴシック" charset="0"/>
              <a:cs typeface="Arial Black"/>
            </a:endParaRPr>
          </a:p>
          <a:p>
            <a:pPr algn="l">
              <a:defRPr/>
            </a:pPr>
            <a:r>
              <a:rPr lang="en-US" sz="2800" b="1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                    </a:t>
            </a:r>
            <a:r>
              <a:rPr lang="en-US" sz="2800" b="1" dirty="0" err="1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800" b="1" baseline="-25000" dirty="0" err="1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HARD</a:t>
            </a:r>
            <a:r>
              <a:rPr lang="en-US" sz="2800" b="1" dirty="0" smtClean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= </a:t>
            </a:r>
            <a:r>
              <a:rPr lang="en-US" sz="2800" b="1" dirty="0" err="1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800" b="1" baseline="-25000" dirty="0" err="1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parton</a:t>
            </a:r>
            <a:r>
              <a:rPr lang="en-US" sz="2800" b="1" dirty="0">
                <a:solidFill>
                  <a:srgbClr val="00009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solidFill>
                  <a:srgbClr val="00009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✕ 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F</a:t>
            </a:r>
            <a:r>
              <a:rPr lang="en-US" sz="2800" baseline="-25000" dirty="0" smtClean="0">
                <a:solidFill>
                  <a:srgbClr val="000090"/>
                </a:solidFill>
                <a:latin typeface="Arial Black"/>
                <a:cs typeface="Arial Black"/>
              </a:rPr>
              <a:t>A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(</a:t>
            </a:r>
            <a:r>
              <a:rPr lang="en-US" sz="2800" dirty="0">
                <a:solidFill>
                  <a:srgbClr val="000090"/>
                </a:solidFill>
                <a:latin typeface="Arial Black"/>
                <a:cs typeface="Arial Black"/>
              </a:rPr>
              <a:t>x, Q</a:t>
            </a:r>
            <a:r>
              <a:rPr lang="en-US" sz="2800" baseline="30000" dirty="0">
                <a:solidFill>
                  <a:srgbClr val="000090"/>
                </a:solidFill>
                <a:latin typeface="Arial Black"/>
                <a:cs typeface="Arial Black"/>
              </a:rPr>
              <a:t>2</a:t>
            </a:r>
            <a:r>
              <a:rPr lang="en-US" sz="2800" dirty="0">
                <a:solidFill>
                  <a:srgbClr val="000090"/>
                </a:solidFill>
                <a:latin typeface="Arial Black"/>
                <a:cs typeface="Arial Black"/>
              </a:rPr>
              <a:t>)  + (1/Q</a:t>
            </a:r>
            <a:r>
              <a:rPr lang="en-US" sz="2800" baseline="30000" dirty="0">
                <a:solidFill>
                  <a:srgbClr val="000090"/>
                </a:solidFill>
                <a:latin typeface="Arial Black"/>
                <a:cs typeface="Arial Black"/>
              </a:rPr>
              <a:t>2</a:t>
            </a:r>
            <a:r>
              <a:rPr lang="en-US" sz="2800" dirty="0" smtClean="0">
                <a:solidFill>
                  <a:srgbClr val="000090"/>
                </a:solidFill>
                <a:latin typeface="Arial Black"/>
                <a:cs typeface="Arial Black"/>
              </a:rPr>
              <a:t>)</a:t>
            </a:r>
          </a:p>
          <a:p>
            <a:pPr algn="l">
              <a:defRPr/>
            </a:pPr>
            <a:endParaRPr lang="en-US" sz="2800" b="1" dirty="0" smtClean="0">
              <a:solidFill>
                <a:srgbClr val="000090"/>
              </a:solidFill>
              <a:latin typeface="Arial Black"/>
              <a:ea typeface="ＭＳ Ｐゴシック" charset="0"/>
              <a:cs typeface="Arial Black"/>
            </a:endParaRPr>
          </a:p>
          <a:p>
            <a:pPr algn="l">
              <a:defRPr/>
            </a:pPr>
            <a:r>
              <a:rPr lang="en-US" sz="2800" b="1" dirty="0" smtClean="0">
                <a:solidFill>
                  <a:srgbClr val="000090"/>
                </a:solidFill>
                <a:latin typeface="Arial Black"/>
                <a:ea typeface="ＭＳ Ｐゴシック" charset="0"/>
                <a:cs typeface="Arial Black"/>
              </a:rPr>
              <a:t>       </a:t>
            </a:r>
            <a:r>
              <a:rPr lang="en-US" sz="2800" b="1" dirty="0" smtClean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factorization does not depend on type of target ! </a:t>
            </a:r>
          </a:p>
          <a:p>
            <a:pPr algn="l">
              <a:defRPr/>
            </a:pPr>
            <a:endParaRPr lang="en-US" sz="2800" b="1" dirty="0">
              <a:solidFill>
                <a:srgbClr val="000090"/>
              </a:solidFill>
              <a:latin typeface="Arial Black"/>
              <a:ea typeface="ＭＳ Ｐゴシック" charset="0"/>
              <a:cs typeface="Arial Black"/>
            </a:endParaRPr>
          </a:p>
          <a:p>
            <a:pPr algn="l">
              <a:defRPr/>
            </a:pPr>
            <a:endParaRPr lang="en-US" sz="2800" b="1" dirty="0" smtClean="0">
              <a:solidFill>
                <a:srgbClr val="000090"/>
              </a:solidFill>
              <a:latin typeface="Arial Black"/>
              <a:ea typeface="ＭＳ Ｐゴシック" charset="0"/>
              <a:cs typeface="Arial Black"/>
            </a:endParaRPr>
          </a:p>
          <a:p>
            <a:pPr algn="l">
              <a:defRPr/>
            </a:pPr>
            <a:endParaRPr lang="en-US" sz="2800" b="1" dirty="0">
              <a:solidFill>
                <a:srgbClr val="000090"/>
              </a:solidFill>
              <a:latin typeface="Arial Black"/>
              <a:ea typeface="ＭＳ Ｐゴシック" charset="0"/>
              <a:cs typeface="Arial Black"/>
            </a:endParaRPr>
          </a:p>
          <a:p>
            <a:pPr algn="l">
              <a:defRPr/>
            </a:pPr>
            <a:endParaRPr lang="en-US" sz="2800" b="1" dirty="0">
              <a:solidFill>
                <a:srgbClr val="00009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800" b="1" dirty="0" smtClean="0">
              <a:solidFill>
                <a:srgbClr val="00009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endParaRPr lang="en-US" sz="2400" dirty="0" smtClean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06" y="5561806"/>
            <a:ext cx="1238955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8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8046</TotalTime>
  <Words>1740</Words>
  <Application>Microsoft Macintosh PowerPoint</Application>
  <PresentationFormat>Custom</PresentationFormat>
  <Paragraphs>416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18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Victor Kim</cp:lastModifiedBy>
  <cp:revision>286</cp:revision>
  <cp:lastPrinted>2012-07-08T07:11:28Z</cp:lastPrinted>
  <dcterms:created xsi:type="dcterms:W3CDTF">1601-01-01T00:00:00Z</dcterms:created>
  <dcterms:modified xsi:type="dcterms:W3CDTF">2017-07-25T11:31:29Z</dcterms:modified>
</cp:coreProperties>
</file>