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8" r:id="rId2"/>
    <p:sldMasterId id="2147483696" r:id="rId3"/>
    <p:sldMasterId id="2147483744" r:id="rId4"/>
    <p:sldMasterId id="2147483762" r:id="rId5"/>
    <p:sldMasterId id="2147483780" r:id="rId6"/>
    <p:sldMasterId id="2147483792" r:id="rId7"/>
    <p:sldMasterId id="2147483804" r:id="rId8"/>
    <p:sldMasterId id="2147483817" r:id="rId9"/>
    <p:sldMasterId id="2147483829" r:id="rId10"/>
    <p:sldMasterId id="2147483847" r:id="rId11"/>
  </p:sldMasterIdLst>
  <p:notesMasterIdLst>
    <p:notesMasterId r:id="rId56"/>
  </p:notesMasterIdLst>
  <p:sldIdLst>
    <p:sldId id="358" r:id="rId12"/>
    <p:sldId id="305" r:id="rId13"/>
    <p:sldId id="362" r:id="rId14"/>
    <p:sldId id="380" r:id="rId15"/>
    <p:sldId id="359" r:id="rId16"/>
    <p:sldId id="364" r:id="rId17"/>
    <p:sldId id="365" r:id="rId18"/>
    <p:sldId id="368" r:id="rId19"/>
    <p:sldId id="366" r:id="rId20"/>
    <p:sldId id="369" r:id="rId21"/>
    <p:sldId id="370" r:id="rId22"/>
    <p:sldId id="371" r:id="rId23"/>
    <p:sldId id="376" r:id="rId24"/>
    <p:sldId id="285" r:id="rId25"/>
    <p:sldId id="287" r:id="rId26"/>
    <p:sldId id="354" r:id="rId27"/>
    <p:sldId id="290" r:id="rId28"/>
    <p:sldId id="291" r:id="rId29"/>
    <p:sldId id="292" r:id="rId30"/>
    <p:sldId id="322" r:id="rId31"/>
    <p:sldId id="357" r:id="rId32"/>
    <p:sldId id="300" r:id="rId33"/>
    <p:sldId id="377" r:id="rId34"/>
    <p:sldId id="372" r:id="rId35"/>
    <p:sldId id="373" r:id="rId36"/>
    <p:sldId id="339" r:id="rId37"/>
    <p:sldId id="336" r:id="rId38"/>
    <p:sldId id="337" r:id="rId39"/>
    <p:sldId id="338" r:id="rId40"/>
    <p:sldId id="355" r:id="rId41"/>
    <p:sldId id="356" r:id="rId42"/>
    <p:sldId id="340" r:id="rId43"/>
    <p:sldId id="349" r:id="rId44"/>
    <p:sldId id="341" r:id="rId45"/>
    <p:sldId id="342" r:id="rId46"/>
    <p:sldId id="353" r:id="rId47"/>
    <p:sldId id="343" r:id="rId48"/>
    <p:sldId id="350" r:id="rId49"/>
    <p:sldId id="344" r:id="rId50"/>
    <p:sldId id="345" r:id="rId51"/>
    <p:sldId id="346" r:id="rId52"/>
    <p:sldId id="302" r:id="rId53"/>
    <p:sldId id="379" r:id="rId54"/>
    <p:sldId id="378" r:id="rId5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930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4C4A2-70FE-4548-89AD-97B5ED2745B8}" type="datetimeFigureOut">
              <a:rPr lang="ko-KR" altLang="en-US" smtClean="0"/>
              <a:pPr/>
              <a:t>2017-07-27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01323-6BF2-4FA6-836E-470F4695EE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47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1323-6BF2-4FA6-836E-470F4695EE2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530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dirty="0" smtClean="0"/>
              <a:t>Last two parts, which are actually topics of our </a:t>
            </a:r>
            <a:r>
              <a:rPr lang="en-US" altLang="ko-KR" dirty="0" err="1" smtClean="0"/>
              <a:t>Soongsil</a:t>
            </a:r>
            <a:r>
              <a:rPr lang="en-US" altLang="ko-KR" dirty="0" smtClean="0"/>
              <a:t> group. But 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3461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2F4B0D-C751-4E4B-9061-A8DC9ACF3FDB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5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dirty="0" smtClean="0"/>
              <a:t>Last two parts, which are actually topics of our </a:t>
            </a:r>
            <a:r>
              <a:rPr lang="en-US" altLang="ko-KR" dirty="0" err="1" smtClean="0"/>
              <a:t>Soongsil</a:t>
            </a:r>
            <a:r>
              <a:rPr lang="en-US" altLang="ko-KR" dirty="0" smtClean="0"/>
              <a:t> group. But 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7085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1323-6BF2-4FA6-836E-470F4695EE2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136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Times New Roman" panose="02020603050405020304" pitchFamily="18" charset="0"/>
              <a:ea typeface="ＭＳ Ｐ明朝" panose="02020600040205080304" pitchFamily="18" charset="-128"/>
            </a:endParaRPr>
          </a:p>
        </p:txBody>
      </p:sp>
      <p:sp>
        <p:nvSpPr>
          <p:cNvPr id="2662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25513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25513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25513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25513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6DE11AC-13FF-40D2-A244-3BFC8D87D77F}" type="slidenum">
              <a:rPr lang="ja-JP" altLang="en-US" sz="1200" smtClean="0">
                <a:solidFill>
                  <a:prstClr val="black"/>
                </a:solidFill>
              </a:rPr>
              <a:pPr/>
              <a:t>12</a:t>
            </a:fld>
            <a:endParaRPr lang="en-US" altLang="ja-JP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52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dirty="0" smtClean="0"/>
              <a:t>Last two parts, which are actually topics of our </a:t>
            </a:r>
            <a:r>
              <a:rPr lang="en-US" altLang="ko-KR" dirty="0" err="1" smtClean="0"/>
              <a:t>Soongsil</a:t>
            </a:r>
            <a:r>
              <a:rPr lang="en-US" altLang="ko-KR" dirty="0" smtClean="0"/>
              <a:t> group. But 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8821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2F4B0D-C751-4E4B-9061-A8DC9ACF3FDB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7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1323-6BF2-4FA6-836E-470F4695EE22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507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1323-6BF2-4FA6-836E-470F4695EE22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91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anose="02020603050405020304" pitchFamily="18" charset="0"/>
              <a:ea typeface="ＭＳ Ｐ明朝" panose="02020600040205080304" pitchFamily="18" charset="-128"/>
            </a:endParaRPr>
          </a:p>
        </p:txBody>
      </p:sp>
      <p:sp>
        <p:nvSpPr>
          <p:cNvPr id="3174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25513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25513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25513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25513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E0A72CA9-1913-4CFA-BF96-11B8DEF82DA9}" type="slidenum">
              <a:rPr lang="ja-JP" altLang="en-US" sz="1200" smtClean="0">
                <a:solidFill>
                  <a:prstClr val="black"/>
                </a:solidFill>
              </a:rPr>
              <a:pPr/>
              <a:t>19</a:t>
            </a:fld>
            <a:endParaRPr lang="en-US" altLang="ja-JP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8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07F0-7000-498A-97B6-76DA7C70038C}" type="datetime1">
              <a:rPr lang="ko-KR" altLang="en-US" smtClean="0"/>
              <a:t>2017-07-27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The 11th APCTP-BLTP JINR -PNPI NRC KI- SPbU joint workshop in Petergof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1CFE-A73C-44AC-9E85-14B1475CD145}" type="datetime1">
              <a:rPr lang="ko-KR" altLang="en-US" smtClean="0"/>
              <a:t>2017-07-27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The 11th APCTP-BLTP JINR -PNPI NRC KI- SPbU joint workshop in Petergof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56A4-20BE-4ABB-89B4-43F84E595437}" type="datetime1">
              <a:rPr lang="ko-KR" altLang="en-US" smtClean="0">
                <a:solidFill>
                  <a:srgbClr val="FFFFFF"/>
                </a:solidFill>
              </a:rPr>
              <a:t>2017-07-27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706D3-2439-4206-8457-ECC0FE024BF6}" type="slidenum">
              <a:rPr lang="ja-JP" altLang="en-US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The 11th APCTP-BLTP JINR -PNPI NRC KI- SPbU joint workshop in Petergof</a:t>
            </a: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8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DFBA2-F29C-4792-88C8-D8CCAAB2DFB9}" type="datetime1">
              <a:rPr lang="ko-KR" altLang="en-US" smtClean="0">
                <a:solidFill>
                  <a:srgbClr val="FFFFFF"/>
                </a:solidFill>
              </a:rPr>
              <a:t>2017-07-27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D7164-2AD2-4E4C-82F6-2D6C18EB7CD1}" type="slidenum">
              <a:rPr lang="ja-JP" altLang="en-US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The 11th APCTP-BLTP JINR -PNPI NRC KI- SPbU joint workshop in Petergof</a:t>
            </a: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895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17027-007A-40AC-B3A2-C2D512DBF54A}" type="datetime1">
              <a:rPr lang="ko-KR" altLang="en-US" smtClean="0">
                <a:solidFill>
                  <a:srgbClr val="FFFFFF"/>
                </a:solidFill>
              </a:rPr>
              <a:t>2017-07-27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92280-3128-4616-B632-54DF0D1C8573}" type="slidenum">
              <a:rPr lang="ja-JP" altLang="en-US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The 11th APCTP-BLTP JINR -PNPI NRC KI- SPbU joint workshop in Petergof</a:t>
            </a: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22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A838-6FBF-4035-AE9D-0E50DED44050}" type="datetime1">
              <a:rPr lang="ko-KR" altLang="en-US" smtClean="0">
                <a:solidFill>
                  <a:srgbClr val="FFFFFF"/>
                </a:solidFill>
              </a:rPr>
              <a:t>2017-07-27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36512-1C4E-4619-993C-0E39672DB2FC}" type="slidenum">
              <a:rPr lang="ja-JP" altLang="en-US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The 11th APCTP-BLTP JINR -PNPI NRC KI- SPbU joint workshop in Petergof</a:t>
            </a: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012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258DB-C3EA-4B97-8131-7CF97E660F8A}" type="datetime1">
              <a:rPr lang="ko-KR" altLang="en-US" smtClean="0">
                <a:solidFill>
                  <a:srgbClr val="FFFFFF"/>
                </a:solidFill>
              </a:rPr>
              <a:t>2017-07-27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F144D-6BA3-4A16-8D3A-19D13F8B5BF6}" type="slidenum">
              <a:rPr lang="ja-JP" altLang="en-US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The 11th APCTP-BLTP JINR -PNPI NRC KI- SPbU joint workshop in Petergof</a:t>
            </a: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051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0C4B2-4D69-4006-97C0-8E8256FAF65A}" type="datetime1">
              <a:rPr lang="ko-KR" altLang="en-US" smtClean="0">
                <a:solidFill>
                  <a:srgbClr val="FFFFFF"/>
                </a:solidFill>
              </a:rPr>
              <a:t>2017-07-27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73C7F-6369-418D-AF25-1AB223B88371}" type="slidenum">
              <a:rPr lang="ja-JP" altLang="en-US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The 11th APCTP-BLTP JINR -PNPI NRC KI- SPbU joint workshop in Petergof</a:t>
            </a: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593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EFF9F-D801-4DBD-B958-847EC1689C41}" type="datetime1">
              <a:rPr lang="ko-KR" altLang="en-US" smtClean="0">
                <a:solidFill>
                  <a:srgbClr val="FFFFFF"/>
                </a:solidFill>
              </a:rPr>
              <a:t>2017-07-27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43008-3718-4E74-B379-22F3D164682A}" type="slidenum">
              <a:rPr lang="ja-JP" altLang="en-US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The 11th APCTP-BLTP JINR -PNPI NRC KI- SPbU joint workshop in Petergof</a:t>
            </a: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132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57A1F-1ACE-43D1-9FF4-3F173A19EE32}" type="datetime1">
              <a:rPr lang="ko-KR" altLang="en-US" smtClean="0">
                <a:solidFill>
                  <a:srgbClr val="FFFFFF"/>
                </a:solidFill>
              </a:rPr>
              <a:t>2017-07-27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7830D-3648-435F-84EC-71CC0EBE1CFF}" type="slidenum">
              <a:rPr lang="ja-JP" altLang="en-US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The 11th APCTP-BLTP JINR -PNPI NRC KI- SPbU joint workshop in Petergof</a:t>
            </a: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791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7A52-56FC-4ABF-95DA-A236CD04FD9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413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A25F-DED7-4C76-80BD-C5DC1553D67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6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2383-7D1B-4BBA-A9B0-2D9805209CAF}" type="datetime1">
              <a:rPr lang="ko-KR" altLang="en-US" smtClean="0"/>
              <a:t>2017-07-27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The 11th APCTP-BLTP JINR -PNPI NRC KI- SPbU joint workshop in Petergof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ADB-288A-4720-9CC2-8E2641A98EC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284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C68F-A9D0-4AD8-B237-1FEE2B5DC3E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654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AB22-9160-4FD5-ACAA-52E3CEC39E1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375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D87-6A9F-490A-98C3-6A3811228A8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997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6932-E1D3-487C-8164-24283A7BCDF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315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69AF-2083-4D38-AAA8-288ACA05D0F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657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3907-DDCD-4235-8C6B-C7E3A8B2192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110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9531-99C0-422C-A8F0-9CD629811DD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09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3987-FB99-474F-9D1C-0376F440C7B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577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83DEF-3592-460E-BDA0-B7D849B2752E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A531B-2939-4C7E-BC2B-91882F4166B1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98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C54BB-9050-47BF-A142-F853A561FABB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A531B-2939-4C7E-BC2B-91882F4166B1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814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4471-FE1B-4B24-9431-BA018F57C67C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D11D-D98F-4DF7-98E9-F32641CDC293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517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7436-45DB-4A92-9A06-2458B4264FA0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CC266-FD5F-45D4-946C-49206AEC87AA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140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0D1A3-15D4-4135-B276-52F8DB6F98B7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836A-9D6E-42D9-AED7-C66B8BB36787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753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FC50-0DD9-4DC6-99E3-76955584C17F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3406F-A8E5-4764-A218-F9221531C54C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13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E030-25AE-4C50-9E02-2E657CBF48FF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4871-D625-4EEA-A935-6965E7AFC061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357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422E7-7A0B-479E-98F8-D8ECFA523E60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1BB0-D024-4FF2-BD20-22EE4FFB4DDB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066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FAEF-7DA4-473B-A479-49D84209B41B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EB2D-143A-4410-ABC3-33F7E51F09B9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554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E68E6-2557-4A46-8EB0-812CCC3602A4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429C-D303-411D-8902-050EC406727F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949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09E21-9AC5-4F35-A019-6C30ECDB9EA0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0298-26EC-47D8-AE28-1CF8B6352564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681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D1527-E7A2-4B97-B428-AF20FD1BDEDB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D944D-3AF6-4968-B21A-665C46D52296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65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E7E1-A848-4379-9E61-E93CC7AAAB36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D11D-D98F-4DF7-98E9-F32641CDC293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49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3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0" fontAlgn="base" latinLnBrk="0" hangingPunct="0">
              <a:spcAft>
                <a:spcPct val="0"/>
              </a:spcAft>
              <a:defRPr/>
            </a:pPr>
            <a:r>
              <a:rPr kumimoji="1" lang="en-US" sz="80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0" fontAlgn="base" latinLnBrk="0" hangingPunct="0">
              <a:spcAft>
                <a:spcPct val="0"/>
              </a:spcAft>
              <a:defRPr/>
            </a:pPr>
            <a:r>
              <a:rPr kumimoji="1" lang="en-US" sz="80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C163D-3099-4743-9286-E10738B22296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F7DFB-5EDF-4CF8-A374-7D96FEB3FA8E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84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9D21-6E66-4F07-92CD-9AA83BF221CC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4E58-6D9C-4215-8D97-A89479859B77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610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0" fontAlgn="base" latinLnBrk="0" hangingPunct="0">
              <a:spcAft>
                <a:spcPct val="0"/>
              </a:spcAft>
              <a:defRPr/>
            </a:pPr>
            <a:r>
              <a:rPr kumimoji="1" lang="en-US" sz="80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“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0" fontAlgn="base" latinLnBrk="0" hangingPunct="0">
              <a:spcAft>
                <a:spcPct val="0"/>
              </a:spcAft>
              <a:defRPr/>
            </a:pPr>
            <a:r>
              <a:rPr kumimoji="1" lang="en-US" sz="80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5A470-D889-4C78-984D-4BA0B87AB3CB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3440E-745C-495B-A979-E8DB741CAB3D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467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C4F4A-714E-40D1-BD2F-12E8957D49A7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1613-30E7-4D3C-BF19-AEB0DAC9B82D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156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A79B4-8CE7-47D5-B1CA-9272D29FED19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3925-00F6-41CD-A711-A2B5161BD896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196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7B3E9-66DA-476E-A91A-DC8EE717C7D3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4F3D-5107-47A1-91DA-26032ECBFA6A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446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448B-1A4A-45C7-B312-617141A4F38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9th APCTP-BLTP joint workshop in Kazakhstan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353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7113-FD0B-44A4-962F-4902FB7550A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9th APCTP-BLTP joint workshop in Kazakhstan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495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1EDF-7744-4C11-BE57-44826B1DE25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9th APCTP-BLTP joint workshop in Kazakhstan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350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2F4-6006-49E8-86D2-A57FE532382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9th APCTP-BLTP joint workshop in Kazakhstan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95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9DDD-E009-47DA-9BD4-400097CB7DC6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CC266-FD5F-45D4-946C-49206AEC87AA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195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1727-5334-4701-AFE4-0425B0404B1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9th APCTP-BLTP joint workshop in Kazakhstan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0431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2402-2205-4501-8022-A5BEF7C45EA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9th APCTP-BLTP joint workshop in Kazakhstan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11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FC5F-DC08-435A-B1F6-BFBAFA27008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9th APCTP-BLTP joint workshop in Kazakhstan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093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8C4-94E5-441A-BD25-EEA50BF3C19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9th APCTP-BLTP joint workshop in Kazakhstan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868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DF32-A4DB-4874-AA75-A83DEE93B51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9th APCTP-BLTP joint workshop in Kazakhstan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935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6788-D30E-4E26-BBE7-0F5B1801FDD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9th APCTP-BLTP joint workshop in Kazakhstan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242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74AA-72A6-4802-8BC6-919E57E6580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9th APCTP-BLTP joint workshop in Kazakhstan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69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70D81-783A-40F9-9F9E-3A9A02A5D386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836A-9D6E-42D9-AED7-C66B8BB36787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5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4CE8-58BF-4287-B50C-A3C64DBEB433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3406F-A8E5-4764-A218-F9221531C54C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65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22541-8BEC-4635-8589-236F38B5ED71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4871-D625-4EEA-A935-6965E7AFC061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0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531A6-FD05-4110-B442-EF68F2ACA0D2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1BB0-D024-4FF2-BD20-22EE4FFB4DDB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34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1C0EA-D1E6-42D4-82DE-36BE25D9E96F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EB2D-143A-4410-ABC3-33F7E51F09B9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8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2EE1-17CB-4BA9-B1B6-CFC52364B7C1}" type="datetime1">
              <a:rPr lang="ko-KR" altLang="en-US" smtClean="0"/>
              <a:t>2017-07-27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The 11th APCTP-BLTP JINR -PNPI NRC KI- SPbU joint workshop in Petergof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9E87-6C9B-4D4A-99C7-7105EC6A7B57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429C-D303-411D-8902-050EC406727F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77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17121-D953-4B18-AED3-4E7C51D89F98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0298-26EC-47D8-AE28-1CF8B6352564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99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AF52-1EF9-4C5A-BE9A-BAD918BF6983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D944D-3AF6-4968-B21A-665C46D52296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68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3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0" fontAlgn="base" latinLnBrk="0" hangingPunct="0">
              <a:spcAft>
                <a:spcPct val="0"/>
              </a:spcAft>
              <a:defRPr/>
            </a:pPr>
            <a:r>
              <a:rPr kumimoji="1" lang="en-US" sz="80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0" fontAlgn="base" latinLnBrk="0" hangingPunct="0">
              <a:spcAft>
                <a:spcPct val="0"/>
              </a:spcAft>
              <a:defRPr/>
            </a:pPr>
            <a:r>
              <a:rPr kumimoji="1" lang="en-US" sz="80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00F45-3A62-493D-94F8-AE2F5C235466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F7DFB-5EDF-4CF8-A374-7D96FEB3FA8E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10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77FE-8A3E-4303-9735-21869F4188EA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4E58-6D9C-4215-8D97-A89479859B77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83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0" fontAlgn="base" latinLnBrk="0" hangingPunct="0">
              <a:spcAft>
                <a:spcPct val="0"/>
              </a:spcAft>
              <a:defRPr/>
            </a:pPr>
            <a:r>
              <a:rPr kumimoji="1" lang="en-US" sz="80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“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0" fontAlgn="base" latinLnBrk="0" hangingPunct="0">
              <a:spcAft>
                <a:spcPct val="0"/>
              </a:spcAft>
              <a:defRPr/>
            </a:pPr>
            <a:r>
              <a:rPr kumimoji="1" lang="en-US" sz="80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28225-1ED6-453F-BD95-FADB66593F91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3440E-745C-495B-A979-E8DB741CAB3D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32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02CF9-810F-4C62-9E63-05BB26A2A49E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1613-30E7-4D3C-BF19-AEB0DAC9B82D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74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D8502-1A8D-457A-9D52-7A39A816414C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3925-00F6-41CD-A711-A2B5161BD896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59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2CE46-92EB-428F-A7A2-7B2CB94E5929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4F3D-5107-47A1-91DA-26032ECBFA6A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18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E691-079F-49CF-814C-C124A92D008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0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79DC-B422-4A00-9F37-1391C92201D6}" type="datetime1">
              <a:rPr lang="ko-KR" altLang="en-US" smtClean="0"/>
              <a:t>2017-07-27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The 11th APCTP-BLTP JINR -PNPI NRC KI- SPbU joint workshop in Petergof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A544-FAD7-48C6-A334-7CBA3F3AE39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11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CB28-E1C1-4774-B07C-2454EA91EB1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20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7650-AAE6-42E4-A27A-F55008A55D5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54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DE-49AC-448E-81A1-D31714A1936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28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5FC-5CEC-4CDB-9BF1-03481D4ED54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48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250E-721C-44FE-A4C4-97DBED415E0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06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A079-406C-41CD-9CCD-C096971D7ED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6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9F87-688F-44BF-8975-8EBA560EE65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23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AC3B-1948-4E36-B3F7-67FCF1B845E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682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7149-3074-4D3A-8357-FFCC2C0F6E5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2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60B9-5E7A-4A9A-B776-E72EF0B5F950}" type="datetime1">
              <a:rPr lang="ko-KR" altLang="en-US" smtClean="0"/>
              <a:t>2017-07-27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The 11th APCTP-BLTP JINR -PNPI NRC KI- SPbU joint workshop in Petergof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46382-990B-468F-AE7A-AD6DA7260E2E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A531B-2939-4C7E-BC2B-91882F4166B1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5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48676-3896-4B65-A6F7-AD38B34C4293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D11D-D98F-4DF7-98E9-F32641CDC293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73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007F-8B5C-4B83-92F5-B580497B9C98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CC266-FD5F-45D4-946C-49206AEC87AA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49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94A8-9C3C-49A2-B344-EAE0D42BCFA7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836A-9D6E-42D9-AED7-C66B8BB36787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35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BA7E5-D1E8-4689-9F98-0968C394C2DC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3406F-A8E5-4764-A218-F9221531C54C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77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E1F6D-CEFB-438E-B81D-F5D473FA1309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4871-D625-4EEA-A935-6965E7AFC061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576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BD13-D7FD-4A38-ACD2-8B512CCAEDFF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1BB0-D024-4FF2-BD20-22EE4FFB4DDB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056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69898-C4F4-468F-BE3E-EDAA77718251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EB2D-143A-4410-ABC3-33F7E51F09B9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71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423BF-5959-47A8-A246-638C99B2106E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429C-D303-411D-8902-050EC406727F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529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3B90E-2BF5-4634-BF06-A2E1FF33BBF7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0298-26EC-47D8-AE28-1CF8B6352564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4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46AF-F270-4C0B-BDF8-D39BBC1AE6C5}" type="datetime1">
              <a:rPr lang="ko-KR" altLang="en-US" smtClean="0"/>
              <a:t>2017-07-27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The 11th APCTP-BLTP JINR -PNPI NRC KI- SPbU joint workshop in Petergof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8AF9-37E0-4FF1-B6DB-C24ADFCDD6F1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D944D-3AF6-4968-B21A-665C46D52296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56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3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0" fontAlgn="base" latinLnBrk="0" hangingPunct="0">
              <a:spcAft>
                <a:spcPct val="0"/>
              </a:spcAft>
              <a:defRPr/>
            </a:pPr>
            <a:r>
              <a:rPr kumimoji="1" lang="en-US" sz="80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0" fontAlgn="base" latinLnBrk="0" hangingPunct="0">
              <a:spcAft>
                <a:spcPct val="0"/>
              </a:spcAft>
              <a:defRPr/>
            </a:pPr>
            <a:r>
              <a:rPr kumimoji="1" lang="en-US" sz="80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3A0D1-6922-43AE-9156-B9F82524BCB9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F7DFB-5EDF-4CF8-A374-7D96FEB3FA8E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066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D2743-54DA-460D-AE12-6A5FF5F83ABC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4E58-6D9C-4215-8D97-A89479859B77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815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0" fontAlgn="base" latinLnBrk="0" hangingPunct="0">
              <a:spcAft>
                <a:spcPct val="0"/>
              </a:spcAft>
              <a:defRPr/>
            </a:pPr>
            <a:r>
              <a:rPr kumimoji="1" lang="en-US" sz="80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“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0" fontAlgn="base" latinLnBrk="0" hangingPunct="0">
              <a:spcAft>
                <a:spcPct val="0"/>
              </a:spcAft>
              <a:defRPr/>
            </a:pPr>
            <a:r>
              <a:rPr kumimoji="1" lang="en-US" sz="80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D620-1789-4356-B147-6EBF4C16EA92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3440E-745C-495B-A979-E8DB741CAB3D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50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D1035-2CD4-4D1F-B871-2D85EAC4E19A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1613-30E7-4D3C-BF19-AEB0DAC9B82D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541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9BDE-450A-4DCA-82A9-235515955FE8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3925-00F6-41CD-A711-A2B5161BD896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109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5ECF-2C03-474A-B26E-70FFB47D378F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4F3D-5107-47A1-91DA-26032ECBFA6A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835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A2BE-960D-447F-A2DB-CFD012349033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A531B-2939-4C7E-BC2B-91882F4166B1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84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DCD0-E906-47C0-87DB-3274A405E6D7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D11D-D98F-4DF7-98E9-F32641CDC293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564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6760-3CC1-41A8-BCBD-7FDF00D0B588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CC266-FD5F-45D4-946C-49206AEC87AA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6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BF68-92AC-4C0F-8C4E-4FE150097682}" type="datetime1">
              <a:rPr lang="ko-KR" altLang="en-US" smtClean="0"/>
              <a:t>2017-07-27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The 11th APCTP-BLTP JINR -PNPI NRC KI- SPbU joint workshop in Petergof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7E03-458A-4595-9C29-C8BFDE71C79E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836A-9D6E-42D9-AED7-C66B8BB36787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87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7C51-5EE7-4FC6-8D55-B8BA892ABC18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3406F-A8E5-4764-A218-F9221531C54C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347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F5608-E296-4984-BAD2-814C1EC8CC7D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4871-D625-4EEA-A935-6965E7AFC061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774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6499-242B-4832-830F-DCDBFE0C3B75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1BB0-D024-4FF2-BD20-22EE4FFB4DDB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334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D4F2-FA3F-4826-A3FA-2F85BC3CEC89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EB2D-143A-4410-ABC3-33F7E51F09B9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483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A72A9-1318-4606-9AC4-25EE2DA8F9FE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429C-D303-411D-8902-050EC406727F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884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E139-1B5D-4F8A-A49F-D158369244CA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0298-26EC-47D8-AE28-1CF8B6352564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544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087A-1BA5-49B9-B9E1-7B5B0ADF2A9C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D944D-3AF6-4968-B21A-665C46D52296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132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3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0" fontAlgn="base" latinLnBrk="0" hangingPunct="0">
              <a:spcAft>
                <a:spcPct val="0"/>
              </a:spcAft>
              <a:defRPr/>
            </a:pPr>
            <a:r>
              <a:rPr kumimoji="1" lang="en-US" sz="80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0" fontAlgn="base" latinLnBrk="0" hangingPunct="0">
              <a:spcAft>
                <a:spcPct val="0"/>
              </a:spcAft>
              <a:defRPr/>
            </a:pPr>
            <a:r>
              <a:rPr kumimoji="1" lang="en-US" sz="80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A7BF6-507E-4D96-9BDA-83F9445D8C56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F7DFB-5EDF-4CF8-A374-7D96FEB3FA8E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37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84C2A-4D25-4567-B6F7-D772ECCF0A5A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4E58-6D9C-4215-8D97-A89479859B77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C88D-F565-4EF8-B317-5C771EF1A837}" type="datetime1">
              <a:rPr lang="ko-KR" altLang="en-US" smtClean="0"/>
              <a:t>2017-07-27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The 11th APCTP-BLTP JINR -PNPI NRC KI- SPbU joint workshop in Petergof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0" fontAlgn="base" latinLnBrk="0" hangingPunct="0">
              <a:spcAft>
                <a:spcPct val="0"/>
              </a:spcAft>
              <a:defRPr/>
            </a:pPr>
            <a:r>
              <a:rPr kumimoji="1" lang="en-US" sz="80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“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0" fontAlgn="base" latinLnBrk="0" hangingPunct="0">
              <a:spcAft>
                <a:spcPct val="0"/>
              </a:spcAft>
              <a:defRPr/>
            </a:pPr>
            <a:r>
              <a:rPr kumimoji="1" lang="en-US" sz="80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71901-3F9D-4F71-B7CA-75D3B9167DE7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3440E-745C-495B-A979-E8DB741CAB3D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190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E80D-A42A-4F10-944B-0305CEDB3175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1613-30E7-4D3C-BF19-AEB0DAC9B82D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047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8D300-CB99-4621-BC24-A3C2D36E784E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3925-00F6-41CD-A711-A2B5161BD896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589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E640A-020D-47D0-9ABE-85452397C523}" type="datetime1">
              <a:rPr lang="ko-KR" altLang="en-US" smtClean="0">
                <a:solidFill>
                  <a:prstClr val="white"/>
                </a:solidFill>
              </a:rPr>
              <a:t>2017-07-27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4F3D-5107-47A1-91DA-26032ECBFA6A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36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7488-C2B4-4B98-A9C8-03F865A56F7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310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AF47-8759-44F8-AC89-6A328AC1EAE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721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2A0C-87AC-414E-ADC5-4426F25C142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28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3AB6-E263-49DA-B1A8-DA544822D07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836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7D20-7C4D-48C5-91D7-ECEA685C9C8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147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7BA5-CC09-48D0-9216-F51A4E4EB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2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AA25-B524-4E58-86E2-BB21E633049B}" type="datetime1">
              <a:rPr lang="ko-KR" altLang="en-US" smtClean="0"/>
              <a:t>2017-07-27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The 11th APCTP-BLTP JINR -PNPI NRC KI- SPbU joint workshop in Petergof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A48E-A2EE-4719-A15B-CA70C624937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123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7D15-A9DF-426B-9F4F-9ECC15B12C1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065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97FC-09C4-41D0-8753-EB86B660F2E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113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A7F2-3FED-45CF-9159-4453B5B2A66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315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4566-B066-45BD-B11E-DB827C389DB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576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BCD3-4A2E-4F09-913F-BA60DD55A74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291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71DC-AAF3-418A-8632-D17517204C6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75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052E-37F2-49AB-AE1F-91E4E9E477E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666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31AA-A4CD-4E8A-8E91-15444D37E1C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688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1EB9-8C51-4E32-8916-00B27AE1800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3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A810-8432-42E8-8515-913DC740EA01}" type="datetime1">
              <a:rPr lang="ko-KR" altLang="en-US" smtClean="0"/>
              <a:t>2017-07-27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The 11th APCTP-BLTP JINR -PNPI NRC KI- SPbU joint workshop in Petergof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434A-96BB-4019-B111-40DF1E8D05B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917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4DF2-0749-483F-B3EC-6CCFA3CB7E2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308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6EBC-DD82-4318-AC06-E7E9CC1239E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146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0F29-CFD9-4BB1-B4B8-B5E0E09E184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58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FC47-E035-476B-876D-EA8F8322916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228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32F4-A449-4167-A191-269E5FE61EC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975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42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CA9F6-AF01-4913-A947-F7C1FC474128}" type="datetime1">
              <a:rPr lang="ko-KR" altLang="en-US" smtClean="0">
                <a:solidFill>
                  <a:srgbClr val="FFFFFF"/>
                </a:solidFill>
              </a:rPr>
              <a:t>2017-07-27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The 11th APCTP-BLTP JINR -PNPI NRC KI- SPbU joint workshop in Petergof</a:t>
            </a: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B4B9C8-FFC0-4782-BA21-2FDDD9AEB61F}" type="slidenum">
              <a:rPr lang="ja-JP" altLang="en-US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66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0CA7C-D961-4C94-BC70-0234256A4231}" type="datetime1">
              <a:rPr lang="ko-KR" altLang="en-US" smtClean="0">
                <a:solidFill>
                  <a:srgbClr val="FFFFFF"/>
                </a:solidFill>
              </a:rPr>
              <a:t>2017-07-27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6EF62-242C-487E-A13A-007FE7DB62D6}" type="slidenum">
              <a:rPr lang="ja-JP" altLang="en-US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The 11th APCTP-BLTP JINR -PNPI NRC KI- SPbU joint workshop in Petergof</a:t>
            </a: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473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1875-D8C7-48AE-AC2A-DC284104A7F9}" type="datetime1">
              <a:rPr lang="ko-KR" altLang="en-US" smtClean="0">
                <a:solidFill>
                  <a:srgbClr val="FFFFFF"/>
                </a:solidFill>
              </a:rPr>
              <a:t>2017-07-27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2A6D9-1505-4BFD-9460-7A82F9478C38}" type="slidenum">
              <a:rPr lang="ja-JP" altLang="en-US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The 11th APCTP-BLTP JINR -PNPI NRC KI- SPbU joint workshop in Petergof</a:t>
            </a: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12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6AFF-C60F-4566-AF74-2FAD449F4B70}" type="datetime1">
              <a:rPr lang="ko-KR" altLang="en-US" smtClean="0">
                <a:solidFill>
                  <a:srgbClr val="FFFFFF"/>
                </a:solidFill>
              </a:rPr>
              <a:t>2017-07-27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3BBAC-4719-42F0-A98F-61211702C993}" type="slidenum">
              <a:rPr lang="ja-JP" altLang="en-US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The 11th APCTP-BLTP JINR -PNPI NRC KI- SPbU joint workshop in Petergof</a:t>
            </a: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9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17961-5A57-4C7C-AE69-E872D4EFC7B5}" type="datetime1">
              <a:rPr lang="ko-KR" altLang="en-US" smtClean="0"/>
              <a:t>2017-07-27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The 11th APCTP-BLTP JINR -PNPI NRC KI- SPbU joint workshop in Petergof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5370-BFF8-4688-B807-AD5B80DF9C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41538"/>
            <a:ext cx="77724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fld id="{29BEF0CA-C249-463B-A254-684111FC1632}" type="datetime1">
              <a:rPr kumimoji="1" lang="ko-KR" altLang="en-US" smtClean="0">
                <a:solidFill>
                  <a:prstClr val="white"/>
                </a:solidFill>
              </a:rPr>
              <a:t>2017-07-27</a:t>
            </a:fld>
            <a:endParaRPr kumimoji="1" lang="en-US" altLang="ja-JP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kumimoji="1" lang="en-US" altLang="ja-JP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fld id="{59892969-B468-4E30-B6FD-2EF6215F878B}" type="slidenum">
              <a:rPr kumimoji="1" lang="ja-JP" altLang="en-US">
                <a:solidFill>
                  <a:prstClr val="white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44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kumimoji="1"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F6E16-3360-4751-803F-F4558D69B71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9th APCTP-BLTP joint workshop in Kazakhstan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2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41538"/>
            <a:ext cx="77724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fld id="{8E566BF9-F72B-4E39-9EBC-4DE17C0EA31E}" type="datetime1">
              <a:rPr kumimoji="1" lang="ko-KR" altLang="en-US" smtClean="0">
                <a:solidFill>
                  <a:prstClr val="white"/>
                </a:solidFill>
              </a:rPr>
              <a:t>2017-07-27</a:t>
            </a:fld>
            <a:endParaRPr kumimoji="1" lang="en-US" altLang="ja-JP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kumimoji="1" lang="en-US" altLang="ja-JP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fld id="{59892969-B468-4E30-B6FD-2EF6215F878B}" type="slidenum">
              <a:rPr kumimoji="1" lang="ja-JP" altLang="en-US">
                <a:solidFill>
                  <a:prstClr val="white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00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kumimoji="1"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3D575-A3C1-4FCD-86B4-6E605790AB4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41538"/>
            <a:ext cx="77724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fld id="{1D447477-1CEB-46F7-836B-240DCF33AE34}" type="datetime1">
              <a:rPr kumimoji="1" lang="ko-KR" altLang="en-US" smtClean="0">
                <a:solidFill>
                  <a:prstClr val="white"/>
                </a:solidFill>
              </a:rPr>
              <a:t>2017-07-27</a:t>
            </a:fld>
            <a:endParaRPr kumimoji="1" lang="en-US" altLang="ja-JP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kumimoji="1" lang="en-US" altLang="ja-JP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fld id="{59892969-B468-4E30-B6FD-2EF6215F878B}" type="slidenum">
              <a:rPr kumimoji="1" lang="ja-JP" altLang="en-US">
                <a:solidFill>
                  <a:prstClr val="white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41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kumimoji="1"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41538"/>
            <a:ext cx="77724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fld id="{D9140549-8AB1-44E8-9CD4-438608B8837A}" type="datetime1">
              <a:rPr kumimoji="1" lang="ko-KR" altLang="en-US" smtClean="0">
                <a:solidFill>
                  <a:prstClr val="white"/>
                </a:solidFill>
              </a:rPr>
              <a:t>2017-07-27</a:t>
            </a:fld>
            <a:endParaRPr kumimoji="1" lang="en-US" altLang="ja-JP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mtClean="0">
                <a:solidFill>
                  <a:prstClr val="white"/>
                </a:solidFill>
              </a:rPr>
              <a:t>The 11th APCTP-BLTP JINR -PNPI NRC KI- SPbU joint workshop in Petergof</a:t>
            </a:r>
            <a:endParaRPr kumimoji="1" lang="en-US" altLang="ja-JP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fld id="{59892969-B468-4E30-B6FD-2EF6215F878B}" type="slidenum">
              <a:rPr kumimoji="1" lang="ja-JP" altLang="en-US">
                <a:solidFill>
                  <a:prstClr val="white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90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kumimoji="1"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312EC-23CD-4514-B774-274E4EFBAB3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24542-5E3B-4B34-9D9B-DA9B657AC84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2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94A0E1A5-26B6-4684-8408-01C0255D2690}" type="datetime1">
              <a:rPr lang="ko-KR" altLang="en-US" smtClean="0">
                <a:solidFill>
                  <a:srgbClr val="FFFFFF"/>
                </a:solidFill>
              </a:rPr>
              <a:t>2017-07-27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anose="020B0604020202020204" pitchFamily="34" charset="0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5E7AEA8B-5FED-4BE5-8867-A9FF23CF3D44}" type="slidenum">
              <a:rPr lang="ja-JP" altLang="en-US" smtClean="0">
                <a:solidFill>
                  <a:srgbClr val="FFFFFF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mtClean="0">
              <a:solidFill>
                <a:srgbClr val="FFFFFF"/>
              </a:solidFill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32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2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32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32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srgbClr val="FFFFFF"/>
                </a:solidFill>
              </a:rPr>
              <a:t>The 11th APCTP-BLTP JINR -PNPI NRC KI- SPbU joint workshop in Petergof</a:t>
            </a: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410950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FF1A-D3F8-4676-A88F-D1379A1DCF3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2017-07-27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The 11th APCTP-BLTP JINR -PNPI NRC KI- SPbU joint workshop in Petergof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5370-BFF8-4688-B807-AD5B80DF9C7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1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hyperlink" Target="http://www.google.co.kr/url?sa=i&amp;rct=j&amp;q=&amp;esrc=s&amp;source=images&amp;cd=&amp;cad=rja&amp;uact=8&amp;ved=0CAcQjRw&amp;url=http://physics.ucsc.edu/~peter/231/magnetic_field/node2.html&amp;ei=rRk6VZnvLIzp8AW094GYDw&amp;bvm=bv.91665533,d.dGc&amp;psig=AFQjCNEUzUtzbrmBceEIzzbsnuZEUecZZA&amp;ust=1429956207346025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jpe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hyperlink" Target="http://www.google.co.kr/url?sa=i&amp;rct=j&amp;q=&amp;esrc=s&amp;source=images&amp;cd=&amp;cad=rja&amp;uact=8&amp;ved=0CAcQjRw&amp;url=http://physics.ucsc.edu/~peter/231/magnetic_field/node2.html&amp;ei=rRk6VZnvLIzp8AW094GYDw&amp;bvm=bv.91665533,d.dGc&amp;psig=AFQjCNEUzUtzbrmBceEIzzbsnuZEUecZZA&amp;ust=1429956207346025" TargetMode="External"/><Relationship Id="rId4" Type="http://schemas.openxmlformats.org/officeDocument/2006/relationships/image" Target="../media/image57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png"/><Relationship Id="rId5" Type="http://schemas.openxmlformats.org/officeDocument/2006/relationships/image" Target="../media/image45.wmf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2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6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66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3.wmf"/><Relationship Id="rId4" Type="http://schemas.openxmlformats.org/officeDocument/2006/relationships/image" Target="../media/image65.png"/><Relationship Id="rId9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://www.google.co.kr/url?sa=i&amp;rct=j&amp;q=&amp;esrc=s&amp;source=images&amp;cd=&amp;cad=rja&amp;uact=8&amp;ved=0CAcQjRw&amp;url=http://physics.ucsc.edu/~peter/231/magnetic_field/node2.html&amp;ei=rRk6VZnvLIzp8AW094GYDw&amp;bvm=bv.91665533,d.dGc&amp;psig=AFQjCNEUzUtzbrmBceEIzzbsnuZEUecZZA&amp;ust=142995620734602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hyperlink" Target="http://www.google.co.kr/url?sa=i&amp;rct=j&amp;q=&amp;esrc=s&amp;source=images&amp;cd=&amp;cad=rja&amp;uact=8&amp;ved=0CAcQjRw&amp;url=http://physics.ucsc.edu/~peter/231/magnetic_field/node2.html&amp;ei=rRk6VZnvLIzp8AW094GYDw&amp;bvm=bv.91665533,d.dGc&amp;psig=AFQjCNEUzUtzbrmBceEIzzbsnuZEUecZZA&amp;ust=142995620734602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16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2.wmf"/><Relationship Id="rId9" Type="http://schemas.openxmlformats.org/officeDocument/2006/relationships/image" Target="../media/image7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80.png"/><Relationship Id="rId4" Type="http://schemas.openxmlformats.org/officeDocument/2006/relationships/image" Target="../media/image7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7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png"/><Relationship Id="rId5" Type="http://schemas.openxmlformats.org/officeDocument/2006/relationships/image" Target="../media/image45.wmf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85.e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8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9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6.wmf"/><Relationship Id="rId11" Type="http://schemas.openxmlformats.org/officeDocument/2006/relationships/image" Target="../media/image82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88.wmf"/><Relationship Id="rId4" Type="http://schemas.openxmlformats.org/officeDocument/2006/relationships/image" Target="../media/image90.png"/><Relationship Id="rId9" Type="http://schemas.openxmlformats.org/officeDocument/2006/relationships/oleObject" Target="../embeddings/oleObject2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4.png"/><Relationship Id="rId5" Type="http://schemas.openxmlformats.org/officeDocument/2006/relationships/image" Target="../media/image42.png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7.png"/><Relationship Id="rId4" Type="http://schemas.openxmlformats.org/officeDocument/2006/relationships/image" Target="../media/image3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251" y="248233"/>
            <a:ext cx="91440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3600" b="1" dirty="0" smtClean="0">
                <a:solidFill>
                  <a:srgbClr val="00B050"/>
                </a:solidFill>
              </a:rPr>
              <a:t>Particle</a:t>
            </a:r>
            <a:r>
              <a:rPr lang="ko-KR" altLang="en-US" sz="3600" b="1" dirty="0" smtClean="0">
                <a:solidFill>
                  <a:srgbClr val="00B050"/>
                </a:solidFill>
              </a:rPr>
              <a:t> </a:t>
            </a:r>
            <a:r>
              <a:rPr lang="en-US" altLang="ko-KR" sz="3600" b="1" dirty="0" smtClean="0">
                <a:solidFill>
                  <a:srgbClr val="00B050"/>
                </a:solidFill>
              </a:rPr>
              <a:t>Production 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in the</a:t>
            </a:r>
            <a:r>
              <a:rPr lang="en-US" altLang="ko-KR" sz="3600" b="1" dirty="0" smtClean="0">
                <a:solidFill>
                  <a:srgbClr val="00B050"/>
                </a:solidFill>
              </a:rPr>
              <a:t> </a:t>
            </a:r>
            <a:r>
              <a:rPr lang="en-US" altLang="ko-KR" sz="3600" b="1" dirty="0" smtClean="0">
                <a:solidFill>
                  <a:prstClr val="white"/>
                </a:solidFill>
              </a:rPr>
              <a:t>Strong Magnetic Field </a:t>
            </a:r>
            <a:r>
              <a:rPr lang="en-US" altLang="ko-KR" sz="3600" b="1" dirty="0" smtClean="0">
                <a:solidFill>
                  <a:srgbClr val="FFFF00"/>
                </a:solidFill>
              </a:rPr>
              <a:t>(</a:t>
            </a:r>
            <a:r>
              <a:rPr lang="en-US" altLang="ko-KR" sz="3600" b="1" dirty="0" err="1" smtClean="0">
                <a:solidFill>
                  <a:srgbClr val="FFFF00"/>
                </a:solidFill>
              </a:rPr>
              <a:t>SMaF</a:t>
            </a:r>
            <a:r>
              <a:rPr lang="en-US" altLang="ko-KR" sz="3600" b="1" dirty="0" smtClean="0">
                <a:solidFill>
                  <a:srgbClr val="FFFF00"/>
                </a:solidFill>
              </a:rPr>
              <a:t>)</a:t>
            </a:r>
            <a:endParaRPr lang="ko-KR" altLang="en-US" sz="4000" b="1" dirty="0" smtClean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38416" y="2796954"/>
            <a:ext cx="8640960" cy="1296144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ko-KR" sz="2400" b="1" dirty="0" err="1" smtClean="0">
                <a:solidFill>
                  <a:srgbClr val="CC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Myung-Ki</a:t>
            </a:r>
            <a:r>
              <a:rPr lang="en-US" altLang="ko-KR" sz="2400" b="1" dirty="0" smtClean="0">
                <a:solidFill>
                  <a:srgbClr val="CC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2400" b="1" dirty="0" err="1" smtClean="0">
                <a:solidFill>
                  <a:srgbClr val="CC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Cheo</a:t>
            </a:r>
            <a:r>
              <a:rPr lang="en-US" altLang="ko-KR" sz="2400" b="1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en-US" altLang="ko-KR" sz="2400" b="1" dirty="0" err="1" smtClean="0">
                <a:solidFill>
                  <a:srgbClr val="CC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endParaRPr lang="en-US" altLang="ko-KR" sz="2400" b="1" dirty="0" smtClean="0">
              <a:solidFill>
                <a:srgbClr val="CC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ko-KR" sz="2400" b="1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Astro Nuclear Physics Group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ko-KR" sz="2400" b="1" i="1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Soongsil</a:t>
            </a:r>
            <a:r>
              <a:rPr lang="en-US" altLang="ko-KR" sz="2400" b="1" i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University</a:t>
            </a:r>
            <a:r>
              <a:rPr lang="en-US" altLang="ko-KR" sz="2400" b="1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altLang="ko-KR" sz="2400" b="1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Seoul, Korea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ko-KR" sz="2400" b="1" i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http://ssanp.ssu.ac.kr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ko-KR" altLang="en-US" sz="2400" b="1" i="1" dirty="0" smtClean="0">
              <a:solidFill>
                <a:srgbClr val="0000FF"/>
              </a:solidFill>
              <a:latin typeface="Verdana" pitchFamily="34" charset="0"/>
              <a:ea typeface="궁서" pitchFamily="18" charset="-127"/>
              <a:cs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altLang="ko-KR" sz="2400" b="1" i="1" dirty="0" smtClean="0">
              <a:solidFill>
                <a:prstClr val="black"/>
              </a:solidFill>
              <a:latin typeface="궁서" pitchFamily="18" charset="-127"/>
              <a:ea typeface="궁서" pitchFamily="18" charset="-127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altLang="ko-KR" sz="2400" b="1" dirty="0" smtClean="0">
              <a:solidFill>
                <a:prstClr val="black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43608" y="522920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27584" y="580526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92D050"/>
                </a:solidFill>
              </a:rPr>
              <a:t>11th APCTP-BLTP JINR-PNPI NRC KI-</a:t>
            </a:r>
            <a:r>
              <a:rPr lang="en-US" altLang="ko-KR" b="1" dirty="0" err="1">
                <a:solidFill>
                  <a:srgbClr val="92D050"/>
                </a:solidFill>
              </a:rPr>
              <a:t>SPbU</a:t>
            </a:r>
            <a:r>
              <a:rPr lang="en-US" altLang="ko-KR" b="1" dirty="0">
                <a:solidFill>
                  <a:srgbClr val="92D050"/>
                </a:solidFill>
              </a:rPr>
              <a:t> Joint Workshop "Modern problems in nuclear and elementary particle </a:t>
            </a:r>
            <a:r>
              <a:rPr lang="en-US" altLang="ko-KR" b="1" dirty="0" smtClean="0">
                <a:solidFill>
                  <a:srgbClr val="92D050"/>
                </a:solidFill>
              </a:rPr>
              <a:t>physics“</a:t>
            </a:r>
          </a:p>
          <a:p>
            <a:r>
              <a:rPr lang="en-US" altLang="ko-KR" b="1" dirty="0" smtClean="0">
                <a:solidFill>
                  <a:srgbClr val="00B0F0"/>
                </a:solidFill>
              </a:rPr>
              <a:t>24-28 July, 2017, </a:t>
            </a:r>
            <a:r>
              <a:rPr lang="en-US" altLang="ko-KR" b="1" dirty="0" err="1" smtClean="0">
                <a:solidFill>
                  <a:srgbClr val="00B0F0"/>
                </a:solidFill>
              </a:rPr>
              <a:t>Petergof</a:t>
            </a:r>
            <a:r>
              <a:rPr lang="en-US" altLang="ko-KR" b="1" dirty="0" smtClean="0">
                <a:solidFill>
                  <a:srgbClr val="00B0F0"/>
                </a:solidFill>
              </a:rPr>
              <a:t>, St. </a:t>
            </a:r>
            <a:r>
              <a:rPr lang="en-US" altLang="ko-KR" b="1" dirty="0" err="1" smtClean="0">
                <a:solidFill>
                  <a:srgbClr val="00B0F0"/>
                </a:solidFill>
              </a:rPr>
              <a:t>Petesburg</a:t>
            </a:r>
            <a:r>
              <a:rPr lang="en-US" altLang="ko-KR" b="1" dirty="0" smtClean="0">
                <a:solidFill>
                  <a:srgbClr val="00B0F0"/>
                </a:solidFill>
              </a:rPr>
              <a:t>, Russia</a:t>
            </a:r>
            <a:endParaRPr lang="ko-KR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-1" y="0"/>
            <a:ext cx="2195737" cy="461665"/>
          </a:xfrm>
          <a:prstGeom prst="rect">
            <a:avLst/>
          </a:prstGeom>
          <a:solidFill>
            <a:schemeClr val="tx1">
              <a:alpha val="87057"/>
            </a:scheme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err="1" smtClean="0">
                <a:solidFill>
                  <a:prstClr val="white"/>
                </a:solidFill>
              </a:rPr>
              <a:t>SMaF</a:t>
            </a:r>
            <a:r>
              <a:rPr lang="en-US" altLang="ko-KR" sz="2400" b="1" dirty="0" smtClean="0">
                <a:solidFill>
                  <a:prstClr val="white"/>
                </a:solidFill>
              </a:rPr>
              <a:t> in NS</a:t>
            </a:r>
            <a:endParaRPr lang="en-US" altLang="ko-KR" b="1" dirty="0">
              <a:solidFill>
                <a:prstClr val="white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195736" y="0"/>
            <a:ext cx="6948264" cy="461657"/>
          </a:xfrm>
          <a:prstGeom prst="rect">
            <a:avLst/>
          </a:prstGeom>
          <a:solidFill>
            <a:schemeClr val="tx1">
              <a:alpha val="47842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</a:rPr>
              <a:t>Spin Deceleration in Toroidal Magnetic Field   </a:t>
            </a:r>
            <a:endParaRPr lang="en-US" altLang="ko-KR" sz="2400" b="1" dirty="0">
              <a:solidFill>
                <a:prstClr val="white"/>
              </a:solidFill>
            </a:endParaRP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240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68294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62275"/>
            <a:ext cx="3048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2" descr="http://upload.wikimedia.org/wikipedia/commons/e/e9/Artist%E2%80%99s_impression_of_the_magnetar_in_the_star_cluster_Westerlund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6872"/>
            <a:ext cx="3913892" cy="2952328"/>
          </a:xfrm>
          <a:prstGeom prst="rect">
            <a:avLst/>
          </a:prstGeom>
          <a:noFill/>
        </p:spPr>
      </p:pic>
      <p:cxnSp>
        <p:nvCxnSpPr>
          <p:cNvPr id="17" name="직선 화살표 연결선 16"/>
          <p:cNvCxnSpPr/>
          <p:nvPr/>
        </p:nvCxnSpPr>
        <p:spPr>
          <a:xfrm flipV="1">
            <a:off x="899592" y="1700808"/>
            <a:ext cx="3168352" cy="41764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위로 구부러진 화살표 19"/>
          <p:cNvSpPr/>
          <p:nvPr/>
        </p:nvSpPr>
        <p:spPr>
          <a:xfrm>
            <a:off x="3491880" y="1916832"/>
            <a:ext cx="640088" cy="299472"/>
          </a:xfrm>
          <a:prstGeom prst="curved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B050"/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692696"/>
            <a:ext cx="4793004" cy="223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자유형 10"/>
          <p:cNvSpPr/>
          <p:nvPr/>
        </p:nvSpPr>
        <p:spPr>
          <a:xfrm>
            <a:off x="1657350" y="2807494"/>
            <a:ext cx="1883569" cy="2302669"/>
          </a:xfrm>
          <a:custGeom>
            <a:avLst/>
            <a:gdLst>
              <a:gd name="connsiteX0" fmla="*/ 0 w 1883569"/>
              <a:gd name="connsiteY0" fmla="*/ 2064544 h 2302669"/>
              <a:gd name="connsiteX1" fmla="*/ 1643063 w 1883569"/>
              <a:gd name="connsiteY1" fmla="*/ 2007394 h 2302669"/>
              <a:gd name="connsiteX2" fmla="*/ 1443038 w 1883569"/>
              <a:gd name="connsiteY2" fmla="*/ 292894 h 2302669"/>
              <a:gd name="connsiteX3" fmla="*/ 1414463 w 1883569"/>
              <a:gd name="connsiteY3" fmla="*/ 250031 h 2302669"/>
              <a:gd name="connsiteX4" fmla="*/ 1414463 w 1883569"/>
              <a:gd name="connsiteY4" fmla="*/ 250031 h 230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69" h="2302669">
                <a:moveTo>
                  <a:pt x="0" y="2064544"/>
                </a:moveTo>
                <a:cubicBezTo>
                  <a:pt x="701278" y="2183606"/>
                  <a:pt x="1402557" y="2302669"/>
                  <a:pt x="1643063" y="2007394"/>
                </a:cubicBezTo>
                <a:cubicBezTo>
                  <a:pt x="1883569" y="1712119"/>
                  <a:pt x="1481138" y="585788"/>
                  <a:pt x="1443038" y="292894"/>
                </a:cubicBezTo>
                <a:cubicBezTo>
                  <a:pt x="1404938" y="0"/>
                  <a:pt x="1414463" y="250031"/>
                  <a:pt x="1414463" y="250031"/>
                </a:cubicBezTo>
                <a:lnTo>
                  <a:pt x="1414463" y="250031"/>
                </a:lnTo>
              </a:path>
            </a:pathLst>
          </a:cu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자유형 13"/>
          <p:cNvSpPr/>
          <p:nvPr/>
        </p:nvSpPr>
        <p:spPr>
          <a:xfrm>
            <a:off x="1700213" y="2897981"/>
            <a:ext cx="2131218" cy="2276475"/>
          </a:xfrm>
          <a:custGeom>
            <a:avLst/>
            <a:gdLst>
              <a:gd name="connsiteX0" fmla="*/ 0 w 2131218"/>
              <a:gd name="connsiteY0" fmla="*/ 2002632 h 2276475"/>
              <a:gd name="connsiteX1" fmla="*/ 1514475 w 2131218"/>
              <a:gd name="connsiteY1" fmla="*/ 2245519 h 2276475"/>
              <a:gd name="connsiteX2" fmla="*/ 1985962 w 2131218"/>
              <a:gd name="connsiteY2" fmla="*/ 1816894 h 2276475"/>
              <a:gd name="connsiteX3" fmla="*/ 2128837 w 2131218"/>
              <a:gd name="connsiteY3" fmla="*/ 1373982 h 2276475"/>
              <a:gd name="connsiteX4" fmla="*/ 2000250 w 2131218"/>
              <a:gd name="connsiteY4" fmla="*/ 716757 h 2276475"/>
              <a:gd name="connsiteX5" fmla="*/ 1385887 w 2131218"/>
              <a:gd name="connsiteY5" fmla="*/ 102394 h 2276475"/>
              <a:gd name="connsiteX6" fmla="*/ 1400175 w 2131218"/>
              <a:gd name="connsiteY6" fmla="*/ 102394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218" h="2276475">
                <a:moveTo>
                  <a:pt x="0" y="2002632"/>
                </a:moveTo>
                <a:cubicBezTo>
                  <a:pt x="591740" y="2139553"/>
                  <a:pt x="1183481" y="2276475"/>
                  <a:pt x="1514475" y="2245519"/>
                </a:cubicBezTo>
                <a:cubicBezTo>
                  <a:pt x="1845469" y="2214563"/>
                  <a:pt x="1883568" y="1962150"/>
                  <a:pt x="1985962" y="1816894"/>
                </a:cubicBezTo>
                <a:cubicBezTo>
                  <a:pt x="2088356" y="1671638"/>
                  <a:pt x="2126456" y="1557338"/>
                  <a:pt x="2128837" y="1373982"/>
                </a:cubicBezTo>
                <a:cubicBezTo>
                  <a:pt x="2131218" y="1190626"/>
                  <a:pt x="2124075" y="928688"/>
                  <a:pt x="2000250" y="716757"/>
                </a:cubicBezTo>
                <a:cubicBezTo>
                  <a:pt x="1876425" y="504826"/>
                  <a:pt x="1485900" y="204788"/>
                  <a:pt x="1385887" y="102394"/>
                </a:cubicBezTo>
                <a:cubicBezTo>
                  <a:pt x="1285875" y="0"/>
                  <a:pt x="1343025" y="51197"/>
                  <a:pt x="1400175" y="102394"/>
                </a:cubicBezTo>
              </a:path>
            </a:pathLst>
          </a:custGeom>
          <a:ln w="825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2483768" y="4077072"/>
            <a:ext cx="1728192" cy="1152128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6558" y="4451270"/>
            <a:ext cx="6627442" cy="2388006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346484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-1" y="0"/>
            <a:ext cx="3203849" cy="461665"/>
          </a:xfrm>
          <a:prstGeom prst="rect">
            <a:avLst/>
          </a:prstGeom>
          <a:solidFill>
            <a:schemeClr val="tx1">
              <a:alpha val="87057"/>
            </a:scheme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err="1" smtClean="0">
                <a:solidFill>
                  <a:prstClr val="white"/>
                </a:solidFill>
              </a:rPr>
              <a:t>SMaF</a:t>
            </a:r>
            <a:r>
              <a:rPr lang="en-US" altLang="ko-KR" sz="2400" b="1" dirty="0" smtClean="0">
                <a:solidFill>
                  <a:prstClr val="white"/>
                </a:solidFill>
              </a:rPr>
              <a:t> in NS</a:t>
            </a:r>
            <a:endParaRPr lang="en-US" altLang="ko-KR" b="1" dirty="0">
              <a:solidFill>
                <a:prstClr val="white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03848" y="0"/>
            <a:ext cx="5940152" cy="461657"/>
          </a:xfrm>
          <a:prstGeom prst="rect">
            <a:avLst/>
          </a:prstGeom>
          <a:solidFill>
            <a:schemeClr val="tx1">
              <a:alpha val="47842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r>
              <a:rPr lang="en-US" altLang="ko-KR" sz="2400" b="1" dirty="0" err="1" smtClean="0">
                <a:solidFill>
                  <a:prstClr val="white"/>
                </a:solidFill>
              </a:rPr>
              <a:t>Toroidal</a:t>
            </a:r>
            <a:r>
              <a:rPr lang="en-US" altLang="ko-KR" sz="2400" b="1" dirty="0" smtClean="0">
                <a:solidFill>
                  <a:prstClr val="white"/>
                </a:solidFill>
              </a:rPr>
              <a:t> Magnetic Field   </a:t>
            </a:r>
            <a:endParaRPr lang="en-US" altLang="ko-KR" sz="2400" b="1" dirty="0">
              <a:solidFill>
                <a:prstClr val="white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90950"/>
            <a:ext cx="8157018" cy="32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469822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28800"/>
            <a:ext cx="4983428" cy="199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타원 8"/>
          <p:cNvSpPr/>
          <p:nvPr/>
        </p:nvSpPr>
        <p:spPr>
          <a:xfrm>
            <a:off x="3347864" y="4941168"/>
            <a:ext cx="295232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7236296" y="1484784"/>
            <a:ext cx="792088" cy="7920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6300192" y="2852936"/>
            <a:ext cx="936104" cy="7920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180528" y="6381328"/>
            <a:ext cx="9144000" cy="314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1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テキスト ボックス 3"/>
          <p:cNvSpPr txBox="1">
            <a:spLocks noChangeArrowheads="1"/>
          </p:cNvSpPr>
          <p:nvPr/>
        </p:nvSpPr>
        <p:spPr bwMode="auto">
          <a:xfrm>
            <a:off x="1" y="236885"/>
            <a:ext cx="9036496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400" b="1" u="sng" dirty="0" err="1" smtClean="0">
                <a:solidFill>
                  <a:srgbClr val="FFFF66"/>
                </a:solidFill>
              </a:rPr>
              <a:t>SMaF</a:t>
            </a:r>
            <a:r>
              <a:rPr lang="ja-JP" altLang="en-US" sz="2400" b="1" u="sng" dirty="0" smtClean="0">
                <a:solidFill>
                  <a:srgbClr val="FFFF66"/>
                </a:solidFill>
              </a:rPr>
              <a:t> ⇒ </a:t>
            </a:r>
            <a:r>
              <a:rPr lang="en-US" altLang="ja-JP" sz="2400" b="1" u="sng" dirty="0" smtClean="0">
                <a:solidFill>
                  <a:srgbClr val="FFFF66"/>
                </a:solidFill>
              </a:rPr>
              <a:t>Affect neutrino scattering and absorption in dense matter</a:t>
            </a:r>
            <a:endParaRPr lang="en-US" altLang="ja-JP" sz="2400" b="1" u="sng" dirty="0">
              <a:solidFill>
                <a:srgbClr val="FFFF66"/>
              </a:solidFill>
            </a:endParaRPr>
          </a:p>
          <a:p>
            <a:pPr eaLnBrk="1" fontAlgn="base" latinLnBrk="0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ja-JP" altLang="en-US" sz="2000" b="1" dirty="0">
                <a:solidFill>
                  <a:prstClr val="white"/>
                </a:solidFill>
              </a:rPr>
              <a:t>　　　</a:t>
            </a:r>
            <a:r>
              <a:rPr lang="en-US" altLang="ja-JP" sz="1800" dirty="0" smtClean="0">
                <a:solidFill>
                  <a:prstClr val="white"/>
                </a:solidFill>
              </a:rPr>
              <a:t>TM  </a:t>
            </a:r>
            <a:r>
              <a:rPr lang="en-US" altLang="ja-JP" sz="1800" dirty="0">
                <a:solidFill>
                  <a:prstClr val="white"/>
                </a:solidFill>
              </a:rPr>
              <a:t>et al.,  PRD83, 081303(R)  </a:t>
            </a:r>
            <a:r>
              <a:rPr lang="en-US" altLang="ja-JP" sz="1800" dirty="0" smtClean="0">
                <a:solidFill>
                  <a:prstClr val="white"/>
                </a:solidFill>
              </a:rPr>
              <a:t>(‘11</a:t>
            </a:r>
            <a:r>
              <a:rPr lang="en-US" altLang="ja-JP" sz="1800" dirty="0">
                <a:solidFill>
                  <a:prstClr val="white"/>
                </a:solidFill>
              </a:rPr>
              <a:t>)</a:t>
            </a:r>
            <a:r>
              <a:rPr lang="en-US" altLang="ja-JP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PRD86,123003 </a:t>
            </a:r>
            <a:r>
              <a:rPr lang="en-US" altLang="ja-JP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(‘12), PRC89, 035801 ‘(14)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1341438"/>
            <a:ext cx="8785225" cy="3743325"/>
          </a:xfrm>
          <a:prstGeom prst="rect">
            <a:avLst/>
          </a:prstGeom>
          <a:noFill/>
          <a:ln w="38100">
            <a:solidFill>
              <a:srgbClr val="FFCCFF"/>
            </a:solidFill>
            <a:miter lim="800000"/>
            <a:headEnd/>
            <a:tailEnd/>
          </a:ln>
          <a:extLst/>
        </p:spPr>
        <p:txBody>
          <a:bodyPr tIns="108000" bIns="108000"/>
          <a:lstStyle/>
          <a:p>
            <a:pPr marL="342900" indent="-34290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AC3EC1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en-US" altLang="ja-JP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Asymmetry of  Neutrino Absorption</a:t>
            </a:r>
          </a:p>
          <a:p>
            <a:pPr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AC3EC1"/>
              </a:buClr>
              <a:buSzPct val="80000"/>
              <a:defRPr/>
            </a:pPr>
            <a:r>
              <a:rPr kumimoji="1" lang="en-US" altLang="ja-JP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 </a:t>
            </a:r>
            <a:r>
              <a:rPr kumimoji="1" lang="en-US" altLang="ja-JP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kumimoji="1" lang="en-US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4.2 %  at </a:t>
            </a:r>
            <a:r>
              <a:rPr kumimoji="1" lang="el-GR" altLang="ja-JP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ρ</a:t>
            </a:r>
            <a:r>
              <a:rPr kumimoji="1" lang="en-US" altLang="ja-JP" sz="2000" b="1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  <a:r>
              <a:rPr kumimoji="1" lang="en-US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=</a:t>
            </a:r>
            <a:r>
              <a:rPr kumimoji="1" lang="el-GR" altLang="ja-JP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ρ</a:t>
            </a:r>
            <a:r>
              <a:rPr kumimoji="1" lang="en-US" altLang="ja-JP" sz="2000" b="1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0,  </a:t>
            </a:r>
            <a:r>
              <a:rPr kumimoji="1" lang="en-US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2.2 %  at  </a:t>
            </a:r>
            <a:r>
              <a:rPr kumimoji="1" lang="el-GR" altLang="ja-JP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ρ</a:t>
            </a:r>
            <a:r>
              <a:rPr kumimoji="1" lang="en-US" altLang="ja-JP" sz="2000" b="1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  <a:r>
              <a:rPr kumimoji="1" lang="en-US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=</a:t>
            </a:r>
            <a:r>
              <a:rPr kumimoji="1" lang="en-US" altLang="ja-JP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kumimoji="1" lang="el-GR" altLang="ja-JP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ρ</a:t>
            </a:r>
            <a:r>
              <a:rPr kumimoji="1" lang="en-US" altLang="ja-JP" sz="2000" b="1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0  </a:t>
            </a:r>
            <a:r>
              <a:rPr kumimoji="1" lang="en-US" altLang="ja-JP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when  </a:t>
            </a:r>
            <a:r>
              <a:rPr kumimoji="1" lang="en-US" altLang="ja-JP" sz="20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T</a:t>
            </a:r>
            <a:r>
              <a:rPr kumimoji="1" lang="en-US" altLang="ja-JP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 = 20 MeV and B = 10</a:t>
            </a:r>
            <a:r>
              <a:rPr kumimoji="1" lang="en-US" altLang="ja-JP" sz="2000" b="1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17</a:t>
            </a:r>
            <a:r>
              <a:rPr kumimoji="1" lang="en-US" altLang="ja-JP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G</a:t>
            </a:r>
            <a:endParaRPr kumimoji="1" lang="en-US" altLang="ja-JP" sz="20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marL="342900" indent="-34290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AC3EC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Poloidal</a:t>
            </a:r>
            <a:r>
              <a:rPr kumimoji="1" lang="en-US" altLang="ja-JP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Magnetic Field Configuration </a:t>
            </a:r>
            <a:r>
              <a:rPr kumimoji="1" lang="ja-JP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→　</a:t>
            </a:r>
            <a:r>
              <a:rPr kumimoji="1" lang="en-US" altLang="ja-JP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Kick</a:t>
            </a:r>
            <a:r>
              <a:rPr kumimoji="1" lang="ja-JP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en-US" altLang="ja-JP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Velocity</a:t>
            </a:r>
          </a:p>
          <a:p>
            <a:pPr eaLnBrk="0" fontAlgn="base" latinLnBrk="0" hangingPunct="0">
              <a:lnSpc>
                <a:spcPct val="120000"/>
              </a:lnSpc>
              <a:spcAft>
                <a:spcPct val="0"/>
              </a:spcAft>
              <a:buClr>
                <a:srgbClr val="AC3EC1"/>
              </a:buClr>
              <a:buSzPct val="80000"/>
              <a:defRPr/>
            </a:pPr>
            <a:r>
              <a:rPr kumimoji="1" lang="en-US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     </a:t>
            </a:r>
            <a:r>
              <a:rPr kumimoji="1" lang="en-US" altLang="ja-JP" sz="20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v</a:t>
            </a:r>
            <a:r>
              <a:rPr kumimoji="1" lang="en-US" altLang="ja-JP" sz="2000" b="1" baseline="-25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kick</a:t>
            </a:r>
            <a:r>
              <a:rPr kumimoji="1" lang="en-US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≈ 500 </a:t>
            </a:r>
            <a:r>
              <a:rPr kumimoji="1" lang="ja-JP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－</a:t>
            </a:r>
            <a:r>
              <a:rPr kumimoji="1" lang="en-US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600 [km/s]    when </a:t>
            </a:r>
            <a:r>
              <a:rPr kumimoji="1" lang="en-US" altLang="ja-JP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0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T</a:t>
            </a:r>
            <a:r>
              <a:rPr kumimoji="1" lang="en-US" altLang="ja-JP" sz="2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= 20 MeV</a:t>
            </a:r>
            <a:r>
              <a:rPr kumimoji="1" lang="en-US" altLang="ja-JP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and </a:t>
            </a:r>
            <a:r>
              <a:rPr kumimoji="1" lang="en-US" altLang="ja-JP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B </a:t>
            </a:r>
            <a:r>
              <a:rPr kumimoji="1" lang="en-US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= 2×10</a:t>
            </a:r>
            <a:r>
              <a:rPr kumimoji="1" lang="en-US" altLang="ja-JP" sz="2000" b="1" baseline="30000" dirty="0">
                <a:solidFill>
                  <a:prstClr val="white"/>
                </a:solidFill>
                <a:latin typeface="Times New Roman" panose="02020603050405020304" pitchFamily="18" charset="0"/>
              </a:rPr>
              <a:t>17</a:t>
            </a:r>
            <a:r>
              <a:rPr kumimoji="1" lang="en-US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G </a:t>
            </a:r>
          </a:p>
          <a:p>
            <a:pPr marL="342900" indent="-34290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AC3EC1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en-US" altLang="ja-JP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Toroidal</a:t>
            </a:r>
            <a:r>
              <a:rPr kumimoji="1" lang="en-US" altLang="ja-JP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Magnetic Field </a:t>
            </a:r>
            <a:r>
              <a:rPr kumimoji="1" lang="en-US" altLang="ja-JP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Cation</a:t>
            </a:r>
            <a:r>
              <a:rPr kumimoji="1" lang="en-US" altLang="ja-JP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ja-JP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→ </a:t>
            </a:r>
            <a:r>
              <a:rPr kumimoji="1" lang="en-US" altLang="ja-JP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Spin-Down Rate of PNS</a:t>
            </a:r>
            <a:endParaRPr kumimoji="1" lang="ja-JP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AC3EC1"/>
              </a:buClr>
              <a:buSzPct val="80000"/>
              <a:defRPr/>
            </a:pPr>
            <a:r>
              <a:rPr kumimoji="1" lang="en-US" altLang="ja-JP" sz="2400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Spin-Down Ratio    </a:t>
            </a:r>
            <a:r>
              <a:rPr kumimoji="1" lang="en-US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P-dot/P  </a:t>
            </a:r>
            <a:r>
              <a:rPr kumimoji="1" lang="ja-JP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en-US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≈</a:t>
            </a:r>
            <a:r>
              <a:rPr kumimoji="1" lang="ja-JP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　</a:t>
            </a:r>
            <a:r>
              <a:rPr kumimoji="1" lang="en-US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10</a:t>
            </a:r>
            <a:r>
              <a:rPr kumimoji="1" lang="en-US" altLang="ja-JP" sz="20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-6</a:t>
            </a:r>
            <a:r>
              <a:rPr kumimoji="1" lang="en-US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ja-JP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～ </a:t>
            </a:r>
            <a:r>
              <a:rPr kumimoji="1" lang="en-US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10</a:t>
            </a:r>
            <a:r>
              <a:rPr kumimoji="1" lang="en-US" altLang="ja-JP" sz="20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kumimoji="1" lang="en-US" altLang="ja-JP" sz="2000" baseline="30000" dirty="0">
                <a:solidFill>
                  <a:prstClr val="white"/>
                </a:solidFill>
                <a:latin typeface="Times New Roman" panose="02020603050405020304" pitchFamily="18" charset="0"/>
              </a:rPr>
              <a:t>7 </a:t>
            </a:r>
            <a:r>
              <a:rPr kumimoji="1" lang="en-US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(1/s)   for  </a:t>
            </a:r>
            <a:r>
              <a:rPr kumimoji="1" lang="en-US" altLang="ja-JP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Asym</a:t>
            </a:r>
            <a:r>
              <a:rPr kumimoji="1" lang="en-US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.  </a:t>
            </a:r>
            <a:r>
              <a:rPr kumimoji="1" lang="en-US" altLang="ja-JP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Times New Roman" pitchFamily="18" charset="0"/>
              </a:rPr>
              <a:t>n</a:t>
            </a:r>
            <a:r>
              <a:rPr kumimoji="1" lang="en-US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–Emit</a:t>
            </a:r>
          </a:p>
          <a:p>
            <a:pPr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99CC"/>
              </a:buClr>
              <a:buSzPct val="80000"/>
              <a:defRPr/>
            </a:pPr>
            <a:r>
              <a:rPr kumimoji="1"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                                                        </a:t>
            </a:r>
            <a:r>
              <a:rPr kumimoji="1" lang="ja-JP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≈</a:t>
            </a:r>
            <a:r>
              <a:rPr kumimoji="1" lang="ja-JP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　</a:t>
            </a:r>
            <a:r>
              <a:rPr kumimoji="1"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10</a:t>
            </a:r>
            <a:r>
              <a:rPr kumimoji="1" lang="en-US" altLang="ja-JP" sz="2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-8</a:t>
            </a:r>
            <a:r>
              <a:rPr kumimoji="1"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en-US" altLang="ja-JP" sz="2000" baseline="30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(1/s)              for  MDR</a:t>
            </a:r>
            <a:endParaRPr kumimoji="1" lang="ja-JP" altLang="en-US" sz="24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5605" name="テキスト ボックス 1"/>
          <p:cNvSpPr txBox="1">
            <a:spLocks noChangeArrowheads="1"/>
          </p:cNvSpPr>
          <p:nvPr/>
        </p:nvSpPr>
        <p:spPr bwMode="auto">
          <a:xfrm>
            <a:off x="454025" y="5232400"/>
            <a:ext cx="84693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200" b="1" dirty="0" smtClean="0">
                <a:solidFill>
                  <a:prstClr val="white"/>
                </a:solidFill>
              </a:rPr>
              <a:t>Perturbation calculation</a:t>
            </a:r>
            <a:r>
              <a:rPr lang="ja-JP" altLang="en-US" sz="2200" b="1" dirty="0" smtClean="0">
                <a:solidFill>
                  <a:prstClr val="white"/>
                </a:solidFill>
              </a:rPr>
              <a:t>－</a:t>
            </a:r>
            <a:r>
              <a:rPr lang="ja-JP" altLang="en-US" sz="2200" b="1" dirty="0">
                <a:solidFill>
                  <a:prstClr val="white"/>
                </a:solidFill>
              </a:rPr>
              <a:t>＞　</a:t>
            </a:r>
            <a:r>
              <a:rPr lang="en-US" altLang="ja-JP" sz="2200" b="1" dirty="0" smtClean="0">
                <a:solidFill>
                  <a:prstClr val="white"/>
                </a:solidFill>
              </a:rPr>
              <a:t>Non-perturbation including Landau quantization is </a:t>
            </a:r>
            <a:r>
              <a:rPr lang="en-US" altLang="ko-KR" sz="2200" b="1" dirty="0" smtClean="0">
                <a:solidFill>
                  <a:prstClr val="white"/>
                </a:solidFill>
              </a:rPr>
              <a:t>necessary</a:t>
            </a:r>
            <a:r>
              <a:rPr lang="ko-KR" altLang="en-US" sz="2200" b="1" dirty="0" smtClean="0">
                <a:solidFill>
                  <a:prstClr val="white"/>
                </a:solidFill>
              </a:rPr>
              <a:t> </a:t>
            </a:r>
            <a:r>
              <a:rPr lang="en-US" altLang="ko-KR" sz="2200" b="1" dirty="0" smtClean="0">
                <a:solidFill>
                  <a:prstClr val="white"/>
                </a:solidFill>
              </a:rPr>
              <a:t>for further discussions of </a:t>
            </a:r>
            <a:r>
              <a:rPr lang="en-US" altLang="ko-KR" sz="2200" b="1" dirty="0" err="1" smtClean="0">
                <a:solidFill>
                  <a:prstClr val="white"/>
                </a:solidFill>
              </a:rPr>
              <a:t>SMaF</a:t>
            </a:r>
            <a:r>
              <a:rPr lang="en-US" altLang="ko-KR" sz="2200" b="1" dirty="0" smtClean="0">
                <a:solidFill>
                  <a:prstClr val="white"/>
                </a:solidFill>
              </a:rPr>
              <a:t> physics</a:t>
            </a:r>
            <a:endParaRPr lang="en-US" altLang="ja-JP" sz="2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85813"/>
          </a:xfrm>
        </p:spPr>
        <p:txBody>
          <a:bodyPr/>
          <a:lstStyle/>
          <a:p>
            <a:r>
              <a:rPr lang="en-US" altLang="ko-KR" dirty="0" smtClean="0"/>
              <a:t>Contents</a:t>
            </a:r>
          </a:p>
        </p:txBody>
      </p:sp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1575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262660" y="893146"/>
            <a:ext cx="8892480" cy="53285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altLang="ko-KR" dirty="0" smtClean="0"/>
              <a:t>0. Introduction </a:t>
            </a:r>
            <a:endParaRPr lang="en-US" altLang="ko-KR" sz="6300" b="1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1. </a:t>
            </a:r>
            <a:r>
              <a:rPr lang="en-US" altLang="ko-KR" b="1" dirty="0" smtClean="0">
                <a:solidFill>
                  <a:srgbClr val="00B050"/>
                </a:solidFill>
              </a:rPr>
              <a:t>Strong Magnetic Field (</a:t>
            </a:r>
            <a:r>
              <a:rPr lang="en-US" altLang="ko-KR" b="1" dirty="0" err="1" smtClean="0">
                <a:solidFill>
                  <a:srgbClr val="00B050"/>
                </a:solidFill>
              </a:rPr>
              <a:t>SMaF</a:t>
            </a:r>
            <a:r>
              <a:rPr lang="en-US" altLang="ko-KR" b="1" dirty="0" smtClean="0">
                <a:solidFill>
                  <a:srgbClr val="00B050"/>
                </a:solidFill>
              </a:rPr>
              <a:t>) </a:t>
            </a:r>
            <a:r>
              <a:rPr lang="en-US" altLang="ko-KR" dirty="0" smtClean="0"/>
              <a:t>in Dense Matter</a:t>
            </a:r>
          </a:p>
          <a:p>
            <a:pPr>
              <a:buNone/>
            </a:pPr>
            <a:r>
              <a:rPr lang="en-US" altLang="ko-KR" dirty="0" smtClean="0"/>
              <a:t>1-1. </a:t>
            </a:r>
            <a:r>
              <a:rPr lang="en-US" altLang="ko-KR" b="1" dirty="0" smtClean="0">
                <a:solidFill>
                  <a:srgbClr val="002060"/>
                </a:solidFill>
              </a:rPr>
              <a:t>Equation of States </a:t>
            </a:r>
            <a:r>
              <a:rPr lang="en-US" altLang="ko-KR" dirty="0" smtClean="0"/>
              <a:t>in Neutron Stars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1-2. </a:t>
            </a:r>
            <a:r>
              <a:rPr lang="en-US" altLang="ko-KR" b="1" dirty="0" smtClean="0">
                <a:solidFill>
                  <a:srgbClr val="FF0000"/>
                </a:solidFill>
              </a:rPr>
              <a:t>Pulsar Kick </a:t>
            </a:r>
            <a:r>
              <a:rPr lang="en-US" altLang="ko-KR" dirty="0" smtClean="0"/>
              <a:t>of Neutron Stars </a:t>
            </a:r>
          </a:p>
          <a:p>
            <a:pPr>
              <a:buNone/>
            </a:pPr>
            <a:r>
              <a:rPr lang="en-US" altLang="ko-KR" dirty="0" smtClean="0"/>
              <a:t>1-3. </a:t>
            </a:r>
            <a:r>
              <a:rPr lang="en-US" altLang="ko-KR" b="1" dirty="0" smtClean="0">
                <a:solidFill>
                  <a:srgbClr val="0070C0"/>
                </a:solidFill>
              </a:rPr>
              <a:t>Spin Deceleration of </a:t>
            </a:r>
            <a:r>
              <a:rPr lang="en-US" altLang="ko-KR" dirty="0" smtClean="0"/>
              <a:t>Neutron Stars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2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  <a:r>
              <a:rPr lang="en-US" altLang="ko-KR" b="1" dirty="0" smtClean="0">
                <a:solidFill>
                  <a:srgbClr val="FF0000"/>
                </a:solidFill>
              </a:rPr>
              <a:t>Particle Production by </a:t>
            </a:r>
            <a:r>
              <a:rPr lang="en-US" altLang="ko-KR" b="1" dirty="0" err="1" smtClean="0">
                <a:solidFill>
                  <a:srgbClr val="00B050"/>
                </a:solidFill>
              </a:rPr>
              <a:t>SMaF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en-US" altLang="ko-KR" sz="3300" dirty="0">
                <a:solidFill>
                  <a:prstClr val="black"/>
                </a:solidFill>
              </a:rPr>
              <a:t>via</a:t>
            </a:r>
            <a:r>
              <a:rPr lang="en-US" altLang="ko-KR" sz="3300" b="1" dirty="0">
                <a:solidFill>
                  <a:srgbClr val="00B050"/>
                </a:solidFill>
              </a:rPr>
              <a:t> </a:t>
            </a:r>
            <a:r>
              <a:rPr lang="en-US" altLang="ko-KR" sz="3300" b="1" dirty="0">
                <a:solidFill>
                  <a:srgbClr val="002060"/>
                </a:solidFill>
              </a:rPr>
              <a:t>Landau Quantization </a:t>
            </a:r>
            <a:r>
              <a:rPr lang="en-US" altLang="ko-KR" b="1" dirty="0" smtClean="0">
                <a:solidFill>
                  <a:srgbClr val="FF0000"/>
                </a:solidFill>
              </a:rPr>
              <a:t>in Astrophysics</a:t>
            </a:r>
            <a:endParaRPr lang="en-US" altLang="ko-KR" b="1" dirty="0" smtClean="0"/>
          </a:p>
          <a:p>
            <a:pPr>
              <a:buNone/>
            </a:pPr>
            <a:r>
              <a:rPr lang="en-US" altLang="ko-KR" dirty="0" smtClean="0"/>
              <a:t>2-1. Quantum Field Approach</a:t>
            </a:r>
          </a:p>
          <a:p>
            <a:pPr>
              <a:buNone/>
            </a:pPr>
            <a:r>
              <a:rPr lang="en-US" altLang="ko-KR" dirty="0" smtClean="0"/>
              <a:t>2-2. </a:t>
            </a:r>
            <a:r>
              <a:rPr lang="en-US" altLang="ko-KR" b="1" dirty="0" smtClean="0">
                <a:solidFill>
                  <a:srgbClr val="00B0F0"/>
                </a:solidFill>
              </a:rPr>
              <a:t>Pion</a:t>
            </a:r>
            <a:r>
              <a:rPr lang="en-US" altLang="ko-KR" dirty="0" smtClean="0"/>
              <a:t> production in </a:t>
            </a:r>
            <a:r>
              <a:rPr lang="en-US" altLang="ko-KR" dirty="0" err="1" smtClean="0"/>
              <a:t>SMaF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3. </a:t>
            </a:r>
            <a:r>
              <a:rPr lang="en-US" altLang="ko-KR" b="1" dirty="0" smtClean="0">
                <a:solidFill>
                  <a:srgbClr val="FF0000"/>
                </a:solidFill>
              </a:rPr>
              <a:t>Particle production </a:t>
            </a:r>
            <a:r>
              <a:rPr lang="en-US" altLang="ko-KR" dirty="0" smtClean="0"/>
              <a:t>and </a:t>
            </a:r>
            <a:r>
              <a:rPr lang="en-US" altLang="ko-KR" b="1" dirty="0" err="1" smtClean="0">
                <a:solidFill>
                  <a:srgbClr val="00B0F0"/>
                </a:solidFill>
              </a:rPr>
              <a:t>Magnetar</a:t>
            </a:r>
            <a:r>
              <a:rPr lang="en-US" altLang="ko-KR" b="1" dirty="0" smtClean="0">
                <a:solidFill>
                  <a:srgbClr val="00B0F0"/>
                </a:solidFill>
              </a:rPr>
              <a:t> Cooling</a:t>
            </a:r>
          </a:p>
          <a:p>
            <a:pPr>
              <a:buNone/>
            </a:pPr>
            <a:r>
              <a:rPr lang="en-US" altLang="ko-KR" dirty="0" smtClean="0"/>
              <a:t>3-1. </a:t>
            </a:r>
            <a:r>
              <a:rPr lang="en-US" altLang="ko-KR" b="1" dirty="0" err="1" smtClean="0">
                <a:solidFill>
                  <a:srgbClr val="FFC000"/>
                </a:solidFill>
              </a:rPr>
              <a:t>Axion</a:t>
            </a:r>
            <a:r>
              <a:rPr lang="en-US" altLang="ko-KR" dirty="0" smtClean="0"/>
              <a:t> production in </a:t>
            </a:r>
            <a:r>
              <a:rPr lang="en-US" altLang="ko-KR" dirty="0" err="1" smtClean="0"/>
              <a:t>Magnetar</a:t>
            </a:r>
            <a:endParaRPr lang="en-US" altLang="ko-KR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ko-KR" dirty="0" smtClean="0"/>
              <a:t>3-2. </a:t>
            </a:r>
            <a:r>
              <a:rPr lang="en-US" altLang="ko-KR" b="1" dirty="0" smtClean="0">
                <a:solidFill>
                  <a:srgbClr val="7030A0"/>
                </a:solidFill>
              </a:rPr>
              <a:t>Pair neutrino </a:t>
            </a:r>
            <a:r>
              <a:rPr lang="en-US" altLang="ko-KR" dirty="0" smtClean="0"/>
              <a:t>production in </a:t>
            </a:r>
            <a:r>
              <a:rPr lang="en-US" altLang="ko-KR" dirty="0" err="1" smtClean="0"/>
              <a:t>Magnetar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4. Summary and Conclusions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6514" y="2018053"/>
            <a:ext cx="874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7030A0"/>
                </a:solidFill>
              </a:rPr>
              <a:t>MKC et.al, PRC 82, 025804 (2010); PRC 83, 018802 (2011);  JCAP 10, 21 (2013)</a:t>
            </a:r>
            <a:endParaRPr lang="ko-KR" altLang="en-US" sz="14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287935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7030A0"/>
                </a:solidFill>
              </a:rPr>
              <a:t>PRD 86 (</a:t>
            </a:r>
            <a:r>
              <a:rPr lang="en-US" altLang="ko-KR" sz="1400" dirty="0" smtClean="0">
                <a:solidFill>
                  <a:srgbClr val="0000CC"/>
                </a:solidFill>
                <a:cs typeface="Arial" charset="0"/>
              </a:rPr>
              <a:t>2012) 123003 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; </a:t>
            </a:r>
            <a:r>
              <a:rPr lang="en-US" altLang="ko-KR" sz="1400" dirty="0" smtClean="0">
                <a:solidFill>
                  <a:srgbClr val="0000CC"/>
                </a:solidFill>
                <a:cs typeface="Arial" charset="0"/>
              </a:rPr>
              <a:t>PRD 83 (2011) 081303(R),</a:t>
            </a:r>
          </a:p>
          <a:p>
            <a:r>
              <a:rPr lang="en-US" altLang="ko-KR" sz="1400" b="1" dirty="0" smtClean="0">
                <a:solidFill>
                  <a:srgbClr val="7030A0"/>
                </a:solidFill>
              </a:rPr>
              <a:t>PRC 89 (2014) 035801; PRD 90 (2014) 0637302…</a:t>
            </a:r>
            <a:endParaRPr lang="ko-KR" altLang="en-US" sz="1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4502" y="4411973"/>
            <a:ext cx="4032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7030A0"/>
                </a:solidFill>
              </a:rPr>
              <a:t>PRD 91 (2015) 123007, PLB 757 (2016) 125</a:t>
            </a:r>
            <a:endParaRPr lang="ko-KR" altLang="en-US" sz="1400" b="1" dirty="0">
              <a:solidFill>
                <a:srgbClr val="7030A0"/>
              </a:solidFill>
            </a:endParaRPr>
          </a:p>
        </p:txBody>
      </p:sp>
      <p:pic>
        <p:nvPicPr>
          <p:cNvPr id="10" name="Picture 2" descr="https://encrypted-tbn0.gstatic.com/images?q=tbn:ANd9GcRsPFTolxj3v5vN9j3q7WTcuAQBSFUJc_UT3iQByaJlRdmJU72ox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33974"/>
            <a:ext cx="1961914" cy="198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포인트가 5개인 별 10"/>
          <p:cNvSpPr/>
          <p:nvPr/>
        </p:nvSpPr>
        <p:spPr>
          <a:xfrm>
            <a:off x="37151" y="3361745"/>
            <a:ext cx="451018" cy="42119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" y="1203445"/>
            <a:ext cx="9136295" cy="219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050" y="4453400"/>
            <a:ext cx="9138696" cy="2200847"/>
          </a:xfrm>
          <a:prstGeom prst="rect">
            <a:avLst/>
          </a:prstGeom>
        </p:spPr>
      </p:pic>
      <p:pic>
        <p:nvPicPr>
          <p:cNvPr id="29698" name="Picture 2" descr="https://upload.wikimedia.org/wikipedia/commons/0/0b/Landa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1735" y="3956106"/>
            <a:ext cx="2339752" cy="3309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1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77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800" b="1" dirty="0" smtClean="0">
                <a:solidFill>
                  <a:srgbClr val="FF0000"/>
                </a:solidFill>
              </a:rPr>
              <a:t>Beyond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 Synchrotron Radiation </a:t>
            </a:r>
            <a:endParaRPr lang="ja-JP" altLang="en-US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51520" y="1052513"/>
                <a:ext cx="8640960" cy="5767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000" b="1" dirty="0" smtClean="0">
                    <a:solidFill>
                      <a:prstClr val="white"/>
                    </a:solidFill>
                  </a:rPr>
                  <a:t>1GeV</a:t>
                </a:r>
                <a:r>
                  <a:rPr lang="ja-JP" altLang="en-US" sz="2000" b="1" dirty="0">
                    <a:solidFill>
                      <a:prstClr val="white"/>
                    </a:solidFill>
                  </a:rPr>
                  <a:t>～</a:t>
                </a:r>
                <a:r>
                  <a:rPr lang="en-US" altLang="ja-JP" sz="2000" b="1" dirty="0" smtClean="0">
                    <a:solidFill>
                      <a:prstClr val="white"/>
                    </a:solidFill>
                  </a:rPr>
                  <a:t>1TeV of proton</a:t>
                </a:r>
                <a:endParaRPr lang="en-US" altLang="ja-JP" sz="2000" b="1" dirty="0">
                  <a:solidFill>
                    <a:prstClr val="white"/>
                  </a:solidFill>
                </a:endParaRPr>
              </a:p>
              <a:p>
                <a:pPr eaLnBrk="0" fontAlgn="base" latinLnBrk="0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ja-JP" altLang="en-US" sz="2000" b="1" dirty="0">
                    <a:solidFill>
                      <a:prstClr val="white"/>
                    </a:solidFill>
                  </a:rPr>
                  <a:t>　⇒　</a:t>
                </a:r>
                <a:r>
                  <a:rPr lang="en-US" altLang="ja-JP" sz="2000" b="1" dirty="0" smtClean="0">
                    <a:solidFill>
                      <a:prstClr val="white"/>
                    </a:solidFill>
                  </a:rPr>
                  <a:t>Synchrotron Radiation</a:t>
                </a:r>
                <a:r>
                  <a:rPr lang="ja-JP" altLang="en-US" sz="2000" b="1" dirty="0">
                    <a:solidFill>
                      <a:prstClr val="white"/>
                    </a:solidFill>
                  </a:rPr>
                  <a:t>　</a:t>
                </a:r>
                <a:endParaRPr lang="en-US" altLang="ja-JP" sz="2000" b="1" dirty="0">
                  <a:solidFill>
                    <a:prstClr val="white"/>
                  </a:solidFill>
                </a:endParaRPr>
              </a:p>
              <a:p>
                <a:pPr eaLnBrk="0" fontAlgn="base" latinLnBrk="0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ja-JP" altLang="en-US" sz="2000" b="1" dirty="0">
                    <a:solidFill>
                      <a:prstClr val="white"/>
                    </a:solidFill>
                  </a:rPr>
                  <a:t>　　</a:t>
                </a:r>
                <a:r>
                  <a:rPr lang="ja-JP" altLang="en-US" sz="2000" b="1" dirty="0" smtClean="0">
                    <a:solidFill>
                      <a:srgbClr val="FF0000"/>
                    </a:solidFill>
                  </a:rPr>
                  <a:t>・</a:t>
                </a:r>
                <a:r>
                  <a:rPr lang="ja-JP" altLang="en-US" sz="2000" b="1" dirty="0">
                    <a:solidFill>
                      <a:srgbClr val="FF0000"/>
                    </a:solidFill>
                  </a:rPr>
                  <a:t>・・　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Pion Production ???</a:t>
                </a:r>
                <a:endParaRPr lang="en-US" altLang="ja-JP" sz="20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eaLnBrk="0" fontAlgn="base" latinLnBrk="0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ja-JP" altLang="en-US" sz="2000" b="1" dirty="0" smtClean="0">
                    <a:solidFill>
                      <a:prstClr val="white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ja-JP" altLang="en-US" sz="2000" b="1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000" b="1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b="1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𝑺𝒕𝒓𝒐𝒏𝒈</m:t>
                    </m:r>
                    <m:r>
                      <a:rPr lang="en-US" altLang="ja-JP" sz="2000" b="1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000" b="1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𝑭𝒐𝒓𝒄𝒆</m:t>
                    </m:r>
                    <m:r>
                      <a:rPr lang="en-US" altLang="ja-JP" sz="2000" b="1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altLang="ja-JP" sz="2000" b="1" i="1" dirty="0" err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ja-JP" sz="2000" b="1" i="1" dirty="0" err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000" b="1" i="1" dirty="0" err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𝑴𝒂𝒈</m:t>
                    </m:r>
                    <m:r>
                      <a:rPr lang="en-US" altLang="ja-JP" sz="2000" b="1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000" b="1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𝑭𝒐𝒓𝒄𝒆</m:t>
                    </m:r>
                    <m:r>
                      <a:rPr lang="en-US" altLang="ja-JP" sz="2000" b="1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000" b="1" dirty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  <a:p>
                <a:pPr eaLnBrk="0" fontAlgn="base" latinLnBrk="0" hangingPunct="0">
                  <a:spcBef>
                    <a:spcPts val="24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𝑵𝒆𝒆𝒅</m:t>
                      </m:r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𝒕𝒐</m:t>
                      </m:r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𝒄𝒂𝒍𝒄𝒖𝒍𝒂𝒕𝒆</m:t>
                      </m:r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𝒇𝒓𝒐𝒎</m:t>
                      </m:r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𝒔𝒆𝒎𝒊</m:t>
                      </m:r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𝒄𝒍𝒂𝒔𝒔𝒊𝒄𝒂𝒍</m:t>
                      </m:r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𝒕𝒐</m:t>
                      </m:r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𝒒𝒖𝒂𝒏𝒕𝒖𝒎</m:t>
                      </m:r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𝒇𝒊𝒆𝒍𝒅</m:t>
                      </m:r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400" b="1" i="1" dirty="0" smtClean="0">
                          <a:solidFill>
                            <a:srgbClr val="FFFFCC"/>
                          </a:solidFill>
                          <a:latin typeface="Cambria Math"/>
                        </a:rPr>
                        <m:t>𝒕𝒉𝒆𝒐𝒓𝒚</m:t>
                      </m:r>
                    </m:oMath>
                  </m:oMathPara>
                </a14:m>
                <a:endParaRPr lang="en-US" altLang="ja-JP" sz="2400" b="1" dirty="0" smtClean="0">
                  <a:solidFill>
                    <a:prstClr val="white"/>
                  </a:solidFill>
                </a:endParaRPr>
              </a:p>
              <a:p>
                <a:pPr eaLnBrk="0" fontAlgn="base" latinLnBrk="0" hangingPunct="0">
                  <a:spcBef>
                    <a:spcPts val="2400"/>
                  </a:spcBef>
                  <a:spcAft>
                    <a:spcPct val="0"/>
                  </a:spcAft>
                </a:pPr>
                <a:r>
                  <a:rPr lang="ja-JP" altLang="en-US" sz="2400" b="1" dirty="0" smtClean="0">
                    <a:solidFill>
                      <a:prstClr val="white"/>
                    </a:solidFill>
                  </a:rPr>
                  <a:t>　</a:t>
                </a:r>
                <a:r>
                  <a:rPr lang="en-US" altLang="ja-JP" sz="2400" b="1" dirty="0" smtClean="0">
                    <a:solidFill>
                      <a:prstClr val="white"/>
                    </a:solidFill>
                  </a:rPr>
                  <a:t>Ref:</a:t>
                </a:r>
                <a:r>
                  <a:rPr lang="ja-JP" altLang="en-US" sz="2400" b="1" dirty="0">
                    <a:solidFill>
                      <a:prstClr val="white"/>
                    </a:solidFill>
                  </a:rPr>
                  <a:t>　</a:t>
                </a:r>
                <a:r>
                  <a:rPr lang="en-US" altLang="ja-JP" sz="1800" b="1" dirty="0" err="1" smtClean="0">
                    <a:solidFill>
                      <a:prstClr val="white"/>
                    </a:solidFill>
                  </a:rPr>
                  <a:t>V.L.Ginzburg</a:t>
                </a:r>
                <a:r>
                  <a:rPr lang="en-US" altLang="ja-JP" sz="1800" b="1" dirty="0" smtClean="0">
                    <a:solidFill>
                      <a:prstClr val="white"/>
                    </a:solidFill>
                  </a:rPr>
                  <a:t> et al., </a:t>
                </a:r>
                <a:r>
                  <a:rPr lang="en-US" altLang="ja-JP" sz="1800" b="1" dirty="0" err="1" smtClean="0">
                    <a:solidFill>
                      <a:prstClr val="white"/>
                    </a:solidFill>
                  </a:rPr>
                  <a:t>UsFiN</a:t>
                </a:r>
                <a:r>
                  <a:rPr lang="en-US" altLang="ja-JP" sz="1800" b="1" dirty="0" smtClean="0">
                    <a:solidFill>
                      <a:prstClr val="white"/>
                    </a:solidFill>
                  </a:rPr>
                  <a:t> 87, 65,  ARA&amp;A  3, 297 (1965) </a:t>
                </a:r>
              </a:p>
              <a:p>
                <a:pPr eaLnBrk="0" fontAlgn="base" latinLnBrk="0" hangingPunct="0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en-US" altLang="ja-JP" sz="1800" b="1" dirty="0">
                    <a:solidFill>
                      <a:prstClr val="white"/>
                    </a:solidFill>
                  </a:rPr>
                  <a:t> </a:t>
                </a:r>
                <a:r>
                  <a:rPr lang="en-US" altLang="ja-JP" sz="1800" b="1" dirty="0" smtClean="0">
                    <a:solidFill>
                      <a:prstClr val="white"/>
                    </a:solidFill>
                  </a:rPr>
                  <a:t>                </a:t>
                </a:r>
                <a:r>
                  <a:rPr lang="en-US" altLang="ja-JP" sz="1800" b="1" dirty="0" err="1" smtClean="0">
                    <a:solidFill>
                      <a:prstClr val="white"/>
                    </a:solidFill>
                  </a:rPr>
                  <a:t>T.Kajino</a:t>
                </a:r>
                <a:r>
                  <a:rPr lang="en-US" altLang="ja-JP" sz="1800" b="1" dirty="0" smtClean="0">
                    <a:solidFill>
                      <a:prstClr val="white"/>
                    </a:solidFill>
                  </a:rPr>
                  <a:t> et al., </a:t>
                </a:r>
                <a:r>
                  <a:rPr lang="en-US" altLang="ja-JP" sz="1800" b="1" dirty="0" err="1" smtClean="0">
                    <a:solidFill>
                      <a:prstClr val="white"/>
                    </a:solidFill>
                  </a:rPr>
                  <a:t>ApJ</a:t>
                </a:r>
                <a:r>
                  <a:rPr lang="en-US" altLang="ja-JP" sz="1800" b="1" dirty="0" smtClean="0">
                    <a:solidFill>
                      <a:prstClr val="white"/>
                    </a:solidFill>
                  </a:rPr>
                  <a:t> 782, 70 (2014) </a:t>
                </a:r>
                <a:endParaRPr lang="en-US" altLang="ja-JP" sz="1800" b="1" dirty="0">
                  <a:solidFill>
                    <a:prstClr val="white"/>
                  </a:solidFill>
                </a:endParaRPr>
              </a:p>
              <a:p>
                <a:pPr eaLnBrk="0" fontAlgn="base" latinLnBrk="0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ja-JP" sz="2400" b="1" dirty="0" smtClean="0">
                    <a:solidFill>
                      <a:prstClr val="white"/>
                    </a:solidFill>
                  </a:rPr>
                  <a:t>         However, Scalar particle   (not PS particle)</a:t>
                </a:r>
              </a:p>
              <a:p>
                <a:pPr eaLnBrk="0" fontAlgn="base" latinLnBrk="0" hangingPunct="0">
                  <a:spcBef>
                    <a:spcPts val="1800"/>
                  </a:spcBef>
                  <a:spcAft>
                    <a:spcPct val="0"/>
                  </a:spcAft>
                </a:pPr>
                <a:r>
                  <a:rPr lang="ja-JP" altLang="en-US" sz="2400" b="1" dirty="0" smtClean="0">
                    <a:solidFill>
                      <a:prstClr val="white"/>
                    </a:solidFill>
                  </a:rPr>
                  <a:t>　　　</a:t>
                </a:r>
                <a:r>
                  <a:rPr lang="en-US" altLang="ja-JP" sz="2400" b="1" dirty="0" smtClean="0">
                    <a:solidFill>
                      <a:prstClr val="white"/>
                    </a:solidFill>
                  </a:rPr>
                  <a:t>PV coupling    source term                            </a:t>
                </a:r>
              </a:p>
              <a:p>
                <a:pPr eaLnBrk="0" fontAlgn="base" latinLnBrk="0" hangingPunct="0">
                  <a:spcBef>
                    <a:spcPts val="800"/>
                  </a:spcBef>
                  <a:spcAft>
                    <a:spcPct val="0"/>
                  </a:spcAft>
                </a:pPr>
                <a:r>
                  <a:rPr lang="en-US" altLang="ja-JP" sz="2400" b="1" dirty="0" smtClean="0">
                    <a:solidFill>
                      <a:prstClr val="white"/>
                    </a:solidFill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ja-JP" sz="2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altLang="ja-JP" sz="2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altLang="ja-JP" sz="2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b="1" dirty="0" smtClean="0">
                    <a:solidFill>
                      <a:prstClr val="white"/>
                    </a:solidFill>
                  </a:rPr>
                  <a:t>     </a:t>
                </a:r>
                <a:r>
                  <a:rPr lang="en-US" altLang="ja-JP" sz="2400" b="1" dirty="0" smtClean="0">
                    <a:solidFill>
                      <a:srgbClr val="FFCC00"/>
                    </a:solidFill>
                  </a:rPr>
                  <a:t>Spin Flip </a:t>
                </a:r>
                <a:r>
                  <a:rPr lang="en-US" altLang="ja-JP" sz="2400" b="1" dirty="0" smtClean="0">
                    <a:solidFill>
                      <a:prstClr val="white"/>
                    </a:solidFill>
                  </a:rPr>
                  <a:t>process is dominant?</a:t>
                </a:r>
              </a:p>
              <a:p>
                <a:pPr eaLnBrk="0" fontAlgn="base" latinLnBrk="0" hangingPunct="0">
                  <a:spcBef>
                    <a:spcPts val="2000"/>
                  </a:spcBef>
                  <a:spcAft>
                    <a:spcPct val="0"/>
                  </a:spcAft>
                </a:pPr>
                <a:r>
                  <a:rPr lang="en-US" altLang="ja-JP" sz="2400" b="1" dirty="0" smtClean="0">
                    <a:solidFill>
                      <a:prstClr val="white"/>
                    </a:solidFill>
                  </a:rPr>
                  <a:t>   Anomalous Magnetic Moment </a:t>
                </a:r>
                <a:r>
                  <a:rPr lang="ja-JP" altLang="en-US" sz="2400" b="1" dirty="0" smtClean="0">
                    <a:solidFill>
                      <a:prstClr val="white"/>
                    </a:solidFill>
                  </a:rPr>
                  <a:t>⇒　</a:t>
                </a:r>
                <a:r>
                  <a:rPr lang="en-US" altLang="ja-JP" sz="2400" b="1" dirty="0" smtClean="0">
                    <a:solidFill>
                      <a:prstClr val="white"/>
                    </a:solidFill>
                  </a:rPr>
                  <a:t>Tensor field kinematics                  </a:t>
                </a:r>
                <a:endParaRPr lang="en-US" altLang="ja-JP" sz="24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457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052513"/>
                <a:ext cx="8640960" cy="576741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05" t="-740" r="-8745" b="-1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294405"/>
              </p:ext>
            </p:extLst>
          </p:nvPr>
        </p:nvGraphicFramePr>
        <p:xfrm>
          <a:off x="4860032" y="5301208"/>
          <a:ext cx="1404352" cy="46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数式" r:id="rId5" imgW="761669" imgH="253890" progId="Equation.3">
                  <p:embed/>
                </p:oleObj>
              </mc:Choice>
              <mc:Fallback>
                <p:oleObj name="数式" r:id="rId5" imgW="761669" imgH="25389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301208"/>
                        <a:ext cx="1404352" cy="46723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7" y="3501008"/>
            <a:ext cx="98410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836712"/>
            <a:ext cx="7812360" cy="367240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encrypted-tbn0.gstatic.com/images?q=tbn:ANd9GcRsPFTolxj3v5vN9j3q7WTcuAQBSFUJc_UT3iQByaJlRdmJU72oxA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24860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화살표 연결선 14"/>
          <p:cNvCxnSpPr>
            <a:endCxn id="13" idx="1"/>
          </p:cNvCxnSpPr>
          <p:nvPr/>
        </p:nvCxnSpPr>
        <p:spPr>
          <a:xfrm flipV="1">
            <a:off x="3131840" y="1257300"/>
            <a:ext cx="3526135" cy="152362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2" y="1052736"/>
            <a:ext cx="10763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5976" y="2780928"/>
            <a:ext cx="2590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직선 화살표 연결선 15"/>
          <p:cNvCxnSpPr/>
          <p:nvPr/>
        </p:nvCxnSpPr>
        <p:spPr>
          <a:xfrm flipH="1">
            <a:off x="8028384" y="692696"/>
            <a:ext cx="360040" cy="3600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H="1" flipV="1">
            <a:off x="7956376" y="1412776"/>
            <a:ext cx="720080" cy="2160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구부러진 연결선 27"/>
          <p:cNvCxnSpPr/>
          <p:nvPr/>
        </p:nvCxnSpPr>
        <p:spPr>
          <a:xfrm rot="16200000" flipH="1">
            <a:off x="7992380" y="1808820"/>
            <a:ext cx="936104" cy="432048"/>
          </a:xfrm>
          <a:prstGeom prst="curved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구부러진 연결선 28"/>
          <p:cNvCxnSpPr/>
          <p:nvPr/>
        </p:nvCxnSpPr>
        <p:spPr>
          <a:xfrm rot="16200000" flipH="1">
            <a:off x="7956376" y="1196752"/>
            <a:ext cx="1368152" cy="648072"/>
          </a:xfrm>
          <a:prstGeom prst="curved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5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11"/>
          <p:cNvSpPr txBox="1">
            <a:spLocks noChangeArrowheads="1"/>
          </p:cNvSpPr>
          <p:nvPr/>
        </p:nvSpPr>
        <p:spPr bwMode="auto">
          <a:xfrm>
            <a:off x="347213" y="744538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FFFFCC"/>
                </a:solidFill>
              </a:rPr>
              <a:t>Magnetic Field :</a:t>
            </a:r>
          </a:p>
        </p:txBody>
      </p:sp>
      <p:pic>
        <p:nvPicPr>
          <p:cNvPr id="2765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47725"/>
            <a:ext cx="10795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テキスト ボックス 1"/>
          <p:cNvSpPr txBox="1">
            <a:spLocks noChangeArrowheads="1"/>
          </p:cNvSpPr>
          <p:nvPr/>
        </p:nvSpPr>
        <p:spPr bwMode="auto">
          <a:xfrm>
            <a:off x="288925" y="1384300"/>
            <a:ext cx="2806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prstClr val="white"/>
                </a:solidFill>
              </a:rPr>
              <a:t>Dirac Eq.</a:t>
            </a:r>
            <a:endParaRPr lang="ja-JP" altLang="en-US" sz="2400">
              <a:solidFill>
                <a:prstClr val="white"/>
              </a:solidFill>
            </a:endParaRPr>
          </a:p>
        </p:txBody>
      </p:sp>
      <p:pic>
        <p:nvPicPr>
          <p:cNvPr id="27655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57325"/>
            <a:ext cx="5616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628775"/>
            <a:ext cx="14398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03463"/>
            <a:ext cx="6845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38500"/>
            <a:ext cx="51403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テキスト ボックス 29"/>
          <p:cNvSpPr txBox="1">
            <a:spLocks noChangeArrowheads="1"/>
          </p:cNvSpPr>
          <p:nvPr/>
        </p:nvSpPr>
        <p:spPr bwMode="auto">
          <a:xfrm>
            <a:off x="735013" y="3482975"/>
            <a:ext cx="1512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prstClr val="white"/>
                </a:solidFill>
              </a:rPr>
              <a:t>Wave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prstClr val="white"/>
                </a:solidFill>
              </a:rPr>
              <a:t>Function</a:t>
            </a:r>
            <a:endParaRPr lang="ja-JP" altLang="en-US" sz="2400">
              <a:solidFill>
                <a:prstClr val="white"/>
              </a:solidFill>
            </a:endParaRPr>
          </a:p>
        </p:txBody>
      </p:sp>
      <p:pic>
        <p:nvPicPr>
          <p:cNvPr id="27660" name="図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970463"/>
            <a:ext cx="712787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テキスト ボックス 31"/>
          <p:cNvSpPr txBox="1">
            <a:spLocks noChangeArrowheads="1"/>
          </p:cNvSpPr>
          <p:nvPr/>
        </p:nvSpPr>
        <p:spPr bwMode="auto">
          <a:xfrm>
            <a:off x="107950" y="5237163"/>
            <a:ext cx="1008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>
                <a:solidFill>
                  <a:prstClr val="white"/>
                </a:solidFill>
              </a:rPr>
              <a:t>Dirac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>
                <a:solidFill>
                  <a:prstClr val="white"/>
                </a:solidFill>
              </a:rPr>
              <a:t>Spinor</a:t>
            </a:r>
            <a:endParaRPr lang="ja-JP" altLang="en-US" sz="2000" b="1">
              <a:solidFill>
                <a:prstClr val="white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72200" y="679518"/>
            <a:ext cx="2087588" cy="584775"/>
          </a:xfrm>
          <a:prstGeom prst="rect">
            <a:avLst/>
          </a:prstGeom>
          <a:solidFill>
            <a:srgbClr val="CCFFCC"/>
          </a:solidFill>
          <a:ln w="22225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Tensor type mean field of ANM</a:t>
            </a:r>
            <a:endParaRPr kumimoji="1" lang="ja-JP" altLang="en-US" sz="1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4570412" y="1301649"/>
            <a:ext cx="1225724" cy="1001814"/>
          </a:xfrm>
          <a:prstGeom prst="ellipse">
            <a:avLst/>
          </a:prstGeom>
          <a:noFill/>
          <a:ln w="317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ja-JP" altLang="en-US" sz="2800">
              <a:solidFill>
                <a:prstClr val="white"/>
              </a:solidFill>
            </a:endParaRPr>
          </a:p>
        </p:txBody>
      </p:sp>
      <p:cxnSp>
        <p:nvCxnSpPr>
          <p:cNvPr id="5" name="直線矢印コネクタ 4"/>
          <p:cNvCxnSpPr>
            <a:endCxn id="3" idx="7"/>
          </p:cNvCxnSpPr>
          <p:nvPr/>
        </p:nvCxnSpPr>
        <p:spPr>
          <a:xfrm flipH="1">
            <a:off x="5616633" y="1222375"/>
            <a:ext cx="755567" cy="225986"/>
          </a:xfrm>
          <a:prstGeom prst="straightConnector1">
            <a:avLst/>
          </a:prstGeom>
          <a:ln w="762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-1" y="0"/>
            <a:ext cx="4499993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Particle Prod. in </a:t>
            </a:r>
            <a:r>
              <a:rPr kumimoji="0" lang="en-US" altLang="ko-K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SMaF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 </a:t>
            </a:r>
            <a:endParaRPr kumimoji="0" lang="en-US" altLang="ko-KR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499992" y="0"/>
            <a:ext cx="4644008" cy="461657"/>
          </a:xfrm>
          <a:prstGeom prst="rect">
            <a:avLst/>
          </a:prstGeom>
          <a:solidFill>
            <a:schemeClr val="tx1">
              <a:lumMod val="65000"/>
              <a:alpha val="82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Formalism I   </a:t>
            </a:r>
          </a:p>
        </p:txBody>
      </p:sp>
    </p:spTree>
    <p:extLst>
      <p:ext uri="{BB962C8B-B14F-4D97-AF65-F5344CB8AC3E}">
        <p14:creationId xmlns:p14="http://schemas.microsoft.com/office/powerpoint/2010/main" val="720127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"/>
          <p:cNvSpPr txBox="1">
            <a:spLocks noChangeArrowheads="1"/>
          </p:cNvSpPr>
          <p:nvPr/>
        </p:nvSpPr>
        <p:spPr bwMode="auto">
          <a:xfrm>
            <a:off x="323528" y="409984"/>
            <a:ext cx="477869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FFCC"/>
                </a:solidFill>
              </a:rPr>
              <a:t> </a:t>
            </a:r>
            <a:r>
              <a:rPr lang="en-US" altLang="ja-JP" b="1" dirty="0">
                <a:solidFill>
                  <a:srgbClr val="FFFFCC"/>
                </a:solidFill>
              </a:rPr>
              <a:t>Green </a:t>
            </a:r>
            <a:r>
              <a:rPr lang="en-US" altLang="ja-JP" b="1" u="sng" dirty="0" smtClean="0">
                <a:solidFill>
                  <a:srgbClr val="FFFFCC"/>
                </a:solidFill>
              </a:rPr>
              <a:t>Function</a:t>
            </a:r>
            <a:r>
              <a:rPr lang="en-US" altLang="ko-KR" b="1" u="sng" dirty="0" smtClean="0">
                <a:solidFill>
                  <a:srgbClr val="FFFFCC"/>
                </a:solidFill>
              </a:rPr>
              <a:t>a</a:t>
            </a:r>
            <a:r>
              <a:rPr lang="en-US" altLang="ja-JP" b="1" u="sng" dirty="0" smtClean="0">
                <a:solidFill>
                  <a:srgbClr val="FFFFCC"/>
                </a:solidFill>
              </a:rPr>
              <a:t>l</a:t>
            </a:r>
            <a:r>
              <a:rPr lang="en-US" altLang="ja-JP" b="1" dirty="0" smtClean="0">
                <a:solidFill>
                  <a:srgbClr val="FFFFCC"/>
                </a:solidFill>
              </a:rPr>
              <a:t> (Proton)</a:t>
            </a:r>
            <a:endParaRPr lang="en-US" altLang="ja-JP" b="1" dirty="0">
              <a:solidFill>
                <a:srgbClr val="FFFFCC"/>
              </a:solidFill>
            </a:endParaRPr>
          </a:p>
        </p:txBody>
      </p:sp>
      <p:pic>
        <p:nvPicPr>
          <p:cNvPr id="28676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7018"/>
            <a:ext cx="8914002" cy="7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80" name="オブジェクト 6"/>
          <p:cNvGraphicFramePr>
            <a:graphicFrameLocks noChangeAspect="1"/>
          </p:cNvGraphicFramePr>
          <p:nvPr>
            <p:extLst/>
          </p:nvPr>
        </p:nvGraphicFramePr>
        <p:xfrm>
          <a:off x="5568950" y="3491731"/>
          <a:ext cx="2108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6" name="数式" r:id="rId4" imgW="1155600" imgH="241200" progId="Equation.3">
                  <p:embed/>
                </p:oleObj>
              </mc:Choice>
              <mc:Fallback>
                <p:oleObj name="数式" r:id="rId4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3491731"/>
                        <a:ext cx="2108200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0800" cmpd="dbl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1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39302"/>
            <a:ext cx="3782996" cy="7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オブジェクト 6"/>
          <p:cNvGraphicFramePr>
            <a:graphicFrameLocks noChangeAspect="1"/>
          </p:cNvGraphicFramePr>
          <p:nvPr>
            <p:extLst/>
          </p:nvPr>
        </p:nvGraphicFramePr>
        <p:xfrm>
          <a:off x="200025" y="5876925"/>
          <a:ext cx="49022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7" name="数式" r:id="rId7" imgW="2514600" imgH="368280" progId="Equation.3">
                  <p:embed/>
                </p:oleObj>
              </mc:Choice>
              <mc:Fallback>
                <p:oleObj name="数式" r:id="rId7" imgW="25146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5876925"/>
                        <a:ext cx="4902200" cy="7207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0800" cmpd="dbl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2234570" y="3532946"/>
            <a:ext cx="2457672" cy="40011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P </a:t>
            </a:r>
            <a:r>
              <a:rPr kumimoji="1" lang="en-US" altLang="ja-JP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= (0, </a:t>
            </a:r>
            <a:r>
              <a:rPr kumimoji="1" lang="ja-JP" alt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－</a:t>
            </a:r>
            <a:r>
              <a:rPr kumimoji="1" lang="en-US" altLang="ja-JP" sz="20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ja-JP" sz="2000" baseline="-25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</a:t>
            </a:r>
            <a:r>
              <a:rPr kumimoji="1" lang="en-US" altLang="ja-JP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 </a:t>
            </a:r>
            <a:r>
              <a:rPr kumimoji="1" lang="en-US" altLang="ja-JP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ja-JP" sz="2000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z</a:t>
            </a:r>
            <a:r>
              <a:rPr kumimoji="1" lang="en-US" altLang="ja-JP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  <a:endParaRPr kumimoji="1" lang="ja-JP" altLang="en-US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4" y="1876469"/>
            <a:ext cx="8928610" cy="151342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470" y="4097123"/>
            <a:ext cx="8892026" cy="1636133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-1" y="0"/>
            <a:ext cx="4499993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Particle Prod. in </a:t>
            </a:r>
            <a:r>
              <a:rPr kumimoji="0" lang="en-US" altLang="ko-K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SMaF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 </a:t>
            </a:r>
            <a:endParaRPr kumimoji="0" lang="en-US" altLang="ko-KR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499992" y="-14174"/>
            <a:ext cx="4644008" cy="461657"/>
          </a:xfrm>
          <a:prstGeom prst="rect">
            <a:avLst/>
          </a:prstGeom>
          <a:solidFill>
            <a:schemeClr val="tx1">
              <a:lumMod val="65000"/>
              <a:alpha val="82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Formalism II  </a:t>
            </a:r>
          </a:p>
        </p:txBody>
      </p:sp>
    </p:spTree>
    <p:extLst>
      <p:ext uri="{BB962C8B-B14F-4D97-AF65-F5344CB8AC3E}">
        <p14:creationId xmlns:p14="http://schemas.microsoft.com/office/powerpoint/2010/main" val="15558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615983"/>
              </p:ext>
            </p:extLst>
          </p:nvPr>
        </p:nvGraphicFramePr>
        <p:xfrm>
          <a:off x="3744306" y="5043726"/>
          <a:ext cx="39528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数式" r:id="rId4" imgW="1726920" imgH="241200" progId="Equation.3">
                  <p:embed/>
                </p:oleObj>
              </mc:Choice>
              <mc:Fallback>
                <p:oleObj name="数式" r:id="rId4" imgW="172692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306" y="5043726"/>
                        <a:ext cx="3952875" cy="5540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0800" cmpd="dbl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222250" y="366753"/>
            <a:ext cx="7772400" cy="673100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110000"/>
              </a:lnSpc>
              <a:defRPr/>
            </a:pPr>
            <a:r>
              <a:rPr lang="en-US" altLang="ja-JP" sz="2800" b="1" cap="none" dirty="0" smtClean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Decay Width of </a:t>
            </a:r>
            <a:r>
              <a:rPr lang="en-US" altLang="ja-JP" sz="2800" b="1" i="1" cap="none" dirty="0" smtClean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p</a:t>
            </a:r>
            <a:r>
              <a:rPr lang="en-US" altLang="ja-JP" sz="2800" b="1" cap="none" dirty="0" smtClean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 to </a:t>
            </a:r>
            <a:r>
              <a:rPr lang="en-US" altLang="ja-JP" sz="2800" b="1" i="1" cap="none" dirty="0" smtClean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p</a:t>
            </a:r>
            <a:r>
              <a:rPr lang="en-US" altLang="ja-JP" sz="2800" b="1" cap="none" dirty="0" smtClean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 + </a:t>
            </a:r>
            <a:r>
              <a:rPr lang="en-US" altLang="ja-JP" sz="2800" b="1" cap="none" dirty="0" smtClean="0">
                <a:ln>
                  <a:noFill/>
                </a:ln>
                <a:solidFill>
                  <a:prstClr val="white"/>
                </a:solidFill>
                <a:latin typeface="Symbol" panose="05050102010706020507" pitchFamily="18" charset="2"/>
                <a:cs typeface="+mn-cs"/>
              </a:rPr>
              <a:t>p</a:t>
            </a:r>
            <a:r>
              <a:rPr lang="en-US" altLang="ja-JP" sz="2800" b="1" cap="none" dirty="0" smtClean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ja-JP" sz="2800" b="1" cap="none" baseline="30000" dirty="0" smtClean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0</a:t>
            </a:r>
            <a:r>
              <a:rPr lang="en-US" altLang="ja-JP" sz="2800" b="1" cap="none" dirty="0" smtClean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ja-JP" sz="2800" b="1" cap="none" dirty="0" smtClean="0">
                <a:ln>
                  <a:noFill/>
                </a:ln>
                <a:solidFill>
                  <a:srgbClr val="FFC000"/>
                </a:solidFill>
                <a:latin typeface="Times New Roman" panose="02020603050405020304" pitchFamily="18" charset="0"/>
                <a:cs typeface="+mn-cs"/>
              </a:rPr>
              <a:t>by Proton Green function</a:t>
            </a:r>
            <a:endParaRPr lang="ja-JP" altLang="en-US" sz="2800" dirty="0">
              <a:solidFill>
                <a:srgbClr val="FFC00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99294" y="1030691"/>
            <a:ext cx="7018312" cy="2333911"/>
            <a:chOff x="1230585" y="908720"/>
            <a:chExt cx="7018312" cy="2333911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230585" y="908720"/>
              <a:ext cx="7018312" cy="94590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ja-JP" sz="2800" dirty="0" smtClean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  <a:p>
              <a:pPr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ja-JP" sz="2800" dirty="0" smtClean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  <a:p>
              <a:pPr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2800" dirty="0" smtClean="0">
                  <a:solidFill>
                    <a:prstClr val="white"/>
                  </a:solidFill>
                  <a:latin typeface="Times New Roman" panose="02020603050405020304" pitchFamily="18" charset="0"/>
                </a:rPr>
                <a:t>    </a:t>
              </a:r>
              <a:r>
                <a:rPr kumimoji="1" lang="en-US" altLang="ja-JP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πN interaction</a:t>
              </a:r>
            </a:p>
            <a:p>
              <a:pPr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ja-JP" sz="2800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9701" name="図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585" y="2163825"/>
              <a:ext cx="6759327" cy="1078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2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79946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テキスト ボックス 10"/>
          <p:cNvSpPr txBox="1">
            <a:spLocks noChangeArrowheads="1"/>
          </p:cNvSpPr>
          <p:nvPr/>
        </p:nvSpPr>
        <p:spPr bwMode="auto">
          <a:xfrm>
            <a:off x="454237" y="5152664"/>
            <a:ext cx="3024956" cy="52322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prstClr val="white"/>
                </a:solidFill>
              </a:rPr>
              <a:t>Pion </a:t>
            </a:r>
            <a:r>
              <a:rPr lang="en-US" altLang="ja-JP" dirty="0">
                <a:solidFill>
                  <a:prstClr val="white"/>
                </a:solidFill>
              </a:rPr>
              <a:t>Momentum</a:t>
            </a:r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01270" y="1013749"/>
            <a:ext cx="3167732" cy="819622"/>
          </a:xfrm>
          <a:prstGeom prst="rect">
            <a:avLst/>
          </a:prstGeom>
        </p:spPr>
      </p:pic>
      <p:cxnSp>
        <p:nvCxnSpPr>
          <p:cNvPr id="16" name="직선 화살표 연결선 15"/>
          <p:cNvCxnSpPr/>
          <p:nvPr/>
        </p:nvCxnSpPr>
        <p:spPr>
          <a:xfrm flipV="1">
            <a:off x="8316416" y="1268760"/>
            <a:ext cx="0" cy="338437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원호 18"/>
          <p:cNvSpPr/>
          <p:nvPr/>
        </p:nvSpPr>
        <p:spPr>
          <a:xfrm>
            <a:off x="7812360" y="2132856"/>
            <a:ext cx="914400" cy="1728192"/>
          </a:xfrm>
          <a:prstGeom prst="arc">
            <a:avLst>
              <a:gd name="adj1" fmla="val 16563495"/>
              <a:gd name="adj2" fmla="val 540464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직선 연결선 20"/>
          <p:cNvCxnSpPr/>
          <p:nvPr/>
        </p:nvCxnSpPr>
        <p:spPr>
          <a:xfrm>
            <a:off x="7740352" y="2924944"/>
            <a:ext cx="1403648" cy="72008"/>
          </a:xfrm>
          <a:prstGeom prst="line">
            <a:avLst/>
          </a:prstGeom>
          <a:ln w="254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-1" y="0"/>
            <a:ext cx="4499993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Particle Prod. in </a:t>
            </a:r>
            <a:r>
              <a:rPr kumimoji="0" lang="en-US" altLang="ko-K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SMaF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 </a:t>
            </a:r>
            <a:endParaRPr kumimoji="0" lang="en-US" altLang="ko-KR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499992" y="-10705"/>
            <a:ext cx="4644008" cy="461657"/>
          </a:xfrm>
          <a:prstGeom prst="rect">
            <a:avLst/>
          </a:prstGeom>
          <a:solidFill>
            <a:schemeClr val="tx1">
              <a:lumMod val="65000"/>
              <a:alpha val="82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Pion Production   </a:t>
            </a:r>
          </a:p>
        </p:txBody>
      </p:sp>
    </p:spTree>
    <p:extLst>
      <p:ext uri="{BB962C8B-B14F-4D97-AF65-F5344CB8AC3E}">
        <p14:creationId xmlns:p14="http://schemas.microsoft.com/office/powerpoint/2010/main" val="5180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番号プレースホルダ 5"/>
          <p:cNvSpPr txBox="1">
            <a:spLocks noGrp="1"/>
          </p:cNvSpPr>
          <p:nvPr/>
        </p:nvSpPr>
        <p:spPr bwMode="auto">
          <a:xfrm>
            <a:off x="7239000" y="260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fontAlgn="base" latinLnBrk="0">
              <a:spcBef>
                <a:spcPct val="50000"/>
              </a:spcBef>
              <a:spcAft>
                <a:spcPct val="0"/>
              </a:spcAft>
            </a:pPr>
            <a:fld id="{CF872D2B-C8AF-48AA-B554-72E1A43B3BF4}" type="slidenum">
              <a:rPr kumimoji="0" lang="ja-JP" altLang="en-US" sz="1400">
                <a:solidFill>
                  <a:prstClr val="white"/>
                </a:solidFill>
              </a:rPr>
              <a:pPr algn="r" fontAlgn="base" latinLnBrk="0">
                <a:spcBef>
                  <a:spcPct val="50000"/>
                </a:spcBef>
                <a:spcAft>
                  <a:spcPct val="0"/>
                </a:spcAft>
              </a:pPr>
              <a:t>18</a:t>
            </a:fld>
            <a:endParaRPr kumimoji="0" lang="en-US" altLang="ja-JP" sz="1400">
              <a:solidFill>
                <a:prstClr val="white"/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251520" y="319122"/>
            <a:ext cx="7772400" cy="673100"/>
          </a:xfrm>
        </p:spPr>
        <p:txBody>
          <a:bodyPr/>
          <a:lstStyle/>
          <a:p>
            <a:pPr algn="ctr" defTabSz="914400">
              <a:lnSpc>
                <a:spcPct val="110000"/>
              </a:lnSpc>
              <a:defRPr/>
            </a:pPr>
            <a:r>
              <a:rPr lang="en-US" altLang="ja-JP" sz="2800" b="1" cap="none" dirty="0" smtClean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Decay Width of </a:t>
            </a:r>
            <a:r>
              <a:rPr lang="en-US" altLang="ja-JP" sz="2800" b="1" i="1" cap="none" dirty="0" smtClean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p</a:t>
            </a:r>
            <a:r>
              <a:rPr lang="en-US" altLang="ja-JP" sz="2800" b="1" cap="none" dirty="0" smtClean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 to </a:t>
            </a:r>
            <a:r>
              <a:rPr lang="en-US" altLang="ja-JP" sz="2800" b="1" i="1" cap="none" dirty="0" smtClean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p</a:t>
            </a:r>
            <a:r>
              <a:rPr lang="en-US" altLang="ja-JP" sz="2800" b="1" cap="none" dirty="0" smtClean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 + </a:t>
            </a:r>
            <a:r>
              <a:rPr lang="en-US" altLang="ja-JP" sz="2800" b="1" cap="none" dirty="0" smtClean="0">
                <a:ln>
                  <a:noFill/>
                </a:ln>
                <a:solidFill>
                  <a:prstClr val="white"/>
                </a:solidFill>
                <a:latin typeface="Symbol" panose="05050102010706020507" pitchFamily="18" charset="2"/>
                <a:cs typeface="+mn-cs"/>
              </a:rPr>
              <a:t>p</a:t>
            </a:r>
            <a:r>
              <a:rPr lang="en-US" altLang="ja-JP" sz="2800" b="1" cap="none" dirty="0" smtClean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ja-JP" sz="2800" b="1" cap="none" baseline="30000" dirty="0" smtClean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0</a:t>
            </a:r>
            <a:r>
              <a:rPr lang="en-US" altLang="ja-JP" sz="2000" b="1" cap="none" dirty="0" smtClean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 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642" y="944345"/>
            <a:ext cx="5349383" cy="87951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3076" y="1757641"/>
            <a:ext cx="5530924" cy="65408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952" y="2482713"/>
            <a:ext cx="5158968" cy="243571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241" y="4961516"/>
            <a:ext cx="5092887" cy="1744605"/>
          </a:xfrm>
          <a:prstGeom prst="rect">
            <a:avLst/>
          </a:prstGeom>
          <a:ln w="44450">
            <a:solidFill>
              <a:srgbClr val="FFCC00"/>
            </a:solidFill>
          </a:ln>
        </p:spPr>
      </p:pic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097145"/>
              </p:ext>
            </p:extLst>
          </p:nvPr>
        </p:nvGraphicFramePr>
        <p:xfrm>
          <a:off x="6084168" y="5157543"/>
          <a:ext cx="2798762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数式" r:id="rId7" imgW="1892160" imgH="914400" progId="Equation.3">
                  <p:embed/>
                </p:oleObj>
              </mc:Choice>
              <mc:Fallback>
                <p:oleObj name="数式" r:id="rId7" imgW="1892160" imgH="914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5157543"/>
                        <a:ext cx="2798762" cy="1352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-1" y="0"/>
            <a:ext cx="4499993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Particle Prod. in </a:t>
            </a:r>
            <a:r>
              <a:rPr kumimoji="0" lang="en-US" altLang="ko-K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SMaF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 </a:t>
            </a:r>
            <a:endParaRPr kumimoji="0" lang="en-US" altLang="ko-KR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499992" y="-10705"/>
            <a:ext cx="4644008" cy="461657"/>
          </a:xfrm>
          <a:prstGeom prst="rect">
            <a:avLst/>
          </a:prstGeom>
          <a:solidFill>
            <a:schemeClr val="tx1">
              <a:lumMod val="65000"/>
              <a:alpha val="82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Pion Production   </a:t>
            </a:r>
          </a:p>
        </p:txBody>
      </p:sp>
    </p:spTree>
    <p:extLst>
      <p:ext uri="{BB962C8B-B14F-4D97-AF65-F5344CB8AC3E}">
        <p14:creationId xmlns:p14="http://schemas.microsoft.com/office/powerpoint/2010/main" val="3714847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20688"/>
            <a:ext cx="4536504" cy="646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536" y="188913"/>
            <a:ext cx="3259328" cy="6588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800" b="1" dirty="0" smtClean="0">
                <a:solidFill>
                  <a:srgbClr val="FFFF99"/>
                </a:solidFill>
                <a:latin typeface="Century Schoolbook" panose="02040604050505020304" pitchFamily="18" charset="0"/>
              </a:rPr>
              <a:t>§3 </a:t>
            </a:r>
            <a:r>
              <a:rPr lang="en-US" altLang="ja-JP" sz="2800" b="1" cap="none" dirty="0" smtClean="0">
                <a:ln>
                  <a:noFill/>
                </a:ln>
                <a:solidFill>
                  <a:srgbClr val="FFFF99"/>
                </a:solidFill>
                <a:latin typeface="Times New Roman" panose="02020603050405020304" pitchFamily="18" charset="0"/>
                <a:cs typeface="+mn-cs"/>
              </a:rPr>
              <a:t>Results  of   </a:t>
            </a:r>
            <a:br>
              <a:rPr lang="en-US" altLang="ja-JP" sz="2800" b="1" cap="none" dirty="0" smtClean="0">
                <a:ln>
                  <a:noFill/>
                </a:ln>
                <a:solidFill>
                  <a:srgbClr val="FFFF99"/>
                </a:solidFill>
                <a:latin typeface="Times New Roman" panose="02020603050405020304" pitchFamily="18" charset="0"/>
                <a:cs typeface="+mn-cs"/>
              </a:rPr>
            </a:br>
            <a:r>
              <a:rPr lang="ja-JP" altLang="en-US" sz="2800" b="1" cap="none" dirty="0">
                <a:ln>
                  <a:noFill/>
                </a:ln>
                <a:solidFill>
                  <a:srgbClr val="FFFF99"/>
                </a:solidFill>
                <a:latin typeface="Times New Roman" panose="02020603050405020304" pitchFamily="18" charset="0"/>
                <a:cs typeface="+mn-cs"/>
              </a:rPr>
              <a:t>　</a:t>
            </a:r>
            <a:r>
              <a:rPr lang="ja-JP" altLang="en-US" sz="2800" b="1" cap="none" dirty="0" smtClean="0">
                <a:ln>
                  <a:noFill/>
                </a:ln>
                <a:solidFill>
                  <a:srgbClr val="FFFF99"/>
                </a:solidFill>
                <a:latin typeface="Times New Roman" panose="02020603050405020304" pitchFamily="18" charset="0"/>
                <a:cs typeface="+mn-cs"/>
              </a:rPr>
              <a:t>　　</a:t>
            </a:r>
            <a:r>
              <a:rPr lang="el-GR" altLang="ja-JP" sz="2800" b="1" cap="none" dirty="0" smtClean="0">
                <a:ln>
                  <a:noFill/>
                </a:ln>
                <a:solidFill>
                  <a:srgbClr val="FFFF99"/>
                </a:solidFill>
                <a:latin typeface="Times New Roman" panose="02020603050405020304" pitchFamily="18" charset="0"/>
                <a:cs typeface="+mn-cs"/>
              </a:rPr>
              <a:t>π</a:t>
            </a:r>
            <a:r>
              <a:rPr lang="en-US" altLang="ja-JP" sz="2800" b="1" cap="none" baseline="30000" dirty="0" smtClean="0">
                <a:ln>
                  <a:noFill/>
                </a:ln>
                <a:solidFill>
                  <a:srgbClr val="FFFF99"/>
                </a:solidFill>
                <a:latin typeface="Times New Roman" panose="02020603050405020304" pitchFamily="18" charset="0"/>
                <a:cs typeface="+mn-cs"/>
              </a:rPr>
              <a:t>0</a:t>
            </a:r>
            <a:r>
              <a:rPr lang="en-US" altLang="ja-JP" sz="2800" b="1" cap="none" dirty="0" smtClean="0">
                <a:ln>
                  <a:noFill/>
                </a:ln>
                <a:solidFill>
                  <a:srgbClr val="FFFF99"/>
                </a:solidFill>
                <a:latin typeface="Times New Roman" panose="02020603050405020304" pitchFamily="18" charset="0"/>
                <a:cs typeface="+mn-cs"/>
              </a:rPr>
              <a:t> Production</a:t>
            </a:r>
            <a:r>
              <a:rPr lang="en-US" altLang="ja-JP" sz="2800" b="1" dirty="0" smtClean="0">
                <a:solidFill>
                  <a:srgbClr val="FFFF99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b="1" dirty="0" smtClean="0">
                <a:solidFill>
                  <a:srgbClr val="FFFF99"/>
                </a:solidFill>
                <a:latin typeface="Century Schoolbook" panose="02040604050505020304" pitchFamily="18" charset="0"/>
              </a:rPr>
              <a:t> </a:t>
            </a:r>
            <a:endParaRPr lang="ja-JP" altLang="en-US" b="1" dirty="0">
              <a:solidFill>
                <a:srgbClr val="FFFF99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991890"/>
              </p:ext>
            </p:extLst>
          </p:nvPr>
        </p:nvGraphicFramePr>
        <p:xfrm>
          <a:off x="288925" y="1268413"/>
          <a:ext cx="33829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数式" r:id="rId5" imgW="1828800" imgH="241300" progId="Equation.3">
                  <p:embed/>
                </p:oleObj>
              </mc:Choice>
              <mc:Fallback>
                <p:oleObj name="数式" r:id="rId5" imgW="1828800" imgH="2413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1268413"/>
                        <a:ext cx="3382963" cy="4460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 cmpd="dbl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57138" y="4581128"/>
            <a:ext cx="356679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W/O  A</a:t>
            </a:r>
            <a:r>
              <a:rPr kumimoji="1" lang="ja-JP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Ｍ</a:t>
            </a:r>
            <a:r>
              <a:rPr kumimoji="1" lang="en-US" altLang="ja-JP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ja-JP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endParaRPr kumimoji="1" lang="ja-JP" altLang="en-US" sz="20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045518"/>
              </p:ext>
            </p:extLst>
          </p:nvPr>
        </p:nvGraphicFramePr>
        <p:xfrm>
          <a:off x="924124" y="2708920"/>
          <a:ext cx="3071812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数式" r:id="rId7" imgW="1917360" imgH="634680" progId="Equation.3">
                  <p:embed/>
                </p:oleObj>
              </mc:Choice>
              <mc:Fallback>
                <p:oleObj name="数式" r:id="rId7" imgW="1917360" imgH="6346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124" y="2708920"/>
                        <a:ext cx="3071812" cy="10144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 cmpd="dbl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785903"/>
              </p:ext>
            </p:extLst>
          </p:nvPr>
        </p:nvGraphicFramePr>
        <p:xfrm>
          <a:off x="1860551" y="5157788"/>
          <a:ext cx="1897882" cy="57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数式" r:id="rId9" imgW="1295280" imgH="393480" progId="Equation.3">
                  <p:embed/>
                </p:oleObj>
              </mc:Choice>
              <mc:Fallback>
                <p:oleObj name="数式" r:id="rId9" imgW="129528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1" y="5157788"/>
                        <a:ext cx="1897882" cy="57546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 cmpd="dbl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152902"/>
              </p:ext>
            </p:extLst>
          </p:nvPr>
        </p:nvGraphicFramePr>
        <p:xfrm>
          <a:off x="239624" y="1844824"/>
          <a:ext cx="3756312" cy="644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name="数式" r:id="rId11" imgW="2590560" imgH="444240" progId="Equation.3">
                  <p:embed/>
                </p:oleObj>
              </mc:Choice>
              <mc:Fallback>
                <p:oleObj name="数式" r:id="rId11" imgW="2590560" imgH="4442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624" y="1844824"/>
                        <a:ext cx="3756312" cy="64414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34925">
                        <a:solidFill>
                          <a:srgbClr val="99FF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7984" y="620688"/>
            <a:ext cx="4716016" cy="64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-1" y="0"/>
            <a:ext cx="4499993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Particle Prod. in </a:t>
            </a:r>
            <a:r>
              <a:rPr kumimoji="0" lang="en-US" altLang="ko-K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SMaF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 </a:t>
            </a:r>
            <a:endParaRPr kumimoji="0" lang="en-US" altLang="ko-KR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499992" y="-10705"/>
            <a:ext cx="4644008" cy="461657"/>
          </a:xfrm>
          <a:prstGeom prst="rect">
            <a:avLst/>
          </a:prstGeom>
          <a:solidFill>
            <a:schemeClr val="tx1">
              <a:lumMod val="65000"/>
              <a:alpha val="82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Pion Production   </a:t>
            </a: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5508104" y="450952"/>
            <a:ext cx="2303462" cy="400050"/>
          </a:xfrm>
          <a:prstGeom prst="rect">
            <a:avLst/>
          </a:prstGeom>
          <a:solidFill>
            <a:srgbClr val="CCFFCC"/>
          </a:solidFill>
          <a:ln w="50800" cmpd="dbl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srgbClr val="FF0000"/>
                </a:solidFill>
              </a:rPr>
              <a:t>Decay Width</a:t>
            </a:r>
          </a:p>
        </p:txBody>
      </p:sp>
    </p:spTree>
    <p:extLst>
      <p:ext uri="{BB962C8B-B14F-4D97-AF65-F5344CB8AC3E}">
        <p14:creationId xmlns:p14="http://schemas.microsoft.com/office/powerpoint/2010/main" val="10567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85813"/>
          </a:xfrm>
        </p:spPr>
        <p:txBody>
          <a:bodyPr/>
          <a:lstStyle/>
          <a:p>
            <a:r>
              <a:rPr lang="en-US" altLang="ko-KR" dirty="0" smtClean="0"/>
              <a:t>Contents</a:t>
            </a:r>
          </a:p>
        </p:txBody>
      </p:sp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1575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262660" y="893146"/>
            <a:ext cx="8892480" cy="53285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altLang="ko-KR" dirty="0" smtClean="0"/>
              <a:t>0. Introduction </a:t>
            </a:r>
            <a:endParaRPr lang="en-US" altLang="ko-KR" sz="6300" b="1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1. </a:t>
            </a:r>
            <a:r>
              <a:rPr lang="en-US" altLang="ko-KR" b="1" dirty="0" smtClean="0">
                <a:solidFill>
                  <a:srgbClr val="00B050"/>
                </a:solidFill>
              </a:rPr>
              <a:t>Strong Magnetic Field (</a:t>
            </a:r>
            <a:r>
              <a:rPr lang="en-US" altLang="ko-KR" b="1" dirty="0" err="1" smtClean="0">
                <a:solidFill>
                  <a:srgbClr val="00B050"/>
                </a:solidFill>
              </a:rPr>
              <a:t>SMaF</a:t>
            </a:r>
            <a:r>
              <a:rPr lang="en-US" altLang="ko-KR" b="1" dirty="0" smtClean="0">
                <a:solidFill>
                  <a:srgbClr val="00B050"/>
                </a:solidFill>
              </a:rPr>
              <a:t>) </a:t>
            </a:r>
            <a:r>
              <a:rPr lang="en-US" altLang="ko-KR" dirty="0" smtClean="0"/>
              <a:t>in Dense Matter</a:t>
            </a:r>
          </a:p>
          <a:p>
            <a:pPr>
              <a:buNone/>
            </a:pPr>
            <a:r>
              <a:rPr lang="en-US" altLang="ko-KR" dirty="0" smtClean="0"/>
              <a:t>1-1. </a:t>
            </a:r>
            <a:r>
              <a:rPr lang="en-US" altLang="ko-KR" b="1" dirty="0" smtClean="0">
                <a:solidFill>
                  <a:srgbClr val="002060"/>
                </a:solidFill>
              </a:rPr>
              <a:t>Equation of States </a:t>
            </a:r>
            <a:r>
              <a:rPr lang="en-US" altLang="ko-KR" dirty="0" smtClean="0"/>
              <a:t>in Neutron Stars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1-2. </a:t>
            </a:r>
            <a:r>
              <a:rPr lang="en-US" altLang="ko-KR" b="1" dirty="0" smtClean="0">
                <a:solidFill>
                  <a:srgbClr val="FF0000"/>
                </a:solidFill>
              </a:rPr>
              <a:t>Pulsar Kick </a:t>
            </a:r>
            <a:r>
              <a:rPr lang="en-US" altLang="ko-KR" dirty="0" smtClean="0"/>
              <a:t>of Neutron Stars </a:t>
            </a:r>
          </a:p>
          <a:p>
            <a:pPr>
              <a:buNone/>
            </a:pPr>
            <a:r>
              <a:rPr lang="en-US" altLang="ko-KR" dirty="0" smtClean="0"/>
              <a:t>1-3. </a:t>
            </a:r>
            <a:r>
              <a:rPr lang="en-US" altLang="ko-KR" b="1" dirty="0" smtClean="0">
                <a:solidFill>
                  <a:srgbClr val="0070C0"/>
                </a:solidFill>
              </a:rPr>
              <a:t>Spin Deceleration of </a:t>
            </a:r>
            <a:r>
              <a:rPr lang="en-US" altLang="ko-KR" dirty="0" smtClean="0"/>
              <a:t>Neutron Stars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2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  <a:r>
              <a:rPr lang="en-US" altLang="ko-KR" b="1" dirty="0" smtClean="0">
                <a:solidFill>
                  <a:srgbClr val="FF0000"/>
                </a:solidFill>
              </a:rPr>
              <a:t>Particle Production by </a:t>
            </a:r>
            <a:r>
              <a:rPr lang="en-US" altLang="ko-KR" b="1" dirty="0" err="1" smtClean="0">
                <a:solidFill>
                  <a:srgbClr val="00B050"/>
                </a:solidFill>
              </a:rPr>
              <a:t>SMaF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en-US" altLang="ko-KR" sz="3300" dirty="0">
                <a:solidFill>
                  <a:prstClr val="black"/>
                </a:solidFill>
              </a:rPr>
              <a:t>via</a:t>
            </a:r>
            <a:r>
              <a:rPr lang="en-US" altLang="ko-KR" sz="3300" b="1" dirty="0">
                <a:solidFill>
                  <a:srgbClr val="00B050"/>
                </a:solidFill>
              </a:rPr>
              <a:t> </a:t>
            </a:r>
            <a:r>
              <a:rPr lang="en-US" altLang="ko-KR" sz="3300" b="1" dirty="0">
                <a:solidFill>
                  <a:srgbClr val="002060"/>
                </a:solidFill>
              </a:rPr>
              <a:t>Landau Quantization </a:t>
            </a:r>
            <a:r>
              <a:rPr lang="en-US" altLang="ko-KR" b="1" dirty="0" smtClean="0">
                <a:solidFill>
                  <a:srgbClr val="FF0000"/>
                </a:solidFill>
              </a:rPr>
              <a:t>in Astrophysics</a:t>
            </a:r>
            <a:endParaRPr lang="en-US" altLang="ko-KR" b="1" dirty="0" smtClean="0"/>
          </a:p>
          <a:p>
            <a:pPr>
              <a:buNone/>
            </a:pPr>
            <a:r>
              <a:rPr lang="en-US" altLang="ko-KR" dirty="0" smtClean="0"/>
              <a:t>2-1. Quantum Field Approach</a:t>
            </a:r>
          </a:p>
          <a:p>
            <a:pPr>
              <a:buNone/>
            </a:pPr>
            <a:r>
              <a:rPr lang="en-US" altLang="ko-KR" dirty="0" smtClean="0"/>
              <a:t>2-2. </a:t>
            </a:r>
            <a:r>
              <a:rPr lang="en-US" altLang="ko-KR" b="1" dirty="0" smtClean="0">
                <a:solidFill>
                  <a:srgbClr val="00B0F0"/>
                </a:solidFill>
              </a:rPr>
              <a:t>Pion</a:t>
            </a:r>
            <a:r>
              <a:rPr lang="en-US" altLang="ko-KR" dirty="0" smtClean="0"/>
              <a:t> production in </a:t>
            </a:r>
            <a:r>
              <a:rPr lang="en-US" altLang="ko-KR" dirty="0" err="1" smtClean="0"/>
              <a:t>SMaF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3. </a:t>
            </a:r>
            <a:r>
              <a:rPr lang="en-US" altLang="ko-KR" b="1" dirty="0" smtClean="0">
                <a:solidFill>
                  <a:srgbClr val="FF0000"/>
                </a:solidFill>
              </a:rPr>
              <a:t>Particle production </a:t>
            </a:r>
            <a:r>
              <a:rPr lang="en-US" altLang="ko-KR" dirty="0" smtClean="0"/>
              <a:t>and </a:t>
            </a:r>
            <a:r>
              <a:rPr lang="en-US" altLang="ko-KR" b="1" dirty="0" err="1" smtClean="0">
                <a:solidFill>
                  <a:srgbClr val="00B0F0"/>
                </a:solidFill>
              </a:rPr>
              <a:t>Magnetar</a:t>
            </a:r>
            <a:r>
              <a:rPr lang="en-US" altLang="ko-KR" b="1" dirty="0" smtClean="0">
                <a:solidFill>
                  <a:srgbClr val="00B0F0"/>
                </a:solidFill>
              </a:rPr>
              <a:t> Cooling</a:t>
            </a:r>
          </a:p>
          <a:p>
            <a:pPr>
              <a:buNone/>
            </a:pPr>
            <a:r>
              <a:rPr lang="en-US" altLang="ko-KR" dirty="0" smtClean="0"/>
              <a:t>3-1. </a:t>
            </a:r>
            <a:r>
              <a:rPr lang="en-US" altLang="ko-KR" b="1" dirty="0" err="1" smtClean="0">
                <a:solidFill>
                  <a:srgbClr val="FFC000"/>
                </a:solidFill>
              </a:rPr>
              <a:t>Axion</a:t>
            </a:r>
            <a:r>
              <a:rPr lang="en-US" altLang="ko-KR" dirty="0" smtClean="0"/>
              <a:t> production in </a:t>
            </a:r>
            <a:r>
              <a:rPr lang="en-US" altLang="ko-KR" dirty="0" err="1" smtClean="0"/>
              <a:t>Magnetar</a:t>
            </a:r>
            <a:endParaRPr lang="en-US" altLang="ko-KR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ko-KR" dirty="0" smtClean="0"/>
              <a:t>3-2. </a:t>
            </a:r>
            <a:r>
              <a:rPr lang="en-US" altLang="ko-KR" b="1" dirty="0" smtClean="0">
                <a:solidFill>
                  <a:srgbClr val="7030A0"/>
                </a:solidFill>
              </a:rPr>
              <a:t>Pair neutrino </a:t>
            </a:r>
            <a:r>
              <a:rPr lang="en-US" altLang="ko-KR" dirty="0" smtClean="0"/>
              <a:t>production in </a:t>
            </a:r>
            <a:r>
              <a:rPr lang="en-US" altLang="ko-KR" dirty="0" err="1" smtClean="0"/>
              <a:t>Magnetar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4. Summary and Conclusions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6514" y="2018053"/>
            <a:ext cx="874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7030A0"/>
                </a:solidFill>
              </a:rPr>
              <a:t>MKC et.al, PRC 82, 025804 (2010); PRC 83, 018802 (2011);  JCAP 10, 21 (2013)</a:t>
            </a:r>
            <a:endParaRPr lang="ko-KR" altLang="en-US" sz="14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287935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7030A0"/>
                </a:solidFill>
              </a:rPr>
              <a:t>PRD 86 (</a:t>
            </a:r>
            <a:r>
              <a:rPr lang="en-US" altLang="ko-KR" sz="1400" dirty="0" smtClean="0">
                <a:solidFill>
                  <a:srgbClr val="0000CC"/>
                </a:solidFill>
                <a:latin typeface="+mn-ea"/>
                <a:cs typeface="Arial" charset="0"/>
              </a:rPr>
              <a:t>2012) 123003 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; </a:t>
            </a:r>
            <a:r>
              <a:rPr lang="en-US" altLang="ko-KR" sz="1400" dirty="0" smtClean="0">
                <a:solidFill>
                  <a:srgbClr val="0000CC"/>
                </a:solidFill>
                <a:latin typeface="+mn-ea"/>
                <a:cs typeface="Arial" charset="0"/>
              </a:rPr>
              <a:t>PRD 83 (2011) 081303(R),</a:t>
            </a:r>
          </a:p>
          <a:p>
            <a:r>
              <a:rPr lang="en-US" altLang="ko-KR" sz="1400" b="1" dirty="0" smtClean="0">
                <a:solidFill>
                  <a:srgbClr val="7030A0"/>
                </a:solidFill>
              </a:rPr>
              <a:t>PRC 89 (2014) 035801; PRD 90 (2014) 0637302…</a:t>
            </a:r>
            <a:endParaRPr lang="ko-KR" altLang="en-US" sz="1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4502" y="4411973"/>
            <a:ext cx="4032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7030A0"/>
                </a:solidFill>
              </a:rPr>
              <a:t>PRD 91 (2015) 123007, PLB 757 (2016) 125</a:t>
            </a:r>
            <a:endParaRPr lang="ko-KR" altLang="en-US" sz="1400" b="1" dirty="0">
              <a:solidFill>
                <a:srgbClr val="7030A0"/>
              </a:solidFill>
            </a:endParaRPr>
          </a:p>
        </p:txBody>
      </p:sp>
      <p:pic>
        <p:nvPicPr>
          <p:cNvPr id="10" name="Picture 2" descr="https://encrypted-tbn0.gstatic.com/images?q=tbn:ANd9GcRsPFTolxj3v5vN9j3q7WTcuAQBSFUJc_UT3iQByaJlRdmJU72ox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33974"/>
            <a:ext cx="1961914" cy="198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s://upload.wikimedia.org/wikipedia/commons/0/0b/Landa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0689" y="3937907"/>
            <a:ext cx="2339752" cy="3309078"/>
          </a:xfrm>
          <a:prstGeom prst="rect">
            <a:avLst/>
          </a:prstGeom>
          <a:noFill/>
        </p:spPr>
      </p:pic>
      <p:sp>
        <p:nvSpPr>
          <p:cNvPr id="11" name="포인트가 5개인 별 10"/>
          <p:cNvSpPr/>
          <p:nvPr/>
        </p:nvSpPr>
        <p:spPr>
          <a:xfrm>
            <a:off x="37151" y="3361745"/>
            <a:ext cx="451018" cy="42119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" y="3328605"/>
            <a:ext cx="9136295" cy="391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3453"/>
            <a:ext cx="6462861" cy="670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305691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화살표 연결선 4"/>
          <p:cNvCxnSpPr/>
          <p:nvPr/>
        </p:nvCxnSpPr>
        <p:spPr>
          <a:xfrm flipV="1">
            <a:off x="1691680" y="3429000"/>
            <a:ext cx="1224136" cy="64807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 flipV="1">
            <a:off x="1763688" y="4005064"/>
            <a:ext cx="1296144" cy="7200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-1" y="0"/>
            <a:ext cx="4499993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Particle Prod. in </a:t>
            </a:r>
            <a:r>
              <a:rPr kumimoji="0" lang="en-US" altLang="ko-K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SMaF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 </a:t>
            </a:r>
            <a:endParaRPr kumimoji="0" lang="en-US" altLang="ko-KR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499992" y="-10705"/>
            <a:ext cx="4644008" cy="461657"/>
          </a:xfrm>
          <a:prstGeom prst="rect">
            <a:avLst/>
          </a:prstGeom>
          <a:solidFill>
            <a:schemeClr val="tx1">
              <a:lumMod val="65000"/>
              <a:alpha val="82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Pion Production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1520" y="510185"/>
            <a:ext cx="8712646" cy="2125810"/>
          </a:xfrm>
          <a:prstGeom prst="rect">
            <a:avLst/>
          </a:prstGeom>
          <a:noFill/>
          <a:ln w="63500" cmpd="dbl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fontAlgn="base" latinLnBrk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el-GR" altLang="ja-JP" sz="22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π</a:t>
            </a:r>
            <a:r>
              <a:rPr kumimoji="1" lang="en-US" altLang="ja-JP" sz="2200" b="1" baseline="30000" dirty="0">
                <a:solidFill>
                  <a:prstClr val="white"/>
                </a:solidFill>
                <a:latin typeface="Times New Roman" panose="02020603050405020304" pitchFamily="18" charset="0"/>
              </a:rPr>
              <a:t>0  </a:t>
            </a:r>
            <a:r>
              <a:rPr kumimoji="1" lang="en-US" altLang="ja-JP" sz="22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emission from Proton Transition between two Landau </a:t>
            </a:r>
            <a:r>
              <a:rPr kumimoji="1" lang="en-US" altLang="ja-JP" sz="22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Levels  </a:t>
            </a:r>
            <a:r>
              <a:rPr kumimoji="1" lang="ja-JP" altLang="en-US" sz="2400" b="1" dirty="0">
                <a:solidFill>
                  <a:prstClr val="white"/>
                </a:solidFill>
                <a:latin typeface="Century Schoolbook" panose="02040604050505020304" pitchFamily="18" charset="0"/>
              </a:rPr>
              <a:t>　</a:t>
            </a:r>
            <a:endParaRPr kumimoji="1" lang="en-US" altLang="ja-JP" sz="2000" b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fontAlgn="base" latinLnBrk="0">
              <a:lnSpc>
                <a:spcPts val="3000"/>
              </a:lnSpc>
              <a:spcAft>
                <a:spcPct val="0"/>
              </a:spcAft>
              <a:buClr>
                <a:srgbClr val="FFC000"/>
              </a:buClr>
              <a:buSzPct val="80000"/>
              <a:defRPr/>
            </a:pPr>
            <a:r>
              <a:rPr kumimoji="1" lang="ja-JP" alt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Quantum Calculation gives Momentum Distribution of Emitted Particles</a:t>
            </a:r>
          </a:p>
          <a:p>
            <a:pPr fontAlgn="base" latinLnBrk="0">
              <a:lnSpc>
                <a:spcPts val="3000"/>
              </a:lnSpc>
              <a:spcAft>
                <a:spcPct val="0"/>
              </a:spcAft>
              <a:buClr>
                <a:srgbClr val="FFC000"/>
              </a:buClr>
              <a:buSzPct val="80000"/>
              <a:defRPr/>
            </a:pPr>
            <a:r>
              <a:rPr kumimoji="1" lang="en-US" altLang="ja-JP" sz="2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  (</a:t>
            </a:r>
            <a:r>
              <a:rPr kumimoji="1" lang="en-US" altLang="ja-JP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PRD91</a:t>
            </a:r>
            <a:r>
              <a:rPr kumimoji="1" lang="en-US" altLang="ja-JP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123007 </a:t>
            </a:r>
            <a:r>
              <a:rPr kumimoji="1" lang="en-US" altLang="ja-JP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</a:t>
            </a:r>
            <a:r>
              <a:rPr kumimoji="1" lang="en-US" altLang="ja-JP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  </a:t>
            </a:r>
            <a:r>
              <a:rPr kumimoji="1" lang="en-US" altLang="ja-JP" sz="16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PLB757</a:t>
            </a:r>
            <a:r>
              <a:rPr kumimoji="1" lang="en-US" altLang="ja-JP" sz="1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, 125 (16) </a:t>
            </a:r>
            <a:r>
              <a:rPr kumimoji="1" lang="en-US" altLang="ja-JP" sz="16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)</a:t>
            </a:r>
          </a:p>
          <a:p>
            <a:pPr fontAlgn="base" latinLnBrk="0">
              <a:lnSpc>
                <a:spcPts val="3000"/>
              </a:lnSpc>
              <a:spcAft>
                <a:spcPct val="0"/>
              </a:spcAft>
              <a:buClr>
                <a:srgbClr val="FFC000"/>
              </a:buClr>
              <a:buSzPct val="80000"/>
              <a:defRPr/>
            </a:pPr>
            <a:r>
              <a:rPr kumimoji="1" lang="ja-JP" alt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　</a:t>
            </a: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Quantum &gt;&gt; Semi-Classical, </a:t>
            </a:r>
          </a:p>
          <a:p>
            <a:pPr fontAlgn="base" latinLnBrk="0">
              <a:lnSpc>
                <a:spcPts val="3000"/>
              </a:lnSpc>
              <a:spcAft>
                <a:spcPct val="0"/>
              </a:spcAft>
              <a:buClr>
                <a:srgbClr val="FFC000"/>
              </a:buClr>
              <a:buSzPct val="80000"/>
              <a:defRPr/>
            </a:pPr>
            <a:r>
              <a:rPr kumimoji="1" lang="en-US" altLang="ja-JP" sz="2000" b="1" dirty="0" smtClean="0">
                <a:solidFill>
                  <a:srgbClr val="FFFF99"/>
                </a:solidFill>
                <a:latin typeface="Times New Roman" panose="02020603050405020304" pitchFamily="18" charset="0"/>
              </a:rPr>
              <a:t>   </a:t>
            </a:r>
            <a:r>
              <a:rPr kumimoji="1" lang="en-US" altLang="ja-JP" sz="2000" b="1" dirty="0" err="1" smtClean="0">
                <a:solidFill>
                  <a:srgbClr val="FFFF99"/>
                </a:solidFill>
                <a:latin typeface="Times New Roman" panose="02020603050405020304" pitchFamily="18" charset="0"/>
              </a:rPr>
              <a:t>SMaF</a:t>
            </a:r>
            <a:r>
              <a:rPr kumimoji="1" lang="en-US" altLang="ja-JP" sz="2000" b="1" dirty="0" smtClean="0">
                <a:solidFill>
                  <a:srgbClr val="FFFF99"/>
                </a:solidFill>
                <a:latin typeface="Times New Roman" panose="02020603050405020304" pitchFamily="18" charset="0"/>
              </a:rPr>
              <a:t> carries Large Momentum Transfer </a:t>
            </a:r>
            <a:r>
              <a:rPr kumimoji="1" lang="en-US" altLang="ja-JP" sz="2000" b="1" dirty="0" smtClean="0">
                <a:solidFill>
                  <a:srgbClr val="DDFFDD"/>
                </a:solidFill>
                <a:latin typeface="Times New Roman" panose="02020603050405020304" pitchFamily="18" charset="0"/>
              </a:rPr>
              <a:t>                                                                             </a:t>
            </a:r>
            <a:endParaRPr kumimoji="1" lang="en-US" altLang="ja-JP" sz="2200" b="1" dirty="0" smtClean="0">
              <a:solidFill>
                <a:srgbClr val="DDFF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25" y="2711952"/>
            <a:ext cx="4232518" cy="410142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814" y="2639944"/>
            <a:ext cx="3678352" cy="4173432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-1" y="0"/>
            <a:ext cx="4499993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Particle Prod. in </a:t>
            </a:r>
            <a:r>
              <a:rPr kumimoji="0" lang="en-US" altLang="ko-K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SMaF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 </a:t>
            </a:r>
            <a:endParaRPr kumimoji="0" lang="en-US" altLang="ko-KR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499992" y="-10705"/>
            <a:ext cx="4644008" cy="461657"/>
          </a:xfrm>
          <a:prstGeom prst="rect">
            <a:avLst/>
          </a:prstGeom>
          <a:solidFill>
            <a:schemeClr val="tx1">
              <a:lumMod val="65000"/>
              <a:alpha val="82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Pion Production   </a:t>
            </a:r>
          </a:p>
        </p:txBody>
      </p:sp>
    </p:spTree>
    <p:extLst>
      <p:ext uri="{BB962C8B-B14F-4D97-AF65-F5344CB8AC3E}">
        <p14:creationId xmlns:p14="http://schemas.microsoft.com/office/powerpoint/2010/main" val="29330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539552" y="692696"/>
            <a:ext cx="8064500" cy="5756374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fontAlgn="base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AC3EC1"/>
              </a:buClr>
              <a:buSzPct val="80000"/>
              <a:buFont typeface="Wingdings" pitchFamily="2" charset="2"/>
              <a:buNone/>
              <a:defRPr/>
            </a:pPr>
            <a:endParaRPr kumimoji="1" lang="en-US" altLang="ja-JP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marL="342900" indent="-342900" fontAlgn="base" latinLnBrk="0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Emission of </a:t>
            </a:r>
            <a:r>
              <a:rPr kumimoji="1" lang="el-GR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π</a:t>
            </a:r>
            <a:r>
              <a:rPr kumimoji="1" lang="en-US" altLang="ja-JP" sz="2000" b="1" baseline="30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0</a:t>
            </a:r>
            <a:r>
              <a:rPr kumimoji="1" lang="ja-JP" alt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： </a:t>
            </a: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QFT calculation</a:t>
            </a:r>
            <a:r>
              <a:rPr kumimoji="1" lang="ja-JP" alt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・・・</a:t>
            </a: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Transitions among Landau levels</a:t>
            </a:r>
          </a:p>
          <a:p>
            <a:pPr marL="342900" indent="-342900" fontAlgn="base" latinLnBrk="0">
              <a:spcBef>
                <a:spcPts val="180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By the Spin-Flip in the transition, </a:t>
            </a:r>
            <a:r>
              <a:rPr kumimoji="1" lang="ja-JP" alt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　　</a:t>
            </a: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PS π can be emitted.</a:t>
            </a:r>
          </a:p>
          <a:p>
            <a:pPr fontAlgn="base" latinLnBrk="0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80000"/>
              <a:defRPr/>
            </a:pPr>
            <a:r>
              <a:rPr kumimoji="1" lang="ja-JP" alt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　　　　　　　　</a:t>
            </a: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In semi-classical approach, </a:t>
            </a:r>
            <a:r>
              <a:rPr kumimoji="1" lang="en-US" altLang="ja-JP" sz="20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Pion</a:t>
            </a: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can be emitted </a:t>
            </a:r>
            <a:r>
              <a:rPr kumimoji="1" lang="ja-JP" alt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？</a:t>
            </a:r>
            <a:endParaRPr kumimoji="1" lang="en-US" altLang="ja-JP" sz="2000" b="1" dirty="0" smtClean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marL="342900" indent="-342900" fontAlgn="base" latinLnBrk="0">
              <a:spcBef>
                <a:spcPts val="180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Anomalous Magnetic Moment (AMN) mainly contribute. Decay (Emission) rates are increased !!!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defRPr/>
            </a:pPr>
            <a:r>
              <a:rPr kumimoji="1" lang="ja-JP" alt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　　　</a:t>
            </a: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     If we take </a:t>
            </a:r>
            <a:r>
              <a:rPr kumimoji="1" lang="en-US" altLang="ja-JP" sz="2000" b="1" i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eB</a:t>
            </a: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kumimoji="1" lang="ja-JP" alt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→</a:t>
            </a: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0</a:t>
            </a:r>
            <a:r>
              <a:rPr kumimoji="1" lang="ja-JP" altLang="en-US" sz="2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　</a:t>
            </a: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limit,  Decay (Emission) rate is very small !!</a:t>
            </a:r>
            <a:r>
              <a:rPr kumimoji="1" lang="ja-JP" alt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　</a:t>
            </a: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    </a:t>
            </a:r>
          </a:p>
          <a:p>
            <a:pPr marL="342900" indent="-342900" fontAlgn="base" latinLnBrk="0">
              <a:spcBef>
                <a:spcPts val="240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ANM</a:t>
            </a:r>
            <a:r>
              <a:rPr kumimoji="1" lang="ja-JP" alt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　→　</a:t>
            </a: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Tensor Field</a:t>
            </a:r>
            <a:r>
              <a:rPr kumimoji="1" lang="ja-JP" alt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　</a:t>
            </a: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which changes kinematics</a:t>
            </a:r>
            <a:endParaRPr kumimoji="1" lang="en-US" altLang="ja-JP" sz="20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buClr>
                <a:srgbClr val="FFC000"/>
              </a:buClr>
              <a:buSzPct val="80000"/>
              <a:defRPr/>
            </a:pPr>
            <a:r>
              <a:rPr kumimoji="1" lang="ja-JP" altLang="en-US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　　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          s = </a:t>
            </a:r>
            <a:r>
              <a:rPr kumimoji="1" lang="ja-JP" altLang="en-US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+1 (Attractive</a:t>
            </a:r>
            <a:r>
              <a:rPr kumimoji="1" lang="ja-JP" altLang="en-US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）　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K.E. becomes small</a:t>
            </a:r>
            <a:r>
              <a:rPr kumimoji="1" lang="ja-JP" altLang="en-US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、</a:t>
            </a:r>
            <a:r>
              <a:rPr kumimoji="1" lang="ja-JP" altLang="en-US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　</a:t>
            </a:r>
            <a:r>
              <a:rPr kumimoji="1" lang="en-US" altLang="ja-JP" sz="2000" i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ja-JP" sz="2000" baseline="-250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z</a:t>
            </a:r>
            <a:r>
              <a:rPr kumimoji="1" lang="ja-JP" altLang="en-US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：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small</a:t>
            </a: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buClr>
                <a:srgbClr val="FFC000"/>
              </a:buClr>
              <a:buSzPct val="80000"/>
              <a:defRPr/>
            </a:pPr>
            <a:r>
              <a:rPr kumimoji="1" lang="ja-JP" altLang="en-US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　　　　　　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s = </a:t>
            </a:r>
            <a:r>
              <a:rPr kumimoji="1" lang="ja-JP" altLang="en-US" sz="16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－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1 (Repulsive</a:t>
            </a:r>
            <a:r>
              <a:rPr kumimoji="1" lang="ja-JP" altLang="en-US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）</a:t>
            </a:r>
            <a:r>
              <a:rPr kumimoji="1" lang="ja-JP" altLang="en-US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　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K.E. becomes large</a:t>
            </a:r>
            <a:r>
              <a:rPr kumimoji="1" lang="ja-JP" altLang="en-US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　</a:t>
            </a:r>
            <a:r>
              <a:rPr kumimoji="1" lang="ja-JP" altLang="en-US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 </a:t>
            </a:r>
            <a:r>
              <a:rPr kumimoji="1" lang="en-US" altLang="ja-JP" sz="2000" i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ja-JP" sz="2000" baseline="-250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z</a:t>
            </a:r>
            <a:r>
              <a:rPr kumimoji="1" lang="ja-JP" altLang="en-US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：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large</a:t>
            </a: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buClr>
                <a:srgbClr val="FFC000"/>
              </a:buClr>
              <a:buSzPct val="80000"/>
              <a:defRPr/>
            </a:pPr>
            <a:r>
              <a:rPr kumimoji="1" lang="ja-JP" altLang="en-US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　　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Spin 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Fli</a:t>
            </a:r>
            <a:r>
              <a:rPr kumimoji="1" lang="en-US" altLang="ja-JP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p</a:t>
            </a:r>
            <a:r>
              <a:rPr kumimoji="1" lang="ja-JP" altLang="en-US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　　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  </a:t>
            </a:r>
            <a:r>
              <a:rPr kumimoji="1" lang="ja-JP" altLang="en-US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kumimoji="1" lang="ja-JP" altLang="en-US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ja-JP" altLang="en-US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　</a:t>
            </a:r>
            <a:r>
              <a:rPr kumimoji="1" lang="ja-JP" altLang="en-US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Large transition energy</a:t>
            </a:r>
            <a:r>
              <a:rPr kumimoji="1" lang="ja-JP" altLang="en-US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　</a:t>
            </a:r>
            <a:endParaRPr kumimoji="1" lang="en-US" altLang="ja-JP" sz="2000" dirty="0" smtClean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fontAlgn="base" latinLnBrk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80000"/>
              <a:defRPr/>
            </a:pPr>
            <a:r>
              <a:rPr kumimoji="1" lang="ja-JP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　　</a:t>
            </a:r>
            <a:r>
              <a:rPr kumimoji="1" lang="ja-JP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　</a:t>
            </a:r>
            <a:r>
              <a:rPr kumimoji="1" lang="ja-JP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　　　</a:t>
            </a:r>
            <a:r>
              <a:rPr kumimoji="1" lang="ja-JP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　</a:t>
            </a:r>
            <a:r>
              <a:rPr kumimoji="1" lang="ja-JP" altLang="en-US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　 　</a:t>
            </a:r>
            <a:r>
              <a:rPr kumimoji="1" lang="ja-JP" alt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kumimoji="1" lang="ja-JP" alt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kumimoji="1" lang="en-US" altLang="ja-JP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ja-JP" altLang="en-US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　 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Small transition energy</a:t>
            </a:r>
          </a:p>
        </p:txBody>
      </p: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323850" y="115888"/>
            <a:ext cx="5545138" cy="5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b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Summary of </a:t>
            </a:r>
            <a:r>
              <a:rPr kumimoji="1" lang="en-US" altLang="ja-JP" sz="32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Pion</a:t>
            </a:r>
            <a:r>
              <a:rPr kumimoji="1" lang="en-US" altLang="ja-JP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Emission</a:t>
            </a:r>
            <a:endParaRPr kumimoji="1" lang="en-US" altLang="ja-JP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16216" y="5517232"/>
            <a:ext cx="1942729" cy="707886"/>
          </a:xfrm>
          <a:prstGeom prst="rect">
            <a:avLst/>
          </a:prstGeom>
          <a:solidFill>
            <a:srgbClr val="99FF99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 smtClean="0">
                <a:solidFill>
                  <a:srgbClr val="FF0000"/>
                </a:solidFill>
              </a:rPr>
              <a:t>Final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π goes to equator region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38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85813"/>
          </a:xfrm>
        </p:spPr>
        <p:txBody>
          <a:bodyPr/>
          <a:lstStyle/>
          <a:p>
            <a:r>
              <a:rPr lang="en-US" altLang="ko-KR" dirty="0" smtClean="0"/>
              <a:t>Contents</a:t>
            </a:r>
          </a:p>
        </p:txBody>
      </p:sp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1575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262660" y="893146"/>
            <a:ext cx="8892480" cy="53285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altLang="ko-KR" dirty="0" smtClean="0"/>
              <a:t>0. Introduction </a:t>
            </a:r>
            <a:endParaRPr lang="en-US" altLang="ko-KR" sz="6300" b="1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1. </a:t>
            </a:r>
            <a:r>
              <a:rPr lang="en-US" altLang="ko-KR" b="1" dirty="0" smtClean="0">
                <a:solidFill>
                  <a:srgbClr val="00B050"/>
                </a:solidFill>
              </a:rPr>
              <a:t>Strong Magnetic Field (</a:t>
            </a:r>
            <a:r>
              <a:rPr lang="en-US" altLang="ko-KR" b="1" dirty="0" err="1" smtClean="0">
                <a:solidFill>
                  <a:srgbClr val="00B050"/>
                </a:solidFill>
              </a:rPr>
              <a:t>SMaF</a:t>
            </a:r>
            <a:r>
              <a:rPr lang="en-US" altLang="ko-KR" b="1" dirty="0" smtClean="0">
                <a:solidFill>
                  <a:srgbClr val="00B050"/>
                </a:solidFill>
              </a:rPr>
              <a:t>) </a:t>
            </a:r>
            <a:r>
              <a:rPr lang="en-US" altLang="ko-KR" dirty="0" smtClean="0"/>
              <a:t>in Dense Matter</a:t>
            </a:r>
          </a:p>
          <a:p>
            <a:pPr>
              <a:buNone/>
            </a:pPr>
            <a:r>
              <a:rPr lang="en-US" altLang="ko-KR" dirty="0" smtClean="0"/>
              <a:t>1-1. </a:t>
            </a:r>
            <a:r>
              <a:rPr lang="en-US" altLang="ko-KR" b="1" dirty="0" smtClean="0">
                <a:solidFill>
                  <a:srgbClr val="002060"/>
                </a:solidFill>
              </a:rPr>
              <a:t>Equation of States </a:t>
            </a:r>
            <a:r>
              <a:rPr lang="en-US" altLang="ko-KR" dirty="0" smtClean="0"/>
              <a:t>in Neutron Stars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1-2. </a:t>
            </a:r>
            <a:r>
              <a:rPr lang="en-US" altLang="ko-KR" b="1" dirty="0" smtClean="0">
                <a:solidFill>
                  <a:srgbClr val="FF0000"/>
                </a:solidFill>
              </a:rPr>
              <a:t>Pulsar Kick </a:t>
            </a:r>
            <a:r>
              <a:rPr lang="en-US" altLang="ko-KR" dirty="0" smtClean="0"/>
              <a:t>of Neutron Stars </a:t>
            </a:r>
          </a:p>
          <a:p>
            <a:pPr>
              <a:buNone/>
            </a:pPr>
            <a:r>
              <a:rPr lang="en-US" altLang="ko-KR" dirty="0" smtClean="0"/>
              <a:t>1-3. </a:t>
            </a:r>
            <a:r>
              <a:rPr lang="en-US" altLang="ko-KR" b="1" dirty="0" smtClean="0">
                <a:solidFill>
                  <a:srgbClr val="0070C0"/>
                </a:solidFill>
              </a:rPr>
              <a:t>Spin Deceleration of </a:t>
            </a:r>
            <a:r>
              <a:rPr lang="en-US" altLang="ko-KR" dirty="0" smtClean="0"/>
              <a:t>Neutron Stars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2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  <a:r>
              <a:rPr lang="en-US" altLang="ko-KR" b="1" dirty="0" smtClean="0">
                <a:solidFill>
                  <a:srgbClr val="FF0000"/>
                </a:solidFill>
              </a:rPr>
              <a:t>Particle Production by </a:t>
            </a:r>
            <a:r>
              <a:rPr lang="en-US" altLang="ko-KR" b="1" dirty="0" err="1" smtClean="0">
                <a:solidFill>
                  <a:srgbClr val="00B050"/>
                </a:solidFill>
              </a:rPr>
              <a:t>SMaF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en-US" altLang="ko-KR" sz="3300" dirty="0">
                <a:solidFill>
                  <a:prstClr val="black"/>
                </a:solidFill>
              </a:rPr>
              <a:t>via</a:t>
            </a:r>
            <a:r>
              <a:rPr lang="en-US" altLang="ko-KR" sz="3300" b="1" dirty="0">
                <a:solidFill>
                  <a:srgbClr val="00B050"/>
                </a:solidFill>
              </a:rPr>
              <a:t> </a:t>
            </a:r>
            <a:r>
              <a:rPr lang="en-US" altLang="ko-KR" sz="3300" b="1" dirty="0">
                <a:solidFill>
                  <a:srgbClr val="002060"/>
                </a:solidFill>
              </a:rPr>
              <a:t>Landau Quantization </a:t>
            </a:r>
            <a:r>
              <a:rPr lang="en-US" altLang="ko-KR" b="1" dirty="0" smtClean="0">
                <a:solidFill>
                  <a:srgbClr val="FF0000"/>
                </a:solidFill>
              </a:rPr>
              <a:t>in Astrophysics</a:t>
            </a:r>
            <a:endParaRPr lang="en-US" altLang="ko-KR" b="1" dirty="0" smtClean="0"/>
          </a:p>
          <a:p>
            <a:pPr>
              <a:buNone/>
            </a:pPr>
            <a:r>
              <a:rPr lang="en-US" altLang="ko-KR" dirty="0" smtClean="0"/>
              <a:t>2-1. Quantum Field Approach</a:t>
            </a:r>
          </a:p>
          <a:p>
            <a:pPr>
              <a:buNone/>
            </a:pPr>
            <a:r>
              <a:rPr lang="en-US" altLang="ko-KR" dirty="0" smtClean="0"/>
              <a:t>2-2. </a:t>
            </a:r>
            <a:r>
              <a:rPr lang="en-US" altLang="ko-KR" b="1" dirty="0" smtClean="0">
                <a:solidFill>
                  <a:srgbClr val="00B0F0"/>
                </a:solidFill>
              </a:rPr>
              <a:t>Pion</a:t>
            </a:r>
            <a:r>
              <a:rPr lang="en-US" altLang="ko-KR" dirty="0" smtClean="0"/>
              <a:t> production in </a:t>
            </a:r>
            <a:r>
              <a:rPr lang="en-US" altLang="ko-KR" dirty="0" err="1" smtClean="0"/>
              <a:t>SMaF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3. </a:t>
            </a:r>
            <a:r>
              <a:rPr lang="en-US" altLang="ko-KR" b="1" dirty="0" smtClean="0">
                <a:solidFill>
                  <a:srgbClr val="FF0000"/>
                </a:solidFill>
              </a:rPr>
              <a:t>Particle production </a:t>
            </a:r>
            <a:r>
              <a:rPr lang="en-US" altLang="ko-KR" dirty="0" smtClean="0"/>
              <a:t>and </a:t>
            </a:r>
            <a:r>
              <a:rPr lang="en-US" altLang="ko-KR" b="1" dirty="0" err="1" smtClean="0">
                <a:solidFill>
                  <a:srgbClr val="00B0F0"/>
                </a:solidFill>
              </a:rPr>
              <a:t>Magnetar</a:t>
            </a:r>
            <a:r>
              <a:rPr lang="en-US" altLang="ko-KR" b="1" dirty="0" smtClean="0">
                <a:solidFill>
                  <a:srgbClr val="00B0F0"/>
                </a:solidFill>
              </a:rPr>
              <a:t> Cooling</a:t>
            </a:r>
          </a:p>
          <a:p>
            <a:pPr>
              <a:buNone/>
            </a:pPr>
            <a:r>
              <a:rPr lang="en-US" altLang="ko-KR" dirty="0" smtClean="0"/>
              <a:t>3-1. </a:t>
            </a:r>
            <a:r>
              <a:rPr lang="en-US" altLang="ko-KR" b="1" dirty="0" err="1" smtClean="0">
                <a:solidFill>
                  <a:srgbClr val="FFC000"/>
                </a:solidFill>
              </a:rPr>
              <a:t>Axion</a:t>
            </a:r>
            <a:r>
              <a:rPr lang="en-US" altLang="ko-KR" dirty="0" smtClean="0"/>
              <a:t> production in </a:t>
            </a:r>
            <a:r>
              <a:rPr lang="en-US" altLang="ko-KR" dirty="0" err="1" smtClean="0"/>
              <a:t>Magnetar</a:t>
            </a:r>
            <a:endParaRPr lang="en-US" altLang="ko-KR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ko-KR" dirty="0" smtClean="0"/>
              <a:t>3-2. </a:t>
            </a:r>
            <a:r>
              <a:rPr lang="en-US" altLang="ko-KR" b="1" dirty="0" smtClean="0">
                <a:solidFill>
                  <a:srgbClr val="7030A0"/>
                </a:solidFill>
              </a:rPr>
              <a:t>Pair neutrino </a:t>
            </a:r>
            <a:r>
              <a:rPr lang="en-US" altLang="ko-KR" dirty="0" smtClean="0"/>
              <a:t>production in </a:t>
            </a:r>
            <a:r>
              <a:rPr lang="en-US" altLang="ko-KR" dirty="0" err="1" smtClean="0"/>
              <a:t>Magnetar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4. Summary and Conclusions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6514" y="2018053"/>
            <a:ext cx="874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7030A0"/>
                </a:solidFill>
              </a:rPr>
              <a:t>MKC et.al, PRC 82, 025804 (2010); PRC 83, 018802 (2011);  JCAP 10, 21 (2013)</a:t>
            </a:r>
            <a:endParaRPr lang="ko-KR" altLang="en-US" sz="14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287935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7030A0"/>
                </a:solidFill>
              </a:rPr>
              <a:t>PRD 86 (</a:t>
            </a:r>
            <a:r>
              <a:rPr lang="en-US" altLang="ko-KR" sz="1400" dirty="0" smtClean="0">
                <a:solidFill>
                  <a:srgbClr val="0000CC"/>
                </a:solidFill>
                <a:cs typeface="Arial" charset="0"/>
              </a:rPr>
              <a:t>2012) 123003 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; </a:t>
            </a:r>
            <a:r>
              <a:rPr lang="en-US" altLang="ko-KR" sz="1400" dirty="0" smtClean="0">
                <a:solidFill>
                  <a:srgbClr val="0000CC"/>
                </a:solidFill>
                <a:cs typeface="Arial" charset="0"/>
              </a:rPr>
              <a:t>PRD 83 (2011) 081303(R),</a:t>
            </a:r>
          </a:p>
          <a:p>
            <a:r>
              <a:rPr lang="en-US" altLang="ko-KR" sz="1400" b="1" dirty="0" smtClean="0">
                <a:solidFill>
                  <a:srgbClr val="7030A0"/>
                </a:solidFill>
              </a:rPr>
              <a:t>PRC 89 (2014) 035801; PRD 90 (2014) 0637302…</a:t>
            </a:r>
            <a:endParaRPr lang="ko-KR" altLang="en-US" sz="1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4502" y="4411973"/>
            <a:ext cx="4032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7030A0"/>
                </a:solidFill>
              </a:rPr>
              <a:t>PRD 91 (2015) 123007, PLB 757 (2016) 125</a:t>
            </a:r>
            <a:endParaRPr lang="ko-KR" altLang="en-US" sz="1400" b="1" dirty="0">
              <a:solidFill>
                <a:srgbClr val="7030A0"/>
              </a:solidFill>
            </a:endParaRPr>
          </a:p>
        </p:txBody>
      </p:sp>
      <p:pic>
        <p:nvPicPr>
          <p:cNvPr id="10" name="Picture 2" descr="https://encrypted-tbn0.gstatic.com/images?q=tbn:ANd9GcRsPFTolxj3v5vN9j3q7WTcuAQBSFUJc_UT3iQByaJlRdmJU72ox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33974"/>
            <a:ext cx="1961914" cy="198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포인트가 5개인 별 10"/>
          <p:cNvSpPr/>
          <p:nvPr/>
        </p:nvSpPr>
        <p:spPr>
          <a:xfrm>
            <a:off x="37151" y="3361745"/>
            <a:ext cx="451018" cy="42119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0" y="1182924"/>
            <a:ext cx="9136295" cy="34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 descr="https://upload.wikimedia.org/wikipedia/commons/0/0b/Landa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1735" y="3956106"/>
            <a:ext cx="2339752" cy="3309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2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9512" y="415741"/>
            <a:ext cx="8568952" cy="6314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latinLnBrk="0" hangingPunct="0">
              <a:spcAft>
                <a:spcPct val="0"/>
              </a:spcAft>
            </a:pPr>
            <a:r>
              <a:rPr kumimoji="1" lang="en-US" altLang="ja-JP" sz="2400" b="1" dirty="0" smtClean="0">
                <a:solidFill>
                  <a:srgbClr val="FFFFCC"/>
                </a:solidFill>
                <a:latin typeface="Times New Roman" panose="02020603050405020304" pitchFamily="18" charset="0"/>
              </a:rPr>
              <a:t>1. High Temperature</a:t>
            </a:r>
          </a:p>
          <a:p>
            <a:pPr eaLnBrk="0" fontAlgn="base" latinLnBrk="0" hangingPunct="0">
              <a:spcBef>
                <a:spcPts val="1800"/>
              </a:spcBef>
              <a:spcAft>
                <a:spcPct val="0"/>
              </a:spcAft>
            </a:pPr>
            <a:r>
              <a:rPr kumimoji="1" lang="en-US" altLang="ja-JP" sz="2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Times New Roman" panose="02020603050405020304" pitchFamily="18" charset="0"/>
              </a:rPr>
              <a:t>    </a:t>
            </a:r>
          </a:p>
          <a:p>
            <a:pPr eaLnBrk="0" fontAlgn="base" latinLnBrk="0" hangingPunct="0">
              <a:spcBef>
                <a:spcPts val="3000"/>
              </a:spcBef>
              <a:spcAft>
                <a:spcPct val="0"/>
              </a:spcAft>
            </a:pPr>
            <a:r>
              <a:rPr kumimoji="1" lang="en-US" altLang="ja-JP" sz="2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Times New Roman" panose="02020603050405020304" pitchFamily="18" charset="0"/>
              </a:rPr>
              <a:t>   Heating Source ?</a:t>
            </a:r>
          </a:p>
          <a:p>
            <a:pPr eaLnBrk="0" fontAlgn="base" latinLnBrk="0" hangingPunct="0">
              <a:spcBef>
                <a:spcPts val="600"/>
              </a:spcBef>
              <a:spcAft>
                <a:spcPct val="0"/>
              </a:spcAft>
            </a:pPr>
            <a:r>
              <a:rPr kumimoji="1" lang="en-US" altLang="ja-JP" sz="2400" dirty="0" smtClean="0">
                <a:solidFill>
                  <a:srgbClr val="FFFFCC"/>
                </a:solidFill>
                <a:latin typeface="Times New Roman" panose="02020603050405020304" pitchFamily="18" charset="0"/>
              </a:rPr>
              <a:t>    </a:t>
            </a:r>
            <a:r>
              <a:rPr kumimoji="1" lang="en-US" altLang="ja-JP" sz="2400" b="1" dirty="0" smtClean="0">
                <a:solidFill>
                  <a:srgbClr val="CCFFCC"/>
                </a:solidFill>
                <a:latin typeface="Times New Roman" panose="02020603050405020304" pitchFamily="18" charset="0"/>
              </a:rPr>
              <a:t>Magnetic Energy </a:t>
            </a:r>
          </a:p>
          <a:p>
            <a:pPr eaLnBrk="0" fontAlgn="base" latinLnBrk="0" hangingPunct="0">
              <a:spcBef>
                <a:spcPts val="600"/>
              </a:spcBef>
              <a:spcAft>
                <a:spcPct val="0"/>
              </a:spcAft>
            </a:pPr>
            <a:r>
              <a:rPr kumimoji="1" lang="en-US" altLang="ja-JP" sz="2400" b="1" dirty="0">
                <a:solidFill>
                  <a:srgbClr val="CCFFCC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400" b="1" dirty="0" smtClean="0">
                <a:solidFill>
                  <a:srgbClr val="CCFFCC"/>
                </a:solidFill>
                <a:latin typeface="Times New Roman" panose="02020603050405020304" pitchFamily="18" charset="0"/>
              </a:rPr>
              <a:t>             </a:t>
            </a:r>
            <a:r>
              <a:rPr kumimoji="1" lang="en-US" altLang="ja-JP" sz="2400" b="1" dirty="0" smtClean="0">
                <a:solidFill>
                  <a:srgbClr val="FFFFCC"/>
                </a:solidFill>
                <a:latin typeface="Times New Roman" panose="02020603050405020304" pitchFamily="18" charset="0"/>
              </a:rPr>
              <a:t>-&gt;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Times New Roman" panose="02020603050405020304" pitchFamily="18" charset="0"/>
              </a:rPr>
              <a:t>  </a:t>
            </a:r>
            <a:r>
              <a:rPr kumimoji="1" lang="en-US" altLang="ja-JP" sz="24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Thermal Energy</a:t>
            </a:r>
          </a:p>
          <a:p>
            <a:pPr eaLnBrk="0" fontAlgn="base" latinLnBrk="0" hangingPunct="0">
              <a:spcBef>
                <a:spcPts val="600"/>
              </a:spcBef>
              <a:spcAft>
                <a:spcPct val="0"/>
              </a:spcAft>
            </a:pPr>
            <a:endParaRPr kumimoji="1" lang="en-US" altLang="ja-JP" sz="2400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0" fontAlgn="base" latinLnBrk="0" hangingPunct="0">
              <a:spcBef>
                <a:spcPts val="600"/>
              </a:spcBef>
              <a:spcAft>
                <a:spcPct val="0"/>
              </a:spcAft>
            </a:pPr>
            <a:endParaRPr kumimoji="1" lang="en-US" altLang="ja-JP" sz="2400" dirty="0" smtClean="0">
              <a:solidFill>
                <a:srgbClr val="FFFFCC"/>
              </a:solidFill>
              <a:latin typeface="Times New Roman" panose="02020603050405020304" pitchFamily="18" charset="0"/>
            </a:endParaRPr>
          </a:p>
          <a:p>
            <a:pPr eaLnBrk="0" fontAlgn="base" latinLnBrk="0" hangingPunct="0">
              <a:spcBef>
                <a:spcPts val="3000"/>
              </a:spcBef>
              <a:spcAft>
                <a:spcPct val="0"/>
              </a:spcAft>
            </a:pPr>
            <a:r>
              <a:rPr kumimoji="1" lang="en-US" altLang="ja-JP" sz="2400" dirty="0" smtClean="0">
                <a:solidFill>
                  <a:srgbClr val="FFFFCC"/>
                </a:solidFill>
                <a:latin typeface="Times New Roman" panose="02020603050405020304" pitchFamily="18" charset="0"/>
              </a:rPr>
              <a:t>2.</a:t>
            </a:r>
            <a:r>
              <a:rPr kumimoji="1" lang="en-US" altLang="ja-JP" sz="2400" b="1" dirty="0" smtClean="0">
                <a:solidFill>
                  <a:srgbClr val="FFFFCC"/>
                </a:solidFill>
                <a:latin typeface="Times New Roman" panose="02020603050405020304" pitchFamily="18" charset="0"/>
              </a:rPr>
              <a:t>  Emitting High Energy Photons</a:t>
            </a:r>
          </a:p>
          <a:p>
            <a:pPr eaLnBrk="0" fontAlgn="base" latinLnBrk="0" hangingPunct="0">
              <a:spcBef>
                <a:spcPts val="400"/>
              </a:spcBef>
              <a:spcAft>
                <a:spcPct val="0"/>
              </a:spcAft>
            </a:pPr>
            <a:r>
              <a:rPr kumimoji="1" lang="en-US" altLang="ja-JP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   Soft</a:t>
            </a:r>
            <a:r>
              <a:rPr kumimoji="1" lang="en-US" altLang="ja-JP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en-US" altLang="ja-JP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Gamma Repeater (SGR) </a:t>
            </a:r>
            <a:endParaRPr kumimoji="1" lang="en-US" altLang="ja-JP" sz="20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0" fontAlgn="base" latinLnBrk="0" hangingPunct="0">
              <a:spcAft>
                <a:spcPct val="0"/>
              </a:spcAft>
            </a:pPr>
            <a:r>
              <a:rPr kumimoji="1" lang="en-US" altLang="ja-JP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   Anomalous </a:t>
            </a:r>
            <a:r>
              <a:rPr kumimoji="1" lang="en-US" altLang="ja-JP" sz="20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Xray</a:t>
            </a:r>
            <a:r>
              <a:rPr kumimoji="1" lang="en-US" altLang="ja-JP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pulsar (AXP</a:t>
            </a:r>
            <a:r>
              <a:rPr kumimoji="1" lang="en-US" altLang="ja-JP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)</a:t>
            </a:r>
          </a:p>
          <a:p>
            <a:pPr eaLnBrk="0" fontAlgn="base" latinLnBrk="0" hangingPunct="0">
              <a:spcBef>
                <a:spcPts val="1800"/>
              </a:spcBef>
              <a:spcAft>
                <a:spcPct val="0"/>
              </a:spcAft>
            </a:pPr>
            <a:r>
              <a:rPr kumimoji="1" lang="en-US" altLang="ja-JP" sz="2400" b="1" dirty="0" smtClean="0">
                <a:solidFill>
                  <a:srgbClr val="FDDF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3. Mechanism of  Energy Conversion</a:t>
            </a:r>
          </a:p>
          <a:p>
            <a:pPr eaLnBrk="0" fontAlgn="base" latinLnBrk="0" hangingPunct="0">
              <a:spcBef>
                <a:spcPts val="600"/>
              </a:spcBef>
              <a:spcAft>
                <a:spcPct val="0"/>
              </a:spcAft>
            </a:pPr>
            <a:r>
              <a:rPr kumimoji="1" lang="en-US" altLang="ja-JP" sz="2400" b="1" dirty="0" smtClean="0">
                <a:solidFill>
                  <a:srgbClr val="E25247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Radiation &amp; Heating ?</a:t>
            </a:r>
            <a:endParaRPr kumimoji="1" lang="en-US" altLang="ja-JP" sz="2400" b="1" dirty="0">
              <a:solidFill>
                <a:srgbClr val="E25247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6300191" y="4035252"/>
            <a:ext cx="2448273" cy="2741430"/>
            <a:chOff x="5652120" y="530120"/>
            <a:chExt cx="2808288" cy="3166597"/>
          </a:xfrm>
        </p:grpSpPr>
        <p:pic>
          <p:nvPicPr>
            <p:cNvPr id="9" name="図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099" y="530120"/>
              <a:ext cx="2218030" cy="287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テキスト ボックス 2"/>
            <p:cNvSpPr txBox="1">
              <a:spLocks noChangeArrowheads="1"/>
            </p:cNvSpPr>
            <p:nvPr/>
          </p:nvSpPr>
          <p:spPr bwMode="auto">
            <a:xfrm>
              <a:off x="5652120" y="3356992"/>
              <a:ext cx="28082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prstClr val="white"/>
                  </a:solidFill>
                </a:rPr>
                <a:t>http://commons.wikimedia.org</a:t>
              </a:r>
              <a:endParaRPr lang="ja-JP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5472229" y="123288"/>
            <a:ext cx="3096344" cy="3593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ja-JP" altLang="en-US" sz="28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44825" y="3068960"/>
            <a:ext cx="4969705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altLang="ja-JP" sz="1600" b="1" dirty="0">
                <a:solidFill>
                  <a:prstClr val="white"/>
                </a:solidFill>
                <a:latin typeface="Arial" panose="020B0604020202020204" pitchFamily="34" charset="0"/>
              </a:rPr>
              <a:t>A</a:t>
            </a:r>
            <a:r>
              <a:rPr kumimoji="1" lang="en-GB" altLang="ja-JP" sz="1600" b="1" dirty="0">
                <a:solidFill>
                  <a:prstClr val="white"/>
                </a:solidFill>
                <a:cs typeface="Times New Roman" panose="02020603050405020304" pitchFamily="18" charset="0"/>
              </a:rPr>
              <a:t>. D. </a:t>
            </a:r>
            <a:r>
              <a:rPr kumimoji="1" lang="en-GB" altLang="ja-JP" sz="1600" b="1" dirty="0" err="1">
                <a:solidFill>
                  <a:prstClr val="white"/>
                </a:solidFill>
                <a:cs typeface="Times New Roman" panose="02020603050405020304" pitchFamily="18" charset="0"/>
              </a:rPr>
              <a:t>Kaminker</a:t>
            </a:r>
            <a:r>
              <a:rPr kumimoji="1" lang="en-GB" altLang="ja-JP" sz="1600" b="1" dirty="0">
                <a:solidFill>
                  <a:prstClr val="white"/>
                </a:solidFill>
                <a:cs typeface="Times New Roman" panose="02020603050405020304" pitchFamily="18" charset="0"/>
              </a:rPr>
              <a:t> et al. MNRAS 2009;395:2257-2267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5781372" y="415741"/>
            <a:ext cx="3239207" cy="3387110"/>
            <a:chOff x="5781372" y="116632"/>
            <a:chExt cx="3239207" cy="3387110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1372" y="116632"/>
              <a:ext cx="3239207" cy="3387110"/>
            </a:xfrm>
            <a:prstGeom prst="rect">
              <a:avLst/>
            </a:prstGeom>
          </p:spPr>
        </p:pic>
        <p:sp>
          <p:nvSpPr>
            <p:cNvPr id="2" name="正方形/長方形 1"/>
            <p:cNvSpPr/>
            <p:nvPr/>
          </p:nvSpPr>
          <p:spPr>
            <a:xfrm>
              <a:off x="6845558" y="188640"/>
              <a:ext cx="1038810" cy="894284"/>
            </a:xfrm>
            <a:prstGeom prst="rect">
              <a:avLst/>
            </a:prstGeom>
            <a:solidFill>
              <a:srgbClr val="FFFFAB">
                <a:alpha val="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800">
                <a:solidFill>
                  <a:prstClr val="white"/>
                </a:solidFill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4263277" y="482769"/>
            <a:ext cx="1244827" cy="707886"/>
          </a:xfrm>
          <a:prstGeom prst="rect">
            <a:avLst/>
          </a:prstGeom>
          <a:solidFill>
            <a:srgbClr val="FFFFAB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Magnetar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Zone</a:t>
            </a:r>
            <a:endParaRPr kumimoji="1" lang="ja-JP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5569989" y="620688"/>
            <a:ext cx="1203561" cy="0"/>
          </a:xfrm>
          <a:prstGeom prst="straightConnector1">
            <a:avLst/>
          </a:prstGeom>
          <a:ln w="5715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707904" y="3749133"/>
            <a:ext cx="5328592" cy="28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altLang="ja-JP" sz="1400" b="1" dirty="0">
                <a:solidFill>
                  <a:prstClr val="white"/>
                </a:solidFill>
                <a:cs typeface="Times New Roman" panose="02020603050405020304" pitchFamily="18" charset="0"/>
              </a:rPr>
              <a:t>http://www.pd.infn.it/astro/pers/aspen2009/presentations/yakovlev.pdf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3568" y="836712"/>
            <a:ext cx="359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i="1" dirty="0">
                <a:solidFill>
                  <a:prstClr val="white"/>
                </a:solidFill>
                <a:latin typeface="Times New Roman" panose="02020603050405020304" pitchFamily="18" charset="0"/>
              </a:rPr>
              <a:t>T  </a:t>
            </a:r>
            <a:r>
              <a:rPr kumimoji="1" lang="en-US" altLang="ja-JP" sz="20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300 </a:t>
            </a:r>
            <a:r>
              <a:rPr kumimoji="1" lang="ja-JP" altLang="en-US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－ </a:t>
            </a:r>
            <a:r>
              <a:rPr kumimoji="1" lang="en-US" altLang="ja-JP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7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00eV  </a:t>
            </a:r>
            <a:r>
              <a:rPr kumimoji="1" lang="en-US" altLang="ja-JP" sz="20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</a:t>
            </a:r>
            <a:r>
              <a:rPr kumimoji="1" lang="en-US" altLang="ja-JP" sz="20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agnetar</a:t>
            </a:r>
            <a:endParaRPr kumimoji="1" lang="en-US" altLang="ja-JP" sz="2000" dirty="0" smtClean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i="1" dirty="0">
                <a:solidFill>
                  <a:prstClr val="white"/>
                </a:solidFill>
                <a:latin typeface="Times New Roman" panose="02020603050405020304" pitchFamily="18" charset="0"/>
              </a:rPr>
              <a:t>T  </a:t>
            </a:r>
            <a:r>
              <a:rPr kumimoji="1" lang="en-US" altLang="ja-JP" sz="20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 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10 </a:t>
            </a:r>
            <a:r>
              <a:rPr kumimoji="1" lang="ja-JP" altLang="en-US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－ 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1</a:t>
            </a:r>
            <a:r>
              <a:rPr kumimoji="1" lang="en-US" altLang="ja-JP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5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0eV   normal  NS</a:t>
            </a:r>
            <a:endParaRPr kumimoji="1" lang="en-US" altLang="ja-JP" sz="20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0" y="0"/>
            <a:ext cx="3203848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&amp;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SMaF</a:t>
            </a:r>
            <a:endParaRPr lang="en-US" altLang="ko-KR" b="1" kern="0" dirty="0" smtClea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203848" y="0"/>
            <a:ext cx="5940152" cy="461657"/>
          </a:xfrm>
          <a:prstGeom prst="rect">
            <a:avLst/>
          </a:prstGeom>
          <a:solidFill>
            <a:schemeClr val="tx1">
              <a:lumMod val="50000"/>
              <a:alpha val="79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Cooling</a:t>
            </a:r>
          </a:p>
        </p:txBody>
      </p:sp>
    </p:spTree>
    <p:extLst>
      <p:ext uri="{BB962C8B-B14F-4D97-AF65-F5344CB8AC3E}">
        <p14:creationId xmlns:p14="http://schemas.microsoft.com/office/powerpoint/2010/main" val="11375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51520" y="1124744"/>
                <a:ext cx="8280920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Tx/>
                  <a:buAutoNum type="arabicParenR"/>
                </a:pP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Direct Urca</a:t>
                </a:r>
                <a:r>
                  <a:rPr kumimoji="1" lang="en-US" altLang="ja-JP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kumimoji="1" lang="en-US" altLang="ja-JP" sz="24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kumimoji="1" lang="en-US" altLang="ja-JP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ja-JP" sz="24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kumimoji="1" lang="en-US" altLang="ja-JP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ja-JP" altLang="en-US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</m:acc>
                  </m:oMath>
                </a14:m>
                <a:endParaRPr kumimoji="1" lang="en-US" altLang="ja-JP" sz="2400" dirty="0" smtClean="0">
                  <a:solidFill>
                    <a:prstClr val="white"/>
                  </a:solidFill>
                  <a:latin typeface="Century Schoolbook" panose="02040604050505020304" pitchFamily="18" charset="0"/>
                </a:endParaRPr>
              </a:p>
              <a:p>
                <a:pPr eaLnBrk="0" fontAlgn="base" latinLnBrk="0" hangingPunct="0">
                  <a:lnSpc>
                    <a:spcPts val="36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2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     Proton Fraction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ja-JP" sz="22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kumimoji="1" lang="en-US" altLang="ja-JP" sz="2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kumimoji="1" lang="en-US" altLang="ja-JP" sz="2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2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2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(</a:t>
                </a:r>
                <a:r>
                  <a:rPr kumimoji="1" lang="en-US" altLang="ja-JP" sz="2200" i="1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k</a:t>
                </a:r>
                <a:r>
                  <a:rPr kumimoji="1" lang="en-US" altLang="ja-JP" sz="2200" baseline="-250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n</a:t>
                </a:r>
                <a:r>
                  <a:rPr kumimoji="1" lang="en-US" altLang="ja-JP" sz="22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&lt; </a:t>
                </a:r>
                <a:r>
                  <a:rPr kumimoji="1" lang="en-US" altLang="ja-JP" sz="2200" i="1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k</a:t>
                </a:r>
                <a:r>
                  <a:rPr kumimoji="1" lang="en-US" altLang="ja-JP" sz="2200" baseline="-250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p</a:t>
                </a:r>
                <a:r>
                  <a:rPr kumimoji="1" lang="en-US" altLang="ja-JP" sz="22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+ </a:t>
                </a:r>
                <a:r>
                  <a:rPr kumimoji="1" lang="en-US" altLang="ja-JP" sz="2200" i="1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k</a:t>
                </a:r>
                <a:r>
                  <a:rPr kumimoji="1" lang="en-US" altLang="ja-JP" sz="2200" baseline="-250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e</a:t>
                </a:r>
                <a:r>
                  <a:rPr kumimoji="1" lang="en-US" altLang="ja-JP" sz="22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: Fermi  Mom. )</a:t>
                </a:r>
              </a:p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000" dirty="0" smtClean="0"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              Neutrino </a:t>
                </a:r>
                <a:r>
                  <a:rPr kumimoji="1" lang="en-US" altLang="ja-JP" sz="2000" dirty="0"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Luminosity   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ja-JP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ja-JP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kumimoji="1" lang="en-US" altLang="ja-JP" sz="2000" dirty="0" smtClean="0">
                  <a:solidFill>
                    <a:prstClr val="white"/>
                  </a:solidFill>
                  <a:latin typeface="Century Schoolbook" panose="02040604050505020304" pitchFamily="18" charset="0"/>
                </a:endParaRPr>
              </a:p>
              <a:p>
                <a:pPr eaLnBrk="0" fontAlgn="base" latinLnBrk="0" hangingPunct="0">
                  <a:spcBef>
                    <a:spcPts val="1800"/>
                  </a:spcBef>
                  <a:spcAft>
                    <a:spcPct val="0"/>
                  </a:spcAft>
                </a:pP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2)  Modified Urca  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4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kumimoji="1" lang="en-US" altLang="ja-JP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ja-JP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kumimoji="1" lang="en-US" altLang="ja-JP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l-GR" altLang="ja-JP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</m:acc>
                  </m:oMath>
                </a14:m>
                <a:endParaRPr kumimoji="1" lang="en-US" altLang="ja-JP" sz="2400" dirty="0" smtClean="0">
                  <a:solidFill>
                    <a:prstClr val="white"/>
                  </a:solidFill>
                  <a:latin typeface="Century Schoolbook" panose="02040604050505020304" pitchFamily="18" charset="0"/>
                </a:endParaRPr>
              </a:p>
              <a:p>
                <a:pPr eaLnBrk="0" fontAlgn="base" latinLnBrk="0" hangingPunct="0"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400" dirty="0"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         </a:t>
                </a:r>
                <a:r>
                  <a:rPr kumimoji="1" lang="en-US" altLang="ja-JP" sz="2000" dirty="0" smtClean="0"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Neutrino Luminosity   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0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ja-JP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ja-JP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kumimoji="1" lang="en-US" altLang="ja-JP" sz="2800" dirty="0" smtClean="0">
                  <a:solidFill>
                    <a:prstClr val="white"/>
                  </a:solidFill>
                  <a:latin typeface="Century Schoolbook" panose="02040604050505020304" pitchFamily="18" charset="0"/>
                </a:endParaRPr>
              </a:p>
              <a:p>
                <a:pPr eaLnBrk="0" fontAlgn="base" latinLnBrk="0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3)  Neutrino-antineutrino pair production</a:t>
                </a:r>
              </a:p>
              <a:p>
                <a:pPr eaLnBrk="0" fontAlgn="base" latinLnBrk="0" hangingPunct="0"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ja-JP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ja-JP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kumimoji="1" lang="el-GR" altLang="ja-JP" sz="2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ν</m:t>
                    </m:r>
                    <m:r>
                      <m:rPr>
                        <m:nor/>
                      </m:rPr>
                      <a:rPr kumimoji="1" lang="en-US" altLang="ja-JP" sz="2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+</m:t>
                    </m:r>
                    <m:acc>
                      <m:accPr>
                        <m:chr m:val="̅"/>
                        <m:ctrlPr>
                          <a:rPr kumimoji="1" lang="en-US" altLang="ja-JP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24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l-GR" altLang="ja-JP" sz="24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dirty="0"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(Crust,  Low Density Region)</a:t>
                </a:r>
              </a:p>
              <a:p>
                <a:pPr eaLnBrk="0" fontAlgn="base" latinLnBrk="0" hangingPunct="0">
                  <a:spcBef>
                    <a:spcPts val="1800"/>
                  </a:spcBef>
                  <a:spcAft>
                    <a:spcPct val="0"/>
                  </a:spcAft>
                </a:pP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4)  </a:t>
                </a:r>
                <a:r>
                  <a:rPr kumimoji="1" lang="en-US" altLang="ja-JP" sz="2400" dirty="0" err="1" smtClean="0"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Axion</a:t>
                </a: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Cooling and 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kumimoji="1" lang="en-US" altLang="ja-JP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kumimoji="1" lang="en-US" altLang="ja-JP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en-US" altLang="ja-JP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kumimoji="1" lang="en-US" altLang="ja-JP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kumimoji="1" lang="en-US" altLang="ja-JP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′+</m:t>
                    </m:r>
                    <m:r>
                      <a:rPr kumimoji="1" lang="en-US" altLang="ja-JP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kumimoji="1" lang="ja-JP" altLang="en-US" sz="2400" b="1" dirty="0" smtClean="0">
                    <a:solidFill>
                      <a:srgbClr val="FFC000"/>
                    </a:solidFill>
                    <a:latin typeface="Century Schoolbook" panose="02040604050505020304" pitchFamily="18" charset="0"/>
                  </a:rPr>
                  <a:t> </a:t>
                </a:r>
                <a:endParaRPr kumimoji="1" lang="en-US" altLang="ja-JP" sz="2400" b="1" dirty="0" smtClean="0">
                  <a:solidFill>
                    <a:srgbClr val="FFC000"/>
                  </a:solidFill>
                  <a:latin typeface="Century Schoolbook" panose="02040604050505020304" pitchFamily="18" charset="0"/>
                </a:endParaRPr>
              </a:p>
              <a:p>
                <a:pPr eaLnBrk="0" fontAlgn="base" latinLnBrk="0" hangingPunct="0">
                  <a:spcBef>
                    <a:spcPts val="1800"/>
                  </a:spcBef>
                  <a:spcAft>
                    <a:spcPct val="0"/>
                  </a:spcAft>
                </a:pPr>
                <a:r>
                  <a:rPr kumimoji="1" lang="en-US" altLang="ja-JP" sz="2400" b="1" dirty="0">
                    <a:solidFill>
                      <a:srgbClr val="FFC000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b="1" dirty="0" smtClean="0">
                    <a:solidFill>
                      <a:srgbClr val="FFC000"/>
                    </a:solidFill>
                    <a:latin typeface="Century Schoolbook" panose="02040604050505020304" pitchFamily="18" charset="0"/>
                  </a:rPr>
                  <a:t>                                        </a:t>
                </a:r>
                <a:r>
                  <a:rPr kumimoji="1" lang="ja-JP" altLang="en-US" sz="2400" b="1" dirty="0" smtClean="0">
                    <a:solidFill>
                      <a:srgbClr val="FFC000"/>
                    </a:solidFill>
                    <a:latin typeface="Century Schoolbook" panose="02040604050505020304" pitchFamily="18" charset="0"/>
                  </a:rPr>
                  <a:t>（</a:t>
                </a:r>
                <a:r>
                  <a:rPr kumimoji="1" lang="en-US" altLang="ja-JP" sz="2400" b="1" dirty="0" smtClean="0">
                    <a:solidFill>
                      <a:srgbClr val="FFC000"/>
                    </a:solidFill>
                    <a:latin typeface="Century Schoolbook" panose="02040604050505020304" pitchFamily="18" charset="0"/>
                  </a:rPr>
                  <a:t>Dark Matter)</a:t>
                </a: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280920" cy="4585871"/>
              </a:xfrm>
              <a:prstGeom prst="rect">
                <a:avLst/>
              </a:prstGeom>
              <a:blipFill rotWithShape="0">
                <a:blip r:embed="rId2"/>
                <a:stretch>
                  <a:fillRect l="-1104" r="-736" b="-2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251520" y="3573016"/>
            <a:ext cx="8766720" cy="2304256"/>
          </a:xfrm>
          <a:prstGeom prst="rect">
            <a:avLst/>
          </a:prstGeom>
          <a:noFill/>
          <a:ln w="41275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ja-JP" altLang="en-US" sz="2800">
              <a:solidFill>
                <a:prstClr val="white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-1" y="0"/>
            <a:ext cx="2843809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Introduction</a:t>
            </a:r>
            <a:endParaRPr lang="en-US" altLang="ko-KR" b="1" kern="0" dirty="0" smtClea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843808" y="0"/>
            <a:ext cx="6300192" cy="461657"/>
          </a:xfrm>
          <a:prstGeom prst="rect">
            <a:avLst/>
          </a:prstGeom>
          <a:solidFill>
            <a:schemeClr val="tx1">
              <a:lumMod val="50000"/>
              <a:alpha val="79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Cooling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0"/>
            <a:ext cx="3203848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&amp;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SMaF</a:t>
            </a:r>
            <a:endParaRPr lang="en-US" altLang="ko-KR" b="1" kern="0" dirty="0" smtClea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203848" y="0"/>
            <a:ext cx="5940152" cy="461657"/>
          </a:xfrm>
          <a:prstGeom prst="rect">
            <a:avLst/>
          </a:prstGeom>
          <a:solidFill>
            <a:schemeClr val="tx1">
              <a:lumMod val="50000"/>
              <a:alpha val="79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Cooling</a:t>
            </a:r>
          </a:p>
        </p:txBody>
      </p:sp>
    </p:spTree>
    <p:extLst>
      <p:ext uri="{BB962C8B-B14F-4D97-AF65-F5344CB8AC3E}">
        <p14:creationId xmlns:p14="http://schemas.microsoft.com/office/powerpoint/2010/main" val="16509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521256"/>
            <a:ext cx="7772400" cy="515143"/>
          </a:xfrm>
        </p:spPr>
        <p:txBody>
          <a:bodyPr>
            <a:noAutofit/>
          </a:bodyPr>
          <a:lstStyle/>
          <a:p>
            <a:r>
              <a:rPr lang="en-US" altLang="ja-JP" sz="2800" b="1" cap="none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r>
              <a:rPr lang="en-US" altLang="ja-JP" sz="28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Cooling  </a:t>
            </a:r>
            <a:endParaRPr kumimoji="1" lang="ja-JP" altLang="en-US" sz="2800" i="1" cap="none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0732" y="1019742"/>
            <a:ext cx="8090268" cy="1833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Axion  </a:t>
            </a:r>
            <a:r>
              <a:rPr kumimoji="1" lang="ja-JP" altLang="en-US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：　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Hypothetical </a:t>
            </a:r>
            <a:r>
              <a:rPr kumimoji="1" lang="en-US" altLang="ja-JP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article </a:t>
            </a:r>
            <a:r>
              <a:rPr kumimoji="1" lang="en-US" altLang="ja-JP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postulated by the </a:t>
            </a:r>
            <a:r>
              <a:rPr kumimoji="1" lang="en-US" altLang="ja-JP" sz="2000" b="1" dirty="0">
                <a:solidFill>
                  <a:srgbClr val="FFFFCC"/>
                </a:solidFill>
                <a:latin typeface="Times New Roman" panose="02020603050405020304" pitchFamily="18" charset="0"/>
              </a:rPr>
              <a:t>Peccei–Quinn </a:t>
            </a:r>
            <a:r>
              <a:rPr kumimoji="1" lang="en-US" altLang="ja-JP" sz="2000" b="1" dirty="0" smtClean="0">
                <a:solidFill>
                  <a:srgbClr val="FFFFCC"/>
                </a:solidFill>
                <a:latin typeface="Times New Roman" panose="02020603050405020304" pitchFamily="18" charset="0"/>
              </a:rPr>
              <a:t>theory</a:t>
            </a:r>
            <a:endParaRPr kumimoji="1" lang="en-US" altLang="ja-JP" sz="1600" b="1" dirty="0" smtClean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eaLnBrk="0" fontAlgn="base" latinLnBrk="0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                Solution </a:t>
            </a:r>
            <a:r>
              <a:rPr kumimoji="1" lang="en-US" altLang="ja-JP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to the strong CP-violation problem 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of QCD</a:t>
            </a:r>
          </a:p>
          <a:p>
            <a:pPr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                                R</a:t>
            </a:r>
            <a:r>
              <a:rPr kumimoji="1" lang="en-US" altLang="ja-JP" sz="1600" dirty="0">
                <a:solidFill>
                  <a:prstClr val="white"/>
                </a:solidFill>
                <a:latin typeface="Times New Roman" panose="02020603050405020304" pitchFamily="18" charset="0"/>
              </a:rPr>
              <a:t>. D. Peccei and H. R. Quinn, </a:t>
            </a:r>
            <a:r>
              <a:rPr kumimoji="1" lang="en-US" altLang="ja-JP" sz="16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PRL </a:t>
            </a:r>
            <a:r>
              <a:rPr kumimoji="1" lang="en-US" altLang="ja-JP" sz="1600" dirty="0">
                <a:solidFill>
                  <a:prstClr val="white"/>
                </a:solidFill>
                <a:latin typeface="Times New Roman" panose="02020603050405020304" pitchFamily="18" charset="0"/>
              </a:rPr>
              <a:t>38, 1440 (1977); </a:t>
            </a:r>
            <a:r>
              <a:rPr kumimoji="1" lang="en-US" altLang="ja-JP" sz="16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PRD16</a:t>
            </a:r>
            <a:r>
              <a:rPr kumimoji="1" lang="en-US" altLang="ja-JP" sz="1600" dirty="0">
                <a:solidFill>
                  <a:prstClr val="white"/>
                </a:solidFill>
                <a:latin typeface="Times New Roman" panose="02020603050405020304" pitchFamily="18" charset="0"/>
              </a:rPr>
              <a:t>, 1791 (1977).</a:t>
            </a:r>
            <a:endParaRPr kumimoji="1" lang="en-US" altLang="ja-JP" sz="1600" dirty="0" smtClean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eaLnBrk="0" fontAlgn="base" latinLnBrk="0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                 </a:t>
            </a:r>
            <a:r>
              <a:rPr kumimoji="1" lang="en-US" altLang="ja-JP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ossible </a:t>
            </a:r>
            <a:r>
              <a:rPr kumimoji="1" lang="en-US" altLang="ja-JP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C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omponent of Cold </a:t>
            </a:r>
            <a:r>
              <a:rPr kumimoji="1" lang="en-US" altLang="ja-JP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D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ark </a:t>
            </a:r>
            <a:r>
              <a:rPr kumimoji="1" lang="en-US" altLang="ja-JP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M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atter.</a:t>
            </a:r>
          </a:p>
          <a:p>
            <a:pPr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nn-NO" altLang="ja-JP" sz="16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                                                             F</a:t>
            </a:r>
            <a:r>
              <a:rPr kumimoji="1" lang="nn-NO" altLang="ja-JP" sz="1600" dirty="0">
                <a:solidFill>
                  <a:prstClr val="white"/>
                </a:solidFill>
                <a:latin typeface="Times New Roman" panose="02020603050405020304" pitchFamily="18" charset="0"/>
              </a:rPr>
              <a:t>. Wilczek, </a:t>
            </a:r>
            <a:r>
              <a:rPr kumimoji="1" lang="nn-NO" altLang="ja-JP" sz="16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PRL </a:t>
            </a:r>
            <a:r>
              <a:rPr kumimoji="1" lang="nn-NO" altLang="ja-JP" sz="1600" dirty="0">
                <a:solidFill>
                  <a:prstClr val="white"/>
                </a:solidFill>
                <a:latin typeface="Times New Roman" panose="02020603050405020304" pitchFamily="18" charset="0"/>
              </a:rPr>
              <a:t>40, 279 (1978</a:t>
            </a:r>
            <a:r>
              <a:rPr kumimoji="1" lang="nn-NO" altLang="ja-JP" sz="16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).</a:t>
            </a:r>
            <a:endParaRPr kumimoji="1" lang="en-US" altLang="ja-JP" sz="2000" dirty="0" smtClean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68072" y="2996952"/>
                <a:ext cx="8352928" cy="3642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400" dirty="0" smtClean="0">
                    <a:solidFill>
                      <a:srgbClr val="FFFFCC"/>
                    </a:solidFill>
                    <a:latin typeface="Times New Roman" panose="02020603050405020304" pitchFamily="18" charset="0"/>
                  </a:rPr>
                  <a:t>In Strong Magnetic Field     </a:t>
                </a:r>
                <a14:m>
                  <m:oMath xmlns:m="http://schemas.openxmlformats.org/officeDocument/2006/math">
                    <m:r>
                      <a:rPr kumimoji="1" lang="en-US" altLang="ja-JP" sz="22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sz="22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l-GR" altLang="ja-JP" sz="2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l-GR" altLang="ja-JP" sz="2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kumimoji="1" lang="en-US" altLang="ja-JP" sz="2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ja-JP" sz="22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2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2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)→</m:t>
                    </m:r>
                    <m:r>
                      <a:rPr kumimoji="1" lang="el-GR" altLang="ja-JP" sz="22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kumimoji="1" lang="en-US" altLang="ja-JP" sz="2200" i="1" dirty="0" smtClean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 </a:t>
                </a:r>
                <a:r>
                  <a:rPr kumimoji="1" lang="en-US" altLang="ja-JP" sz="2000" i="1" dirty="0" err="1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Axion</a:t>
                </a:r>
                <a:r>
                  <a:rPr kumimoji="1" lang="en-US" altLang="ja-JP" sz="2000" i="1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000" i="1" dirty="0" err="1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Telioscope</a:t>
                </a:r>
                <a:r>
                  <a:rPr kumimoji="1" lang="en-US" altLang="ja-JP" sz="2000" i="1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ja-JP" altLang="en-US" sz="20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　　　</a:t>
                </a:r>
                <a:r>
                  <a:rPr kumimoji="1" lang="ja-JP" altLang="en-US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　</a:t>
                </a:r>
                <a:endParaRPr kumimoji="1" lang="en-US" altLang="ja-JP" sz="2000" dirty="0" smtClean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  <a:p>
                <a:pPr eaLnBrk="0" fontAlgn="base" latinLnBrk="0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kumimoji="1" lang="en-US" altLang="ja-JP" sz="2000" dirty="0" smtClean="0">
                    <a:solidFill>
                      <a:srgbClr val="FFFF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Searches </a:t>
                </a:r>
                <a:r>
                  <a:rPr kumimoji="1" lang="en-US" altLang="ja-JP" sz="2000" dirty="0">
                    <a:solidFill>
                      <a:srgbClr val="FFFF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solar </a:t>
                </a:r>
                <a:r>
                  <a:rPr kumimoji="1" lang="en-US" altLang="ja-JP" sz="2000" dirty="0" err="1">
                    <a:solidFill>
                      <a:srgbClr val="FFFF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Kaluza</a:t>
                </a:r>
                <a:r>
                  <a:rPr kumimoji="1" lang="en-US" altLang="ja-JP" sz="2000" dirty="0">
                    <a:solidFill>
                      <a:srgbClr val="FFFF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–Klein </a:t>
                </a:r>
                <a:r>
                  <a:rPr kumimoji="1" lang="en-US" altLang="ja-JP" sz="2000" dirty="0" err="1">
                    <a:solidFill>
                      <a:srgbClr val="FFFF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axions</a:t>
                </a:r>
                <a:r>
                  <a:rPr kumimoji="1" lang="en-US" altLang="ja-JP" sz="2000" dirty="0">
                    <a:solidFill>
                      <a:srgbClr val="FFFF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dirty="0" smtClean="0">
                    <a:solidFill>
                      <a:srgbClr val="FFFF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Gas TPCs  </a:t>
                </a:r>
              </a:p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6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1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                             B</a:t>
                </a:r>
                <a:r>
                  <a:rPr kumimoji="1" lang="en-US" altLang="ja-JP" sz="16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kumimoji="1" lang="en-US" altLang="ja-JP" sz="1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Morgan et </a:t>
                </a:r>
                <a:r>
                  <a:rPr kumimoji="1" lang="en-US" altLang="ja-JP" sz="16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kumimoji="1" lang="en-US" altLang="ja-JP" sz="1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l., </a:t>
                </a:r>
                <a:r>
                  <a:rPr kumimoji="1" lang="fr-FR" altLang="ja-JP" sz="16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Astroparticle Physics </a:t>
                </a:r>
                <a:r>
                  <a:rPr kumimoji="1" lang="fr-FR" altLang="ja-JP" sz="1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23, 287 (05)</a:t>
                </a:r>
                <a:endParaRPr kumimoji="1" lang="en-US" altLang="ja-JP" sz="16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  <a:p>
                <a:pPr eaLnBrk="0" fontAlgn="base" latinLnBrk="0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kumimoji="1" lang="en-US" altLang="ja-JP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</a:t>
                </a:r>
                <a:r>
                  <a:rPr kumimoji="1" lang="en-US" altLang="ja-JP" sz="2000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Astrophysical Observation </a:t>
                </a:r>
                <a:r>
                  <a:rPr kumimoji="1" lang="ja-JP" altLang="en-US" sz="2000" dirty="0" smtClean="0">
                    <a:solidFill>
                      <a:srgbClr val="FFFFAB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⇒ </a:t>
                </a:r>
                <a:r>
                  <a:rPr kumimoji="1" lang="en-US" altLang="ja-JP" sz="2000" dirty="0" smtClean="0">
                    <a:solidFill>
                      <a:srgbClr val="FFFFAB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Constraints of Axion Properties</a:t>
                </a:r>
              </a:p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                                                   </a:t>
                </a:r>
                <a:r>
                  <a:rPr kumimoji="1" lang="en-US" altLang="ja-JP" sz="1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J.E</a:t>
                </a:r>
                <a:r>
                  <a:rPr kumimoji="1" lang="en-US" altLang="ja-JP" sz="16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. Kim, Phys. Rep. </a:t>
                </a:r>
                <a:r>
                  <a:rPr kumimoji="1" lang="en-US" altLang="ja-JP" sz="1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150, 1 (87</a:t>
                </a:r>
                <a:r>
                  <a:rPr kumimoji="1" lang="en-US" altLang="ja-JP" sz="16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) </a:t>
                </a:r>
                <a:r>
                  <a:rPr kumimoji="1" lang="en-US" altLang="ja-JP" sz="1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,</a:t>
                </a:r>
              </a:p>
              <a:p>
                <a:pPr eaLnBrk="0" fontAlgn="base" latinLnBrk="0" hangingPunct="0">
                  <a:spcBef>
                    <a:spcPts val="1000"/>
                  </a:spcBef>
                  <a:spcAft>
                    <a:spcPct val="0"/>
                  </a:spcAft>
                </a:pPr>
                <a:r>
                  <a:rPr kumimoji="1" lang="en-US" altLang="ja-JP" sz="20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 </a:t>
                </a:r>
                <a:r>
                  <a:rPr kumimoji="1" lang="en-US" altLang="ja-JP" sz="2000" dirty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SN1987A</a:t>
                </a:r>
                <a:r>
                  <a:rPr kumimoji="1" lang="en-US" altLang="ja-JP" sz="20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kumimoji="1" lang="en-US" altLang="ja-JP" sz="2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</a:t>
                </a:r>
                <a:r>
                  <a:rPr kumimoji="1" lang="en-US" altLang="ja-JP" sz="1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A. </a:t>
                </a:r>
                <a:r>
                  <a:rPr kumimoji="1" lang="en-US" altLang="ja-JP" sz="16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Payez</a:t>
                </a:r>
                <a:r>
                  <a:rPr kumimoji="1" lang="en-US" altLang="ja-JP" sz="16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, et al., </a:t>
                </a:r>
                <a:r>
                  <a:rPr kumimoji="1" lang="en-US" altLang="ja-JP" sz="1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JCAP02, 006 (15)</a:t>
                </a:r>
              </a:p>
              <a:p>
                <a:pPr eaLnBrk="0" fontAlgn="base" latinLnBrk="0" hangingPunct="0">
                  <a:spcBef>
                    <a:spcPts val="1000"/>
                  </a:spcBef>
                  <a:spcAft>
                    <a:spcPct val="0"/>
                  </a:spcAft>
                </a:pPr>
                <a:r>
                  <a:rPr kumimoji="1" lang="en-US" altLang="ja-JP" sz="2000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 smtClean="0"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000" i="1"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ja-JP" sz="2000" i="1">
                        <a:solidFill>
                          <a:srgbClr val="FFF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sz="2000" i="1"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000" i="1"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ja-JP" sz="2000" i="1">
                        <a:solidFill>
                          <a:srgbClr val="FFFFAB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000" i="1" smtClean="0">
                        <a:solidFill>
                          <a:srgbClr val="FFFFAB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kumimoji="1" lang="en-US" altLang="ja-JP" sz="2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kumimoji="1" lang="en-US" altLang="ja-JP" sz="2000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in </a:t>
                </a:r>
                <a:r>
                  <a:rPr kumimoji="1" lang="en-US" altLang="ja-JP" sz="2000" dirty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magnetized white dwarfs </a:t>
                </a:r>
                <a:r>
                  <a:rPr kumimoji="1" lang="en-US" altLang="ja-JP" sz="2000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and Neutron Stars</a:t>
                </a:r>
              </a:p>
              <a:p>
                <a:pPr eaLnBrk="0" fontAlgn="base" latinLnBrk="0" hangingPunct="0">
                  <a:spcAft>
                    <a:spcPct val="0"/>
                  </a:spcAft>
                </a:pPr>
                <a:r>
                  <a:rPr kumimoji="1" lang="en-US" altLang="ja-JP" sz="2000" dirty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000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                                      </a:t>
                </a:r>
                <a:r>
                  <a:rPr kumimoji="1" lang="de-DE" altLang="ja-JP" sz="1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M</a:t>
                </a:r>
                <a:r>
                  <a:rPr kumimoji="1" lang="de-DE" altLang="ja-JP" sz="16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. Kachelrieß, C. Wilke, and G. </a:t>
                </a:r>
                <a:r>
                  <a:rPr kumimoji="1" lang="de-DE" altLang="ja-JP" sz="1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Wunner,  PRD </a:t>
                </a:r>
                <a:r>
                  <a:rPr kumimoji="1" lang="de-DE" altLang="ja-JP" sz="16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56, </a:t>
                </a:r>
                <a:r>
                  <a:rPr kumimoji="1" lang="de-DE" altLang="ja-JP" sz="1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1313 (97)</a:t>
                </a:r>
                <a:endParaRPr kumimoji="1" lang="en-US" altLang="ja-JP" sz="1600" dirty="0" smtClean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72" y="2996952"/>
                <a:ext cx="8352928" cy="3642023"/>
              </a:xfrm>
              <a:prstGeom prst="rect">
                <a:avLst/>
              </a:prstGeom>
              <a:blipFill rotWithShape="0">
                <a:blip r:embed="rId2"/>
                <a:stretch>
                  <a:fillRect l="-1094" t="-1340" b="-10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3203848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&amp;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SMaF</a:t>
            </a:r>
            <a:endParaRPr lang="en-US" altLang="ko-KR" b="1" kern="0" dirty="0" smtClea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03848" y="0"/>
            <a:ext cx="5940152" cy="461657"/>
          </a:xfrm>
          <a:prstGeom prst="rect">
            <a:avLst/>
          </a:prstGeom>
          <a:solidFill>
            <a:schemeClr val="tx1">
              <a:lumMod val="50000"/>
              <a:alpha val="79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Axion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cooling in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endParaRPr lang="en-US" altLang="ko-KR" sz="2400" b="1" kern="0" dirty="0" smtClea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8" name="正方形/長方形 5"/>
          <p:cNvSpPr/>
          <p:nvPr/>
        </p:nvSpPr>
        <p:spPr>
          <a:xfrm>
            <a:off x="188640" y="5418615"/>
            <a:ext cx="8766720" cy="1220359"/>
          </a:xfrm>
          <a:prstGeom prst="rect">
            <a:avLst/>
          </a:prstGeom>
          <a:noFill/>
          <a:ln w="41275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ja-JP" alt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373327" y="482403"/>
                <a:ext cx="8591179" cy="515143"/>
              </a:xfrm>
            </p:spPr>
            <p:txBody>
              <a:bodyPr>
                <a:normAutofit fontScale="90000"/>
              </a:bodyPr>
              <a:lstStyle/>
              <a:p>
                <a:r>
                  <a:rPr lang="el-GR" altLang="ja-JP" sz="2800" b="1" i="1" cap="none" dirty="0" smtClean="0"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100" b="1" cap="none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Present Work       </a:t>
                </a:r>
                <a:r>
                  <a:rPr lang="el-GR" altLang="ja-JP" sz="3100" b="1" i="1" cap="none" dirty="0" smtClean="0">
                    <a:solidFill>
                      <a:srgbClr val="FFCC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altLang="ja-JP" sz="3100" b="1" i="1" cap="none">
                            <a:solidFill>
                              <a:srgbClr val="FFCC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altLang="ja-JP" sz="3100" b="1" i="1" cap="none" dirty="0">
                            <a:solidFill>
                              <a:srgbClr val="FFCC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lang="en-US" altLang="ja-JP" sz="3100" b="1" i="1" cap="none" dirty="0">
                    <a:solidFill>
                      <a:srgbClr val="FFCC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altLang="ja-JP" sz="3100" b="1" i="1" cap="none" dirty="0" smtClean="0">
                    <a:solidFill>
                      <a:srgbClr val="FFCC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 </a:t>
                </a:r>
                <a:r>
                  <a:rPr lang="en-US" altLang="ja-JP" sz="3100" b="1" cap="none" dirty="0" smtClean="0">
                    <a:solidFill>
                      <a:srgbClr val="FFCC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</a:t>
                </a:r>
                <a:r>
                  <a:rPr lang="en-US" altLang="ja-JP" sz="3100" b="1" i="1" cap="none" dirty="0" smtClean="0">
                    <a:solidFill>
                      <a:srgbClr val="FFCC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100" b="1" i="1" cap="none" dirty="0" err="1" smtClean="0">
                    <a:solidFill>
                      <a:srgbClr val="FFCC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Axion</a:t>
                </a:r>
                <a:r>
                  <a:rPr lang="en-US" altLang="ja-JP" sz="3100" b="1" i="1" cap="none" dirty="0" smtClean="0">
                    <a:solidFill>
                      <a:srgbClr val="FFCC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100" b="1" cap="none" dirty="0" smtClean="0">
                    <a:solidFill>
                      <a:srgbClr val="FFCC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Production</a:t>
                </a:r>
                <a:endParaRPr kumimoji="1" lang="ja-JP" altLang="en-US" sz="3100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3327" y="482403"/>
                <a:ext cx="8591179" cy="515143"/>
              </a:xfrm>
              <a:blipFill rotWithShape="0">
                <a:blip r:embed="rId2"/>
                <a:stretch>
                  <a:fillRect l="-496" t="-12941" b="-329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14187" y="1405807"/>
                <a:ext cx="7771018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An Important Process of Neutron Star Cooling</a:t>
                </a:r>
              </a:p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4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ja-JP" sz="24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ja-JP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kumimoji="1" lang="el-GR" altLang="ja-JP" sz="24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ν</m:t>
                    </m:r>
                    <m:r>
                      <m:rPr>
                        <m:nor/>
                      </m:rPr>
                      <a:rPr kumimoji="1" lang="en-US" altLang="ja-JP" sz="24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+</m:t>
                    </m:r>
                    <m:acc>
                      <m:accPr>
                        <m:chr m:val="̅"/>
                        <m:ctrlPr>
                          <a:rPr kumimoji="1" lang="en-US" altLang="ja-JP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24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l-GR" altLang="ja-JP" sz="24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e>
                    </m:acc>
                  </m:oMath>
                </a14:m>
                <a:endParaRPr kumimoji="1" lang="en-US" altLang="ja-JP" sz="2400" dirty="0" smtClean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  <a:p>
                <a:pPr eaLnBrk="0" fontAlgn="base" latinLnBrk="0" hangingPunct="0"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4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000" dirty="0" smtClean="0">
                    <a:solidFill>
                      <a:srgbClr val="FFFFCC"/>
                    </a:solidFill>
                    <a:latin typeface="Times New Roman" panose="02020603050405020304" pitchFamily="18" charset="0"/>
                  </a:rPr>
                  <a:t>Surface (Very Low Density) Region</a:t>
                </a:r>
              </a:p>
              <a:p>
                <a:pPr eaLnBrk="0" fontAlgn="base" latinLnBrk="0" hangingPunct="0"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0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                                              </a:t>
                </a:r>
                <a:r>
                  <a:rPr kumimoji="1" lang="en-US" altLang="ja-JP" sz="16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A.D</a:t>
                </a:r>
                <a:r>
                  <a:rPr kumimoji="1" lang="en-US" altLang="ja-JP" sz="1600" b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. Kaminker</a:t>
                </a:r>
                <a:r>
                  <a:rPr kumimoji="1" lang="en-US" altLang="ja-JP" sz="16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kumimoji="1" lang="en-US" altLang="ja-JP" sz="1600" b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kumimoji="1" lang="en-US" altLang="ja-JP" sz="16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et al., </a:t>
                </a:r>
                <a:r>
                  <a:rPr kumimoji="1" lang="fr-FR" altLang="ja-JP" sz="1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A &amp; Ass</a:t>
                </a:r>
                <a:r>
                  <a:rPr kumimoji="1" lang="fr-FR" altLang="ja-JP" sz="16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. 343, </a:t>
                </a:r>
                <a:r>
                  <a:rPr kumimoji="1" lang="fr-FR" altLang="ja-JP" sz="1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(1999).</a:t>
                </a:r>
                <a:endParaRPr kumimoji="1" lang="en-US" altLang="ja-JP" sz="1600" dirty="0" smtClean="0">
                  <a:solidFill>
                    <a:srgbClr val="FFFFCC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87" y="1405807"/>
                <a:ext cx="7771018" cy="1600438"/>
              </a:xfrm>
              <a:prstGeom prst="rect">
                <a:avLst/>
              </a:prstGeom>
              <a:blipFill rotWithShape="0">
                <a:blip r:embed="rId3"/>
                <a:stretch>
                  <a:fillRect l="-863" t="-2290" b="-34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73327" y="2970742"/>
                <a:ext cx="8352928" cy="378565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400" dirty="0" smtClean="0">
                    <a:solidFill>
                      <a:srgbClr val="FFFFCC"/>
                    </a:solidFill>
                    <a:latin typeface="Times New Roman" panose="02020603050405020304" pitchFamily="18" charset="0"/>
                  </a:rPr>
                  <a:t>In Strong Magnetic Field  </a:t>
                </a:r>
              </a:p>
              <a:p>
                <a:pPr eaLnBrk="0" fontAlgn="base" latinLnBrk="0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kumimoji="1" lang="en-US" altLang="ja-JP" sz="2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ja-JP" sz="28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kumimoji="1" lang="en-US" altLang="ja-JP" sz="28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kumimoji="1" lang="en-US" altLang="ja-JP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kumimoji="1" lang="en-US" altLang="ja-JP" sz="28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kumimoji="1" lang="en-US" altLang="ja-JP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kumimoji="1" lang="el-GR" altLang="ja-JP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ν</m:t>
                    </m:r>
                    <m:r>
                      <m:rPr>
                        <m:nor/>
                      </m:rPr>
                      <a:rPr kumimoji="1" lang="en-US" altLang="ja-JP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+</m:t>
                    </m:r>
                    <m:acc>
                      <m:accPr>
                        <m:chr m:val="̅"/>
                        <m:ctrlPr>
                          <a:rPr kumimoji="1" lang="en-US" altLang="ja-JP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l-GR" altLang="ja-JP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kumimoji="1" lang="en-US" altLang="ja-JP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or  </a:t>
                </a:r>
                <a:r>
                  <a:rPr kumimoji="1" lang="en-US" altLang="ja-JP" sz="2800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a </a:t>
                </a:r>
                <a:endParaRPr kumimoji="1" lang="en-US" altLang="ja-JP" sz="2800" dirty="0" smtClean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  <a:p>
                <a:pPr eaLnBrk="0" fontAlgn="base" latinLnBrk="0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kumimoji="1" lang="en-US" altLang="ja-JP" sz="28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</a:t>
                </a: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Transition Between Different Landau Level States </a:t>
                </a:r>
              </a:p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altLang="ja-JP" sz="24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altLang="ja-JP" sz="2800" dirty="0" smtClean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altLang="ja-JP" sz="28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altLang="ja-JP" sz="2800" dirty="0" smtClean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417763" algn="l"/>
                  </a:tabLst>
                </a:pPr>
                <a:r>
                  <a:rPr kumimoji="1" lang="en-US" altLang="ja-JP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</a:t>
                </a:r>
                <a:endParaRPr kumimoji="1" lang="en-US" altLang="ja-JP" sz="2800" dirty="0" smtClean="0">
                  <a:solidFill>
                    <a:srgbClr val="FFCC99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27" y="2970742"/>
                <a:ext cx="8352928" cy="3785652"/>
              </a:xfrm>
              <a:prstGeom prst="rect">
                <a:avLst/>
              </a:prstGeom>
              <a:blipFill rotWithShape="0">
                <a:blip r:embed="rId4"/>
                <a:stretch>
                  <a:fillRect l="-872" t="-797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934741" y="5453130"/>
                <a:ext cx="3029765" cy="1288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Ultra Strong Mag. Fld.</a:t>
                </a:r>
              </a:p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0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kumimoji="1" lang="el-GR" altLang="ja-JP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ν</m:t>
                    </m:r>
                    <m:r>
                      <m:rPr>
                        <m:nor/>
                      </m:rPr>
                      <a:rPr kumimoji="1" lang="en-US" altLang="ja-JP" sz="20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+</m:t>
                    </m:r>
                    <m:acc>
                      <m:accPr>
                        <m:chr m:val="̅"/>
                        <m:ctrlPr>
                          <a:rPr kumimoji="1" lang="en-US" altLang="ja-JP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2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l-GR" altLang="ja-JP" sz="2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e>
                    </m:acc>
                  </m:oMath>
                </a14:m>
                <a:endParaRPr kumimoji="1" lang="en-US" altLang="ja-JP" sz="2000" dirty="0" smtClean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  <a:p>
                <a:pPr eaLnBrk="0" fontAlgn="base" latinLnBrk="0" hangingPunct="0">
                  <a:spcBef>
                    <a:spcPts val="30"/>
                  </a:spcBef>
                  <a:spcAft>
                    <a:spcPct val="0"/>
                  </a:spcAft>
                </a:pPr>
                <a:r>
                  <a:rPr kumimoji="1" lang="en-US" altLang="ja-JP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E.N.E. van </a:t>
                </a:r>
                <a:r>
                  <a:rPr kumimoji="1" lang="en-US" altLang="ja-JP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Dalen,  et al. </a:t>
                </a:r>
              </a:p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fr-FR" altLang="ja-JP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A &amp;A. </a:t>
                </a:r>
                <a:r>
                  <a:rPr kumimoji="1" lang="fr-FR" altLang="ja-JP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360, </a:t>
                </a:r>
                <a:r>
                  <a:rPr kumimoji="1" lang="fr-FR" altLang="ja-JP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549  </a:t>
                </a:r>
                <a:r>
                  <a:rPr kumimoji="1" lang="fr-FR" altLang="ja-JP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(2000)</a:t>
                </a:r>
                <a:endParaRPr kumimoji="1" lang="ja-JP" altLang="en-US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41" y="5453130"/>
                <a:ext cx="3029765" cy="1288238"/>
              </a:xfrm>
              <a:prstGeom prst="rect">
                <a:avLst/>
              </a:prstGeom>
              <a:blipFill rotWithShape="0">
                <a:blip r:embed="rId5"/>
                <a:stretch>
                  <a:fillRect l="-2213" t="-2844" b="-47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/>
          <p:cNvCxnSpPr/>
          <p:nvPr/>
        </p:nvCxnSpPr>
        <p:spPr>
          <a:xfrm>
            <a:off x="3203847" y="5303835"/>
            <a:ext cx="936105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3296850" y="6162868"/>
            <a:ext cx="812271" cy="2436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1958936" y="5068419"/>
                <a:ext cx="86409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sz="2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kumimoji="1" lang="en-US" altLang="ja-JP" sz="2000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p</a:t>
                </a:r>
                <a:endParaRPr kumimoji="1" lang="ja-JP" altLang="en-US" sz="2000" i="1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936" y="5068419"/>
                <a:ext cx="864096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矢印コネクタ 19"/>
          <p:cNvCxnSpPr/>
          <p:nvPr/>
        </p:nvCxnSpPr>
        <p:spPr>
          <a:xfrm>
            <a:off x="3491880" y="5303835"/>
            <a:ext cx="0" cy="8614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3515680" y="5765294"/>
            <a:ext cx="1034111" cy="2601"/>
          </a:xfrm>
          <a:prstGeom prst="straightConnector1">
            <a:avLst/>
          </a:prstGeom>
          <a:ln w="25400">
            <a:solidFill>
              <a:srgbClr val="CC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4572000" y="5534514"/>
                <a:ext cx="808235" cy="40011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74000"/>
                </a:schemeClr>
              </a:solidFill>
            </p:spPr>
            <p:txBody>
              <a:bodyPr wrap="none">
                <a:spAutoFit/>
              </a:bodyPr>
              <a:lstStyle/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l-GR" altLang="ja-JP" sz="20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ν</m:t>
                    </m:r>
                    <m:r>
                      <m:rPr>
                        <m:nor/>
                      </m:rPr>
                      <a:rPr kumimoji="1" lang="en-US" altLang="ja-JP" sz="20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1" lang="en-US" altLang="ja-JP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l-GR" altLang="ja-JP" sz="2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kumimoji="1" lang="en-US" altLang="ja-JP" sz="2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kumimoji="1" lang="en-US" altLang="ja-JP" sz="2000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kumimoji="1" lang="ja-JP" altLang="en-US" sz="2000" i="1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534514"/>
                <a:ext cx="808235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091" r="-6767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25"/>
          <p:cNvCxnSpPr/>
          <p:nvPr/>
        </p:nvCxnSpPr>
        <p:spPr>
          <a:xfrm>
            <a:off x="2334515" y="5918299"/>
            <a:ext cx="936104" cy="244569"/>
          </a:xfrm>
          <a:prstGeom prst="straightConnector1">
            <a:avLst/>
          </a:prstGeom>
          <a:ln w="19050">
            <a:solidFill>
              <a:srgbClr val="FF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467544" y="5681514"/>
            <a:ext cx="1800199" cy="400110"/>
          </a:xfrm>
          <a:prstGeom prst="rect">
            <a:avLst/>
          </a:prstGeom>
          <a:solidFill>
            <a:srgbClr val="DDFFDD"/>
          </a:solidFill>
          <a:ln w="47625" cmpd="dbl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Landau Level</a:t>
            </a:r>
            <a:endParaRPr kumimoji="1" lang="ja-JP" altLang="en-US" sz="20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2267743" y="5373215"/>
            <a:ext cx="964660" cy="497875"/>
          </a:xfrm>
          <a:prstGeom prst="straightConnector1">
            <a:avLst/>
          </a:prstGeom>
          <a:ln w="19050">
            <a:solidFill>
              <a:srgbClr val="FF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4355976" y="1008343"/>
            <a:ext cx="4773304" cy="4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Special Cooling Processes of </a:t>
            </a:r>
            <a:r>
              <a:rPr kumimoji="1" lang="en-US" altLang="ja-JP" sz="20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Magnetar</a:t>
            </a:r>
            <a:r>
              <a:rPr kumimoji="1" lang="en-US" altLang="ja-JP" sz="2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endParaRPr kumimoji="1" lang="ja-JP" altLang="en-US" sz="20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0" y="-5458"/>
            <a:ext cx="3203848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&amp;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SMaF</a:t>
            </a:r>
            <a:endParaRPr lang="en-US" altLang="ko-KR" b="1" kern="0" dirty="0" smtClea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203848" y="0"/>
            <a:ext cx="5940152" cy="461657"/>
          </a:xfrm>
          <a:prstGeom prst="rect">
            <a:avLst/>
          </a:prstGeom>
          <a:solidFill>
            <a:schemeClr val="tx1">
              <a:lumMod val="50000"/>
              <a:alpha val="79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latinLnBrk="0">
              <a:defRPr/>
            </a:pP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New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Cooling Process</a:t>
            </a:r>
          </a:p>
        </p:txBody>
      </p:sp>
    </p:spTree>
    <p:extLst>
      <p:ext uri="{BB962C8B-B14F-4D97-AF65-F5344CB8AC3E}">
        <p14:creationId xmlns:p14="http://schemas.microsoft.com/office/powerpoint/2010/main" val="21162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6395" y="595957"/>
            <a:ext cx="7772400" cy="515143"/>
          </a:xfrm>
        </p:spPr>
        <p:txBody>
          <a:bodyPr>
            <a:normAutofit fontScale="90000"/>
          </a:bodyPr>
          <a:lstStyle/>
          <a:p>
            <a:r>
              <a:rPr kumimoji="1" lang="en-US" altLang="ja-JP" b="1" cap="none" dirty="0" smtClean="0">
                <a:solidFill>
                  <a:srgbClr val="FFFFCC"/>
                </a:solidFill>
                <a:latin typeface="Century Schoolbook" panose="02040604050505020304" pitchFamily="18" charset="0"/>
              </a:rPr>
              <a:t>Decay Width</a:t>
            </a:r>
            <a:endParaRPr kumimoji="1" lang="ja-JP" altLang="en-US" b="1" cap="none" dirty="0">
              <a:solidFill>
                <a:srgbClr val="FFFFCC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6395" y="420512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Landau Level  Transition</a:t>
            </a:r>
            <a:r>
              <a:rPr kumimoji="1" lang="en-US" altLang="ja-JP" sz="2400" i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Energy is kept to be  a  few MeV</a:t>
            </a: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131630"/>
              </p:ext>
            </p:extLst>
          </p:nvPr>
        </p:nvGraphicFramePr>
        <p:xfrm>
          <a:off x="389073" y="4724271"/>
          <a:ext cx="3855168" cy="413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数式" r:id="rId3" imgW="2095200" imgH="228600" progId="Equation.3">
                  <p:embed/>
                </p:oleObj>
              </mc:Choice>
              <mc:Fallback>
                <p:oleObj name="数式" r:id="rId3" imgW="2095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073" y="4724271"/>
                        <a:ext cx="3855168" cy="41376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389073" y="2159029"/>
            <a:ext cx="8677754" cy="1877437"/>
            <a:chOff x="284458" y="3339581"/>
            <a:chExt cx="8677754" cy="1877437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284458" y="3339581"/>
              <a:ext cx="8677754" cy="187743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2400" b="1" dirty="0" smtClean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altLang="ja-JP" sz="2400" b="1" dirty="0" smtClean="0">
                  <a:solidFill>
                    <a:srgbClr val="0033CC"/>
                  </a:solidFill>
                  <a:latin typeface="Times New Roman" panose="02020603050405020304" pitchFamily="18" charset="0"/>
                </a:rPr>
                <a:t>Low Temperature Expansion ( </a:t>
              </a:r>
              <a:r>
                <a:rPr kumimoji="1" lang="en-US" altLang="ja-JP" sz="2400" b="1" i="1" dirty="0" smtClean="0">
                  <a:solidFill>
                    <a:srgbClr val="0033CC"/>
                  </a:solidFill>
                  <a:latin typeface="Times New Roman" panose="02020603050405020304" pitchFamily="18" charset="0"/>
                </a:rPr>
                <a:t>T</a:t>
              </a:r>
              <a:r>
                <a:rPr kumimoji="1" lang="en-US" altLang="ja-JP" sz="2400" b="1" dirty="0" smtClean="0">
                  <a:solidFill>
                    <a:srgbClr val="0033CC"/>
                  </a:solidFill>
                  <a:latin typeface="Times New Roman" panose="02020603050405020304" pitchFamily="18" charset="0"/>
                </a:rPr>
                <a:t> &lt; &lt; 1 )</a:t>
              </a:r>
            </a:p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altLang="ja-JP" sz="2400" b="1" dirty="0">
                <a:solidFill>
                  <a:srgbClr val="0033CC"/>
                </a:solidFill>
                <a:latin typeface="Times New Roman" panose="02020603050405020304" pitchFamily="18" charset="0"/>
              </a:endParaRPr>
            </a:p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altLang="ja-JP" sz="2400" b="1" dirty="0" smtClean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  <a:p>
              <a:pPr eaLnBrk="0" fontAlgn="base" latinLnBrk="0" hangingPunct="0">
                <a:spcBef>
                  <a:spcPts val="2400"/>
                </a:spcBef>
                <a:spcAft>
                  <a:spcPct val="0"/>
                </a:spcAft>
              </a:pPr>
              <a:r>
                <a:rPr kumimoji="1" lang="en-US" altLang="ja-JP" sz="2400" dirty="0">
                  <a:solidFill>
                    <a:srgbClr val="18276C">
                      <a:lumMod val="60000"/>
                      <a:lumOff val="40000"/>
                    </a:srgbClr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altLang="ja-JP" sz="2400" dirty="0" smtClean="0">
                  <a:solidFill>
                    <a:srgbClr val="18276C">
                      <a:lumMod val="60000"/>
                      <a:lumOff val="40000"/>
                    </a:srgbClr>
                  </a:solidFill>
                  <a:latin typeface="Times New Roman" panose="02020603050405020304" pitchFamily="18" charset="0"/>
                </a:rPr>
                <a:t>  </a:t>
              </a:r>
              <a:r>
                <a:rPr kumimoji="1" lang="en-US" altLang="ja-JP" sz="2400" b="1" dirty="0" smtClean="0">
                  <a:solidFill>
                    <a:srgbClr val="00B050"/>
                  </a:solidFill>
                  <a:latin typeface="Times New Roman" panose="02020603050405020304" pitchFamily="18" charset="0"/>
                </a:rPr>
                <a:t>Emitted Particle Energy  </a:t>
              </a:r>
              <a:r>
                <a:rPr kumimoji="1" lang="en-US" altLang="ja-JP" sz="2400" b="1" dirty="0" smtClean="0">
                  <a:solidFill>
                    <a:srgbClr val="00B050"/>
                  </a:solidFill>
                  <a:latin typeface="Century Schoolbook" panose="02040604050505020304" pitchFamily="18" charset="0"/>
                </a:rPr>
                <a:t>~ </a:t>
              </a:r>
              <a:r>
                <a:rPr kumimoji="1" lang="en-US" altLang="ja-JP" sz="2400" b="1" i="1" dirty="0" smtClean="0">
                  <a:solidFill>
                    <a:srgbClr val="00B050"/>
                  </a:solidFill>
                  <a:latin typeface="Century Schoolbook" panose="02040604050505020304" pitchFamily="18" charset="0"/>
                </a:rPr>
                <a:t>T</a:t>
              </a:r>
              <a:r>
                <a:rPr kumimoji="1" lang="en-US" altLang="ja-JP" sz="2400" b="1" dirty="0" smtClean="0">
                  <a:solidFill>
                    <a:srgbClr val="00B050"/>
                  </a:solidFill>
                  <a:latin typeface="Century Schoolbook" panose="02040604050505020304" pitchFamily="18" charset="0"/>
                </a:rPr>
                <a:t> (Temperature)</a:t>
              </a:r>
              <a:endParaRPr kumimoji="1" lang="en-US" altLang="ja-JP" sz="2800" b="1" dirty="0" smtClean="0">
                <a:solidFill>
                  <a:srgbClr val="18276C">
                    <a:lumMod val="60000"/>
                    <a:lumOff val="40000"/>
                  </a:srgbClr>
                </a:solidFill>
                <a:latin typeface="Century Schoolbook" panose="02040604050505020304" pitchFamily="18" charset="0"/>
              </a:endParaRPr>
            </a:p>
          </p:txBody>
        </p:sp>
        <p:graphicFrame>
          <p:nvGraphicFramePr>
            <p:cNvPr id="4" name="オブジェクト 3"/>
            <p:cNvGraphicFramePr>
              <a:graphicFrameLocks noChangeAspect="1"/>
            </p:cNvGraphicFramePr>
            <p:nvPr>
              <p:extLst/>
            </p:nvPr>
          </p:nvGraphicFramePr>
          <p:xfrm>
            <a:off x="702697" y="3915109"/>
            <a:ext cx="5459107" cy="726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1" name="数式" r:id="rId5" imgW="3149280" imgH="419040" progId="Equation.3">
                    <p:embed/>
                  </p:oleObj>
                </mc:Choice>
                <mc:Fallback>
                  <p:oleObj name="数式" r:id="rId5" imgW="3149280" imgH="419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02697" y="3915109"/>
                          <a:ext cx="5459107" cy="726383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テキスト ボックス 9"/>
            <p:cNvSpPr txBox="1"/>
            <p:nvPr/>
          </p:nvSpPr>
          <p:spPr>
            <a:xfrm rot="960000">
              <a:off x="6652189" y="3979398"/>
              <a:ext cx="22309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26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Unavailable!</a:t>
              </a:r>
              <a:endParaRPr kumimoji="1" lang="ja-JP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395536" y="1173903"/>
            <a:ext cx="6062953" cy="885600"/>
            <a:chOff x="827584" y="876651"/>
            <a:chExt cx="6696744" cy="978176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7584" y="876651"/>
              <a:ext cx="6696744" cy="978176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5436096" y="1123473"/>
              <a:ext cx="2016224" cy="504056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800">
                <a:solidFill>
                  <a:prstClr val="white"/>
                </a:solidFill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395536" y="5403693"/>
            <a:ext cx="8502069" cy="984885"/>
          </a:xfrm>
          <a:prstGeom prst="rect">
            <a:avLst/>
          </a:prstGeom>
          <a:solidFill>
            <a:srgbClr val="E1FFFF"/>
          </a:solidFill>
          <a:ln w="107950" cmpd="thickThin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In Strong Mag. Fld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kumimoji="1" lang="ja-JP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　　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ja-JP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kumimoji="1" lang="en-US" altLang="ja-JP" sz="2400" baseline="-25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kumimoji="1" lang="en-US" altLang="ja-JP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– </a:t>
            </a:r>
            <a:r>
              <a:rPr kumimoji="1" lang="en-US" altLang="ja-JP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kumimoji="1" lang="en-US" altLang="ja-JP" sz="2400" baseline="-25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f</a:t>
            </a:r>
            <a:r>
              <a:rPr kumimoji="1" lang="en-US" altLang="ja-JP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) 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≫</a:t>
            </a:r>
            <a:r>
              <a:rPr kumimoji="1" lang="en-US" altLang="ja-JP" sz="2400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T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, </a:t>
            </a:r>
            <a:r>
              <a:rPr kumimoji="1" lang="en-US" altLang="ja-JP" sz="2400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f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ja-JP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kumimoji="1" lang="en-US" altLang="ja-JP" sz="2400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 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~(1</a:t>
            </a:r>
            <a:r>
              <a:rPr kumimoji="1" lang="ja-JP" altLang="en-US" sz="20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－</a:t>
            </a:r>
            <a:r>
              <a:rPr kumimoji="1" lang="en-US" altLang="ja-JP" sz="2400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f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(</a:t>
            </a:r>
            <a:r>
              <a:rPr kumimoji="1" lang="en-US" altLang="ja-JP" sz="2400" i="1" dirty="0" err="1" smtClean="0">
                <a:solidFill>
                  <a:srgbClr val="C00000"/>
                </a:solidFill>
                <a:latin typeface="Century Schoolbook" panose="02040604050505020304" pitchFamily="18" charset="0"/>
              </a:rPr>
              <a:t>e</a:t>
            </a:r>
            <a:r>
              <a:rPr kumimoji="1" lang="en-US" altLang="ja-JP" sz="2400" baseline="-25000" dirty="0" err="1" smtClean="0">
                <a:solidFill>
                  <a:srgbClr val="C00000"/>
                </a:solidFill>
                <a:latin typeface="Century Schoolbook" panose="02040604050505020304" pitchFamily="18" charset="0"/>
              </a:rPr>
              <a:t>f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))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≪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  </a:t>
            </a:r>
          </a:p>
          <a:p>
            <a:pPr eaLnBrk="0" fontAlgn="base" latinLnBrk="0" hangingPunct="0">
              <a:spcBef>
                <a:spcPts val="1200"/>
              </a:spcBef>
              <a:spcAft>
                <a:spcPct val="0"/>
              </a:spcAft>
            </a:pPr>
            <a:r>
              <a:rPr kumimoji="1" lang="ja-JP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　　　    　　　</a:t>
            </a:r>
            <a:r>
              <a:rPr kumimoji="1" lang="ja-JP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ja-JP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</a:t>
            </a:r>
            <a:r>
              <a:rPr kumimoji="1" lang="en-US" altLang="ja-JP" sz="2400" b="1" u="sng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We cannot use the approximation</a:t>
            </a:r>
            <a:endParaRPr kumimoji="1" lang="ja-JP" altLang="en-US" sz="2400" b="1" u="sng" dirty="0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0" y="0"/>
            <a:ext cx="3203848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&amp;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SMaF</a:t>
            </a:r>
            <a:endParaRPr lang="en-US" altLang="ko-KR" b="1" kern="0" dirty="0" smtClea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203848" y="0"/>
            <a:ext cx="5940152" cy="461657"/>
          </a:xfrm>
          <a:prstGeom prst="rect">
            <a:avLst/>
          </a:prstGeom>
          <a:solidFill>
            <a:schemeClr val="tx1">
              <a:lumMod val="50000"/>
              <a:alpha val="79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latinLnBrk="0">
              <a:defRPr/>
            </a:pP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Energy levels by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SMaF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in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endParaRPr lang="en-US" altLang="ko-KR" sz="2400" b="1" kern="0" dirty="0" smtClean="0">
              <a:solidFill>
                <a:prstClr val="white"/>
              </a:solidFill>
              <a:latin typeface="맑은 고딕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2280" y="3400295"/>
            <a:ext cx="643158" cy="24242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4517" y="3410539"/>
            <a:ext cx="862105" cy="2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338893" y="1122997"/>
            <a:ext cx="4161099" cy="3170099"/>
            <a:chOff x="331339" y="1340768"/>
            <a:chExt cx="4161099" cy="3170099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331339" y="1340768"/>
              <a:ext cx="4161099" cy="3170099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fontAlgn="base" latinLnBrk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400" b="1" dirty="0">
                  <a:ln w="3175" cmpd="sng">
                    <a:noFill/>
                  </a:ln>
                  <a:solidFill>
                    <a:prstClr val="black"/>
                  </a:solidFill>
                  <a:latin typeface="Times New Roman" panose="02020603050405020304" pitchFamily="18" charset="0"/>
                </a:rPr>
                <a:t>EOS of  </a:t>
              </a:r>
              <a:r>
                <a:rPr kumimoji="1" lang="en-US" altLang="ja-JP" sz="2400" b="1" dirty="0">
                  <a:ln w="3175" cmpd="sng">
                    <a:noFill/>
                  </a:ln>
                  <a:solidFill>
                    <a:srgbClr val="18276C">
                      <a:lumMod val="60000"/>
                      <a:lumOff val="40000"/>
                    </a:srgbClr>
                  </a:solidFill>
                  <a:latin typeface="Times New Roman" panose="02020603050405020304" pitchFamily="18" charset="0"/>
                </a:rPr>
                <a:t>Neutron-Star-Matter </a:t>
              </a:r>
              <a:endParaRPr kumimoji="1" lang="en-US" altLang="ja-JP" sz="2400" b="1" dirty="0" smtClean="0">
                <a:ln w="3175" cmpd="sng">
                  <a:noFill/>
                </a:ln>
                <a:solidFill>
                  <a:srgbClr val="18276C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</a:endParaRPr>
            </a:p>
            <a:p>
              <a:pPr fontAlgn="base" latinLnBrk="0">
                <a:spcBef>
                  <a:spcPts val="600"/>
                </a:spcBef>
                <a:spcAft>
                  <a:spcPct val="0"/>
                </a:spcAft>
              </a:pPr>
              <a:r>
                <a:rPr kumimoji="1" lang="en-US" altLang="ja-JP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in </a:t>
              </a:r>
              <a:r>
                <a:rPr kumimoji="1" lang="en-US" altLang="ja-JP" sz="2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RMF </a:t>
              </a:r>
              <a:r>
                <a:rPr kumimoji="1" lang="en-US" altLang="ja-JP" sz="2400" b="1" i="1" dirty="0" smtClean="0">
                  <a:solidFill>
                    <a:srgbClr val="E25247">
                      <a:lumMod val="75000"/>
                    </a:srgbClr>
                  </a:solidFill>
                  <a:latin typeface="Times New Roman" panose="02020603050405020304" pitchFamily="18" charset="0"/>
                </a:rPr>
                <a:t>N</a:t>
              </a:r>
              <a:r>
                <a:rPr kumimoji="1" lang="en-US" altLang="ja-JP" sz="2400" b="1" i="1" dirty="0">
                  <a:solidFill>
                    <a:srgbClr val="E25247">
                      <a:lumMod val="75000"/>
                    </a:srgbClr>
                  </a:solidFill>
                  <a:latin typeface="Times New Roman" panose="02020603050405020304" pitchFamily="18" charset="0"/>
                </a:rPr>
                <a:t>, e,</a:t>
              </a:r>
              <a:r>
                <a:rPr kumimoji="1" lang="en-US" altLang="ja-JP" sz="2400" b="1" i="1" dirty="0">
                  <a:solidFill>
                    <a:srgbClr val="E25247">
                      <a:lumMod val="75000"/>
                    </a:srgbClr>
                  </a:solidFill>
                  <a:latin typeface="Symbol" panose="05050102010706020507" pitchFamily="18" charset="2"/>
                </a:rPr>
                <a:t> s, </a:t>
              </a:r>
              <a:r>
                <a:rPr kumimoji="1" lang="en-US" altLang="ja-JP" sz="2400" b="1" i="1" dirty="0">
                  <a:solidFill>
                    <a:srgbClr val="E25247">
                      <a:lumMod val="75000"/>
                    </a:srgbClr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</a:t>
              </a:r>
              <a:r>
                <a:rPr kumimoji="1" lang="en-US" altLang="ja-JP" sz="2400" b="1" i="1" dirty="0">
                  <a:solidFill>
                    <a:srgbClr val="E25247">
                      <a:lumMod val="75000"/>
                    </a:srgbClr>
                  </a:solidFill>
                  <a:latin typeface="Symbol" panose="05050102010706020507" pitchFamily="18" charset="2"/>
                </a:rPr>
                <a:t>, r</a:t>
              </a:r>
            </a:p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altLang="ja-JP" sz="2800" b="1" dirty="0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altLang="ja-JP" sz="28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altLang="ja-JP" sz="2800" b="1" dirty="0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altLang="ja-JP" sz="28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altLang="ja-JP" sz="2800" b="1" dirty="0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7173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604006" y="2508862"/>
            <a:ext cx="3443655" cy="1713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4" name="数式" r:id="rId3" imgW="1714320" imgH="825480" progId="Equation.3">
                    <p:embed/>
                  </p:oleObj>
                </mc:Choice>
                <mc:Fallback>
                  <p:oleObj name="数式" r:id="rId3" imgW="1714320" imgH="825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006" y="2508862"/>
                          <a:ext cx="3443655" cy="171397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6" name="スライド番号プレースホルダ 5"/>
          <p:cNvSpPr txBox="1">
            <a:spLocks noGrp="1"/>
          </p:cNvSpPr>
          <p:nvPr/>
        </p:nvSpPr>
        <p:spPr bwMode="auto">
          <a:xfrm>
            <a:off x="6759314" y="19559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fontAlgn="base" latinLnBrk="0" hangingPunct="1">
              <a:spcBef>
                <a:spcPct val="50000"/>
              </a:spcBef>
              <a:spcAft>
                <a:spcPct val="0"/>
              </a:spcAft>
            </a:pPr>
            <a:fld id="{3502D9B9-482E-47FE-8B8D-351F213959F9}" type="slidenum">
              <a:rPr kumimoji="0" lang="ja-JP" altLang="en-US" sz="1400">
                <a:solidFill>
                  <a:srgbClr val="FFFFFF"/>
                </a:solidFill>
              </a:rPr>
              <a:pPr algn="r"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t>29</a:t>
            </a:fld>
            <a:endParaRPr kumimoji="0" lang="en-US" altLang="ja-JP" sz="1400">
              <a:solidFill>
                <a:srgbClr val="FFFFFF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1" y="1017150"/>
            <a:ext cx="4056529" cy="5729589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373763" y="4581128"/>
            <a:ext cx="3818437" cy="1933863"/>
            <a:chOff x="373763" y="4581128"/>
            <a:chExt cx="3818437" cy="1933863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373763" y="4581128"/>
              <a:ext cx="3818437" cy="1933863"/>
            </a:xfrm>
            <a:prstGeom prst="rect">
              <a:avLst/>
            </a:prstGeom>
            <a:solidFill>
              <a:srgbClr val="CCFFFF"/>
            </a:solidFill>
            <a:ln w="50800" cmpd="dbl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latinLnBrk="0" hangingPunct="0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2400" b="1" dirty="0" smtClean="0">
                  <a:solidFill>
                    <a:srgbClr val="00B050"/>
                  </a:solidFill>
                  <a:latin typeface="Times New Roman" panose="02020603050405020304" pitchFamily="18" charset="0"/>
                </a:rPr>
                <a:t>Axion</a:t>
              </a:r>
              <a:r>
                <a:rPr kumimoji="1" lang="en-US" altLang="ja-JP" sz="2400" b="1" dirty="0" smtClean="0">
                  <a:solidFill>
                    <a:srgbClr val="18276C">
                      <a:lumMod val="60000"/>
                      <a:lumOff val="40000"/>
                    </a:srgbClr>
                  </a:solidFill>
                  <a:latin typeface="Times New Roman" panose="02020603050405020304" pitchFamily="18" charset="0"/>
                </a:rPr>
                <a:t>–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N</a:t>
              </a:r>
              <a:r>
                <a:rPr kumimoji="1" lang="en-US" altLang="ja-JP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,</a:t>
              </a:r>
              <a:r>
                <a:rPr kumimoji="1" lang="en-US" altLang="ja-JP" sz="2400" b="1" dirty="0" smtClean="0">
                  <a:solidFill>
                    <a:prstClr val="white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altLang="ja-JP" sz="2400" b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e</a:t>
              </a:r>
              <a:r>
                <a:rPr kumimoji="1" lang="en-US" altLang="ja-JP" sz="2400" b="1" dirty="0" smtClean="0">
                  <a:solidFill>
                    <a:prstClr val="white"/>
                  </a:solidFill>
                  <a:latin typeface="Times New Roman" panose="02020603050405020304" pitchFamily="18" charset="0"/>
                </a:rPr>
                <a:t>   </a:t>
              </a:r>
              <a:r>
                <a:rPr kumimoji="1" lang="en-US" altLang="ja-JP" sz="24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Coupling</a:t>
              </a:r>
            </a:p>
            <a:p>
              <a:pPr algn="ctr" eaLnBrk="0" fontAlgn="base" latinLnBrk="0" hangingPunct="0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ja-JP" sz="2400" dirty="0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algn="ctr" eaLnBrk="0" fontAlgn="base" latinLnBrk="0" hangingPunct="0">
                <a:spcBef>
                  <a:spcPts val="1000"/>
                </a:spcBef>
                <a:spcAft>
                  <a:spcPct val="0"/>
                </a:spcAft>
              </a:pPr>
              <a:r>
                <a:rPr kumimoji="1" lang="en-US" altLang="ja-JP" sz="2000" b="1" dirty="0" smtClean="0">
                  <a:solidFill>
                    <a:srgbClr val="E25247">
                      <a:lumMod val="75000"/>
                    </a:srgbClr>
                  </a:solidFill>
                  <a:latin typeface="Times New Roman" panose="02020603050405020304" pitchFamily="18" charset="0"/>
                </a:rPr>
                <a:t>1/100 of Max</a:t>
              </a:r>
              <a:r>
                <a:rPr kumimoji="1" lang="en-US" altLang="ja-JP" sz="2000" b="1" dirty="0">
                  <a:solidFill>
                    <a:srgbClr val="E25247">
                      <a:lumMod val="75000"/>
                    </a:srgbClr>
                  </a:solidFill>
                  <a:latin typeface="Times New Roman" panose="02020603050405020304" pitchFamily="18" charset="0"/>
                </a:rPr>
                <a:t>. Value</a:t>
              </a:r>
            </a:p>
            <a:p>
              <a:pPr algn="ctr" eaLnBrk="0" fontAlgn="base" latinLnBrk="0" hangingPunct="0">
                <a:spcBef>
                  <a:spcPts val="600"/>
                </a:spcBef>
                <a:spcAft>
                  <a:spcPct val="0"/>
                </a:spcAft>
              </a:pPr>
              <a:r>
                <a:rPr kumimoji="1" lang="en-US" altLang="ja-JP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N. Iwamoto, PRL</a:t>
              </a:r>
              <a:r>
                <a:rPr kumimoji="1" lang="en-US" altLang="ja-JP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53</a:t>
              </a:r>
              <a:r>
                <a:rPr kumimoji="1" lang="en-US" altLang="ja-JP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, 1198 (84</a:t>
              </a:r>
              <a:r>
                <a:rPr kumimoji="1" lang="en-US" altLang="ja-JP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)</a:t>
              </a:r>
              <a:endParaRPr kumimoji="1" lang="ja-JP" altLang="en-US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7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611188" y="5157192"/>
            <a:ext cx="3502025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5" name="数式" r:id="rId6" imgW="1714320" imgH="215640" progId="Equation.3">
                    <p:embed/>
                  </p:oleObj>
                </mc:Choice>
                <mc:Fallback>
                  <p:oleObj name="数式" r:id="rId6" imgW="17143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188" y="5157192"/>
                          <a:ext cx="3502025" cy="455613"/>
                        </a:xfrm>
                        <a:prstGeom prst="rect">
                          <a:avLst/>
                        </a:prstGeom>
                        <a:noFill/>
                        <a:ln w="57150" cmpd="dbl">
                          <a:noFill/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0"/>
            <a:ext cx="3203848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&amp;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SMaF</a:t>
            </a:r>
            <a:endParaRPr lang="en-US" altLang="ko-KR" b="1" kern="0" dirty="0" smtClea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203848" y="0"/>
            <a:ext cx="5940152" cy="461657"/>
          </a:xfrm>
          <a:prstGeom prst="rect">
            <a:avLst/>
          </a:prstGeom>
          <a:solidFill>
            <a:schemeClr val="tx1">
              <a:lumMod val="50000"/>
              <a:alpha val="79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latinLnBrk="0">
              <a:defRPr/>
            </a:pP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EOS and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38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5580112" y="1700808"/>
            <a:ext cx="216024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-1" y="0"/>
            <a:ext cx="2843809" cy="461665"/>
          </a:xfrm>
          <a:prstGeom prst="rect">
            <a:avLst/>
          </a:prstGeom>
          <a:solidFill>
            <a:schemeClr val="tx1">
              <a:alpha val="87057"/>
            </a:scheme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</a:rPr>
              <a:t>Introduction</a:t>
            </a:r>
            <a:endParaRPr lang="en-US" altLang="ko-KR" b="1" dirty="0">
              <a:solidFill>
                <a:prstClr val="white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843808" y="0"/>
            <a:ext cx="6300192" cy="461657"/>
          </a:xfrm>
          <a:prstGeom prst="rect">
            <a:avLst/>
          </a:prstGeom>
          <a:solidFill>
            <a:schemeClr val="tx1">
              <a:alpha val="47842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</a:rPr>
              <a:t>Neutron Star  for dense matter  physics </a:t>
            </a:r>
            <a:endParaRPr lang="en-US" altLang="ko-KR" sz="2400" b="1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76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82511" y="6309320"/>
            <a:ext cx="286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</a:rPr>
              <a:t>Courtesy by T. Maruyama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13407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… 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2348880"/>
            <a:ext cx="231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, EM and GR waves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600" y="0"/>
            <a:ext cx="36004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092280" y="18864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SGR,AXP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852936"/>
            <a:ext cx="2124075" cy="485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16832"/>
            <a:ext cx="91440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직사각형 16"/>
          <p:cNvSpPr/>
          <p:nvPr/>
        </p:nvSpPr>
        <p:spPr>
          <a:xfrm>
            <a:off x="5580112" y="1772816"/>
            <a:ext cx="21602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948264" y="3717032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" y="3861048"/>
            <a:ext cx="9144000" cy="25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05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4" grpId="0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"/>
          <p:cNvSpPr txBox="1">
            <a:spLocks noChangeArrowheads="1"/>
          </p:cNvSpPr>
          <p:nvPr/>
        </p:nvSpPr>
        <p:spPr bwMode="auto">
          <a:xfrm>
            <a:off x="200025" y="479489"/>
            <a:ext cx="6388199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FFCC"/>
                </a:solidFill>
              </a:rPr>
              <a:t> </a:t>
            </a:r>
            <a:r>
              <a:rPr lang="en-US" altLang="ja-JP" b="1" dirty="0">
                <a:solidFill>
                  <a:srgbClr val="FFFFCC"/>
                </a:solidFill>
              </a:rPr>
              <a:t>Green </a:t>
            </a:r>
            <a:r>
              <a:rPr lang="en-US" altLang="ja-JP" b="1" dirty="0" err="1" smtClean="0">
                <a:solidFill>
                  <a:srgbClr val="FFFFCC"/>
                </a:solidFill>
              </a:rPr>
              <a:t>Functionl</a:t>
            </a:r>
            <a:r>
              <a:rPr lang="en-US" altLang="ja-JP" b="1" dirty="0" smtClean="0">
                <a:solidFill>
                  <a:srgbClr val="FFFFCC"/>
                </a:solidFill>
              </a:rPr>
              <a:t> (</a:t>
            </a:r>
            <a:r>
              <a:rPr lang="en-US" altLang="ja-JP" b="1" dirty="0" smtClean="0">
                <a:solidFill>
                  <a:srgbClr val="FF0000"/>
                </a:solidFill>
              </a:rPr>
              <a:t>Proton and electron</a:t>
            </a:r>
            <a:r>
              <a:rPr lang="en-US" altLang="ja-JP" b="1" dirty="0" smtClean="0">
                <a:solidFill>
                  <a:srgbClr val="FFFFCC"/>
                </a:solidFill>
              </a:rPr>
              <a:t>)</a:t>
            </a:r>
            <a:endParaRPr lang="en-US" altLang="ja-JP" b="1" dirty="0">
              <a:solidFill>
                <a:srgbClr val="FFFFCC"/>
              </a:solidFill>
            </a:endParaRPr>
          </a:p>
        </p:txBody>
      </p:sp>
      <p:sp>
        <p:nvSpPr>
          <p:cNvPr id="28675" name="スライド番号プレースホルダ 5"/>
          <p:cNvSpPr txBox="1">
            <a:spLocks noGrp="1"/>
          </p:cNvSpPr>
          <p:nvPr/>
        </p:nvSpPr>
        <p:spPr bwMode="auto">
          <a:xfrm>
            <a:off x="7239000" y="260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fontAlgn="base" latinLnBrk="0">
              <a:spcBef>
                <a:spcPct val="50000"/>
              </a:spcBef>
              <a:spcAft>
                <a:spcPct val="0"/>
              </a:spcAft>
            </a:pPr>
            <a:fld id="{C6E2442B-49F7-4919-AEA5-4A6D60B44C96}" type="slidenum">
              <a:rPr kumimoji="0" lang="ja-JP" altLang="en-US" sz="1400">
                <a:solidFill>
                  <a:prstClr val="white"/>
                </a:solidFill>
              </a:rPr>
              <a:pPr algn="r" fontAlgn="base" latinLnBrk="0">
                <a:spcBef>
                  <a:spcPct val="50000"/>
                </a:spcBef>
                <a:spcAft>
                  <a:spcPct val="0"/>
                </a:spcAft>
              </a:pPr>
              <a:t>30</a:t>
            </a:fld>
            <a:endParaRPr kumimoji="0" lang="en-US" altLang="ja-JP" sz="1400">
              <a:solidFill>
                <a:prstClr val="white"/>
              </a:solidFill>
            </a:endParaRPr>
          </a:p>
        </p:txBody>
      </p:sp>
      <p:pic>
        <p:nvPicPr>
          <p:cNvPr id="28676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2471"/>
            <a:ext cx="8914002" cy="7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80" name="オブジェクト 6"/>
          <p:cNvGraphicFramePr>
            <a:graphicFrameLocks noChangeAspect="1"/>
          </p:cNvGraphicFramePr>
          <p:nvPr>
            <p:extLst/>
          </p:nvPr>
        </p:nvGraphicFramePr>
        <p:xfrm>
          <a:off x="5568950" y="3491731"/>
          <a:ext cx="2108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数式" r:id="rId4" imgW="1155600" imgH="241200" progId="Equation.3">
                  <p:embed/>
                </p:oleObj>
              </mc:Choice>
              <mc:Fallback>
                <p:oleObj name="数式" r:id="rId4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3491731"/>
                        <a:ext cx="2108200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0800" cmpd="dbl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1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39302"/>
            <a:ext cx="3782996" cy="7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オブジェクト 6"/>
          <p:cNvGraphicFramePr>
            <a:graphicFrameLocks noChangeAspect="1"/>
          </p:cNvGraphicFramePr>
          <p:nvPr>
            <p:extLst/>
          </p:nvPr>
        </p:nvGraphicFramePr>
        <p:xfrm>
          <a:off x="200025" y="5876925"/>
          <a:ext cx="49022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7" name="数式" r:id="rId7" imgW="2514600" imgH="368280" progId="Equation.3">
                  <p:embed/>
                </p:oleObj>
              </mc:Choice>
              <mc:Fallback>
                <p:oleObj name="数式" r:id="rId7" imgW="25146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5876925"/>
                        <a:ext cx="4902200" cy="7207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0800" cmpd="dbl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2234570" y="3532946"/>
            <a:ext cx="2457672" cy="40011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P </a:t>
            </a:r>
            <a:r>
              <a:rPr kumimoji="1" lang="en-US" altLang="ja-JP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= (0, </a:t>
            </a:r>
            <a:r>
              <a:rPr kumimoji="1" lang="ja-JP" alt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－</a:t>
            </a:r>
            <a:r>
              <a:rPr kumimoji="1" lang="en-US" altLang="ja-JP" sz="20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ja-JP" sz="2000" baseline="-25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</a:t>
            </a:r>
            <a:r>
              <a:rPr kumimoji="1" lang="en-US" altLang="ja-JP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 </a:t>
            </a:r>
            <a:r>
              <a:rPr kumimoji="1" lang="en-US" altLang="ja-JP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ja-JP" sz="2000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z</a:t>
            </a:r>
            <a:r>
              <a:rPr kumimoji="1" lang="en-US" altLang="ja-JP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  <a:endParaRPr kumimoji="1" lang="ja-JP" altLang="en-US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4" y="1876469"/>
            <a:ext cx="8928610" cy="151342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470" y="4097123"/>
            <a:ext cx="8892026" cy="1636133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0"/>
            <a:ext cx="3203848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&amp;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SMaF</a:t>
            </a:r>
            <a:endParaRPr lang="en-US" altLang="ko-KR" b="1" kern="0" dirty="0" smtClea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203848" y="0"/>
            <a:ext cx="5940152" cy="461657"/>
          </a:xfrm>
          <a:prstGeom prst="rect">
            <a:avLst/>
          </a:prstGeom>
          <a:solidFill>
            <a:schemeClr val="tx1">
              <a:lumMod val="50000"/>
              <a:alpha val="79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Cooling</a:t>
            </a:r>
          </a:p>
        </p:txBody>
      </p:sp>
    </p:spTree>
    <p:extLst>
      <p:ext uri="{BB962C8B-B14F-4D97-AF65-F5344CB8AC3E}">
        <p14:creationId xmlns:p14="http://schemas.microsoft.com/office/powerpoint/2010/main" val="8177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55789" y="764704"/>
                <a:ext cx="8796496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4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PS-Particle   </a:t>
                </a:r>
                <a:r>
                  <a:rPr kumimoji="1" lang="en-US" altLang="ja-JP" sz="2400" b="1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4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emitted to Transverse Dir</a:t>
                </a:r>
                <a:r>
                  <a:rPr kumimoji="1" lang="en-US" altLang="ja-JP" sz="24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eaLnBrk="0" fontAlgn="base" latinLnBrk="0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kumimoji="1" lang="en-US" altLang="ja-JP" sz="2400" b="1" i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400" b="1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              </a:t>
                </a:r>
                <a:r>
                  <a:rPr kumimoji="1" lang="en-US" altLang="ja-JP" sz="2400" b="1" dirty="0" smtClean="0">
                    <a:solidFill>
                      <a:prstClr val="white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⇒</a:t>
                </a:r>
                <a:r>
                  <a:rPr kumimoji="1" lang="en-US" altLang="ja-JP" sz="2400" b="1" i="1" dirty="0" smtClean="0">
                    <a:solidFill>
                      <a:prstClr val="white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   </a:t>
                </a:r>
                <a:r>
                  <a:rPr kumimoji="1" lang="en-US" altLang="ja-JP" sz="2400" b="1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400" b="1" i="1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p</a:t>
                </a:r>
                <a:r>
                  <a:rPr kumimoji="1" lang="en-US" altLang="ja-JP" sz="2400" b="1" baseline="-250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iz</a:t>
                </a:r>
                <a:r>
                  <a:rPr kumimoji="1" lang="en-US" altLang="ja-JP" sz="24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= </a:t>
                </a:r>
                <a:r>
                  <a:rPr kumimoji="1" lang="en-US" altLang="ja-JP" sz="2400" b="1" i="1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p</a:t>
                </a:r>
                <a:r>
                  <a:rPr kumimoji="1" lang="en-US" altLang="ja-JP" sz="2400" b="1" baseline="-250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fz</a:t>
                </a:r>
                <a:r>
                  <a:rPr kumimoji="1" lang="en-US" altLang="ja-JP" sz="24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= </a:t>
                </a:r>
                <a:r>
                  <a:rPr kumimoji="1" lang="en-US" altLang="ja-JP" sz="2400" b="1" i="1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q</a:t>
                </a:r>
                <a:r>
                  <a:rPr kumimoji="1" lang="en-US" altLang="ja-JP" sz="2400" b="1" baseline="-250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z</a:t>
                </a:r>
                <a:r>
                  <a:rPr kumimoji="1" lang="en-US" altLang="ja-JP" sz="2400" b="1" baseline="-25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4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= 0</a:t>
                </a:r>
              </a:p>
              <a:p>
                <a:pPr eaLnBrk="0" fontAlgn="base" latinLnBrk="0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kumimoji="1" lang="en-US" altLang="ja-JP" sz="24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Very Small Mass    </a:t>
                </a:r>
                <a:r>
                  <a:rPr kumimoji="1" lang="en-US" altLang="ja-JP" sz="2400" b="1" dirty="0" smtClean="0">
                    <a:solidFill>
                      <a:prstClr val="white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⇒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Δ</m:t>
                    </m:r>
                    <m:r>
                      <a:rPr kumimoji="1" lang="en-US" altLang="ja-JP" sz="2400" b="1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kumimoji="1" lang="en-US" altLang="ja-JP" sz="2400" b="1" i="1" baseline="-25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if </a:t>
                </a:r>
                <a:r>
                  <a:rPr kumimoji="1" lang="en-US" altLang="ja-JP" sz="2400" b="1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= </a:t>
                </a:r>
                <a:r>
                  <a:rPr kumimoji="1" lang="en-US" altLang="ja-JP" sz="2400" b="1" i="1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n</a:t>
                </a:r>
                <a:r>
                  <a:rPr kumimoji="1" lang="en-US" altLang="ja-JP" sz="2400" b="1" i="1" baseline="-250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i</a:t>
                </a:r>
                <a:r>
                  <a:rPr kumimoji="1" lang="en-US" altLang="ja-JP" sz="2400" b="1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– n</a:t>
                </a:r>
                <a:r>
                  <a:rPr kumimoji="1" lang="en-US" altLang="ja-JP" sz="2400" b="1" i="1" baseline="-25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f  </a:t>
                </a:r>
                <a:r>
                  <a:rPr kumimoji="1" lang="en-US" altLang="ja-JP" sz="2400" b="1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 </a:t>
                </a:r>
                <a:r>
                  <a:rPr kumimoji="1" lang="en-US" altLang="ja-JP" sz="24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eaLnBrk="0" fontAlgn="base" latinLnBrk="0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kumimoji="1" lang="en-US" altLang="ja-JP" sz="24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Spin-Flip Dominant  </a:t>
                </a:r>
                <a:r>
                  <a:rPr kumimoji="1" lang="en-US" altLang="ja-JP" sz="2400" b="1" dirty="0">
                    <a:solidFill>
                      <a:prstClr val="white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⇒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4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Δ</m:t>
                    </m:r>
                    <m:r>
                      <a:rPr kumimoji="1" lang="en-US" altLang="ja-JP" sz="2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𝒔</m:t>
                    </m:r>
                  </m:oMath>
                </a14:m>
                <a:r>
                  <a:rPr kumimoji="1" lang="en-US" altLang="ja-JP" sz="2400" b="1" i="1" baseline="-250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if </a:t>
                </a:r>
                <a:r>
                  <a:rPr kumimoji="1" lang="en-US" altLang="ja-JP" sz="2400" b="1" i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= </a:t>
                </a:r>
                <a:r>
                  <a:rPr kumimoji="1" lang="en-US" altLang="ja-JP" sz="24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(</a:t>
                </a:r>
                <a:r>
                  <a:rPr kumimoji="1" lang="en-US" altLang="ja-JP" sz="2400" b="1" i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s</a:t>
                </a:r>
                <a:r>
                  <a:rPr kumimoji="1" lang="en-US" altLang="ja-JP" sz="2400" b="1" i="1" baseline="-25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i</a:t>
                </a:r>
                <a:r>
                  <a:rPr kumimoji="1" lang="en-US" altLang="ja-JP" sz="2400" b="1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400" b="1" i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– </a:t>
                </a:r>
                <a:r>
                  <a:rPr kumimoji="1" lang="en-US" altLang="ja-JP" sz="2400" b="1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s</a:t>
                </a:r>
                <a:r>
                  <a:rPr kumimoji="1" lang="en-US" altLang="ja-JP" sz="2400" b="1" i="1" baseline="-25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f</a:t>
                </a:r>
                <a:r>
                  <a:rPr kumimoji="1" lang="en-US" altLang="ja-JP" sz="24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)/2 </a:t>
                </a:r>
                <a:r>
                  <a:rPr kumimoji="1" lang="en-US" altLang="ja-JP" sz="2400" b="1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kumimoji="1" lang="en-US" altLang="ja-JP" sz="2400" b="1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kumimoji="1" lang="en-US" altLang="ja-JP" sz="24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eaLnBrk="0" fontAlgn="base" latinLnBrk="0" hangingPunct="0">
                  <a:spcBef>
                    <a:spcPts val="1200"/>
                  </a:spcBef>
                  <a:spcAft>
                    <a:spcPct val="0"/>
                  </a:spcAft>
                </a:pPr>
                <a:endParaRPr kumimoji="1" lang="en-US" altLang="ja-JP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latinLnBrk="0" hangingPunct="0">
                  <a:spcBef>
                    <a:spcPts val="1200"/>
                  </a:spcBef>
                  <a:spcAft>
                    <a:spcPct val="0"/>
                  </a:spcAft>
                </a:pPr>
                <a:endParaRPr kumimoji="1" lang="en-US" altLang="ja-JP" sz="2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latinLnBrk="0" hangingPunct="0">
                  <a:spcBef>
                    <a:spcPts val="1200"/>
                  </a:spcBef>
                  <a:spcAft>
                    <a:spcPct val="0"/>
                  </a:spcAft>
                </a:pPr>
                <a:endParaRPr kumimoji="1" lang="en-US" altLang="ja-JP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latinLnBrk="0" hangingPunct="0">
                  <a:spcBef>
                    <a:spcPts val="2400"/>
                  </a:spcBef>
                  <a:spcAft>
                    <a:spcPct val="0"/>
                  </a:spcAft>
                </a:pPr>
                <a:r>
                  <a:rPr kumimoji="1" lang="en-US" altLang="ja-JP" sz="24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Energy Step:</a:t>
                </a:r>
                <a:endParaRPr kumimoji="1" lang="en-US" altLang="ja-JP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89" y="764704"/>
                <a:ext cx="8796496" cy="4278094"/>
              </a:xfrm>
              <a:prstGeom prst="rect">
                <a:avLst/>
              </a:prstGeom>
              <a:blipFill rotWithShape="0">
                <a:blip r:embed="rId2"/>
                <a:stretch>
                  <a:fillRect t="-1140" b="-2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140968"/>
            <a:ext cx="7419918" cy="12241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4581128"/>
            <a:ext cx="2304256" cy="658359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0"/>
            <a:ext cx="3203848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&amp;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SMaF</a:t>
            </a:r>
            <a:endParaRPr lang="en-US" altLang="ko-KR" b="1" kern="0" dirty="0" smtClea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203848" y="0"/>
            <a:ext cx="5940152" cy="461657"/>
          </a:xfrm>
          <a:prstGeom prst="rect">
            <a:avLst/>
          </a:prstGeom>
          <a:solidFill>
            <a:schemeClr val="tx1">
              <a:lumMod val="50000"/>
              <a:alpha val="79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Axion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Production in Proton transition </a:t>
            </a:r>
          </a:p>
        </p:txBody>
      </p:sp>
    </p:spTree>
    <p:extLst>
      <p:ext uri="{BB962C8B-B14F-4D97-AF65-F5344CB8AC3E}">
        <p14:creationId xmlns:p14="http://schemas.microsoft.com/office/powerpoint/2010/main" val="28385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1520" y="587350"/>
            <a:ext cx="5328592" cy="784231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2800" b="1" cap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Temperature Dependence </a:t>
            </a:r>
            <a:r>
              <a:rPr kumimoji="1" lang="en-US" altLang="ja-JP" sz="2800" b="1" cap="none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/>
            </a:r>
            <a:br>
              <a:rPr kumimoji="1" lang="en-US" altLang="ja-JP" sz="2800" b="1" cap="none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r>
              <a:rPr lang="en-US" altLang="ja-JP" sz="2800" b="1" cap="none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of</a:t>
            </a:r>
            <a:r>
              <a:rPr lang="en-US" altLang="ja-JP" sz="2800" b="1" cap="none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kumimoji="1" lang="en-US" altLang="ja-JP" sz="2800" b="1" cap="none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Axion</a:t>
            </a:r>
            <a:r>
              <a:rPr kumimoji="1" lang="en-US" altLang="ja-JP" sz="2800" b="1" cap="none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kumimoji="1" lang="en-US" altLang="ja-JP" sz="2800" b="1" cap="none" dirty="0" smtClean="0">
                <a:solidFill>
                  <a:srgbClr val="990099"/>
                </a:solidFill>
                <a:latin typeface="Century Schoolbook" panose="02040604050505020304" pitchFamily="18" charset="0"/>
              </a:rPr>
              <a:t>Luminosity</a:t>
            </a:r>
            <a:endParaRPr kumimoji="1" lang="ja-JP" altLang="en-US" sz="2800" b="1" cap="none" dirty="0">
              <a:solidFill>
                <a:srgbClr val="990099"/>
              </a:solidFill>
              <a:latin typeface="Century Schoolbook" panose="020406040505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875664" y="510856"/>
            <a:ext cx="3166190" cy="1011624"/>
            <a:chOff x="5688635" y="798519"/>
            <a:chExt cx="3166190" cy="1011624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5688635" y="798519"/>
              <a:ext cx="3166190" cy="1011624"/>
            </a:xfrm>
            <a:prstGeom prst="rect">
              <a:avLst/>
            </a:prstGeom>
            <a:solidFill>
              <a:srgbClr val="CCFFFF"/>
            </a:solidFill>
            <a:ln w="50800" cmpd="dbl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latinLnBrk="0" hangingPunct="0">
                <a:lnSpc>
                  <a:spcPts val="2800"/>
                </a:lnSpc>
                <a:spcBef>
                  <a:spcPts val="1800"/>
                </a:spcBef>
                <a:spcAft>
                  <a:spcPct val="0"/>
                </a:spcAft>
              </a:pPr>
              <a:r>
                <a:rPr kumimoji="1" lang="en-US" altLang="ja-JP" sz="2000" b="1" dirty="0" smtClean="0">
                  <a:solidFill>
                    <a:srgbClr val="00B050"/>
                  </a:solidFill>
                  <a:latin typeface="Times New Roman" panose="02020603050405020304" pitchFamily="18" charset="0"/>
                </a:rPr>
                <a:t>Axion</a:t>
              </a:r>
              <a:r>
                <a:rPr kumimoji="1" lang="en-US" altLang="ja-JP" sz="2000" b="1" dirty="0" smtClean="0">
                  <a:solidFill>
                    <a:srgbClr val="18276C">
                      <a:lumMod val="60000"/>
                      <a:lumOff val="40000"/>
                    </a:srgbClr>
                  </a:solidFill>
                  <a:latin typeface="Times New Roman" panose="02020603050405020304" pitchFamily="18" charset="0"/>
                </a:rPr>
                <a:t>–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N</a:t>
              </a:r>
              <a:r>
                <a:rPr kumimoji="1" lang="en-US" altLang="ja-JP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,</a:t>
              </a:r>
              <a:r>
                <a:rPr kumimoji="1" lang="en-US" altLang="ja-JP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altLang="ja-JP" sz="2000" b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e</a:t>
              </a:r>
              <a:r>
                <a:rPr kumimoji="1" lang="en-US" altLang="ja-JP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</a:rPr>
                <a:t>   </a:t>
              </a:r>
              <a:r>
                <a:rPr kumimoji="1" lang="en-US" altLang="ja-JP" sz="20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Coupling</a:t>
              </a:r>
              <a:endParaRPr kumimoji="1" lang="en-US" altLang="ja-JP" sz="24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algn="ctr" eaLnBrk="0" fontAlgn="base" latinLnBrk="0" hangingPunct="0">
                <a:lnSpc>
                  <a:spcPts val="2800"/>
                </a:lnSpc>
                <a:spcBef>
                  <a:spcPts val="1800"/>
                </a:spcBef>
                <a:spcAft>
                  <a:spcPct val="0"/>
                </a:spcAft>
              </a:pPr>
              <a:endParaRPr kumimoji="1" lang="en-US" altLang="ja-JP" sz="2000" dirty="0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8243908"/>
                </p:ext>
              </p:extLst>
            </p:nvPr>
          </p:nvGraphicFramePr>
          <p:xfrm>
            <a:off x="5832651" y="1306808"/>
            <a:ext cx="2870802" cy="3558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06" name="数式" r:id="rId3" imgW="1739880" imgH="215640" progId="Equation.3">
                    <p:embed/>
                  </p:oleObj>
                </mc:Choice>
                <mc:Fallback>
                  <p:oleObj name="数式" r:id="rId3" imgW="1739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2651" y="1306808"/>
                          <a:ext cx="2870802" cy="355807"/>
                        </a:xfrm>
                        <a:prstGeom prst="rect">
                          <a:avLst/>
                        </a:prstGeom>
                        <a:noFill/>
                        <a:ln w="57150" cmpd="dbl">
                          <a:noFill/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858303"/>
              </p:ext>
            </p:extLst>
          </p:nvPr>
        </p:nvGraphicFramePr>
        <p:xfrm>
          <a:off x="7308304" y="3281581"/>
          <a:ext cx="173355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数式" r:id="rId5" imgW="1054080" imgH="965160" progId="Equation.3">
                  <p:embed/>
                </p:oleObj>
              </mc:Choice>
              <mc:Fallback>
                <p:oleObj name="数式" r:id="rId5" imgW="1054080" imgH="965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08304" y="3281581"/>
                        <a:ext cx="1733550" cy="15763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cmpd="dbl"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7308303" y="1619054"/>
            <a:ext cx="16049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1/100  of Max. Value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>
                <a:solidFill>
                  <a:prstClr val="white"/>
                </a:solidFill>
                <a:latin typeface="Times New Roman" panose="02020603050405020304" pitchFamily="18" charset="0"/>
              </a:rPr>
              <a:t>N. Iwamoto, </a:t>
            </a:r>
            <a:r>
              <a:rPr kumimoji="1" lang="en-US" altLang="ja-JP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PRL</a:t>
            </a:r>
            <a:r>
              <a:rPr kumimoji="1" lang="en-US" altLang="ja-JP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53</a:t>
            </a:r>
            <a:r>
              <a:rPr kumimoji="1" lang="en-US" altLang="ja-JP" dirty="0">
                <a:solidFill>
                  <a:prstClr val="white"/>
                </a:solidFill>
                <a:latin typeface="Times New Roman" panose="02020603050405020304" pitchFamily="18" charset="0"/>
              </a:rPr>
              <a:t>, 1198 </a:t>
            </a:r>
            <a:r>
              <a:rPr kumimoji="1" lang="en-US" altLang="ja-JP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(84</a:t>
            </a:r>
            <a:r>
              <a:rPr kumimoji="1" lang="en-US" altLang="ja-JP" dirty="0">
                <a:solidFill>
                  <a:prstClr val="white"/>
                </a:solidFill>
                <a:latin typeface="Times New Roman" panose="02020603050405020304" pitchFamily="18" charset="0"/>
              </a:rPr>
              <a:t>)</a:t>
            </a:r>
            <a:endParaRPr kumimoji="1" lang="ja-JP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642064"/>
            <a:ext cx="7088258" cy="525596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181" y="5085184"/>
            <a:ext cx="2041237" cy="583211"/>
          </a:xfrm>
          <a:prstGeom prst="rect">
            <a:avLst/>
          </a:prstGeom>
          <a:ln w="31750">
            <a:solidFill>
              <a:srgbClr val="00B050"/>
            </a:solidFill>
          </a:ln>
        </p:spPr>
      </p:pic>
      <p:sp>
        <p:nvSpPr>
          <p:cNvPr id="3" name="テキスト ボックス 2"/>
          <p:cNvSpPr txBox="1"/>
          <p:nvPr/>
        </p:nvSpPr>
        <p:spPr>
          <a:xfrm>
            <a:off x="5371608" y="6525344"/>
            <a:ext cx="648072" cy="246221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ja-JP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keV</a:t>
            </a:r>
            <a:r>
              <a:rPr kumimoji="1" lang="en-US" altLang="ja-JP" sz="1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kumimoji="1" lang="ja-JP" altLang="en-US" sz="16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0"/>
            <a:ext cx="3203848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&amp;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SMaF</a:t>
            </a:r>
            <a:endParaRPr lang="en-US" altLang="ko-KR" b="1" kern="0" dirty="0" smtClea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059832" y="-18246"/>
            <a:ext cx="6084168" cy="461657"/>
          </a:xfrm>
          <a:prstGeom prst="rect">
            <a:avLst/>
          </a:prstGeom>
          <a:solidFill>
            <a:schemeClr val="tx1">
              <a:lumMod val="50000"/>
              <a:alpha val="79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Axion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Luminosity from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endParaRPr lang="en-US" altLang="ko-KR" sz="2400" b="1" kern="0" dirty="0" smtClea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4645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76672"/>
            <a:ext cx="4405068" cy="619268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7" y="332656"/>
            <a:ext cx="964783" cy="355446"/>
          </a:xfrm>
          <a:prstGeom prst="rect">
            <a:avLst/>
          </a:prstGeom>
          <a:ln w="25400">
            <a:solidFill>
              <a:srgbClr val="FF9966"/>
            </a:solidFill>
          </a:ln>
        </p:spPr>
      </p:pic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5098700" y="1600591"/>
          <a:ext cx="3227350" cy="75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" name="数式" r:id="rId5" imgW="1777680" imgH="419040" progId="Equation.3">
                  <p:embed/>
                </p:oleObj>
              </mc:Choice>
              <mc:Fallback>
                <p:oleObj name="数式" r:id="rId5" imgW="17776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8700" y="1600591"/>
                        <a:ext cx="3227350" cy="75846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/>
          </p:nvPr>
        </p:nvGraphicFramePr>
        <p:xfrm>
          <a:off x="5069556" y="3788494"/>
          <a:ext cx="365760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" name="数式" r:id="rId7" imgW="2006280" imgH="1511280" progId="Equation.3">
                  <p:embed/>
                </p:oleObj>
              </mc:Choice>
              <mc:Fallback>
                <p:oleObj name="数式" r:id="rId7" imgW="2006280" imgH="1511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69556" y="3788494"/>
                        <a:ext cx="3657600" cy="2736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/>
          </p:nvPr>
        </p:nvGraphicFramePr>
        <p:xfrm>
          <a:off x="5197475" y="2565400"/>
          <a:ext cx="34163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1" name="数式" r:id="rId9" imgW="1981080" imgH="444240" progId="Equation.3">
                  <p:embed/>
                </p:oleObj>
              </mc:Choice>
              <mc:Fallback>
                <p:oleObj name="数式" r:id="rId9" imgW="198108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7475" y="2565400"/>
                        <a:ext cx="3416300" cy="7635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9950" y="466112"/>
            <a:ext cx="2118888" cy="605397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344223" y="478249"/>
            <a:ext cx="1244001" cy="707886"/>
          </a:xfrm>
          <a:prstGeom prst="rect">
            <a:avLst/>
          </a:prstGeom>
          <a:noFill/>
          <a:ln w="31750">
            <a:solidFill>
              <a:srgbClr val="DDFFDD"/>
            </a:solidFill>
          </a:ln>
        </p:spPr>
        <p:txBody>
          <a:bodyPr wrap="square" rtlCol="0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Energy-Interval </a:t>
            </a:r>
            <a:endParaRPr kumimoji="1" lang="ja-JP" altLang="en-US" sz="2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3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51" y="1275147"/>
            <a:ext cx="5439408" cy="36724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51" y="598124"/>
            <a:ext cx="6868506" cy="504056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2800" cap="none" dirty="0" smtClean="0">
                <a:solidFill>
                  <a:srgbClr val="FFFF99"/>
                </a:solidFill>
                <a:latin typeface="Century Schoolbook" panose="02040604050505020304" pitchFamily="18" charset="0"/>
              </a:rPr>
              <a:t>Density Dependence  of  </a:t>
            </a:r>
            <a:r>
              <a:rPr kumimoji="1" lang="en-US" altLang="ja-JP" sz="2800" cap="none" dirty="0" err="1" smtClean="0">
                <a:solidFill>
                  <a:srgbClr val="FDDF03"/>
                </a:solidFill>
                <a:latin typeface="Century Schoolbook" panose="02040604050505020304" pitchFamily="18" charset="0"/>
              </a:rPr>
              <a:t>Axion</a:t>
            </a:r>
            <a:r>
              <a:rPr kumimoji="1" lang="en-US" altLang="ja-JP" sz="2800" cap="none" dirty="0" smtClean="0">
                <a:solidFill>
                  <a:srgbClr val="FDDF03"/>
                </a:solidFill>
                <a:latin typeface="Century Schoolbook" panose="02040604050505020304" pitchFamily="18" charset="0"/>
              </a:rPr>
              <a:t> Luminosity</a:t>
            </a:r>
            <a:endParaRPr kumimoji="1" lang="ja-JP" altLang="en-US" sz="2800" cap="none" dirty="0">
              <a:solidFill>
                <a:srgbClr val="FDDF03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75856" y="287442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MU</a:t>
            </a:r>
            <a:endParaRPr kumimoji="1" lang="ja-JP" altLang="en-US" sz="1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4008" y="198884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kumimoji="1" lang="en-US" altLang="ja-JP" sz="14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U</a:t>
            </a:r>
            <a:endParaRPr kumimoji="1" lang="ja-JP" altLang="en-US" sz="1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717032"/>
            <a:ext cx="4228265" cy="310357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228184" y="311135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dirty="0" err="1" smtClean="0">
                <a:solidFill>
                  <a:srgbClr val="FFFF99"/>
                </a:solidFill>
                <a:latin typeface="Times New Roman" panose="02020603050405020304" pitchFamily="18" charset="0"/>
              </a:rPr>
              <a:t>SMaF</a:t>
            </a:r>
            <a:r>
              <a:rPr kumimoji="1" lang="en-US" altLang="ja-JP" sz="2400" b="1" dirty="0" smtClean="0">
                <a:solidFill>
                  <a:srgbClr val="FFFF99"/>
                </a:solidFill>
                <a:latin typeface="Times New Roman" panose="02020603050405020304" pitchFamily="18" charset="0"/>
              </a:rPr>
              <a:t> Dep.</a:t>
            </a:r>
            <a:endParaRPr kumimoji="1" lang="ja-JP" altLang="en-US" sz="2400" b="1" dirty="0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0"/>
            <a:ext cx="3203848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&amp;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SMaF</a:t>
            </a:r>
            <a:endParaRPr lang="en-US" altLang="ko-KR" b="1" kern="0" dirty="0" smtClea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059832" y="-18246"/>
            <a:ext cx="6084168" cy="461657"/>
          </a:xfrm>
          <a:prstGeom prst="rect">
            <a:avLst/>
          </a:prstGeom>
          <a:solidFill>
            <a:schemeClr val="tx1">
              <a:lumMod val="50000"/>
              <a:alpha val="79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Axion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Luminosity from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endParaRPr lang="en-US" altLang="ko-KR" sz="2400" b="1" kern="0" dirty="0" smtClea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895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51520" y="836712"/>
                <a:ext cx="8820472" cy="5606663"/>
              </a:xfrm>
              <a:prstGeom prst="rect">
                <a:avLst/>
              </a:prstGeom>
              <a:noFill/>
              <a:ln w="25400">
                <a:solidFill>
                  <a:srgbClr val="FF0000">
                    <a:alpha val="98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eaLnBrk="0" fontAlgn="base" latinLnBrk="0" hangingPunct="0">
                  <a:lnSpc>
                    <a:spcPts val="3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400" b="1" i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1" lang="en-US" altLang="ja-JP" sz="2400" b="1" i="1" dirty="0" smtClean="0">
                    <a:ln w="3175" cmpd="sng">
                      <a:noFill/>
                    </a:ln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Axion</a:t>
                </a:r>
                <a:r>
                  <a:rPr kumimoji="1" lang="en-US" altLang="ja-JP" sz="2400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Luminosity</a:t>
                </a:r>
                <a:r>
                  <a:rPr kumimoji="1" lang="ja-JP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kumimoji="1" lang="en-US" altLang="ja-JP" sz="2400" b="1" i="1" smtClean="0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</m:oMath>
                </a14:m>
                <a:r>
                  <a:rPr kumimoji="1" lang="en-US" altLang="ja-JP" sz="2400" b="1" dirty="0">
                    <a:ln w="3175" cmpd="sng">
                      <a:noFill/>
                    </a:ln>
                    <a:solidFill>
                      <a:srgbClr val="FFFFAB"/>
                    </a:solidFill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1">
                        <a:ln w="3175" cmpd="sng">
                          <a:noFill/>
                        </a:ln>
                        <a:solidFill>
                          <a:srgbClr val="FFF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ja-JP" sz="2400" b="1" i="1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kumimoji="1" lang="en-US" altLang="ja-JP" sz="2400" b="1" i="1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p>
                    </m:sSup>
                  </m:oMath>
                </a14:m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</a:t>
                </a:r>
                <a:r>
                  <a:rPr kumimoji="1" lang="en-US" altLang="ja-JP" sz="2400" b="1" dirty="0" smtClean="0">
                    <a:solidFill>
                      <a:srgbClr val="E25247">
                        <a:lumMod val="20000"/>
                        <a:lumOff val="80000"/>
                      </a:srgb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400" b="1" i="1" dirty="0" smtClean="0">
                    <a:solidFill>
                      <a:srgbClr val="E25247">
                        <a:lumMod val="20000"/>
                        <a:lumOff val="80000"/>
                      </a:srgbClr>
                    </a:solidFill>
                    <a:latin typeface="Times New Roman" panose="02020603050405020304" pitchFamily="18" charset="0"/>
                  </a:rPr>
                  <a:t>a </a:t>
                </a:r>
                <a:r>
                  <a:rPr kumimoji="1" lang="en-US" altLang="ja-JP" sz="2400" b="1" dirty="0" smtClean="0">
                    <a:solidFill>
                      <a:srgbClr val="E25247">
                        <a:lumMod val="20000"/>
                        <a:lumOff val="8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</a:t>
                </a:r>
                <a:r>
                  <a:rPr kumimoji="1" lang="en-US" altLang="ja-JP" sz="2400" b="1" dirty="0" smtClean="0">
                    <a:solidFill>
                      <a:srgbClr val="E25247">
                        <a:lumMod val="20000"/>
                        <a:lumOff val="80000"/>
                      </a:srgb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ja-JP" altLang="en-US" sz="2000" b="1" dirty="0" smtClean="0">
                    <a:solidFill>
                      <a:srgbClr val="E25247">
                        <a:lumMod val="20000"/>
                        <a:lumOff val="80000"/>
                      </a:srgb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 </a:t>
                </a:r>
                <a:r>
                  <a:rPr kumimoji="1" lang="en-US" altLang="ja-JP" sz="2400" b="1" dirty="0">
                    <a:solidFill>
                      <a:srgbClr val="E25247">
                        <a:lumMod val="20000"/>
                        <a:lumOff val="80000"/>
                      </a:srgbClr>
                    </a:solidFill>
                    <a:latin typeface="Times New Roman" panose="02020603050405020304" pitchFamily="18" charset="0"/>
                  </a:rPr>
                  <a:t>1.6 </a:t>
                </a:r>
                <a:r>
                  <a:rPr kumimoji="1" lang="en-US" altLang="ja-JP" sz="2400" b="1" dirty="0" smtClean="0">
                    <a:solidFill>
                      <a:srgbClr val="E25247">
                        <a:lumMod val="20000"/>
                        <a:lumOff val="80000"/>
                      </a:srgbClr>
                    </a:solidFill>
                    <a:latin typeface="Times New Roman" panose="02020603050405020304" pitchFamily="18" charset="0"/>
                  </a:rPr>
                  <a:t>    </a:t>
                </a:r>
                <a:r>
                  <a:rPr kumimoji="1" lang="en-US" altLang="ja-JP" sz="20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when  </a:t>
                </a:r>
                <a:r>
                  <a:rPr kumimoji="1" lang="en-US" altLang="ja-JP" sz="20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T </a:t>
                </a:r>
                <a:r>
                  <a:rPr kumimoji="1" lang="en-US" altLang="ja-JP" sz="20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 &gt; 10 </a:t>
                </a:r>
                <a:r>
                  <a:rPr kumimoji="1" lang="en-US" altLang="ja-JP" sz="2000" b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keV</a:t>
                </a:r>
                <a:r>
                  <a:rPr kumimoji="1" lang="en-US" altLang="ja-JP" sz="20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   </a:t>
                </a:r>
              </a:p>
              <a:p>
                <a:pPr eaLnBrk="0" fontAlgn="base" latinLnBrk="0" hangingPunct="0">
                  <a:lnSpc>
                    <a:spcPts val="36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4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kumimoji="1" lang="en-US" altLang="ja-JP" sz="22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Low Temperature Expansion 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400" b="1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4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 </a:t>
                </a:r>
                <a:r>
                  <a:rPr kumimoji="1" lang="en-US" altLang="ja-JP" sz="2000" b="1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f</a:t>
                </a:r>
                <a:r>
                  <a:rPr kumimoji="1" lang="en-US" altLang="ja-JP" sz="20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(</a:t>
                </a:r>
                <a:r>
                  <a:rPr kumimoji="1" lang="en-US" altLang="ja-JP" sz="2000" b="1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E</a:t>
                </a:r>
                <a:r>
                  <a:rPr kumimoji="1" lang="en-US" altLang="ja-JP" sz="20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) [ </a:t>
                </a:r>
                <a:r>
                  <a:rPr kumimoji="1" lang="en-US" altLang="ja-JP" sz="2000" b="1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kumimoji="1" lang="ja-JP" altLang="en-US" sz="1600" b="1" dirty="0" smtClean="0">
                    <a:solidFill>
                      <a:prstClr val="white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－</a:t>
                </a:r>
                <a:r>
                  <a:rPr kumimoji="1" lang="en-US" altLang="ja-JP" sz="2000" b="1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f(E) </a:t>
                </a:r>
                <a:r>
                  <a:rPr kumimoji="1" lang="en-US" altLang="ja-JP" sz="20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] </a:t>
                </a:r>
                <a:r>
                  <a:rPr kumimoji="1" lang="en-US" altLang="ja-JP" sz="2000" b="1" dirty="0" smtClean="0">
                    <a:solidFill>
                      <a:prstClr val="white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⇒</a:t>
                </a:r>
                <a:r>
                  <a:rPr kumimoji="1" lang="ja-JP" altLang="en-US" sz="2000" b="1" dirty="0">
                    <a:solidFill>
                      <a:prstClr val="white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 </a:t>
                </a:r>
                <a:r>
                  <a:rPr kumimoji="1" lang="en-US" altLang="ja-JP" sz="2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Narrow</a:t>
                </a:r>
                <a:r>
                  <a:rPr kumimoji="1" lang="ja-JP" altLang="en-US" sz="2000" dirty="0" smtClean="0">
                    <a:solidFill>
                      <a:prstClr val="white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 </a:t>
                </a:r>
                <a:r>
                  <a:rPr kumimoji="1" lang="en-US" altLang="ja-JP" sz="2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Peak </a:t>
                </a:r>
                <a:r>
                  <a:rPr kumimoji="1" lang="en-US" altLang="ja-JP" sz="2000" b="1" dirty="0" smtClean="0">
                    <a:solidFill>
                      <a:srgbClr val="FFFFCC"/>
                    </a:solidFill>
                    <a:latin typeface="Times New Roman" panose="02020603050405020304" pitchFamily="18" charset="0"/>
                  </a:rPr>
                  <a:t>Energy </a:t>
                </a:r>
                <a:r>
                  <a:rPr kumimoji="1" lang="en-US" altLang="ja-JP" sz="2000" b="1" dirty="0">
                    <a:solidFill>
                      <a:srgbClr val="FFFFCC"/>
                    </a:solidFill>
                    <a:latin typeface="Times New Roman" panose="02020603050405020304" pitchFamily="18" charset="0"/>
                  </a:rPr>
                  <a:t>Leve</a:t>
                </a:r>
                <a:r>
                  <a:rPr kumimoji="1" lang="en-US" altLang="ja-JP" sz="2000" dirty="0">
                    <a:solidFill>
                      <a:srgbClr val="FFFFCC"/>
                    </a:solidFill>
                    <a:latin typeface="Times New Roman" panose="02020603050405020304" pitchFamily="18" charset="0"/>
                  </a:rPr>
                  <a:t>l </a:t>
                </a:r>
                <a:r>
                  <a:rPr kumimoji="1" lang="en-US" altLang="ja-JP" sz="20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with </a:t>
                </a:r>
                <a:r>
                  <a:rPr kumimoji="1" lang="en-US" altLang="ja-JP" sz="2000" dirty="0" smtClean="0">
                    <a:solidFill>
                      <a:srgbClr val="FFCCCC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Width </a:t>
                </a:r>
                <a:r>
                  <a:rPr kumimoji="1" lang="en-US" altLang="ja-JP" sz="2000" b="1" i="1" dirty="0" smtClean="0">
                    <a:solidFill>
                      <a:srgbClr val="FFCCCC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T  </a:t>
                </a:r>
                <a:r>
                  <a:rPr kumimoji="1" lang="en-US" altLang="ja-JP" sz="2000" b="1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…. </a:t>
                </a:r>
                <a:r>
                  <a:rPr kumimoji="1" lang="en-US" altLang="ja-JP" sz="2000" b="1" dirty="0" smtClean="0">
                    <a:solidFill>
                      <a:srgbClr val="DDFFDD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Region A</a:t>
                </a:r>
                <a:endParaRPr kumimoji="1" lang="en-US" altLang="ja-JP" sz="2000" b="1" dirty="0" smtClean="0">
                  <a:solidFill>
                    <a:srgbClr val="DDFFD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4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  </a:t>
                </a:r>
                <a:r>
                  <a:rPr kumimoji="1" lang="en-US" altLang="ja-JP" sz="20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N + N </a:t>
                </a:r>
                <a:r>
                  <a:rPr kumimoji="1" lang="en-US" altLang="ja-JP" sz="20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N+N+X  </a:t>
                </a:r>
                <a:r>
                  <a:rPr kumimoji="1" lang="en-US" altLang="ja-JP" sz="2000" b="1" dirty="0" smtClean="0">
                    <a:solidFill>
                      <a:prstClr val="white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⇒</a:t>
                </a:r>
                <a:r>
                  <a:rPr kumimoji="1" lang="en-US" altLang="ja-JP" sz="2000" b="1" dirty="0" smtClean="0">
                    <a:solidFill>
                      <a:srgbClr val="E25247">
                        <a:lumMod val="20000"/>
                        <a:lumOff val="80000"/>
                      </a:srgbClr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kumimoji="1" lang="en-US" altLang="ja-JP" sz="2000" b="1" i="1" smtClean="0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</m:oMath>
                </a14:m>
                <a:r>
                  <a:rPr kumimoji="1" lang="en-US" altLang="ja-JP" sz="2000" b="1" dirty="0">
                    <a:ln w="3175" cmpd="sng">
                      <a:noFill/>
                    </a:ln>
                    <a:solidFill>
                      <a:srgbClr val="FFFFAB"/>
                    </a:solidFill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1" i="1">
                        <a:ln w="3175" cmpd="sng">
                          <a:noFill/>
                        </a:ln>
                        <a:solidFill>
                          <a:srgbClr val="FFF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ja-JP" sz="2000" b="1" i="1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1" i="1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kumimoji="1" lang="en-US" altLang="ja-JP" sz="2000" b="1" i="1" smtClean="0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kumimoji="1" lang="en-US" altLang="ja-JP" sz="2000" b="1" dirty="0" smtClean="0">
                    <a:solidFill>
                      <a:srgbClr val="E25247">
                        <a:lumMod val="20000"/>
                        <a:lumOff val="80000"/>
                      </a:srgbClr>
                    </a:solidFill>
                    <a:latin typeface="Times New Roman" panose="02020603050405020304" pitchFamily="18" charset="0"/>
                  </a:rPr>
                  <a:t>          </a:t>
                </a:r>
                <a:r>
                  <a:rPr kumimoji="1" lang="en-US" altLang="ja-JP" sz="1600" b="1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A.Sedrakian</a:t>
                </a:r>
                <a:r>
                  <a:rPr kumimoji="1" lang="en-US" altLang="ja-JP" sz="16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, PRD 93, 065044 (16) 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000" b="1" dirty="0">
                    <a:solidFill>
                      <a:srgbClr val="E25247">
                        <a:lumMod val="20000"/>
                        <a:lumOff val="80000"/>
                      </a:srgb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000" b="1" dirty="0" smtClean="0">
                    <a:solidFill>
                      <a:srgbClr val="E25247">
                        <a:lumMod val="20000"/>
                        <a:lumOff val="80000"/>
                      </a:srgbClr>
                    </a:solidFill>
                    <a:latin typeface="Times New Roman" panose="02020603050405020304" pitchFamily="18" charset="0"/>
                  </a:rPr>
                  <a:t>      </a:t>
                </a:r>
                <a:r>
                  <a:rPr kumimoji="1" lang="en-US" altLang="ja-JP" sz="2000" b="1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Neutrino Luminosity</a:t>
                </a:r>
                <a:r>
                  <a:rPr kumimoji="1" lang="en-US" altLang="ja-JP" sz="2000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000" dirty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000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kumimoji="1" lang="en-US" altLang="ja-JP" sz="2000" b="1" i="1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a </a:t>
                </a:r>
                <a:r>
                  <a:rPr kumimoji="1" lang="en-US" altLang="ja-JP" sz="2000" b="1" dirty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= 6 (DU),  = 8 (MU</a:t>
                </a:r>
                <a:r>
                  <a:rPr kumimoji="1" lang="en-US" altLang="ja-JP" sz="2000" b="1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)</a:t>
                </a:r>
              </a:p>
              <a:p>
                <a:pPr eaLnBrk="0" fontAlgn="base" latinLnBrk="0" hangingPunct="0">
                  <a:lnSpc>
                    <a:spcPts val="3400"/>
                  </a:lnSpc>
                  <a:spcBef>
                    <a:spcPts val="1800"/>
                  </a:spcBef>
                  <a:spcAft>
                    <a:spcPct val="0"/>
                  </a:spcAft>
                </a:pPr>
                <a:r>
                  <a:rPr kumimoji="1" lang="en-US" altLang="ja-JP" sz="2400" b="1" dirty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400" b="1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kumimoji="1" lang="en-US" altLang="ja-JP" sz="2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</a:rPr>
                  <a:t>Present Calculation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ja-JP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　     </a:t>
                </a:r>
                <a:r>
                  <a:rPr kumimoji="1" lang="en-US" altLang="ja-JP" sz="2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Very Low Temp.  ( </a:t>
                </a:r>
                <a:r>
                  <a:rPr kumimoji="1" lang="en-US" altLang="ja-JP" sz="2000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T  </a:t>
                </a:r>
                <a:r>
                  <a:rPr kumimoji="1" lang="en-US" altLang="ja-JP" sz="2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&lt;  5 </a:t>
                </a:r>
                <a:r>
                  <a:rPr kumimoji="1" lang="en-US" altLang="ja-JP" sz="20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keV</a:t>
                </a:r>
                <a:r>
                  <a:rPr kumimoji="1" lang="en-US" altLang="ja-JP" sz="2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)    </a:t>
                </a:r>
                <a:r>
                  <a:rPr kumimoji="1" lang="en-US" altLang="ja-JP" sz="2000" b="1" i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1" lang="en-US" altLang="ja-JP" sz="2000" b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Shift</a:t>
                </a:r>
                <a:r>
                  <a:rPr kumimoji="1" lang="en-US" altLang="ja-JP" sz="2000" b="1" i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0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Δ</m:t>
                    </m:r>
                    <m:r>
                      <a:rPr kumimoji="1" lang="en-US" altLang="ja-JP" sz="20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𝒆</m:t>
                    </m:r>
                    <m:r>
                      <a:rPr kumimoji="1" lang="en-US" altLang="ja-JP" sz="20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 &gt;</m:t>
                    </m:r>
                    <m:r>
                      <a:rPr kumimoji="1" lang="en-US" altLang="ja-JP" sz="20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endParaRPr kumimoji="1" lang="en-US" altLang="ja-JP" sz="2000" b="1" i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000" b="1" i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kumimoji="1" lang="en-US" altLang="ja-JP" sz="2200" b="1" dirty="0" smtClean="0">
                    <a:ln w="3175" cmpd="sng">
                      <a:noFill/>
                    </a:ln>
                    <a:solidFill>
                      <a:srgbClr val="DDFFD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Initial and Final  States  do not locate  in   Region A</a:t>
                </a:r>
                <a:endParaRPr kumimoji="1" lang="en-US" altLang="ja-JP" sz="2200" b="1" dirty="0">
                  <a:solidFill>
                    <a:srgbClr val="FFFFCC"/>
                  </a:solidFill>
                  <a:latin typeface="Times New Roman" panose="02020603050405020304" pitchFamily="18" charset="0"/>
                </a:endParaRP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kumimoji="1" lang="en-US" altLang="ja-JP" sz="2200" b="1" dirty="0" smtClean="0">
                    <a:solidFill>
                      <a:srgbClr val="FFFFCC"/>
                    </a:solidFill>
                    <a:latin typeface="Times New Roman" panose="02020603050405020304" pitchFamily="18" charset="0"/>
                  </a:rPr>
                  <a:t>        Discrete Energy Levels affect Strength Distribution</a:t>
                </a:r>
              </a:p>
              <a:p>
                <a:pPr algn="ctr" eaLnBrk="0" fontAlgn="base" latinLnBrk="0" hangingPunct="0">
                  <a:lnSpc>
                    <a:spcPts val="3200"/>
                  </a:lnSpc>
                  <a:spcBef>
                    <a:spcPts val="24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kumimoji="1" lang="en-US" altLang="ja-JP" sz="20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l-GR" altLang="ja-JP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l-GR" altLang="ja-JP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kumimoji="1" lang="en-US" altLang="ja-JP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sz="20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sz="20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)→</m:t>
                      </m:r>
                      <m:r>
                        <a:rPr kumimoji="1" lang="el-GR" altLang="ja-JP" sz="20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kumimoji="1" lang="en-US" altLang="ja-JP" sz="2000" b="1" i="1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  <a:p>
                <a:pPr algn="ctr" eaLnBrk="0" fontAlgn="base" latinLnBrk="0" hangingPunct="0">
                  <a:lnSpc>
                    <a:spcPts val="32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200" b="1" u="sng" dirty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Are </a:t>
                </a:r>
                <a:r>
                  <a:rPr kumimoji="1" lang="en-US" altLang="ja-JP" sz="2200" b="1" u="sng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all </a:t>
                </a:r>
                <a:r>
                  <a:rPr kumimoji="1" lang="en-US" altLang="ja-JP" sz="2200" b="1" u="sng" dirty="0" err="1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Axions</a:t>
                </a:r>
                <a:r>
                  <a:rPr kumimoji="1" lang="en-US" altLang="ja-JP" sz="2200" b="1" u="sng" dirty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200" b="1" u="sng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emitted </a:t>
                </a:r>
                <a:r>
                  <a:rPr kumimoji="1" lang="en-US" altLang="ja-JP" sz="2200" b="1" u="sng" dirty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to </a:t>
                </a:r>
                <a:r>
                  <a:rPr kumimoji="1" lang="en-US" altLang="ja-JP" sz="2200" b="1" u="sng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outside </a:t>
                </a:r>
                <a:r>
                  <a:rPr kumimoji="1" lang="en-US" altLang="ja-JP" sz="2200" b="1" u="sng" dirty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of </a:t>
                </a:r>
                <a:r>
                  <a:rPr kumimoji="1" lang="en-US" altLang="ja-JP" sz="2200" b="1" u="sng" dirty="0" err="1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Magnetar</a:t>
                </a:r>
                <a:r>
                  <a:rPr kumimoji="1" lang="en-US" altLang="ja-JP" sz="2200" b="1" u="sng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?</a:t>
                </a:r>
                <a:endParaRPr kumimoji="1" lang="en-US" altLang="ja-JP" sz="2200" b="1" u="sng" dirty="0">
                  <a:solidFill>
                    <a:srgbClr val="FFFFAB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36712"/>
                <a:ext cx="8820472" cy="5606663"/>
              </a:xfrm>
              <a:prstGeom prst="rect">
                <a:avLst/>
              </a:prstGeom>
              <a:blipFill rotWithShape="0">
                <a:blip r:embed="rId3"/>
                <a:stretch>
                  <a:fillRect t="-433" b="-433"/>
                </a:stretch>
              </a:blipFill>
              <a:ln w="25400">
                <a:solidFill>
                  <a:srgbClr val="FF0000">
                    <a:alpha val="98000"/>
                  </a:srgb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363996" y="114027"/>
            <a:ext cx="7772400" cy="557838"/>
          </a:xfrm>
        </p:spPr>
        <p:txBody>
          <a:bodyPr>
            <a:normAutofit/>
          </a:bodyPr>
          <a:lstStyle/>
          <a:p>
            <a:r>
              <a:rPr kumimoji="1" lang="en-US" altLang="ja-JP" sz="2800" b="1" cap="none" dirty="0" smtClean="0">
                <a:solidFill>
                  <a:srgbClr val="FFFFAB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800" b="1" cap="none" dirty="0" smtClean="0">
                <a:solidFill>
                  <a:srgbClr val="FFFFAB"/>
                </a:solidFill>
                <a:latin typeface="Century Schoolbook" panose="02040604050505020304" pitchFamily="18" charset="0"/>
              </a:rPr>
              <a:t>Summary of Axion Production</a:t>
            </a:r>
            <a:endParaRPr kumimoji="1" lang="ja-JP" altLang="en-US" sz="2800" b="1" cap="none" dirty="0">
              <a:solidFill>
                <a:srgbClr val="FFFFAB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380312" y="1844824"/>
            <a:ext cx="1440160" cy="504056"/>
          </a:xfrm>
          <a:prstGeom prst="ellipse">
            <a:avLst/>
          </a:prstGeom>
          <a:noFill/>
          <a:ln w="317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ja-JP" altLang="en-US" sz="2800">
              <a:solidFill>
                <a:prstClr val="white"/>
              </a:solidFill>
            </a:endParaRPr>
          </a:p>
        </p:txBody>
      </p:sp>
      <p:cxnSp>
        <p:nvCxnSpPr>
          <p:cNvPr id="11" name="カギ線コネクタ 10"/>
          <p:cNvCxnSpPr/>
          <p:nvPr/>
        </p:nvCxnSpPr>
        <p:spPr>
          <a:xfrm rot="5400000">
            <a:off x="6674765" y="2930461"/>
            <a:ext cx="2068183" cy="801103"/>
          </a:xfrm>
          <a:prstGeom prst="bentConnector3">
            <a:avLst>
              <a:gd name="adj1" fmla="val 50000"/>
            </a:avLst>
          </a:prstGeom>
          <a:ln w="53975">
            <a:solidFill>
              <a:schemeClr val="accent6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>
            <a:off x="6084168" y="4365104"/>
            <a:ext cx="1728192" cy="504056"/>
          </a:xfrm>
          <a:prstGeom prst="ellipse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ja-JP" altLang="en-US" sz="280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7758" y="4936187"/>
            <a:ext cx="8707996" cy="1440160"/>
          </a:xfrm>
          <a:prstGeom prst="rect">
            <a:avLst/>
          </a:prstGeom>
          <a:solidFill>
            <a:srgbClr val="FFFF00">
              <a:alpha val="43000"/>
            </a:srgb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4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11"/>
          <p:cNvSpPr txBox="1">
            <a:spLocks noChangeArrowheads="1"/>
          </p:cNvSpPr>
          <p:nvPr/>
        </p:nvSpPr>
        <p:spPr bwMode="auto">
          <a:xfrm>
            <a:off x="35496" y="1222092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FFFFCC"/>
                </a:solidFill>
              </a:rPr>
              <a:t>Magnetic Field :</a:t>
            </a:r>
          </a:p>
        </p:txBody>
      </p:sp>
      <p:pic>
        <p:nvPicPr>
          <p:cNvPr id="2765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05" y="1222092"/>
            <a:ext cx="1328679" cy="47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テキスト ボックス 1"/>
          <p:cNvSpPr txBox="1">
            <a:spLocks noChangeArrowheads="1"/>
          </p:cNvSpPr>
          <p:nvPr/>
        </p:nvSpPr>
        <p:spPr bwMode="auto">
          <a:xfrm>
            <a:off x="321168" y="1902055"/>
            <a:ext cx="2806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white"/>
                </a:solidFill>
              </a:rPr>
              <a:t>Dirac </a:t>
            </a:r>
            <a:r>
              <a:rPr lang="en-US" altLang="ja-JP" dirty="0" smtClean="0">
                <a:solidFill>
                  <a:prstClr val="white"/>
                </a:solidFill>
              </a:rPr>
              <a:t>Equation</a:t>
            </a:r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27655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9" y="2544868"/>
            <a:ext cx="7322611" cy="83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50600"/>
            <a:ext cx="1874912" cy="42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9" y="3717032"/>
            <a:ext cx="829576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395536" y="5065287"/>
            <a:ext cx="7464785" cy="1044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ja-JP" sz="2800" dirty="0" smtClean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ja-JP" sz="2800" dirty="0" smtClean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8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  </a:t>
            </a:r>
            <a:r>
              <a:rPr kumimoji="1" lang="en-US" altLang="ja-JP" sz="28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I</a:t>
            </a:r>
            <a:r>
              <a:rPr kumimoji="1" lang="en-US" altLang="ja-JP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Interaction</a:t>
            </a:r>
            <a:endParaRPr kumimoji="1" lang="en-US" altLang="ja-JP" sz="2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8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I</a:t>
            </a:r>
            <a:endParaRPr kumimoji="1" lang="en-US" altLang="ja-JP" sz="28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621" y="5131380"/>
            <a:ext cx="4632168" cy="981030"/>
          </a:xfrm>
          <a:prstGeom prst="rect">
            <a:avLst/>
          </a:prstGeom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0" y="0"/>
            <a:ext cx="3203848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&amp;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SMaF</a:t>
            </a:r>
            <a:endParaRPr lang="en-US" altLang="ko-KR" b="1" kern="0" dirty="0" smtClea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203848" y="0"/>
            <a:ext cx="5940152" cy="461657"/>
          </a:xfrm>
          <a:prstGeom prst="rect">
            <a:avLst/>
          </a:prstGeom>
          <a:solidFill>
            <a:schemeClr val="tx1">
              <a:lumMod val="50000"/>
              <a:alpha val="79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latinLnBrk="0">
              <a:defRPr/>
            </a:pP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Pair Neutrino Production</a:t>
            </a:r>
          </a:p>
        </p:txBody>
      </p:sp>
    </p:spTree>
    <p:extLst>
      <p:ext uri="{BB962C8B-B14F-4D97-AF65-F5344CB8AC3E}">
        <p14:creationId xmlns:p14="http://schemas.microsoft.com/office/powerpoint/2010/main" val="849753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28800"/>
            <a:ext cx="7848872" cy="475951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 rot="720000">
            <a:off x="6390296" y="4428491"/>
            <a:ext cx="2736304" cy="461665"/>
          </a:xfrm>
          <a:prstGeom prst="rect">
            <a:avLst/>
          </a:prstGeom>
          <a:solidFill>
            <a:schemeClr val="tx1"/>
          </a:solidFill>
          <a:ln w="381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Preliminary</a:t>
            </a:r>
            <a:endParaRPr kumimoji="1" lang="ja-JP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67544" y="692696"/>
                <a:ext cx="4248472" cy="707886"/>
              </a:xfrm>
              <a:prstGeom prst="rect">
                <a:avLst/>
              </a:prstGeom>
              <a:solidFill>
                <a:srgbClr val="E1FFE1"/>
              </a:solidFill>
            </p:spPr>
            <p:txBody>
              <a:bodyPr wrap="square" rtlCol="0">
                <a:spAutoFit/>
              </a:bodyPr>
              <a:lstStyle/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Cal. can be performed above 1-5 </a:t>
                </a:r>
                <a:r>
                  <a:rPr kumimoji="1" lang="en-US" altLang="ja-JP" sz="2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keV</a:t>
                </a:r>
                <a:r>
                  <a:rPr kumimoji="1" lang="en-US" altLang="ja-JP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Fitting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kumimoji="1" lang="en-US" altLang="ja-JP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kumimoji="1" lang="en-US" altLang="ja-JP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kumimoji="1" lang="en-US" altLang="ja-JP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kumimoji="1" lang="en-US" altLang="ja-JP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</m:oMath>
                </a14:m>
                <a:endParaRPr kumimoji="1" lang="en-US" altLang="ja-JP" sz="20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92696"/>
                <a:ext cx="4248472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578" t="-22414" b="-1017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4869160"/>
            <a:ext cx="720080" cy="36245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267744" y="3717032"/>
            <a:ext cx="5040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MU</a:t>
            </a:r>
            <a:endParaRPr kumimoji="1" lang="ja-JP" altLang="en-US" sz="12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88024" y="4005064"/>
            <a:ext cx="5040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MU</a:t>
            </a:r>
            <a:endParaRPr kumimoji="1" lang="ja-JP" altLang="en-US" sz="12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08304" y="3645024"/>
            <a:ext cx="5040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MU</a:t>
            </a:r>
            <a:endParaRPr kumimoji="1" lang="ja-JP" altLang="en-US" sz="12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20591" y="378242"/>
            <a:ext cx="2952328" cy="1169551"/>
          </a:xfrm>
          <a:prstGeom prst="rect">
            <a:avLst/>
          </a:prstGeom>
          <a:solidFill>
            <a:srgbClr val="E1FFE1"/>
          </a:solidFill>
        </p:spPr>
        <p:txBody>
          <a:bodyPr wrap="square" rtlCol="0">
            <a:spAutoFit/>
          </a:bodyPr>
          <a:lstStyle/>
          <a:p>
            <a:pPr algn="ctr" eaLnBrk="0" fontAlgn="base" latinLnBrk="0" hangingPunct="0">
              <a:spcAft>
                <a:spcPct val="0"/>
              </a:spcAft>
            </a:pPr>
            <a:r>
              <a:rPr kumimoji="1"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Only Electron</a:t>
            </a:r>
          </a:p>
          <a:p>
            <a:pPr algn="ctr" eaLnBrk="0" fontAlgn="base" latinLnBrk="0" hangingPunct="0">
              <a:spcBef>
                <a:spcPts val="120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Proton </a:t>
            </a:r>
            <a:r>
              <a:rPr kumimoji="1" lang="en-US" altLang="ja-JP" sz="2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Contributions </a:t>
            </a:r>
          </a:p>
          <a:p>
            <a:pPr algn="ctr" eaLnBrk="0" fontAlgn="base" latinLnBrk="0" hangingPunct="0">
              <a:spcAft>
                <a:spcPct val="0"/>
              </a:spcAft>
            </a:pPr>
            <a:r>
              <a:rPr kumimoji="1" lang="en-US" altLang="ja-JP" sz="2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are much Smaller</a:t>
            </a:r>
            <a:endParaRPr kumimoji="1" lang="ja-JP" altLang="en-US" sz="20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56176" y="5777001"/>
            <a:ext cx="2808312" cy="964367"/>
          </a:xfrm>
          <a:prstGeom prst="rect">
            <a:avLst/>
          </a:prstGeom>
          <a:solidFill>
            <a:srgbClr val="FFFFCC"/>
          </a:solidFill>
          <a:ln w="254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 </a:t>
            </a:r>
            <a:r>
              <a:rPr kumimoji="1" lang="en-US" altLang="ja-JP" dirty="0" err="1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Urca</a:t>
            </a:r>
            <a:r>
              <a:rPr kumimoji="1" lang="en-US" altLang="ja-JP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(MU)</a:t>
            </a:r>
            <a:r>
              <a:rPr kumimoji="1" lang="en-US" altLang="ja-JP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 eaLnBrk="0" fontAlgn="base" latinLnBrk="0" hangingPunct="0">
              <a:spcBef>
                <a:spcPts val="80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D.G.Yakolev, </a:t>
            </a:r>
            <a:r>
              <a:rPr kumimoji="1" lang="en-US" altLang="ja-JP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K.P.,</a:t>
            </a:r>
            <a:r>
              <a:rPr kumimoji="1" lang="en-US" altLang="ja-JP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Levenfish</a:t>
            </a:r>
            <a:endParaRPr kumimoji="1" lang="en-US" altLang="ja-JP" sz="1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latinLnBrk="0" hangingPunct="0">
              <a:spcAft>
                <a:spcPct val="0"/>
              </a:spcAft>
            </a:pPr>
            <a:r>
              <a:rPr kumimoji="1" lang="en-US" altLang="ja-JP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A&amp;A</a:t>
            </a:r>
            <a:r>
              <a:rPr kumimoji="1" lang="ja-JP" altLang="en-US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297, 717 </a:t>
            </a:r>
            <a:r>
              <a:rPr kumimoji="1" lang="ja-JP" alt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(95)</a:t>
            </a:r>
            <a:endParaRPr kumimoji="1" lang="en-US" altLang="ja-JP" sz="1600" i="1" baseline="30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0" y="0"/>
            <a:ext cx="3203848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&amp;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SMaF</a:t>
            </a:r>
            <a:endParaRPr lang="en-US" altLang="ko-KR" b="1" kern="0" dirty="0" smtClea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203848" y="0"/>
            <a:ext cx="5940152" cy="461657"/>
          </a:xfrm>
          <a:prstGeom prst="rect">
            <a:avLst/>
          </a:prstGeom>
          <a:solidFill>
            <a:schemeClr val="tx1">
              <a:lumMod val="50000"/>
              <a:alpha val="79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latinLnBrk="0">
              <a:defRPr/>
            </a:pP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Pair</a:t>
            </a:r>
            <a:r>
              <a:rPr lang="ko-KR" altLang="en-US" sz="2400" b="1" kern="0" dirty="0" smtClean="0">
                <a:solidFill>
                  <a:prstClr val="white"/>
                </a:solidFill>
                <a:latin typeface="맑은 고딕"/>
              </a:rPr>
              <a:t> 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Neutrino Production</a:t>
            </a:r>
          </a:p>
        </p:txBody>
      </p:sp>
    </p:spTree>
    <p:extLst>
      <p:ext uri="{BB962C8B-B14F-4D97-AF65-F5344CB8AC3E}">
        <p14:creationId xmlns:p14="http://schemas.microsoft.com/office/powerpoint/2010/main" val="2955366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79512" y="461657"/>
                <a:ext cx="8712968" cy="6478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latinLnBrk="0" hangingPunct="0">
                  <a:lnSpc>
                    <a:spcPts val="3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l-GR" altLang="ja-JP" sz="2400" b="1" i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l-GR" altLang="ja-JP" sz="2400" b="1" i="1">
                            <a:ln w="3175" cmpd="sng">
                              <a:noFill/>
                            </a:ln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l-GR" altLang="ja-JP" sz="2400" b="1" i="1" dirty="0">
                            <a:ln w="3175" cmpd="sng">
                              <a:noFill/>
                            </a:ln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kumimoji="1" lang="en-US" altLang="ja-JP" sz="2400" b="1" i="1" dirty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b="1" i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- 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Pair</a:t>
                </a:r>
                <a:r>
                  <a:rPr kumimoji="1" lang="en-US" altLang="ja-JP" sz="2400" b="1" i="1" dirty="0" smtClean="0">
                    <a:ln w="3175" cmpd="sng">
                      <a:noFill/>
                    </a:ln>
                    <a:solidFill>
                      <a:srgbClr val="FFCCCC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Production 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ja-JP" alt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　</a:t>
                </a:r>
                <a:r>
                  <a:rPr kumimoji="1" lang="ja-JP" alt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　</a:t>
                </a: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Low Temperature  ( </a:t>
                </a:r>
                <a:r>
                  <a:rPr kumimoji="1" lang="en-US" altLang="ja-JP" sz="2400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T  </a:t>
                </a: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&lt;  1 </a:t>
                </a:r>
                <a:r>
                  <a:rPr kumimoji="1" lang="en-US" altLang="ja-JP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keV</a:t>
                </a: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)   </a:t>
                </a: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←</a:t>
                </a:r>
                <a:endParaRPr kumimoji="1" lang="en-US" altLang="ja-JP" sz="2400" dirty="0" smtClean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40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 Extrapolating from High Temperature Results   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1800"/>
                  </a:spcBef>
                  <a:spcAft>
                    <a:spcPct val="0"/>
                  </a:spcAft>
                </a:pPr>
                <a:r>
                  <a:rPr kumimoji="1" lang="el-GR" altLang="ja-JP" sz="2400" b="1" i="1" dirty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l-GR" altLang="ja-JP" sz="2400" b="1" i="1">
                            <a:ln w="3175" cmpd="sng">
                              <a:noFill/>
                            </a:ln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l-GR" altLang="ja-JP" sz="2400" b="1" i="1" dirty="0">
                            <a:ln w="3175" cmpd="sng">
                              <a:noFill/>
                            </a:ln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kumimoji="1" lang="en-US" altLang="ja-JP" sz="2400" b="1" i="1" dirty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000" b="1" i="1" dirty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- </a:t>
                </a:r>
                <a:r>
                  <a:rPr kumimoji="1" lang="en-US" altLang="ja-JP" sz="2000" b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 Energy Loss  &gt;&gt;  MU &amp; DU</a:t>
                </a:r>
                <a:r>
                  <a:rPr kumimoji="1" lang="en-US" altLang="ja-JP" sz="2000" b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      10</a:t>
                </a:r>
                <a:r>
                  <a:rPr kumimoji="1" lang="en-US" altLang="ja-JP" sz="2000" b="1" baseline="30000" dirty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000" b="1" baseline="30000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19</a:t>
                </a:r>
                <a:r>
                  <a:rPr kumimoji="1" lang="ja-JP" altLang="en-US" sz="2000" b="1" baseline="30000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－</a:t>
                </a:r>
                <a:r>
                  <a:rPr kumimoji="1" lang="en-US" altLang="ja-JP" sz="2000" b="1" baseline="30000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20 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400" b="1" i="1" baseline="30000" dirty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b="1" i="1" baseline="30000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b="1" i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kumimoji="1" lang="ja-JP" altLang="en-US" sz="2400" b="1" i="1" smtClean="0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</a:rPr>
                          <m:t>𝝊</m:t>
                        </m:r>
                        <m:acc>
                          <m:accPr>
                            <m:chr m:val="̅"/>
                            <m:ctrlPr>
                              <a:rPr kumimoji="1" lang="ja-JP" altLang="en-US" sz="2400" b="1" i="1" smtClean="0">
                                <a:ln w="3175" cmpd="sng">
                                  <a:noFill/>
                                </a:ln>
                                <a:solidFill>
                                  <a:srgbClr val="FFFFA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ja-JP" altLang="en-US" sz="2400" b="1" i="1" smtClean="0">
                                <a:ln w="3175" cmpd="sng">
                                  <a:noFill/>
                                </a:ln>
                                <a:solidFill>
                                  <a:srgbClr val="FFFFAB"/>
                                </a:solidFill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sub>
                    </m:sSub>
                  </m:oMath>
                </a14:m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AB"/>
                    </a:solidFill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n w="3175" cmpd="sng">
                          <a:noFill/>
                        </a:ln>
                        <a:solidFill>
                          <a:srgbClr val="FFF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ja-JP" sz="2400" b="1" i="1" smtClean="0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kumimoji="1" lang="en-US" altLang="ja-JP" sz="2400" b="1" i="1" smtClean="0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p>
                    </m:sSup>
                  </m:oMath>
                </a14:m>
                <a:r>
                  <a:rPr kumimoji="1" lang="ja-JP" altLang="en-US" sz="2400" baseline="30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  </a:t>
                </a:r>
                <a:r>
                  <a:rPr kumimoji="1" lang="en-US" altLang="ja-JP" sz="2400" i="1" dirty="0" smtClean="0">
                    <a:solidFill>
                      <a:srgbClr val="FFCCCC"/>
                    </a:solidFill>
                    <a:latin typeface="Times New Roman" panose="02020603050405020304" pitchFamily="18" charset="0"/>
                  </a:rPr>
                  <a:t>a </a:t>
                </a:r>
                <a:r>
                  <a:rPr kumimoji="1" lang="en-US" altLang="ja-JP" sz="2400" dirty="0" smtClean="0">
                    <a:solidFill>
                      <a:srgbClr val="FFCCCC"/>
                    </a:solidFill>
                    <a:latin typeface="Times New Roman" panose="02020603050405020304" pitchFamily="18" charset="0"/>
                  </a:rPr>
                  <a:t>= 0.65 </a:t>
                </a:r>
                <a:r>
                  <a:rPr kumimoji="1" lang="ja-JP" altLang="en-US" sz="2000" dirty="0" smtClean="0">
                    <a:solidFill>
                      <a:srgbClr val="FFCCCC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－ </a:t>
                </a:r>
                <a:r>
                  <a:rPr kumimoji="1" lang="en-US" altLang="ja-JP" sz="2400" dirty="0" smtClean="0">
                    <a:solidFill>
                      <a:srgbClr val="FFCCCC"/>
                    </a:solidFill>
                    <a:latin typeface="Times New Roman" panose="02020603050405020304" pitchFamily="18" charset="0"/>
                  </a:rPr>
                  <a:t>1.02 : This Work    </a:t>
                </a:r>
                <a:r>
                  <a:rPr kumimoji="1" lang="en-US" altLang="ja-JP" sz="2400" i="1" dirty="0">
                    <a:solidFill>
                      <a:srgbClr val="FFCC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= 6 (DU),  = 8 (MU)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1800"/>
                  </a:spcBef>
                  <a:spcAft>
                    <a:spcPct val="0"/>
                  </a:spcAft>
                </a:pPr>
                <a:r>
                  <a:rPr kumimoji="1" lang="en-US" altLang="ja-JP" sz="2400" dirty="0" smtClean="0">
                    <a:solidFill>
                      <a:srgbClr val="DDFFDD"/>
                    </a:solidFill>
                    <a:latin typeface="Times New Roman" panose="02020603050405020304" pitchFamily="18" charset="0"/>
                  </a:rPr>
                  <a:t>High Temp. Region, </a:t>
                </a:r>
                <a:r>
                  <a:rPr kumimoji="1" lang="en-US" altLang="ja-JP" sz="2400" b="1" i="1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kumimoji="1" lang="en-US" altLang="ja-JP" sz="2400" b="1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 &gt; 600 </a:t>
                </a:r>
                <a:r>
                  <a:rPr kumimoji="1" lang="en-US" altLang="ja-JP" sz="2400" b="1" dirty="0" err="1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keV</a:t>
                </a:r>
                <a:r>
                  <a:rPr kumimoji="1" lang="en-US" altLang="ja-JP" sz="2400" b="1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 (</a:t>
                </a:r>
                <a:r>
                  <a:rPr kumimoji="1" lang="en-US" altLang="ja-JP" sz="800" b="1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400" b="1" i="1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kumimoji="1" lang="en-US" altLang="ja-JP" sz="2400" b="1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&gt;10</a:t>
                </a:r>
                <a:r>
                  <a:rPr kumimoji="1" lang="en-US" altLang="ja-JP" sz="2400" b="1" baseline="30000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16 </a:t>
                </a:r>
                <a:r>
                  <a:rPr kumimoji="1" lang="en-US" altLang="ja-JP" sz="2400" b="1" dirty="0" smtClean="0">
                    <a:solidFill>
                      <a:srgbClr val="FFFFAB"/>
                    </a:solidFill>
                    <a:latin typeface="Times New Roman" panose="02020603050405020304" pitchFamily="18" charset="0"/>
                  </a:rPr>
                  <a:t>G) </a:t>
                </a:r>
                <a:r>
                  <a:rPr kumimoji="1" lang="en-US" altLang="ja-JP" sz="2400" dirty="0" smtClean="0">
                    <a:solidFill>
                      <a:srgbClr val="DDFFDD"/>
                    </a:solidFill>
                    <a:latin typeface="Times New Roman" panose="02020603050405020304" pitchFamily="18" charset="0"/>
                  </a:rPr>
                  <a:t>,  (Core Region), 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A.M</a:t>
                </a:r>
                <a:r>
                  <a:rPr kumimoji="1" lang="en-US" altLang="ja-JP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1" lang="en-US" altLang="ja-JP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Beloborodov</a:t>
                </a:r>
                <a:r>
                  <a:rPr kumimoji="1" lang="en-US" altLang="ja-JP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kumimoji="1" lang="en-US" altLang="ja-JP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X.Li</a:t>
                </a:r>
                <a:r>
                  <a:rPr kumimoji="1" lang="en-US" altLang="ja-JP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arxiv;1605.090077</a:t>
                </a:r>
                <a:endParaRPr kumimoji="1" lang="en-US" altLang="ja-JP" dirty="0" smtClean="0">
                  <a:solidFill>
                    <a:srgbClr val="DDFFD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400" dirty="0">
                    <a:solidFill>
                      <a:srgbClr val="DDFFD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400" dirty="0" smtClean="0">
                    <a:solidFill>
                      <a:srgbClr val="DDFFDD"/>
                    </a:solidFill>
                    <a:latin typeface="Times New Roman" panose="02020603050405020304" pitchFamily="18" charset="0"/>
                  </a:rPr>
                  <a:t>  Contribution of Our Model is comparable to that in DU &amp; MU </a:t>
                </a:r>
                <a:endParaRPr kumimoji="1" lang="en-US" altLang="ja-JP" sz="2400" dirty="0">
                  <a:solidFill>
                    <a:srgbClr val="DDFFDD"/>
                  </a:solidFill>
                  <a:latin typeface="Times New Roman" panose="02020603050405020304" pitchFamily="18" charset="0"/>
                </a:endParaRP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1800"/>
                  </a:spcBef>
                  <a:spcAft>
                    <a:spcPct val="0"/>
                  </a:spcAft>
                </a:pPr>
                <a:r>
                  <a:rPr kumimoji="1" lang="en-US" altLang="ja-JP" sz="24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 Smaller Magnetic Field suppress Production Rate 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4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                                               </a:t>
                </a:r>
                <a:r>
                  <a:rPr kumimoji="1" lang="en-US" altLang="ja-JP" sz="2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kumimoji="1" lang="en-US" altLang="ja-JP" sz="24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4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10</a:t>
                </a:r>
                <a:r>
                  <a:rPr kumimoji="1" lang="en-US" altLang="ja-JP" sz="2400" b="1" baseline="3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kumimoji="1" lang="en-US" altLang="ja-JP" sz="24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</a:t>
                </a:r>
                <a:endParaRPr kumimoji="1" lang="en-US" altLang="ja-JP" sz="24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1800"/>
                  </a:spcBef>
                  <a:spcAft>
                    <a:spcPct val="0"/>
                  </a:spcAft>
                </a:pPr>
                <a:r>
                  <a:rPr kumimoji="1" lang="en-US" altLang="ja-JP" sz="2400" dirty="0" smtClean="0">
                    <a:solidFill>
                      <a:srgbClr val="FFFFCC"/>
                    </a:solidFill>
                    <a:latin typeface="Times New Roman" panose="02020603050405020304" pitchFamily="18" charset="0"/>
                  </a:rPr>
                  <a:t>Transitions between </a:t>
                </a:r>
                <a:r>
                  <a:rPr kumimoji="1" lang="en-US" altLang="ja-JP" sz="2400" dirty="0">
                    <a:solidFill>
                      <a:srgbClr val="FFFFCC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kumimoji="1" lang="en-US" altLang="ja-JP" sz="2400" dirty="0" smtClean="0">
                    <a:solidFill>
                      <a:srgbClr val="FFFFCC"/>
                    </a:solidFill>
                    <a:latin typeface="Times New Roman" panose="02020603050405020304" pitchFamily="18" charset="0"/>
                  </a:rPr>
                  <a:t>wo states with different Landau Levels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400" dirty="0" smtClean="0">
                    <a:solidFill>
                      <a:srgbClr val="FFFFCC"/>
                    </a:solidFill>
                    <a:latin typeface="Times New Roman" panose="02020603050405020304" pitchFamily="18" charset="0"/>
                  </a:rPr>
                  <a:t>     are important in Strong Magnetic Field</a:t>
                </a: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1657"/>
                <a:ext cx="8712968" cy="6478697"/>
              </a:xfrm>
              <a:prstGeom prst="rect">
                <a:avLst/>
              </a:prstGeom>
              <a:blipFill rotWithShape="0">
                <a:blip r:embed="rId2"/>
                <a:stretch>
                  <a:fillRect l="-1049" t="-6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940152" y="620688"/>
                <a:ext cx="1512168" cy="523220"/>
              </a:xfrm>
              <a:prstGeom prst="rect">
                <a:avLst/>
              </a:prstGeom>
              <a:solidFill>
                <a:srgbClr val="FFFFAB"/>
              </a:solidFill>
              <a:ln w="47625">
                <a:solidFill>
                  <a:srgbClr val="FFFF6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800" dirty="0">
                    <a:solidFill>
                      <a:srgbClr val="FFFFCC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ad>
                      <m:radPr>
                        <m:degHide m:val="on"/>
                        <m:ctrlPr>
                          <a:rPr kumimoji="1"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𝑒𝐵</m:t>
                        </m:r>
                      </m:e>
                    </m:rad>
                  </m:oMath>
                </a14:m>
                <a:endParaRPr kumimoji="1" lang="ja-JP" altLang="en-US" sz="22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620688"/>
                <a:ext cx="151216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FFFF6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3203848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&amp;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SMaF</a:t>
            </a:r>
            <a:endParaRPr lang="en-US" altLang="ko-KR" b="1" kern="0" dirty="0" smtClea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915816" y="0"/>
            <a:ext cx="6228184" cy="461657"/>
          </a:xfrm>
          <a:prstGeom prst="rect">
            <a:avLst/>
          </a:prstGeom>
          <a:solidFill>
            <a:schemeClr val="tx1">
              <a:lumMod val="50000"/>
              <a:alpha val="79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Cooling by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axion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and neutrino</a:t>
            </a:r>
          </a:p>
        </p:txBody>
      </p:sp>
    </p:spTree>
    <p:extLst>
      <p:ext uri="{BB962C8B-B14F-4D97-AF65-F5344CB8AC3E}">
        <p14:creationId xmlns:p14="http://schemas.microsoft.com/office/powerpoint/2010/main" val="1605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467844"/>
            <a:ext cx="8280920" cy="720080"/>
          </a:xfrm>
        </p:spPr>
        <p:txBody>
          <a:bodyPr>
            <a:normAutofit fontScale="90000"/>
          </a:bodyPr>
          <a:lstStyle/>
          <a:p>
            <a:r>
              <a:rPr kumimoji="1" lang="en-US" altLang="ja-JP" sz="2800" cap="none" dirty="0" smtClean="0">
                <a:latin typeface="Century Schoolbook" panose="02040604050505020304" pitchFamily="18" charset="0"/>
              </a:rPr>
              <a:t>Extrapolate Results at </a:t>
            </a:r>
            <a:r>
              <a:rPr kumimoji="1" lang="en-US" altLang="ja-JP" sz="2800" i="1" cap="none" dirty="0" smtClean="0">
                <a:latin typeface="Century Schoolbook" panose="02040604050505020304" pitchFamily="18" charset="0"/>
              </a:rPr>
              <a:t>T </a:t>
            </a:r>
            <a:r>
              <a:rPr kumimoji="1" lang="en-US" altLang="ja-JP" sz="2800" cap="none" dirty="0" smtClean="0">
                <a:latin typeface="Century Schoolbook" panose="02040604050505020304" pitchFamily="18" charset="0"/>
              </a:rPr>
              <a:t>= 700 eV (realistic Temp.)</a:t>
            </a:r>
            <a:endParaRPr kumimoji="1" lang="ja-JP" altLang="en-US" sz="2800" cap="none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52507"/>
              </p:ext>
            </p:extLst>
          </p:nvPr>
        </p:nvGraphicFramePr>
        <p:xfrm>
          <a:off x="10121030" y="2141951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mpd="sng">
                      <a:solidFill>
                        <a:srgbClr val="CC0066"/>
                      </a:solidFill>
                      <a:prstDash val="dash"/>
                    </a:lnL>
                    <a:lnR w="6350" cmpd="sng">
                      <a:solidFill>
                        <a:srgbClr val="CC0066"/>
                      </a:solidFill>
                      <a:prstDash val="dash"/>
                    </a:lnR>
                    <a:lnT w="6350" cmpd="sng">
                      <a:noFill/>
                      <a:prstDash val="dash"/>
                    </a:lnT>
                    <a:lnB w="6350" cmpd="sng">
                      <a:solidFill>
                        <a:srgbClr val="CC0066"/>
                      </a:solidFill>
                      <a:prstDash val="dash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41240"/>
              </p:ext>
            </p:extLst>
          </p:nvPr>
        </p:nvGraphicFramePr>
        <p:xfrm>
          <a:off x="125257" y="1484784"/>
          <a:ext cx="8893486" cy="5226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1481204"/>
                <a:gridCol w="1280662"/>
                <a:gridCol w="1280662"/>
                <a:gridCol w="1209514"/>
                <a:gridCol w="1209514"/>
                <a:gridCol w="1351810"/>
              </a:tblGrid>
              <a:tr h="936104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0.1</a:t>
                      </a:r>
                      <a:r>
                        <a:rPr kumimoji="1" lang="en-US" altLang="ja-JP" sz="2400" b="1" baseline="0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kumimoji="1" lang="el-GR" altLang="ja-JP" sz="2400" b="1" i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ρ</a:t>
                      </a:r>
                      <a:r>
                        <a:rPr kumimoji="1" lang="en-US" altLang="ja-JP" sz="2400" b="1" baseline="-25000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0</a:t>
                      </a:r>
                      <a:endParaRPr kumimoji="1" lang="ja-JP" altLang="en-US" sz="2400" b="1" i="1" baseline="-25000" dirty="0" smtClean="0">
                        <a:solidFill>
                          <a:srgbClr val="00206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i="1" baseline="-25000" dirty="0" smtClean="0">
                        <a:solidFill>
                          <a:srgbClr val="FFFFCC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0.5 </a:t>
                      </a:r>
                      <a:r>
                        <a:rPr kumimoji="1" lang="el-GR" altLang="ja-JP" sz="2400" b="1" i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ρ</a:t>
                      </a:r>
                      <a:r>
                        <a:rPr kumimoji="1" lang="en-US" altLang="ja-JP" sz="2400" b="1" baseline="-25000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0</a:t>
                      </a:r>
                      <a:endParaRPr kumimoji="1" lang="ja-JP" altLang="en-US" sz="2400" b="1" i="1" baseline="-25000" dirty="0" smtClean="0">
                        <a:solidFill>
                          <a:srgbClr val="00206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i="1" baseline="-25000" dirty="0" smtClean="0">
                        <a:solidFill>
                          <a:srgbClr val="FFFFCC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l-GR" altLang="ja-JP" sz="2400" b="1" i="1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ρ</a:t>
                      </a:r>
                      <a:r>
                        <a:rPr kumimoji="1" lang="en-US" altLang="ja-JP" sz="2400" b="1" baseline="-25000" dirty="0" smtClean="0">
                          <a:solidFill>
                            <a:srgbClr val="002060"/>
                          </a:solidFill>
                          <a:latin typeface="Century Schoolbook" panose="02040604050505020304" pitchFamily="18" charset="0"/>
                        </a:rPr>
                        <a:t>0</a:t>
                      </a:r>
                      <a:endParaRPr kumimoji="1" lang="ja-JP" altLang="en-US" sz="2400" b="1" i="1" baseline="-25000" dirty="0" smtClean="0">
                        <a:solidFill>
                          <a:srgbClr val="00206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i="1" baseline="-25000" dirty="0" smtClean="0">
                        <a:solidFill>
                          <a:srgbClr val="FFFFCC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</a:tr>
              <a:tr h="8372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i="1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kumimoji="1" lang="ja-JP" altLang="en-US" sz="2400" b="1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G</a:t>
                      </a:r>
                      <a:endParaRPr kumimoji="1" lang="ja-JP" alt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2x 0</a:t>
                      </a:r>
                      <a:r>
                        <a:rPr kumimoji="1" lang="en-US" altLang="ja-JP" sz="2000" baseline="30000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G</a:t>
                      </a:r>
                      <a:endParaRPr kumimoji="1" lang="ja-JP" altLang="en-US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G</a:t>
                      </a:r>
                      <a:endParaRPr kumimoji="1" lang="ja-JP" altLang="en-US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solidFill>
                            <a:srgbClr val="C00000"/>
                          </a:solidFill>
                        </a:rPr>
                        <a:t>65</a:t>
                      </a:r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G</a:t>
                      </a:r>
                      <a:endParaRPr kumimoji="1" lang="ja-JP" altLang="en-US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G</a:t>
                      </a:r>
                      <a:endParaRPr kumimoji="1" lang="ja-JP" altLang="en-US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solidFill>
                            <a:srgbClr val="C00000"/>
                          </a:solidFill>
                        </a:rPr>
                        <a:t>65</a:t>
                      </a:r>
                      <a:r>
                        <a:rPr kumimoji="1" lang="en-US" altLang="ja-JP" sz="2000" dirty="0" smtClean="0">
                          <a:solidFill>
                            <a:srgbClr val="C00000"/>
                          </a:solidFill>
                        </a:rPr>
                        <a:t>G</a:t>
                      </a:r>
                      <a:endParaRPr kumimoji="1" lang="ja-JP" altLang="en-US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FDD"/>
                    </a:solidFill>
                  </a:tcPr>
                </a:tc>
              </a:tr>
              <a:tr h="11069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i="1" dirty="0" smtClean="0">
                          <a:solidFill>
                            <a:srgbClr val="FDDF03"/>
                          </a:solidFill>
                          <a:latin typeface="Century Schoolbook" panose="02040604050505020304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kumimoji="1" lang="en-US" altLang="ja-JP" sz="1600" i="1" dirty="0" smtClean="0">
                          <a:latin typeface="Century Schoolbook" panose="02040604050505020304" pitchFamily="18" charset="0"/>
                        </a:rPr>
                        <a:t>Power of T</a:t>
                      </a:r>
                      <a:endParaRPr kumimoji="1" lang="ja-JP" altLang="en-US" sz="1600" i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</a:t>
                      </a:r>
                      <a:r>
                        <a:rPr kumimoji="1" lang="en-US" altLang="ja-JP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(e)</a:t>
                      </a:r>
                    </a:p>
                    <a:p>
                      <a:pPr algn="ctr"/>
                      <a:r>
                        <a:rPr kumimoji="1" lang="en-US" altLang="ja-JP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 (p)</a:t>
                      </a:r>
                      <a:endParaRPr kumimoji="1" lang="ja-JP" altLang="en-US" sz="2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kumimoji="1" lang="ja-JP" altLang="en-US" sz="2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  <a:endParaRPr kumimoji="1" lang="ja-JP" altLang="en-US" sz="2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kumimoji="1" lang="ja-JP" altLang="en-US" sz="2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</a:t>
                      </a:r>
                      <a:endParaRPr kumimoji="1" lang="ja-JP" altLang="en-US" sz="2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kumimoji="1" lang="ja-JP" altLang="en-US" sz="2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536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i="1" dirty="0" smtClean="0">
                          <a:latin typeface="Century Schoolbook" panose="02040604050505020304" pitchFamily="18" charset="0"/>
                        </a:rPr>
                        <a:t>L</a:t>
                      </a:r>
                      <a:r>
                        <a:rPr kumimoji="1" lang="el-GR" altLang="ja-JP" sz="2200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νν</a:t>
                      </a:r>
                      <a:endParaRPr kumimoji="1" lang="en-US" altLang="ja-JP" sz="2200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1" lang="en-US" altLang="ja-JP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en-US" altLang="ja-JP" sz="20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kumimoji="1" lang="en-US" altLang="ja-JP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/s)</a:t>
                      </a:r>
                    </a:p>
                    <a:p>
                      <a:pPr algn="ctr"/>
                      <a:r>
                        <a:rPr kumimoji="1" lang="en-US" altLang="ja-JP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kumimoji="1" lang="en-US" altLang="ja-JP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1" lang="en-US" altLang="ja-JP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=0.7keV</a:t>
                      </a:r>
                      <a:endParaRPr kumimoji="1" lang="ja-JP" altLang="en-US" sz="1600" i="0" baseline="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9.0x10</a:t>
                      </a:r>
                      <a:r>
                        <a:rPr kumimoji="1" lang="ja-JP" altLang="en-US" sz="2200" b="1" baseline="30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1" lang="en-US" altLang="ja-JP" sz="2200" b="1" baseline="30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2.6x10</a:t>
                      </a:r>
                      <a:r>
                        <a:rPr kumimoji="1" lang="ja-JP" altLang="en-US" sz="2200" b="1" baseline="30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1" lang="en-US" altLang="ja-JP" sz="2200" b="1" baseline="30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1" dirty="0" smtClean="0">
                          <a:solidFill>
                            <a:srgbClr val="0070C0"/>
                          </a:solidFill>
                        </a:rPr>
                        <a:t>5.7x10</a:t>
                      </a:r>
                      <a:r>
                        <a:rPr kumimoji="1" lang="ja-JP" altLang="en-US" sz="1600" b="1" baseline="30000" dirty="0" smtClean="0">
                          <a:solidFill>
                            <a:srgbClr val="0070C0"/>
                          </a:solidFill>
                        </a:rPr>
                        <a:t>－</a:t>
                      </a:r>
                      <a:r>
                        <a:rPr kumimoji="1" lang="en-US" altLang="ja-JP" sz="2200" b="1" baseline="30000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kumimoji="1" lang="ja-JP" altLang="en-US" sz="22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2.2x10</a:t>
                      </a:r>
                      <a:r>
                        <a:rPr kumimoji="1" lang="ja-JP" altLang="en-US" sz="1800" b="1" baseline="30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1" lang="en-US" altLang="ja-JP" sz="2200" b="1" baseline="30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1" lang="ja-JP" altLang="en-US" sz="2200" b="1" baseline="30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1" dirty="0" smtClean="0">
                          <a:solidFill>
                            <a:srgbClr val="0070C0"/>
                          </a:solidFill>
                        </a:rPr>
                        <a:t>8.7x10</a:t>
                      </a:r>
                      <a:r>
                        <a:rPr kumimoji="1" lang="ja-JP" altLang="en-US" sz="1800" b="1" baseline="30000" dirty="0" smtClean="0">
                          <a:solidFill>
                            <a:srgbClr val="0070C0"/>
                          </a:solidFill>
                        </a:rPr>
                        <a:t>－</a:t>
                      </a:r>
                      <a:r>
                        <a:rPr kumimoji="1" lang="en-US" altLang="ja-JP" sz="2200" b="1" baseline="30000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kumimoji="1" lang="ja-JP" altLang="en-US" sz="2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4.8x10</a:t>
                      </a:r>
                      <a:r>
                        <a:rPr kumimoji="1" lang="ja-JP" altLang="en-US" sz="1800" b="1" baseline="30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1" lang="en-US" altLang="ja-JP" sz="2200" b="1" baseline="30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1" lang="ja-JP" altLang="en-US" sz="2200" b="1" baseline="30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b="1" dirty="0" smtClean="0">
                          <a:solidFill>
                            <a:srgbClr val="0070C0"/>
                          </a:solidFill>
                        </a:rPr>
                        <a:t>1.2x10</a:t>
                      </a:r>
                      <a:r>
                        <a:rPr kumimoji="1" lang="ja-JP" altLang="en-US" sz="1800" b="1" baseline="30000" dirty="0" smtClean="0">
                          <a:solidFill>
                            <a:srgbClr val="0070C0"/>
                          </a:solidFill>
                        </a:rPr>
                        <a:t>－</a:t>
                      </a:r>
                      <a:r>
                        <a:rPr kumimoji="1" lang="en-US" altLang="ja-JP" sz="2200" b="1" baseline="300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kumimoji="1" lang="ja-JP" altLang="en-US" sz="22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372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MU</a:t>
                      </a:r>
                      <a:endParaRPr kumimoji="1" lang="ja-JP" altLang="en-US" sz="2400" b="1" dirty="0">
                        <a:solidFill>
                          <a:srgbClr val="0070C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1.0x10</a:t>
                      </a:r>
                      <a:r>
                        <a:rPr kumimoji="1" lang="ja-JP" altLang="en-US" sz="22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1" lang="en-US" altLang="ja-JP" sz="22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1" lang="en-US" altLang="ja-JP" sz="2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1.0x10</a:t>
                      </a:r>
                      <a:r>
                        <a:rPr kumimoji="1" lang="ja-JP" altLang="en-US" sz="22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1" lang="en-US" altLang="ja-JP" sz="22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1" lang="en-US" altLang="ja-JP" sz="2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5.6x10</a:t>
                      </a:r>
                      <a:r>
                        <a:rPr kumimoji="1" lang="ja-JP" altLang="en-US" sz="22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1" lang="en-US" altLang="ja-JP" sz="22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1" lang="en-US" altLang="ja-JP" sz="2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 rot="720000">
            <a:off x="6399722" y="1253943"/>
            <a:ext cx="2736304" cy="461665"/>
          </a:xfrm>
          <a:prstGeom prst="rect">
            <a:avLst/>
          </a:prstGeom>
          <a:solidFill>
            <a:schemeClr val="tx1"/>
          </a:solidFill>
          <a:ln w="381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Preliminary</a:t>
            </a:r>
            <a:endParaRPr kumimoji="1" lang="ja-JP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709582"/>
              </p:ext>
            </p:extLst>
          </p:nvPr>
        </p:nvGraphicFramePr>
        <p:xfrm>
          <a:off x="9043792" y="1753644"/>
          <a:ext cx="208280" cy="499788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499788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275688"/>
              </p:ext>
            </p:extLst>
          </p:nvPr>
        </p:nvGraphicFramePr>
        <p:xfrm>
          <a:off x="400833" y="6688899"/>
          <a:ext cx="8630433" cy="365760"/>
        </p:xfrm>
        <a:graphic>
          <a:graphicData uri="http://schemas.openxmlformats.org/drawingml/2006/table">
            <a:tbl>
              <a:tblPr/>
              <a:tblGrid>
                <a:gridCol w="8630433"/>
              </a:tblGrid>
              <a:tr h="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0"/>
            <a:ext cx="3203848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&amp;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SMaF</a:t>
            </a:r>
            <a:endParaRPr lang="en-US" altLang="ko-KR" b="1" kern="0" dirty="0" smtClea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915816" y="0"/>
            <a:ext cx="6228184" cy="461657"/>
          </a:xfrm>
          <a:prstGeom prst="rect">
            <a:avLst/>
          </a:prstGeom>
          <a:solidFill>
            <a:schemeClr val="tx1">
              <a:lumMod val="50000"/>
              <a:alpha val="79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Cooling by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axion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and neutrino</a:t>
            </a:r>
          </a:p>
        </p:txBody>
      </p:sp>
    </p:spTree>
    <p:extLst>
      <p:ext uri="{BB962C8B-B14F-4D97-AF65-F5344CB8AC3E}">
        <p14:creationId xmlns:p14="http://schemas.microsoft.com/office/powerpoint/2010/main" val="37707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309" y="1556792"/>
            <a:ext cx="5648055" cy="430173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1500" y="5858522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Tsuyoshi </a:t>
            </a:r>
            <a:r>
              <a:rPr lang="en-US" altLang="ko-KR" dirty="0" err="1"/>
              <a:t>Miyatsu</a:t>
            </a:r>
            <a:r>
              <a:rPr lang="en-US" altLang="ko-KR" dirty="0"/>
              <a:t>, Myung-Ki Cheoun (</a:t>
            </a:r>
            <a:r>
              <a:rPr lang="en-US" altLang="ko-KR" dirty="0" err="1"/>
              <a:t>SoongSil</a:t>
            </a:r>
            <a:r>
              <a:rPr lang="en-US" altLang="ko-KR" dirty="0"/>
              <a:t> U.), Koichi Saito (Tokyo U. of Sci., Noda Campus</a:t>
            </a:r>
            <a:r>
              <a:rPr lang="en-US" altLang="ko-KR" dirty="0" smtClean="0"/>
              <a:t>).</a:t>
            </a:r>
            <a:endParaRPr lang="en-US" altLang="ko-KR" dirty="0"/>
          </a:p>
          <a:p>
            <a:r>
              <a:rPr lang="en-US" altLang="ko-KR" dirty="0"/>
              <a:t>Published in </a:t>
            </a:r>
            <a:r>
              <a:rPr lang="en-US" altLang="ko-KR" dirty="0" err="1"/>
              <a:t>Astrophys.J</a:t>
            </a:r>
            <a:r>
              <a:rPr lang="en-US" altLang="ko-KR" dirty="0"/>
              <a:t>. 813 (2015) no.2, 135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5" y="44624"/>
            <a:ext cx="4736339" cy="35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303463" y="428257"/>
                <a:ext cx="7772400" cy="587151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400" b="1" cap="none" dirty="0" smtClean="0">
                    <a:solidFill>
                      <a:srgbClr val="FFFF00"/>
                    </a:solidFill>
                    <a:latin typeface="Century Schoolbook" panose="02040604050505020304" pitchFamily="18" charset="0"/>
                  </a:rPr>
                  <a:t>Axion vs.</a:t>
                </a:r>
                <a:r>
                  <a:rPr lang="el-GR" altLang="ja-JP" sz="2400" b="1" i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l-GR" altLang="ja-JP" sz="2400" b="1" i="1" cap="none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ν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altLang="ja-JP" sz="2400" b="1" i="1" cap="none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altLang="ja-JP" sz="2400" b="1" i="1" cap="none" dirty="0">
                            <a:solidFill>
                              <a:srgbClr val="FFFF00"/>
                            </a:solidFill>
                            <a:cs typeface="Times New Roman" panose="020206030504050203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lang="en-US" altLang="ja-JP" sz="2400" b="1" i="1" cap="none" dirty="0">
                    <a:solidFill>
                      <a:srgbClr val="FFFF00"/>
                    </a:solidFill>
                    <a:latin typeface="Century Schoolbook" panose="02040604050505020304" pitchFamily="18" charset="0"/>
                  </a:rPr>
                  <a:t> - </a:t>
                </a:r>
                <a:r>
                  <a:rPr lang="en-US" altLang="ja-JP" sz="2400" b="1" cap="none" dirty="0" smtClean="0">
                    <a:solidFill>
                      <a:srgbClr val="FFFF00"/>
                    </a:solidFill>
                    <a:latin typeface="Century Schoolbook" panose="02040604050505020304" pitchFamily="18" charset="0"/>
                  </a:rPr>
                  <a:t>Pairs</a:t>
                </a:r>
                <a:r>
                  <a:rPr kumimoji="1" lang="en-US" altLang="ja-JP" sz="2400" b="1" cap="none" dirty="0" smtClean="0">
                    <a:solidFill>
                      <a:srgbClr val="FFFF00"/>
                    </a:solidFill>
                    <a:latin typeface="Century Schoolbook" panose="02040604050505020304" pitchFamily="18" charset="0"/>
                  </a:rPr>
                  <a:t> </a:t>
                </a:r>
                <a:endParaRPr kumimoji="1" lang="ja-JP" altLang="en-US" sz="2400" b="1" cap="none" dirty="0">
                  <a:solidFill>
                    <a:srgbClr val="FFFF00"/>
                  </a:solidFill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3463" y="428257"/>
                <a:ext cx="7772400" cy="587151"/>
              </a:xfrm>
              <a:blipFill rotWithShape="0">
                <a:blip r:embed="rId3"/>
                <a:stretch>
                  <a:fillRect l="-1255" b="-123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23528" y="989719"/>
                <a:ext cx="8280920" cy="46166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ln w="3175" cmpd="sng">
                              <a:noFill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>
                            <a:ln w="3175" cmpd="sng">
                              <a:noFill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kumimoji="1" lang="ja-JP" altLang="en-US" sz="2400" b="1" i="1">
                            <a:ln w="3175" cmpd="sng">
                              <a:noFill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𝝊</m:t>
                        </m:r>
                        <m:acc>
                          <m:accPr>
                            <m:chr m:val="̅"/>
                            <m:ctrlPr>
                              <a:rPr kumimoji="1" lang="ja-JP" altLang="en-US" sz="2400" b="1" i="1">
                                <a:ln w="3175" cmpd="sng">
                                  <a:noFill/>
                                </a:ln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ja-JP" altLang="en-US" sz="2400" b="1" i="1">
                                <a:ln w="3175" cmpd="sng">
                                  <a:noFill/>
                                </a:ln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sub>
                    </m:sSub>
                  </m:oMath>
                </a14:m>
                <a:r>
                  <a:rPr kumimoji="1" lang="en-US" altLang="ja-JP" sz="2400" b="1" dirty="0">
                    <a:ln w="3175" cmpd="sng">
                      <a:noFill/>
                    </a:ln>
                    <a:solidFill>
                      <a:srgbClr val="002060"/>
                    </a:solidFill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1">
                        <a:ln w="3175" cmpd="sng">
                          <a:noFill/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ja-JP" sz="2400" b="1" i="1">
                            <a:ln w="3175" cmpd="sng">
                              <a:noFill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>
                            <a:ln w="3175" cmpd="sng">
                              <a:noFill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kumimoji="1" lang="en-US" altLang="ja-JP" sz="2400" b="1" i="1">
                            <a:ln w="3175" cmpd="sng">
                              <a:noFill/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p>
                    </m:sSup>
                  </m:oMath>
                </a14:m>
                <a:r>
                  <a:rPr kumimoji="1" lang="ja-JP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  </a:t>
                </a:r>
                <a:r>
                  <a:rPr kumimoji="1" lang="en-US" altLang="ja-JP" sz="2400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kumimoji="1" lang="en-US" altLang="ja-JP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:  different </a:t>
                </a:r>
                <a:r>
                  <a:rPr kumimoji="1" lang="en-US" altLang="ja-JP" sz="24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Value</a:t>
                </a:r>
                <a:r>
                  <a:rPr kumimoji="1" lang="en-US" altLang="ja-JP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s,</a:t>
                </a:r>
                <a:r>
                  <a:rPr kumimoji="1" lang="en-US" altLang="ja-JP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kumimoji="1" lang="en-US" altLang="ja-JP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kumimoji="1" lang="en-US" altLang="ja-JP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≪ </a:t>
                </a:r>
                <a:r>
                  <a:rPr kumimoji="1" lang="en-US" altLang="ja-JP" sz="2400" b="1" i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2400" b="1" i="1" baseline="-250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ja-JP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b="1" i="1" dirty="0" smtClean="0">
                    <a:solidFill>
                      <a:srgbClr val="0070C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kumimoji="1" lang="en-US" altLang="ja-JP" sz="2400" b="1" i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2400" b="1" i="1" baseline="-250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1" lang="en-US" altLang="ja-JP" sz="2400" b="1" i="1" baseline="-25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1" lang="en-US" altLang="ja-JP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1" lang="en-US" altLang="ja-JP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≫ </a:t>
                </a:r>
                <a:r>
                  <a:rPr kumimoji="1" lang="en-US" altLang="ja-JP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2400" b="1" i="1" baseline="-25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1" lang="ja-JP" altLang="en-US" b="1" i="1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kumimoji="1" lang="ja-JP" altLang="en-US" sz="2400" b="1" i="1" dirty="0" smtClean="0">
                    <a:solidFill>
                      <a:srgbClr val="0070C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2400" b="1" i="1" baseline="-25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kumimoji="1" lang="ja-JP" altLang="en-US" sz="2400" b="1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89719"/>
                <a:ext cx="828092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4474" b="-302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23528" y="2420888"/>
                <a:ext cx="8496944" cy="417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latinLnBrk="0" hangingPunct="0">
                  <a:lnSpc>
                    <a:spcPts val="3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400" b="1" i="1" dirty="0" smtClean="0">
                    <a:ln w="3175" cmpd="sng">
                      <a:noFill/>
                    </a:ln>
                    <a:solidFill>
                      <a:srgbClr val="FFFF00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kumimoji="1" lang="en-US" altLang="ja-JP" sz="2400" b="1" i="1" dirty="0" err="1" smtClean="0">
                    <a:ln w="3175" cmpd="sng">
                      <a:noFill/>
                    </a:ln>
                    <a:solidFill>
                      <a:srgbClr val="FFFF00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Axion</a:t>
                </a:r>
                <a:r>
                  <a:rPr kumimoji="1" lang="en-US" altLang="ja-JP" sz="2400" b="1" i="1" dirty="0" smtClean="0">
                    <a:ln w="3175" cmpd="sng">
                      <a:noFill/>
                    </a:ln>
                    <a:solidFill>
                      <a:srgbClr val="FFFF00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400" b="1" dirty="0" smtClean="0">
                    <a:ln w="3175" cmpd="sng">
                      <a:noFill/>
                    </a:ln>
                    <a:solidFill>
                      <a:srgbClr val="FFFF00"/>
                    </a:solidFill>
                    <a:latin typeface="Calibri Light" panose="020F0302020204030204"/>
                    <a:cs typeface="Times New Roman" panose="02020603050405020304" pitchFamily="18" charset="0"/>
                  </a:rPr>
                  <a:t>： 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Very Small Mass  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⇒  </a:t>
                </a:r>
                <a:r>
                  <a:rPr kumimoji="1" lang="en-US" altLang="ja-JP" sz="2400" b="1" i="1" dirty="0" err="1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ja-JP" sz="2400" b="1" baseline="-25000" dirty="0" err="1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1" lang="ja-JP" altLang="en-US" b="1" dirty="0" err="1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ー</a:t>
                </a:r>
                <a:r>
                  <a:rPr kumimoji="1" lang="en-US" altLang="ja-JP" sz="2400" b="1" i="1" dirty="0" err="1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ja-JP" sz="2400" b="1" baseline="-25000" dirty="0" err="1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≈  1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400" b="1" dirty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l-GR" altLang="ja-JP" sz="2400" b="1" i="1" dirty="0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kumimoji="1" lang="en-US" altLang="ja-JP" sz="2400" b="1" i="1" dirty="0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 is much smaller for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Proton Contribution is much Larger  than Electron One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en-US" altLang="ja-JP" sz="2400" b="1" dirty="0">
                  <a:ln w="3175" cmpd="sng">
                    <a:noFill/>
                  </a:ln>
                  <a:solidFill>
                    <a:srgbClr val="FF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1800"/>
                  </a:spcBef>
                  <a:spcAft>
                    <a:spcPct val="0"/>
                  </a:spcAft>
                </a:pPr>
                <a:r>
                  <a:rPr kumimoji="1" lang="en-US" altLang="ja-JP" sz="2400" b="1" i="1" dirty="0" smtClean="0">
                    <a:ln w="3175" cmpd="sng">
                      <a:noFill/>
                    </a:ln>
                    <a:solidFill>
                      <a:srgbClr val="FFFF00"/>
                    </a:solidFill>
                    <a:latin typeface="Calibri Light" panose="020F0302020204030204"/>
                    <a:cs typeface="Times New Roman" panose="02020603050405020304" pitchFamily="18" charset="0"/>
                  </a:rPr>
                  <a:t>2. </a:t>
                </a:r>
                <a:r>
                  <a:rPr kumimoji="1" lang="el-GR" altLang="ja-JP" sz="2400" b="1" i="1" dirty="0" smtClean="0">
                    <a:ln w="3175" cmpd="sng">
                      <a:noFill/>
                    </a:ln>
                    <a:solidFill>
                      <a:srgbClr val="FFFF00"/>
                    </a:solidFill>
                    <a:latin typeface="Calibri Light" panose="020F0302020204030204"/>
                    <a:cs typeface="Times New Roman" panose="02020603050405020304" pitchFamily="18" charset="0"/>
                  </a:rPr>
                  <a:t>ν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l-GR" altLang="ja-JP" sz="2400" b="1" i="1">
                            <a:ln w="3175" cmpd="sng">
                              <a:noFill/>
                            </a:ln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l-GR" altLang="ja-JP" sz="2400" b="1" i="1" dirty="0">
                            <a:ln w="3175" cmpd="sng">
                              <a:noFill/>
                            </a:ln>
                            <a:solidFill>
                              <a:srgbClr val="FFFF00"/>
                            </a:solidFill>
                            <a:latin typeface="Calibri Light" panose="020F0302020204030204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kumimoji="1" lang="en-US" altLang="ja-JP" sz="2400" b="1" i="1" dirty="0">
                    <a:ln w="3175" cmpd="sng">
                      <a:noFill/>
                    </a:ln>
                    <a:solidFill>
                      <a:srgbClr val="FFFF00"/>
                    </a:solidFill>
                    <a:latin typeface="Century Schoolbook" panose="02040604050505020304" pitchFamily="18" charset="0"/>
                  </a:rPr>
                  <a:t> - 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00"/>
                    </a:solidFill>
                    <a:latin typeface="Century Schoolbook" panose="02040604050505020304" pitchFamily="18" charset="0"/>
                  </a:rPr>
                  <a:t>Pairs :  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Century Schoolbook" panose="02040604050505020304" pitchFamily="18" charset="0"/>
                  </a:rPr>
                  <a:t>Invariant Mass is not fixed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400" b="1" dirty="0">
                    <a:ln w="3175" cmpd="sng">
                      <a:noFill/>
                    </a:ln>
                    <a:solidFill>
                      <a:srgbClr val="FFFFCC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Century Schoolbook" panose="02040604050505020304" pitchFamily="18" charset="0"/>
                  </a:rPr>
                  <a:t>        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CC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Smaller Particle Mass makes Larger Invariant Mass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Century Schoolbook" panose="02040604050505020304" pitchFamily="18" charset="0"/>
                  </a:rPr>
                  <a:t>Electron 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⇒ 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CCFF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Much Larger Phase Space in Final State</a:t>
                </a:r>
                <a:r>
                  <a:rPr kumimoji="1" lang="en-US" altLang="ja-JP" sz="2400" b="1" dirty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en-US" altLang="ja-JP" sz="2400" b="1" dirty="0" smtClean="0">
                  <a:ln w="3175" cmpd="sng">
                    <a:noFill/>
                  </a:ln>
                  <a:solidFill>
                    <a:srgbClr val="FF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latinLnBrk="0" hangingPunct="0">
                  <a:lnSpc>
                    <a:spcPts val="3200"/>
                  </a:lnSpc>
                  <a:spcAft>
                    <a:spcPct val="0"/>
                  </a:spcAft>
                </a:pPr>
                <a:r>
                  <a:rPr kumimoji="1" lang="en-US" altLang="ja-JP" sz="2400" b="1" dirty="0">
                    <a:ln w="3175" cmpd="sng">
                      <a:noFill/>
                    </a:ln>
                    <a:solidFill>
                      <a:srgbClr val="FFFFCC"/>
                    </a:solidFill>
                    <a:latin typeface="Century Schoolbook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Century Schoolbook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                       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⇒   </a:t>
                </a:r>
                <a:r>
                  <a:rPr kumimoji="1" lang="en-US" altLang="ja-JP" sz="2400" b="1" i="1" dirty="0" err="1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ja-JP" sz="2400" b="1" baseline="-25000" dirty="0" err="1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1" lang="ja-JP" altLang="en-US" b="1" dirty="0" err="1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ー</a:t>
                </a:r>
                <a:r>
                  <a:rPr kumimoji="1" lang="en-US" altLang="ja-JP" sz="2400" b="1" i="1" dirty="0" err="1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ja-JP" sz="2400" b="1" baseline="-25000" dirty="0" err="1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1" lang="en-US" altLang="ja-JP" sz="2400" b="1" dirty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&gt;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1" lang="en-US" altLang="ja-JP" sz="2400" b="1" dirty="0">
                    <a:ln w="3175" cmpd="sng">
                      <a:noFill/>
                    </a:ln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1" lang="en-US" altLang="ja-JP" sz="2400" b="1" dirty="0" smtClean="0">
                  <a:ln w="3175" cmpd="sng">
                    <a:noFill/>
                  </a:ln>
                  <a:solidFill>
                    <a:srgbClr val="FFCCFF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0" fontAlgn="base" latinLnBrk="0" hangingPunct="0">
                  <a:lnSpc>
                    <a:spcPts val="3200"/>
                  </a:lnSpc>
                  <a:spcAft>
                    <a:spcPct val="0"/>
                  </a:spcAft>
                </a:pP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DDF03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Electron Contribution is much Larger Proton</a:t>
                </a:r>
                <a:endParaRPr kumimoji="1" lang="ja-JP" altLang="en-US" sz="2800" dirty="0">
                  <a:solidFill>
                    <a:srgbClr val="FDDF03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20888"/>
                <a:ext cx="8496944" cy="4170372"/>
              </a:xfrm>
              <a:prstGeom prst="rect">
                <a:avLst/>
              </a:prstGeom>
              <a:blipFill rotWithShape="0">
                <a:blip r:embed="rId5"/>
                <a:stretch>
                  <a:fillRect l="-1076" t="-1462" b="-11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798425"/>
              </p:ext>
            </p:extLst>
          </p:nvPr>
        </p:nvGraphicFramePr>
        <p:xfrm>
          <a:off x="5416984" y="1484781"/>
          <a:ext cx="2971440" cy="76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数式" r:id="rId6" imgW="1485720" imgH="380880" progId="Equation.3">
                  <p:embed/>
                </p:oleObj>
              </mc:Choice>
              <mc:Fallback>
                <p:oleObj name="数式" r:id="rId6" imgW="148572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6984" y="1484781"/>
                        <a:ext cx="2971440" cy="76176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0"/>
            <a:ext cx="3203848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&amp;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SMaF</a:t>
            </a:r>
            <a:endParaRPr lang="en-US" altLang="ko-KR" b="1" kern="0" dirty="0" smtClea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915816" y="0"/>
            <a:ext cx="6228184" cy="461657"/>
          </a:xfrm>
          <a:prstGeom prst="rect">
            <a:avLst/>
          </a:prstGeom>
          <a:solidFill>
            <a:schemeClr val="tx1">
              <a:lumMod val="50000"/>
              <a:alpha val="79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latinLnBrk="0">
              <a:defRPr/>
            </a:pP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Magnetar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Cooling by </a:t>
            </a:r>
            <a:r>
              <a:rPr lang="en-US" altLang="ko-KR" sz="2400" b="1" kern="0" dirty="0" err="1" smtClean="0">
                <a:solidFill>
                  <a:prstClr val="white"/>
                </a:solidFill>
                <a:latin typeface="맑은 고딕"/>
              </a:rPr>
              <a:t>axion</a:t>
            </a:r>
            <a:r>
              <a:rPr lang="en-US" altLang="ko-KR" sz="2400" b="1" kern="0" dirty="0" smtClean="0">
                <a:solidFill>
                  <a:prstClr val="white"/>
                </a:solidFill>
                <a:latin typeface="맑은 고딕"/>
              </a:rPr>
              <a:t> and neutrino</a:t>
            </a:r>
          </a:p>
        </p:txBody>
      </p:sp>
    </p:spTree>
    <p:extLst>
      <p:ext uri="{BB962C8B-B14F-4D97-AF65-F5344CB8AC3E}">
        <p14:creationId xmlns:p14="http://schemas.microsoft.com/office/powerpoint/2010/main" val="14250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2372" y="260648"/>
            <a:ext cx="7772400" cy="648072"/>
          </a:xfrm>
        </p:spPr>
        <p:txBody>
          <a:bodyPr>
            <a:normAutofit fontScale="90000"/>
          </a:bodyPr>
          <a:lstStyle/>
          <a:p>
            <a:r>
              <a:rPr kumimoji="1" lang="en-US" altLang="ja-JP" b="1" cap="none" dirty="0" smtClean="0">
                <a:latin typeface="Century Schoolbook" panose="02040604050505020304" pitchFamily="18" charset="0"/>
              </a:rPr>
              <a:t>Summary of neutrino pair production</a:t>
            </a:r>
            <a:endParaRPr kumimoji="1" lang="ja-JP" altLang="en-US" b="1" cap="none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51520" y="1250171"/>
                <a:ext cx="8712968" cy="4965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latinLnBrk="0" hangingPunct="0">
                  <a:lnSpc>
                    <a:spcPts val="3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kumimoji="1" lang="en-US" altLang="ja-JP" sz="2400" b="1" dirty="0" err="1" smtClean="0">
                    <a:ln w="3175" cmpd="sng">
                      <a:noFill/>
                    </a:ln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Laudau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Levels 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introduced into Calculations 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400" b="1" dirty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of  Particle </a:t>
                </a:r>
                <a:r>
                  <a:rPr kumimoji="1" lang="en-US" altLang="ja-JP" sz="2400" b="1" dirty="0" err="1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Producyions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in 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E25247">
                        <a:lumMod val="40000"/>
                        <a:lumOff val="6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 Magnetic </a:t>
                </a:r>
                <a:r>
                  <a:rPr kumimoji="1" lang="en-US" altLang="ja-JP" sz="2400" b="1" dirty="0" err="1" smtClean="0">
                    <a:ln w="3175" cmpd="sng">
                      <a:noFill/>
                    </a:ln>
                    <a:solidFill>
                      <a:srgbClr val="E25247">
                        <a:lumMod val="40000"/>
                        <a:lumOff val="6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Flield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E25247">
                        <a:lumMod val="40000"/>
                        <a:lumOff val="6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1800"/>
                  </a:spcBef>
                  <a:spcAft>
                    <a:spcPct val="0"/>
                  </a:spcAft>
                </a:pPr>
                <a:r>
                  <a:rPr kumimoji="1" lang="en-US" altLang="ja-JP" sz="2400" b="1" i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kumimoji="1" lang="el-GR" altLang="ja-JP" sz="2400" b="1" i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l-GR" altLang="ja-JP" sz="2400" b="1" i="1">
                            <a:ln w="3175" cmpd="sng">
                              <a:noFill/>
                            </a:ln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l-GR" altLang="ja-JP" sz="2400" b="1" i="1" dirty="0">
                            <a:ln w="3175" cmpd="sng">
                              <a:noFill/>
                            </a:ln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kumimoji="1" lang="en-US" altLang="ja-JP" sz="2400" b="1" i="1" dirty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- 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</a:t>
                </a:r>
                <a:r>
                  <a:rPr kumimoji="1" lang="en-US" altLang="ja-JP" sz="2400" b="1" i="1" dirty="0" smtClean="0">
                    <a:ln w="3175" cmpd="sng">
                      <a:noFill/>
                    </a:ln>
                    <a:solidFill>
                      <a:srgbClr val="FFCC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b="1" dirty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b="1" dirty="0" err="1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Axion</a:t>
                </a:r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Production are mainly from transition of electron </a:t>
                </a: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(proton)  between different  Landau numbers  when  </a:t>
                </a:r>
                <a:r>
                  <a:rPr kumimoji="1" lang="en-US" altLang="ja-JP" sz="2400" i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T  </a:t>
                </a:r>
                <a:r>
                  <a:rPr kumimoji="1" lang="en-US" altLang="ja-JP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&lt;  10 </a:t>
                </a:r>
                <a:r>
                  <a:rPr kumimoji="1" lang="en-US" altLang="ja-JP" sz="24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keV</a:t>
                </a:r>
                <a:endParaRPr kumimoji="1" lang="en-US" altLang="ja-JP" sz="2400" dirty="0" smtClean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400" b="1" i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kumimoji="1" lang="el-GR" altLang="ja-JP" sz="2400" b="1" i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l-GR" altLang="ja-JP" sz="2400" b="1" i="1">
                            <a:ln w="3175" cmpd="sng">
                              <a:noFill/>
                            </a:ln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l-GR" altLang="ja-JP" sz="2400" b="1" i="1" dirty="0">
                            <a:ln w="3175" cmpd="sng">
                              <a:noFill/>
                            </a:ln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kumimoji="1" lang="en-US" altLang="ja-JP" sz="2400" b="1" i="1" dirty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- </a:t>
                </a:r>
                <a:r>
                  <a:rPr kumimoji="1" lang="en-US" altLang="ja-JP" sz="2000" b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Pair and </a:t>
                </a:r>
                <a:r>
                  <a:rPr kumimoji="1" lang="en-US" altLang="ja-JP" sz="2000" b="1" dirty="0" err="1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Axion</a:t>
                </a:r>
                <a:r>
                  <a:rPr kumimoji="1" lang="en-US" altLang="ja-JP" sz="2000" b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Energy Loss  &gt;&gt;  MU &amp; DU  </a:t>
                </a:r>
                <a:r>
                  <a:rPr kumimoji="1" lang="en-US" altLang="ja-JP" sz="2400" b="1" baseline="30000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400" b="1" i="1" baseline="30000" dirty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b="1" i="1" baseline="30000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b="1" i="1" dirty="0" smtClean="0">
                    <a:ln w="3175" cmpd="sng">
                      <a:noFill/>
                    </a:ln>
                    <a:solidFill>
                      <a:prstClr val="white"/>
                    </a:solidFill>
                    <a:latin typeface="Century Schoolbook" panose="020406040505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kumimoji="1" lang="ja-JP" altLang="en-US" sz="2400" b="1" i="1" smtClean="0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</a:rPr>
                          <m:t>𝝊</m:t>
                        </m:r>
                        <m:acc>
                          <m:accPr>
                            <m:chr m:val="̅"/>
                            <m:ctrlPr>
                              <a:rPr kumimoji="1" lang="ja-JP" altLang="en-US" sz="2400" b="1" i="1" smtClean="0">
                                <a:ln w="3175" cmpd="sng">
                                  <a:noFill/>
                                </a:ln>
                                <a:solidFill>
                                  <a:srgbClr val="FFFFA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ja-JP" altLang="en-US" sz="2400" b="1" i="1" smtClean="0">
                                <a:ln w="3175" cmpd="sng">
                                  <a:noFill/>
                                </a:ln>
                                <a:solidFill>
                                  <a:srgbClr val="FFFFAB"/>
                                </a:solidFill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sub>
                    </m:sSub>
                  </m:oMath>
                </a14:m>
                <a:r>
                  <a:rPr kumimoji="1" lang="en-US" altLang="ja-JP" sz="2400" b="1" dirty="0" smtClean="0">
                    <a:ln w="3175" cmpd="sng">
                      <a:noFill/>
                    </a:ln>
                    <a:solidFill>
                      <a:srgbClr val="FFFFAB"/>
                    </a:solidFill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n w="3175" cmpd="sng">
                          <a:noFill/>
                        </a:ln>
                        <a:solidFill>
                          <a:srgbClr val="FFF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ja-JP" sz="2400" b="1" i="1" smtClean="0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kumimoji="1" lang="en-US" altLang="ja-JP" sz="2400" b="1" i="1" smtClean="0">
                            <a:ln w="3175" cmpd="sng">
                              <a:noFill/>
                            </a:ln>
                            <a:solidFill>
                              <a:srgbClr val="FFF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p>
                    </m:sSup>
                  </m:oMath>
                </a14:m>
                <a:r>
                  <a:rPr kumimoji="1" lang="ja-JP" altLang="en-US" sz="2400" baseline="30000" dirty="0" smtClean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      </a:t>
                </a:r>
                <a:r>
                  <a:rPr kumimoji="1" lang="en-US" altLang="ja-JP" sz="2400" i="1" dirty="0" smtClean="0">
                    <a:solidFill>
                      <a:srgbClr val="FFCCCC"/>
                    </a:solidFill>
                    <a:latin typeface="Times New Roman" panose="02020603050405020304" pitchFamily="18" charset="0"/>
                  </a:rPr>
                  <a:t>a </a:t>
                </a:r>
                <a:r>
                  <a:rPr kumimoji="1" lang="en-US" altLang="ja-JP" sz="2400" dirty="0" smtClean="0">
                    <a:solidFill>
                      <a:srgbClr val="FFCCCC"/>
                    </a:solidFill>
                    <a:latin typeface="Times New Roman" panose="02020603050405020304" pitchFamily="18" charset="0"/>
                  </a:rPr>
                  <a:t>= 1 : This Work  (</a:t>
                </a:r>
                <a:r>
                  <a:rPr kumimoji="1" lang="el-GR" altLang="ja-JP" sz="2400" b="1" i="1" dirty="0">
                    <a:ln w="3175" cmpd="sng">
                      <a:noFill/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l-GR" altLang="ja-JP" sz="2400" b="1" i="1">
                            <a:ln w="3175" cmpd="sng">
                              <a:noFill/>
                            </a:ln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l-GR" altLang="ja-JP" sz="2400" b="1" i="1" dirty="0">
                            <a:ln w="3175" cmpd="sng">
                              <a:noFill/>
                            </a:ln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kumimoji="1" lang="en-US" altLang="ja-JP" sz="2400" dirty="0" smtClean="0">
                    <a:solidFill>
                      <a:srgbClr val="FFCCCC"/>
                    </a:solidFill>
                    <a:latin typeface="Times New Roman" panose="02020603050405020304" pitchFamily="18" charset="0"/>
                  </a:rPr>
                  <a:t>)  </a:t>
                </a:r>
                <a:r>
                  <a:rPr kumimoji="1" lang="en-US" altLang="ja-JP" sz="2400" i="1" dirty="0" smtClean="0">
                    <a:solidFill>
                      <a:srgbClr val="FFCC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ja-JP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= 6 (DU),  = 8 (MU)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1800"/>
                  </a:spcBef>
                  <a:spcAft>
                    <a:spcPct val="0"/>
                  </a:spcAft>
                </a:pPr>
                <a:r>
                  <a:rPr kumimoji="1" lang="en-US" altLang="ja-JP" sz="2400" b="1" dirty="0" smtClean="0">
                    <a:solidFill>
                      <a:srgbClr val="FFFFCC"/>
                    </a:solidFill>
                    <a:latin typeface="Times New Roman" panose="02020603050405020304" pitchFamily="18" charset="0"/>
                  </a:rPr>
                  <a:t>4. Transitions between </a:t>
                </a:r>
                <a:r>
                  <a:rPr kumimoji="1" lang="en-US" altLang="ja-JP" sz="2400" b="1" dirty="0">
                    <a:solidFill>
                      <a:srgbClr val="FFFFCC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kumimoji="1" lang="en-US" altLang="ja-JP" sz="2400" b="1" dirty="0" smtClean="0">
                    <a:solidFill>
                      <a:srgbClr val="FFFFCC"/>
                    </a:solidFill>
                    <a:latin typeface="Times New Roman" panose="02020603050405020304" pitchFamily="18" charset="0"/>
                  </a:rPr>
                  <a:t>wo states with different Landau levels</a:t>
                </a:r>
              </a:p>
              <a:p>
                <a:pPr eaLnBrk="0" fontAlgn="base" latinLnBrk="0" hangingPunct="0">
                  <a:lnSpc>
                    <a:spcPts val="32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1" lang="en-US" altLang="ja-JP" sz="2400" b="1" dirty="0" smtClean="0">
                    <a:solidFill>
                      <a:srgbClr val="FFFFCC"/>
                    </a:solidFill>
                    <a:latin typeface="Times New Roman" panose="02020603050405020304" pitchFamily="18" charset="0"/>
                  </a:rPr>
                  <a:t>     are important in Strong Magnetic Field when energy difference is larger than temperature</a:t>
                </a:r>
                <a:r>
                  <a:rPr kumimoji="1" lang="en-US" altLang="ja-JP" sz="2400" dirty="0" smtClean="0">
                    <a:solidFill>
                      <a:srgbClr val="FFFFCC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50171"/>
                <a:ext cx="8712968" cy="4965462"/>
              </a:xfrm>
              <a:prstGeom prst="rect">
                <a:avLst/>
              </a:prstGeom>
              <a:blipFill rotWithShape="0">
                <a:blip r:embed="rId2"/>
                <a:stretch>
                  <a:fillRect l="-1049" t="-736" r="-9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236296" y="5805264"/>
                <a:ext cx="1440160" cy="428131"/>
              </a:xfrm>
              <a:prstGeom prst="rect">
                <a:avLst/>
              </a:prstGeom>
              <a:solidFill>
                <a:srgbClr val="FFFFAB"/>
              </a:solidFill>
              <a:ln w="47625">
                <a:solidFill>
                  <a:srgbClr val="FFFF6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2000" dirty="0">
                    <a:solidFill>
                      <a:srgbClr val="FFFFCC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1"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𝑒𝐵</m:t>
                        </m:r>
                      </m:e>
                    </m:rad>
                  </m:oMath>
                </a14:m>
                <a:endParaRPr kumimoji="1" lang="ja-JP" altLang="en-US" sz="2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5805264"/>
                <a:ext cx="1440160" cy="428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FFFF6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직사각형 5"/>
          <p:cNvSpPr/>
          <p:nvPr/>
        </p:nvSpPr>
        <p:spPr>
          <a:xfrm>
            <a:off x="179512" y="980728"/>
            <a:ext cx="8784976" cy="554461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09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2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91436" tIns="45716" rIns="91436" bIns="45716">
            <a:spAutoFit/>
          </a:bodyPr>
          <a:lstStyle/>
          <a:p>
            <a:pPr eaLnBrk="0" latinLnBrk="0" hangingPunct="0"/>
            <a:r>
              <a:rPr lang="en-US" altLang="ko-KR" sz="2800" b="1" dirty="0" smtClean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Summary </a:t>
            </a:r>
            <a:r>
              <a:rPr lang="en-US" altLang="ko-KR" sz="2800" b="1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and </a:t>
            </a:r>
            <a:r>
              <a:rPr lang="en-US" altLang="ko-KR" sz="2800" b="1" dirty="0" smtClean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Conclusion for </a:t>
            </a:r>
            <a:r>
              <a:rPr lang="en-US" altLang="ko-KR" sz="2800" b="1" dirty="0" err="1" smtClean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SMaF</a:t>
            </a:r>
            <a:r>
              <a:rPr lang="en-US" altLang="ko-KR" sz="2800" b="1" dirty="0" smtClean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 Physics</a:t>
            </a:r>
            <a:endParaRPr lang="ja-JP" altLang="en-US" sz="28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1084" y="845179"/>
            <a:ext cx="9144000" cy="6001635"/>
          </a:xfrm>
          <a:prstGeom prst="rect">
            <a:avLst/>
          </a:prstGeom>
          <a:solidFill>
            <a:srgbClr val="CCFFCC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91436" tIns="45716" rIns="91436" bIns="45716">
            <a:spAutoFit/>
          </a:bodyPr>
          <a:lstStyle/>
          <a:p>
            <a:pPr marL="342900" indent="-342900" eaLnBrk="0" latinLnBrk="0" hangingPunct="0">
              <a:buFontTx/>
              <a:buAutoNum type="arabicPeriod"/>
            </a:pPr>
            <a:r>
              <a:rPr lang="en-US" altLang="ko-KR" sz="2400" b="1" dirty="0" smtClean="0">
                <a:solidFill>
                  <a:srgbClr val="0070C0"/>
                </a:solidFill>
                <a:latin typeface="Arial" charset="0"/>
                <a:ea typeface="MS PGothic" pitchFamily="34" charset="-128"/>
              </a:rPr>
              <a:t>We calculated neutrino transport inside PNS, which shows an asymmetry with respect to </a:t>
            </a:r>
            <a:r>
              <a:rPr lang="en-US" altLang="ko-KR" sz="2400" b="1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the magnetic field direction in a </a:t>
            </a:r>
            <a:r>
              <a:rPr lang="en-US" altLang="ko-KR" sz="2400" b="1" dirty="0" err="1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magnetar</a:t>
            </a:r>
            <a:r>
              <a:rPr lang="en-US" altLang="ko-KR" sz="2400" b="1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.</a:t>
            </a:r>
            <a:endParaRPr lang="en-US" altLang="ko-KR" sz="2400" b="1" dirty="0">
              <a:solidFill>
                <a:srgbClr val="C00000"/>
              </a:solidFill>
              <a:latin typeface="Arial" charset="0"/>
              <a:ea typeface="MS PGothic" pitchFamily="34" charset="-128"/>
            </a:endParaRPr>
          </a:p>
          <a:p>
            <a:pPr marL="342900" indent="-342900" eaLnBrk="0" latinLnBrk="0" hangingPunct="0">
              <a:buFontTx/>
              <a:buAutoNum type="arabicPeriod"/>
            </a:pPr>
            <a:r>
              <a:rPr lang="en-US" altLang="ko-KR" sz="2400" b="1" dirty="0" smtClean="0">
                <a:solidFill>
                  <a:srgbClr val="00B050"/>
                </a:solidFill>
                <a:latin typeface="Arial" charset="0"/>
              </a:rPr>
              <a:t>The asymmetry turns out 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charset="0"/>
              </a:rPr>
              <a:t>to be a source of pulsar kicks of neutron stars.</a:t>
            </a:r>
          </a:p>
          <a:p>
            <a:pPr marL="342900" indent="-342900" eaLnBrk="0" latinLnBrk="0" hangingPunct="0">
              <a:buFontTx/>
              <a:buAutoNum type="arabicPeriod"/>
            </a:pPr>
            <a:r>
              <a:rPr lang="en-US" altLang="ko-KR" sz="2400" b="1" dirty="0" smtClean="0">
                <a:solidFill>
                  <a:prstClr val="black"/>
                </a:solidFill>
                <a:latin typeface="Arial" charset="0"/>
              </a:rPr>
              <a:t>For the spin deceleration of neutron star, we also considered </a:t>
            </a:r>
            <a:r>
              <a:rPr lang="en-US" altLang="ko-KR" sz="2400" b="1" dirty="0" err="1" smtClean="0">
                <a:solidFill>
                  <a:prstClr val="black"/>
                </a:solidFill>
                <a:latin typeface="Arial" charset="0"/>
              </a:rPr>
              <a:t>toroidal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charset="0"/>
              </a:rPr>
              <a:t> magnetic field, </a:t>
            </a:r>
            <a:r>
              <a:rPr lang="en-US" altLang="ko-KR" sz="2400" b="1" dirty="0" smtClean="0">
                <a:solidFill>
                  <a:srgbClr val="FF0000"/>
                </a:solidFill>
                <a:latin typeface="Arial" charset="0"/>
              </a:rPr>
              <a:t> in which we also found the asymmetry leading to the spin deceleration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charset="0"/>
              </a:rPr>
              <a:t>. </a:t>
            </a:r>
            <a:endParaRPr lang="en-US" altLang="ko-KR" sz="2400" b="1" dirty="0">
              <a:solidFill>
                <a:prstClr val="black"/>
              </a:solidFill>
              <a:latin typeface="Arial" charset="0"/>
            </a:endParaRPr>
          </a:p>
          <a:p>
            <a:pPr marL="342900" indent="-342900" eaLnBrk="0" latinLnBrk="0" hangingPunct="0">
              <a:buFontTx/>
              <a:buAutoNum type="arabicPeriod"/>
            </a:pPr>
            <a:r>
              <a:rPr lang="en-US" altLang="ko-KR" sz="2400" b="1" dirty="0" smtClean="0">
                <a:solidFill>
                  <a:srgbClr val="FFC000"/>
                </a:solidFill>
                <a:latin typeface="Arial" charset="0"/>
              </a:rPr>
              <a:t>Additional mechanisms for cooling process 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charset="0"/>
              </a:rPr>
              <a:t>are shown to affect the cooling of </a:t>
            </a:r>
            <a:r>
              <a:rPr lang="en-US" altLang="ko-KR" sz="2400" b="1" dirty="0" err="1" smtClean="0">
                <a:solidFill>
                  <a:prstClr val="black"/>
                </a:solidFill>
                <a:latin typeface="Arial" charset="0"/>
              </a:rPr>
              <a:t>magnetar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charset="0"/>
              </a:rPr>
              <a:t> as well as neutron stars</a:t>
            </a:r>
            <a:r>
              <a:rPr lang="en-US" altLang="ko-KR" sz="2400" dirty="0" smtClean="0">
                <a:solidFill>
                  <a:prstClr val="black"/>
                </a:solidFill>
                <a:latin typeface="Arial" charset="0"/>
              </a:rPr>
              <a:t>. </a:t>
            </a:r>
          </a:p>
          <a:p>
            <a:pPr marL="342900" indent="-342900" eaLnBrk="0" latinLnBrk="0" hangingPunct="0">
              <a:buFontTx/>
              <a:buAutoNum type="arabicPeriod"/>
            </a:pPr>
            <a:r>
              <a:rPr lang="en-US" altLang="ko-KR" sz="2400" b="1" dirty="0" smtClean="0">
                <a:solidFill>
                  <a:prstClr val="black"/>
                </a:solidFill>
                <a:latin typeface="Arial" charset="0"/>
              </a:rPr>
              <a:t>In the Universe, we need more deep understanding of  s</a:t>
            </a:r>
            <a:r>
              <a:rPr lang="en-US" altLang="ko-KR" sz="2400" b="1" dirty="0" smtClean="0">
                <a:solidFill>
                  <a:srgbClr val="FF0000"/>
                </a:solidFill>
                <a:latin typeface="Arial" charset="0"/>
              </a:rPr>
              <a:t>trong magnetic field (</a:t>
            </a:r>
            <a:r>
              <a:rPr lang="en-US" altLang="ko-KR" sz="2400" b="1" dirty="0" err="1" smtClean="0">
                <a:solidFill>
                  <a:srgbClr val="FF0000"/>
                </a:solidFill>
                <a:latin typeface="Arial" charset="0"/>
              </a:rPr>
              <a:t>SMaF</a:t>
            </a:r>
            <a:r>
              <a:rPr lang="en-US" altLang="ko-KR" sz="2400" b="1" dirty="0" smtClean="0">
                <a:solidFill>
                  <a:srgbClr val="FF0000"/>
                </a:solidFill>
                <a:latin typeface="Arial" charset="0"/>
              </a:rPr>
              <a:t>) physics, 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charset="0"/>
              </a:rPr>
              <a:t>for example, </a:t>
            </a:r>
            <a:r>
              <a:rPr lang="en-US" altLang="ko-KR" sz="2400" b="1" dirty="0" smtClean="0">
                <a:solidFill>
                  <a:srgbClr val="0070C0"/>
                </a:solidFill>
                <a:latin typeface="Arial" charset="0"/>
              </a:rPr>
              <a:t>Landau quantization 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charset="0"/>
              </a:rPr>
              <a:t>and </a:t>
            </a:r>
            <a:r>
              <a:rPr lang="en-US" altLang="ko-KR" sz="2400" b="1" dirty="0" smtClean="0">
                <a:solidFill>
                  <a:srgbClr val="00B050"/>
                </a:solidFill>
                <a:latin typeface="Arial" charset="0"/>
              </a:rPr>
              <a:t>polarization 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charset="0"/>
              </a:rPr>
              <a:t>of particle propagation inside neutron stars. </a:t>
            </a:r>
            <a:r>
              <a:rPr lang="en-US" altLang="ko-KR" sz="2400" b="1" dirty="0" smtClean="0">
                <a:solidFill>
                  <a:srgbClr val="7030A0"/>
                </a:solidFill>
                <a:latin typeface="Arial" charset="0"/>
              </a:rPr>
              <a:t>It may lead to new mechanism of cosmic particles </a:t>
            </a:r>
            <a:r>
              <a:rPr lang="en-US" altLang="ko-KR" sz="2400" b="1" dirty="0" smtClean="0">
                <a:solidFill>
                  <a:srgbClr val="FF0000"/>
                </a:solidFill>
                <a:latin typeface="Arial" charset="0"/>
              </a:rPr>
              <a:t>(pion, neutrino … emission) as well as the cooling process.</a:t>
            </a:r>
            <a:endParaRPr lang="en-US" altLang="ja-JP" sz="2800" b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77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ChangeArrowheads="1"/>
          </p:cNvSpPr>
          <p:nvPr/>
        </p:nvSpPr>
        <p:spPr bwMode="auto">
          <a:xfrm>
            <a:off x="251520" y="188640"/>
            <a:ext cx="871296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lang="en-US" altLang="ko-KR" sz="3200" dirty="0" smtClean="0">
                <a:solidFill>
                  <a:srgbClr val="FF0000"/>
                </a:solidFill>
                <a:ea typeface="MS PGothic" pitchFamily="34" charset="-128"/>
              </a:rPr>
              <a:t>Collaborators</a:t>
            </a:r>
          </a:p>
          <a:p>
            <a:pPr latinLnBrk="0"/>
            <a:r>
              <a:rPr lang="en-US" altLang="ko-KR" sz="2400" dirty="0" err="1" smtClean="0">
                <a:solidFill>
                  <a:prstClr val="black"/>
                </a:solidFill>
                <a:ea typeface="MS PGothic" pitchFamily="34" charset="-128"/>
              </a:rPr>
              <a:t>Eunja</a:t>
            </a:r>
            <a:r>
              <a:rPr lang="en-US" altLang="ko-KR" sz="2400" dirty="0" smtClean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ea typeface="MS PGothic" pitchFamily="34" charset="-128"/>
              </a:rPr>
              <a:t>Ha, Y. S. Kwon, </a:t>
            </a:r>
            <a:r>
              <a:rPr lang="en-US" altLang="ko-KR" sz="2400" dirty="0" err="1" smtClean="0">
                <a:solidFill>
                  <a:prstClr val="black"/>
                </a:solidFill>
                <a:ea typeface="MS PGothic" pitchFamily="34" charset="-128"/>
              </a:rPr>
              <a:t>Ki-Seok</a:t>
            </a:r>
            <a:r>
              <a:rPr lang="en-US" altLang="ko-KR" sz="2400" dirty="0" smtClean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ko-KR" sz="2400" dirty="0" err="1" smtClean="0">
                <a:solidFill>
                  <a:prstClr val="black"/>
                </a:solidFill>
                <a:ea typeface="MS PGothic" pitchFamily="34" charset="-128"/>
              </a:rPr>
              <a:t>Choi</a:t>
            </a:r>
            <a:r>
              <a:rPr lang="en-US" altLang="ko-KR" sz="2400" dirty="0" smtClean="0">
                <a:solidFill>
                  <a:prstClr val="black"/>
                </a:solidFill>
                <a:ea typeface="MS PGothic" pitchFamily="34" charset="-128"/>
              </a:rPr>
              <a:t>, T. </a:t>
            </a:r>
            <a:r>
              <a:rPr lang="en-US" altLang="ko-KR" sz="2400" dirty="0" err="1" smtClean="0">
                <a:solidFill>
                  <a:prstClr val="black"/>
                </a:solidFill>
                <a:ea typeface="MS PGothic" pitchFamily="34" charset="-128"/>
              </a:rPr>
              <a:t>Miyatsu</a:t>
            </a:r>
            <a:r>
              <a:rPr lang="en-US" altLang="ko-KR" sz="2400" dirty="0" smtClean="0">
                <a:solidFill>
                  <a:prstClr val="black"/>
                </a:solidFill>
                <a:ea typeface="MS PGothic" pitchFamily="34" charset="-128"/>
              </a:rPr>
              <a:t>, M. </a:t>
            </a:r>
            <a:r>
              <a:rPr lang="en-US" altLang="ko-KR" sz="2400" dirty="0" err="1" smtClean="0">
                <a:solidFill>
                  <a:prstClr val="black"/>
                </a:solidFill>
                <a:ea typeface="MS PGothic" pitchFamily="34" charset="-128"/>
              </a:rPr>
              <a:t>Kusakabe</a:t>
            </a:r>
            <a:r>
              <a:rPr lang="en-US" altLang="ko-KR" sz="2400" dirty="0" smtClean="0">
                <a:solidFill>
                  <a:prstClr val="black"/>
                </a:solidFill>
                <a:ea typeface="MS PGothic" pitchFamily="34" charset="-128"/>
              </a:rPr>
              <a:t>,</a:t>
            </a:r>
          </a:p>
          <a:p>
            <a:pPr latinLnBrk="0"/>
            <a:r>
              <a:rPr lang="en-US" altLang="ko-KR" sz="2400" dirty="0" err="1" smtClean="0">
                <a:solidFill>
                  <a:prstClr val="black"/>
                </a:solidFill>
                <a:ea typeface="MS PGothic" pitchFamily="34" charset="-128"/>
              </a:rPr>
              <a:t>Jaewon</a:t>
            </a:r>
            <a:r>
              <a:rPr lang="en-US" altLang="ko-KR" sz="2400" dirty="0" smtClean="0">
                <a:solidFill>
                  <a:prstClr val="black"/>
                </a:solidFill>
                <a:ea typeface="MS PGothic" pitchFamily="34" charset="-128"/>
              </a:rPr>
              <a:t> Shin, Gil-</a:t>
            </a:r>
            <a:r>
              <a:rPr lang="en-US" altLang="ko-KR" sz="2400" dirty="0" err="1" smtClean="0">
                <a:solidFill>
                  <a:prstClr val="black"/>
                </a:solidFill>
                <a:ea typeface="MS PGothic" pitchFamily="34" charset="-128"/>
              </a:rPr>
              <a:t>Seok</a:t>
            </a:r>
            <a:r>
              <a:rPr lang="en-US" altLang="ko-KR" sz="2400" dirty="0" smtClean="0">
                <a:solidFill>
                  <a:prstClr val="black"/>
                </a:solidFill>
                <a:ea typeface="MS PGothic" pitchFamily="34" charset="-128"/>
              </a:rPr>
              <a:t> Yang, C-Y. </a:t>
            </a:r>
            <a:r>
              <a:rPr lang="en-US" altLang="ko-KR" sz="2400" dirty="0" err="1" smtClean="0">
                <a:solidFill>
                  <a:prstClr val="black"/>
                </a:solidFill>
                <a:ea typeface="MS PGothic" pitchFamily="34" charset="-128"/>
              </a:rPr>
              <a:t>Ryu</a:t>
            </a:r>
            <a:r>
              <a:rPr lang="en-US" altLang="ko-KR" sz="2400" dirty="0" smtClean="0">
                <a:solidFill>
                  <a:prstClr val="black"/>
                </a:solidFill>
                <a:ea typeface="MS PGothic" pitchFamily="34" charset="-128"/>
              </a:rPr>
              <a:t>  (</a:t>
            </a:r>
            <a:r>
              <a:rPr lang="en-US" altLang="ko-KR" sz="2400" dirty="0" err="1" smtClean="0">
                <a:solidFill>
                  <a:prstClr val="black"/>
                </a:solidFill>
                <a:ea typeface="MS PGothic" pitchFamily="34" charset="-128"/>
              </a:rPr>
              <a:t>Soongsil</a:t>
            </a:r>
            <a:r>
              <a:rPr lang="en-US" altLang="ko-KR" sz="2400" dirty="0" smtClean="0">
                <a:solidFill>
                  <a:prstClr val="black"/>
                </a:solidFill>
                <a:ea typeface="MS PGothic" pitchFamily="34" charset="-128"/>
              </a:rPr>
              <a:t> University) ….</a:t>
            </a:r>
            <a:endParaRPr lang="en-US" altLang="ko-KR" sz="2400" b="1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latinLnBrk="0"/>
            <a:endParaRPr lang="en-US" altLang="ko-KR" sz="240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latinLnBrk="0"/>
            <a:r>
              <a:rPr lang="en-US" altLang="ko-KR" sz="2400" dirty="0" err="1" smtClean="0">
                <a:solidFill>
                  <a:prstClr val="black"/>
                </a:solidFill>
                <a:ea typeface="MS PGothic" pitchFamily="34" charset="-128"/>
              </a:rPr>
              <a:t>Hungchong</a:t>
            </a:r>
            <a:r>
              <a:rPr lang="en-US" altLang="ko-KR" sz="2400" dirty="0" smtClean="0">
                <a:solidFill>
                  <a:prstClr val="black"/>
                </a:solidFill>
                <a:ea typeface="MS PGothic" pitchFamily="34" charset="-128"/>
              </a:rPr>
              <a:t> Kim (</a:t>
            </a:r>
            <a:r>
              <a:rPr lang="en-US" altLang="ko-KR" sz="2400" dirty="0" err="1" smtClean="0">
                <a:solidFill>
                  <a:prstClr val="black"/>
                </a:solidFill>
                <a:ea typeface="MS PGothic" pitchFamily="34" charset="-128"/>
              </a:rPr>
              <a:t>Kookmin</a:t>
            </a:r>
            <a:r>
              <a:rPr lang="en-US" altLang="ko-KR" sz="2400" dirty="0" smtClean="0">
                <a:solidFill>
                  <a:prstClr val="black"/>
                </a:solidFill>
                <a:ea typeface="MS PGothic" pitchFamily="34" charset="-128"/>
              </a:rPr>
              <a:t> Univ.), </a:t>
            </a:r>
            <a:r>
              <a:rPr lang="en-US" altLang="ko-KR" sz="2400" b="1" dirty="0" smtClean="0">
                <a:solidFill>
                  <a:prstClr val="black"/>
                </a:solidFill>
                <a:ea typeface="MS PGothic" pitchFamily="34" charset="-128"/>
              </a:rPr>
              <a:t>K</a:t>
            </a:r>
            <a:r>
              <a:rPr lang="en-US" altLang="ko-KR" sz="2400" b="1" dirty="0">
                <a:solidFill>
                  <a:prstClr val="black"/>
                </a:solidFill>
                <a:ea typeface="MS PGothic" pitchFamily="34" charset="-128"/>
              </a:rPr>
              <a:t>. S. </a:t>
            </a:r>
            <a:r>
              <a:rPr lang="en-US" altLang="ko-KR" sz="2400" b="1" dirty="0" smtClean="0">
                <a:solidFill>
                  <a:prstClr val="black"/>
                </a:solidFill>
                <a:ea typeface="MS PGothic" pitchFamily="34" charset="-128"/>
              </a:rPr>
              <a:t>Kim (Korea Aerospace Univ.), W</a:t>
            </a:r>
            <a:r>
              <a:rPr lang="en-US" altLang="ko-KR" sz="2400" b="1" dirty="0">
                <a:solidFill>
                  <a:prstClr val="black"/>
                </a:solidFill>
                <a:ea typeface="MS PGothic" pitchFamily="34" charset="-128"/>
              </a:rPr>
              <a:t>. </a:t>
            </a:r>
            <a:r>
              <a:rPr lang="en-US" altLang="ko-KR" sz="2400" b="1" dirty="0" smtClean="0">
                <a:solidFill>
                  <a:prstClr val="black"/>
                </a:solidFill>
                <a:ea typeface="MS PGothic" pitchFamily="34" charset="-128"/>
              </a:rPr>
              <a:t>So (</a:t>
            </a:r>
            <a:r>
              <a:rPr lang="en-US" altLang="ko-KR" sz="2400" b="1" dirty="0" err="1" smtClean="0">
                <a:solidFill>
                  <a:prstClr val="black"/>
                </a:solidFill>
                <a:ea typeface="MS PGothic" pitchFamily="34" charset="-128"/>
              </a:rPr>
              <a:t>Kangwon</a:t>
            </a:r>
            <a:r>
              <a:rPr lang="en-US" altLang="ko-KR" sz="2400" b="1" dirty="0" smtClean="0">
                <a:solidFill>
                  <a:prstClr val="black"/>
                </a:solidFill>
                <a:ea typeface="MS PGothic" pitchFamily="34" charset="-128"/>
              </a:rPr>
              <a:t> Univ.), C</a:t>
            </a:r>
            <a:r>
              <a:rPr lang="en-US" altLang="ko-KR" sz="2400" b="1" dirty="0">
                <a:solidFill>
                  <a:prstClr val="black"/>
                </a:solidFill>
                <a:ea typeface="MS PGothic" pitchFamily="34" charset="-128"/>
              </a:rPr>
              <a:t>. </a:t>
            </a:r>
            <a:r>
              <a:rPr lang="en-US" altLang="ko-KR" sz="2400" b="1" dirty="0" smtClean="0">
                <a:solidFill>
                  <a:prstClr val="black"/>
                </a:solidFill>
                <a:ea typeface="MS PGothic" pitchFamily="34" charset="-128"/>
              </a:rPr>
              <a:t>Hyun (</a:t>
            </a:r>
            <a:r>
              <a:rPr lang="en-US" altLang="ko-KR" sz="2400" b="1" dirty="0" err="1" smtClean="0">
                <a:solidFill>
                  <a:prstClr val="black"/>
                </a:solidFill>
                <a:ea typeface="MS PGothic" pitchFamily="34" charset="-128"/>
              </a:rPr>
              <a:t>Daegu</a:t>
            </a:r>
            <a:r>
              <a:rPr lang="en-US" altLang="ko-KR" sz="2400" b="1" dirty="0" smtClean="0">
                <a:solidFill>
                  <a:prstClr val="black"/>
                </a:solidFill>
                <a:ea typeface="MS PGothic" pitchFamily="34" charset="-128"/>
              </a:rPr>
              <a:t> Univ</a:t>
            </a:r>
            <a:r>
              <a:rPr lang="en-US" altLang="ko-KR" sz="2400" dirty="0" smtClean="0">
                <a:solidFill>
                  <a:prstClr val="black"/>
                </a:solidFill>
                <a:ea typeface="MS PGothic" pitchFamily="34" charset="-128"/>
              </a:rPr>
              <a:t>.)…</a:t>
            </a:r>
          </a:p>
          <a:p>
            <a:pPr latinLnBrk="0"/>
            <a:endParaRPr lang="en-US" altLang="ko-KR" sz="240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latinLnBrk="0"/>
            <a:r>
              <a:rPr lang="en-US" altLang="ko-KR" sz="2400" dirty="0" smtClean="0">
                <a:solidFill>
                  <a:prstClr val="black"/>
                </a:solidFill>
                <a:ea typeface="MS PGothic" pitchFamily="34" charset="-128"/>
              </a:rPr>
              <a:t>K. Tsushima (IIP, Brazil), K. Saito (TSU)</a:t>
            </a:r>
          </a:p>
          <a:p>
            <a:pPr latinLnBrk="0"/>
            <a:r>
              <a:rPr lang="en-US" altLang="ko-KR" sz="2400" dirty="0" smtClean="0">
                <a:solidFill>
                  <a:srgbClr val="0070C0"/>
                </a:solidFill>
                <a:ea typeface="MS PGothic" pitchFamily="34" charset="-128"/>
              </a:rPr>
              <a:t>G</a:t>
            </a:r>
            <a:r>
              <a:rPr lang="en-US" altLang="ko-KR" sz="2400" dirty="0">
                <a:solidFill>
                  <a:srgbClr val="0070C0"/>
                </a:solidFill>
                <a:ea typeface="MS PGothic" pitchFamily="34" charset="-128"/>
              </a:rPr>
              <a:t>. </a:t>
            </a:r>
            <a:r>
              <a:rPr lang="en-US" altLang="ko-KR" sz="2400" dirty="0" smtClean="0">
                <a:solidFill>
                  <a:srgbClr val="0070C0"/>
                </a:solidFill>
                <a:ea typeface="MS PGothic" pitchFamily="34" charset="-128"/>
              </a:rPr>
              <a:t>Mathews (Notre Dame), </a:t>
            </a:r>
            <a:r>
              <a:rPr lang="en-US" altLang="ko-KR" sz="2400" dirty="0" err="1" smtClean="0">
                <a:solidFill>
                  <a:srgbClr val="0070C0"/>
                </a:solidFill>
                <a:ea typeface="MS PGothic" pitchFamily="34" charset="-128"/>
              </a:rPr>
              <a:t>Baha</a:t>
            </a:r>
            <a:r>
              <a:rPr lang="en-US" altLang="ko-KR" sz="2400" dirty="0" smtClean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en-US" altLang="ko-KR" sz="2400" dirty="0" err="1" smtClean="0">
                <a:solidFill>
                  <a:srgbClr val="0070C0"/>
                </a:solidFill>
                <a:ea typeface="MS PGothic" pitchFamily="34" charset="-128"/>
              </a:rPr>
              <a:t>Ballantekin</a:t>
            </a:r>
            <a:r>
              <a:rPr lang="en-US" altLang="ko-KR" sz="2400" dirty="0" smtClean="0">
                <a:solidFill>
                  <a:srgbClr val="0070C0"/>
                </a:solidFill>
                <a:ea typeface="MS PGothic" pitchFamily="34" charset="-128"/>
              </a:rPr>
              <a:t> (Wisconsin),  </a:t>
            </a:r>
          </a:p>
          <a:p>
            <a:pPr latinLnBrk="0"/>
            <a:r>
              <a:rPr lang="en-US" altLang="ko-KR" sz="2400" dirty="0" smtClean="0">
                <a:solidFill>
                  <a:srgbClr val="0070C0"/>
                </a:solidFill>
                <a:ea typeface="MS PGothic" pitchFamily="34" charset="-128"/>
              </a:rPr>
              <a:t>Alex Brown (MSU), H. Sagawa (RIKEN) </a:t>
            </a:r>
          </a:p>
          <a:p>
            <a:pPr latinLnBrk="0"/>
            <a:r>
              <a:rPr lang="en-US" altLang="ko-KR" sz="2400" dirty="0" smtClean="0">
                <a:solidFill>
                  <a:srgbClr val="CC00CC"/>
                </a:solidFill>
                <a:ea typeface="MS PGothic" pitchFamily="34" charset="-128"/>
              </a:rPr>
              <a:t>T</a:t>
            </a:r>
            <a:r>
              <a:rPr lang="en-US" altLang="ko-KR" sz="2400" dirty="0">
                <a:solidFill>
                  <a:srgbClr val="CC00CC"/>
                </a:solidFill>
                <a:ea typeface="MS PGothic" pitchFamily="34" charset="-128"/>
              </a:rPr>
              <a:t>. </a:t>
            </a:r>
            <a:r>
              <a:rPr lang="en-US" altLang="ko-KR" sz="2400" dirty="0" err="1" smtClean="0">
                <a:solidFill>
                  <a:srgbClr val="CC00CC"/>
                </a:solidFill>
                <a:ea typeface="MS PGothic" pitchFamily="34" charset="-128"/>
              </a:rPr>
              <a:t>Kajino</a:t>
            </a:r>
            <a:r>
              <a:rPr lang="en-US" altLang="ko-KR" sz="2400" dirty="0" smtClean="0">
                <a:solidFill>
                  <a:srgbClr val="CC00CC"/>
                </a:solidFill>
                <a:ea typeface="MS PGothic" pitchFamily="34" charset="-128"/>
              </a:rPr>
              <a:t> (NAOJ), </a:t>
            </a:r>
            <a:r>
              <a:rPr lang="en-US" altLang="ko-KR" sz="2400" dirty="0" err="1" smtClean="0">
                <a:solidFill>
                  <a:srgbClr val="CC00CC"/>
                </a:solidFill>
                <a:ea typeface="MS PGothic" pitchFamily="34" charset="-128"/>
              </a:rPr>
              <a:t>Ko</a:t>
            </a:r>
            <a:r>
              <a:rPr lang="en-US" altLang="ko-KR" sz="2400" dirty="0" smtClean="0">
                <a:solidFill>
                  <a:srgbClr val="CC00CC"/>
                </a:solidFill>
                <a:ea typeface="MS PGothic" pitchFamily="34" charset="-128"/>
              </a:rPr>
              <a:t> Nakamura (</a:t>
            </a:r>
            <a:r>
              <a:rPr lang="en-US" altLang="ko-KR" sz="2400" dirty="0" err="1" smtClean="0">
                <a:solidFill>
                  <a:srgbClr val="CC00CC"/>
                </a:solidFill>
                <a:ea typeface="MS PGothic" pitchFamily="34" charset="-128"/>
              </a:rPr>
              <a:t>Waseda</a:t>
            </a:r>
            <a:r>
              <a:rPr lang="en-US" altLang="ko-KR" sz="2400" dirty="0" smtClean="0">
                <a:solidFill>
                  <a:srgbClr val="CC00CC"/>
                </a:solidFill>
                <a:ea typeface="MS PGothic" pitchFamily="34" charset="-128"/>
              </a:rPr>
              <a:t>)</a:t>
            </a:r>
          </a:p>
          <a:p>
            <a:pPr latinLnBrk="0"/>
            <a:r>
              <a:rPr lang="en-US" altLang="ko-KR" sz="2400" dirty="0" smtClean="0">
                <a:solidFill>
                  <a:srgbClr val="CC00CC"/>
                </a:solidFill>
                <a:ea typeface="MS PGothic" pitchFamily="34" charset="-128"/>
              </a:rPr>
              <a:t>T</a:t>
            </a:r>
            <a:r>
              <a:rPr lang="en-US" altLang="ko-KR" sz="2400" dirty="0">
                <a:solidFill>
                  <a:srgbClr val="CC00CC"/>
                </a:solidFill>
                <a:ea typeface="MS PGothic" pitchFamily="34" charset="-128"/>
              </a:rPr>
              <a:t>. </a:t>
            </a:r>
            <a:r>
              <a:rPr lang="en-US" altLang="ko-KR" sz="2400" dirty="0" smtClean="0">
                <a:solidFill>
                  <a:srgbClr val="CC00CC"/>
                </a:solidFill>
                <a:ea typeface="MS PGothic" pitchFamily="34" charset="-128"/>
              </a:rPr>
              <a:t>Maruyama (Nihon Univ.), T</a:t>
            </a:r>
            <a:r>
              <a:rPr lang="en-US" altLang="ko-KR" sz="2400" dirty="0">
                <a:solidFill>
                  <a:srgbClr val="CC00CC"/>
                </a:solidFill>
                <a:ea typeface="MS PGothic" pitchFamily="34" charset="-128"/>
              </a:rPr>
              <a:t>. </a:t>
            </a:r>
            <a:r>
              <a:rPr lang="en-US" altLang="ko-KR" sz="2400" dirty="0" smtClean="0">
                <a:solidFill>
                  <a:srgbClr val="CC00CC"/>
                </a:solidFill>
                <a:ea typeface="MS PGothic" pitchFamily="34" charset="-128"/>
              </a:rPr>
              <a:t>Hayakawa (JAEA), </a:t>
            </a:r>
            <a:r>
              <a:rPr lang="en-US" altLang="ko-KR" sz="2400" dirty="0">
                <a:solidFill>
                  <a:srgbClr val="CC00CC"/>
                </a:solidFill>
                <a:ea typeface="MS PGothic" pitchFamily="34" charset="-128"/>
              </a:rPr>
              <a:t>S. </a:t>
            </a:r>
            <a:r>
              <a:rPr lang="en-US" altLang="ko-KR" sz="2400" dirty="0" smtClean="0">
                <a:solidFill>
                  <a:srgbClr val="CC00CC"/>
                </a:solidFill>
                <a:ea typeface="MS PGothic" pitchFamily="34" charset="-128"/>
              </a:rPr>
              <a:t>Chiba (TIT)…</a:t>
            </a:r>
          </a:p>
          <a:p>
            <a:pPr latinLnBrk="0"/>
            <a:r>
              <a:rPr lang="en-US" altLang="ko-KR" sz="2400" dirty="0" smtClean="0">
                <a:solidFill>
                  <a:srgbClr val="FFC000"/>
                </a:solidFill>
                <a:ea typeface="MS PGothic" pitchFamily="34" charset="-128"/>
              </a:rPr>
              <a:t>C. </a:t>
            </a:r>
            <a:r>
              <a:rPr lang="en-US" altLang="ko-KR" sz="2400" dirty="0" err="1" smtClean="0">
                <a:solidFill>
                  <a:srgbClr val="FFC000"/>
                </a:solidFill>
                <a:ea typeface="MS PGothic" pitchFamily="34" charset="-128"/>
              </a:rPr>
              <a:t>Deliduman</a:t>
            </a:r>
            <a:r>
              <a:rPr lang="en-US" altLang="ko-KR" sz="2400" dirty="0" smtClean="0">
                <a:solidFill>
                  <a:srgbClr val="FFC000"/>
                </a:solidFill>
                <a:ea typeface="MS PGothic" pitchFamily="34" charset="-128"/>
              </a:rPr>
              <a:t>, P. </a:t>
            </a:r>
            <a:r>
              <a:rPr lang="en-US" altLang="ko-KR" sz="2400" dirty="0" err="1" smtClean="0">
                <a:solidFill>
                  <a:srgbClr val="FFC000"/>
                </a:solidFill>
                <a:ea typeface="MS PGothic" pitchFamily="34" charset="-128"/>
              </a:rPr>
              <a:t>Yamac</a:t>
            </a:r>
            <a:r>
              <a:rPr lang="en-US" altLang="ko-KR" sz="2400" dirty="0" smtClean="0">
                <a:solidFill>
                  <a:srgbClr val="FFC000"/>
                </a:solidFill>
                <a:ea typeface="MS PGothic" pitchFamily="34" charset="-128"/>
              </a:rPr>
              <a:t> (Turkey)</a:t>
            </a:r>
          </a:p>
          <a:p>
            <a:pPr latinLnBrk="0"/>
            <a:r>
              <a:rPr lang="en-US" altLang="ko-KR" sz="2400" dirty="0" smtClean="0">
                <a:solidFill>
                  <a:srgbClr val="008000"/>
                </a:solidFill>
                <a:ea typeface="MS PGothic" pitchFamily="34" charset="-128"/>
              </a:rPr>
              <a:t>A</a:t>
            </a:r>
            <a:r>
              <a:rPr lang="en-US" altLang="ko-KR" sz="2400" dirty="0">
                <a:solidFill>
                  <a:srgbClr val="008000"/>
                </a:solidFill>
                <a:ea typeface="MS PGothic" pitchFamily="34" charset="-128"/>
              </a:rPr>
              <a:t>. </a:t>
            </a:r>
            <a:r>
              <a:rPr lang="en-US" altLang="ko-KR" sz="2400" dirty="0" err="1" smtClean="0">
                <a:solidFill>
                  <a:srgbClr val="008000"/>
                </a:solidFill>
                <a:ea typeface="MS PGothic" pitchFamily="34" charset="-128"/>
              </a:rPr>
              <a:t>Faessler</a:t>
            </a:r>
            <a:r>
              <a:rPr lang="en-US" altLang="ko-KR" sz="2400" dirty="0" smtClean="0">
                <a:solidFill>
                  <a:srgbClr val="008000"/>
                </a:solidFill>
                <a:ea typeface="MS PGothic" pitchFamily="34" charset="-128"/>
              </a:rPr>
              <a:t> (</a:t>
            </a:r>
            <a:r>
              <a:rPr lang="en-US" altLang="ko-KR" sz="2400" dirty="0" err="1" smtClean="0">
                <a:solidFill>
                  <a:srgbClr val="008000"/>
                </a:solidFill>
                <a:ea typeface="MS PGothic" pitchFamily="34" charset="-128"/>
              </a:rPr>
              <a:t>Tuebinen</a:t>
            </a:r>
            <a:r>
              <a:rPr lang="en-US" altLang="ko-KR" sz="2400" dirty="0" smtClean="0">
                <a:solidFill>
                  <a:srgbClr val="008000"/>
                </a:solidFill>
                <a:ea typeface="MS PGothic" pitchFamily="34" charset="-128"/>
              </a:rPr>
              <a:t>), </a:t>
            </a:r>
            <a:r>
              <a:rPr lang="en-US" altLang="ko-KR" sz="2400" dirty="0">
                <a:solidFill>
                  <a:srgbClr val="008000"/>
                </a:solidFill>
                <a:ea typeface="MS PGothic" pitchFamily="34" charset="-128"/>
              </a:rPr>
              <a:t>F. </a:t>
            </a:r>
            <a:r>
              <a:rPr lang="en-US" altLang="ko-KR" sz="2400" dirty="0" err="1" smtClean="0">
                <a:solidFill>
                  <a:srgbClr val="008000"/>
                </a:solidFill>
                <a:ea typeface="MS PGothic" pitchFamily="34" charset="-128"/>
              </a:rPr>
              <a:t>Simkovic</a:t>
            </a:r>
            <a:r>
              <a:rPr lang="en-US" altLang="ko-KR" sz="2400" dirty="0" smtClean="0">
                <a:solidFill>
                  <a:srgbClr val="008000"/>
                </a:solidFill>
                <a:ea typeface="MS PGothic" pitchFamily="34" charset="-128"/>
              </a:rPr>
              <a:t> (</a:t>
            </a:r>
            <a:r>
              <a:rPr lang="en-US" altLang="ko-KR" sz="2400" dirty="0" err="1" smtClean="0">
                <a:solidFill>
                  <a:srgbClr val="008000"/>
                </a:solidFill>
                <a:ea typeface="MS PGothic" pitchFamily="34" charset="-128"/>
              </a:rPr>
              <a:t>Dubna</a:t>
            </a:r>
            <a:r>
              <a:rPr lang="en-US" altLang="ko-KR" sz="2400" dirty="0" smtClean="0">
                <a:solidFill>
                  <a:srgbClr val="008000"/>
                </a:solidFill>
                <a:ea typeface="MS PGothic" pitchFamily="34" charset="-128"/>
              </a:rPr>
              <a:t>, Bratislava Univ.)…</a:t>
            </a:r>
            <a:endParaRPr lang="en-US" altLang="ko-KR" sz="2400" dirty="0">
              <a:solidFill>
                <a:srgbClr val="008000"/>
              </a:solidFill>
              <a:ea typeface="MS PGothic" pitchFamily="34" charset="-128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463" y="0"/>
            <a:ext cx="31575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602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4572000" y="404664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 smtClean="0">
                <a:solidFill>
                  <a:srgbClr val="FFFF00"/>
                </a:solidFill>
              </a:rPr>
              <a:t>Thanks for </a:t>
            </a:r>
          </a:p>
          <a:p>
            <a:r>
              <a:rPr lang="en-US" altLang="ko-KR" sz="4000" b="1" dirty="0" smtClean="0">
                <a:solidFill>
                  <a:srgbClr val="FFFF00"/>
                </a:solidFill>
              </a:rPr>
              <a:t>your attention !!</a:t>
            </a:r>
          </a:p>
        </p:txBody>
      </p:sp>
    </p:spTree>
    <p:extLst>
      <p:ext uri="{BB962C8B-B14F-4D97-AF65-F5344CB8AC3E}">
        <p14:creationId xmlns:p14="http://schemas.microsoft.com/office/powerpoint/2010/main" val="5665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84" y="476672"/>
            <a:ext cx="6012160" cy="337883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7504" y="1916832"/>
            <a:ext cx="5400600" cy="4616648"/>
          </a:xfrm>
          <a:prstGeom prst="rect">
            <a:avLst/>
          </a:prstGeom>
          <a:solidFill>
            <a:srgbClr val="000099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marL="514350" indent="-51435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kumimoji="1" lang="en-US" altLang="ja-JP" sz="2400" dirty="0" smtClean="0">
                <a:solidFill>
                  <a:srgbClr val="FFFFCC"/>
                </a:solidFill>
                <a:latin typeface="Times New Roman" panose="02020603050405020304" pitchFamily="18" charset="0"/>
              </a:rPr>
              <a:t>Very Strong Magnetic Field  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200" b="1" dirty="0" smtClean="0">
                <a:solidFill>
                  <a:srgbClr val="FFFFCC"/>
                </a:solidFill>
                <a:latin typeface="Times New Roman" panose="02020603050405020304" pitchFamily="18" charset="0"/>
              </a:rPr>
              <a:t>　　　</a:t>
            </a:r>
            <a:r>
              <a:rPr kumimoji="1" lang="en-US" altLang="ja-JP" sz="2200" b="1" dirty="0" smtClean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2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B </a:t>
            </a:r>
            <a:r>
              <a:rPr kumimoji="1" lang="ja-JP" alt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～ </a:t>
            </a:r>
            <a:r>
              <a:rPr kumimoji="1" lang="en-US" altLang="ja-JP" sz="2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10</a:t>
            </a:r>
            <a:r>
              <a:rPr kumimoji="1" lang="en-US" altLang="ja-JP" sz="2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15</a:t>
            </a:r>
            <a:r>
              <a:rPr kumimoji="1" lang="en-US" altLang="ja-JP" sz="2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G   </a:t>
            </a:r>
            <a:r>
              <a:rPr kumimoji="1" lang="ja-JP" alt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　   </a:t>
            </a:r>
            <a:r>
              <a:rPr kumimoji="1" lang="en-US" altLang="ja-JP" sz="2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(surface)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    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   </a:t>
            </a:r>
            <a:r>
              <a:rPr kumimoji="1" lang="en-US" altLang="ja-JP" sz="22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B </a:t>
            </a:r>
            <a:r>
              <a:rPr kumimoji="1" lang="ja-JP" altLang="en-US" sz="2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～ </a:t>
            </a:r>
            <a:r>
              <a:rPr kumimoji="1" lang="en-US" altLang="ja-JP" sz="2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10</a:t>
            </a:r>
            <a:r>
              <a:rPr kumimoji="1" lang="en-US" altLang="ja-JP" sz="2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17</a:t>
            </a:r>
            <a:r>
              <a:rPr kumimoji="1" lang="ja-JP" altLang="en-US" sz="2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－</a:t>
            </a:r>
            <a:r>
              <a:rPr kumimoji="1" lang="en-US" altLang="ja-JP" sz="2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19</a:t>
            </a:r>
            <a:r>
              <a:rPr kumimoji="1" lang="en-US" altLang="ja-JP" sz="2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G</a:t>
            </a:r>
            <a:r>
              <a:rPr kumimoji="1" lang="ja-JP" altLang="en-US" sz="2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　</a:t>
            </a:r>
            <a:r>
              <a:rPr kumimoji="1" lang="ja-JP" alt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(insides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0" fontAlgn="base" latinLnBrk="0" hangingPunct="0">
              <a:spcBef>
                <a:spcPts val="1200"/>
              </a:spcBef>
              <a:spcAft>
                <a:spcPct val="0"/>
              </a:spcAft>
            </a:pPr>
            <a:r>
              <a:rPr kumimoji="1" lang="en-US" altLang="ja-JP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    Normal Neutron Star </a:t>
            </a:r>
            <a:r>
              <a:rPr kumimoji="1" lang="en-US" altLang="ja-JP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400" i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B </a:t>
            </a:r>
            <a:r>
              <a:rPr kumimoji="1" lang="ja-JP" alt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～ </a:t>
            </a:r>
            <a:r>
              <a:rPr kumimoji="1" lang="en-US" altLang="ja-JP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10</a:t>
            </a:r>
            <a:r>
              <a:rPr kumimoji="1" lang="en-US" altLang="ja-JP" sz="2400" baseline="30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12 </a:t>
            </a:r>
            <a:r>
              <a:rPr kumimoji="1" lang="ja-JP" altLang="en-US" sz="2400" baseline="30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－</a:t>
            </a:r>
            <a:r>
              <a:rPr kumimoji="1" lang="en-US" altLang="ja-JP" sz="2400" baseline="300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13</a:t>
            </a:r>
            <a:r>
              <a:rPr kumimoji="1" lang="en-US" altLang="ja-JP" sz="24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G</a:t>
            </a:r>
          </a:p>
          <a:p>
            <a:pPr eaLnBrk="0" fontAlgn="base" latinLnBrk="0" hangingPunct="0">
              <a:spcBef>
                <a:spcPts val="4200"/>
              </a:spcBef>
              <a:spcAft>
                <a:spcPct val="0"/>
              </a:spcAft>
            </a:pPr>
            <a:r>
              <a:rPr kumimoji="1" lang="en-US" altLang="ja-JP" sz="2400" dirty="0" smtClean="0">
                <a:solidFill>
                  <a:srgbClr val="FFFFCC"/>
                </a:solidFill>
                <a:latin typeface="Times New Roman" panose="02020603050405020304" pitchFamily="18" charset="0"/>
              </a:rPr>
              <a:t>2) </a:t>
            </a:r>
            <a:r>
              <a:rPr kumimoji="1" lang="en-US" altLang="ja-JP" sz="24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Times New Roman" panose="02020603050405020304" pitchFamily="18" charset="0"/>
              </a:rPr>
              <a:t> Long Spin Period</a:t>
            </a:r>
          </a:p>
          <a:p>
            <a:pPr eaLnBrk="0" fontAlgn="base" latinLnBrk="0" hangingPunct="0">
              <a:spcBef>
                <a:spcPts val="600"/>
              </a:spcBef>
              <a:spcAft>
                <a:spcPct val="0"/>
              </a:spcAft>
            </a:pPr>
            <a:r>
              <a:rPr kumimoji="1" lang="en-US" altLang="ja-JP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4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       </a:t>
            </a:r>
            <a:r>
              <a:rPr kumimoji="1" lang="en-US" altLang="ja-JP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ja-JP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 = 2 </a:t>
            </a:r>
            <a:r>
              <a:rPr kumimoji="1" lang="ja-JP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～ </a:t>
            </a:r>
            <a:r>
              <a:rPr kumimoji="1"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12 </a:t>
            </a:r>
            <a:r>
              <a:rPr kumimoji="1" lang="en-US" altLang="ja-JP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s</a:t>
            </a:r>
          </a:p>
          <a:p>
            <a:pPr eaLnBrk="0" fontAlgn="base" latinLnBrk="0" hangingPunct="0">
              <a:spcBef>
                <a:spcPts val="120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　</a:t>
            </a:r>
            <a:r>
              <a:rPr kumimoji="1" lang="en-US" altLang="ja-JP" sz="2000" b="1" dirty="0" smtClean="0">
                <a:solidFill>
                  <a:srgbClr val="FFFFAB"/>
                </a:solidFill>
                <a:latin typeface="Times New Roman" panose="02020603050405020304" pitchFamily="18" charset="0"/>
              </a:rPr>
              <a:t>Losing Ang. Mom. very Rapidly</a:t>
            </a:r>
          </a:p>
          <a:p>
            <a:pPr eaLnBrk="0" fontAlgn="base" latinLnBrk="0" hangingPunct="0">
              <a:spcBef>
                <a:spcPts val="1800"/>
              </a:spcBef>
              <a:spcAft>
                <a:spcPct val="0"/>
              </a:spcAft>
            </a:pPr>
            <a:r>
              <a:rPr kumimoji="1" lang="en-US" altLang="ja-JP" sz="2000" b="1" dirty="0" smtClean="0">
                <a:solidFill>
                  <a:srgbClr val="FFFFAB"/>
                </a:solidFill>
                <a:latin typeface="Times New Roman" panose="02020603050405020304" pitchFamily="18" charset="0"/>
              </a:rPr>
              <a:t>    </a:t>
            </a:r>
            <a:r>
              <a:rPr kumimoji="1" lang="en-US" altLang="ja-JP" sz="2000" b="1" dirty="0" smtClean="0">
                <a:solidFill>
                  <a:srgbClr val="FFFFCC"/>
                </a:solidFill>
                <a:latin typeface="Times New Roman" panose="02020603050405020304" pitchFamily="18" charset="0"/>
              </a:rPr>
              <a:t>Strong Magnetic Field </a:t>
            </a:r>
          </a:p>
          <a:p>
            <a:pPr eaLnBrk="0" fontAlgn="base" latinLnBrk="0" hangingPunct="0">
              <a:spcBef>
                <a:spcPts val="600"/>
              </a:spcBef>
              <a:spcAft>
                <a:spcPct val="0"/>
              </a:spcAft>
            </a:pPr>
            <a:r>
              <a:rPr kumimoji="1" lang="en-US" altLang="ja-JP" sz="2000" b="1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2000" b="1" dirty="0" smtClean="0">
                <a:solidFill>
                  <a:srgbClr val="FFFFCC"/>
                </a:solidFill>
                <a:latin typeface="Times New Roman" panose="02020603050405020304" pitchFamily="18" charset="0"/>
              </a:rPr>
              <a:t>      disappear about 10,000 years</a:t>
            </a:r>
            <a:endParaRPr kumimoji="1" lang="en-US" altLang="ja-JP" sz="2400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8495" y="620688"/>
            <a:ext cx="8748464" cy="504056"/>
          </a:xfrm>
        </p:spPr>
        <p:txBody>
          <a:bodyPr>
            <a:normAutofit fontScale="90000"/>
          </a:bodyPr>
          <a:lstStyle/>
          <a:p>
            <a:pPr>
              <a:spcBef>
                <a:spcPts val="2400"/>
              </a:spcBef>
            </a:pPr>
            <a:r>
              <a:rPr lang="en-US" altLang="ja-JP" sz="2700" b="1" cap="none" dirty="0" err="1" smtClean="0">
                <a:solidFill>
                  <a:srgbClr val="FFC000"/>
                </a:solidFill>
                <a:latin typeface="Century Schoolbook" panose="02040604050505020304" pitchFamily="18" charset="0"/>
                <a:ea typeface="ＭＳ ゴシック" panose="020B0609070205080204" pitchFamily="49" charset="-128"/>
              </a:rPr>
              <a:t>Magnetar</a:t>
            </a:r>
            <a:r>
              <a:rPr lang="en-US" altLang="ja-JP" cap="none" dirty="0" smtClean="0">
                <a:solidFill>
                  <a:srgbClr val="FFFF00"/>
                </a:solidFill>
                <a:latin typeface="Century Schoolbook" panose="02040604050505020304" pitchFamily="18" charset="0"/>
                <a:ea typeface="ＭＳ ゴシック" panose="020B0609070205080204" pitchFamily="49" charset="-128"/>
              </a:rPr>
              <a:t> </a:t>
            </a:r>
            <a:r>
              <a:rPr lang="en-US" altLang="ja-JP" cap="none" dirty="0" smtClean="0">
                <a:solidFill>
                  <a:srgbClr val="FFFFCC"/>
                </a:solidFill>
                <a:latin typeface="Century Schoolbook" panose="02040604050505020304" pitchFamily="18" charset="0"/>
                <a:ea typeface="ＭＳ ゴシック" panose="020B0609070205080204" pitchFamily="49" charset="-128"/>
              </a:rPr>
              <a:t>  </a:t>
            </a:r>
            <a:r>
              <a:rPr lang="en-US" altLang="ja-JP" sz="2400" cap="none" dirty="0" smtClean="0">
                <a:latin typeface="Century Schoolbook" panose="02040604050505020304" pitchFamily="18" charset="0"/>
                <a:ea typeface="ＭＳ ゴシック" panose="020B0609070205080204" pitchFamily="49" charset="-128"/>
              </a:rPr>
              <a:t>Neutron-Star with Strong Magnetic-Field </a:t>
            </a:r>
            <a:endParaRPr kumimoji="1" lang="ja-JP" altLang="en-US" sz="1600" cap="none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073" y="3797433"/>
            <a:ext cx="3997415" cy="308795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148064" y="1074726"/>
            <a:ext cx="3816424" cy="52322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>
                <a:solidFill>
                  <a:prstClr val="white"/>
                </a:solidFill>
                <a:latin typeface="Times New Roman" panose="02020603050405020304" pitchFamily="18" charset="0"/>
              </a:rPr>
              <a:t>http://www.space.com/21347-strange-magnetar-neutron-star-glitch.html</a:t>
            </a:r>
            <a:endParaRPr kumimoji="1" lang="ja-JP" altLang="en-US" sz="1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1336336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prstClr val="white"/>
                </a:solidFill>
                <a:latin typeface="Times New Roman" panose="02020603050405020304" pitchFamily="18" charset="0"/>
              </a:rPr>
              <a:t>B.C.Duncan &amp; </a:t>
            </a:r>
            <a:r>
              <a:rPr kumimoji="1" lang="en-US" altLang="ja-JP" sz="16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C.Thompson</a:t>
            </a:r>
            <a:r>
              <a:rPr kumimoji="1" lang="en-US" altLang="ja-JP" sz="16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ApJL</a:t>
            </a:r>
            <a:r>
              <a:rPr kumimoji="1" lang="en-US" altLang="ja-JP" sz="1600" dirty="0">
                <a:solidFill>
                  <a:prstClr val="white"/>
                </a:solidFill>
                <a:latin typeface="Times New Roman" panose="02020603050405020304" pitchFamily="18" charset="0"/>
              </a:rPr>
              <a:t> 392, L9 (1992)</a:t>
            </a:r>
            <a:br>
              <a:rPr kumimoji="1" lang="en-US" altLang="ja-JP" sz="16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kumimoji="1" lang="en-US" altLang="ja-JP" sz="160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S.Merghetti</a:t>
            </a:r>
            <a:r>
              <a:rPr kumimoji="1" lang="en-US" altLang="ja-JP" sz="1600" dirty="0">
                <a:solidFill>
                  <a:prstClr val="white"/>
                </a:solidFill>
                <a:latin typeface="Times New Roman" panose="02020603050405020304" pitchFamily="18" charset="0"/>
              </a:rPr>
              <a:t>, A&amp;AR 15, 225 (2008)</a:t>
            </a:r>
            <a:endParaRPr kumimoji="1" lang="ja-JP" altLang="en-US" sz="16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-1" y="0"/>
            <a:ext cx="2843809" cy="461665"/>
          </a:xfrm>
          <a:prstGeom prst="rect">
            <a:avLst/>
          </a:prstGeom>
          <a:solidFill>
            <a:sysClr val="windowText" lastClr="000000">
              <a:alpha val="87057"/>
            </a:sys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Introduction</a:t>
            </a:r>
            <a:endParaRPr kumimoji="0" lang="en-US" altLang="ko-KR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843808" y="0"/>
            <a:ext cx="6300192" cy="461657"/>
          </a:xfrm>
          <a:prstGeom prst="rect">
            <a:avLst/>
          </a:prstGeom>
          <a:solidFill>
            <a:schemeClr val="tx1">
              <a:lumMod val="65000"/>
              <a:alpha val="48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Magnetar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 and </a:t>
            </a:r>
            <a:r>
              <a:rPr kumimoji="0" lang="en-US" altLang="ko-K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</a:rPr>
              <a:t>SMaF</a:t>
            </a:r>
            <a:endParaRPr kumimoji="0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3468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-1" y="0"/>
            <a:ext cx="2843809" cy="461665"/>
          </a:xfrm>
          <a:prstGeom prst="rect">
            <a:avLst/>
          </a:prstGeom>
          <a:solidFill>
            <a:schemeClr val="tx1">
              <a:alpha val="87057"/>
            </a:scheme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err="1" smtClean="0">
                <a:solidFill>
                  <a:prstClr val="white"/>
                </a:solidFill>
              </a:rPr>
              <a:t>SMaF</a:t>
            </a:r>
            <a:r>
              <a:rPr lang="en-US" altLang="ko-KR" sz="2400" b="1" dirty="0" smtClean="0">
                <a:solidFill>
                  <a:prstClr val="white"/>
                </a:solidFill>
              </a:rPr>
              <a:t> in NS</a:t>
            </a:r>
            <a:endParaRPr lang="en-US" altLang="ko-KR" b="1" dirty="0">
              <a:solidFill>
                <a:prstClr val="white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843808" y="0"/>
            <a:ext cx="6300192" cy="461657"/>
          </a:xfrm>
          <a:prstGeom prst="rect">
            <a:avLst/>
          </a:prstGeom>
          <a:solidFill>
            <a:schemeClr val="tx1">
              <a:alpha val="47842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</a:rPr>
              <a:t>Pulsar Kick and Spin deceleration</a:t>
            </a:r>
            <a:endParaRPr lang="en-US" altLang="ko-KR" sz="2400" b="1" dirty="0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61313" cy="5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3" y="4996027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6917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1657"/>
            <a:ext cx="9144000" cy="580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-1" y="0"/>
            <a:ext cx="2483769" cy="461665"/>
          </a:xfrm>
          <a:prstGeom prst="rect">
            <a:avLst/>
          </a:prstGeom>
          <a:solidFill>
            <a:schemeClr val="tx1">
              <a:alpha val="87057"/>
            </a:scheme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err="1" smtClean="0">
                <a:solidFill>
                  <a:prstClr val="white"/>
                </a:solidFill>
              </a:rPr>
              <a:t>SMaF</a:t>
            </a:r>
            <a:r>
              <a:rPr lang="en-US" altLang="ko-KR" sz="2400" b="1" dirty="0" smtClean="0">
                <a:solidFill>
                  <a:prstClr val="white"/>
                </a:solidFill>
              </a:rPr>
              <a:t> in NS</a:t>
            </a:r>
            <a:endParaRPr lang="en-US" altLang="ko-KR" b="1" dirty="0">
              <a:solidFill>
                <a:prstClr val="white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411760" y="0"/>
            <a:ext cx="6732240" cy="461657"/>
          </a:xfrm>
          <a:prstGeom prst="rect">
            <a:avLst/>
          </a:prstGeom>
          <a:solidFill>
            <a:schemeClr val="tx1">
              <a:alpha val="47842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</a:rPr>
              <a:t>Angular Dependence of emitted neutrinos  </a:t>
            </a:r>
            <a:endParaRPr lang="en-US" altLang="ko-KR" sz="2400" b="1" dirty="0">
              <a:solidFill>
                <a:prstClr val="white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350" y="4437112"/>
            <a:ext cx="2152650" cy="342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6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650875" y="895350"/>
          <a:ext cx="7391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花子" r:id="rId3" imgW="7391400" imgH="5486400" progId="HANAKO.Document.9">
                  <p:embed/>
                </p:oleObj>
              </mc:Choice>
              <mc:Fallback>
                <p:oleObj name="花子" r:id="rId3" imgW="7391400" imgH="5486400" progId="HANAKO.Documen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895350"/>
                        <a:ext cx="73914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5" name="Group 3"/>
          <p:cNvGrpSpPr>
            <a:grpSpLocks noChangeAspect="1"/>
          </p:cNvGrpSpPr>
          <p:nvPr/>
        </p:nvGrpSpPr>
        <p:grpSpPr bwMode="auto">
          <a:xfrm>
            <a:off x="755650" y="976313"/>
            <a:ext cx="5599113" cy="5692775"/>
            <a:chOff x="60" y="0"/>
            <a:chExt cx="5688" cy="5783"/>
          </a:xfrm>
        </p:grpSpPr>
        <p:sp>
          <p:nvSpPr>
            <p:cNvPr id="28678" name="Oval 4"/>
            <p:cNvSpPr>
              <a:spLocks noChangeAspect="1" noChangeArrowheads="1"/>
            </p:cNvSpPr>
            <p:nvPr/>
          </p:nvSpPr>
          <p:spPr bwMode="auto">
            <a:xfrm>
              <a:off x="488" y="748"/>
              <a:ext cx="4762" cy="4763"/>
            </a:xfrm>
            <a:prstGeom prst="ellipse">
              <a:avLst/>
            </a:prstGeom>
            <a:solidFill>
              <a:srgbClr val="FF9933"/>
            </a:solidFill>
            <a:ln w="3600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ja-JP" altLang="en-US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8679" name="Group 5"/>
            <p:cNvGrpSpPr>
              <a:grpSpLocks noChangeAspect="1"/>
            </p:cNvGrpSpPr>
            <p:nvPr/>
          </p:nvGrpSpPr>
          <p:grpSpPr bwMode="auto">
            <a:xfrm>
              <a:off x="2918" y="295"/>
              <a:ext cx="51" cy="5488"/>
              <a:chOff x="2869" y="295"/>
              <a:chExt cx="51" cy="5488"/>
            </a:xfrm>
          </p:grpSpPr>
          <p:sp>
            <p:nvSpPr>
              <p:cNvPr id="28699" name="Line 6"/>
              <p:cNvSpPr>
                <a:spLocks noChangeAspect="1" noChangeShapeType="1"/>
              </p:cNvSpPr>
              <p:nvPr/>
            </p:nvSpPr>
            <p:spPr bwMode="auto">
              <a:xfrm>
                <a:off x="2895" y="295"/>
                <a:ext cx="1" cy="5488"/>
              </a:xfrm>
              <a:prstGeom prst="line">
                <a:avLst/>
              </a:prstGeom>
              <a:noFill/>
              <a:ln w="54000">
                <a:solidFill>
                  <a:srgbClr val="FF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00" name="Freeform 7"/>
              <p:cNvSpPr>
                <a:spLocks noChangeAspect="1" noChangeArrowheads="1"/>
              </p:cNvSpPr>
              <p:nvPr/>
            </p:nvSpPr>
            <p:spPr bwMode="auto">
              <a:xfrm>
                <a:off x="2869" y="295"/>
                <a:ext cx="51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10919" y="0"/>
                    </a:lnTo>
                    <a:lnTo>
                      <a:pt x="0" y="21600"/>
                    </a:lnTo>
                  </a:path>
                </a:pathLst>
              </a:custGeom>
              <a:noFill/>
              <a:ln w="54000">
                <a:solidFill>
                  <a:srgbClr val="FFFF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8680" name="Line 8"/>
            <p:cNvSpPr>
              <a:spLocks noChangeAspect="1" noChangeShapeType="1"/>
            </p:cNvSpPr>
            <p:nvPr/>
          </p:nvSpPr>
          <p:spPr bwMode="auto">
            <a:xfrm>
              <a:off x="305" y="1709"/>
              <a:ext cx="5443" cy="2721"/>
            </a:xfrm>
            <a:prstGeom prst="line">
              <a:avLst/>
            </a:prstGeom>
            <a:noFill/>
            <a:ln w="36000">
              <a:solidFill>
                <a:srgbClr val="00FF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681" name="Text Box 9"/>
            <p:cNvSpPr txBox="1">
              <a:spLocks noChangeAspect="1" noChangeArrowheads="1"/>
            </p:cNvSpPr>
            <p:nvPr/>
          </p:nvSpPr>
          <p:spPr bwMode="auto">
            <a:xfrm>
              <a:off x="2992" y="3016"/>
              <a:ext cx="7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latinLnBrk="0" hangingPunct="1">
                <a:lnSpc>
                  <a:spcPct val="8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11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\</a:t>
              </a:r>
              <a:endParaRPr lang="en-US" altLang="ja-JP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682" name="Line 10"/>
            <p:cNvSpPr>
              <a:spLocks noChangeAspect="1" noChangeShapeType="1"/>
            </p:cNvSpPr>
            <p:nvPr/>
          </p:nvSpPr>
          <p:spPr bwMode="auto">
            <a:xfrm>
              <a:off x="60" y="3016"/>
              <a:ext cx="5670" cy="1"/>
            </a:xfrm>
            <a:prstGeom prst="line">
              <a:avLst/>
            </a:prstGeom>
            <a:noFill/>
            <a:ln w="36000">
              <a:solidFill>
                <a:srgbClr val="CC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8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8683" name="Group 11"/>
            <p:cNvGrpSpPr>
              <a:grpSpLocks noChangeAspect="1"/>
            </p:cNvGrpSpPr>
            <p:nvPr/>
          </p:nvGrpSpPr>
          <p:grpSpPr bwMode="auto">
            <a:xfrm>
              <a:off x="2964" y="748"/>
              <a:ext cx="1133" cy="2268"/>
              <a:chOff x="2915" y="748"/>
              <a:chExt cx="1133" cy="2268"/>
            </a:xfrm>
          </p:grpSpPr>
          <p:sp>
            <p:nvSpPr>
              <p:cNvPr id="28697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2915" y="748"/>
                <a:ext cx="1133" cy="2268"/>
              </a:xfrm>
              <a:prstGeom prst="line">
                <a:avLst/>
              </a:prstGeom>
              <a:noFill/>
              <a:ln w="3600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98" name="Freeform 13"/>
              <p:cNvSpPr>
                <a:spLocks noChangeAspect="1" noChangeArrowheads="1"/>
              </p:cNvSpPr>
              <p:nvPr/>
            </p:nvSpPr>
            <p:spPr bwMode="auto">
              <a:xfrm>
                <a:off x="3996" y="748"/>
                <a:ext cx="52" cy="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19487" y="21600"/>
                    </a:moveTo>
                    <a:lnTo>
                      <a:pt x="21600" y="0"/>
                    </a:lnTo>
                    <a:lnTo>
                      <a:pt x="0" y="14220"/>
                    </a:lnTo>
                  </a:path>
                </a:pathLst>
              </a:custGeom>
              <a:noFill/>
              <a:ln w="3600">
                <a:solidFill>
                  <a:srgbClr val="CC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684" name="Group 14"/>
            <p:cNvGrpSpPr>
              <a:grpSpLocks noChangeAspect="1"/>
            </p:cNvGrpSpPr>
            <p:nvPr/>
          </p:nvGrpSpPr>
          <p:grpSpPr bwMode="auto">
            <a:xfrm>
              <a:off x="3710" y="1128"/>
              <a:ext cx="1134" cy="2268"/>
              <a:chOff x="3661" y="1128"/>
              <a:chExt cx="1134" cy="2268"/>
            </a:xfrm>
          </p:grpSpPr>
          <p:sp>
            <p:nvSpPr>
              <p:cNvPr id="28695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3661" y="1128"/>
                <a:ext cx="1134" cy="2268"/>
              </a:xfrm>
              <a:prstGeom prst="line">
                <a:avLst/>
              </a:prstGeom>
              <a:noFill/>
              <a:ln w="3600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96" name="Freeform 16"/>
              <p:cNvSpPr>
                <a:spLocks noChangeAspect="1" noChangeArrowheads="1"/>
              </p:cNvSpPr>
              <p:nvPr/>
            </p:nvSpPr>
            <p:spPr bwMode="auto">
              <a:xfrm>
                <a:off x="4742" y="1128"/>
                <a:ext cx="53" cy="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19487" y="21600"/>
                    </a:moveTo>
                    <a:lnTo>
                      <a:pt x="21600" y="0"/>
                    </a:lnTo>
                    <a:lnTo>
                      <a:pt x="0" y="14220"/>
                    </a:lnTo>
                  </a:path>
                </a:pathLst>
              </a:custGeom>
              <a:noFill/>
              <a:ln w="3600">
                <a:solidFill>
                  <a:srgbClr val="CC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685" name="Group 17"/>
            <p:cNvGrpSpPr>
              <a:grpSpLocks noChangeAspect="1"/>
            </p:cNvGrpSpPr>
            <p:nvPr/>
          </p:nvGrpSpPr>
          <p:grpSpPr bwMode="auto">
            <a:xfrm>
              <a:off x="2190" y="403"/>
              <a:ext cx="1134" cy="2267"/>
              <a:chOff x="2141" y="403"/>
              <a:chExt cx="1134" cy="2267"/>
            </a:xfrm>
          </p:grpSpPr>
          <p:sp>
            <p:nvSpPr>
              <p:cNvPr id="28693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2141" y="403"/>
                <a:ext cx="1134" cy="2267"/>
              </a:xfrm>
              <a:prstGeom prst="line">
                <a:avLst/>
              </a:prstGeom>
              <a:noFill/>
              <a:ln w="3600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94" name="Freeform 19"/>
              <p:cNvSpPr>
                <a:spLocks noChangeAspect="1" noChangeArrowheads="1"/>
              </p:cNvSpPr>
              <p:nvPr/>
            </p:nvSpPr>
            <p:spPr bwMode="auto">
              <a:xfrm>
                <a:off x="3223" y="403"/>
                <a:ext cx="52" cy="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19487" y="21600"/>
                    </a:moveTo>
                    <a:lnTo>
                      <a:pt x="21600" y="0"/>
                    </a:lnTo>
                    <a:lnTo>
                      <a:pt x="0" y="14220"/>
                    </a:lnTo>
                  </a:path>
                </a:pathLst>
              </a:custGeom>
              <a:noFill/>
              <a:ln w="3600">
                <a:solidFill>
                  <a:srgbClr val="CC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686" name="Group 20"/>
            <p:cNvGrpSpPr>
              <a:grpSpLocks noChangeAspect="1"/>
            </p:cNvGrpSpPr>
            <p:nvPr/>
          </p:nvGrpSpPr>
          <p:grpSpPr bwMode="auto">
            <a:xfrm>
              <a:off x="1444" y="0"/>
              <a:ext cx="1134" cy="2268"/>
              <a:chOff x="1395" y="0"/>
              <a:chExt cx="1134" cy="2268"/>
            </a:xfrm>
          </p:grpSpPr>
          <p:sp>
            <p:nvSpPr>
              <p:cNvPr id="28691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1395" y="0"/>
                <a:ext cx="1134" cy="2268"/>
              </a:xfrm>
              <a:prstGeom prst="line">
                <a:avLst/>
              </a:prstGeom>
              <a:noFill/>
              <a:ln w="3600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92" name="Freeform 22"/>
              <p:cNvSpPr>
                <a:spLocks noChangeAspect="1" noChangeArrowheads="1"/>
              </p:cNvSpPr>
              <p:nvPr/>
            </p:nvSpPr>
            <p:spPr bwMode="auto">
              <a:xfrm>
                <a:off x="2476" y="0"/>
                <a:ext cx="53" cy="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19487" y="21600"/>
                    </a:moveTo>
                    <a:lnTo>
                      <a:pt x="21600" y="0"/>
                    </a:lnTo>
                    <a:lnTo>
                      <a:pt x="0" y="14220"/>
                    </a:lnTo>
                  </a:path>
                </a:pathLst>
              </a:custGeom>
              <a:noFill/>
              <a:ln w="3600">
                <a:solidFill>
                  <a:srgbClr val="CC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687" name="Group 23"/>
            <p:cNvGrpSpPr>
              <a:grpSpLocks noChangeAspect="1"/>
            </p:cNvGrpSpPr>
            <p:nvPr/>
          </p:nvGrpSpPr>
          <p:grpSpPr bwMode="auto">
            <a:xfrm>
              <a:off x="4414" y="1519"/>
              <a:ext cx="1134" cy="2268"/>
              <a:chOff x="4365" y="1519"/>
              <a:chExt cx="1134" cy="2268"/>
            </a:xfrm>
          </p:grpSpPr>
          <p:sp>
            <p:nvSpPr>
              <p:cNvPr id="28689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4365" y="1519"/>
                <a:ext cx="1134" cy="2268"/>
              </a:xfrm>
              <a:prstGeom prst="line">
                <a:avLst/>
              </a:prstGeom>
              <a:noFill/>
              <a:ln w="3600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90" name="Freeform 25"/>
              <p:cNvSpPr>
                <a:spLocks noChangeAspect="1" noChangeArrowheads="1"/>
              </p:cNvSpPr>
              <p:nvPr/>
            </p:nvSpPr>
            <p:spPr bwMode="auto">
              <a:xfrm>
                <a:off x="5447" y="1519"/>
                <a:ext cx="52" cy="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19487" y="21600"/>
                    </a:moveTo>
                    <a:lnTo>
                      <a:pt x="21600" y="0"/>
                    </a:lnTo>
                    <a:lnTo>
                      <a:pt x="0" y="14220"/>
                    </a:lnTo>
                  </a:path>
                </a:pathLst>
              </a:custGeom>
              <a:noFill/>
              <a:ln w="3600">
                <a:solidFill>
                  <a:srgbClr val="CC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80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8688" name="Rectangle 26"/>
            <p:cNvSpPr>
              <a:spLocks noChangeAspect="1" noChangeArrowheads="1"/>
            </p:cNvSpPr>
            <p:nvPr/>
          </p:nvSpPr>
          <p:spPr bwMode="auto">
            <a:xfrm>
              <a:off x="2867" y="2559"/>
              <a:ext cx="953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" tIns="108000" rIns="108000" bIns="108000" anchor="ctr" anchorCtr="1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latinLnBrk="0" hangingPunct="1">
                <a:lnSpc>
                  <a:spcPct val="8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b="1" smtClean="0">
                  <a:solidFill>
                    <a:srgbClr val="00FFCC"/>
                  </a:solidFill>
                  <a:latin typeface="MS Mincho" panose="02020609040205080304" pitchFamily="49" charset="-128"/>
                  <a:ea typeface="MS Mincho" panose="02020609040205080304" pitchFamily="49" charset="-128"/>
                  <a:cs typeface="ＭＳ Ｐゴシック" panose="020B0600070205080204" pitchFamily="34" charset="-128"/>
                </a:rPr>
                <a:t>θ</a:t>
              </a:r>
              <a:endParaRPr lang="en-US" altLang="ja-JP" sz="2800" smtClean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ＭＳ Ｐゴシック" panose="020B0600070205080204" pitchFamily="34" charset="-128"/>
              </a:endParaRPr>
            </a:p>
          </p:txBody>
        </p:sp>
      </p:grpSp>
      <p:sp>
        <p:nvSpPr>
          <p:cNvPr id="161819" name="Rectangle 27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2530475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smtClean="0">
                <a:solidFill>
                  <a:srgbClr val="FFFF66"/>
                </a:solidFill>
              </a:rPr>
              <a:t>Neutrino Propagation</a:t>
            </a:r>
          </a:p>
        </p:txBody>
      </p:sp>
      <p:sp>
        <p:nvSpPr>
          <p:cNvPr id="28677" name="Text Box 28"/>
          <p:cNvSpPr txBox="1">
            <a:spLocks noChangeArrowheads="1"/>
          </p:cNvSpPr>
          <p:nvPr/>
        </p:nvSpPr>
        <p:spPr bwMode="auto">
          <a:xfrm>
            <a:off x="6805613" y="836613"/>
            <a:ext cx="208756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</a:pPr>
            <a:r>
              <a:rPr lang="en-US" altLang="ja-JP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Neutrinos </a:t>
            </a:r>
          </a:p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     propagate on the straight lines</a:t>
            </a:r>
          </a:p>
          <a:p>
            <a:pPr algn="ctr" eaLnBrk="1" fontAlgn="base" latinLnBrk="0" hangingPunct="1"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2)  Neutrino  are created and absorbed at all positions on the lines</a:t>
            </a:r>
          </a:p>
          <a:p>
            <a:pPr algn="ctr" eaLnBrk="1" fontAlgn="base" latinLnBrk="0" hangingPunct="1"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ja-JP" sz="2000" b="1" smtClean="0">
              <a:solidFill>
                <a:srgbClr val="FFFF66"/>
              </a:solidFill>
              <a:latin typeface="Times New Roman" panose="02020603050405020304" pitchFamily="18" charset="0"/>
            </a:endParaRPr>
          </a:p>
          <a:p>
            <a:pPr algn="ctr" eaLnBrk="1" fontAlgn="base" latinLnBrk="0" hangingPunct="1"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ja-JP" sz="2000" b="1" smtClean="0">
              <a:solidFill>
                <a:srgbClr val="FFFF66"/>
              </a:solidFill>
              <a:latin typeface="Times New Roman" panose="02020603050405020304" pitchFamily="18" charset="0"/>
            </a:endParaRPr>
          </a:p>
          <a:p>
            <a:pPr algn="ctr" eaLnBrk="1" fontAlgn="base" latinLnBrk="0" hangingPunct="1"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000" b="1" smtClean="0">
                <a:solidFill>
                  <a:srgbClr val="FFFF66"/>
                </a:solidFill>
                <a:latin typeface="Times New Roman" panose="02020603050405020304" pitchFamily="18" charset="0"/>
              </a:rPr>
              <a:t>Mean-Free  Path </a:t>
            </a:r>
          </a:p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000" b="1" smtClean="0">
                <a:solidFill>
                  <a:srgbClr val="FFFF66"/>
                </a:solidFill>
                <a:latin typeface="Times New Roman" panose="02020603050405020304" pitchFamily="18" charset="0"/>
              </a:rPr>
              <a:t>         :</a:t>
            </a:r>
            <a:r>
              <a:rPr lang="en-US" altLang="ja-JP" sz="2000" b="1" i="1" smtClean="0">
                <a:solidFill>
                  <a:srgbClr val="FFFF66"/>
                </a:solidFill>
                <a:latin typeface="Times New Roman" panose="02020603050405020304" pitchFamily="18" charset="0"/>
              </a:rPr>
              <a:t> σ</a:t>
            </a:r>
            <a:r>
              <a:rPr lang="en-US" altLang="ja-JP" sz="2000" b="1" baseline="-25000" smtClean="0">
                <a:solidFill>
                  <a:srgbClr val="FFFF66"/>
                </a:solidFill>
                <a:latin typeface="Times New Roman" panose="02020603050405020304" pitchFamily="18" charset="0"/>
              </a:rPr>
              <a:t>ab</a:t>
            </a:r>
            <a:r>
              <a:rPr lang="en-US" altLang="ja-JP" sz="2000" b="1" smtClean="0">
                <a:solidFill>
                  <a:srgbClr val="FFFF66"/>
                </a:solidFill>
                <a:latin typeface="Times New Roman" panose="02020603050405020304" pitchFamily="18" charset="0"/>
              </a:rPr>
              <a:t>/</a:t>
            </a:r>
            <a:r>
              <a:rPr lang="en-US" altLang="ja-JP" sz="2000" b="1" i="1" smtClean="0">
                <a:solidFill>
                  <a:srgbClr val="FFFF66"/>
                </a:solidFill>
                <a:latin typeface="Times New Roman" panose="02020603050405020304" pitchFamily="18" charset="0"/>
              </a:rPr>
              <a:t>V</a:t>
            </a:r>
            <a:r>
              <a:rPr lang="en-US" altLang="ja-JP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ja-JP" sz="240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endParaRPr lang="en-US" altLang="ja-JP" sz="28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-1" y="0"/>
            <a:ext cx="2483769" cy="461665"/>
          </a:xfrm>
          <a:prstGeom prst="rect">
            <a:avLst/>
          </a:prstGeom>
          <a:solidFill>
            <a:schemeClr val="tx1">
              <a:alpha val="87057"/>
            </a:schemeClr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err="1" smtClean="0">
                <a:solidFill>
                  <a:prstClr val="white"/>
                </a:solidFill>
              </a:rPr>
              <a:t>SMaF</a:t>
            </a:r>
            <a:r>
              <a:rPr lang="en-US" altLang="ko-KR" sz="2400" b="1" dirty="0" smtClean="0">
                <a:solidFill>
                  <a:prstClr val="white"/>
                </a:solidFill>
              </a:rPr>
              <a:t> in NS</a:t>
            </a:r>
            <a:endParaRPr lang="en-US" altLang="ko-KR" b="1" dirty="0">
              <a:solidFill>
                <a:prstClr val="white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411760" y="0"/>
            <a:ext cx="6732240" cy="461657"/>
          </a:xfrm>
          <a:prstGeom prst="rect">
            <a:avLst/>
          </a:prstGeom>
          <a:solidFill>
            <a:schemeClr val="tx1">
              <a:alpha val="47842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</a:rPr>
              <a:t> Pulsar Kick Velocity of Neutron Star  </a:t>
            </a:r>
            <a:endParaRPr lang="en-US" altLang="ko-KR" sz="2400" b="1" dirty="0">
              <a:solidFill>
                <a:prstClr val="white"/>
              </a:solidFill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92696"/>
            <a:ext cx="2828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4874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天空">
  <a:themeElements>
    <a:clrScheme name="天空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空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1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天空">
  <a:themeElements>
    <a:clrScheme name="天空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空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天空">
  <a:themeElements>
    <a:clrScheme name="天空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空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5.xml><?xml version="1.0" encoding="utf-8"?>
<a:theme xmlns:a="http://schemas.openxmlformats.org/drawingml/2006/main" name="2_天空">
  <a:themeElements>
    <a:clrScheme name="天空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空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6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7943</TotalTime>
  <Words>1861</Words>
  <Application>Microsoft Office PowerPoint</Application>
  <PresentationFormat>화면 슬라이드 쇼(4:3)</PresentationFormat>
  <Paragraphs>465</Paragraphs>
  <Slides>44</Slides>
  <Notes>11</Notes>
  <HiddenSlides>7</HiddenSlides>
  <MMClips>0</MMClips>
  <ScaleCrop>false</ScaleCrop>
  <HeadingPairs>
    <vt:vector size="8" baseType="variant">
      <vt:variant>
        <vt:lpstr>사용한 글꼴</vt:lpstr>
      </vt:variant>
      <vt:variant>
        <vt:i4>19</vt:i4>
      </vt:variant>
      <vt:variant>
        <vt:lpstr>테마</vt:lpstr>
      </vt:variant>
      <vt:variant>
        <vt:i4>11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44</vt:i4>
      </vt:variant>
    </vt:vector>
  </HeadingPairs>
  <TitlesOfParts>
    <vt:vector size="76" baseType="lpstr">
      <vt:lpstr>ＭＳ ゴシック</vt:lpstr>
      <vt:lpstr>ＭＳ 明朝</vt:lpstr>
      <vt:lpstr>ＭＳ 明朝</vt:lpstr>
      <vt:lpstr>MS PGothic</vt:lpstr>
      <vt:lpstr>MS PGothic</vt:lpstr>
      <vt:lpstr>ＭＳ Ｐ明朝</vt:lpstr>
      <vt:lpstr>msgothic</vt:lpstr>
      <vt:lpstr>궁서</vt:lpstr>
      <vt:lpstr>맑은 고딕</vt:lpstr>
      <vt:lpstr>Arial</vt:lpstr>
      <vt:lpstr>Calibri</vt:lpstr>
      <vt:lpstr>Calibri Light</vt:lpstr>
      <vt:lpstr>Cambria Math</vt:lpstr>
      <vt:lpstr>Century Schoolbook</vt:lpstr>
      <vt:lpstr>Garamond</vt:lpstr>
      <vt:lpstr>Symbol</vt:lpstr>
      <vt:lpstr>Times New Roman</vt:lpstr>
      <vt:lpstr>Verdana</vt:lpstr>
      <vt:lpstr>Wingdings</vt:lpstr>
      <vt:lpstr>Office 테마</vt:lpstr>
      <vt:lpstr>1_天空</vt:lpstr>
      <vt:lpstr>1_Office 테마</vt:lpstr>
      <vt:lpstr>天空</vt:lpstr>
      <vt:lpstr>2_天空</vt:lpstr>
      <vt:lpstr>4_Office 테마</vt:lpstr>
      <vt:lpstr>5_Office 테마</vt:lpstr>
      <vt:lpstr>Stream</vt:lpstr>
      <vt:lpstr>6_Office 테마</vt:lpstr>
      <vt:lpstr>3_天空</vt:lpstr>
      <vt:lpstr>2_Office 테마</vt:lpstr>
      <vt:lpstr>花子</vt:lpstr>
      <vt:lpstr>数式</vt:lpstr>
      <vt:lpstr>PowerPoint 프레젠테이션</vt:lpstr>
      <vt:lpstr>Contents</vt:lpstr>
      <vt:lpstr>PowerPoint 프레젠테이션</vt:lpstr>
      <vt:lpstr>PowerPoint 프레젠테이션</vt:lpstr>
      <vt:lpstr>Magnetar   Neutron-Star with Strong Magnetic-Field </vt:lpstr>
      <vt:lpstr>PowerPoint 프레젠테이션</vt:lpstr>
      <vt:lpstr>PowerPoint 프레젠테이션</vt:lpstr>
      <vt:lpstr>Neutrino Propagation</vt:lpstr>
      <vt:lpstr>PowerPoint 프레젠테이션</vt:lpstr>
      <vt:lpstr>PowerPoint 프레젠테이션</vt:lpstr>
      <vt:lpstr>PowerPoint 프레젠테이션</vt:lpstr>
      <vt:lpstr>PowerPoint 프레젠테이션</vt:lpstr>
      <vt:lpstr>Contents</vt:lpstr>
      <vt:lpstr>Beyond Synchrotron Radiation </vt:lpstr>
      <vt:lpstr>PowerPoint 프레젠테이션</vt:lpstr>
      <vt:lpstr>PowerPoint 프레젠테이션</vt:lpstr>
      <vt:lpstr>Decay Width of p to p + p 0 by Proton Green function</vt:lpstr>
      <vt:lpstr>Decay Width of p to p + p 0 </vt:lpstr>
      <vt:lpstr>§3 Results  of    　　　π0 Production  </vt:lpstr>
      <vt:lpstr>PowerPoint 프레젠테이션</vt:lpstr>
      <vt:lpstr>PowerPoint 프레젠테이션</vt:lpstr>
      <vt:lpstr>PowerPoint 프레젠테이션</vt:lpstr>
      <vt:lpstr>Contents</vt:lpstr>
      <vt:lpstr>PowerPoint 프레젠테이션</vt:lpstr>
      <vt:lpstr>PowerPoint 프레젠테이션</vt:lpstr>
      <vt:lpstr>Axion Cooling  </vt:lpstr>
      <vt:lpstr> The Present Work       ν"ν"  ̅ - pair &amp; Axion Production</vt:lpstr>
      <vt:lpstr>Decay Width</vt:lpstr>
      <vt:lpstr>PowerPoint 프레젠테이션</vt:lpstr>
      <vt:lpstr>PowerPoint 프레젠테이션</vt:lpstr>
      <vt:lpstr>PowerPoint 프레젠테이션</vt:lpstr>
      <vt:lpstr>Temperature Dependence  of Axion Luminosity</vt:lpstr>
      <vt:lpstr>PowerPoint 프레젠테이션</vt:lpstr>
      <vt:lpstr>Density Dependence  of  Axion Luminosity</vt:lpstr>
      <vt:lpstr> Summary of Axion Production</vt:lpstr>
      <vt:lpstr>PowerPoint 프레젠테이션</vt:lpstr>
      <vt:lpstr>PowerPoint 프레젠테이션</vt:lpstr>
      <vt:lpstr>PowerPoint 프레젠테이션</vt:lpstr>
      <vt:lpstr>Extrapolate Results at T = 700 eV (realistic Temp.)</vt:lpstr>
      <vt:lpstr>Axion vs. ν"ν"  ̅ - Pairs </vt:lpstr>
      <vt:lpstr>Summary of neutrino pair production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Myung-Ki Cheoun</cp:lastModifiedBy>
  <cp:revision>91</cp:revision>
  <dcterms:created xsi:type="dcterms:W3CDTF">2014-07-03T00:41:51Z</dcterms:created>
  <dcterms:modified xsi:type="dcterms:W3CDTF">2017-07-27T05:59:41Z</dcterms:modified>
</cp:coreProperties>
</file>