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4CDA-3D70-411E-99F8-90C9B0F611B2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9A63-B57F-4736-AF92-B9D0CA3D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9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High baryon number density beyond n_0, Unexplored</a:t>
            </a:r>
            <a:r>
              <a:rPr lang="ko-KR" altLang="en-US" dirty="0" smtClean="0"/>
              <a:t>  </a:t>
            </a:r>
            <a:r>
              <a:rPr lang="en-US" altLang="ko-KR" dirty="0" smtClean="0"/>
              <a:t>area either theoretically</a:t>
            </a:r>
            <a:r>
              <a:rPr lang="en-US" altLang="ko-KR" baseline="0" dirty="0" smtClean="0"/>
              <a:t> or experimentally. </a:t>
            </a:r>
          </a:p>
          <a:p>
            <a:r>
              <a:rPr lang="en-US" altLang="ko-KR" baseline="0" dirty="0" smtClean="0"/>
              <a:t>High energy density, or high temperature, field theoretical method,</a:t>
            </a:r>
          </a:p>
          <a:p>
            <a:r>
              <a:rPr lang="en-US" altLang="ko-KR" baseline="0" dirty="0" smtClean="0"/>
              <a:t>Lattice calculation, RHIC, LHC,  : early Universe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746A5A-ADAB-4C26-8A47-9C5D86D5EF17}" type="slidenum">
              <a:rPr lang="ko-KR" altLang="en-US" smtClean="0">
                <a:solidFill>
                  <a:schemeClr val="tx2"/>
                </a:solidFill>
                <a:latin typeface="Comic Sans MS" pitchFamily="66" charset="0"/>
                <a:ea typeface="굴림" pitchFamily="50" charset="-127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ko-KR" altLang="en-US" smtClean="0">
              <a:solidFill>
                <a:schemeClr val="tx2"/>
              </a:solidFill>
              <a:latin typeface="Comic Sans MS" pitchFamily="66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33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80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으로 반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pic" sz="half" idx="13"/>
          </p:nvPr>
        </p:nvSpPr>
        <p:spPr>
          <a:xfrm>
            <a:off x="1714500" y="1151930"/>
            <a:ext cx="5715000" cy="320575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64291" tIns="32145" rIns="64291" bIns="32145">
            <a:noAutofit/>
          </a:bodyPr>
          <a:lstStyle/>
          <a:p>
            <a:pPr lvl="0"/>
            <a:endParaRPr noProof="0"/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892970" y="5179219"/>
            <a:ext cx="7358063" cy="11965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4" name="Shape 180"/>
          <p:cNvSpPr>
            <a:spLocks noGrp="1"/>
          </p:cNvSpPr>
          <p:nvPr>
            <p:ph type="sldNum" sz="quarter" idx="14"/>
          </p:nvPr>
        </p:nvSpPr>
        <p:spPr>
          <a:xfrm>
            <a:off x="4446588" y="6510338"/>
            <a:ext cx="241300" cy="258762"/>
          </a:xfr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/>
            </a:pPr>
            <a:fld id="{160327C1-A401-4ABA-8F37-E03771CF601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65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89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7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4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27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4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17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2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64C0-7A24-43C7-A76B-A17AD9FCD271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0B00-84B6-4A01-AFA1-C5A6E0F4E9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53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6/6f/CMB_Timeline300_no_WMAP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wmf"/><Relationship Id="rId7" Type="http://schemas.openxmlformats.org/officeDocument/2006/relationships/image" Target="../media/image79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2" y="-248260"/>
            <a:ext cx="9475013" cy="7106260"/>
          </a:xfrm>
        </p:spPr>
      </p:pic>
      <p:sp>
        <p:nvSpPr>
          <p:cNvPr id="4" name="제목 4"/>
          <p:cNvSpPr txBox="1">
            <a:spLocks/>
          </p:cNvSpPr>
          <p:nvPr/>
        </p:nvSpPr>
        <p:spPr>
          <a:xfrm>
            <a:off x="467544" y="1988839"/>
            <a:ext cx="850109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latin typeface="Comic Sans MS" pitchFamily="66" charset="0"/>
              </a:rPr>
              <a:t>Assessment</a:t>
            </a:r>
            <a:r>
              <a:rPr lang="ko-KR" altLang="en-US" sz="3600" dirty="0" smtClean="0">
                <a:latin typeface="Comic Sans MS" pitchFamily="66" charset="0"/>
              </a:rPr>
              <a:t> </a:t>
            </a:r>
            <a:r>
              <a:rPr lang="en-US" altLang="ko-KR" sz="3600" dirty="0" smtClean="0">
                <a:latin typeface="Comic Sans MS" pitchFamily="66" charset="0"/>
              </a:rPr>
              <a:t>of</a:t>
            </a:r>
            <a:r>
              <a:rPr lang="ko-KR" altLang="en-US" sz="3600" dirty="0" smtClean="0">
                <a:latin typeface="Comic Sans MS" pitchFamily="66" charset="0"/>
              </a:rPr>
              <a:t> </a:t>
            </a:r>
            <a:r>
              <a:rPr lang="en-US" altLang="ko-KR" sz="3600" dirty="0" smtClean="0">
                <a:latin typeface="Comic Sans MS" pitchFamily="66" charset="0"/>
              </a:rPr>
              <a:t>neutron star </a:t>
            </a:r>
            <a:r>
              <a:rPr lang="en-US" altLang="ko-KR" sz="3600" dirty="0" err="1" smtClean="0">
                <a:latin typeface="Comic Sans MS" pitchFamily="66" charset="0"/>
              </a:rPr>
              <a:t>EoS</a:t>
            </a:r>
            <a:r>
              <a:rPr lang="en-US" altLang="ko-KR" sz="3600" dirty="0" smtClean="0">
                <a:latin typeface="Comic Sans MS" pitchFamily="66" charset="0"/>
              </a:rPr>
              <a:t> by </a:t>
            </a:r>
            <a:r>
              <a:rPr lang="en-US" sz="3600" dirty="0" smtClean="0">
                <a:latin typeface="Comic Sans MS" pitchFamily="66" charset="0"/>
              </a:rPr>
              <a:t> </a:t>
            </a:r>
            <a:r>
              <a:rPr lang="en-US" altLang="ko-KR" sz="3600" dirty="0" smtClean="0">
                <a:latin typeface="Comic Sans MS" pitchFamily="66" charset="0"/>
              </a:rPr>
              <a:t>gravitational wave detectors</a:t>
            </a:r>
            <a:endParaRPr lang="ko-KR" alt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35300" y="4221088"/>
            <a:ext cx="489654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itchFamily="66" charset="0"/>
              </a:rPr>
              <a:t>  Hyun </a:t>
            </a:r>
            <a:r>
              <a:rPr lang="en-US" altLang="ko-KR" dirty="0" err="1" smtClean="0">
                <a:latin typeface="Comic Sans MS" pitchFamily="66" charset="0"/>
              </a:rPr>
              <a:t>Kyu</a:t>
            </a:r>
            <a:r>
              <a:rPr lang="en-US" altLang="ko-KR" dirty="0" smtClean="0">
                <a:latin typeface="Comic Sans MS" pitchFamily="66" charset="0"/>
              </a:rPr>
              <a:t> Lee</a:t>
            </a:r>
            <a:endParaRPr lang="ko-KR" altLang="en-US" dirty="0" smtClean="0"/>
          </a:p>
          <a:p>
            <a:pPr marL="0" indent="0">
              <a:buNone/>
            </a:pPr>
            <a:r>
              <a:rPr lang="en-US" altLang="ko-KR" sz="2400" dirty="0" err="1" smtClean="0">
                <a:latin typeface="Comic Sans MS" pitchFamily="66" charset="0"/>
              </a:rPr>
              <a:t>Hanyang</a:t>
            </a:r>
            <a:r>
              <a:rPr lang="en-US" altLang="ko-KR" sz="2400" dirty="0" smtClean="0">
                <a:latin typeface="Comic Sans MS" pitchFamily="66" charset="0"/>
              </a:rPr>
              <a:t>    University             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0" y="620688"/>
            <a:ext cx="4893461" cy="83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ko-KR" sz="1200" b="1" dirty="0" smtClean="0">
                <a:solidFill>
                  <a:srgbClr val="0070C0"/>
                </a:solidFill>
              </a:rPr>
              <a:t>11th </a:t>
            </a:r>
            <a:r>
              <a:rPr lang="en-US" altLang="ko-KR" sz="1200" b="1" dirty="0">
                <a:solidFill>
                  <a:srgbClr val="0070C0"/>
                </a:solidFill>
              </a:rPr>
              <a:t>APCTP-BLTP JINR-PINP NRC KI-</a:t>
            </a:r>
            <a:r>
              <a:rPr lang="en-US" altLang="ko-KR" sz="1200" b="1" dirty="0" err="1">
                <a:solidFill>
                  <a:srgbClr val="0070C0"/>
                </a:solidFill>
              </a:rPr>
              <a:t>SPbSU</a:t>
            </a:r>
            <a:r>
              <a:rPr lang="en-US" altLang="ko-KR" sz="1200" b="1" dirty="0">
                <a:solidFill>
                  <a:srgbClr val="0070C0"/>
                </a:solidFill>
              </a:rPr>
              <a:t> Joint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Workshop</a:t>
            </a:r>
          </a:p>
          <a:p>
            <a:r>
              <a:rPr lang="en-US" altLang="ko-KR" sz="1200" b="1" dirty="0" smtClean="0">
                <a:solidFill>
                  <a:srgbClr val="0070C0"/>
                </a:solidFill>
              </a:rPr>
              <a:t>"Modern </a:t>
            </a:r>
            <a:r>
              <a:rPr lang="en-US" altLang="ko-KR" sz="1200" b="1" dirty="0">
                <a:solidFill>
                  <a:srgbClr val="0070C0"/>
                </a:solidFill>
              </a:rPr>
              <a:t>problems in nuclear and elementary particle physics"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ko-KR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0070C0"/>
                </a:solidFill>
              </a:rPr>
              <a:t>Petergof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 , </a:t>
            </a:r>
            <a:r>
              <a:rPr lang="en-US" altLang="ko-KR" sz="1200" b="1" dirty="0">
                <a:solidFill>
                  <a:srgbClr val="0070C0"/>
                </a:solidFill>
              </a:rPr>
              <a:t>Russia,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23-29 </a:t>
            </a:r>
            <a:r>
              <a:rPr lang="en-US" altLang="ko-KR" sz="1200" b="1" dirty="0">
                <a:solidFill>
                  <a:srgbClr val="0070C0"/>
                </a:solidFill>
              </a:rPr>
              <a:t>July 2017 </a:t>
            </a:r>
            <a:endParaRPr lang="en-US" altLang="ko-KR" sz="1200" b="1" dirty="0" smtClean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95936" y="5983653"/>
            <a:ext cx="5470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C000"/>
                </a:solidFill>
              </a:rPr>
              <a:t>July 14-19, 2013 , Russia, Irkutsk Region, </a:t>
            </a:r>
            <a:r>
              <a:rPr lang="en-US" altLang="ko-KR" sz="1400" b="1" dirty="0" err="1">
                <a:solidFill>
                  <a:srgbClr val="FFC000"/>
                </a:solidFill>
              </a:rPr>
              <a:t>Bolshiye</a:t>
            </a:r>
            <a:r>
              <a:rPr lang="en-US" altLang="ko-KR" sz="1400" b="1" dirty="0">
                <a:solidFill>
                  <a:srgbClr val="FFC000"/>
                </a:solidFill>
              </a:rPr>
              <a:t> </a:t>
            </a:r>
            <a:r>
              <a:rPr lang="en-US" altLang="ko-KR" sz="1400" b="1" dirty="0" err="1">
                <a:solidFill>
                  <a:srgbClr val="FFC000"/>
                </a:solidFill>
              </a:rPr>
              <a:t>Koty</a:t>
            </a:r>
            <a:r>
              <a:rPr lang="en-US" altLang="ko-KR" sz="1400" b="1" dirty="0">
                <a:solidFill>
                  <a:srgbClr val="FFC000"/>
                </a:solidFill>
              </a:rPr>
              <a:t> 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262" y="345316"/>
            <a:ext cx="923191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II. Equation of state of dense hadronic matter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440" y="1197697"/>
            <a:ext cx="90107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 smtClean="0">
                <a:latin typeface="Comic Sans MS" pitchFamily="66" charset="0"/>
              </a:rPr>
              <a:t>Simple extrapolation  from low density nuclear  matter  ?  </a:t>
            </a:r>
            <a:r>
              <a:rPr lang="en-US" altLang="ko-KR" sz="28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2" y="2715360"/>
            <a:ext cx="2359577" cy="27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272295" y="5578117"/>
            <a:ext cx="1442189" cy="3204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Comic Sans MS" panose="030F0702030302020204" pitchFamily="66" charset="0"/>
                <a:ea typeface="+mj-ea"/>
                <a:cs typeface="+mj-cs"/>
              </a:rPr>
              <a:t>Chen, 1506.09057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987308" y="2258066"/>
            <a:ext cx="2012160" cy="457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latin typeface="Comic Sans MS" panose="030F0702030302020204" pitchFamily="66" charset="0"/>
              </a:rPr>
              <a:t> 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Symmetry Energy</a:t>
            </a:r>
            <a:r>
              <a:rPr lang="ko-KR" altLang="en-US" sz="2000" dirty="0" smtClean="0">
                <a:latin typeface="Comic Sans MS" panose="030F0702030302020204" pitchFamily="66" charset="0"/>
              </a:rPr>
              <a:t> </a:t>
            </a:r>
            <a:endParaRPr lang="ko-KR" alt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3346964" y="2486713"/>
            <a:ext cx="4995911" cy="2901286"/>
            <a:chOff x="6388793" y="1044923"/>
            <a:chExt cx="5624919" cy="2449928"/>
          </a:xfrm>
        </p:grpSpPr>
        <p:pic>
          <p:nvPicPr>
            <p:cNvPr id="12" name="그림 11" descr="nature09466-f3.2(1)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793" y="1568592"/>
              <a:ext cx="2234641" cy="1724406"/>
            </a:xfrm>
            <a:prstGeom prst="rect">
              <a:avLst/>
            </a:prstGeom>
          </p:spPr>
        </p:pic>
        <p:sp>
          <p:nvSpPr>
            <p:cNvPr id="13" name="내용 개체 틀 2"/>
            <p:cNvSpPr txBox="1">
              <a:spLocks/>
            </p:cNvSpPr>
            <p:nvPr/>
          </p:nvSpPr>
          <p:spPr>
            <a:xfrm>
              <a:off x="6560028" y="1044923"/>
              <a:ext cx="2519991" cy="5138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400" smtClean="0">
                  <a:latin typeface="Comic Sans MS" panose="030F0702030302020204" pitchFamily="66" charset="0"/>
                </a:rPr>
                <a:t> </a:t>
              </a:r>
              <a:r>
                <a:rPr lang="en-US" altLang="ko-KR" sz="2000" smtClean="0">
                  <a:latin typeface="Comic Sans MS" panose="030F0702030302020204" pitchFamily="66" charset="0"/>
                </a:rPr>
                <a:t>Mass -Radius</a:t>
              </a:r>
              <a:endParaRPr lang="ko-KR" altLang="en-US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9288" y="1558737"/>
              <a:ext cx="2431107" cy="1936114"/>
            </a:xfrm>
            <a:prstGeom prst="rect">
              <a:avLst/>
            </a:prstGeom>
          </p:spPr>
        </p:pic>
        <p:sp>
          <p:nvSpPr>
            <p:cNvPr id="15" name="내용 개체 틀 2"/>
            <p:cNvSpPr txBox="1">
              <a:spLocks/>
            </p:cNvSpPr>
            <p:nvPr/>
          </p:nvSpPr>
          <p:spPr>
            <a:xfrm>
              <a:off x="9080018" y="1083884"/>
              <a:ext cx="2933694" cy="5138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000" dirty="0" smtClean="0">
                  <a:latin typeface="Comic Sans MS" panose="030F0702030302020204" pitchFamily="66" charset="0"/>
                </a:rPr>
                <a:t>Deformation parameter </a:t>
              </a:r>
              <a:endParaRPr lang="ko-KR" altLang="en-US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137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32631"/>
            <a:ext cx="612068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omic Sans MS" pitchFamily="66" charset="0"/>
              </a:rPr>
              <a:t>Equation of state</a:t>
            </a:r>
            <a:r>
              <a:rPr lang="en-US" altLang="ko-KR" sz="3600" dirty="0" smtClean="0"/>
              <a:t>,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289100"/>
            <a:ext cx="72008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a.  </a:t>
            </a:r>
            <a:r>
              <a:rPr lang="en-US" altLang="ko-KR" dirty="0">
                <a:latin typeface="Comic Sans MS" panose="030F0702030302020204" pitchFamily="66" charset="0"/>
              </a:rPr>
              <a:t>Interactions between nucleon </a:t>
            </a:r>
            <a:r>
              <a:rPr lang="en-US" altLang="ko-KR" dirty="0" smtClean="0">
                <a:latin typeface="Comic Sans MS" panose="030F0702030302020204" pitchFamily="66" charset="0"/>
              </a:rPr>
              <a:t>and                          </a:t>
            </a: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 additional </a:t>
            </a:r>
            <a:r>
              <a:rPr lang="en-US" altLang="ko-KR" dirty="0">
                <a:latin typeface="Comic Sans MS" panose="030F0702030302020204" pitchFamily="66" charset="0"/>
              </a:rPr>
              <a:t>degree of freedoms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914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539552" y="263691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itchFamily="66" charset="0"/>
              </a:rPr>
              <a:t>b. Composition of nuclear matter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     </a:t>
            </a:r>
            <a:r>
              <a:rPr lang="en-US" altLang="ko-KR" dirty="0" smtClean="0">
                <a:latin typeface="Comic Sans MS" pitchFamily="66" charset="0"/>
              </a:rPr>
              <a:t>leptons: electrons, muons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latin typeface="Comic Sans MS" pitchFamily="66" charset="0"/>
              </a:rPr>
              <a:t>      strange hadrons: kaon, hyperons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latin typeface="Comic Sans MS" pitchFamily="66" charset="0"/>
              </a:rPr>
              <a:t>      vector mesons: rho, omega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>
                <a:latin typeface="Comic Sans MS" pitchFamily="66" charset="0"/>
              </a:rPr>
              <a:t> </a:t>
            </a:r>
            <a:r>
              <a:rPr lang="en-US" altLang="ko-KR" dirty="0" smtClean="0">
                <a:latin typeface="Comic Sans MS" pitchFamily="66" charset="0"/>
              </a:rPr>
              <a:t>     </a:t>
            </a:r>
            <a:r>
              <a:rPr lang="en-US" altLang="ko-KR" dirty="0" err="1" smtClean="0">
                <a:latin typeface="Comic Sans MS" pitchFamily="66" charset="0"/>
              </a:rPr>
              <a:t>dilatons</a:t>
            </a:r>
            <a:r>
              <a:rPr lang="en-US" altLang="ko-KR" dirty="0" smtClean="0">
                <a:latin typeface="Comic Sans MS" pitchFamily="66" charset="0"/>
              </a:rPr>
              <a:t>, ….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>
                <a:latin typeface="Comic Sans MS" pitchFamily="66" charset="0"/>
              </a:rPr>
              <a:t>      quarks,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itchFamily="66" charset="0"/>
                <a:sym typeface="Wingdings" panose="05000000000000000000" pitchFamily="2" charset="2"/>
              </a:rPr>
              <a:t>    Hadronic matter </a:t>
            </a:r>
            <a:endParaRPr lang="en-US" altLang="ko-K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20951"/>
            <a:ext cx="8229600" cy="4308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1. Chiral symmetry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pions</a:t>
            </a:r>
            <a:r>
              <a:rPr lang="en-US" altLang="ko-KR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2. Hidden local symmetry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vector mesons as gauge bosons</a:t>
            </a: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3. Scale symmetry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 </a:t>
            </a:r>
            <a:r>
              <a:rPr lang="en-US" altLang="ko-KR" dirty="0">
                <a:latin typeface="Comic Sans MS" panose="030F0702030302020204" pitchFamily="66" charset="0"/>
                <a:sym typeface="Wingdings" panose="05000000000000000000" pitchFamily="2" charset="2"/>
              </a:rPr>
              <a:t>s</a:t>
            </a:r>
            <a:r>
              <a:rPr lang="en-US" altLang="ko-KR" dirty="0" smtClean="0">
                <a:latin typeface="Comic Sans MS" panose="030F0702030302020204" pitchFamily="66" charset="0"/>
              </a:rPr>
              <a:t>calar meson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4. Flavor SU(2) symmetry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</a:t>
            </a:r>
            <a:r>
              <a:rPr lang="en-US" altLang="ko-KR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iso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-doublet </a:t>
            </a:r>
            <a:r>
              <a:rPr lang="en-US" altLang="ko-KR" dirty="0" smtClean="0">
                <a:latin typeface="Comic Sans MS" panose="030F0702030302020204" pitchFamily="66" charset="0"/>
              </a:rPr>
              <a:t> nucleon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unexpected emergent symmetries ??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03810" y="381114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c. Symmetries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08" y="2110821"/>
            <a:ext cx="775411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97" y="2110823"/>
            <a:ext cx="541325" cy="5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08" y="2817257"/>
            <a:ext cx="512064" cy="42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A. Scale-invariant hidden local  symmetric effective theory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77032" y="1279848"/>
            <a:ext cx="8229600" cy="75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 smtClean="0">
                <a:latin typeface="Comic Sans MS" panose="030F0702030302020204" pitchFamily="66" charset="0"/>
              </a:rPr>
              <a:t>W.-G. </a:t>
            </a:r>
            <a:r>
              <a:rPr lang="en-US" altLang="ko-KR" sz="2000" dirty="0" err="1" smtClean="0">
                <a:latin typeface="Comic Sans MS" panose="030F0702030302020204" pitchFamily="66" charset="0"/>
              </a:rPr>
              <a:t>Paeng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, T. </a:t>
            </a:r>
            <a:r>
              <a:rPr lang="en-US" altLang="ko-KR" sz="2000" dirty="0" err="1" smtClean="0">
                <a:latin typeface="Comic Sans MS" panose="030F0702030302020204" pitchFamily="66" charset="0"/>
              </a:rPr>
              <a:t>Kuo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, HKL, Y.-L. Ma, M. Rho, </a:t>
            </a:r>
            <a:r>
              <a:rPr lang="en-US" altLang="ko-KR" sz="2000" dirty="0" err="1" smtClean="0">
                <a:latin typeface="Comic Sans MS" panose="030F0702030302020204" pitchFamily="66" charset="0"/>
              </a:rPr>
              <a:t>arXiv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: 1704.02775  (PRD in press, PKLMR) </a:t>
            </a:r>
            <a:endParaRPr lang="ko-KR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34952"/>
            <a:ext cx="15849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5" y="2681304"/>
            <a:ext cx="4876800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59" y="2646900"/>
            <a:ext cx="4048201" cy="25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1" y="5517232"/>
            <a:ext cx="413004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80" y="5467702"/>
            <a:ext cx="326136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51210"/>
            <a:ext cx="630613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 smtClean="0">
                <a:latin typeface="Comic Sans MS" pitchFamily="66" charset="0"/>
              </a:rPr>
              <a:t>Trace of energy momentum tensor  </a:t>
            </a:r>
            <a:endParaRPr lang="en-US" altLang="ko-KR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50" y="952402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90" y="971452"/>
            <a:ext cx="2457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4332796" y="1484784"/>
            <a:ext cx="792088" cy="0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1520" y="1886944"/>
            <a:ext cx="8756351" cy="7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nucleon mass is introduced in a scale symmetric way  !      </a:t>
            </a:r>
            <a:endParaRPr lang="en-US" altLang="ko-KR" sz="2800" baseline="-25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72948" y="3229859"/>
            <a:ext cx="3777693" cy="1267310"/>
            <a:chOff x="433982" y="3163541"/>
            <a:chExt cx="3777693" cy="1267310"/>
          </a:xfrm>
        </p:grpSpPr>
        <p:grpSp>
          <p:nvGrpSpPr>
            <p:cNvPr id="16" name="그룹 15"/>
            <p:cNvGrpSpPr/>
            <p:nvPr/>
          </p:nvGrpSpPr>
          <p:grpSpPr>
            <a:xfrm>
              <a:off x="433982" y="3163541"/>
              <a:ext cx="1716918" cy="466725"/>
              <a:chOff x="1362361" y="1987345"/>
              <a:chExt cx="1716918" cy="466725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2361" y="2006395"/>
                <a:ext cx="581025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1987345"/>
                <a:ext cx="1171575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25" y="3487876"/>
              <a:ext cx="32956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그룹 1"/>
          <p:cNvGrpSpPr/>
          <p:nvPr/>
        </p:nvGrpSpPr>
        <p:grpSpPr>
          <a:xfrm>
            <a:off x="3789411" y="2564904"/>
            <a:ext cx="5219700" cy="3578458"/>
            <a:chOff x="3789411" y="2564904"/>
            <a:chExt cx="5219700" cy="357845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411" y="2564904"/>
              <a:ext cx="5219700" cy="139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그룹 11"/>
            <p:cNvGrpSpPr/>
            <p:nvPr/>
          </p:nvGrpSpPr>
          <p:grpSpPr>
            <a:xfrm>
              <a:off x="3815803" y="4779382"/>
              <a:ext cx="4913248" cy="1363980"/>
              <a:chOff x="4126585" y="4753178"/>
              <a:chExt cx="4913248" cy="1363980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493" y="4753178"/>
                <a:ext cx="4625340" cy="136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585" y="4941104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221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2634" y="1664383"/>
            <a:ext cx="8229600" cy="776211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>
                <a:latin typeface="Comic Sans MS" pitchFamily="66" charset="0"/>
              </a:rPr>
              <a:t>baryonic matter : </a:t>
            </a:r>
            <a:r>
              <a:rPr lang="en-US" altLang="ko-KR" dirty="0" err="1" smtClean="0">
                <a:latin typeface="Comic Sans MS" pitchFamily="66" charset="0"/>
              </a:rPr>
              <a:t>skyrmion</a:t>
            </a:r>
            <a:r>
              <a:rPr lang="ko-KR" altLang="en-US" dirty="0" smtClean="0">
                <a:latin typeface="Comic Sans MS" pitchFamily="66" charset="0"/>
              </a:rPr>
              <a:t> </a:t>
            </a:r>
            <a:r>
              <a:rPr lang="en-US" altLang="ko-KR" dirty="0" smtClean="0">
                <a:latin typeface="Comic Sans MS" pitchFamily="66" charset="0"/>
              </a:rPr>
              <a:t>on the lattice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88737" y="138747"/>
            <a:ext cx="7964294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3200" dirty="0">
                <a:latin typeface="Comic Sans MS" pitchFamily="66" charset="0"/>
              </a:rPr>
              <a:t>B</a:t>
            </a:r>
            <a:r>
              <a:rPr lang="en-US" altLang="ko-KR" sz="3200" dirty="0" smtClean="0">
                <a:latin typeface="Comic Sans MS" pitchFamily="66" charset="0"/>
              </a:rPr>
              <a:t>. Hint  from  </a:t>
            </a:r>
            <a:r>
              <a:rPr lang="en-US" altLang="ko-KR" sz="3200" dirty="0" smtClean="0">
                <a:latin typeface="Comic Sans MS" pitchFamily="66" charset="0"/>
                <a:ea typeface="+mj-ea"/>
                <a:cs typeface="+mj-cs"/>
              </a:rPr>
              <a:t>s</a:t>
            </a:r>
            <a:r>
              <a:rPr lang="en-US" altLang="ko-KR" sz="3200" noProof="0" dirty="0" err="1" smtClean="0">
                <a:latin typeface="Comic Sans MS" pitchFamily="66" charset="0"/>
                <a:ea typeface="+mj-ea"/>
                <a:cs typeface="+mj-cs"/>
              </a:rPr>
              <a:t>kyrmions</a:t>
            </a:r>
            <a:r>
              <a:rPr lang="en-US" altLang="ko-KR" sz="3200" noProof="0" dirty="0" smtClean="0">
                <a:latin typeface="Comic Sans MS" pitchFamily="66" charset="0"/>
                <a:ea typeface="+mj-ea"/>
                <a:cs typeface="+mj-cs"/>
              </a:rPr>
              <a:t>  on the lattice: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628650" y="1067441"/>
            <a:ext cx="7886700" cy="721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Comic Sans MS" panose="030F0702030302020204" pitchFamily="66" charset="0"/>
              </a:rPr>
              <a:t>nucleon as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skyrmion</a:t>
            </a:r>
            <a:r>
              <a:rPr lang="en-US" altLang="ko-KR" dirty="0" smtClean="0">
                <a:latin typeface="Comic Sans MS" panose="030F0702030302020204" pitchFamily="66" charset="0"/>
              </a:rPr>
              <a:t> (</a:t>
            </a:r>
            <a:r>
              <a:rPr lang="en-US" altLang="ko-KR" dirty="0" err="1" smtClean="0">
                <a:latin typeface="Comic Sans MS" panose="030F0702030302020204" pitchFamily="66" charset="0"/>
              </a:rPr>
              <a:t>toplogical</a:t>
            </a:r>
            <a:r>
              <a:rPr lang="en-US" altLang="ko-KR" dirty="0" smtClean="0">
                <a:latin typeface="Comic Sans MS" panose="030F0702030302020204" pitchFamily="66" charset="0"/>
              </a:rPr>
              <a:t> soliton)  in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pionic</a:t>
            </a:r>
            <a:r>
              <a:rPr lang="en-US" altLang="ko-KR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lagrangian</a:t>
            </a:r>
            <a:endParaRPr lang="en-US" altLang="ko-K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726" y="4077042"/>
            <a:ext cx="2928958" cy="257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4932040" y="3719852"/>
            <a:ext cx="4608512" cy="714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 dirty="0" err="1" smtClean="0">
                <a:latin typeface="Comic Sans MS" pitchFamily="66" charset="0"/>
                <a:ea typeface="+mj-ea"/>
                <a:cs typeface="+mj-cs"/>
              </a:rPr>
              <a:t>Goldhaber</a:t>
            </a:r>
            <a:r>
              <a:rPr lang="en-US" altLang="ko-KR" sz="1600" dirty="0" smtClean="0">
                <a:latin typeface="Comic Sans MS" pitchFamily="66" charset="0"/>
                <a:ea typeface="+mj-ea"/>
                <a:cs typeface="+mj-cs"/>
              </a:rPr>
              <a:t> and Manton(1987);</a:t>
            </a:r>
          </a:p>
          <a:p>
            <a:pPr algn="ctr">
              <a:spcBef>
                <a:spcPct val="0"/>
              </a:spcBef>
            </a:pPr>
            <a:r>
              <a:rPr lang="en-US" altLang="ko-KR" sz="1600" dirty="0" smtClean="0">
                <a:latin typeface="Comic Sans MS" pitchFamily="66" charset="0"/>
                <a:ea typeface="+mj-ea"/>
                <a:cs typeface="+mj-cs"/>
              </a:rPr>
              <a:t> B.Y. Park, </a:t>
            </a:r>
            <a:r>
              <a:rPr lang="en-US" altLang="ko-KR" sz="1600" dirty="0" err="1" smtClean="0">
                <a:latin typeface="Comic Sans MS" pitchFamily="66" charset="0"/>
                <a:ea typeface="+mj-ea"/>
                <a:cs typeface="+mj-cs"/>
              </a:rPr>
              <a:t>V.Vento</a:t>
            </a:r>
            <a:r>
              <a:rPr lang="en-US" altLang="ko-KR" sz="1600" dirty="0" smtClean="0">
                <a:latin typeface="Comic Sans MS" pitchFamily="66" charset="0"/>
                <a:ea typeface="+mj-ea"/>
                <a:cs typeface="+mj-cs"/>
              </a:rPr>
              <a:t>, </a:t>
            </a:r>
            <a:r>
              <a:rPr lang="en-US" altLang="ko-KR" sz="1600" dirty="0" err="1" smtClean="0">
                <a:latin typeface="Comic Sans MS" pitchFamily="66" charset="0"/>
                <a:ea typeface="+mj-ea"/>
                <a:cs typeface="+mj-cs"/>
              </a:rPr>
              <a:t>H.J.Lee</a:t>
            </a:r>
            <a:r>
              <a:rPr lang="en-US" altLang="ko-KR" sz="1600" dirty="0" smtClean="0"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et al. (2003), …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677080" y="2486843"/>
            <a:ext cx="3668315" cy="627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>
                <a:latin typeface="Comic Sans MS" panose="030F0702030302020204" pitchFamily="66" charset="0"/>
              </a:rPr>
              <a:t>Half skyrmion phase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777480" y="3288986"/>
            <a:ext cx="7232687" cy="76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</a:t>
            </a:r>
            <a:r>
              <a:rPr lang="en-US" altLang="ko-KR" dirty="0" err="1">
                <a:latin typeface="Comic Sans MS" panose="030F0702030302020204" pitchFamily="66" charset="0"/>
              </a:rPr>
              <a:t>s</a:t>
            </a:r>
            <a:r>
              <a:rPr lang="en-US" altLang="ko-KR" dirty="0" err="1" smtClean="0">
                <a:latin typeface="Comic Sans MS" panose="030F0702030302020204" pitchFamily="66" charset="0"/>
              </a:rPr>
              <a:t>kyrmions</a:t>
            </a:r>
            <a:r>
              <a:rPr lang="en-US" altLang="ko-KR" dirty="0" smtClean="0">
                <a:latin typeface="Comic Sans MS" panose="030F0702030302020204" pitchFamily="66" charset="0"/>
              </a:rPr>
              <a:t> 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latin typeface="Comic Sans MS" panose="030F0702030302020204" pitchFamily="66" charset="0"/>
              </a:rPr>
              <a:t> half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skyrmions</a:t>
            </a:r>
            <a:r>
              <a:rPr lang="en-US" altLang="ko-KR" dirty="0" smtClean="0">
                <a:latin typeface="Comic Sans MS" panose="030F0702030302020204" pitchFamily="66" charset="0"/>
              </a:rPr>
              <a:t> on  lattice     </a:t>
            </a:r>
            <a:endParaRPr lang="ko-KR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23" y="2474427"/>
            <a:ext cx="1423721" cy="6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9157" y="994321"/>
            <a:ext cx="5022076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1. Change of symmetry energy    </a:t>
            </a:r>
            <a:endParaRPr lang="ko-KR" altLang="en-US" dirty="0" smtClean="0">
              <a:latin typeface="Comic Sans MS" panose="030F0702030302020204" pitchFamily="66" charset="0"/>
            </a:endParaRPr>
          </a:p>
          <a:p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36307" y="1637263"/>
            <a:ext cx="4510173" cy="214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200" dirty="0" smtClean="0">
                <a:latin typeface="Comic Sans MS" pitchFamily="66" charset="0"/>
                <a:ea typeface="+mj-ea"/>
                <a:cs typeface="+mj-cs"/>
              </a:rPr>
              <a:t>HKL, Park and Rho, PRC 83,025206(2011)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34" y="417973"/>
            <a:ext cx="2341642" cy="23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41" y="3871490"/>
            <a:ext cx="1681886" cy="4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0" y="89868"/>
            <a:ext cx="2106778" cy="7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19" y="4418617"/>
            <a:ext cx="1058266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601159" y="2796029"/>
            <a:ext cx="6779153" cy="951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2. homogeneous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dilaton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condensation</a:t>
            </a:r>
          </a:p>
          <a:p>
            <a:pPr marL="0" indent="0">
              <a:buNone/>
            </a:pP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 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density</a:t>
            </a:r>
            <a:r>
              <a:rPr lang="ko-KR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independent </a:t>
            </a:r>
            <a:r>
              <a:rPr lang="en-US" altLang="ko-KR" dirty="0" smtClean="0">
                <a:latin typeface="Comic Sans MS" panose="030F0702030302020204" pitchFamily="66" charset="0"/>
              </a:rPr>
              <a:t>    </a:t>
            </a:r>
            <a:endParaRPr lang="ko-KR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03" y="3747600"/>
            <a:ext cx="3055468" cy="228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47" y="1899180"/>
            <a:ext cx="518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0" y="1510550"/>
            <a:ext cx="328422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17" y="3383425"/>
            <a:ext cx="470154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05" y="4365105"/>
            <a:ext cx="2836469" cy="7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6" y="2889731"/>
            <a:ext cx="332232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243341" y="330147"/>
            <a:ext cx="8900659" cy="1059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C. Implementation of half </a:t>
            </a:r>
            <a:r>
              <a:rPr lang="en-US" altLang="ko-KR" dirty="0" err="1" smtClean="0">
                <a:latin typeface="Comic Sans MS" panose="030F0702030302020204" pitchFamily="66" charset="0"/>
              </a:rPr>
              <a:t>skyrmion</a:t>
            </a:r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into nuclear matter:</a:t>
            </a:r>
          </a:p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                  equation </a:t>
            </a:r>
            <a:r>
              <a:rPr lang="en-US" altLang="ko-KR" dirty="0">
                <a:latin typeface="Comic Sans MS" panose="030F0702030302020204" pitchFamily="66" charset="0"/>
              </a:rPr>
              <a:t>of state using </a:t>
            </a:r>
            <a:r>
              <a:rPr lang="en-US" altLang="ko-KR" dirty="0" err="1">
                <a:latin typeface="Comic Sans MS" panose="030F0702030302020204" pitchFamily="66" charset="0"/>
              </a:rPr>
              <a:t>V</a:t>
            </a:r>
            <a:r>
              <a:rPr lang="en-US" altLang="ko-KR" baseline="-25000" dirty="0" err="1">
                <a:latin typeface="Comic Sans MS" panose="030F0702030302020204" pitchFamily="66" charset="0"/>
              </a:rPr>
              <a:t>low</a:t>
            </a:r>
            <a:r>
              <a:rPr lang="en-US" altLang="ko-KR" baseline="-25000" dirty="0">
                <a:latin typeface="Comic Sans MS" panose="030F0702030302020204" pitchFamily="66" charset="0"/>
              </a:rPr>
              <a:t>-k</a:t>
            </a:r>
            <a:r>
              <a:rPr lang="en-US" altLang="ko-KR" dirty="0" smtClean="0">
                <a:latin typeface="Comic Sans MS" panose="030F0702030302020204" pitchFamily="66" charset="0"/>
              </a:rPr>
              <a:t>  </a:t>
            </a:r>
            <a:endParaRPr lang="ko-KR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5" name="내용 개체 틀 2"/>
          <p:cNvSpPr txBox="1">
            <a:spLocks noChangeAspect="1"/>
          </p:cNvSpPr>
          <p:nvPr/>
        </p:nvSpPr>
        <p:spPr>
          <a:xfrm>
            <a:off x="5185906" y="2921838"/>
            <a:ext cx="2922026" cy="354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>
                <a:latin typeface="Comic Sans MS" panose="030F0702030302020204" pitchFamily="66" charset="0"/>
              </a:rPr>
              <a:t>n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ew scaling at higher density </a:t>
            </a:r>
            <a:endParaRPr lang="ko-KR" altLang="en-US" sz="2000" dirty="0"/>
          </a:p>
        </p:txBody>
      </p:sp>
      <p:sp>
        <p:nvSpPr>
          <p:cNvPr id="16" name="내용 개체 틀 2"/>
          <p:cNvSpPr txBox="1">
            <a:spLocks noChangeAspect="1"/>
          </p:cNvSpPr>
          <p:nvPr/>
        </p:nvSpPr>
        <p:spPr>
          <a:xfrm>
            <a:off x="5074847" y="1599614"/>
            <a:ext cx="2922026" cy="354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>
                <a:latin typeface="Comic Sans MS" panose="030F0702030302020204" pitchFamily="66" charset="0"/>
              </a:rPr>
              <a:t>o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ld BR scaling at low  density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80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3" y="1828756"/>
            <a:ext cx="3702863" cy="29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5" y="1828756"/>
            <a:ext cx="3657086" cy="30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301336" y="913268"/>
            <a:ext cx="8229600" cy="796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Comic Sans MS" panose="030F0702030302020204" pitchFamily="66" charset="0"/>
              </a:rPr>
              <a:t>Sound velocity  v </a:t>
            </a:r>
            <a:r>
              <a:rPr lang="en-US" altLang="ko-KR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 1/3 c  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29190" y="5229200"/>
            <a:ext cx="9239353" cy="796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Precursor of  scale symmetry restoration ? </a:t>
            </a:r>
            <a:endParaRPr lang="ko-KR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01336" y="116632"/>
            <a:ext cx="8229600" cy="796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D. Results  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3601"/>
            <a:ext cx="5385816" cy="24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 txBox="1">
            <a:spLocks/>
          </p:cNvSpPr>
          <p:nvPr/>
        </p:nvSpPr>
        <p:spPr>
          <a:xfrm>
            <a:off x="301336" y="284020"/>
            <a:ext cx="8229600" cy="796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Comic Sans MS" panose="030F0702030302020204" pitchFamily="66" charset="0"/>
              </a:rPr>
              <a:t>Mass- radius and central density 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4" y="4149080"/>
            <a:ext cx="2703424" cy="18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12" y="4117609"/>
            <a:ext cx="4617568" cy="19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01336" y="3301333"/>
            <a:ext cx="4342672" cy="7037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Comic Sans MS" panose="030F0702030302020204" pitchFamily="66" charset="0"/>
              </a:rPr>
              <a:t>Tidal deformation   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Phasen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142531" cy="4143404"/>
          </a:xfrm>
          <a:prstGeom prst="rect">
            <a:avLst/>
          </a:prstGeom>
        </p:spPr>
      </p:pic>
      <p:pic>
        <p:nvPicPr>
          <p:cNvPr id="5" name="Picture 4" descr="File:CMB Timeline300 no W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28670"/>
            <a:ext cx="1214446" cy="7893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5" y="2714620"/>
            <a:ext cx="1071570" cy="9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714752"/>
            <a:ext cx="1357322" cy="101035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000364" y="5857892"/>
            <a:ext cx="4143404" cy="71438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Density frontier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-1214478" y="2786058"/>
            <a:ext cx="4143404" cy="71438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Comic Sans MS" pitchFamily="66" charset="0"/>
                <a:ea typeface="+mj-ea"/>
                <a:cs typeface="+mj-cs"/>
              </a:rPr>
              <a:t>Temperature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frontier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왼쪽/위쪽 화살표 9"/>
          <p:cNvSpPr/>
          <p:nvPr/>
        </p:nvSpPr>
        <p:spPr>
          <a:xfrm rot="5400000">
            <a:off x="892943" y="5393545"/>
            <a:ext cx="1071570" cy="1143008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57158" y="21429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>
                <a:latin typeface="Comic Sans MS" pitchFamily="66" charset="0"/>
              </a:rPr>
              <a:t>I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lang="en-US" altLang="ko-KR" sz="3200" dirty="0" smtClean="0">
                <a:latin typeface="Comic Sans MS" pitchFamily="66" charset="0"/>
              </a:rPr>
              <a:t>Introduction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44798"/>
            <a:ext cx="8229600" cy="720080"/>
          </a:xfrm>
        </p:spPr>
        <p:txBody>
          <a:bodyPr/>
          <a:lstStyle/>
          <a:p>
            <a:r>
              <a:rPr lang="en-US" altLang="ko-KR" dirty="0" smtClean="0">
                <a:latin typeface="Comic Sans MS" panose="030F0702030302020204" pitchFamily="66" charset="0"/>
              </a:rPr>
              <a:t>Pressure and symmetry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energy</a:t>
            </a:r>
            <a:r>
              <a:rPr lang="ko-K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1058034" y="1221613"/>
            <a:ext cx="6306179" cy="3305400"/>
            <a:chOff x="220812" y="1308421"/>
            <a:chExt cx="8189842" cy="429272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12" y="1308421"/>
              <a:ext cx="4314444" cy="429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5" y="1411633"/>
              <a:ext cx="3982669" cy="413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내용 개체 틀 2"/>
          <p:cNvSpPr txBox="1">
            <a:spLocks/>
          </p:cNvSpPr>
          <p:nvPr/>
        </p:nvSpPr>
        <p:spPr>
          <a:xfrm>
            <a:off x="1475656" y="5085184"/>
            <a:ext cx="6408712" cy="11343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Stiffer at lower density </a:t>
            </a:r>
            <a:r>
              <a:rPr lang="en-US" altLang="ko-KR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upto</a:t>
            </a:r>
            <a:r>
              <a:rPr lang="en-US" altLang="ko-KR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n ~ 2 n_0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</a:t>
            </a:r>
            <a:r>
              <a:rPr lang="en-US" altLang="ko-KR" sz="2400" dirty="0" smtClean="0">
                <a:solidFill>
                  <a:srgbClr val="0000CC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bigger </a:t>
            </a:r>
            <a:r>
              <a:rPr lang="en-US" altLang="ko-KR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radius, larger Lambda </a:t>
            </a:r>
          </a:p>
        </p:txBody>
      </p:sp>
    </p:spTree>
    <p:extLst>
      <p:ext uri="{BB962C8B-B14F-4D97-AF65-F5344CB8AC3E}">
        <p14:creationId xmlns:p14="http://schemas.microsoft.com/office/powerpoint/2010/main" val="38565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6534" y="360512"/>
            <a:ext cx="7992888" cy="6922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latin typeface="Comic Sans MS" panose="030F0702030302020204" pitchFamily="66" charset="0"/>
              </a:rPr>
              <a:t>III. </a:t>
            </a:r>
            <a:r>
              <a:rPr lang="en-US" altLang="ko-KR" sz="3600" dirty="0" err="1" smtClean="0">
                <a:latin typeface="Comic Sans MS" panose="030F0702030302020204" pitchFamily="66" charset="0"/>
              </a:rPr>
              <a:t>EoS</a:t>
            </a:r>
            <a:r>
              <a:rPr lang="en-US" altLang="ko-KR" sz="3600" dirty="0" smtClean="0">
                <a:latin typeface="Comic Sans MS" panose="030F0702030302020204" pitchFamily="66" charset="0"/>
              </a:rPr>
              <a:t> and gravitational waves  </a:t>
            </a:r>
            <a:endParaRPr lang="ko-KR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12" y="1364702"/>
            <a:ext cx="4296537" cy="49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10" y="6155091"/>
            <a:ext cx="4136136" cy="30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8769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>
            <a:spLocks noChangeAspect="1"/>
          </p:cNvSpPr>
          <p:nvPr/>
        </p:nvSpPr>
        <p:spPr>
          <a:xfrm rot="18845368">
            <a:off x="3218245" y="2022718"/>
            <a:ext cx="483892" cy="133070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 rot="16200000">
            <a:off x="4280854" y="2166813"/>
            <a:ext cx="1508075" cy="172819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411301" y="5589240"/>
            <a:ext cx="2839156" cy="374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dirty="0" smtClean="0">
                <a:latin typeface="Comic Sans MS" panose="030F0702030302020204" pitchFamily="66" charset="0"/>
              </a:rPr>
              <a:t>Read et al., arXiv:1306.4065    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404664"/>
            <a:ext cx="44644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>
                <a:latin typeface="Comic Sans MS" panose="030F0702030302020204" pitchFamily="66" charset="0"/>
              </a:rPr>
              <a:t>A. Tidal deformation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" y="1960488"/>
            <a:ext cx="9295562" cy="34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1319724" y="5733256"/>
            <a:ext cx="4610949" cy="619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 smtClean="0"/>
              <a:t>Lackey et al. PRD 89, 043009(2014)</a:t>
            </a:r>
            <a:endParaRPr lang="ko-KR" altLang="en-US" sz="2000" dirty="0"/>
          </a:p>
        </p:txBody>
      </p: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6052320" y="293537"/>
            <a:ext cx="1683180" cy="1471823"/>
            <a:chOff x="4504107" y="291788"/>
            <a:chExt cx="2852345" cy="2494178"/>
          </a:xfrm>
        </p:grpSpPr>
        <p:grpSp>
          <p:nvGrpSpPr>
            <p:cNvPr id="11" name="그룹 10"/>
            <p:cNvGrpSpPr>
              <a:grpSpLocks noChangeAspect="1"/>
            </p:cNvGrpSpPr>
            <p:nvPr/>
          </p:nvGrpSpPr>
          <p:grpSpPr>
            <a:xfrm>
              <a:off x="5701802" y="1127790"/>
              <a:ext cx="347846" cy="228540"/>
              <a:chOff x="2914939" y="1968209"/>
              <a:chExt cx="1092530" cy="538349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2914939" y="1968209"/>
                <a:ext cx="1092530" cy="5343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3188071" y="1972168"/>
                <a:ext cx="546265" cy="53439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99" y="291788"/>
              <a:ext cx="2822753" cy="249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그룹 14"/>
            <p:cNvGrpSpPr/>
            <p:nvPr/>
          </p:nvGrpSpPr>
          <p:grpSpPr>
            <a:xfrm>
              <a:off x="4504107" y="1496926"/>
              <a:ext cx="2623619" cy="427640"/>
              <a:chOff x="4504107" y="1496926"/>
              <a:chExt cx="2623619" cy="427640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6472011" y="1496926"/>
                <a:ext cx="655715" cy="4276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4504107" y="1541828"/>
                <a:ext cx="518015" cy="33783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1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4" y="1908339"/>
            <a:ext cx="4503115" cy="46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0" y="412056"/>
            <a:ext cx="7228332" cy="19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75" y="2204864"/>
            <a:ext cx="4177665" cy="29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341406"/>
            <a:ext cx="5142776" cy="59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distinguishability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grpSp>
        <p:nvGrpSpPr>
          <p:cNvPr id="4" name="그룹 3"/>
          <p:cNvGrpSpPr>
            <a:grpSpLocks/>
          </p:cNvGrpSpPr>
          <p:nvPr/>
        </p:nvGrpSpPr>
        <p:grpSpPr>
          <a:xfrm>
            <a:off x="1421949" y="1419786"/>
            <a:ext cx="2198499" cy="404703"/>
            <a:chOff x="4953000" y="1908175"/>
            <a:chExt cx="1993900" cy="3238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08175"/>
              <a:ext cx="1143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1930400"/>
              <a:ext cx="2857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00" y="1930400"/>
              <a:ext cx="1524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74" y="5201373"/>
            <a:ext cx="1351102" cy="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3160957"/>
            <a:ext cx="8108137" cy="15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17" y="2250016"/>
            <a:ext cx="5013198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611560" y="2567474"/>
            <a:ext cx="3740706" cy="50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 err="1" smtClean="0"/>
              <a:t>Hotokezaka</a:t>
            </a:r>
            <a:r>
              <a:rPr lang="en-US" altLang="ko-KR" sz="1800" dirty="0" smtClean="0"/>
              <a:t> et al. , 1603.01286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84" y="223879"/>
            <a:ext cx="3479140" cy="217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338311" y="241738"/>
            <a:ext cx="4141079" cy="4444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dirty="0" smtClean="0">
                <a:latin typeface="Comic Sans MS" panose="030F0702030302020204" pitchFamily="66" charset="0"/>
              </a:rPr>
              <a:t>(a)1607.03235  </a:t>
            </a:r>
            <a:r>
              <a:rPr lang="en-US" altLang="ko-KR" sz="2000" dirty="0">
                <a:latin typeface="Comic Sans MS" panose="030F0702030302020204" pitchFamily="66" charset="0"/>
              </a:rPr>
              <a:t> 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(b)PKLMR</a:t>
            </a:r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4378098" y="50525"/>
            <a:ext cx="3470453" cy="3210281"/>
            <a:chOff x="1786696" y="1330236"/>
            <a:chExt cx="4152380" cy="288081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696" y="1330236"/>
              <a:ext cx="4152380" cy="261493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112" y="1455924"/>
              <a:ext cx="3355200" cy="2755129"/>
            </a:xfrm>
            <a:prstGeom prst="rect">
              <a:avLst/>
            </a:prstGeom>
          </p:spPr>
        </p:pic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2769312" y="1790434"/>
              <a:ext cx="555780" cy="4795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400" dirty="0" smtClean="0"/>
                <a:t>(a)</a:t>
              </a:r>
              <a:endParaRPr lang="ko-KR" altLang="en-US" sz="2400" dirty="0"/>
            </a:p>
          </p:txBody>
        </p:sp>
        <p:sp>
          <p:nvSpPr>
            <p:cNvPr id="7" name="내용 개체 틀 2"/>
            <p:cNvSpPr txBox="1">
              <a:spLocks/>
            </p:cNvSpPr>
            <p:nvPr/>
          </p:nvSpPr>
          <p:spPr>
            <a:xfrm>
              <a:off x="3930293" y="1892743"/>
              <a:ext cx="555780" cy="4795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400" dirty="0" smtClean="0"/>
                <a:t>(b)</a:t>
              </a:r>
              <a:endParaRPr lang="ko-KR" altLang="en-US" sz="24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0" y="935453"/>
            <a:ext cx="2771335" cy="3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469"/>
            <a:ext cx="2220279" cy="8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06" y="2383743"/>
            <a:ext cx="212026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" y="3429004"/>
            <a:ext cx="7239305" cy="7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43" y="4251891"/>
            <a:ext cx="1847393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오른쪽 화살표 14"/>
          <p:cNvSpPr>
            <a:spLocks noChangeAspect="1"/>
          </p:cNvSpPr>
          <p:nvPr/>
        </p:nvSpPr>
        <p:spPr>
          <a:xfrm>
            <a:off x="1198464" y="4471525"/>
            <a:ext cx="563924" cy="22367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4014434" y="4310001"/>
            <a:ext cx="5239469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Distinguishable!!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05" y="1440127"/>
            <a:ext cx="3668595" cy="397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7281" y="3258911"/>
            <a:ext cx="381152" cy="23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-972616" y="15081"/>
            <a:ext cx="6048672" cy="662781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Comic Sans MS" panose="030F0702030302020204" pitchFamily="66" charset="0"/>
              </a:rPr>
              <a:t>B. Peak frequency: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4" y="1590174"/>
            <a:ext cx="2898877" cy="215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4572000" y="583265"/>
            <a:ext cx="4745361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>
                <a:latin typeface="Comic Sans MS" panose="030F0702030302020204" pitchFamily="66" charset="0"/>
              </a:rPr>
              <a:t>l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=m=2 quadrupole structure  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043608" y="526740"/>
            <a:ext cx="4450392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800" dirty="0" smtClean="0">
                <a:latin typeface="Comic Sans MS" panose="030F0702030302020204" pitchFamily="66" charset="0"/>
              </a:rPr>
              <a:t>Remnant oscillation </a:t>
            </a:r>
            <a:r>
              <a:rPr lang="en-US" altLang="ko-KR" dirty="0" smtClean="0">
                <a:latin typeface="Comic Sans MS" panose="030F0702030302020204" pitchFamily="66" charset="0"/>
              </a:rPr>
              <a:t>: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2154030" y="5904035"/>
            <a:ext cx="2922026" cy="354985"/>
            <a:chOff x="1858219" y="5904035"/>
            <a:chExt cx="2922026" cy="354985"/>
          </a:xfrm>
        </p:grpSpPr>
        <p:sp>
          <p:nvSpPr>
            <p:cNvPr id="11" name="내용 개체 틀 2"/>
            <p:cNvSpPr txBox="1">
              <a:spLocks noChangeAspect="1"/>
            </p:cNvSpPr>
            <p:nvPr/>
          </p:nvSpPr>
          <p:spPr>
            <a:xfrm>
              <a:off x="1858219" y="5904035"/>
              <a:ext cx="2922026" cy="35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000" dirty="0">
                  <a:latin typeface="Comic Sans MS" panose="030F0702030302020204" pitchFamily="66" charset="0"/>
                </a:rPr>
                <a:t>s</a:t>
              </a:r>
              <a:r>
                <a:rPr lang="en-US" altLang="ko-KR" sz="2000" dirty="0" smtClean="0">
                  <a:latin typeface="Comic Sans MS" panose="030F0702030302020204" pitchFamily="66" charset="0"/>
                </a:rPr>
                <a:t>tiff            soft </a:t>
              </a:r>
              <a:endParaRPr lang="ko-KR" altLang="en-US" sz="2000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2692740" y="6081527"/>
              <a:ext cx="626492" cy="1"/>
            </a:xfrm>
            <a:prstGeom prst="straightConnector1">
              <a:avLst/>
            </a:prstGeom>
            <a:ln w="25400"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2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664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Comic Sans MS" panose="030F0702030302020204" pitchFamily="66" charset="0"/>
              </a:rPr>
              <a:t>Scaling:   </a:t>
            </a:r>
            <a:r>
              <a:rPr lang="en-US" altLang="ko-KR" sz="2800" dirty="0" err="1" smtClean="0">
                <a:latin typeface="Comic Sans MS" panose="030F0702030302020204" pitchFamily="66" charset="0"/>
              </a:rPr>
              <a:t>f</a:t>
            </a:r>
            <a:r>
              <a:rPr lang="en-US" altLang="ko-KR" sz="2800" baseline="-25000" dirty="0" err="1" smtClean="0">
                <a:latin typeface="Comic Sans MS" panose="030F0702030302020204" pitchFamily="66" charset="0"/>
              </a:rPr>
              <a:t>peak</a:t>
            </a:r>
            <a:r>
              <a:rPr lang="en-US" altLang="ko-KR" sz="2800" dirty="0" smtClean="0">
                <a:latin typeface="Comic Sans MS" panose="030F0702030302020204" pitchFamily="66" charset="0"/>
              </a:rPr>
              <a:t> vs radius 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2" y="1368855"/>
            <a:ext cx="589407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611560" y="5013176"/>
            <a:ext cx="67687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Comic Sans MS" panose="030F0702030302020204" pitchFamily="66" charset="0"/>
              </a:rPr>
              <a:t>Peak frequency of PKLMR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Comic Sans MS" panose="030F0702030302020204" pitchFamily="66" charset="0"/>
              </a:rPr>
              <a:t>       R</a:t>
            </a:r>
            <a:r>
              <a:rPr lang="en-US" altLang="ko-KR" sz="2400" baseline="-25000" dirty="0" smtClean="0">
                <a:latin typeface="Comic Sans MS" panose="030F0702030302020204" pitchFamily="66" charset="0"/>
              </a:rPr>
              <a:t>1.6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 = 13.15 km</a:t>
            </a:r>
            <a:r>
              <a:rPr lang="en-US" altLang="ko-KR" sz="2400" dirty="0">
                <a:latin typeface="Comic Sans MS" panose="030F0702030302020204" pitchFamily="66" charset="0"/>
              </a:rPr>
              <a:t>, </a:t>
            </a:r>
            <a:r>
              <a:rPr lang="en-US" altLang="ko-KR" sz="2400" dirty="0" err="1">
                <a:latin typeface="Comic Sans MS" panose="030F0702030302020204" pitchFamily="66" charset="0"/>
              </a:rPr>
              <a:t>f</a:t>
            </a:r>
            <a:r>
              <a:rPr lang="en-US" altLang="ko-KR" sz="2400" baseline="-25000" dirty="0" err="1">
                <a:latin typeface="Comic Sans MS" panose="030F0702030302020204" pitchFamily="66" charset="0"/>
              </a:rPr>
              <a:t>peak</a:t>
            </a:r>
            <a:r>
              <a:rPr lang="en-US" altLang="ko-KR" sz="2400" baseline="-25000" dirty="0">
                <a:latin typeface="Comic Sans MS" panose="030F0702030302020204" pitchFamily="66" charset="0"/>
              </a:rPr>
              <a:t> 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= 0.99 </a:t>
            </a:r>
            <a:r>
              <a:rPr lang="en-US" altLang="ko-KR" sz="2400" dirty="0" err="1" smtClean="0">
                <a:latin typeface="Comic Sans MS" panose="030F0702030302020204" pitchFamily="66" charset="0"/>
              </a:rPr>
              <a:t>M</a:t>
            </a:r>
            <a:r>
              <a:rPr lang="en-US" altLang="ko-KR" sz="2400" baseline="-25000" dirty="0" err="1" smtClean="0">
                <a:latin typeface="Comic Sans MS" panose="030F0702030302020204" pitchFamily="66" charset="0"/>
              </a:rPr>
              <a:t>tot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84" y="1844467"/>
            <a:ext cx="3004109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4149948" y="975678"/>
            <a:ext cx="4701208" cy="39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600" dirty="0" err="1" smtClean="0">
                <a:latin typeface="Comic Sans MS" panose="030F0702030302020204" pitchFamily="66" charset="0"/>
              </a:rPr>
              <a:t>Bauswein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, </a:t>
            </a:r>
            <a:r>
              <a:rPr lang="en-US" altLang="ko-KR" sz="1600" dirty="0" err="1" smtClean="0">
                <a:latin typeface="Comic Sans MS" panose="030F0702030302020204" pitchFamily="66" charset="0"/>
              </a:rPr>
              <a:t>Stergioulas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, </a:t>
            </a:r>
            <a:r>
              <a:rPr lang="en-US" altLang="ko-KR" sz="1600" dirty="0" err="1" smtClean="0">
                <a:latin typeface="Comic Sans MS" panose="030F0702030302020204" pitchFamily="66" charset="0"/>
              </a:rPr>
              <a:t>Janka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, </a:t>
            </a:r>
            <a:r>
              <a:rPr lang="en-US" altLang="ko-KR" sz="1600" dirty="0" err="1" smtClean="0">
                <a:latin typeface="Comic Sans MS" panose="030F0702030302020204" pitchFamily="66" charset="0"/>
              </a:rPr>
              <a:t>arXiv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: 1508.05492</a:t>
            </a:r>
          </a:p>
        </p:txBody>
      </p:sp>
      <p:grpSp>
        <p:nvGrpSpPr>
          <p:cNvPr id="2" name="그룹 1"/>
          <p:cNvGrpSpPr/>
          <p:nvPr/>
        </p:nvGrpSpPr>
        <p:grpSpPr>
          <a:xfrm rot="1867533">
            <a:off x="6195137" y="2912937"/>
            <a:ext cx="2337303" cy="355555"/>
            <a:chOff x="6195137" y="2912937"/>
            <a:chExt cx="2337303" cy="355555"/>
          </a:xfrm>
        </p:grpSpPr>
        <p:sp>
          <p:nvSpPr>
            <p:cNvPr id="14" name="내용 개체 틀 2"/>
            <p:cNvSpPr txBox="1">
              <a:spLocks noChangeAspect="1"/>
            </p:cNvSpPr>
            <p:nvPr/>
          </p:nvSpPr>
          <p:spPr>
            <a:xfrm>
              <a:off x="6195137" y="2913507"/>
              <a:ext cx="2337303" cy="35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000" dirty="0" smtClean="0">
                  <a:latin typeface="Comic Sans MS" panose="030F0702030302020204" pitchFamily="66" charset="0"/>
                </a:rPr>
                <a:t>soft             stiff </a:t>
              </a:r>
              <a:endParaRPr lang="ko-KR" altLang="en-US" sz="2000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rot="19837130">
              <a:off x="7042141" y="2912937"/>
              <a:ext cx="507446" cy="296536"/>
            </a:xfrm>
            <a:prstGeom prst="straightConnector1">
              <a:avLst/>
            </a:prstGeom>
            <a:ln w="25400"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7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47154" y="1408672"/>
            <a:ext cx="2474627" cy="2296612"/>
            <a:chOff x="683621" y="1237325"/>
            <a:chExt cx="2474627" cy="2296612"/>
          </a:xfrm>
        </p:grpSpPr>
        <p:sp>
          <p:nvSpPr>
            <p:cNvPr id="8" name="내용 개체 틀 2"/>
            <p:cNvSpPr txBox="1">
              <a:spLocks/>
            </p:cNvSpPr>
            <p:nvPr/>
          </p:nvSpPr>
          <p:spPr>
            <a:xfrm>
              <a:off x="683621" y="1237325"/>
              <a:ext cx="2474627" cy="4572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dirty="0">
                  <a:latin typeface="Comic Sans MS" panose="030F0702030302020204" pitchFamily="66" charset="0"/>
                </a:rPr>
                <a:t> </a:t>
              </a:r>
              <a:r>
                <a:rPr lang="en-US" altLang="ko-KR" sz="1600" dirty="0" smtClean="0">
                  <a:latin typeface="Comic Sans MS" panose="030F0702030302020204" pitchFamily="66" charset="0"/>
                </a:rPr>
                <a:t>Symmetry Energy</a:t>
              </a:r>
              <a:r>
                <a:rPr lang="ko-KR" altLang="en-US" sz="1600" dirty="0" smtClean="0">
                  <a:latin typeface="Comic Sans MS" panose="030F0702030302020204" pitchFamily="66" charset="0"/>
                </a:rPr>
                <a:t> </a:t>
              </a:r>
              <a:endParaRPr lang="ko-KR" altLang="en-US" sz="1600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08" y="1580019"/>
              <a:ext cx="1694548" cy="19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내용 개체 틀 2"/>
          <p:cNvSpPr txBox="1">
            <a:spLocks/>
          </p:cNvSpPr>
          <p:nvPr/>
        </p:nvSpPr>
        <p:spPr>
          <a:xfrm>
            <a:off x="231370" y="3822697"/>
            <a:ext cx="8481697" cy="81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Comic Sans MS" panose="030F0702030302020204" pitchFamily="66" charset="0"/>
              </a:rPr>
              <a:t>Observational  opportunities in gravitational wave detections at advanced LIGO –Virgo networks(2016 </a:t>
            </a:r>
            <a:r>
              <a:rPr lang="en-US" altLang="ko-KR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ko-KR" sz="2000" dirty="0" smtClean="0">
                <a:latin typeface="Comic Sans MS" panose="030F0702030302020204" pitchFamily="66" charset="0"/>
              </a:rPr>
              <a:t>   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31370" y="654290"/>
            <a:ext cx="6500869" cy="513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latin typeface="Comic Sans MS" panose="030F0702030302020204" pitchFamily="66" charset="0"/>
              </a:rPr>
              <a:t>Characteristic features of equation of state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114761" y="1237325"/>
            <a:ext cx="1889993" cy="2344620"/>
            <a:chOff x="3407773" y="1237325"/>
            <a:chExt cx="1889993" cy="2344620"/>
          </a:xfrm>
        </p:grpSpPr>
        <p:pic>
          <p:nvPicPr>
            <p:cNvPr id="6" name="그림 5" descr="nature09466-f3.2(1)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7773" y="1857539"/>
              <a:ext cx="1675981" cy="1724406"/>
            </a:xfrm>
            <a:prstGeom prst="rect">
              <a:avLst/>
            </a:prstGeom>
          </p:spPr>
        </p:pic>
        <p:sp>
          <p:nvSpPr>
            <p:cNvPr id="22" name="내용 개체 틀 2"/>
            <p:cNvSpPr txBox="1">
              <a:spLocks/>
            </p:cNvSpPr>
            <p:nvPr/>
          </p:nvSpPr>
          <p:spPr>
            <a:xfrm>
              <a:off x="3407773" y="1237325"/>
              <a:ext cx="1889993" cy="5138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sz="2400" dirty="0" smtClean="0">
                  <a:latin typeface="Comic Sans MS" panose="030F0702030302020204" pitchFamily="66" charset="0"/>
                </a:rPr>
                <a:t> </a:t>
              </a:r>
              <a:r>
                <a:rPr lang="en-US" altLang="ko-KR" sz="1600" dirty="0" smtClean="0">
                  <a:latin typeface="Comic Sans MS" panose="030F0702030302020204" pitchFamily="66" charset="0"/>
                </a:rPr>
                <a:t>Mass -Radius</a:t>
              </a:r>
              <a:endParaRPr lang="ko-KR" altLang="en-US" sz="1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08" y="4641554"/>
            <a:ext cx="2075840" cy="17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107504" y="-22382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>
                <a:latin typeface="Comic Sans MS" panose="030F0702030302020204" pitchFamily="66" charset="0"/>
              </a:rPr>
              <a:t>IV. Discussion</a:t>
            </a:r>
            <a:endParaRPr lang="ko-KR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383604" y="1857539"/>
            <a:ext cx="1363157" cy="1676398"/>
            <a:chOff x="7383604" y="1857539"/>
            <a:chExt cx="1363157" cy="1676398"/>
          </a:xfrm>
        </p:grpSpPr>
        <p:sp>
          <p:nvSpPr>
            <p:cNvPr id="25" name="직사각형 24"/>
            <p:cNvSpPr/>
            <p:nvPr/>
          </p:nvSpPr>
          <p:spPr>
            <a:xfrm>
              <a:off x="7383604" y="1857539"/>
              <a:ext cx="1363157" cy="16763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7778796" y="2381406"/>
              <a:ext cx="572772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994823" y="1239267"/>
            <a:ext cx="1947672" cy="2342678"/>
            <a:chOff x="4994823" y="1239267"/>
            <a:chExt cx="1947672" cy="2342678"/>
          </a:xfrm>
        </p:grpSpPr>
        <p:sp>
          <p:nvSpPr>
            <p:cNvPr id="9" name="내용 개체 틀 2"/>
            <p:cNvSpPr txBox="1">
              <a:spLocks/>
            </p:cNvSpPr>
            <p:nvPr/>
          </p:nvSpPr>
          <p:spPr>
            <a:xfrm>
              <a:off x="5270119" y="1239267"/>
              <a:ext cx="1672376" cy="5138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 smtClean="0">
                  <a:latin typeface="Comic Sans MS" panose="030F0702030302020204" pitchFamily="66" charset="0"/>
                </a:rPr>
                <a:t>Deformation parameter </a:t>
              </a:r>
              <a:endParaRPr lang="ko-KR" altLang="en-US" sz="1600" dirty="0">
                <a:latin typeface="Comic Sans MS" panose="030F0702030302020204" pitchFamily="66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823" y="2059469"/>
              <a:ext cx="1947672" cy="152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그룹 3"/>
          <p:cNvGrpSpPr/>
          <p:nvPr/>
        </p:nvGrpSpPr>
        <p:grpSpPr>
          <a:xfrm>
            <a:off x="1511104" y="4641554"/>
            <a:ext cx="2513381" cy="1811753"/>
            <a:chOff x="1511104" y="4641554"/>
            <a:chExt cx="2513381" cy="1811753"/>
          </a:xfrm>
        </p:grpSpPr>
        <p:grpSp>
          <p:nvGrpSpPr>
            <p:cNvPr id="3" name="그룹 2"/>
            <p:cNvGrpSpPr/>
            <p:nvPr/>
          </p:nvGrpSpPr>
          <p:grpSpPr>
            <a:xfrm>
              <a:off x="1511104" y="4641554"/>
              <a:ext cx="2513381" cy="1482981"/>
              <a:chOff x="556883" y="4641554"/>
              <a:chExt cx="2513381" cy="148298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83" y="5264694"/>
                <a:ext cx="2513381" cy="85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내용 개체 틀 2"/>
              <p:cNvSpPr txBox="1">
                <a:spLocks/>
              </p:cNvSpPr>
              <p:nvPr/>
            </p:nvSpPr>
            <p:spPr>
              <a:xfrm>
                <a:off x="762262" y="4641554"/>
                <a:ext cx="1889993" cy="513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ko-KR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1600" dirty="0" err="1" smtClean="0">
                    <a:latin typeface="Comic Sans MS" panose="030F0702030302020204" pitchFamily="66" charset="0"/>
                  </a:rPr>
                  <a:t>inspiral</a:t>
                </a:r>
                <a:r>
                  <a:rPr lang="en-US" altLang="ko-KR" sz="1600" dirty="0" smtClean="0">
                    <a:latin typeface="Comic Sans MS" panose="030F0702030302020204" pitchFamily="66" charset="0"/>
                  </a:rPr>
                  <a:t> -merger</a:t>
                </a:r>
                <a:endParaRPr lang="ko-KR" altLang="en-US" sz="16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718" y="6305784"/>
              <a:ext cx="1978152" cy="14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00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39540"/>
            <a:ext cx="7886700" cy="6026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- Nuclei,   Fe ,      </a:t>
            </a:r>
          </a:p>
          <a:p>
            <a:pPr marL="0" indent="0">
              <a:buNone/>
            </a:pPr>
            <a:r>
              <a:rPr lang="en-US" altLang="ko-KR" sz="3000" dirty="0">
                <a:latin typeface="Comic Sans MS" panose="030F0702030302020204" pitchFamily="66" charset="0"/>
              </a:rPr>
              <a:t> </a:t>
            </a:r>
            <a:r>
              <a:rPr lang="en-US" altLang="ko-KR" sz="3000" dirty="0" smtClean="0">
                <a:latin typeface="Comic Sans MS" panose="030F0702030302020204" pitchFamily="66" charset="0"/>
              </a:rPr>
              <a:t>    normal nuclear density n</a:t>
            </a:r>
            <a:r>
              <a:rPr lang="en-US" altLang="ko-KR" sz="3000" baseline="-25000" dirty="0" smtClean="0">
                <a:latin typeface="Comic Sans MS" panose="030F0702030302020204" pitchFamily="66" charset="0"/>
              </a:rPr>
              <a:t>0  </a:t>
            </a:r>
            <a:r>
              <a:rPr lang="en-US" altLang="ko-KR" sz="3000" dirty="0" smtClean="0">
                <a:latin typeface="Comic Sans MS" panose="030F0702030302020204" pitchFamily="66" charset="0"/>
              </a:rPr>
              <a:t>= 0.16/fm</a:t>
            </a:r>
            <a:r>
              <a:rPr lang="en-US" altLang="ko-KR" sz="3000" baseline="30000" dirty="0" smtClean="0">
                <a:latin typeface="Comic Sans MS" panose="030F0702030302020204" pitchFamily="66" charset="0"/>
              </a:rPr>
              <a:t>3</a:t>
            </a:r>
            <a:endParaRPr lang="en-US" altLang="ko-KR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ko-KR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- Heavy ion collision   </a:t>
            </a:r>
          </a:p>
          <a:p>
            <a:pPr marL="0" indent="0"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     </a:t>
            </a:r>
            <a:r>
              <a:rPr lang="en-US" altLang="ko-KR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RHIC, LHC, RIKEN, FAIR, FRIB, RAON </a:t>
            </a:r>
          </a:p>
          <a:p>
            <a:pPr marL="0" indent="0">
              <a:buNone/>
            </a:pPr>
            <a:endParaRPr lang="en-US" altLang="ko-KR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- Neutron star(NS) core </a:t>
            </a:r>
          </a:p>
          <a:p>
            <a:pPr marL="0" indent="0"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- Merger remnant </a:t>
            </a:r>
          </a:p>
          <a:p>
            <a:pPr marL="0" indent="0">
              <a:buNone/>
            </a:pPr>
            <a:r>
              <a:rPr lang="en-US" altLang="ko-KR" sz="3000" dirty="0">
                <a:latin typeface="Comic Sans MS" panose="030F0702030302020204" pitchFamily="66" charset="0"/>
              </a:rPr>
              <a:t> </a:t>
            </a:r>
            <a:r>
              <a:rPr lang="en-US" altLang="ko-KR" sz="3000" dirty="0" smtClean="0">
                <a:latin typeface="Comic Sans MS" panose="030F0702030302020204" pitchFamily="66" charset="0"/>
              </a:rPr>
              <a:t>            binary neutron star merger</a:t>
            </a:r>
          </a:p>
          <a:p>
            <a:pPr marL="0" indent="0">
              <a:buNone/>
            </a:pPr>
            <a:endParaRPr lang="en-US" altLang="ko-KR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1" y="188640"/>
            <a:ext cx="684076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A.  Dense hadronic matter (DHM)</a:t>
            </a: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2892"/>
            <a:ext cx="10460944" cy="6925208"/>
          </a:xfrm>
        </p:spPr>
      </p:pic>
    </p:spTree>
    <p:extLst>
      <p:ext uri="{BB962C8B-B14F-4D97-AF65-F5344CB8AC3E}">
        <p14:creationId xmlns:p14="http://schemas.microsoft.com/office/powerpoint/2010/main" val="422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5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3262" y="79309"/>
            <a:ext cx="8686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- Core density of neutron stars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729"/>
            <a:ext cx="3023807" cy="38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3526532" y="1488889"/>
            <a:ext cx="6475285" cy="4194811"/>
            <a:chOff x="8843572" y="1900727"/>
            <a:chExt cx="5078641" cy="24675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572" y="1900727"/>
              <a:ext cx="4455447" cy="246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11057687" y="1956849"/>
              <a:ext cx="2864526" cy="1795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err="1" smtClean="0">
                  <a:latin typeface="Comic Sans MS" panose="030F0702030302020204" pitchFamily="66" charset="0"/>
                </a:rPr>
                <a:t>Lattimer</a:t>
              </a:r>
              <a:r>
                <a:rPr lang="en-US" altLang="ko-KR" sz="12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ko-KR" sz="1200" dirty="0" err="1" smtClean="0">
                  <a:latin typeface="Comic Sans MS" panose="030F0702030302020204" pitchFamily="66" charset="0"/>
                </a:rPr>
                <a:t>arXiv</a:t>
              </a:r>
              <a:r>
                <a:rPr lang="en-US" altLang="ko-KR" sz="1200" dirty="0" smtClean="0">
                  <a:latin typeface="Comic Sans MS" panose="030F0702030302020204" pitchFamily="66" charset="0"/>
                </a:rPr>
                <a:t>: 1305.3510</a:t>
              </a:r>
              <a:endParaRPr lang="ko-KR" altLang="en-US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6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449638" y="188641"/>
            <a:ext cx="7886700" cy="10801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- Binary Neutron </a:t>
            </a:r>
            <a:r>
              <a:rPr lang="en-US" altLang="ko-KR" sz="3000" dirty="0">
                <a:latin typeface="Comic Sans MS" panose="030F0702030302020204" pitchFamily="66" charset="0"/>
              </a:rPr>
              <a:t>S</a:t>
            </a:r>
            <a:r>
              <a:rPr lang="en-US" altLang="ko-KR" sz="3000" dirty="0" smtClean="0">
                <a:latin typeface="Comic Sans MS" panose="030F0702030302020204" pitchFamily="66" charset="0"/>
              </a:rPr>
              <a:t>tar Merger Remnant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3000" dirty="0" smtClean="0">
                <a:latin typeface="Comic Sans MS" panose="030F0702030302020204" pitchFamily="66" charset="0"/>
              </a:rPr>
              <a:t>     cosmic collider </a:t>
            </a:r>
          </a:p>
          <a:p>
            <a:pPr marL="0" indent="0">
              <a:buFont typeface="Arial" pitchFamily="34" charset="0"/>
              <a:buNone/>
            </a:pP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373624" cy="17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3" y="4509116"/>
            <a:ext cx="5128260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1"/>
            <a:ext cx="2922270" cy="21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spect="1"/>
          </p:cNvSpPr>
          <p:nvPr/>
        </p:nvSpPr>
        <p:spPr>
          <a:xfrm>
            <a:off x="4705360" y="4249561"/>
            <a:ext cx="2428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err="1"/>
              <a:t>Radice</a:t>
            </a:r>
            <a:r>
              <a:rPr lang="en-US" altLang="ko-KR" sz="1200" dirty="0"/>
              <a:t> et al. </a:t>
            </a:r>
            <a:r>
              <a:rPr lang="en-US" altLang="ko-KR" sz="1200" dirty="0" smtClean="0"/>
              <a:t>arXiv:1612.06429v2</a:t>
            </a:r>
            <a:endParaRPr lang="ko-KR" alt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65" y="1486896"/>
            <a:ext cx="2334463" cy="2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546919" y="1418057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latin typeface="Comic Sans MS" panose="030F0702030302020204" pitchFamily="66" charset="0"/>
              </a:rPr>
              <a:t>n &gt; 2 n</a:t>
            </a:r>
            <a:r>
              <a:rPr lang="en-US" altLang="ko-KR" baseline="-25000" dirty="0" smtClean="0">
                <a:latin typeface="Comic Sans MS" panose="030F0702030302020204" pitchFamily="66" charset="0"/>
              </a:rPr>
              <a:t>0  </a:t>
            </a:r>
            <a:endParaRPr lang="en-US" altLang="ko-K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133262" y="260648"/>
            <a:ext cx="8686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B. Gravitational waves from binary merger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232314"/>
            <a:ext cx="149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64172" y="1381413"/>
            <a:ext cx="8686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latin typeface="Comic Sans MS" pitchFamily="66" charset="0"/>
              </a:rPr>
              <a:t>- Mass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000" dirty="0" smtClean="0">
                <a:solidFill>
                  <a:schemeClr val="tx2"/>
                </a:solidFill>
                <a:latin typeface="Comic Sans MS" pitchFamily="66" charset="0"/>
              </a:rPr>
              <a:t>        </a:t>
            </a:r>
            <a:endParaRPr lang="en-US" altLang="ko-KR" sz="400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9" name="그룹 7"/>
          <p:cNvGrpSpPr>
            <a:grpSpLocks/>
          </p:cNvGrpSpPr>
          <p:nvPr/>
        </p:nvGrpSpPr>
        <p:grpSpPr bwMode="auto">
          <a:xfrm>
            <a:off x="4476662" y="1908176"/>
            <a:ext cx="4019550" cy="2136775"/>
            <a:chOff x="6851580" y="1194860"/>
            <a:chExt cx="5718277" cy="303809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07" y="1194860"/>
              <a:ext cx="5314950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775" y="3623735"/>
              <a:ext cx="4630064" cy="60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580" y="1730191"/>
              <a:ext cx="403327" cy="181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4" y="4329847"/>
            <a:ext cx="4622464" cy="12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90293" cy="46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93616" y="0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- Tidal deformation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69" y="1501705"/>
            <a:ext cx="2843401" cy="67003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89" y="457239"/>
            <a:ext cx="558525" cy="596430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99" y="291789"/>
            <a:ext cx="2793949" cy="24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4504107" y="1496926"/>
            <a:ext cx="2623619" cy="427640"/>
            <a:chOff x="4504107" y="1496926"/>
            <a:chExt cx="2623619" cy="427640"/>
          </a:xfrm>
        </p:grpSpPr>
        <p:sp>
          <p:nvSpPr>
            <p:cNvPr id="26" name="타원 25"/>
            <p:cNvSpPr/>
            <p:nvPr/>
          </p:nvSpPr>
          <p:spPr>
            <a:xfrm>
              <a:off x="6472011" y="1496926"/>
              <a:ext cx="655715" cy="427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4504107" y="1541828"/>
              <a:ext cx="518015" cy="337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550" y="3293063"/>
            <a:ext cx="6177732" cy="44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9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4651174" y="644736"/>
            <a:ext cx="4745361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400" dirty="0">
                <a:latin typeface="Comic Sans MS" panose="030F0702030302020204" pitchFamily="66" charset="0"/>
              </a:rPr>
              <a:t>l</a:t>
            </a:r>
            <a:r>
              <a:rPr lang="en-US" altLang="ko-KR" sz="2400" dirty="0" smtClean="0">
                <a:latin typeface="Comic Sans MS" panose="030F0702030302020204" pitchFamily="66" charset="0"/>
              </a:rPr>
              <a:t>=m=2 quadrupole structure   </a:t>
            </a:r>
            <a:endParaRPr lang="ko-K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62908" y="526740"/>
            <a:ext cx="4450392" cy="7486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 smtClean="0">
                <a:latin typeface="Comic Sans MS" panose="030F0702030302020204" pitchFamily="66" charset="0"/>
              </a:rPr>
              <a:t>- Remnant oscillation : 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6996"/>
            <a:ext cx="6553200" cy="43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타원 9"/>
          <p:cNvSpPr/>
          <p:nvPr/>
        </p:nvSpPr>
        <p:spPr>
          <a:xfrm rot="16200000">
            <a:off x="6626275" y="2088199"/>
            <a:ext cx="1508075" cy="172819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 rot="18845368">
            <a:off x="5692672" y="2871945"/>
            <a:ext cx="483892" cy="133070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33256"/>
            <a:ext cx="614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7015" y="5127367"/>
            <a:ext cx="277749" cy="14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650</Words>
  <Application>Microsoft Office PowerPoint</Application>
  <PresentationFormat>화면 슬라이드 쇼(4:3)</PresentationFormat>
  <Paragraphs>119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Equation of state,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이현규</dc:creator>
  <cp:lastModifiedBy>이현규</cp:lastModifiedBy>
  <cp:revision>3</cp:revision>
  <dcterms:created xsi:type="dcterms:W3CDTF">2017-07-25T03:20:19Z</dcterms:created>
  <dcterms:modified xsi:type="dcterms:W3CDTF">2017-07-25T06:12:20Z</dcterms:modified>
</cp:coreProperties>
</file>