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6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7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8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6" r:id="rId2"/>
    <p:sldMasterId id="2147483711" r:id="rId3"/>
    <p:sldMasterId id="2147483716" r:id="rId4"/>
    <p:sldMasterId id="2147483726" r:id="rId5"/>
    <p:sldMasterId id="2147483735" r:id="rId6"/>
    <p:sldMasterId id="2147483751" r:id="rId7"/>
    <p:sldMasterId id="2147483776" r:id="rId8"/>
    <p:sldMasterId id="2147483801" r:id="rId9"/>
    <p:sldMasterId id="2147483813" r:id="rId10"/>
    <p:sldMasterId id="2147483825" r:id="rId11"/>
    <p:sldMasterId id="2147483838" r:id="rId12"/>
    <p:sldMasterId id="2147483864" r:id="rId13"/>
    <p:sldMasterId id="2147483879" r:id="rId14"/>
    <p:sldMasterId id="2147483891" r:id="rId15"/>
    <p:sldMasterId id="2147483903" r:id="rId16"/>
    <p:sldMasterId id="2147483931" r:id="rId17"/>
    <p:sldMasterId id="2147483935" r:id="rId18"/>
    <p:sldMasterId id="2147483948" r:id="rId19"/>
  </p:sldMasterIdLst>
  <p:notesMasterIdLst>
    <p:notesMasterId r:id="rId64"/>
  </p:notesMasterIdLst>
  <p:sldIdLst>
    <p:sldId id="616" r:id="rId20"/>
    <p:sldId id="667" r:id="rId21"/>
    <p:sldId id="701" r:id="rId22"/>
    <p:sldId id="485" r:id="rId23"/>
    <p:sldId id="574" r:id="rId24"/>
    <p:sldId id="572" r:id="rId25"/>
    <p:sldId id="573" r:id="rId26"/>
    <p:sldId id="512" r:id="rId27"/>
    <p:sldId id="689" r:id="rId28"/>
    <p:sldId id="638" r:id="rId29"/>
    <p:sldId id="700" r:id="rId30"/>
    <p:sldId id="577" r:id="rId31"/>
    <p:sldId id="570" r:id="rId32"/>
    <p:sldId id="599" r:id="rId33"/>
    <p:sldId id="609" r:id="rId34"/>
    <p:sldId id="640" r:id="rId35"/>
    <p:sldId id="639" r:id="rId36"/>
    <p:sldId id="620" r:id="rId37"/>
    <p:sldId id="698" r:id="rId38"/>
    <p:sldId id="622" r:id="rId39"/>
    <p:sldId id="623" r:id="rId40"/>
    <p:sldId id="644" r:id="rId41"/>
    <p:sldId id="645" r:id="rId42"/>
    <p:sldId id="693" r:id="rId43"/>
    <p:sldId id="692" r:id="rId44"/>
    <p:sldId id="694" r:id="rId45"/>
    <p:sldId id="695" r:id="rId46"/>
    <p:sldId id="696" r:id="rId47"/>
    <p:sldId id="697" r:id="rId48"/>
    <p:sldId id="651" r:id="rId49"/>
    <p:sldId id="70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60" r:id="rId58"/>
    <p:sldId id="665" r:id="rId59"/>
    <p:sldId id="690" r:id="rId60"/>
    <p:sldId id="610" r:id="rId61"/>
    <p:sldId id="615" r:id="rId62"/>
    <p:sldId id="671" r:id="rId63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663300"/>
    <a:srgbClr val="FF6600"/>
    <a:srgbClr val="6600CC"/>
    <a:srgbClr val="FF9900"/>
    <a:srgbClr val="FFCC66"/>
    <a:srgbClr val="CCFFCC"/>
    <a:srgbClr val="99FF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842" autoAdjust="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3E54D-0D33-4AC7-A84A-959F17CB4AD3}" type="datetimeFigureOut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6B1F7-9BA0-4ECA-A451-406532499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8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>
              <a:solidFill>
                <a:srgbClr val="11111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0A2EC-E8A5-4BFB-AF26-0B49E2668E42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6B1F7-9BA0-4ECA-A451-406532499F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27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942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5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10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6B1F7-9BA0-4ECA-A451-406532499F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8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E6D1B-6DA8-433E-BE6A-2133179FC3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82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E6D1B-6DA8-433E-BE6A-2133179FC3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40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A2EC-E8A5-4BFB-AF26-0B49E2668E42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14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/>
              <a:t>X-</a:t>
            </a:r>
            <a:r>
              <a:rPr lang="zh-CN" altLang="en-US" dirty="0"/>
              <a:t>射线爆是热门话题。已观察到上百个。可帮助我们认识中子结构。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爆发时，中子星吸积</a:t>
            </a:r>
            <a:r>
              <a:rPr lang="en-US" altLang="zh-CN" dirty="0"/>
              <a:t>H/He</a:t>
            </a:r>
            <a:r>
              <a:rPr lang="zh-CN" altLang="en-US" dirty="0"/>
              <a:t>，形成高温密环境，导致不可控热核反应，</a:t>
            </a:r>
            <a:r>
              <a:rPr lang="en-US" altLang="zh-CN" dirty="0"/>
              <a:t>X-</a:t>
            </a:r>
            <a:r>
              <a:rPr lang="zh-CN" altLang="en-US" dirty="0"/>
              <a:t>射线通量在几秒内突然变化。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该模型涉及大量短寿命原子核质量数量。这些数据的不确定性，影响模型预言的观察量。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精度</a:t>
            </a:r>
            <a:r>
              <a:rPr lang="en-US" altLang="zh-CN" dirty="0"/>
              <a:t>&lt;100 </a:t>
            </a:r>
            <a:r>
              <a:rPr lang="en-US" altLang="zh-CN" dirty="0" err="1"/>
              <a:t>keV</a:t>
            </a:r>
            <a:r>
              <a:rPr lang="zh-CN" altLang="en-US" dirty="0"/>
              <a:t>，相当多的核质量不达标。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84A6F-D0CE-4006-8714-B31AA31AB5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35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Half</a:t>
            </a:r>
            <a:r>
              <a:rPr lang="en-US" altLang="ko-KR" baseline="0" dirty="0" smtClean="0"/>
              <a:t> life of 17F = 64 s, 15O = 122 s;  14O = 70.6 s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C634C-3B62-4028-8B16-A86DA617D675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8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A2EC-E8A5-4BFB-AF26-0B49E2668E42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576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14O secondary</a:t>
            </a:r>
            <a:r>
              <a:rPr lang="en-US" altLang="ko-KR" baseline="0" dirty="0" smtClean="0"/>
              <a:t> beam was produced through the well known reaction,</a:t>
            </a:r>
            <a:r>
              <a:rPr lang="en-US" altLang="ko-KR" dirty="0" smtClean="0"/>
              <a:t>14N(</a:t>
            </a:r>
            <a:r>
              <a:rPr lang="en-US" altLang="ko-KR" dirty="0" err="1" smtClean="0"/>
              <a:t>p,n</a:t>
            </a:r>
            <a:r>
              <a:rPr lang="en-US" altLang="ko-KR" dirty="0" smtClean="0"/>
              <a:t>)14O.</a:t>
            </a:r>
          </a:p>
          <a:p>
            <a:r>
              <a:rPr lang="en-US" altLang="ko-KR" dirty="0" smtClean="0"/>
              <a:t>The energy of</a:t>
            </a:r>
            <a:r>
              <a:rPr lang="en-US" altLang="ko-KR" baseline="0" dirty="0" smtClean="0"/>
              <a:t> the 14N6+ primary beam was 8,4 </a:t>
            </a:r>
            <a:r>
              <a:rPr lang="en-US" altLang="ko-KR" baseline="0" dirty="0" err="1" smtClean="0"/>
              <a:t>MeV</a:t>
            </a:r>
            <a:r>
              <a:rPr lang="en-US" altLang="ko-KR" baseline="0" dirty="0" smtClean="0"/>
              <a:t>/u, H2 400 </a:t>
            </a:r>
            <a:r>
              <a:rPr lang="en-US" altLang="ko-KR" baseline="0" dirty="0" err="1" smtClean="0"/>
              <a:t>torr</a:t>
            </a:r>
            <a:r>
              <a:rPr lang="en-US" altLang="ko-KR" baseline="0" dirty="0" smtClean="0"/>
              <a:t>, 500 </a:t>
            </a:r>
            <a:r>
              <a:rPr lang="en-US" altLang="ko-KR" baseline="0" dirty="0" err="1" smtClean="0"/>
              <a:t>pnA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7D8C27-CFE6-48D3-BAC9-F1DD3EAA0B5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401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35D39-CF99-4FEA-9ABA-C67B244F455D}" type="slidenum">
              <a:rPr kumimoji="0" lang="ko-KR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8201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</a:t>
            </a:r>
            <a:r>
              <a:rPr lang="en-US" altLang="ko-KR" baseline="0" dirty="0" smtClean="0"/>
              <a:t> emission of gamma rays by novae is dominated by e-e+ annihilation of which main source is from beta decay of 18F. </a:t>
            </a:r>
            <a:endParaRPr lang="en-US" altLang="ko-KR" dirty="0" smtClean="0"/>
          </a:p>
          <a:p>
            <a:r>
              <a:rPr lang="en-US" altLang="ko-KR" dirty="0" smtClean="0"/>
              <a:t>18F is produced via the 17O(</a:t>
            </a:r>
            <a:r>
              <a:rPr lang="en-US" altLang="ko-KR" dirty="0" err="1" smtClean="0"/>
              <a:t>p,g</a:t>
            </a:r>
            <a:r>
              <a:rPr lang="en-US" altLang="ko-KR" dirty="0" smtClean="0"/>
              <a:t>)18F reaction and by beta decay of 18Ne, while it is destroyed by the 18F(</a:t>
            </a:r>
            <a:r>
              <a:rPr lang="en-US" altLang="ko-KR" dirty="0" err="1" smtClean="0"/>
              <a:t>p,a</a:t>
            </a:r>
            <a:r>
              <a:rPr lang="en-US" altLang="ko-KR" dirty="0" smtClean="0"/>
              <a:t>)15O and 18F(</a:t>
            </a:r>
            <a:r>
              <a:rPr lang="en-US" altLang="ko-KR" dirty="0" err="1" smtClean="0"/>
              <a:t>p,g</a:t>
            </a:r>
            <a:r>
              <a:rPr lang="en-US" altLang="ko-KR" dirty="0" smtClean="0"/>
              <a:t>)19Ne reactions.</a:t>
            </a:r>
          </a:p>
          <a:p>
            <a:r>
              <a:rPr lang="en-US" altLang="ko-KR" dirty="0" smtClean="0"/>
              <a:t>18F(</a:t>
            </a:r>
            <a:r>
              <a:rPr lang="en-US" altLang="ko-KR" dirty="0" err="1" smtClean="0"/>
              <a:t>p,a</a:t>
            </a:r>
            <a:r>
              <a:rPr lang="en-US" altLang="ko-KR" dirty="0" smtClean="0"/>
              <a:t>)15O rate is dominated by the two known resonances at Ex=6.74</a:t>
            </a:r>
            <a:r>
              <a:rPr lang="en-US" altLang="ko-KR" baseline="0" dirty="0" smtClean="0"/>
              <a:t> and 7.07 </a:t>
            </a:r>
            <a:r>
              <a:rPr lang="en-US" altLang="ko-KR" baseline="0" dirty="0" err="1" smtClean="0"/>
              <a:t>MeV</a:t>
            </a:r>
            <a:r>
              <a:rPr lang="en-US" altLang="ko-KR" baseline="0" dirty="0" smtClean="0"/>
              <a:t>. </a:t>
            </a:r>
            <a:r>
              <a:rPr lang="en-US" altLang="ko-KR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56844-FF2C-40C3-94EF-0A82205C9BD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91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By</a:t>
            </a:r>
            <a:r>
              <a:rPr lang="en-US" altLang="ko-KR" baseline="0" dirty="0" smtClean="0"/>
              <a:t> the way, a recent PRL paper shows very different results. This box represents three states just above the proton threshold. But, as you see, any of these states are  not consistent with a 3/2+ assignment. So, we need to identify this problem.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8FAE5-9C7A-4EF4-9027-BAEF5E9E644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31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7MeV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이하 즉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가모윈도우</a:t>
            </a:r>
            <a:r>
              <a:rPr lang="ko-KR" altLang="en-US" baseline="0" dirty="0" smtClean="0"/>
              <a:t> 내에서 </a:t>
            </a:r>
            <a:r>
              <a:rPr lang="ko-KR" altLang="en-US" baseline="0" dirty="0" err="1" smtClean="0"/>
              <a:t>알파위쓰를</a:t>
            </a:r>
            <a:r>
              <a:rPr lang="ko-KR" altLang="en-US" baseline="0" dirty="0" smtClean="0"/>
              <a:t> 직접 측정한 적은 없음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모두 계산 값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8FAE5-9C7A-4EF4-9027-BAEF5E9E644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45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8FAE5-9C7A-4EF4-9027-BAEF5E9E644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267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0A2EC-E8A5-4BFB-AF26-0B49E2668E42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83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15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166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42975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42975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42975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42975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429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73DE5-AB88-4AF0-9A0E-FD27E36D9778}" type="slidenum">
              <a:rPr kumimoji="1" lang="ko-KR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r" defTabSz="94297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ko-KR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31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41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167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ko-KR" altLang="en-US" dirty="0" smtClean="0"/>
          </a:p>
          <a:p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688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99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82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61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.jpe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8" name="Picture 2" descr="E:\1. 건설시설부(진행) Project\01.중이온가속기 시설건설 발주관련\1.중이온가속기 시설건설 설계공모(2014.07.31~11.30)\1-3. 심사관련(평가&amp;발표)\설계공모 접수\최종CG\(축소)메인조감도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14397"/>
          <a:stretch/>
        </p:blipFill>
        <p:spPr bwMode="auto">
          <a:xfrm>
            <a:off x="0" y="3222172"/>
            <a:ext cx="9144000" cy="36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1389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8553C-7AF0-424F-8780-1A6CC936A360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087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351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64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9502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499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0301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7580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2D91A-D5FC-4E14-941B-334DF0261963}" type="datetime1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A3DB7-E5BA-456D-AA01-B6AB6C093EC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13" name="직사각형 12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6" name="직사각형 15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7" name="순서도: 수동 입력 16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112577"/>
      </p:ext>
    </p:extLst>
  </p:cSld>
  <p:clrMapOvr>
    <a:masterClrMapping/>
  </p:clrMapOvr>
  <p:transition>
    <p:cover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38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38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38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3338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p:grpSp>
      </p:grpSp>
      <p:sp>
        <p:nvSpPr>
          <p:cNvPr id="33386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3386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333868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33869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33870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ACBDD-5146-4E15-B480-84EB56B5A13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071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2DD37-3370-4577-8FF1-FA8D1802C8E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5353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7BD9E-4551-42A9-B38B-4F8E37E5820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2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8AD02-47CF-4FAF-83ED-4515817FA27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018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5B5D1-5A70-47F1-8D8D-44BACF266EA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8021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4C99C6-81DD-40A0-9752-2C5E0B7F582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930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D3524-E900-4C36-A142-EE4ED315BDD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12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9A7028-4DBD-4DC0-9BDB-D674965BA90F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63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28A64-4D0D-43A4-915A-7C3E191B5FD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050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CD136-D06C-4613-8FDC-78B929CF6F3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271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16065-89E6-44F2-8AC9-A8BC6DBA3D0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700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88386-2A31-4C4E-8544-FADDE1DCF60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60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2C6B2-1278-4951-91A9-57E343CA382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198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70757-2969-43FD-BB62-6C48791518BF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55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78F73-EE1E-45E9-903E-5813A8E079F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389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BF68F-9317-42EA-9088-63E8917B4F8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7691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endParaRPr>
              </a:p>
            </p:txBody>
          </p:sp>
        </p:grpSp>
      </p:grpSp>
      <p:sp>
        <p:nvSpPr>
          <p:cNvPr id="86327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6327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99E296-8DFC-42CB-A1DC-E62E73159AE0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B4933-CB53-4386-A497-3DE4A9A0AB2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022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A04B9F-05E2-4295-897C-AA1B0638B536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AE8DBD-DE4F-4AAD-9CD6-2A0D1292AF7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330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FCEBB-9E94-4F75-92FA-19CBAFF6E5FC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71B87-46E0-4713-8926-05A28BC36FD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159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0EA5F-1EB5-48CB-9DE5-E09088760615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0E90D-87EB-409C-A004-810182A7805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745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214843-A0E9-47D7-B090-7B1CD8F197AA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74ED7-B586-4EE4-B1A2-6358932FDB6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373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9D66E6-81C4-44BD-8334-FD38BBE85A7E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D2B36-8005-4994-B565-3EA63A22B84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750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BF425-4DC6-47DF-ABD8-AA4DCEE0B09B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F65199-EA4A-41BD-B229-946DE9DC1A2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462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76883-B79B-48CF-AFDB-E1DF72E51BEB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5F60B5-46CE-4F3C-A735-525EDE2C9F9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8585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23EEC-E236-46F0-949D-645C65137ACF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E3F5E-F427-4203-B644-A7202F2D406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79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7D7AA-2630-475E-B7EB-DD62829CD48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979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441E56-3E4A-45A0-AC17-CB5EF2EAC981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2C2C34-E66A-4F53-9637-69940EB7664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757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9DF87E-5DAB-43A1-864E-231373D89F0C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71C54D-47F9-45C2-B150-1DFF7B7F365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348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00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118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369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325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127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020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867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E078A-01CF-4858-8B00-15BC6386189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771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043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955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96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17394" y="6690661"/>
            <a:ext cx="9109212" cy="1"/>
          </a:xfrm>
          <a:prstGeom prst="line">
            <a:avLst/>
          </a:prstGeom>
          <a:ln w="12700">
            <a:solidFill>
              <a:srgbClr val="5A5F5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6543792"/>
            <a:ext cx="9144001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300"/>
            </a:lvl1pPr>
          </a:lstStyle>
          <a:p>
            <a:pPr marL="0" marR="0" lvl="0" indent="0" algn="l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Gill Sans Light"/>
                <a:sym typeface="Gill Sans Light"/>
              </a:rPr>
              <a:t>            14th NP-PAC meeting @ RIKEN , June 27 and 28, 2014                                                                                                                                            Valerii Panin,  RNC</a:t>
            </a: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250031" y="1437680"/>
            <a:ext cx="8643938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250031" y="3705820"/>
            <a:ext cx="8643938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5993204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892969" y="4857750"/>
            <a:ext cx="7358063" cy="901898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4735209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50031" y="2286000"/>
            <a:ext cx="8643938" cy="227707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1595867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250031" y="714375"/>
            <a:ext cx="4143375" cy="2732484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250031" y="3437930"/>
            <a:ext cx="4143375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57075378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881461651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0399917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250031" y="1919883"/>
            <a:ext cx="4143375" cy="4429125"/>
          </a:xfrm>
          <a:prstGeom prst="rect">
            <a:avLst/>
          </a:prstGeom>
        </p:spPr>
        <p:txBody>
          <a:bodyPr/>
          <a:lstStyle>
            <a:lvl1pPr marL="303599" indent="-303599">
              <a:lnSpc>
                <a:spcPct val="100000"/>
              </a:lnSpc>
              <a:spcBef>
                <a:spcPts val="2672"/>
              </a:spcBef>
              <a:defRPr sz="2672"/>
            </a:lvl1pPr>
            <a:lvl2pPr marL="607197" indent="-303599">
              <a:lnSpc>
                <a:spcPct val="100000"/>
              </a:lnSpc>
              <a:spcBef>
                <a:spcPts val="2672"/>
              </a:spcBef>
              <a:defRPr sz="2672"/>
            </a:lvl2pPr>
            <a:lvl3pPr marL="910796" indent="-303599">
              <a:lnSpc>
                <a:spcPct val="100000"/>
              </a:lnSpc>
              <a:spcBef>
                <a:spcPts val="2672"/>
              </a:spcBef>
              <a:defRPr sz="2672"/>
            </a:lvl3pPr>
            <a:lvl4pPr marL="1214394" indent="-303599">
              <a:lnSpc>
                <a:spcPct val="100000"/>
              </a:lnSpc>
              <a:spcBef>
                <a:spcPts val="2672"/>
              </a:spcBef>
              <a:defRPr sz="2672"/>
            </a:lvl4pPr>
            <a:lvl5pPr marL="1517993" indent="-303599">
              <a:lnSpc>
                <a:spcPct val="100000"/>
              </a:lnSpc>
              <a:spcBef>
                <a:spcPts val="2672"/>
              </a:spcBef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8997710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691CB-4316-4C93-87AB-0780E9033EC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276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535781" y="535781"/>
            <a:ext cx="8063508" cy="577750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0578203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2519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0832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92791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62462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8" name="Picture 2" descr="E:\1. 건설시설부(진행) Project\01.중이온가속기 시설건설 발주관련\1.중이온가속기 시설건설 설계공모(2014.07.31~11.30)\1-3. 심사관련(평가&amp;발표)\설계공모 접수\최종CG\(축소)메인조감도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14397"/>
          <a:stretch/>
        </p:blipFill>
        <p:spPr bwMode="auto">
          <a:xfrm>
            <a:off x="0" y="3222172"/>
            <a:ext cx="9144000" cy="36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97680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DA16-BF14-4307-8E08-1868CB884F94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100" b="0" i="0" u="none" strike="noStrike" kern="1200" cap="none" spc="0" normalizeH="0" baseline="0" noProof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50533"/>
      </p:ext>
    </p:extLst>
  </p:cSld>
  <p:clrMapOvr>
    <a:masterClrMapping/>
  </p:clrMapOvr>
  <p:transition>
    <p:cover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44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7EEFE-79A1-4836-A42E-99D367714A4B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3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A3DB7-E5BA-456D-AA01-B6AB6C093EC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굴림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굴림" pitchFamily="50" charset="-127"/>
              <a:cs typeface="+mn-cs"/>
            </a:endParaRPr>
          </a:p>
        </p:txBody>
      </p:sp>
      <p:grpSp>
        <p:nvGrpSpPr>
          <p:cNvPr id="16" name="그룹 15"/>
          <p:cNvGrpSpPr/>
          <p:nvPr userDrawn="1"/>
        </p:nvGrpSpPr>
        <p:grpSpPr>
          <a:xfrm>
            <a:off x="-7815" y="0"/>
            <a:ext cx="9163050" cy="936688"/>
            <a:chOff x="-7815" y="0"/>
            <a:chExt cx="9163050" cy="93668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324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0522A-8592-46C5-B84E-9637F993520F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9C1DD-A3B5-4899-946D-149140803498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675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464C5-45AC-4D12-A36B-A6732921EC06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8F93A-77D7-432E-85D3-32B645EEB5FD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35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BD39-29E9-49F7-9BFC-440E9D000B7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624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BF2DD-7587-45B2-BE33-3D777B87E0AC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9200DA-6312-4E68-9D16-DB94A929E331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9523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9192D-4DD4-4868-BBD5-FCCC5548B868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C9A94-B1B1-4694-A9D5-2211DA066CE6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177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496A9-EB93-4D1D-89D4-C0B49FFEB1BC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61290D-F66E-4A82-83DD-EA3CE59A72D8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9101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06B64-1665-4AC1-91C5-04DCE23F6070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D6692-15EB-4FD5-A344-24231292ADC7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922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9E214-2C2D-41AC-B3E2-DCC0FCD5B323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6D9CFA-2481-4DC3-A3A4-AD1C5CD3597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188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358B3-C217-45C2-B57A-DE96CF561A6A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73CCE-9407-493D-A8D4-B8349F0253BB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145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7B371-4823-4CCA-966C-81F0F86FB0D1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495D5-70A6-4867-B772-F346A6AC412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128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C3CB7C-F9E4-4C3A-8CB7-6832E9FCE07F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69A0A0-5BF5-496C-859C-6D2C9641F83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129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29F68-C528-4A04-B39E-65B7B50C189D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FCD16-CF33-403E-8865-7B64B879065A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64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BCE1F-6B96-492D-830F-76F176F153F4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5D5543-7965-4143-8754-9671384B10C9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98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2747-8FF8-4F67-8ED4-CAE53BA3BE9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541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230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2393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3945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424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414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503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9859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156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545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309BB-3540-4B19-9A12-9C58FE2436EA}" type="datetime1">
              <a:rPr lang="ko-KR" altLang="en-US">
                <a:solidFill>
                  <a:srgbClr val="000000"/>
                </a:solidFill>
              </a:rPr>
              <a:pPr>
                <a:defRPr/>
              </a:pPr>
              <a:t>2017-07-25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srgbClr val="000000"/>
                </a:solidFill>
              </a:rPr>
              <a:t>KPS Meeting 2004/10/23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4CC6-6E63-448D-AF7F-AFE50DDE00D3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639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1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200" b="1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861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01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667-DBD8-4FCE-A369-BEC67E5F26D7}" type="datetime1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582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35166"/>
      </p:ext>
    </p:extLst>
  </p:cSld>
  <p:clrMapOvr>
    <a:masterClrMapping/>
  </p:clrMapOvr>
  <p:transition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D98CB-D08D-4EC6-B6B3-485978A0B25B}" type="datetime1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965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13" name="직사각형 12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6" name="직사각형 15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순서도: 수동 입력 16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8887344"/>
      </p:ext>
    </p:extLst>
  </p:cSld>
  <p:clrMapOvr>
    <a:masterClrMapping/>
  </p:clrMapOvr>
  <p:transition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88AEB939-C2F9-4CDE-9569-3F7046A67231}" type="datetime1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6" name="그룹 5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7" name="직사각형 6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0" name="직사각형 9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순서도: 수동 입력 10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9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79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86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813"/>
            <a:ext cx="8373616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251520" y="1052736"/>
            <a:ext cx="8424936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267744" y="6381328"/>
            <a:ext cx="2895600" cy="365125"/>
          </a:xfr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5696744" y="6381328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0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7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9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>
            <a:lvl1pPr>
              <a:defRPr sz="2400" b="1" i="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4291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40BF68F-9317-42EA-9088-63E8917B4F8B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26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6"/>
          <a:stretch>
            <a:fillRect/>
          </a:stretch>
        </p:blipFill>
        <p:spPr bwMode="auto">
          <a:xfrm>
            <a:off x="0" y="5013325"/>
            <a:ext cx="9144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3310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62269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667-DBD8-4FCE-A369-BEC67E5F26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2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D98CB-D08D-4EC6-B6B3-485978A0B25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408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13" name="직사각형 12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6" name="직사각형 15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순서도: 수동 입력 16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0773503"/>
      </p:ext>
    </p:extLst>
  </p:cSld>
  <p:clrMapOvr>
    <a:masterClrMapping/>
  </p:clrMapOvr>
  <p:transition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13B67-D457-44C6-87D3-D6D9A8B920B0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98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34B44E-D768-428C-9EFE-2F7587D17732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7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B3E4F-5C63-4B80-B9E2-A404DEB28556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3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-7815" y="0"/>
            <a:ext cx="9163050" cy="936688"/>
            <a:chOff x="-7815" y="0"/>
            <a:chExt cx="9163050" cy="936688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33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7C2BCE-CD8D-4416-A2AC-5E7EE41A85C6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994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7271C-4D95-4589-A228-916808FA6DB3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34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7EACE-8EF4-4DAE-91FC-F99A546FAE4A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682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E6567-463C-40A5-8C0B-ED9609E175E8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953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5661E-1EEF-4F87-AE0C-1DDF835D2577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949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91198-B448-4183-B6D0-1487082C710F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12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E2A4AA-C300-4BE0-B4AA-3C4822E863E8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14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3FAB05-E8C6-49D3-B380-9EFEEA10D49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93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97ACE-5760-4885-88B7-2864FAA16B4A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85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2ED1-4962-4B2A-B5FA-917CCADA9117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3F813-C5E1-4F7C-A5AF-5BA4799B412A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9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446"/>
            <a:ext cx="2133600" cy="365125"/>
          </a:xfrm>
          <a:prstGeom prst="rect">
            <a:avLst/>
          </a:prstGeom>
        </p:spPr>
        <p:txBody>
          <a:bodyPr/>
          <a:lstStyle/>
          <a:p>
            <a:fld id="{C3E7EEFE-79A1-4836-A42E-99D367714A4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3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16" name="그룹 15"/>
          <p:cNvGrpSpPr/>
          <p:nvPr userDrawn="1"/>
        </p:nvGrpSpPr>
        <p:grpSpPr>
          <a:xfrm>
            <a:off x="-7815" y="0"/>
            <a:ext cx="9163050" cy="936688"/>
            <a:chOff x="-7815" y="0"/>
            <a:chExt cx="9163050" cy="93668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2442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8FAA4-4F7F-4564-949F-C841DFF0156A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4EC2-173D-41E0-BAE4-3463DE5E94AB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83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7F34D-596B-498A-BEB0-703DE7F2D354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A2BF6-64EC-48D2-B707-2744EF017955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14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7798-91B6-46AD-BBF3-06A4AD3BED3A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4C54A-7CCB-4CB9-B07D-D467C4B7040A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112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64F97-6C8B-404C-96C5-83FE30312449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5876F-8BA9-47A9-AFDC-03FED902BE23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42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45AEB-9106-4C50-8C3E-C4EC57A753DB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CFA23-E7E9-48A0-B958-9991BD3E4A6C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35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FE01C-5276-4AB2-AEAF-5693E17A1AB1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6B1EF-3A5F-4BBA-B5F0-A4B5AC34026D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11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0E46F-0DDB-472F-BC85-18128F1DCF5A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673C1-30C7-437B-B685-E7A78CA19CA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0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B4F17-F410-4479-BAD8-38FA9AFB8B3C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374C8-A1C8-4454-A6C7-252928A7901F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9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07925-637E-4D9C-8C05-FE9E31186351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7EF89-54BD-46E4-AFEC-4BCF3C5A3700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11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907D3-C718-44C2-BCBB-73C65C1F4698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78DE2-06F9-4EB7-A94A-FDBC5425CBDB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C2D91A-D5FC-4E14-941B-334DF0261963}" type="datetime1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380070"/>
      </p:ext>
    </p:extLst>
  </p:cSld>
  <p:clrMapOvr>
    <a:masterClrMapping/>
  </p:clrMapOvr>
  <p:transition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309BB-3540-4B19-9A12-9C58FE2436EA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C4CC6-6E63-448D-AF7F-AFE50DDE00D3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5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58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641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929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48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07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10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933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56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7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36D96-42F7-4029-9CCB-0F00130AE50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39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7926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24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C0F7D-B0F2-4B2D-AE76-B5FC1D83F065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0456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01CAB-DB63-47A2-8B52-1E4D8D61A1F6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683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5F725-3D77-4B2C-93BE-05D4A3FE6B59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293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51D7C-4E72-412E-B388-C3E3E810B447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680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5A8C7-934B-4FC1-82BC-3308C64B625C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780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0C79-DBCB-4A4E-A75C-11DCE60BCE39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30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A6EDF-7640-4DDA-A710-3187424B5A5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683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2DE93-EC7A-4764-B27A-017015581C78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5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FF926-BB06-4695-A2EE-A3BBC9958BF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38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ABBA0-A297-4025-A4B4-16FF04AF86F9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54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3946E-D8AA-4581-AC57-5B2935D2E040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644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C3AB9-F605-4383-8B60-81BF5D108F41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7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15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847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30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6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980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891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6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DA69E-D265-4016-93B3-A4A66BFEAB2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228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258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108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12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2810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200" b="1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288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2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619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668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861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17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1.jpe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image" Target="../media/image12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charset="-127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236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ransition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유형을 편집하려면 누르십시오</a:t>
            </a:r>
            <a:r>
              <a:rPr lang="en-US" altLang="ko-KR" smtClean="0"/>
              <a:t>.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문자열 유형을 편집하려면 누르십시오</a:t>
            </a:r>
            <a:r>
              <a:rPr lang="en-US" altLang="ko-KR" smtClean="0"/>
              <a:t>.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세째 수준</a:t>
            </a:r>
          </a:p>
          <a:p>
            <a:pPr lvl="3"/>
            <a:r>
              <a:rPr lang="ko-KR" altLang="en-US" smtClean="0"/>
              <a:t>네째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60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960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  <p:sp>
        <p:nvSpPr>
          <p:cNvPr id="960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B9C28-1755-4590-986A-75E658E4419E}" type="slidenum">
              <a:rPr kumimoji="1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0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A2039-9839-46C3-8446-AD57161B3566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16A29-5CE7-495B-86B2-CB20121AB8B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3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B25AA-BA74-4403-ACCA-D8C0A2642D29}" type="datetimeFigureOut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4443A-A182-4C1A-8C9E-C7E861ABCD8C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5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280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0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0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0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0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0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0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1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2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33283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284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33284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p:grpSp>
      </p:grpSp>
      <p:sp>
        <p:nvSpPr>
          <p:cNvPr id="33284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328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3284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3284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3284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1D16EA-96E8-4A55-8900-D07F332A8CD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3573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6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7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221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1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2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3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86224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grpSp>
          <p:nvGrpSpPr>
            <p:cNvPr id="7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224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endParaRPr>
              </a:p>
            </p:txBody>
          </p:sp>
          <p:sp>
            <p:nvSpPr>
              <p:cNvPr id="86224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endParaRPr>
              </a:p>
            </p:txBody>
          </p:sp>
        </p:grpSp>
      </p:grpSp>
      <p:sp>
        <p:nvSpPr>
          <p:cNvPr id="86225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6225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6225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5D320-BCFE-4198-A00A-79CDF92CBB0B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6225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KPS Meeting 2004/10/23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6225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2F938-BD12-4F2F-ADC7-0D68694D1A7D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6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B5D37EC-3588-4C8F-83EC-D2D8AC4B54E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56B3A6-E21B-4081-A45B-757960EEB04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6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1" y="178594"/>
            <a:ext cx="8643938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1" y="1919883"/>
            <a:ext cx="8643938" cy="4429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677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ransition spd="med"/>
  <p:txStyles>
    <p:titleStyle>
      <a:lvl1pPr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160729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321457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482186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642915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803643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964372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125101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285829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66104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732208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098313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1464417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1830521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2196625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62729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28833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294938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0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맑은 고딕"/>
              <a:ea typeface="굴림" pitchFamily="50" charset="-127"/>
              <a:cs typeface="+mn-cs"/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2348C-0566-4244-8DEE-01AEE46045D0}" type="slidenum"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맑은 고딕"/>
                <a:ea typeface="굴림" pitchFamily="50" charset="-127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맑은 고딕"/>
              <a:ea typeface="굴림" pitchFamily="50" charset="-127"/>
              <a:cs typeface="+mn-cs"/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+mn-cs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76438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</p:sldLayoutIdLst>
  <p:transition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6F463-498D-407D-8512-961200E36EE8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47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47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21A059-FE1D-4B6C-9318-617BB270A122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051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B5888-E2D7-47A7-9F93-F1876E5AD04F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87649-3ED6-4A7A-A12B-157D80E5BF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2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D9822131-4736-4D16-8C35-178A09086EA6}" type="slidenum">
              <a:rPr lang="en-US" altLang="ko-KR">
                <a:solidFill>
                  <a:srgbClr val="000000"/>
                </a:solidFill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5230-75B8-4D09-98F9-D99F5DB2E599}" type="datetime1">
              <a:rPr lang="ko-KR" altLang="en-US" smtClean="0"/>
              <a:t>2017-07-25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9CDD3D5-6A78-4A02-9CD8-77E36EDC9A2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163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51520" y="31442"/>
            <a:ext cx="8373616" cy="73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32923" y="1052736"/>
            <a:ext cx="843528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85523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4"/>
          </p:nvPr>
        </p:nvSpPr>
        <p:spPr>
          <a:xfrm>
            <a:off x="5814523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145CC-70C6-4D1E-87CA-61A8006E6A3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232923" y="858665"/>
            <a:ext cx="7200800" cy="45719"/>
          </a:xfrm>
          <a:prstGeom prst="rect">
            <a:avLst/>
          </a:prstGeom>
          <a:gradFill rotWithShape="0">
            <a:gsLst>
              <a:gs pos="100000">
                <a:srgbClr val="FFFFFF"/>
              </a:gs>
              <a:gs pos="0">
                <a:schemeClr val="tx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9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charset="-127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63075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5230-75B8-4D09-98F9-D99F5DB2E59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2017-07-25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9CDD3D5-6A78-4A02-9CD8-77E36EDC9A20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9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400" b="0"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9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400" b="0"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69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400" b="0"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D77374-F69B-4717-9E85-A4F7FF3F3F8F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4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7EE965-7CA6-4412-88AD-B6181EAFDA14}" type="datetime1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2017-07-25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47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KPS Meeting 2004/10/23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47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25107-13E8-422C-B026-69E2A220D750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578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" name="그림 7" descr="640_wallpaper-mod.jpg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4725" y="1844824"/>
            <a:ext cx="9036496" cy="159415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3600" dirty="0">
                <a:solidFill>
                  <a:srgbClr val="FF0000"/>
                </a:solidFill>
              </a:rPr>
              <a:t>N</a:t>
            </a:r>
            <a:r>
              <a:rPr lang="en-US" altLang="ko-KR" sz="3600" dirty="0" smtClean="0">
                <a:solidFill>
                  <a:srgbClr val="FF0000"/>
                </a:solidFill>
              </a:rPr>
              <a:t>uclear Astrophysics with RI Beams </a:t>
            </a:r>
            <a:br>
              <a:rPr lang="en-US" altLang="ko-KR" sz="3600" dirty="0" smtClean="0">
                <a:solidFill>
                  <a:srgbClr val="FF0000"/>
                </a:solidFill>
              </a:rPr>
            </a:br>
            <a:r>
              <a:rPr lang="en-US" altLang="ko-KR" sz="3600" dirty="0" smtClean="0">
                <a:solidFill>
                  <a:srgbClr val="FF0000"/>
                </a:solidFill>
              </a:rPr>
              <a:t>at </a:t>
            </a:r>
            <a:br>
              <a:rPr lang="en-US" altLang="ko-KR" sz="3600" dirty="0" smtClean="0">
                <a:solidFill>
                  <a:srgbClr val="FF0000"/>
                </a:solidFill>
              </a:rPr>
            </a:br>
            <a:r>
              <a:rPr lang="en-US" altLang="ko-KR" sz="3600" dirty="0" smtClean="0">
                <a:solidFill>
                  <a:srgbClr val="FF0000"/>
                </a:solidFill>
              </a:rPr>
              <a:t>RAON and RIKEN </a:t>
            </a:r>
          </a:p>
        </p:txBody>
      </p:sp>
      <p:sp>
        <p:nvSpPr>
          <p:cNvPr id="864260" name="Rectangle 4"/>
          <p:cNvSpPr>
            <a:spLocks noChangeArrowheads="1"/>
          </p:cNvSpPr>
          <p:nvPr/>
        </p:nvSpPr>
        <p:spPr bwMode="auto">
          <a:xfrm>
            <a:off x="4211961" y="311623"/>
            <a:ext cx="4932040" cy="620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The 11</a:t>
            </a:r>
            <a:r>
              <a:rPr kumimoji="1" lang="en-US" altLang="ko-KR" sz="2000" b="1" i="1" baseline="30000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th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 APCTP-BLTP… workshop</a:t>
            </a:r>
            <a:endParaRPr kumimoji="1" lang="en-US" altLang="ko-KR" sz="2000" b="1" i="1" u="none" strike="noStrike" kern="1200" cap="none" spc="0" normalizeH="0" baseline="0" noProof="0" dirty="0" smtClean="0">
              <a:ln>
                <a:noFill/>
              </a:ln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St. Petersburg, Russia</a:t>
            </a:r>
            <a:endParaRPr kumimoji="1" lang="en-US" altLang="ko-KR" sz="2000" b="1" i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July</a:t>
            </a: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25</a:t>
            </a: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2017</a:t>
            </a:r>
            <a:endParaRPr kumimoji="1" lang="en-US" altLang="ko-KR" sz="2000" b="0" i="1" u="none" strike="noStrike" kern="1200" cap="none" spc="0" normalizeH="0" baseline="0" noProof="0" dirty="0">
              <a:ln>
                <a:noFill/>
              </a:ln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40012" y="4077073"/>
            <a:ext cx="548481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latinLnBrk="0">
              <a:buFont typeface="Wingdings" pitchFamily="2" charset="2"/>
              <a:buNone/>
              <a:defRPr/>
            </a:pPr>
            <a:endParaRPr lang="ko-KR" altLang="en-US" kern="0" dirty="0" smtClean="0"/>
          </a:p>
          <a:p>
            <a:pPr algn="ctr" latinLnBrk="0">
              <a:buFontTx/>
              <a:buNone/>
              <a:defRPr/>
            </a:pPr>
            <a:r>
              <a:rPr lang="en-US" altLang="ko-KR" sz="2400" kern="0" dirty="0" smtClean="0">
                <a:solidFill>
                  <a:srgbClr val="33CC33"/>
                </a:solidFill>
              </a:rPr>
              <a:t>Kevin I. Hahn</a:t>
            </a:r>
          </a:p>
          <a:p>
            <a:pPr algn="ctr" latinLnBrk="0">
              <a:buFontTx/>
              <a:buNone/>
              <a:defRPr/>
            </a:pPr>
            <a:endParaRPr lang="en-US" altLang="ko-KR" sz="2400" kern="0" dirty="0" smtClean="0">
              <a:solidFill>
                <a:srgbClr val="33CC33"/>
              </a:solidFill>
            </a:endParaRPr>
          </a:p>
          <a:p>
            <a:pPr algn="ctr" latinLnBrk="0">
              <a:buFont typeface="Wingdings" pitchFamily="2" charset="2"/>
              <a:buNone/>
              <a:defRPr/>
            </a:pPr>
            <a:r>
              <a:rPr lang="en-US" altLang="ko-KR" sz="2400" kern="0" dirty="0" smtClean="0">
                <a:solidFill>
                  <a:srgbClr val="33CC33"/>
                </a:solidFill>
              </a:rPr>
              <a:t> </a:t>
            </a:r>
            <a:r>
              <a:rPr lang="en-US" altLang="ko-KR" sz="2400" kern="0" dirty="0" smtClean="0"/>
              <a:t>Ewha </a:t>
            </a:r>
            <a:r>
              <a:rPr lang="en-US" altLang="ko-KR" sz="2400" kern="0" dirty="0" err="1" smtClean="0"/>
              <a:t>Womans</a:t>
            </a:r>
            <a:r>
              <a:rPr lang="en-US" altLang="ko-KR" sz="2400" kern="0" dirty="0" smtClean="0"/>
              <a:t> University          </a:t>
            </a:r>
          </a:p>
          <a:p>
            <a:pPr algn="ctr" latinLnBrk="0">
              <a:buFont typeface="Wingdings" pitchFamily="2" charset="2"/>
              <a:buNone/>
              <a:defRPr/>
            </a:pPr>
            <a:r>
              <a:rPr lang="en-US" altLang="ko-KR" sz="2400" kern="0" dirty="0" smtClean="0"/>
              <a:t>Seoul, Korea </a:t>
            </a:r>
            <a:endParaRPr lang="ko-KR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268769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222642" y="1054224"/>
            <a:ext cx="8594830" cy="5427989"/>
            <a:chOff x="81994" y="1263608"/>
            <a:chExt cx="6289037" cy="4511154"/>
          </a:xfrm>
        </p:grpSpPr>
        <p:pic>
          <p:nvPicPr>
            <p:cNvPr id="8" name="_x314583672" descr="EMB00001d54141f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35" y="1263608"/>
              <a:ext cx="6264696" cy="4511154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1994" y="5355686"/>
              <a:ext cx="4850046" cy="369332"/>
            </a:xfrm>
            <a:prstGeom prst="rect">
              <a:avLst/>
            </a:prstGeom>
            <a:solidFill>
              <a:schemeClr val="tx2">
                <a:alpha val="39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Area (Lot/</a:t>
              </a:r>
              <a:r>
                <a:rPr kumimoji="0" lang="en-US" altLang="ko-KR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Bldg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): 952,066 m</a:t>
              </a:r>
              <a:r>
                <a:rPr kumimoji="0" lang="en-US" altLang="ko-KR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2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 / 130,257 m</a:t>
              </a:r>
              <a:r>
                <a:rPr kumimoji="0" lang="en-US" altLang="ko-KR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2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1520" y="269357"/>
            <a:ext cx="63607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Bird’s eye view of the RISP Facility</a:t>
            </a:r>
            <a:endParaRPr kumimoji="0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216199"/>
            <a:ext cx="6703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</a:rPr>
              <a:t>Basic design was finished in Dec. 2015</a:t>
            </a: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A construction company was selected in Sept. 6, 2016. </a:t>
            </a:r>
            <a:r>
              <a:rPr lang="en-US" altLang="ko-KR" dirty="0" err="1" smtClean="0"/>
              <a:t>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30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RAON layout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DA16-BF14-4307-8E08-1868CB884F9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100" b="0" i="0" u="none" strike="noStrike" kern="1200" cap="none" spc="0" normalizeH="0" baseline="0" noProof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-1588" y="980728"/>
            <a:ext cx="9144000" cy="5059133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7070537" y="2961249"/>
            <a:ext cx="672224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IF System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8" name="꺾인 연결선 7"/>
          <p:cNvCxnSpPr>
            <a:endCxn id="7" idx="1"/>
          </p:cNvCxnSpPr>
          <p:nvPr/>
        </p:nvCxnSpPr>
        <p:spPr>
          <a:xfrm rot="5400000" flipH="1" flipV="1">
            <a:off x="6633222" y="3410554"/>
            <a:ext cx="720804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모서리가 둥근 직사각형 8"/>
          <p:cNvSpPr/>
          <p:nvPr/>
        </p:nvSpPr>
        <p:spPr>
          <a:xfrm>
            <a:off x="7956376" y="3321407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BIS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" name="꺾인 연결선 9"/>
          <p:cNvCxnSpPr>
            <a:endCxn id="9" idx="1"/>
          </p:cNvCxnSpPr>
          <p:nvPr/>
        </p:nvCxnSpPr>
        <p:spPr>
          <a:xfrm flipV="1">
            <a:off x="7599550" y="3463951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모서리가 둥근 직사각형 10"/>
          <p:cNvSpPr/>
          <p:nvPr/>
        </p:nvSpPr>
        <p:spPr>
          <a:xfrm>
            <a:off x="8244408" y="3778949"/>
            <a:ext cx="462757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μ</a:t>
            </a: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SR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2" name="꺾인 연결선 11"/>
          <p:cNvCxnSpPr>
            <a:endCxn id="11" idx="1"/>
          </p:cNvCxnSpPr>
          <p:nvPr/>
        </p:nvCxnSpPr>
        <p:spPr>
          <a:xfrm flipV="1">
            <a:off x="7763617" y="3913767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12"/>
          <p:cNvSpPr/>
          <p:nvPr/>
        </p:nvSpPr>
        <p:spPr>
          <a:xfrm>
            <a:off x="5100371" y="2871021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HPMMS/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CLS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4" name="꺾인 연결선 13"/>
          <p:cNvCxnSpPr>
            <a:endCxn id="13" idx="1"/>
          </p:cNvCxnSpPr>
          <p:nvPr/>
        </p:nvCxnSpPr>
        <p:spPr>
          <a:xfrm rot="5400000" flipH="1" flipV="1">
            <a:off x="4666682" y="3283135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모서리가 둥근 직사각형 14"/>
          <p:cNvSpPr/>
          <p:nvPr/>
        </p:nvSpPr>
        <p:spPr>
          <a:xfrm>
            <a:off x="3404935" y="3068451"/>
            <a:ext cx="518993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SCL2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6" name="꺾인 연결선 15"/>
          <p:cNvCxnSpPr>
            <a:endCxn id="15" idx="3"/>
          </p:cNvCxnSpPr>
          <p:nvPr/>
        </p:nvCxnSpPr>
        <p:spPr>
          <a:xfrm rot="16200000" flipV="1">
            <a:off x="3781208" y="3333936"/>
            <a:ext cx="415278" cy="129838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모서리가 둥근 직사각형 16"/>
          <p:cNvSpPr/>
          <p:nvPr/>
        </p:nvSpPr>
        <p:spPr>
          <a:xfrm>
            <a:off x="4067944" y="2708920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ISOL System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8" name="꺾인 연결선 17"/>
          <p:cNvCxnSpPr>
            <a:endCxn id="17" idx="2"/>
          </p:cNvCxnSpPr>
          <p:nvPr/>
        </p:nvCxnSpPr>
        <p:spPr>
          <a:xfrm rot="16200000" flipV="1">
            <a:off x="4077907" y="3416896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/>
          <p:cNvSpPr/>
          <p:nvPr/>
        </p:nvSpPr>
        <p:spPr>
          <a:xfrm>
            <a:off x="5148064" y="5214561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LAMPS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0" name="꺾인 연결선 19"/>
          <p:cNvCxnSpPr>
            <a:endCxn id="19" idx="3"/>
          </p:cNvCxnSpPr>
          <p:nvPr/>
        </p:nvCxnSpPr>
        <p:spPr>
          <a:xfrm rot="5400000">
            <a:off x="5653192" y="4917737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모서리가 둥근 직사각형 20"/>
          <p:cNvSpPr/>
          <p:nvPr/>
        </p:nvSpPr>
        <p:spPr>
          <a:xfrm>
            <a:off x="3779912" y="4686426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Cyclotron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2" name="꺾인 연결선 21"/>
          <p:cNvCxnSpPr>
            <a:endCxn id="21" idx="3"/>
          </p:cNvCxnSpPr>
          <p:nvPr/>
        </p:nvCxnSpPr>
        <p:spPr>
          <a:xfrm rot="5400000">
            <a:off x="4472922" y="4531660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2843808" y="3068451"/>
            <a:ext cx="519158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SCL3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4" name="꺾인 연결선 23"/>
          <p:cNvCxnSpPr>
            <a:endCxn id="23" idx="2"/>
          </p:cNvCxnSpPr>
          <p:nvPr/>
        </p:nvCxnSpPr>
        <p:spPr>
          <a:xfrm rot="16200000" flipV="1">
            <a:off x="2970368" y="3454427"/>
            <a:ext cx="457542" cy="191503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모서리가 둥근 직사각형 24"/>
          <p:cNvSpPr/>
          <p:nvPr/>
        </p:nvSpPr>
        <p:spPr>
          <a:xfrm>
            <a:off x="3131840" y="2676654"/>
            <a:ext cx="519518" cy="245074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SCL1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6" name="꺾인 연결선 25"/>
          <p:cNvCxnSpPr>
            <a:endCxn id="25" idx="1"/>
          </p:cNvCxnSpPr>
          <p:nvPr/>
        </p:nvCxnSpPr>
        <p:spPr>
          <a:xfrm flipV="1">
            <a:off x="2775770" y="2799191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3275856" y="2245506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ECR IS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8" name="꺾인 연결선 27"/>
          <p:cNvCxnSpPr>
            <a:endCxn id="27" idx="1"/>
          </p:cNvCxnSpPr>
          <p:nvPr/>
        </p:nvCxnSpPr>
        <p:spPr>
          <a:xfrm flipV="1">
            <a:off x="2891237" y="2364314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모서리가 둥근 직사각형 28"/>
          <p:cNvSpPr/>
          <p:nvPr/>
        </p:nvSpPr>
        <p:spPr>
          <a:xfrm>
            <a:off x="1043940" y="4643691"/>
            <a:ext cx="645581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KOBRA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0" name="꺾인 연결선 29"/>
          <p:cNvCxnSpPr>
            <a:endCxn id="29" idx="3"/>
          </p:cNvCxnSpPr>
          <p:nvPr/>
        </p:nvCxnSpPr>
        <p:spPr>
          <a:xfrm rot="10800000" flipV="1">
            <a:off x="1689522" y="4403711"/>
            <a:ext cx="381915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모서리가 둥근 직사각형 30"/>
          <p:cNvSpPr/>
          <p:nvPr/>
        </p:nvSpPr>
        <p:spPr>
          <a:xfrm>
            <a:off x="791659" y="4309753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NDPS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2" name="꺾인 연결선 31"/>
          <p:cNvCxnSpPr>
            <a:endCxn id="31" idx="3"/>
          </p:cNvCxnSpPr>
          <p:nvPr/>
        </p:nvCxnSpPr>
        <p:spPr>
          <a:xfrm rot="5400000">
            <a:off x="1164488" y="3868223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8928"/>
          <a:stretch/>
        </p:blipFill>
        <p:spPr>
          <a:xfrm>
            <a:off x="6876256" y="1031025"/>
            <a:ext cx="2267745" cy="1361658"/>
          </a:xfrm>
          <a:prstGeom prst="rect">
            <a:avLst/>
          </a:prstGeom>
        </p:spPr>
      </p:pic>
      <p:sp>
        <p:nvSpPr>
          <p:cNvPr id="34" name="모서리가 둥근 직사각형 33"/>
          <p:cNvSpPr/>
          <p:nvPr/>
        </p:nvSpPr>
        <p:spPr>
          <a:xfrm>
            <a:off x="3200508" y="1655056"/>
            <a:ext cx="72342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Control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Center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5" name="꺾인 연결선 34"/>
          <p:cNvCxnSpPr/>
          <p:nvPr/>
        </p:nvCxnSpPr>
        <p:spPr>
          <a:xfrm flipV="1">
            <a:off x="2883590" y="1804024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모서리가 둥근 직사각형 35"/>
          <p:cNvSpPr/>
          <p:nvPr/>
        </p:nvSpPr>
        <p:spPr>
          <a:xfrm>
            <a:off x="658437" y="2370418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Utility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7" name="꺾인 연결선 36"/>
          <p:cNvCxnSpPr>
            <a:endCxn id="36" idx="3"/>
          </p:cNvCxnSpPr>
          <p:nvPr/>
        </p:nvCxnSpPr>
        <p:spPr>
          <a:xfrm rot="16200000" flipV="1">
            <a:off x="1285000" y="2545854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모서리가 둥근 직사각형 37"/>
          <p:cNvSpPr/>
          <p:nvPr/>
        </p:nvSpPr>
        <p:spPr>
          <a:xfrm>
            <a:off x="2240531" y="4900370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HRS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9" name="꺾인 연결선 38"/>
          <p:cNvCxnSpPr>
            <a:endCxn id="38" idx="3"/>
          </p:cNvCxnSpPr>
          <p:nvPr/>
        </p:nvCxnSpPr>
        <p:spPr>
          <a:xfrm rot="5400000">
            <a:off x="2813987" y="4601570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52364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25620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Layout of RAON 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126876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248360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8811" y="306896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SCL2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9957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795" y="500388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ISOL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478786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IF (high E)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8787" y="572396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LAMPS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6581" y="507589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KO</a:t>
            </a: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BRA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99695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NDPS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4365104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HPMMS </a:t>
            </a:r>
          </a:p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&amp; CLS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3871" y="292494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BIS &amp; </a:t>
            </a:r>
          </a:p>
          <a:p>
            <a:pPr>
              <a:spcBef>
                <a:spcPct val="0"/>
              </a:spcBef>
            </a:pPr>
            <a:r>
              <a:rPr lang="en-US" altLang="ko-KR" b="1" dirty="0" err="1" smtClean="0">
                <a:solidFill>
                  <a:srgbClr val="7030A0"/>
                </a:solidFill>
                <a:latin typeface="Trebuchet MS" pitchFamily="34" charset="0"/>
              </a:rPr>
              <a:t>muSR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04" y="1732299"/>
            <a:ext cx="5877396" cy="12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모서리가 둥근 직사각형 18"/>
          <p:cNvSpPr/>
          <p:nvPr/>
        </p:nvSpPr>
        <p:spPr>
          <a:xfrm>
            <a:off x="716687" y="3817491"/>
            <a:ext cx="1415134" cy="125840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4097096" y="3680156"/>
            <a:ext cx="1266991" cy="126101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2156847" y="3817492"/>
            <a:ext cx="1940250" cy="225316"/>
          </a:xfrm>
          <a:prstGeom prst="roundRect">
            <a:avLst>
              <a:gd name="adj" fmla="val 0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2339750" y="3534408"/>
            <a:ext cx="5195873" cy="164040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5346348" y="3687210"/>
            <a:ext cx="2372177" cy="956633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062350" y="4620757"/>
            <a:ext cx="741898" cy="1135979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모서리가 둥근 직사각형 24"/>
          <p:cNvSpPr/>
          <p:nvPr/>
        </p:nvSpPr>
        <p:spPr>
          <a:xfrm rot="16200000">
            <a:off x="2107908" y="3588615"/>
            <a:ext cx="280785" cy="182904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323637" y="5511931"/>
            <a:ext cx="3429869" cy="833653"/>
            <a:chOff x="2135560" y="2955387"/>
            <a:chExt cx="4573158" cy="833653"/>
          </a:xfrm>
        </p:grpSpPr>
        <p:grpSp>
          <p:nvGrpSpPr>
            <p:cNvPr id="27" name="그룹 26"/>
            <p:cNvGrpSpPr/>
            <p:nvPr/>
          </p:nvGrpSpPr>
          <p:grpSpPr>
            <a:xfrm>
              <a:off x="2135560" y="3013578"/>
              <a:ext cx="408159" cy="737715"/>
              <a:chOff x="3099605" y="2970271"/>
              <a:chExt cx="408159" cy="737715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3099812" y="2970271"/>
                <a:ext cx="403899" cy="186615"/>
              </a:xfrm>
              <a:prstGeom prst="roundRect">
                <a:avLst>
                  <a:gd name="adj" fmla="val 6085"/>
                </a:avLst>
              </a:prstGeom>
              <a:solidFill>
                <a:srgbClr val="FF0000">
                  <a:alpha val="27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모서리가 둥근 직사각형 31"/>
              <p:cNvSpPr/>
              <p:nvPr/>
            </p:nvSpPr>
            <p:spPr>
              <a:xfrm>
                <a:off x="3103865" y="3239869"/>
                <a:ext cx="403899" cy="186615"/>
              </a:xfrm>
              <a:prstGeom prst="roundRect">
                <a:avLst>
                  <a:gd name="adj" fmla="val 6085"/>
                </a:avLst>
              </a:prstGeom>
              <a:solidFill>
                <a:srgbClr val="0033CC">
                  <a:alpha val="27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모서리가 둥근 직사각형 32"/>
              <p:cNvSpPr/>
              <p:nvPr/>
            </p:nvSpPr>
            <p:spPr>
              <a:xfrm>
                <a:off x="3099605" y="3521371"/>
                <a:ext cx="403899" cy="186615"/>
              </a:xfrm>
              <a:prstGeom prst="roundRect">
                <a:avLst>
                  <a:gd name="adj" fmla="val 6085"/>
                </a:avLst>
              </a:prstGeom>
              <a:solidFill>
                <a:schemeClr val="bg1">
                  <a:alpha val="27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495600" y="2955387"/>
              <a:ext cx="42131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Cyclotron, </a:t>
              </a:r>
              <a:r>
                <a:rPr lang="en-US" altLang="ko-KR" sz="120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ISOL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SCL3, </a:t>
              </a:r>
              <a:r>
                <a:rPr lang="en-US" altLang="ko-KR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KOBRA, MMS, CLS </a:t>
              </a:r>
              <a:r>
                <a:rPr lang="ko-KR" altLang="en-US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200" dirty="0">
                <a:solidFill>
                  <a:srgbClr val="00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90413" y="3226818"/>
              <a:ext cx="1802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SCL2, </a:t>
              </a:r>
              <a:r>
                <a:rPr lang="en-US" altLang="ko-KR" sz="120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IF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en-US" altLang="ko-KR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LAMPS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5600" y="3512041"/>
              <a:ext cx="2323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SCL1, </a:t>
              </a:r>
              <a:r>
                <a:rPr lang="en-US" altLang="ko-KR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NDPS, MSF, BIS </a:t>
              </a:r>
              <a:r>
                <a:rPr lang="ko-KR" altLang="en-US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200" dirty="0">
                <a:solidFill>
                  <a:srgbClr val="00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597692" y="383153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05015" y="4418528"/>
            <a:ext cx="154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  <a:latin typeface="Trebuchet MS" pitchFamily="34" charset="0"/>
              </a:rPr>
              <a:t>Cyclotron </a:t>
            </a:r>
          </a:p>
        </p:txBody>
      </p:sp>
    </p:spTree>
    <p:extLst>
      <p:ext uri="{BB962C8B-B14F-4D97-AF65-F5344CB8AC3E}">
        <p14:creationId xmlns:p14="http://schemas.microsoft.com/office/powerpoint/2010/main" val="10964078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7018">
            <a:off x="1627054" y="2007225"/>
            <a:ext cx="5300060" cy="31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  <a:ea typeface="HY동녘B" panose="02030600000101010101" pitchFamily="18" charset="-127"/>
              </a:rPr>
              <a:t>Experimental Systems</a:t>
            </a:r>
            <a:endParaRPr lang="ko-KR" altLang="en-US" dirty="0"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cxnSp>
        <p:nvCxnSpPr>
          <p:cNvPr id="26" name="꺾인 연결선 25"/>
          <p:cNvCxnSpPr/>
          <p:nvPr/>
        </p:nvCxnSpPr>
        <p:spPr bwMode="auto">
          <a:xfrm rot="16200000" flipH="1">
            <a:off x="5570317" y="3481761"/>
            <a:ext cx="1473197" cy="106636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꺾인 연결선 27"/>
          <p:cNvCxnSpPr/>
          <p:nvPr/>
        </p:nvCxnSpPr>
        <p:spPr bwMode="auto">
          <a:xfrm rot="10800000">
            <a:off x="2413398" y="1560881"/>
            <a:ext cx="2304259" cy="1603500"/>
          </a:xfrm>
          <a:prstGeom prst="bentConnector3">
            <a:avLst>
              <a:gd name="adj1" fmla="val 2068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 36"/>
          <p:cNvCxnSpPr/>
          <p:nvPr/>
        </p:nvCxnSpPr>
        <p:spPr bwMode="auto">
          <a:xfrm flipV="1">
            <a:off x="5674784" y="1582387"/>
            <a:ext cx="709737" cy="163905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4130958" y="5182883"/>
            <a:ext cx="1394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71" y="4804088"/>
            <a:ext cx="2477467" cy="11542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7497" y="454914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50" y="2176044"/>
            <a:ext cx="2477467" cy="1396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413138" y="213822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solidFill>
                  <a:schemeClr val="tx2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ko-KR" sz="1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26" y="5489855"/>
            <a:ext cx="133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42364"/>
            <a:ext cx="2469482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377194" y="1003459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Bio-medical facility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꺾인 연결선 53"/>
          <p:cNvCxnSpPr/>
          <p:nvPr/>
        </p:nvCxnSpPr>
        <p:spPr bwMode="auto">
          <a:xfrm rot="16200000" flipH="1">
            <a:off x="5905069" y="2027649"/>
            <a:ext cx="515717" cy="418545"/>
          </a:xfrm>
          <a:prstGeom prst="bentConnector3">
            <a:avLst>
              <a:gd name="adj1" fmla="val 97419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38"/>
          <p:cNvSpPr txBox="1">
            <a:spLocks noChangeArrowheads="1"/>
          </p:cNvSpPr>
          <p:nvPr/>
        </p:nvSpPr>
        <p:spPr bwMode="auto">
          <a:xfrm>
            <a:off x="5089866" y="3260561"/>
            <a:ext cx="1538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6" name="TextBox 38"/>
          <p:cNvSpPr txBox="1">
            <a:spLocks noChangeArrowheads="1"/>
          </p:cNvSpPr>
          <p:nvPr/>
        </p:nvSpPr>
        <p:spPr bwMode="auto">
          <a:xfrm>
            <a:off x="4772321" y="1215971"/>
            <a:ext cx="1599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7" name="TextBox 38"/>
          <p:cNvSpPr txBox="1">
            <a:spLocks noChangeArrowheads="1"/>
          </p:cNvSpPr>
          <p:nvPr/>
        </p:nvSpPr>
        <p:spPr bwMode="auto">
          <a:xfrm>
            <a:off x="3483651" y="3134671"/>
            <a:ext cx="1394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Very-low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5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" y="1019426"/>
            <a:ext cx="2088232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93465" y="98072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4" y="2243920"/>
            <a:ext cx="2109248" cy="1194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283845" y="220739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HPMMS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9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3620499"/>
            <a:ext cx="2111136" cy="1205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290576" y="3564778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Facility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꺾인 연결선 77"/>
          <p:cNvCxnSpPr/>
          <p:nvPr/>
        </p:nvCxnSpPr>
        <p:spPr bwMode="auto">
          <a:xfrm rot="10800000">
            <a:off x="2346554" y="2922826"/>
            <a:ext cx="2274194" cy="59422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63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5033048"/>
            <a:ext cx="2111136" cy="1322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85734" y="501297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꺾인 연결선 83"/>
          <p:cNvCxnSpPr/>
          <p:nvPr/>
        </p:nvCxnSpPr>
        <p:spPr bwMode="auto">
          <a:xfrm rot="10800000">
            <a:off x="2413399" y="4705487"/>
            <a:ext cx="812672" cy="78436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꺾인 연결선 86"/>
          <p:cNvCxnSpPr/>
          <p:nvPr/>
        </p:nvCxnSpPr>
        <p:spPr bwMode="auto">
          <a:xfrm rot="10800000" flipV="1">
            <a:off x="2403223" y="5459882"/>
            <a:ext cx="1479173" cy="549696"/>
          </a:xfrm>
          <a:prstGeom prst="bentConnector3">
            <a:avLst>
              <a:gd name="adj1" fmla="val -175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3013" y="2415228"/>
            <a:ext cx="9523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~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64799" y="4804088"/>
            <a:ext cx="18213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&gt; U-18.5MeV/u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8978" y="3515159"/>
            <a:ext cx="1851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&gt; U-200 MeV/u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2570" y="1953563"/>
            <a:ext cx="12715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P-600MeV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7220" y="675233"/>
            <a:ext cx="174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HI &gt;200MeV/u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0579" y="3367910"/>
            <a:ext cx="23230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p</a:t>
            </a:r>
            <a:r>
              <a:rPr lang="en-US" altLang="ko-KR" dirty="0" smtClean="0"/>
              <a:t>, d, Li &lt;P-88MeV/u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9306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A8CA3DB7-E5BA-456D-AA01-B6AB6C093ECE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-27384"/>
            <a:ext cx="5173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Construction &amp; Civil Eng.</a:t>
            </a:r>
            <a:endParaRPr lang="ko-KR" altLang="en-US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19" y="5271675"/>
            <a:ext cx="4004642" cy="1366153"/>
          </a:xfrm>
          <a:prstGeom prst="rect">
            <a:avLst/>
          </a:prstGeom>
          <a:noFill/>
        </p:spPr>
      </p:pic>
      <p:pic>
        <p:nvPicPr>
          <p:cNvPr id="6" name="그림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45" y="3030007"/>
            <a:ext cx="1980247" cy="1366153"/>
          </a:xfrm>
          <a:prstGeom prst="rect">
            <a:avLst/>
          </a:prstGeom>
          <a:noFill/>
        </p:spPr>
      </p:pic>
      <p:pic>
        <p:nvPicPr>
          <p:cNvPr id="7" name="그림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50" y="3021662"/>
            <a:ext cx="1980247" cy="1374498"/>
          </a:xfrm>
          <a:prstGeom prst="rect">
            <a:avLst/>
          </a:prstGeom>
          <a:noFill/>
        </p:spPr>
      </p:pic>
      <p:pic>
        <p:nvPicPr>
          <p:cNvPr id="8" name="_x274239752" descr="EMB00004fb82a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3" y="5256244"/>
            <a:ext cx="1981726" cy="13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276470552" descr="EMB00004fb82a5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5878" r="13974" b="18993"/>
          <a:stretch>
            <a:fillRect/>
          </a:stretch>
        </p:blipFill>
        <p:spPr bwMode="auto">
          <a:xfrm>
            <a:off x="2758756" y="3027263"/>
            <a:ext cx="1980247" cy="13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275981280" descr="EMB00004fb82a5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r="12256" b="19016"/>
          <a:stretch>
            <a:fillRect/>
          </a:stretch>
        </p:blipFill>
        <p:spPr bwMode="auto">
          <a:xfrm>
            <a:off x="731211" y="3030007"/>
            <a:ext cx="1983398" cy="13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5591" y="2380412"/>
            <a:ext cx="9168282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/>
        </p:spPr>
        <p:txBody>
          <a:bodyPr wrap="square" lIns="45715" tIns="46800" rIns="45715" bIns="45715" spcCol="3600000" anchor="ctr">
            <a:noAutofit/>
          </a:bodyPr>
          <a:lstStyle>
            <a:defPPr>
              <a:defRPr lang="ko-KR"/>
            </a:defPPr>
            <a:lvl1pPr marL="361907" indent="-288000">
              <a:lnSpc>
                <a:spcPct val="100000"/>
              </a:lnSpc>
              <a:spcAft>
                <a:spcPts val="900"/>
              </a:spcAft>
              <a:buBlip>
                <a:blip r:embed="rId8"/>
              </a:buBlip>
              <a:defRPr>
                <a:effectLst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pPr>
              <a:lnSpc>
                <a:spcPct val="80000"/>
              </a:lnSpc>
            </a:pPr>
            <a:r>
              <a:rPr kumimoji="1" lang="en-US" altLang="ko-KR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Excavation of cultural assets </a:t>
            </a:r>
            <a:endParaRPr lang="en-US" altLang="ko-K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907" indent="0">
              <a:lnSpc>
                <a:spcPct val="80000"/>
              </a:lnSpc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Acc. &amp; Exp.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'15.12.~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'16.09.), Support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'16.06.~'16.11.) 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539551" y="1556792"/>
            <a:ext cx="8237709" cy="523220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4" name="오른쪽 화살표 23"/>
          <p:cNvSpPr/>
          <p:nvPr/>
        </p:nvSpPr>
        <p:spPr>
          <a:xfrm>
            <a:off x="2249185" y="1681758"/>
            <a:ext cx="288032" cy="3273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39552" y="1556792"/>
            <a:ext cx="166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Sales contract</a:t>
            </a:r>
          </a:p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(`14.12.26.)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오른쪽 화살표 25"/>
          <p:cNvSpPr/>
          <p:nvPr/>
        </p:nvSpPr>
        <p:spPr>
          <a:xfrm>
            <a:off x="4538860" y="1681758"/>
            <a:ext cx="288032" cy="3273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361340" y="1556792"/>
            <a:ext cx="235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compensation</a:t>
            </a:r>
          </a:p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(`15.10.01.)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6908316" y="1681758"/>
            <a:ext cx="288032" cy="3273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649207" y="1556792"/>
            <a:ext cx="226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Expropriation decision</a:t>
            </a:r>
          </a:p>
          <a:p>
            <a:pPr algn="ctr"/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(`16.06.14.)</a:t>
            </a:r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82755" y="1556792"/>
            <a:ext cx="1665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preparation </a:t>
            </a:r>
          </a:p>
          <a:p>
            <a:pPr algn="ctr"/>
            <a:r>
              <a:rPr lang="en-US" altLang="ko-K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(`16.06.15.)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76003" y="4725144"/>
            <a:ext cx="8520210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/>
        </p:spPr>
        <p:txBody>
          <a:bodyPr wrap="square" lIns="45715" tIns="46800" rIns="45715" bIns="45715" spcCol="3600000" anchor="ctr">
            <a:noAutofit/>
          </a:bodyPr>
          <a:lstStyle>
            <a:defPPr>
              <a:defRPr lang="ko-KR"/>
            </a:defPPr>
            <a:lvl1pPr marL="361907" indent="-288000">
              <a:lnSpc>
                <a:spcPct val="100000"/>
              </a:lnSpc>
              <a:spcAft>
                <a:spcPts val="900"/>
              </a:spcAft>
              <a:buBlip>
                <a:blip r:embed="rId8"/>
              </a:buBlip>
              <a:defRPr>
                <a:effectLst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ko-KR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preparation</a:t>
            </a:r>
            <a:r>
              <a:rPr lang="ko-KR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ko-K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907" indent="0">
              <a:lnSpc>
                <a:spcPct val="80000"/>
              </a:lnSpc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Acc.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Exp.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 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'16.07.~</a:t>
            </a: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'17.01.),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'16.08.~'17.06.) 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02" y="5260207"/>
            <a:ext cx="1976673" cy="1368000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558551" y="970928"/>
            <a:ext cx="108000" cy="288000"/>
            <a:chOff x="420163" y="1890954"/>
            <a:chExt cx="74205" cy="216008"/>
          </a:xfrm>
        </p:grpSpPr>
        <p:sp>
          <p:nvSpPr>
            <p:cNvPr id="34" name="직사각형 33"/>
            <p:cNvSpPr/>
            <p:nvPr/>
          </p:nvSpPr>
          <p:spPr>
            <a:xfrm>
              <a:off x="420163" y="1890954"/>
              <a:ext cx="74205" cy="72000"/>
            </a:xfrm>
            <a:prstGeom prst="rect">
              <a:avLst/>
            </a:prstGeom>
            <a:solidFill>
              <a:srgbClr val="92D050"/>
            </a:solidFill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20163" y="1962962"/>
              <a:ext cx="74205" cy="144000"/>
            </a:xfrm>
            <a:prstGeom prst="rect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05276" y="940658"/>
            <a:ext cx="560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Status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of Site (Cultural assets &amp; Site preparation)</a:t>
            </a:r>
            <a:endParaRPr lang="ko-KR" altLang="en-US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18" charset="0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1812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AB611837-82FE-4D1C-BE50-68DBDC9CB354}" type="slidenum">
              <a:rPr lang="ko-KR" altLang="en-US"/>
              <a:pPr>
                <a:defRPr/>
              </a:pPr>
              <a:t>15</a:t>
            </a:fld>
            <a:endParaRPr lang="en-US" altLang="ko-KR" dirty="0"/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107504" y="116632"/>
            <a:ext cx="7020272" cy="288032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latin typeface="+mj-lt"/>
                <a:ea typeface="Arial Unicode MS" pitchFamily="50" charset="-127"/>
                <a:cs typeface="Arial" pitchFamily="34" charset="0"/>
              </a:rPr>
              <a:t>  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RISP Milestone Schedule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3568" y="764704"/>
            <a:ext cx="7776864" cy="5538774"/>
            <a:chOff x="683568" y="764704"/>
            <a:chExt cx="7776864" cy="5538774"/>
          </a:xfrm>
        </p:grpSpPr>
        <p:grpSp>
          <p:nvGrpSpPr>
            <p:cNvPr id="58" name="그룹 57"/>
            <p:cNvGrpSpPr/>
            <p:nvPr/>
          </p:nvGrpSpPr>
          <p:grpSpPr>
            <a:xfrm>
              <a:off x="683568" y="764704"/>
              <a:ext cx="7776864" cy="5538774"/>
              <a:chOff x="683568" y="764704"/>
              <a:chExt cx="7776864" cy="553877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764704"/>
                <a:ext cx="7776864" cy="5538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4109990" y="1838432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ECR 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4" name="AutoShape 316"/>
              <p:cNvSpPr>
                <a:spLocks noChangeArrowheads="1"/>
              </p:cNvSpPr>
              <p:nvPr/>
            </p:nvSpPr>
            <p:spPr bwMode="auto">
              <a:xfrm>
                <a:off x="4571999" y="167822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5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108356" y="1827733"/>
                <a:ext cx="537660" cy="1440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RFQ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6" name="AutoShape 316"/>
              <p:cNvSpPr>
                <a:spLocks noChangeArrowheads="1"/>
              </p:cNvSpPr>
              <p:nvPr/>
            </p:nvSpPr>
            <p:spPr bwMode="auto">
              <a:xfrm>
                <a:off x="5187120" y="1684332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AutoShape 316"/>
              <p:cNvSpPr>
                <a:spLocks noChangeArrowheads="1"/>
              </p:cNvSpPr>
              <p:nvPr/>
            </p:nvSpPr>
            <p:spPr bwMode="auto">
              <a:xfrm>
                <a:off x="5816741" y="1692570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671432" y="1845649"/>
                <a:ext cx="875494" cy="12613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SCL Demo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9" name="AutoShape 316"/>
              <p:cNvSpPr>
                <a:spLocks noChangeArrowheads="1"/>
              </p:cNvSpPr>
              <p:nvPr/>
            </p:nvSpPr>
            <p:spPr bwMode="auto">
              <a:xfrm>
                <a:off x="7040877" y="1709046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0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696128" y="1844824"/>
                <a:ext cx="875494" cy="12613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SCL SI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1" name="AutoShape 316"/>
              <p:cNvSpPr>
                <a:spLocks noChangeArrowheads="1"/>
              </p:cNvSpPr>
              <p:nvPr/>
            </p:nvSpPr>
            <p:spPr bwMode="auto">
              <a:xfrm flipV="1">
                <a:off x="8265013" y="2240626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2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756828" y="2039678"/>
                <a:ext cx="579224" cy="109654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IF </a:t>
                </a:r>
                <a:r>
                  <a:rPr lang="en-US" altLang="ko-KR" b="1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R</a:t>
                </a: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4254006" y="3403638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ISOL SI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5" name="AutoShape 316"/>
              <p:cNvSpPr>
                <a:spLocks noChangeArrowheads="1"/>
              </p:cNvSpPr>
              <p:nvPr/>
            </p:nvSpPr>
            <p:spPr bwMode="auto">
              <a:xfrm>
                <a:off x="6880385" y="328498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6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572604" y="3420762"/>
                <a:ext cx="750042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Cyclotron 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7" name="AutoShape 316"/>
              <p:cNvSpPr>
                <a:spLocks noChangeArrowheads="1"/>
              </p:cNvSpPr>
              <p:nvPr/>
            </p:nvSpPr>
            <p:spPr bwMode="auto">
              <a:xfrm>
                <a:off x="7664235" y="328498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308304" y="3420762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ISOL RI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9" name="AutoShape 316"/>
              <p:cNvSpPr>
                <a:spLocks noChangeArrowheads="1"/>
              </p:cNvSpPr>
              <p:nvPr/>
            </p:nvSpPr>
            <p:spPr bwMode="auto">
              <a:xfrm>
                <a:off x="7040877" y="409141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0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610804" y="4218305"/>
                <a:ext cx="1085368" cy="138207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DAY-1 Experiment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1" name="AutoShape 316"/>
              <p:cNvSpPr>
                <a:spLocks noChangeArrowheads="1"/>
              </p:cNvSpPr>
              <p:nvPr/>
            </p:nvSpPr>
            <p:spPr bwMode="auto">
              <a:xfrm>
                <a:off x="5503995" y="568266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2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014351" y="5805526"/>
                <a:ext cx="1069817" cy="1362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i="0" u="none" strike="noStrike" baseline="0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Begin Construction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3" name="AutoShape 316"/>
              <p:cNvSpPr>
                <a:spLocks noChangeArrowheads="1"/>
              </p:cNvSpPr>
              <p:nvPr/>
            </p:nvSpPr>
            <p:spPr bwMode="auto">
              <a:xfrm>
                <a:off x="6269374" y="504612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759145" y="5214410"/>
                <a:ext cx="1069817" cy="1362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Start Utility Supply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5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534700" y="5736795"/>
                <a:ext cx="680166" cy="136844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Completion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6" name="AutoShape 316"/>
              <p:cNvSpPr>
                <a:spLocks noChangeArrowheads="1"/>
              </p:cNvSpPr>
              <p:nvPr/>
            </p:nvSpPr>
            <p:spPr bwMode="auto">
              <a:xfrm>
                <a:off x="7812360" y="5592050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32" name="직선 연결선 31"/>
              <p:cNvCxnSpPr/>
              <p:nvPr/>
            </p:nvCxnSpPr>
            <p:spPr bwMode="auto">
              <a:xfrm flipH="1" flipV="1">
                <a:off x="5563636" y="1196752"/>
                <a:ext cx="0" cy="4485916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직선 연결선 59"/>
              <p:cNvCxnSpPr/>
              <p:nvPr/>
            </p:nvCxnSpPr>
            <p:spPr bwMode="auto">
              <a:xfrm flipH="1" flipV="1">
                <a:off x="7870026" y="1176306"/>
                <a:ext cx="0" cy="4428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직선 연결선 60"/>
              <p:cNvCxnSpPr/>
              <p:nvPr/>
            </p:nvCxnSpPr>
            <p:spPr bwMode="auto">
              <a:xfrm flipH="1" flipV="1">
                <a:off x="6324906" y="1152032"/>
                <a:ext cx="0" cy="3960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" name="직사각형 1"/>
            <p:cNvSpPr/>
            <p:nvPr/>
          </p:nvSpPr>
          <p:spPr bwMode="auto">
            <a:xfrm>
              <a:off x="4179184" y="3162314"/>
              <a:ext cx="749319" cy="180753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AutoShape 316"/>
            <p:cNvSpPr>
              <a:spLocks noChangeArrowheads="1"/>
            </p:cNvSpPr>
            <p:nvPr/>
          </p:nvSpPr>
          <p:spPr bwMode="auto">
            <a:xfrm>
              <a:off x="4578104" y="3281014"/>
              <a:ext cx="123411" cy="10825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타원 5"/>
          <p:cNvSpPr/>
          <p:nvPr/>
        </p:nvSpPr>
        <p:spPr bwMode="auto">
          <a:xfrm>
            <a:off x="6732240" y="1748102"/>
            <a:ext cx="720526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타원 42"/>
          <p:cNvSpPr/>
          <p:nvPr/>
        </p:nvSpPr>
        <p:spPr bwMode="auto">
          <a:xfrm>
            <a:off x="7322646" y="3245928"/>
            <a:ext cx="910474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타원 58"/>
          <p:cNvSpPr/>
          <p:nvPr/>
        </p:nvSpPr>
        <p:spPr bwMode="auto">
          <a:xfrm>
            <a:off x="5758453" y="5038431"/>
            <a:ext cx="1121931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422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Rare</a:t>
            </a:r>
            <a:r>
              <a:rPr lang="ko-KR" altLang="en-US" dirty="0" smtClean="0"/>
              <a:t> </a:t>
            </a:r>
            <a:r>
              <a:rPr lang="en-US" altLang="ko-KR" dirty="0" smtClean="0"/>
              <a:t>Isotope Science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7" name="Picture 2" descr="Neutron-rich 밺oubly magic� nuclei and other nuclei near the neutron drip line continue to intrigue nuclear physicists.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3898"/>
            <a:ext cx="4783426" cy="3160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ll-shaped atomic nucl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01547"/>
            <a:ext cx="1604888" cy="125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upload.wikimedia.org/wikipedia/commons/thumb/0/00/Crab_Nebula.jpg/1024px-Crab_Nebu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57166"/>
            <a:ext cx="1604888" cy="1244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section through the head of the GSI's first patient. It is overlaid with the physical dose distribution for a beam incident from the right. Critical structures like the brain stem, shown by a green line, are largely untouched by the beam. On the same day a similar treatment was performed with the beam incident from the left, and the whole treatment stretched over 20 consecutive day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57192"/>
            <a:ext cx="1604888" cy="12503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40144" y="1268760"/>
            <a:ext cx="5851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Structure of exotic nuclei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Properties of exotic nuclei: masses, radii, life-time 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altLang="ko-K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Search for super heavy elements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Nuclear theory: nuclear force, nuclear model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0144" y="3341890"/>
            <a:ext cx="6019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Stellar evolution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Nucleosynthetic processes under stellar environments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asymmetric nuclear matter such as neutron stars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8524" y="5221649"/>
            <a:ext cx="2116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Bio-medicine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Material sciences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National security</a:t>
            </a:r>
          </a:p>
        </p:txBody>
      </p:sp>
      <p:cxnSp>
        <p:nvCxnSpPr>
          <p:cNvPr id="14" name="직선 연결선 13"/>
          <p:cNvCxnSpPr/>
          <p:nvPr/>
        </p:nvCxnSpPr>
        <p:spPr bwMode="auto">
          <a:xfrm>
            <a:off x="611560" y="2780928"/>
            <a:ext cx="7848872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직선 연결선 14"/>
          <p:cNvCxnSpPr/>
          <p:nvPr/>
        </p:nvCxnSpPr>
        <p:spPr bwMode="auto">
          <a:xfrm>
            <a:off x="611560" y="4762306"/>
            <a:ext cx="7848872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71600" y="807095"/>
            <a:ext cx="227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  <a:endParaRPr lang="ko-KR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2823319"/>
            <a:ext cx="291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astrophysics</a:t>
            </a:r>
            <a:endParaRPr lang="ko-KR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4767535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ko-KR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60165" y="269357"/>
            <a:ext cx="52870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RAON Layout: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Experimental system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pic>
        <p:nvPicPr>
          <p:cNvPr id="36" name="Picture 2" descr="C:\Users\risp-116\Desktop\전체 배치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319"/>
          <a:stretch/>
        </p:blipFill>
        <p:spPr bwMode="auto">
          <a:xfrm>
            <a:off x="541098" y="1484784"/>
            <a:ext cx="7704856" cy="4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꺾인 연결선 37"/>
          <p:cNvCxnSpPr/>
          <p:nvPr/>
        </p:nvCxnSpPr>
        <p:spPr>
          <a:xfrm rot="5400000" flipH="1" flipV="1">
            <a:off x="1221459" y="3037303"/>
            <a:ext cx="959224" cy="450830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127756" y="2873077"/>
            <a:ext cx="1298580" cy="49244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Low Energy Exp. </a:t>
            </a:r>
            <a:r>
              <a:rPr kumimoji="0" lang="en-US" altLang="ko-KR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Bldg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4609504" y="3221602"/>
            <a:ext cx="1800200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Ultra-low Exp. </a:t>
            </a:r>
            <a:r>
              <a:rPr kumimoji="0" lang="en-US" altLang="ko-KR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Bldg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cxnSp>
        <p:nvCxnSpPr>
          <p:cNvPr id="42" name="꺾인 연결선 41"/>
          <p:cNvCxnSpPr/>
          <p:nvPr/>
        </p:nvCxnSpPr>
        <p:spPr>
          <a:xfrm rot="5400000" flipH="1" flipV="1">
            <a:off x="7755131" y="3370228"/>
            <a:ext cx="573888" cy="551773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꺾인 연결선 42"/>
          <p:cNvCxnSpPr/>
          <p:nvPr/>
        </p:nvCxnSpPr>
        <p:spPr>
          <a:xfrm rot="16200000" flipH="1">
            <a:off x="1389974" y="4920340"/>
            <a:ext cx="1098278" cy="1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8100392" y="3861048"/>
            <a:ext cx="935933" cy="69249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High Energy Exp. </a:t>
            </a:r>
            <a:r>
              <a:rPr kumimoji="0" lang="en-US" altLang="ko-KR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Bldg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cxnSp>
        <p:nvCxnSpPr>
          <p:cNvPr id="46" name="꺾인 연결선 45"/>
          <p:cNvCxnSpPr/>
          <p:nvPr/>
        </p:nvCxnSpPr>
        <p:spPr>
          <a:xfrm rot="16200000" flipV="1">
            <a:off x="3094700" y="2888180"/>
            <a:ext cx="2018120" cy="64769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꺾인 연결선 47"/>
          <p:cNvCxnSpPr/>
          <p:nvPr/>
        </p:nvCxnSpPr>
        <p:spPr>
          <a:xfrm rot="5400000" flipH="1" flipV="1">
            <a:off x="4391032" y="2383936"/>
            <a:ext cx="1730089" cy="136815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꺾인 연결선 48"/>
          <p:cNvCxnSpPr/>
          <p:nvPr/>
        </p:nvCxnSpPr>
        <p:spPr>
          <a:xfrm rot="16200000" flipH="1">
            <a:off x="7420858" y="4544148"/>
            <a:ext cx="554476" cy="516560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86" y="1087184"/>
            <a:ext cx="2088232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68" y="1087185"/>
            <a:ext cx="1898481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6947371" y="10885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CLS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63888" y="112474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HPMMS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7" y="1800725"/>
            <a:ext cx="1803385" cy="1029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15242" y="1482581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Neutron Facility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1" y="5469480"/>
            <a:ext cx="1584176" cy="10557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314901" y="5510011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KOBRA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292"/>
            <a:ext cx="2469482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377194" y="2381387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Bio-medical facility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94" y="5079666"/>
            <a:ext cx="1678795" cy="946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8473944" y="5043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ymbol" panose="05050102010706020507" pitchFamily="18" charset="2"/>
                <a:ea typeface="맑은 고딕" panose="020B0503020000020004" pitchFamily="50" charset="-127"/>
                <a:cs typeface="Arial" panose="020B0604020202020204" pitchFamily="34" charset="0"/>
              </a:rPr>
              <a:t>m</a:t>
            </a: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SR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68" name="꺾인 연결선 67"/>
          <p:cNvCxnSpPr/>
          <p:nvPr/>
        </p:nvCxnSpPr>
        <p:spPr>
          <a:xfrm rot="10800000" flipV="1">
            <a:off x="4932040" y="5194030"/>
            <a:ext cx="957206" cy="592979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82" y="5455412"/>
            <a:ext cx="2168358" cy="10558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4208765" y="5407145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LAMPS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4427538" y="6534150"/>
            <a:ext cx="50482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11837-82FE-4D1C-BE50-68DBDC9CB35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53" name="제목 1"/>
          <p:cNvSpPr>
            <a:spLocks noGrp="1"/>
          </p:cNvSpPr>
          <p:nvPr>
            <p:ph type="title"/>
          </p:nvPr>
        </p:nvSpPr>
        <p:spPr>
          <a:xfrm>
            <a:off x="370349" y="11198"/>
            <a:ext cx="7848600" cy="50482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Experimental Facilities at RAON</a:t>
            </a:r>
            <a:endParaRPr lang="ko-KR" altLang="en-US" dirty="0" smtClean="0"/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345225"/>
              </p:ext>
            </p:extLst>
          </p:nvPr>
        </p:nvGraphicFramePr>
        <p:xfrm>
          <a:off x="2711" y="800278"/>
          <a:ext cx="9135269" cy="5437034"/>
        </p:xfrm>
        <a:graphic>
          <a:graphicData uri="http://schemas.openxmlformats.org/drawingml/2006/table">
            <a:tbl>
              <a:tblPr firstRow="1" bandRow="1"/>
              <a:tblGrid>
                <a:gridCol w="782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43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Field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Facility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Exp.</a:t>
                      </a:r>
                      <a:r>
                        <a:rPr lang="en-US" altLang="ko-KR" sz="1400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hall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Characteristics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Remark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614">
                <a:tc row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Pure         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Recoil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altLang="ko-KR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KOBRA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 E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resolution,  Large acceptance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endParaRPr lang="en-US" sz="12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RIBs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with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in-flight method 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resolution;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200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acceptance; ~ 80 </a:t>
                      </a:r>
                      <a:r>
                        <a:rPr lang="en-US" sz="1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msr</a:t>
                      </a:r>
                      <a:endParaRPr lang="en-US" sz="12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2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acceptance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 – 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LAMPS(L</a:t>
                      </a:r>
                      <a:r>
                        <a:rPr lang="en-US" altLang="ko-K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&amp;H)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&amp;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 (I)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efficiency for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charged particle, n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TPC ; 3</a:t>
                      </a:r>
                      <a:r>
                        <a:rPr lang="el-GR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 wall,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Si-</a:t>
                      </a:r>
                      <a:r>
                        <a:rPr lang="en-US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CsI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array,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spectrometer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E (I)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resolution, Precise scattering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Measurement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focal plan,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Rotatable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Momentum resolution ;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1.5x10</a:t>
                      </a:r>
                      <a:r>
                        <a:rPr lang="en-US" sz="12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Zero-degree Spectrometer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 (I)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mass separation,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resolution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Momentum  resolution ;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4100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precession mass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measurement system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Ultra low 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Penning trap, Multi-reflection Time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flight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resolution ;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10</a:t>
                      </a:r>
                      <a:r>
                        <a:rPr lang="en-US" sz="12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Collinear laser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Spectroscopy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Ultra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low 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 Laser Spectroscopy System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Spectral resolution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;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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 MHz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103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Applied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science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-NMR/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-SR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 /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</a:t>
                      </a:r>
                      <a:r>
                        <a:rPr lang="en-US" altLang="ko-KR" sz="1200" b="1" kern="1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(II)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intensity </a:t>
                      </a:r>
                      <a:r>
                        <a:rPr lang="en-US" sz="1200" b="1" kern="1200" baseline="30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en-US" sz="1200" b="1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production</a:t>
                      </a: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baseline="30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&amp; </a:t>
                      </a:r>
                      <a:r>
                        <a:rPr lang="en-US" sz="1200" b="1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10</a:t>
                      </a:r>
                      <a:r>
                        <a:rPr lang="en-US" sz="1200" b="1" kern="1200" baseline="30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pps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Bio-medical facility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</a:t>
                      </a:r>
                      <a:r>
                        <a:rPr lang="en-US" altLang="ko-KR" sz="1200" b="1" kern="1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&amp;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 (II)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Irradiation system  </a:t>
                      </a:r>
                      <a:endParaRPr lang="en-US" sz="1200" b="1" kern="12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stable &amp;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beam 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Uniformity ; &lt; 5%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5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 science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Facility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 E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 neutron generation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measurement 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 of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fission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 ; &lt; </a:t>
                      </a:r>
                      <a:r>
                        <a:rPr lang="en-US" altLang="ko-KR" sz="1200" b="1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few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237312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KO</a:t>
            </a:r>
            <a:r>
              <a:rPr kumimoji="0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rea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road acceptance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ecoil spectrometer and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pparatus)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7417072" cy="504825"/>
          </a:xfrm>
        </p:spPr>
        <p:txBody>
          <a:bodyPr/>
          <a:lstStyle/>
          <a:p>
            <a:r>
              <a:rPr lang="en-US" altLang="ko-KR" dirty="0" smtClean="0"/>
              <a:t>Nuclear Physics at </a:t>
            </a:r>
            <a:r>
              <a:rPr lang="en-US" altLang="ko-KR" dirty="0">
                <a:solidFill>
                  <a:srgbClr val="0000FF"/>
                </a:solidFill>
              </a:rPr>
              <a:t>KO</a:t>
            </a:r>
            <a:r>
              <a:rPr lang="en-US" altLang="ko-KR" dirty="0">
                <a:solidFill>
                  <a:srgbClr val="FF0000"/>
                </a:solidFill>
              </a:rPr>
              <a:t>BRA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67071-A6E9-48E8-A022-BB3BF5CB616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692696"/>
            <a:ext cx="352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Main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Research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Subject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1196752"/>
            <a:ext cx="57695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Nuclear structure of exotic nuclei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- shell evolution, shape coexistence, isomers, </a:t>
            </a:r>
            <a:r>
              <a:rPr kumimoji="0" lang="en-US" altLang="ko-K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etc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Nuclear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reactions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- deep inelastic, multi-nucleon transfer reactions…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Astrophysically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important nuclear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reactions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7200800" cy="41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56176" y="6516052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f</a:t>
            </a:r>
            <a:r>
              <a:rPr kumimoji="1" lang="en-US" altLang="ko-K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rom  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Y. K. Kwon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4DBF32-139D-45B1-BB40-47DD905E5F2F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132763" cy="69458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4000" b="1" u="sng" dirty="0" smtClean="0">
                <a:solidFill>
                  <a:srgbClr val="FF0066"/>
                </a:solidFill>
              </a:rPr>
              <a:t>Outline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029" y="846150"/>
            <a:ext cx="8204771" cy="5400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ko-KR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chemeClr val="tx2"/>
                </a:solidFill>
              </a:rPr>
              <a:t>Nuclear astrophysics @ RAON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RAON (the RI accelerator in Korea)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dirty="0" err="1" smtClean="0">
                <a:solidFill>
                  <a:srgbClr val="FFFF00"/>
                </a:solidFill>
              </a:rPr>
              <a:t>KoBRA</a:t>
            </a:r>
            <a:r>
              <a:rPr lang="en-US" altLang="ko-KR" dirty="0" smtClean="0">
                <a:solidFill>
                  <a:srgbClr val="FFFF00"/>
                </a:solidFill>
              </a:rPr>
              <a:t>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ko-KR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chemeClr val="tx2"/>
                </a:solidFill>
              </a:rPr>
              <a:t>Nuclear astrophysics @ RIKEN  </a:t>
            </a:r>
            <a:endParaRPr lang="en-US" altLang="ko-KR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Experiments on the </a:t>
            </a:r>
            <a:r>
              <a:rPr lang="en-US" altLang="ko-KR" dirty="0" err="1" smtClean="0">
                <a:solidFill>
                  <a:srgbClr val="FFFF00"/>
                </a:solidFill>
              </a:rPr>
              <a:t>rp</a:t>
            </a:r>
            <a:r>
              <a:rPr lang="en-US" altLang="ko-KR" dirty="0" smtClean="0">
                <a:solidFill>
                  <a:srgbClr val="FFFF00"/>
                </a:solidFill>
              </a:rPr>
              <a:t>-process @ RIKEN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dirty="0">
                <a:solidFill>
                  <a:srgbClr val="FFFF00"/>
                </a:solidFill>
              </a:rPr>
              <a:t>Selected experiments at CNS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ko-KR" altLang="en-US" dirty="0">
              <a:solidFill>
                <a:srgbClr val="FFFF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 </a:t>
            </a:r>
            <a:endParaRPr lang="en-US" altLang="ko-K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chemeClr val="tx2"/>
                </a:solidFill>
              </a:rPr>
              <a:t>Summary</a:t>
            </a:r>
            <a:endParaRPr lang="en-US" altLang="ko-KR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altLang="ko-KR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90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user\Desktop\그림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30672" b="7527"/>
          <a:stretch>
            <a:fillRect/>
          </a:stretch>
        </p:blipFill>
        <p:spPr bwMode="auto">
          <a:xfrm>
            <a:off x="1767640" y="3601147"/>
            <a:ext cx="5881163" cy="320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239448" y="76154"/>
            <a:ext cx="8497192" cy="504825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FFFFFF"/>
                </a:solidFill>
              </a:rPr>
              <a:t>Characteristics of the KOBRA</a:t>
            </a:r>
            <a:endParaRPr lang="ko-KR" altLang="en-US" dirty="0" smtClean="0">
              <a:solidFill>
                <a:srgbClr val="FFFF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161856" y="6649607"/>
            <a:ext cx="504825" cy="314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67071-A6E9-48E8-A022-BB3BF5CB616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6754" y="908720"/>
            <a:ext cx="328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Versatile two-stage device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576" y="1268760"/>
            <a:ext cx="3711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RI beams production (stage1)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8467" y="1628800"/>
            <a:ext cx="240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low energy in-flight method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8467" y="1915671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Quasi Projectile Fragmentation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4302" y="2492896"/>
            <a:ext cx="490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High performance spectrometer (stage2)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4193" y="3194392"/>
            <a:ext cx="5189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Large acceptance (&gt;50mSr) by movable Q magnets just after F3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4193" y="3481263"/>
            <a:ext cx="5431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High momentum resolution (p/</a:t>
            </a:r>
            <a:r>
              <a:rPr kumimoji="0" lang="en-US" altLang="ko-K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맑은 고딕" panose="020B0503020000020004" pitchFamily="50" charset="-127"/>
                <a:cs typeface="Symbol" charset="2"/>
              </a:rPr>
              <a:t>D</a:t>
            </a:r>
            <a:r>
              <a:rPr kumimoji="0" lang="en-US" altLang="ko-K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p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 ~ 10,000) by dispersion matching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7751" y="2924944"/>
            <a:ext cx="1037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Rotatable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9487" y="2185119"/>
            <a:ext cx="2993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Polarized RI beam (beam swinger)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DA16-BF14-4307-8E08-1868CB884F94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100" b="0" i="0" u="none" strike="noStrike" kern="1200" cap="none" spc="0" normalizeH="0" baseline="0" noProof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506" y="1589891"/>
            <a:ext cx="2444236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E (</a:t>
            </a:r>
            <a:r>
              <a:rPr kumimoji="0" lang="en-US" altLang="ko-KR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42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Ca) = 5.77 MeV/u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±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0.1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%,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beam size =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±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1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mm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Symbol" panose="05050102010706020507" pitchFamily="18" charset="2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Dq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 =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±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5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mrad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,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3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He target thickness : 2.4 mg/cm</a:t>
            </a:r>
            <a:r>
              <a:rPr kumimoji="0" lang="en-US" altLang="ko-KR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</a:t>
            </a:r>
            <a:endParaRPr kumimoji="0" lang="ko-KR" altLang="en-US" sz="1200" b="0" i="0" u="none" strike="noStrike" kern="1200" cap="none" spc="0" normalizeH="0" baseline="3000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25" name="직선 연결선 24"/>
          <p:cNvCxnSpPr/>
          <p:nvPr/>
        </p:nvCxnSpPr>
        <p:spPr bwMode="auto">
          <a:xfrm>
            <a:off x="-1260648" y="2435524"/>
            <a:ext cx="914400" cy="91440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417072" cy="504825"/>
          </a:xfrm>
        </p:spPr>
        <p:txBody>
          <a:bodyPr/>
          <a:lstStyle/>
          <a:p>
            <a:r>
              <a:rPr lang="en-US" altLang="ko-KR" dirty="0" smtClean="0">
                <a:solidFill>
                  <a:srgbClr val="FFFF00"/>
                </a:solidFill>
              </a:rPr>
              <a:t>Beam Production (</a:t>
            </a:r>
            <a:r>
              <a:rPr lang="en-US" altLang="ko-KR" baseline="30000" dirty="0" smtClean="0">
                <a:solidFill>
                  <a:srgbClr val="FFFF00"/>
                </a:solidFill>
              </a:rPr>
              <a:t>44</a:t>
            </a:r>
            <a:r>
              <a:rPr lang="en-US" altLang="ko-KR" dirty="0" smtClean="0">
                <a:solidFill>
                  <a:srgbClr val="FFFF00"/>
                </a:solidFill>
              </a:rPr>
              <a:t>Ti)</a:t>
            </a:r>
            <a:endParaRPr lang="ko-KR" altLang="en-US" dirty="0" smtClean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3635" y="900482"/>
            <a:ext cx="510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42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Ca(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3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He, n)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44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Ti @ E = 5.77 MeV/u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1723" y="2636912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F0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79198" y="2657715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551"/>
          <a:stretch/>
        </p:blipFill>
        <p:spPr bwMode="auto">
          <a:xfrm>
            <a:off x="3584560" y="1346657"/>
            <a:ext cx="5056703" cy="129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타원 13"/>
          <p:cNvSpPr/>
          <p:nvPr/>
        </p:nvSpPr>
        <p:spPr bwMode="auto">
          <a:xfrm>
            <a:off x="3975846" y="1921391"/>
            <a:ext cx="170045" cy="170045"/>
          </a:xfrm>
          <a:prstGeom prst="ellipse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19358" y="2644227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F2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45916" y="2614967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F3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89520" y="2591326"/>
            <a:ext cx="354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D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41164" y="2598641"/>
            <a:ext cx="354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D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78918" y="2594164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Wien Filter 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cxnSp>
        <p:nvCxnSpPr>
          <p:cNvPr id="22" name="직선 화살표 연결선 21"/>
          <p:cNvCxnSpPr/>
          <p:nvPr/>
        </p:nvCxnSpPr>
        <p:spPr bwMode="auto">
          <a:xfrm>
            <a:off x="3471271" y="2013728"/>
            <a:ext cx="468000" cy="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2" y="2945100"/>
            <a:ext cx="3756074" cy="338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888801" y="2845621"/>
            <a:ext cx="119616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All with Z-Q = 0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80815" y="2994114"/>
            <a:ext cx="60946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Ti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22+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80309" y="4679558"/>
            <a:ext cx="66717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21+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74462" y="4651440"/>
            <a:ext cx="66717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43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21+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9512" y="2780928"/>
            <a:ext cx="67358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42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Ca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cxnSp>
        <p:nvCxnSpPr>
          <p:cNvPr id="24" name="직선 화살표 연결선 23"/>
          <p:cNvCxnSpPr/>
          <p:nvPr/>
        </p:nvCxnSpPr>
        <p:spPr bwMode="auto">
          <a:xfrm>
            <a:off x="683568" y="2994114"/>
            <a:ext cx="306938" cy="21886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49" name="직선 화살표 연결선 2048"/>
          <p:cNvCxnSpPr/>
          <p:nvPr/>
        </p:nvCxnSpPr>
        <p:spPr bwMode="auto">
          <a:xfrm flipH="1">
            <a:off x="2620469" y="2091436"/>
            <a:ext cx="1348062" cy="853664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rgbClr val="00CC99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04141"/>
            <a:ext cx="3860314" cy="35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638212" y="2959730"/>
            <a:ext cx="44595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Ti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04373" y="2958681"/>
            <a:ext cx="5036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52120" y="4747089"/>
            <a:ext cx="5036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43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80312" y="4818638"/>
            <a:ext cx="639919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@ F1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12832" y="5255622"/>
            <a:ext cx="17636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Q = Z,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Z-1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Z-2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Z-3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52708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Case study 1: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Direct measurement of 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15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O(</a:t>
            </a:r>
            <a:r>
              <a:rPr kumimoji="0" lang="en-US" altLang="ko-K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맑은 고딕" panose="020B0503020000020004" pitchFamily="50" charset="-127"/>
                <a:cs typeface="Arial" panose="020B0604020202020204" pitchFamily="34" charset="0"/>
              </a:rPr>
              <a:t>a,g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19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Ne 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660" y="815407"/>
            <a:ext cx="8077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15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Symbol" panose="05050102010706020507" pitchFamily="18" charset="2"/>
                <a:ea typeface="HY강M" panose="02030600000101010101" pitchFamily="18" charset="-127"/>
                <a:cs typeface="Times New Roman" panose="02020603050405020304" pitchFamily="18" charset="0"/>
              </a:rPr>
              <a:t>a,g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19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Ne reaction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: breakout path from hot-CNO to </a:t>
            </a:r>
            <a:r>
              <a:rPr kumimoji="0" lang="en-US" altLang="ko-K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rp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-process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: key reaction to understand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nucleosynthesis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under explosive stellar environments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5660" y="2084656"/>
            <a:ext cx="7984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Challenges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 direct measurement of cross section we need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: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15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 RI beam intensity &gt; 10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10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pps , Helium-4 target density &gt; 10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18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atoms/cm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 recoil detection efficiency &gt; 40%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/>
              </a:rPr>
              <a:t> then ~1 counts/</a:t>
            </a:r>
            <a:r>
              <a:rPr kumimoji="0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/>
              </a:rPr>
              <a:t>hr</a:t>
            </a: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36588" y="3293950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Simulation to check the performance of KOBRA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" y="3663281"/>
            <a:ext cx="3975497" cy="26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92" y="3654317"/>
            <a:ext cx="4353272" cy="26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4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71" y="1059557"/>
            <a:ext cx="4592417" cy="21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52708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Case study 2: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Production of 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24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520" y="965627"/>
            <a:ext cx="45512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24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: the most n-rich of bound Oxygen isotopes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RIBs’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production capability of KOBRA,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especially RIBs near p- or n-drip line needs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to be checked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: comparison with other facilities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36588" y="3293950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Simulation to check the performance of KOBRA</a:t>
            </a:r>
          </a:p>
        </p:txBody>
      </p:sp>
      <p:sp>
        <p:nvSpPr>
          <p:cNvPr id="3" name="타원 2"/>
          <p:cNvSpPr/>
          <p:nvPr/>
        </p:nvSpPr>
        <p:spPr bwMode="auto">
          <a:xfrm>
            <a:off x="7248626" y="1392702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9300"/>
            <a:ext cx="4233313" cy="274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84" y="3248417"/>
            <a:ext cx="1832690" cy="178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07193"/>
            <a:ext cx="2377827" cy="133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68" y="5077742"/>
            <a:ext cx="1819006" cy="175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51" y="5926994"/>
            <a:ext cx="2862167" cy="4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2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각 삼각형 5"/>
          <p:cNvSpPr/>
          <p:nvPr/>
        </p:nvSpPr>
        <p:spPr>
          <a:xfrm flipV="1">
            <a:off x="1329" y="847100"/>
            <a:ext cx="391078" cy="368711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729" y="847100"/>
            <a:ext cx="301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Schedule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33786" y="1232559"/>
          <a:ext cx="8961376" cy="238912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60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6008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70297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Q3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Q4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Q3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Q4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Q3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Q4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Q3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Q4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 gridSpan="16"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endParaRPr lang="en-US" altLang="ko-KR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9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KOBRA</a:t>
                      </a:r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stage 1 Manufacturing</a:t>
                      </a:r>
                      <a:endParaRPr lang="ko-KR" altLang="en-US" sz="11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97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Delivery/Installation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578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Commissioning</a:t>
                      </a:r>
                      <a:endParaRPr lang="ko-KR" altLang="en-US" sz="11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Day-1 Exp.</a:t>
                      </a:r>
                      <a:endParaRPr lang="ko-KR" altLang="en-US" sz="11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아래쪽 화살표 3"/>
          <p:cNvSpPr/>
          <p:nvPr/>
        </p:nvSpPr>
        <p:spPr>
          <a:xfrm>
            <a:off x="4455217" y="2142869"/>
            <a:ext cx="133814" cy="15890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90572" y="1854179"/>
            <a:ext cx="28001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Completion of construction of Low energy experimental hall A 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7220263" y="2139133"/>
            <a:ext cx="133814" cy="15890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91452" y="1927448"/>
            <a:ext cx="12105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1</a:t>
            </a:r>
            <a:r>
              <a:rPr kumimoji="0" lang="en-US" altLang="ko-KR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st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 Stable ion beam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맑은 고딕" panose="020B0503020000020004" pitchFamily="50" charset="-127"/>
              <a:cs typeface="times" panose="02020603050405020304" pitchFamily="18" charset="0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8920687" y="2139134"/>
            <a:ext cx="133814" cy="15890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623866" y="1772214"/>
            <a:ext cx="14249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1</a:t>
            </a:r>
            <a:r>
              <a:rPr kumimoji="0" lang="en-US" altLang="ko-KR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st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 RI beam (ISOL)</a:t>
            </a:r>
          </a:p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Completion of construction of RAON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맑은 고딕" panose="020B0503020000020004" pitchFamily="50" charset="-127"/>
              <a:cs typeface="times" panose="02020603050405020304" pitchFamily="18" charset="0"/>
            </a:endParaRPr>
          </a:p>
        </p:txBody>
      </p:sp>
      <p:sp>
        <p:nvSpPr>
          <p:cNvPr id="16" name="아래쪽 화살표 15"/>
          <p:cNvSpPr/>
          <p:nvPr/>
        </p:nvSpPr>
        <p:spPr>
          <a:xfrm>
            <a:off x="1095444" y="2158281"/>
            <a:ext cx="133814" cy="15890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08469" y="1949207"/>
            <a:ext cx="5806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맑은 고딕" panose="020B0503020000020004" pitchFamily="50" charset="-127"/>
                <a:cs typeface="times" panose="02020603050405020304" pitchFamily="18" charset="0"/>
              </a:rPr>
              <a:t>Present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맑은 고딕" panose="020B0503020000020004" pitchFamily="50" charset="-127"/>
              <a:cs typeface="times" panose="02020603050405020304" pitchFamily="18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0676" y="3597490"/>
            <a:ext cx="1582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marR="0" lvl="0" indent="-214313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Present man power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976182"/>
              </p:ext>
            </p:extLst>
          </p:nvPr>
        </p:nvGraphicFramePr>
        <p:xfrm>
          <a:off x="230450" y="3848577"/>
          <a:ext cx="8655517" cy="2316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26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7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Separator &amp; 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 group (RISP)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group (RISP)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Collaboration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Stage 1 design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K.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Tshoo</a:t>
                      </a:r>
                      <a:endParaRPr lang="en-US" altLang="ko-KR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(Old group members: Mr.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J. Park</a:t>
                      </a:r>
                    </a:p>
                    <a:p>
                      <a:pPr latinLnBrk="1"/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H. </a:t>
                      </a:r>
                      <a:r>
                        <a:rPr lang="en-US" altLang="ko-KR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Chea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Mr. M.S. </a:t>
                      </a:r>
                      <a:r>
                        <a:rPr lang="en-US" altLang="ko-KR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Kwag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Y.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Satou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ko-KR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M. Kim (beam dump)</a:t>
                      </a:r>
                    </a:p>
                    <a:p>
                      <a:pPr latinLnBrk="1"/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Team (Radiation safety)</a:t>
                      </a: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Kubono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(RIKEN)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Kato (Yamagata Univ.)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Souliotis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(Univ. of Athens)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G.P.A. Berg (Univ. of Notre Dame)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Iwasa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(Tohoku Univ.)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Yamaguchi (CNS)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I. Hahn (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Ewha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Womans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Univ.)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Chae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(SKKU)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Y.K. Kim (</a:t>
                      </a:r>
                      <a:r>
                        <a:rPr lang="en-US" altLang="ko-KR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Hanyang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Univ.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Choi (SNU)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C.S. Lee (CAU)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 program</a:t>
                      </a:r>
                      <a:endParaRPr lang="ko-KR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T. Hashimoto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the help of Dr. Yun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Y. </a:t>
                      </a:r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Satou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H. </a:t>
                      </a:r>
                      <a:r>
                        <a:rPr lang="en-US" altLang="ko-KR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Ishiyama</a:t>
                      </a:r>
                      <a:endParaRPr lang="ko-KR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KoBRA</a:t>
                      </a:r>
                      <a:r>
                        <a:rPr lang="ko-KR" alt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J.Y. Kim</a:t>
                      </a:r>
                      <a:r>
                        <a:rPr lang="en-US" altLang="ko-KR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en-US" altLang="ko-KR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Dr. H.J. Woo</a:t>
                      </a:r>
                      <a:endParaRPr lang="ko-KR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직사각형 26"/>
          <p:cNvSpPr/>
          <p:nvPr/>
        </p:nvSpPr>
        <p:spPr>
          <a:xfrm>
            <a:off x="6444208" y="6525344"/>
            <a:ext cx="2543386" cy="2192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2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From </a:t>
            </a:r>
            <a:r>
              <a:rPr kumimoji="0" lang="en-US" altLang="ko-KR" sz="82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K.Tshoo</a:t>
            </a:r>
            <a:r>
              <a:rPr kumimoji="0" lang="en-US" altLang="ko-KR" sz="82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8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@ RIPS 2017/06/29</a:t>
            </a:r>
            <a:endParaRPr kumimoji="0" lang="ko-KR" altLang="en-US" sz="82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3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4DBF32-139D-45B1-BB40-47DD905E5F2F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132763" cy="69458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4000" b="1" u="sng" dirty="0" smtClean="0">
                <a:solidFill>
                  <a:srgbClr val="FF0066"/>
                </a:solidFill>
              </a:rPr>
              <a:t>Outline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029" y="846150"/>
            <a:ext cx="8204771" cy="5400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ko-KR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sz="1100" dirty="0" smtClean="0">
                <a:solidFill>
                  <a:schemeClr val="tx2"/>
                </a:solidFill>
                <a:effectLst/>
              </a:rPr>
              <a:t>Nuclear astrophysics @ RAON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sz="1100" dirty="0" smtClean="0">
                <a:solidFill>
                  <a:srgbClr val="FFFF00"/>
                </a:solidFill>
                <a:effectLst/>
              </a:rPr>
              <a:t>RAON (the RI accelerator in Korea)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sz="1100" dirty="0" err="1" smtClean="0">
                <a:solidFill>
                  <a:srgbClr val="FFFF00"/>
                </a:solidFill>
                <a:effectLst/>
              </a:rPr>
              <a:t>KoBRA</a:t>
            </a:r>
            <a:r>
              <a:rPr lang="en-US" altLang="ko-KR" sz="1100" dirty="0" smtClean="0">
                <a:solidFill>
                  <a:srgbClr val="FFFF00"/>
                </a:solidFill>
                <a:effectLst/>
              </a:rPr>
              <a:t>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ko-KR" dirty="0" smtClean="0">
              <a:solidFill>
                <a:srgbClr val="FFFF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ko-KR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chemeClr val="tx2"/>
                </a:solidFill>
              </a:rPr>
              <a:t>Nuclear astrophysics @ RIKEN  </a:t>
            </a:r>
            <a:endParaRPr lang="en-US" altLang="ko-KR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Experiments on the </a:t>
            </a:r>
            <a:r>
              <a:rPr lang="en-US" altLang="ko-KR" dirty="0" err="1" smtClean="0">
                <a:solidFill>
                  <a:srgbClr val="FFFF00"/>
                </a:solidFill>
              </a:rPr>
              <a:t>rp</a:t>
            </a:r>
            <a:r>
              <a:rPr lang="en-US" altLang="ko-KR" dirty="0" smtClean="0">
                <a:solidFill>
                  <a:srgbClr val="FFFF00"/>
                </a:solidFill>
              </a:rPr>
              <a:t>-process @ RIKEN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Selected </a:t>
            </a:r>
            <a:r>
              <a:rPr lang="en-US" altLang="ko-KR" dirty="0">
                <a:solidFill>
                  <a:srgbClr val="FFFF00"/>
                </a:solidFill>
              </a:rPr>
              <a:t>experiments at CNS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ko-KR" dirty="0" smtClean="0">
              <a:solidFill>
                <a:srgbClr val="FFFF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 </a:t>
            </a:r>
            <a:endParaRPr lang="en-US" altLang="ko-K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sz="1600" dirty="0" smtClean="0">
                <a:solidFill>
                  <a:schemeClr val="tx2"/>
                </a:solidFill>
              </a:rPr>
              <a:t>Summary</a:t>
            </a:r>
            <a:endParaRPr lang="en-US" altLang="ko-KR" sz="1600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altLang="ko-KR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1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38200" y="966093"/>
            <a:ext cx="91440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1" y="685800"/>
            <a:ext cx="4293884" cy="58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-process in X-ray burst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29" name="Picture 6" descr="http://chandra.harvard.edu/chronicle/0402/nobel/giacconi_b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933" y="963564"/>
            <a:ext cx="13620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矩形 20"/>
          <p:cNvSpPr>
            <a:spLocks noChangeArrowheads="1"/>
          </p:cNvSpPr>
          <p:nvPr/>
        </p:nvSpPr>
        <p:spPr bwMode="auto">
          <a:xfrm>
            <a:off x="7429705" y="2260006"/>
            <a:ext cx="1353256" cy="584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R.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Giacconi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2002 Nobel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奖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 rot="-2298968">
            <a:off x="2317148" y="3617628"/>
            <a:ext cx="1166724" cy="33242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92018" y="1924708"/>
            <a:ext cx="2146495" cy="1002169"/>
          </a:xfrm>
          <a:prstGeom prst="wedgeRoundRectCallout">
            <a:avLst>
              <a:gd name="adj1" fmla="val 69358"/>
              <a:gd name="adj2" fmla="val 128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Waiting point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64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Ge,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68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Se,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72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on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the studies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of nuclear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astrophysics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76430" y="3471268"/>
            <a:ext cx="2967570" cy="1666039"/>
            <a:chOff x="5588000" y="2488852"/>
            <a:chExt cx="3556000" cy="2114550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5"/>
            <a:srcRect t="7657" b="10663"/>
            <a:stretch>
              <a:fillRect/>
            </a:stretch>
          </p:blipFill>
          <p:spPr bwMode="auto">
            <a:xfrm>
              <a:off x="5670550" y="2488852"/>
              <a:ext cx="3473450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5588000" y="2488852"/>
              <a:ext cx="2738392" cy="58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X-ray burst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pic>
        <p:nvPicPr>
          <p:cNvPr id="29" name="Picture 7" descr="C:\My Documents\Meet\SNIT02\bright_binaries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"/>
          <a:stretch/>
        </p:blipFill>
        <p:spPr bwMode="auto">
          <a:xfrm>
            <a:off x="3636106" y="5223868"/>
            <a:ext cx="5507894" cy="12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 bwMode="auto">
          <a:xfrm>
            <a:off x="4392596" y="787119"/>
            <a:ext cx="29386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Nuclear inputs: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Masses, Half-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lifes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Reaction rates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700495" y="34114"/>
            <a:ext cx="3743012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25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HI-proton Collaboration</a:t>
            </a:r>
          </a:p>
        </p:txBody>
      </p:sp>
      <p:sp>
        <p:nvSpPr>
          <p:cNvPr id="188" name="Shape 188"/>
          <p:cNvSpPr/>
          <p:nvPr/>
        </p:nvSpPr>
        <p:spPr>
          <a:xfrm>
            <a:off x="426393" y="2996952"/>
            <a:ext cx="8291215" cy="3474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T. Motobayashi,  T.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Uesaka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K.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Yoneda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M.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Kurokawa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V. Panin,  H. Murakami,  P.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Doornenbal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J. Lee,  H. Liu, H. Otsu, </a:t>
            </a:r>
            <a:r>
              <a:rPr kumimoji="0" lang="en-US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Y. Shimizu, H. Sato, 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T.Isobe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L.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Stuhl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Y. Shiga, 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H.Baba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G.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Lorusso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H. Wang, </a:t>
            </a:r>
            <a:r>
              <a:rPr kumimoji="0" lang="en-US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 </a:t>
            </a:r>
            <a:endParaRPr kumimoji="0" sz="1687" b="1" i="0" u="none" strike="noStrike" kern="0" cap="none" spc="0" normalizeH="0" baseline="0" noProof="0" dirty="0" smtClean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Times New Roman" panose="02020603050405020304" pitchFamily="18" charset="0"/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S.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Momiyama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M.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Niikura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D.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Steppenbeck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R.Taniuchi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H. Sakurai, </a:t>
            </a: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T. Kobayashi, N.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Iwasa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Y. 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Togano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N.  </a:t>
            </a:r>
            <a:r>
              <a:rPr kumimoji="0" sz="1687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Aoi</a:t>
            </a: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</a:t>
            </a:r>
            <a:endParaRPr kumimoji="0" sz="1687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A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Saastamoinen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R. E.  Tribble,  C.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Bertulani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</a:t>
            </a: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L. G.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Sobotka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J. Elson,  K. Brown,  C. Pruitt,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 </a:t>
            </a: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219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J. C. Blackmon,  B. C.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219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Rasco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219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AA79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L.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AA79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Trache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AA7942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</a:t>
            </a: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K. I. Hahn, </a:t>
            </a:r>
            <a:r>
              <a:rPr kumimoji="0" lang="en-US" sz="1687" b="1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D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. Kim, 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A. Parikh,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 </a:t>
            </a:r>
          </a:p>
          <a:p>
            <a:pPr marL="0" marR="0" lvl="0" indent="0" algn="l" defTabSz="321457" rtl="0" eaLnBrk="1" fontAlgn="auto" latinLnBrk="0" hangingPunct="1">
              <a:lnSpc>
                <a:spcPct val="8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Á.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Horváth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L.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Illés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Z.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Elekes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Zs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Dombrádi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Zs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Fülöp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G. G. Kiss,  Z.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Korkulu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A.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Krasznahorkay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D.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Sohler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, 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Zs</a:t>
            </a:r>
            <a:r>
              <a:rPr kumimoji="0" sz="1687" b="1" i="0" u="none" strike="noStrike" kern="0" cap="none" spc="0" normalizeH="0" baseline="0" noProof="0" dirty="0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. </a:t>
            </a:r>
            <a:r>
              <a:rPr kumimoji="0" sz="1687" b="1" i="0" u="none" strike="noStrike" kern="0" cap="none" spc="0" normalizeH="0" baseline="0" noProof="0" dirty="0" err="1">
                <a:ln>
                  <a:noFill/>
                </a:ln>
                <a:solidFill>
                  <a:srgbClr val="941751"/>
                </a:solidFill>
                <a:effectLst/>
                <a:uLnTx/>
                <a:uFillTx/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Vajta</a:t>
            </a:r>
            <a:endParaRPr kumimoji="0" sz="1687" b="1" i="0" u="none" strike="noStrike" kern="0" cap="none" spc="0" normalizeH="0" baseline="0" noProof="0" dirty="0">
              <a:ln>
                <a:noFill/>
              </a:ln>
              <a:solidFill>
                <a:srgbClr val="941751"/>
              </a:solidFill>
              <a:effectLst/>
              <a:uLnTx/>
              <a:uFillTx/>
              <a:latin typeface="Times New Roman" panose="02020603050405020304" pitchFamily="18" charset="0"/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321457" rtl="0" eaLnBrk="1" fontAlgn="auto" latinLnBrk="0" hangingPunct="1">
              <a:lnSpc>
                <a:spcPct val="5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1406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321457" rtl="0" eaLnBrk="1" fontAlgn="auto" latinLnBrk="0" hangingPunct="1">
              <a:lnSpc>
                <a:spcPct val="5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112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5133" t="37203" r="14580" b="28344"/>
          <a:stretch/>
        </p:blipFill>
        <p:spPr>
          <a:xfrm>
            <a:off x="18189" y="0"/>
            <a:ext cx="914501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1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7D7AA-2630-475E-B7EB-DD62829CD48D}" type="slidenum">
              <a:rPr kumimoji="0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2367" t="-202" r="12920" b="-202"/>
          <a:stretch/>
        </p:blipFill>
        <p:spPr>
          <a:xfrm>
            <a:off x="698" y="-24702"/>
            <a:ext cx="9053948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etup_66Se_250MeV_100keV_withStands_updat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67" y="-9488"/>
            <a:ext cx="9163615" cy="6877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3802336" y="-33427"/>
            <a:ext cx="4539705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High-resolution mode of the SAMURAI setup</a:t>
            </a:r>
          </a:p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(iron yoke shields the magnetic field)</a:t>
            </a:r>
          </a:p>
        </p:txBody>
      </p:sp>
      <p:sp>
        <p:nvSpPr>
          <p:cNvPr id="142" name="Shape 142"/>
          <p:cNvSpPr/>
          <p:nvPr/>
        </p:nvSpPr>
        <p:spPr>
          <a:xfrm flipV="1">
            <a:off x="403334" y="892968"/>
            <a:ext cx="1483712" cy="1"/>
          </a:xfrm>
          <a:prstGeom prst="line">
            <a:avLst/>
          </a:prstGeom>
          <a:ln w="63500">
            <a:solidFill>
              <a:srgbClr val="00FD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343916" y="212228"/>
            <a:ext cx="2542364" cy="607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~10</a:t>
            </a:r>
            <a:r>
              <a:rPr kumimoji="0" sz="1406" b="0" i="0" u="none" strike="noStrike" kern="0" cap="none" spc="0" normalizeH="0" baseline="31999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3</a:t>
            </a:r>
            <a:r>
              <a:rPr kumimoji="0" sz="140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kumimoji="0" sz="140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pps</a:t>
            </a:r>
            <a:r>
              <a:rPr kumimoji="0" sz="140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secondary beams of</a:t>
            </a:r>
          </a:p>
          <a:p>
            <a:pPr marL="0" marR="0" lvl="0" indent="0" algn="ctr" defTabSz="321457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406" b="0" i="0" u="none" strike="noStrike" kern="0" cap="none" spc="0" normalizeH="0" baseline="2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59</a:t>
            </a:r>
            <a:r>
              <a:rPr kumimoji="0" sz="140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Zn and </a:t>
            </a:r>
            <a:r>
              <a:rPr kumimoji="0" sz="1406" b="0" i="0" u="none" strike="noStrike" kern="0" cap="none" spc="0" normalizeH="0" baseline="2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67</a:t>
            </a:r>
            <a:r>
              <a:rPr kumimoji="0" sz="140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Se @ 250 MeV/u</a:t>
            </a:r>
          </a:p>
        </p:txBody>
      </p:sp>
      <p:sp>
        <p:nvSpPr>
          <p:cNvPr id="144" name="Shape 144"/>
          <p:cNvSpPr/>
          <p:nvPr/>
        </p:nvSpPr>
        <p:spPr>
          <a:xfrm>
            <a:off x="713417" y="5122923"/>
            <a:ext cx="2291743" cy="163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Silicon microstrip trackers</a:t>
            </a:r>
          </a:p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for coincident HI-proton tracking</a:t>
            </a:r>
          </a:p>
          <a:p>
            <a:pPr marL="160728" marR="0" lvl="0" indent="-160728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Strip pitch 684 um</a:t>
            </a:r>
          </a:p>
          <a:p>
            <a:pPr marL="160728" marR="0" lvl="0" indent="-160728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Wide dynamic range 10</a:t>
            </a:r>
            <a:r>
              <a:rPr kumimoji="0" sz="1266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4</a:t>
            </a:r>
          </a:p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1266" b="0" i="0" u="none" strike="noStrike" kern="0" cap="none" spc="0" normalizeH="0" baseline="31999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			</a:t>
            </a:r>
          </a:p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            </a:t>
            </a:r>
          </a:p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           </a:t>
            </a:r>
            <a:r>
              <a:rPr kumimoji="0" sz="1266" b="0" i="0" u="none" strike="noStrike" kern="0" cap="none" spc="0" normalizeH="0" baseline="31999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 </a:t>
            </a: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Relative HI-p angle</a:t>
            </a:r>
          </a:p>
        </p:txBody>
      </p:sp>
      <p:sp>
        <p:nvSpPr>
          <p:cNvPr id="145" name="Shape 145"/>
          <p:cNvSpPr/>
          <p:nvPr/>
        </p:nvSpPr>
        <p:spPr>
          <a:xfrm>
            <a:off x="3721220" y="6217146"/>
            <a:ext cx="755015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1">
                <a:solidFill>
                  <a:srgbClr val="FF2600"/>
                </a:solidFill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47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sym typeface="Gill Sans Light"/>
              </a:rPr>
              <a:t>Protons</a:t>
            </a:r>
          </a:p>
        </p:txBody>
      </p:sp>
      <p:sp>
        <p:nvSpPr>
          <p:cNvPr id="146" name="Shape 146"/>
          <p:cNvSpPr/>
          <p:nvPr/>
        </p:nvSpPr>
        <p:spPr>
          <a:xfrm>
            <a:off x="6897527" y="3558533"/>
            <a:ext cx="1483712" cy="52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100" b="1">
                <a:solidFill>
                  <a:srgbClr val="0433FF"/>
                </a:solidFill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47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sym typeface="Gill Sans Light"/>
              </a:rPr>
              <a:t>Heavy fragments</a:t>
            </a:r>
          </a:p>
        </p:txBody>
      </p:sp>
      <p:sp>
        <p:nvSpPr>
          <p:cNvPr id="147" name="Shape 147"/>
          <p:cNvSpPr/>
          <p:nvPr/>
        </p:nvSpPr>
        <p:spPr>
          <a:xfrm rot="10800000">
            <a:off x="856291" y="2057177"/>
            <a:ext cx="2274839" cy="298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4" y="0"/>
                </a:moveTo>
                <a:cubicBezTo>
                  <a:pt x="3659" y="0"/>
                  <a:pt x="2984" y="515"/>
                  <a:pt x="2984" y="1152"/>
                </a:cubicBezTo>
                <a:lnTo>
                  <a:pt x="2984" y="11962"/>
                </a:lnTo>
                <a:cubicBezTo>
                  <a:pt x="2984" y="12598"/>
                  <a:pt x="3659" y="13114"/>
                  <a:pt x="4494" y="13114"/>
                </a:cubicBezTo>
                <a:lnTo>
                  <a:pt x="5607" y="13114"/>
                </a:lnTo>
                <a:lnTo>
                  <a:pt x="0" y="21600"/>
                </a:lnTo>
                <a:lnTo>
                  <a:pt x="8426" y="13114"/>
                </a:lnTo>
                <a:lnTo>
                  <a:pt x="20087" y="13114"/>
                </a:lnTo>
                <a:cubicBezTo>
                  <a:pt x="20922" y="13114"/>
                  <a:pt x="21600" y="12598"/>
                  <a:pt x="21600" y="11962"/>
                </a:cubicBezTo>
                <a:lnTo>
                  <a:pt x="21600" y="1152"/>
                </a:lnTo>
                <a:cubicBezTo>
                  <a:pt x="21600" y="515"/>
                  <a:pt x="20922" y="0"/>
                  <a:pt x="20087" y="0"/>
                </a:cubicBezTo>
                <a:lnTo>
                  <a:pt x="449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433FF"/>
            </a:solidFill>
            <a:miter lim="400000"/>
          </a:ln>
          <a:effectLst>
            <a:outerShdw blurRad="88900" dist="78871" dir="3983543" rotWithShape="0">
              <a:srgbClr val="000000">
                <a:alpha val="52136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pic>
        <p:nvPicPr>
          <p:cNvPr id="148" name="Silicons.png"/>
          <p:cNvPicPr/>
          <p:nvPr/>
        </p:nvPicPr>
        <p:blipFill>
          <a:blip r:embed="rId3">
            <a:extLst/>
          </a:blip>
          <a:srcRect l="22201" r="26457"/>
          <a:stretch>
            <a:fillRect/>
          </a:stretch>
        </p:blipFill>
        <p:spPr>
          <a:xfrm>
            <a:off x="909460" y="3333564"/>
            <a:ext cx="1719326" cy="160174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8062981" y="4345757"/>
            <a:ext cx="929743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700">
                <a:solidFill>
                  <a:srgbClr val="5A5F5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1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rail platform</a:t>
            </a:r>
          </a:p>
        </p:txBody>
      </p:sp>
      <p:sp>
        <p:nvSpPr>
          <p:cNvPr id="150" name="Shape 150"/>
          <p:cNvSpPr/>
          <p:nvPr/>
        </p:nvSpPr>
        <p:spPr>
          <a:xfrm rot="5400000">
            <a:off x="1536911" y="6192044"/>
            <a:ext cx="464344" cy="307970"/>
          </a:xfrm>
          <a:prstGeom prst="rightArrow">
            <a:avLst>
              <a:gd name="adj1" fmla="val 42605"/>
              <a:gd name="adj2" fmla="val 58319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2600"/>
                </a:solidFill>
              </a:defRPr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853582" y="3306370"/>
            <a:ext cx="124553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>
              <a:defRPr sz="160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just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1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2 mrad resolution</a:t>
            </a:r>
          </a:p>
        </p:txBody>
      </p:sp>
      <p:sp>
        <p:nvSpPr>
          <p:cNvPr id="152" name="Shape 152"/>
          <p:cNvSpPr/>
          <p:nvPr/>
        </p:nvSpPr>
        <p:spPr>
          <a:xfrm flipH="1">
            <a:off x="4157750" y="481329"/>
            <a:ext cx="565186" cy="565187"/>
          </a:xfrm>
          <a:prstGeom prst="line">
            <a:avLst/>
          </a:prstGeom>
          <a:ln w="25400">
            <a:solidFill>
              <a:srgbClr val="3D455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0299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nuclides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621713" cy="4679950"/>
          </a:xfrm>
          <a:prstGeom prst="rect">
            <a:avLst/>
          </a:prstGeom>
          <a:noFill/>
          <a:ln w="158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0" y="0"/>
            <a:ext cx="30432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50" charset="-127"/>
                <a:cs typeface="+mn-cs"/>
              </a:rPr>
              <a:t>M.S. Smith and K.E. Rehm,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50" charset="-127"/>
                <a:cs typeface="+mn-cs"/>
              </a:rPr>
              <a:t>Ann. Rev.  Nucl. Part. Sci, 51 (2001)</a:t>
            </a:r>
          </a:p>
        </p:txBody>
      </p:sp>
      <p:sp>
        <p:nvSpPr>
          <p:cNvPr id="512005" name="Text Box 5"/>
          <p:cNvSpPr txBox="1">
            <a:spLocks noChangeArrowheads="1"/>
          </p:cNvSpPr>
          <p:nvPr/>
        </p:nvSpPr>
        <p:spPr bwMode="auto">
          <a:xfrm>
            <a:off x="468313" y="5557838"/>
            <a:ext cx="8280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In many cosmic phenomena, radioactive nuclei play an influential role, hence the need for </a:t>
            </a:r>
            <a:r>
              <a:rPr kumimoji="0" lang="en-GB" altLang="ko-KR" sz="18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R</a:t>
            </a:r>
            <a:r>
              <a:rPr kumimoji="0" lang="en-GB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adioactive </a:t>
            </a:r>
            <a:r>
              <a:rPr kumimoji="0" lang="en-GB" altLang="ko-KR" sz="18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I</a:t>
            </a:r>
            <a:r>
              <a:rPr kumimoji="0" lang="en-GB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on </a:t>
            </a:r>
            <a:r>
              <a:rPr kumimoji="0" lang="en-GB" altLang="ko-KR" sz="18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B</a:t>
            </a:r>
            <a:r>
              <a:rPr kumimoji="0" lang="en-GB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eams / Rare Isotope Beams </a:t>
            </a:r>
            <a:endParaRPr kumimoji="0" lang="en-GB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grpSp>
        <p:nvGrpSpPr>
          <p:cNvPr id="107525" name="Group 7"/>
          <p:cNvGrpSpPr>
            <a:grpSpLocks/>
          </p:cNvGrpSpPr>
          <p:nvPr/>
        </p:nvGrpSpPr>
        <p:grpSpPr bwMode="auto">
          <a:xfrm>
            <a:off x="323850" y="692150"/>
            <a:ext cx="5105400" cy="304800"/>
            <a:chOff x="748" y="890"/>
            <a:chExt cx="3216" cy="192"/>
          </a:xfrm>
        </p:grpSpPr>
        <p:sp>
          <p:nvSpPr>
            <p:cNvPr id="107526" name="Rectangle 8"/>
            <p:cNvSpPr>
              <a:spLocks noChangeArrowheads="1"/>
            </p:cNvSpPr>
            <p:nvPr/>
          </p:nvSpPr>
          <p:spPr bwMode="auto">
            <a:xfrm>
              <a:off x="748" y="890"/>
              <a:ext cx="3216" cy="192"/>
            </a:xfrm>
            <a:prstGeom prst="rect">
              <a:avLst/>
            </a:prstGeom>
            <a:gradFill rotWithShape="0">
              <a:gsLst>
                <a:gs pos="0">
                  <a:srgbClr val="5E6D76"/>
                </a:gs>
                <a:gs pos="50000">
                  <a:srgbClr val="CCECFF"/>
                </a:gs>
                <a:gs pos="100000">
                  <a:srgbClr val="5E6D76"/>
                </a:gs>
              </a:gsLst>
              <a:lin ang="5400000" scaled="1"/>
            </a:gra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endParaRPr>
            </a:p>
          </p:txBody>
        </p:sp>
        <p:sp>
          <p:nvSpPr>
            <p:cNvPr id="107527" name="Text Box 9"/>
            <p:cNvSpPr txBox="1">
              <a:spLocks noChangeArrowheads="1"/>
            </p:cNvSpPr>
            <p:nvPr/>
          </p:nvSpPr>
          <p:spPr bwMode="auto">
            <a:xfrm>
              <a:off x="1610" y="890"/>
              <a:ext cx="432" cy="19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50" charset="-127"/>
                  <a:cs typeface="+mn-cs"/>
                </a:rPr>
                <a:t>2,771</a:t>
              </a:r>
              <a:endPara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endParaRPr>
            </a:p>
          </p:txBody>
        </p:sp>
        <p:sp>
          <p:nvSpPr>
            <p:cNvPr id="107528" name="Text Box 10"/>
            <p:cNvSpPr txBox="1">
              <a:spLocks noChangeArrowheads="1"/>
            </p:cNvSpPr>
            <p:nvPr/>
          </p:nvSpPr>
          <p:spPr bwMode="auto">
            <a:xfrm>
              <a:off x="930" y="890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50" charset="-127"/>
                  <a:cs typeface="+mn-cs"/>
                </a:rPr>
                <a:t>293</a:t>
              </a:r>
            </a:p>
          </p:txBody>
        </p:sp>
        <p:sp>
          <p:nvSpPr>
            <p:cNvPr id="107529" name="Text Box 11"/>
            <p:cNvSpPr txBox="1">
              <a:spLocks noChangeArrowheads="1"/>
            </p:cNvSpPr>
            <p:nvPr/>
          </p:nvSpPr>
          <p:spPr bwMode="auto">
            <a:xfrm>
              <a:off x="2835" y="890"/>
              <a:ext cx="1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50" charset="-127"/>
                  <a:cs typeface="+mn-cs"/>
                </a:rPr>
                <a:t>NNDC (BNL, 2000)</a:t>
              </a:r>
            </a:p>
          </p:txBody>
        </p:sp>
        <p:sp>
          <p:nvSpPr>
            <p:cNvPr id="107530" name="Text Box 12"/>
            <p:cNvSpPr txBox="1">
              <a:spLocks noChangeArrowheads="1"/>
            </p:cNvSpPr>
            <p:nvPr/>
          </p:nvSpPr>
          <p:spPr bwMode="auto">
            <a:xfrm>
              <a:off x="2200" y="890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50" charset="-127"/>
                  <a:cs typeface="+mn-cs"/>
                </a:rPr>
                <a:t>3,064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9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629400" y="598488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25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Al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6629400" y="1349375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24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Mg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6629400" y="2112963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23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Na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629400" y="2874963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22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Ne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5856288" y="2874963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21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Ne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5094288" y="2874963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20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Ne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5856288" y="2112963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22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Na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5856288" y="1349375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23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Mg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5856288" y="598488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24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Al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5094288" y="2112963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21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Na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0" name="Rectangle 12"/>
          <p:cNvSpPr>
            <a:spLocks noChangeArrowheads="1"/>
          </p:cNvSpPr>
          <p:nvPr/>
        </p:nvSpPr>
        <p:spPr bwMode="auto">
          <a:xfrm>
            <a:off x="5094288" y="1349375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22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Mg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1" name="Rectangle 13"/>
          <p:cNvSpPr>
            <a:spLocks noChangeArrowheads="1"/>
          </p:cNvSpPr>
          <p:nvPr/>
        </p:nvSpPr>
        <p:spPr bwMode="auto">
          <a:xfrm>
            <a:off x="5094288" y="3636963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19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F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2" name="Rectangle 14"/>
          <p:cNvSpPr>
            <a:spLocks noChangeArrowheads="1"/>
          </p:cNvSpPr>
          <p:nvPr/>
        </p:nvSpPr>
        <p:spPr bwMode="auto">
          <a:xfrm>
            <a:off x="5094288" y="4410075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18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O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3" name="Rectangle 15"/>
          <p:cNvSpPr>
            <a:spLocks noChangeArrowheads="1"/>
          </p:cNvSpPr>
          <p:nvPr/>
        </p:nvSpPr>
        <p:spPr bwMode="auto">
          <a:xfrm>
            <a:off x="6084888" y="5516563"/>
            <a:ext cx="327025" cy="354012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6084888" y="6092825"/>
            <a:ext cx="327025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4310063" y="1349375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21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Mg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4310063" y="2112963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20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Na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4310063" y="2874963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19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Ne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8" name="Rectangle 20"/>
          <p:cNvSpPr>
            <a:spLocks noChangeArrowheads="1"/>
          </p:cNvSpPr>
          <p:nvPr/>
        </p:nvSpPr>
        <p:spPr bwMode="auto">
          <a:xfrm>
            <a:off x="4310063" y="3636963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18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F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09" name="Rectangle 21"/>
          <p:cNvSpPr>
            <a:spLocks noChangeArrowheads="1"/>
          </p:cNvSpPr>
          <p:nvPr/>
        </p:nvSpPr>
        <p:spPr bwMode="auto">
          <a:xfrm>
            <a:off x="4310063" y="4410075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17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O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0" name="Rectangle 22"/>
          <p:cNvSpPr>
            <a:spLocks noChangeArrowheads="1"/>
          </p:cNvSpPr>
          <p:nvPr/>
        </p:nvSpPr>
        <p:spPr bwMode="auto">
          <a:xfrm>
            <a:off x="3525838" y="2874963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18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Ne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1" name="Rectangle 23"/>
          <p:cNvSpPr>
            <a:spLocks noChangeArrowheads="1"/>
          </p:cNvSpPr>
          <p:nvPr/>
        </p:nvSpPr>
        <p:spPr bwMode="auto">
          <a:xfrm>
            <a:off x="3525838" y="3636963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17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F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2" name="Rectangle 24"/>
          <p:cNvSpPr>
            <a:spLocks noChangeArrowheads="1"/>
          </p:cNvSpPr>
          <p:nvPr/>
        </p:nvSpPr>
        <p:spPr bwMode="auto">
          <a:xfrm>
            <a:off x="3525838" y="4410075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16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O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3" name="Rectangle 25"/>
          <p:cNvSpPr>
            <a:spLocks noChangeArrowheads="1"/>
          </p:cNvSpPr>
          <p:nvPr/>
        </p:nvSpPr>
        <p:spPr bwMode="auto">
          <a:xfrm>
            <a:off x="3514725" y="5183188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15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4" name="Rectangle 26"/>
          <p:cNvSpPr>
            <a:spLocks noChangeArrowheads="1"/>
          </p:cNvSpPr>
          <p:nvPr/>
        </p:nvSpPr>
        <p:spPr bwMode="auto">
          <a:xfrm>
            <a:off x="2752725" y="4410075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15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O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>
            <a:off x="1970088" y="4410075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14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O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6" name="Rectangle 28"/>
          <p:cNvSpPr>
            <a:spLocks noChangeArrowheads="1"/>
          </p:cNvSpPr>
          <p:nvPr/>
        </p:nvSpPr>
        <p:spPr bwMode="auto">
          <a:xfrm>
            <a:off x="1970088" y="5181600"/>
            <a:ext cx="533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13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1970088" y="5943600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12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C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8" name="Rectangle 30"/>
          <p:cNvSpPr>
            <a:spLocks noChangeArrowheads="1"/>
          </p:cNvSpPr>
          <p:nvPr/>
        </p:nvSpPr>
        <p:spPr bwMode="auto">
          <a:xfrm>
            <a:off x="2752725" y="5943600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13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C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19" name="Rectangle 31"/>
          <p:cNvSpPr>
            <a:spLocks noChangeArrowheads="1"/>
          </p:cNvSpPr>
          <p:nvPr/>
        </p:nvSpPr>
        <p:spPr bwMode="auto">
          <a:xfrm>
            <a:off x="2752725" y="5181600"/>
            <a:ext cx="53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14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/>
              <a:cs typeface="Arial" pitchFamily="34" charset="0"/>
            </a:endParaRPr>
          </a:p>
        </p:txBody>
      </p:sp>
      <p:sp>
        <p:nvSpPr>
          <p:cNvPr id="89120" name="Line 32"/>
          <p:cNvSpPr>
            <a:spLocks noChangeShapeType="1"/>
          </p:cNvSpPr>
          <p:nvPr/>
        </p:nvSpPr>
        <p:spPr bwMode="auto">
          <a:xfrm>
            <a:off x="4854575" y="1893888"/>
            <a:ext cx="238125" cy="233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5629275" y="1893888"/>
            <a:ext cx="238125" cy="233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4856163" y="3413125"/>
            <a:ext cx="238125" cy="2333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3" name="Line 35"/>
          <p:cNvSpPr>
            <a:spLocks noChangeShapeType="1"/>
          </p:cNvSpPr>
          <p:nvPr/>
        </p:nvSpPr>
        <p:spPr bwMode="auto">
          <a:xfrm>
            <a:off x="4071938" y="3417888"/>
            <a:ext cx="238125" cy="233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4" name="Line 36"/>
          <p:cNvSpPr>
            <a:spLocks noChangeShapeType="1"/>
          </p:cNvSpPr>
          <p:nvPr/>
        </p:nvSpPr>
        <p:spPr bwMode="auto">
          <a:xfrm>
            <a:off x="2514600" y="4937125"/>
            <a:ext cx="238125" cy="2333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5" name="Line 37"/>
          <p:cNvSpPr>
            <a:spLocks noChangeShapeType="1"/>
          </p:cNvSpPr>
          <p:nvPr/>
        </p:nvSpPr>
        <p:spPr bwMode="auto">
          <a:xfrm>
            <a:off x="2516188" y="5721350"/>
            <a:ext cx="238125" cy="233363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6" name="Line 38"/>
          <p:cNvSpPr>
            <a:spLocks noChangeShapeType="1"/>
          </p:cNvSpPr>
          <p:nvPr/>
        </p:nvSpPr>
        <p:spPr bwMode="auto">
          <a:xfrm flipV="1">
            <a:off x="2349500" y="5703888"/>
            <a:ext cx="0" cy="24447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7" name="Line 39"/>
          <p:cNvSpPr>
            <a:spLocks noChangeShapeType="1"/>
          </p:cNvSpPr>
          <p:nvPr/>
        </p:nvSpPr>
        <p:spPr bwMode="auto">
          <a:xfrm flipV="1">
            <a:off x="3028950" y="5699125"/>
            <a:ext cx="0" cy="24447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8" name="Line 40"/>
          <p:cNvSpPr>
            <a:spLocks noChangeShapeType="1"/>
          </p:cNvSpPr>
          <p:nvPr/>
        </p:nvSpPr>
        <p:spPr bwMode="auto">
          <a:xfrm flipV="1">
            <a:off x="3124200" y="4937125"/>
            <a:ext cx="0" cy="24447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29" name="Line 41"/>
          <p:cNvSpPr>
            <a:spLocks noChangeShapeType="1"/>
          </p:cNvSpPr>
          <p:nvPr/>
        </p:nvSpPr>
        <p:spPr bwMode="auto">
          <a:xfrm>
            <a:off x="3278188" y="4940300"/>
            <a:ext cx="227012" cy="3175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30" name="Line 42"/>
          <p:cNvSpPr>
            <a:spLocks noChangeShapeType="1"/>
          </p:cNvSpPr>
          <p:nvPr/>
        </p:nvSpPr>
        <p:spPr bwMode="auto">
          <a:xfrm>
            <a:off x="3287713" y="4941888"/>
            <a:ext cx="3048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31" name="Line 43"/>
          <p:cNvSpPr>
            <a:spLocks noChangeShapeType="1"/>
          </p:cNvSpPr>
          <p:nvPr/>
        </p:nvSpPr>
        <p:spPr bwMode="auto">
          <a:xfrm flipH="1">
            <a:off x="4070350" y="4168775"/>
            <a:ext cx="1025525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32" name="Line 44"/>
          <p:cNvSpPr>
            <a:spLocks noChangeShapeType="1"/>
          </p:cNvSpPr>
          <p:nvPr/>
        </p:nvSpPr>
        <p:spPr bwMode="auto">
          <a:xfrm flipH="1">
            <a:off x="3287713" y="4170363"/>
            <a:ext cx="1025525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33" name="Line 45"/>
          <p:cNvSpPr>
            <a:spLocks noChangeShapeType="1"/>
          </p:cNvSpPr>
          <p:nvPr/>
        </p:nvSpPr>
        <p:spPr bwMode="auto">
          <a:xfrm flipH="1">
            <a:off x="2484438" y="5734050"/>
            <a:ext cx="1008062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34" name="Line 46"/>
          <p:cNvSpPr>
            <a:spLocks noChangeShapeType="1"/>
          </p:cNvSpPr>
          <p:nvPr/>
        </p:nvSpPr>
        <p:spPr bwMode="auto">
          <a:xfrm flipV="1">
            <a:off x="2514600" y="3406775"/>
            <a:ext cx="1003300" cy="1003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cxnSp>
        <p:nvCxnSpPr>
          <p:cNvPr id="89135" name="AutoShape 47"/>
          <p:cNvCxnSpPr>
            <a:cxnSpLocks noChangeShapeType="1"/>
            <a:stCxn id="89097" idx="0"/>
            <a:endCxn id="89098" idx="2"/>
          </p:cNvCxnSpPr>
          <p:nvPr/>
        </p:nvCxnSpPr>
        <p:spPr bwMode="auto">
          <a:xfrm flipV="1">
            <a:off x="6122988" y="1131888"/>
            <a:ext cx="0" cy="2174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36" name="AutoShape 48"/>
          <p:cNvCxnSpPr>
            <a:cxnSpLocks noChangeShapeType="1"/>
          </p:cNvCxnSpPr>
          <p:nvPr/>
        </p:nvCxnSpPr>
        <p:spPr bwMode="auto">
          <a:xfrm flipV="1">
            <a:off x="6129338" y="381000"/>
            <a:ext cx="0" cy="2174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37" name="AutoShape 49"/>
          <p:cNvCxnSpPr>
            <a:cxnSpLocks noChangeShapeType="1"/>
          </p:cNvCxnSpPr>
          <p:nvPr/>
        </p:nvCxnSpPr>
        <p:spPr bwMode="auto">
          <a:xfrm flipV="1">
            <a:off x="6889750" y="381000"/>
            <a:ext cx="0" cy="2174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38" name="AutoShape 50"/>
          <p:cNvCxnSpPr>
            <a:cxnSpLocks noChangeShapeType="1"/>
            <a:stCxn id="89096" idx="0"/>
            <a:endCxn id="89097" idx="2"/>
          </p:cNvCxnSpPr>
          <p:nvPr/>
        </p:nvCxnSpPr>
        <p:spPr bwMode="auto">
          <a:xfrm flipV="1">
            <a:off x="6122988" y="1882775"/>
            <a:ext cx="0" cy="2301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39" name="AutoShape 51"/>
          <p:cNvCxnSpPr>
            <a:cxnSpLocks noChangeShapeType="1"/>
            <a:stCxn id="89099" idx="0"/>
            <a:endCxn id="89100" idx="2"/>
          </p:cNvCxnSpPr>
          <p:nvPr/>
        </p:nvCxnSpPr>
        <p:spPr bwMode="auto">
          <a:xfrm flipV="1">
            <a:off x="5360988" y="1882775"/>
            <a:ext cx="0" cy="2301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40" name="AutoShape 52"/>
          <p:cNvCxnSpPr>
            <a:cxnSpLocks noChangeShapeType="1"/>
            <a:stCxn id="89106" idx="0"/>
            <a:endCxn id="89105" idx="2"/>
          </p:cNvCxnSpPr>
          <p:nvPr/>
        </p:nvCxnSpPr>
        <p:spPr bwMode="auto">
          <a:xfrm flipV="1">
            <a:off x="4576763" y="1882775"/>
            <a:ext cx="0" cy="2301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41" name="AutoShape 53"/>
          <p:cNvCxnSpPr>
            <a:cxnSpLocks noChangeShapeType="1"/>
            <a:stCxn id="89107" idx="0"/>
            <a:endCxn id="89106" idx="2"/>
          </p:cNvCxnSpPr>
          <p:nvPr/>
        </p:nvCxnSpPr>
        <p:spPr bwMode="auto">
          <a:xfrm flipV="1">
            <a:off x="4576763" y="2646363"/>
            <a:ext cx="0" cy="2286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42" name="AutoShape 54"/>
          <p:cNvCxnSpPr>
            <a:cxnSpLocks noChangeShapeType="1"/>
            <a:stCxn id="89108" idx="0"/>
            <a:endCxn id="89107" idx="2"/>
          </p:cNvCxnSpPr>
          <p:nvPr/>
        </p:nvCxnSpPr>
        <p:spPr bwMode="auto">
          <a:xfrm flipV="1">
            <a:off x="4576763" y="3408363"/>
            <a:ext cx="0" cy="2286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43" name="AutoShape 55"/>
          <p:cNvCxnSpPr>
            <a:cxnSpLocks noChangeShapeType="1"/>
            <a:stCxn id="89111" idx="0"/>
            <a:endCxn id="89110" idx="2"/>
          </p:cNvCxnSpPr>
          <p:nvPr/>
        </p:nvCxnSpPr>
        <p:spPr bwMode="auto">
          <a:xfrm flipV="1">
            <a:off x="3792538" y="3408363"/>
            <a:ext cx="0" cy="2286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144" name="AutoShape 56"/>
          <p:cNvCxnSpPr>
            <a:cxnSpLocks noChangeShapeType="1"/>
            <a:stCxn id="89119" idx="0"/>
            <a:endCxn id="89114" idx="2"/>
          </p:cNvCxnSpPr>
          <p:nvPr/>
        </p:nvCxnSpPr>
        <p:spPr bwMode="auto">
          <a:xfrm flipV="1">
            <a:off x="3019425" y="4943475"/>
            <a:ext cx="0" cy="238125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9145" name="AutoShape 57"/>
          <p:cNvCxnSpPr>
            <a:cxnSpLocks noChangeShapeType="1"/>
            <a:stCxn id="89116" idx="0"/>
            <a:endCxn id="89115" idx="2"/>
          </p:cNvCxnSpPr>
          <p:nvPr/>
        </p:nvCxnSpPr>
        <p:spPr bwMode="auto">
          <a:xfrm flipV="1">
            <a:off x="2236788" y="4943475"/>
            <a:ext cx="0" cy="238125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9146" name="AutoShape 58"/>
          <p:cNvCxnSpPr>
            <a:cxnSpLocks noChangeShapeType="1"/>
            <a:stCxn id="89117" idx="0"/>
            <a:endCxn id="89116" idx="2"/>
          </p:cNvCxnSpPr>
          <p:nvPr/>
        </p:nvCxnSpPr>
        <p:spPr bwMode="auto">
          <a:xfrm flipV="1">
            <a:off x="2236788" y="5715000"/>
            <a:ext cx="0" cy="2286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9147" name="Text Box 59"/>
          <p:cNvSpPr txBox="1">
            <a:spLocks noChangeArrowheads="1"/>
          </p:cNvSpPr>
          <p:nvPr/>
        </p:nvSpPr>
        <p:spPr bwMode="auto">
          <a:xfrm rot="-2700000">
            <a:off x="2438400" y="37338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(</a:t>
            </a:r>
            <a:r>
              <a:rPr kumimoji="0" lang="en-US" altLang="ko-KR" sz="1000" b="0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a, g)</a:t>
            </a:r>
          </a:p>
        </p:txBody>
      </p:sp>
      <p:sp>
        <p:nvSpPr>
          <p:cNvPr id="1456188" name="Line 60"/>
          <p:cNvSpPr>
            <a:spLocks noChangeShapeType="1"/>
          </p:cNvSpPr>
          <p:nvPr/>
        </p:nvSpPr>
        <p:spPr bwMode="auto">
          <a:xfrm flipV="1">
            <a:off x="2525713" y="4179888"/>
            <a:ext cx="990600" cy="228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456189" name="Text Box 61"/>
          <p:cNvSpPr txBox="1">
            <a:spLocks noChangeArrowheads="1"/>
          </p:cNvSpPr>
          <p:nvPr/>
        </p:nvSpPr>
        <p:spPr bwMode="auto">
          <a:xfrm rot="-780000">
            <a:off x="2590800" y="39624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(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a, 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p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)</a:t>
            </a:r>
          </a:p>
        </p:txBody>
      </p:sp>
      <p:sp>
        <p:nvSpPr>
          <p:cNvPr id="1456190" name="Line 62"/>
          <p:cNvSpPr>
            <a:spLocks noChangeShapeType="1"/>
          </p:cNvSpPr>
          <p:nvPr/>
        </p:nvSpPr>
        <p:spPr bwMode="auto">
          <a:xfrm flipV="1">
            <a:off x="3298825" y="3406775"/>
            <a:ext cx="1008063" cy="10080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51" name="Line 63"/>
          <p:cNvSpPr>
            <a:spLocks noChangeShapeType="1"/>
          </p:cNvSpPr>
          <p:nvPr/>
        </p:nvSpPr>
        <p:spPr bwMode="auto">
          <a:xfrm>
            <a:off x="3886200" y="6107113"/>
            <a:ext cx="533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52" name="Line 64"/>
          <p:cNvSpPr>
            <a:spLocks noChangeShapeType="1"/>
          </p:cNvSpPr>
          <p:nvPr/>
        </p:nvSpPr>
        <p:spPr bwMode="auto">
          <a:xfrm>
            <a:off x="3886200" y="6400800"/>
            <a:ext cx="5334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53" name="Text Box 65"/>
          <p:cNvSpPr txBox="1">
            <a:spLocks noChangeArrowheads="1"/>
          </p:cNvSpPr>
          <p:nvPr/>
        </p:nvSpPr>
        <p:spPr bwMode="auto">
          <a:xfrm>
            <a:off x="4256088" y="59436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HCNO cycle</a:t>
            </a:r>
          </a:p>
        </p:txBody>
      </p:sp>
      <p:sp>
        <p:nvSpPr>
          <p:cNvPr id="89154" name="Text Box 66"/>
          <p:cNvSpPr txBox="1">
            <a:spLocks noChangeArrowheads="1"/>
          </p:cNvSpPr>
          <p:nvPr/>
        </p:nvSpPr>
        <p:spPr bwMode="auto">
          <a:xfrm>
            <a:off x="4211638" y="6251575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CNO cycle</a:t>
            </a:r>
          </a:p>
        </p:txBody>
      </p:sp>
      <p:sp>
        <p:nvSpPr>
          <p:cNvPr id="89155" name="Text Box 67"/>
          <p:cNvSpPr txBox="1">
            <a:spLocks noChangeArrowheads="1"/>
          </p:cNvSpPr>
          <p:nvPr/>
        </p:nvSpPr>
        <p:spPr bwMode="auto">
          <a:xfrm>
            <a:off x="6443663" y="5516563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Stable</a:t>
            </a:r>
          </a:p>
        </p:txBody>
      </p:sp>
      <p:sp>
        <p:nvSpPr>
          <p:cNvPr id="89156" name="Text Box 68"/>
          <p:cNvSpPr txBox="1">
            <a:spLocks noChangeArrowheads="1"/>
          </p:cNvSpPr>
          <p:nvPr/>
        </p:nvSpPr>
        <p:spPr bwMode="auto">
          <a:xfrm>
            <a:off x="6948488" y="6092825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Unstable</a:t>
            </a:r>
          </a:p>
        </p:txBody>
      </p:sp>
      <p:sp>
        <p:nvSpPr>
          <p:cNvPr id="1456197" name="Text Box 69"/>
          <p:cNvSpPr txBox="1">
            <a:spLocks noChangeArrowheads="1"/>
          </p:cNvSpPr>
          <p:nvPr/>
        </p:nvSpPr>
        <p:spPr bwMode="auto">
          <a:xfrm rot="-2700000">
            <a:off x="3406775" y="34290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(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Symbol" pitchFamily="18" charset="2"/>
                <a:ea typeface="굴림"/>
                <a:cs typeface="Arial" pitchFamily="34" charset="0"/>
              </a:rPr>
              <a:t>a, g)</a:t>
            </a:r>
          </a:p>
        </p:txBody>
      </p:sp>
      <p:sp>
        <p:nvSpPr>
          <p:cNvPr id="89158" name="Line 70"/>
          <p:cNvSpPr>
            <a:spLocks noChangeShapeType="1"/>
          </p:cNvSpPr>
          <p:nvPr/>
        </p:nvSpPr>
        <p:spPr bwMode="auto">
          <a:xfrm>
            <a:off x="6391275" y="357188"/>
            <a:ext cx="238125" cy="233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59" name="Line 71"/>
          <p:cNvSpPr>
            <a:spLocks noChangeShapeType="1"/>
          </p:cNvSpPr>
          <p:nvPr/>
        </p:nvSpPr>
        <p:spPr bwMode="auto">
          <a:xfrm>
            <a:off x="1979613" y="260350"/>
            <a:ext cx="0" cy="1143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60" name="Line 72"/>
          <p:cNvSpPr>
            <a:spLocks noChangeShapeType="1"/>
          </p:cNvSpPr>
          <p:nvPr/>
        </p:nvSpPr>
        <p:spPr bwMode="auto">
          <a:xfrm rot="5400000">
            <a:off x="2551113" y="841375"/>
            <a:ext cx="0" cy="1143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61" name="Text Box 73"/>
          <p:cNvSpPr txBox="1">
            <a:spLocks noChangeArrowheads="1"/>
          </p:cNvSpPr>
          <p:nvPr/>
        </p:nvSpPr>
        <p:spPr bwMode="auto">
          <a:xfrm>
            <a:off x="1971675" y="62547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Z</a:t>
            </a:r>
          </a:p>
        </p:txBody>
      </p:sp>
      <p:sp>
        <p:nvSpPr>
          <p:cNvPr id="89162" name="Text Box 74"/>
          <p:cNvSpPr txBox="1">
            <a:spLocks noChangeArrowheads="1"/>
          </p:cNvSpPr>
          <p:nvPr/>
        </p:nvSpPr>
        <p:spPr bwMode="auto">
          <a:xfrm>
            <a:off x="2590800" y="97155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/>
                <a:cs typeface="Arial" pitchFamily="34" charset="0"/>
              </a:rPr>
              <a:t>N</a:t>
            </a:r>
          </a:p>
        </p:txBody>
      </p:sp>
      <p:sp>
        <p:nvSpPr>
          <p:cNvPr id="89163" name="Text Box 75"/>
          <p:cNvSpPr txBox="1">
            <a:spLocks noChangeArrowheads="1"/>
          </p:cNvSpPr>
          <p:nvPr/>
        </p:nvSpPr>
        <p:spPr bwMode="auto">
          <a:xfrm>
            <a:off x="4191000" y="6858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/>
                <a:cs typeface="+mn-cs"/>
              </a:rPr>
              <a:t>rp process</a:t>
            </a:r>
          </a:p>
        </p:txBody>
      </p:sp>
      <p:sp>
        <p:nvSpPr>
          <p:cNvPr id="89164" name="Line 76"/>
          <p:cNvSpPr>
            <a:spLocks noChangeShapeType="1"/>
          </p:cNvSpPr>
          <p:nvPr/>
        </p:nvSpPr>
        <p:spPr bwMode="auto">
          <a:xfrm flipH="1">
            <a:off x="2484438" y="5734050"/>
            <a:ext cx="1023937" cy="2159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65" name="Rectangle 77"/>
          <p:cNvSpPr>
            <a:spLocks noChangeArrowheads="1"/>
          </p:cNvSpPr>
          <p:nvPr/>
        </p:nvSpPr>
        <p:spPr bwMode="auto">
          <a:xfrm>
            <a:off x="6516688" y="6092825"/>
            <a:ext cx="317500" cy="3905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9166" name="Line 78"/>
          <p:cNvSpPr>
            <a:spLocks noChangeShapeType="1"/>
          </p:cNvSpPr>
          <p:nvPr/>
        </p:nvSpPr>
        <p:spPr bwMode="auto">
          <a:xfrm>
            <a:off x="4859338" y="2636838"/>
            <a:ext cx="238125" cy="233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cxnSp>
        <p:nvCxnSpPr>
          <p:cNvPr id="89167" name="AutoShape 79"/>
          <p:cNvCxnSpPr>
            <a:cxnSpLocks noChangeShapeType="1"/>
          </p:cNvCxnSpPr>
          <p:nvPr/>
        </p:nvCxnSpPr>
        <p:spPr bwMode="auto">
          <a:xfrm flipV="1">
            <a:off x="5364163" y="2636838"/>
            <a:ext cx="0" cy="2301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0" name="TextBox 79"/>
          <p:cNvSpPr txBox="1"/>
          <p:nvPr/>
        </p:nvSpPr>
        <p:spPr>
          <a:xfrm>
            <a:off x="357158" y="1714488"/>
            <a:ext cx="3156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CNO cycle : T</a:t>
            </a:r>
            <a:r>
              <a:rPr kumimoji="1" lang="en-US" altLang="ko-K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9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&lt; 0.2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HCNO cycle: 0.2 &lt; T</a:t>
            </a:r>
            <a:r>
              <a:rPr kumimoji="1" lang="en-US" altLang="ko-K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9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&lt; 0.5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rp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process : T</a:t>
            </a:r>
            <a:r>
              <a:rPr kumimoji="1" lang="en-US" altLang="ko-K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9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&gt; 0.5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56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56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188" grpId="0" animBg="1"/>
      <p:bldP spid="1456189" grpId="0"/>
      <p:bldP spid="1456190" grpId="0" animBg="1"/>
      <p:bldP spid="145619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244812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RIKEN/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RI Beam Factory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416824" cy="503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2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/>
          <p:nvPr/>
        </p:nvGrpSpPr>
        <p:grpSpPr>
          <a:xfrm>
            <a:off x="261631" y="963875"/>
            <a:ext cx="8882369" cy="5429288"/>
            <a:chOff x="7779" y="1000108"/>
            <a:chExt cx="8882369" cy="5429288"/>
          </a:xfrm>
        </p:grpSpPr>
        <p:pic>
          <p:nvPicPr>
            <p:cNvPr id="8" name="그림 7" descr="view of CRIB_v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9" y="1000108"/>
              <a:ext cx="8446933" cy="54292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95778" y="1559470"/>
              <a:ext cx="2223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: Primary target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 </a:t>
              </a:r>
              <a:r>
                <a:rPr kumimoji="1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H</a:t>
              </a:r>
              <a:r>
                <a:rPr kumimoji="1" lang="en-US" sz="18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2,</a:t>
              </a:r>
              <a:r>
                <a:rPr kumimoji="1" lang="ko-KR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</a:t>
              </a:r>
              <a:r>
                <a:rPr kumimoji="1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400 </a:t>
              </a:r>
              <a:r>
                <a:rPr kumimoji="1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torr</a:t>
              </a:r>
              <a:r>
                <a:rPr kumimoji="1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, 80K</a:t>
              </a:r>
              <a:r>
                <a:rPr kumimoji="1" lang="en-US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79323" y="3929066"/>
              <a:ext cx="23108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: 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Secondary target.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He gas, 450 </a:t>
              </a:r>
              <a:r>
                <a:rPr kumimoji="1" lang="en-US" altLang="ko-KR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torr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 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  detectors</a:t>
              </a:r>
              <a:endPara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21506" y="4500570"/>
              <a:ext cx="1350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Wien filter</a:t>
              </a:r>
              <a:endPara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294066">
              <a:off x="2512717" y="5165277"/>
              <a:ext cx="17059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Secondary  </a:t>
              </a:r>
              <a:b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</a:br>
              <a:r>
                <a:rPr kumimoji="1" lang="en-US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14</a:t>
              </a:r>
              <a:r>
                <a:rPr kumimoji="1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O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(RI) beam</a:t>
              </a:r>
              <a:endPara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601856">
              <a:off x="5890366" y="2070990"/>
              <a:ext cx="27917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1</a:t>
              </a:r>
              <a:r>
                <a:rPr kumimoji="1" lang="en-US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4</a:t>
              </a:r>
              <a:r>
                <a:rPr kumimoji="1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N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 beam 8.4 </a:t>
              </a:r>
              <a:r>
                <a:rPr kumimoji="1" lang="en-US" altLang="ko-KR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MeV</a:t>
              </a: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/u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rPr>
                <a:t>From the AVF cyclotron</a:t>
              </a:r>
              <a:endPara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44584" y="10180"/>
            <a:ext cx="5894416" cy="953695"/>
          </a:xfrm>
          <a:prstGeom prst="rect">
            <a:avLst/>
          </a:prstGeom>
          <a:noFill/>
        </p:spPr>
        <p:txBody>
          <a:bodyPr wrap="square" lIns="91027" tIns="45516" rIns="91027" bIns="45516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mic Sans MS"/>
                <a:ea typeface="굴림" pitchFamily="50" charset="-127"/>
                <a:cs typeface="+mn-cs"/>
              </a:rPr>
              <a:t>RIB Experiment</a:t>
            </a:r>
            <a:r>
              <a:rPr kumimoji="1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굴림" pitchFamily="50" charset="-127"/>
                <a:cs typeface="+mn-cs"/>
              </a:rPr>
              <a:t> </a:t>
            </a: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굴림" pitchFamily="50" charset="-127"/>
                <a:cs typeface="+mn-cs"/>
              </a:rPr>
              <a:t>at </a:t>
            </a:r>
            <a:r>
              <a:rPr kumimoji="1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굴림" pitchFamily="50" charset="-127"/>
                <a:cs typeface="+mn-cs"/>
              </a:rPr>
              <a:t>CNS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Times New Roman" pitchFamily="18" charset="0"/>
              </a:rPr>
              <a:t>4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Times New Roman" pitchFamily="18" charset="0"/>
              </a:rPr>
              <a:t>He+</a:t>
            </a:r>
            <a:r>
              <a:rPr kumimoji="1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Times New Roman" pitchFamily="18" charset="0"/>
              </a:rPr>
              <a:t>14</a:t>
            </a:r>
            <a:r>
              <a:rPr kumimoji="1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Times New Roman" pitchFamily="18" charset="0"/>
              </a:rPr>
              <a:t>O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85203" y="837921"/>
            <a:ext cx="328455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+mn-cs"/>
              </a:rPr>
              <a:t>14</a:t>
            </a:r>
            <a:r>
              <a:rPr kumimoji="1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+mn-cs"/>
              </a:rPr>
              <a:t>O(</a:t>
            </a:r>
            <a:r>
              <a:rPr kumimoji="1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Symbol" pitchFamily="18" charset="2"/>
                <a:ea typeface="굴림" charset="-127"/>
                <a:cs typeface="+mn-cs"/>
              </a:rPr>
              <a:t>a,</a:t>
            </a:r>
            <a:r>
              <a:rPr kumimoji="1" lang="en-US" altLang="ko-K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+mn-cs"/>
              </a:rPr>
              <a:t>p</a:t>
            </a:r>
            <a:r>
              <a:rPr kumimoji="1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+mn-cs"/>
              </a:rPr>
              <a:t>)</a:t>
            </a:r>
            <a:r>
              <a:rPr kumimoji="1" lang="en-US" altLang="ko-KR" sz="4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+mn-cs"/>
              </a:rPr>
              <a:t>17</a:t>
            </a:r>
            <a:r>
              <a:rPr kumimoji="1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+mn-cs"/>
              </a:rPr>
              <a:t>F</a:t>
            </a:r>
            <a:endParaRPr kumimoji="1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+mn-cs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2B5EE-C711-4CC1-B224-734F7195975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0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/>
          <p:cNvPicPr>
            <a:picLocks noChangeAspect="1" noChangeArrowheads="1"/>
          </p:cNvPicPr>
          <p:nvPr/>
        </p:nvPicPr>
        <p:blipFill>
          <a:blip r:embed="rId3"/>
          <a:srcRect l="9375" t="23437" r="50195" b="18437"/>
          <a:stretch>
            <a:fillRect/>
          </a:stretch>
        </p:blipFill>
        <p:spPr bwMode="auto">
          <a:xfrm>
            <a:off x="107504" y="0"/>
            <a:ext cx="4617524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내용 개체 틀 8" descr="14O_ap_XS_v2.eps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23928" y="3347750"/>
            <a:ext cx="5249253" cy="3671110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509120"/>
            <a:ext cx="4176464" cy="189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G:\My Pictures\2008-6월-일본실험\SN200254.JPG"/>
          <p:cNvPicPr>
            <a:picLocks noChangeAspect="1" noChangeArrowheads="1"/>
          </p:cNvPicPr>
          <p:nvPr/>
        </p:nvPicPr>
        <p:blipFill>
          <a:blip r:embed="rId6"/>
          <a:srcRect l="21429" t="6803" r="29592" b="21088"/>
          <a:stretch>
            <a:fillRect/>
          </a:stretch>
        </p:blipFill>
        <p:spPr bwMode="auto">
          <a:xfrm rot="5400000">
            <a:off x="5238249" y="26447"/>
            <a:ext cx="3114119" cy="3438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7403813" cy="3634941"/>
          </a:xfrm>
          <a:prstGeom prst="rect">
            <a:avLst/>
          </a:prstGeom>
        </p:spPr>
      </p:pic>
      <p:pic>
        <p:nvPicPr>
          <p:cNvPr id="3" name="내용 개체 틀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56992"/>
            <a:ext cx="4866328" cy="33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01090" cy="582594"/>
          </a:xfrm>
        </p:spPr>
        <p:txBody>
          <a:bodyPr>
            <a:normAutofit/>
          </a:bodyPr>
          <a:lstStyle/>
          <a:p>
            <a:r>
              <a:rPr lang="en-US" altLang="ko-KR" sz="2800" baseline="30000" dirty="0" smtClean="0"/>
              <a:t>18</a:t>
            </a:r>
            <a:r>
              <a:rPr lang="en-US" altLang="ko-KR" sz="2800" dirty="0" smtClean="0"/>
              <a:t>F(</a:t>
            </a:r>
            <a:r>
              <a:rPr lang="en-US" altLang="ko-KR" sz="2800" i="1" dirty="0" err="1" smtClean="0"/>
              <a:t>p,</a:t>
            </a:r>
            <a:r>
              <a:rPr kumimoji="1" lang="en-US" altLang="ko-KR" sz="2800" i="1" dirty="0" err="1" smtClean="0">
                <a:latin typeface="Symbol" pitchFamily="18" charset="2"/>
              </a:rPr>
              <a:t>a</a:t>
            </a:r>
            <a:r>
              <a:rPr lang="en-US" altLang="ko-KR" sz="2800" dirty="0" smtClean="0"/>
              <a:t>)</a:t>
            </a:r>
            <a:r>
              <a:rPr lang="en-US" altLang="ko-KR" sz="2800" baseline="30000" dirty="0" smtClean="0"/>
              <a:t>15</a:t>
            </a:r>
            <a:r>
              <a:rPr lang="en-US" altLang="ko-KR" sz="2800" dirty="0" smtClean="0"/>
              <a:t>O reaction in nova explosion</a:t>
            </a:r>
            <a:endParaRPr lang="ko-KR" altLang="en-US" sz="2800" dirty="0"/>
          </a:p>
        </p:txBody>
      </p:sp>
      <p:grpSp>
        <p:nvGrpSpPr>
          <p:cNvPr id="36" name="그룹 35"/>
          <p:cNvGrpSpPr/>
          <p:nvPr/>
        </p:nvGrpSpPr>
        <p:grpSpPr>
          <a:xfrm>
            <a:off x="1254890" y="1086711"/>
            <a:ext cx="5903396" cy="2670391"/>
            <a:chOff x="1404908" y="1700808"/>
            <a:chExt cx="5903396" cy="2670391"/>
          </a:xfrm>
        </p:grpSpPr>
        <p:sp>
          <p:nvSpPr>
            <p:cNvPr id="16" name="Rectangle 15"/>
            <p:cNvSpPr/>
            <p:nvPr/>
          </p:nvSpPr>
          <p:spPr>
            <a:xfrm>
              <a:off x="1879016" y="1700808"/>
              <a:ext cx="5429288" cy="114300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" name="Text Box 15"/>
            <p:cNvSpPr txBox="1">
              <a:spLocks noChangeArrowheads="1"/>
            </p:cNvSpPr>
            <p:nvPr/>
          </p:nvSpPr>
          <p:spPr bwMode="auto">
            <a:xfrm>
              <a:off x="2041847" y="1812302"/>
              <a:ext cx="219008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17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O(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p,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g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</a:p>
            <a:p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맑은 고딕" panose="020B0503020000020004" pitchFamily="50" charset="-127"/>
                <a:cs typeface="+mn-cs"/>
              </a:endParaRPr>
            </a:p>
            <a:p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17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F(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p,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g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  <a:r>
                <a:rPr kumimoji="1" lang="en-US" altLang="ko-KR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18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Ne(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e</a:t>
              </a:r>
              <a:r>
                <a:rPr kumimoji="1" lang="en-US" altLang="ko-KR" sz="2000" b="0" i="1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+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n</a:t>
              </a:r>
              <a:r>
                <a:rPr kumimoji="1" lang="en-US" altLang="ko-KR" sz="20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e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</a:p>
          </p:txBody>
        </p:sp>
        <p:sp>
          <p:nvSpPr>
            <p:cNvPr id="5" name="AutoShape 16"/>
            <p:cNvSpPr>
              <a:spLocks/>
            </p:cNvSpPr>
            <p:nvPr/>
          </p:nvSpPr>
          <p:spPr bwMode="auto">
            <a:xfrm>
              <a:off x="4231934" y="1972639"/>
              <a:ext cx="287337" cy="569913"/>
            </a:xfrm>
            <a:prstGeom prst="rightBrace">
              <a:avLst>
                <a:gd name="adj1" fmla="val 16529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4631685" y="2076833"/>
              <a:ext cx="52129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18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F</a:t>
              </a:r>
            </a:p>
          </p:txBody>
        </p:sp>
        <p:sp>
          <p:nvSpPr>
            <p:cNvPr id="7" name="AutoShape 18"/>
            <p:cNvSpPr>
              <a:spLocks/>
            </p:cNvSpPr>
            <p:nvPr/>
          </p:nvSpPr>
          <p:spPr bwMode="auto">
            <a:xfrm rot="10800000">
              <a:off x="5289942" y="1974227"/>
              <a:ext cx="287337" cy="569912"/>
            </a:xfrm>
            <a:prstGeom prst="rightBrace">
              <a:avLst>
                <a:gd name="adj1" fmla="val 16529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5621729" y="1812302"/>
              <a:ext cx="118013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p,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a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  <a:r>
                <a:rPr kumimoji="1" lang="en-US" altLang="ko-KR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15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O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p,</a:t>
              </a:r>
              <a:r>
                <a:rPr kumimoji="1" lang="en-US" altLang="ko-K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g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  <a:r>
                <a:rPr kumimoji="1" lang="en-US" altLang="ko-KR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19</a:t>
              </a: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Ne</a:t>
              </a:r>
            </a:p>
          </p:txBody>
        </p:sp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4640715" y="2025270"/>
              <a:ext cx="503237" cy="50323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 flipV="1">
              <a:off x="4139952" y="2598120"/>
              <a:ext cx="574924" cy="83088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5658364" y="1840144"/>
              <a:ext cx="1090648" cy="3381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1404908" y="3971089"/>
              <a:ext cx="24976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t</a:t>
              </a:r>
              <a:r>
                <a:rPr kumimoji="1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~ 2hrs, 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b</a:t>
              </a:r>
              <a:r>
                <a:rPr kumimoji="1" lang="en-US" altLang="ko-KR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+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-decay</a:t>
              </a:r>
              <a:endPara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1490404" y="3933056"/>
              <a:ext cx="5531631" cy="400110"/>
              <a:chOff x="1490404" y="4797722"/>
              <a:chExt cx="5531631" cy="400110"/>
            </a:xfrm>
          </p:grpSpPr>
          <p:sp>
            <p:nvSpPr>
              <p:cNvPr id="13" name="AutoShape 24"/>
              <p:cNvSpPr>
                <a:spLocks noChangeArrowheads="1"/>
              </p:cNvSpPr>
              <p:nvPr/>
            </p:nvSpPr>
            <p:spPr bwMode="auto">
              <a:xfrm>
                <a:off x="1490404" y="4853777"/>
                <a:ext cx="576000" cy="288000"/>
              </a:xfrm>
              <a:prstGeom prst="rightArrow">
                <a:avLst/>
              </a:prstGeom>
              <a:solidFill>
                <a:srgbClr val="00B0F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" name="Text Box 25"/>
              <p:cNvSpPr txBox="1">
                <a:spLocks noChangeArrowheads="1"/>
              </p:cNvSpPr>
              <p:nvPr/>
            </p:nvSpPr>
            <p:spPr bwMode="auto">
              <a:xfrm>
                <a:off x="2074334" y="4797722"/>
                <a:ext cx="494770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Important positron annihilation source</a:t>
                </a:r>
              </a:p>
            </p:txBody>
          </p:sp>
        </p:grp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2002321" y="3429000"/>
              <a:ext cx="2497671" cy="40011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t</a:t>
              </a:r>
              <a:r>
                <a:rPr kumimoji="1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~ 2hrs, 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18" charset="2"/>
                  <a:ea typeface="맑은 고딕" panose="020B0503020000020004" pitchFamily="50" charset="-127"/>
                  <a:cs typeface="+mn-cs"/>
                </a:rPr>
                <a:t>b</a:t>
              </a:r>
              <a:r>
                <a:rPr kumimoji="1" lang="en-US" altLang="ko-KR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+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-decay</a:t>
              </a:r>
              <a:endPara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251520" y="4149080"/>
            <a:ext cx="8501090" cy="180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F(</a:t>
            </a:r>
            <a:r>
              <a:rPr kumimoji="0" lang="en-US" altLang="ko-KR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p,a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en-US" altLang="ko-K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 reaction rate is dominated by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 3/2</a:t>
            </a:r>
            <a:r>
              <a:rPr kumimoji="0" lang="en-US" altLang="ko-K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resonance at E</a:t>
            </a:r>
            <a:r>
              <a:rPr kumimoji="0" lang="en-US" altLang="ko-K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cm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= 330keV 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sym typeface="Symbol"/>
              </a:rPr>
              <a:t>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clearly measured.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 the interference of 3/2</a:t>
            </a:r>
            <a:r>
              <a:rPr kumimoji="0" lang="en-US" altLang="ko-K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+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states at E</a:t>
            </a:r>
            <a:r>
              <a:rPr kumimoji="0" lang="en-US" altLang="ko-K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cm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 8 and 38 </a:t>
            </a:r>
            <a:r>
              <a:rPr kumimoji="0" lang="en-US" altLang="ko-K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keV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and broad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resonance at E</a:t>
            </a:r>
            <a:r>
              <a:rPr kumimoji="0" lang="en-US" altLang="ko-K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cm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 665 </a:t>
            </a:r>
            <a:r>
              <a:rPr kumimoji="0" lang="en-US" altLang="ko-K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keV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sym typeface="Symbol"/>
              </a:rPr>
              <a:t> still controversial !!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7885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539552" y="1916832"/>
            <a:ext cx="7416824" cy="3519956"/>
            <a:chOff x="179512" y="1124744"/>
            <a:chExt cx="7632848" cy="3735980"/>
          </a:xfrm>
        </p:grpSpPr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1124744"/>
              <a:ext cx="7200800" cy="373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/>
          </p:nvSpPr>
          <p:spPr>
            <a:xfrm>
              <a:off x="179512" y="3140968"/>
              <a:ext cx="7632848" cy="792088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964488" cy="168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043890" cy="1152128"/>
          </a:xfrm>
        </p:spPr>
        <p:txBody>
          <a:bodyPr>
            <a:normAutofit/>
          </a:bodyPr>
          <a:lstStyle/>
          <a:p>
            <a:r>
              <a:rPr lang="en-US" altLang="ko-KR" sz="1800" b="0" dirty="0" smtClean="0">
                <a:solidFill>
                  <a:srgbClr val="FF0000"/>
                </a:solidFill>
              </a:rPr>
              <a:t>None </a:t>
            </a:r>
            <a:r>
              <a:rPr lang="en-US" altLang="ko-KR" sz="1800" b="0" dirty="0" smtClean="0"/>
              <a:t>of three states just above the proton threshold are found to be consistent with </a:t>
            </a:r>
            <a:r>
              <a:rPr lang="en-US" altLang="ko-KR" sz="1800" b="0" dirty="0" smtClean="0">
                <a:solidFill>
                  <a:srgbClr val="FF0000"/>
                </a:solidFill>
              </a:rPr>
              <a:t>3/2+</a:t>
            </a:r>
            <a:r>
              <a:rPr lang="en-US" altLang="ko-KR" sz="1800" b="0" dirty="0" smtClean="0"/>
              <a:t> assignment!</a:t>
            </a:r>
            <a:br>
              <a:rPr lang="en-US" altLang="ko-KR" sz="1800" b="0" dirty="0" smtClean="0"/>
            </a:br>
            <a:endParaRPr lang="ko-KR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016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37"/>
          <p:cNvGrpSpPr/>
          <p:nvPr/>
        </p:nvGrpSpPr>
        <p:grpSpPr>
          <a:xfrm>
            <a:off x="3923928" y="2038082"/>
            <a:ext cx="3889468" cy="2369679"/>
            <a:chOff x="5796136" y="3429000"/>
            <a:chExt cx="3069559" cy="216024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5868144" y="4365104"/>
              <a:ext cx="72008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룹 36"/>
            <p:cNvGrpSpPr/>
            <p:nvPr/>
          </p:nvGrpSpPr>
          <p:grpSpPr>
            <a:xfrm>
              <a:off x="5796136" y="3429000"/>
              <a:ext cx="3069559" cy="2160240"/>
              <a:chOff x="5839568" y="3429000"/>
              <a:chExt cx="3069559" cy="216024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839568" y="4365104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18</a:t>
                </a:r>
                <a:r>
                  <a:rPr kumimoji="0" lang="en-US" altLang="ko-K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F+p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01885" y="4725144"/>
                <a:ext cx="809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15</a:t>
                </a:r>
                <a:r>
                  <a:rPr kumimoji="0" lang="en-US" altLang="ko-K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O+</a:t>
                </a:r>
                <a:r>
                  <a:rPr kumimoji="0" lang="el-GR" altLang="ko-K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맑은 고딕" panose="020B0503020000020004" pitchFamily="50" charset="-127"/>
                    <a:cs typeface="+mn-cs"/>
                  </a:rPr>
                  <a:t>α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8" name="그룹 35"/>
              <p:cNvGrpSpPr/>
              <p:nvPr/>
            </p:nvGrpSpPr>
            <p:grpSpPr>
              <a:xfrm>
                <a:off x="5884791" y="3429000"/>
                <a:ext cx="3024336" cy="2160240"/>
                <a:chOff x="5841359" y="3429000"/>
                <a:chExt cx="3024336" cy="2160240"/>
              </a:xfrm>
            </p:grpSpPr>
            <p:sp>
              <p:nvSpPr>
                <p:cNvPr id="9" name="직사각형 8"/>
                <p:cNvSpPr/>
                <p:nvPr/>
              </p:nvSpPr>
              <p:spPr>
                <a:xfrm>
                  <a:off x="5841359" y="3429000"/>
                  <a:ext cx="3024336" cy="216024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10" name="직선 연결선 9"/>
                <p:cNvCxnSpPr/>
                <p:nvPr/>
              </p:nvCxnSpPr>
              <p:spPr>
                <a:xfrm>
                  <a:off x="7884368" y="4725144"/>
                  <a:ext cx="720080" cy="0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5940152" y="4005064"/>
                  <a:ext cx="5822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6.41</a:t>
                  </a: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950229" y="4427820"/>
                  <a:ext cx="5822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3.53</a:t>
                  </a: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13" name="직선 연결선 12"/>
                <p:cNvCxnSpPr/>
                <p:nvPr/>
              </p:nvCxnSpPr>
              <p:spPr>
                <a:xfrm>
                  <a:off x="6876256" y="3933056"/>
                  <a:ext cx="792088" cy="0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직선 연결선 13"/>
                <p:cNvCxnSpPr/>
                <p:nvPr/>
              </p:nvCxnSpPr>
              <p:spPr>
                <a:xfrm>
                  <a:off x="6861968" y="3774752"/>
                  <a:ext cx="792088" cy="0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7596336" y="3573016"/>
                  <a:ext cx="1061660" cy="291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7.07 (3/2+)</a:t>
                  </a: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596336" y="3803896"/>
                  <a:ext cx="11673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6.74 (3/2-)</a:t>
                  </a: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025358" y="5115283"/>
                  <a:ext cx="6286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800" b="0" i="0" u="none" strike="noStrike" kern="1200" cap="none" spc="0" normalizeH="0" baseline="30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19</a:t>
                  </a:r>
                  <a:r>
                    <a:rPr kumimoji="0" lang="en-US" altLang="ko-K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Ne</a:t>
                  </a: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18" name="Group 17"/>
          <p:cNvGrpSpPr/>
          <p:nvPr/>
        </p:nvGrpSpPr>
        <p:grpSpPr>
          <a:xfrm>
            <a:off x="839127" y="5486260"/>
            <a:ext cx="7846431" cy="1015663"/>
            <a:chOff x="1490404" y="4797722"/>
            <a:chExt cx="7846431" cy="10156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1490404" y="4853777"/>
              <a:ext cx="576000" cy="288000"/>
            </a:xfrm>
            <a:prstGeom prst="rightArrow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2074334" y="4797722"/>
              <a:ext cx="726250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Low alpha threshold energy! 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Easy to find the resonances around the proton threshold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via </a:t>
              </a:r>
              <a:r>
                <a:rPr kumimoji="1" lang="en-US" altLang="ko-KR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15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O + 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  <a:sym typeface="Symbol"/>
                </a:rPr>
                <a:t></a:t>
              </a:r>
              <a:r>
                <a:rPr kumimoji="1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!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63080" y="548680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We need to decide </a:t>
            </a:r>
            <a:r>
              <a:rPr kumimoji="0" lang="en-US" altLang="ko-K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resonance energy and J</a:t>
            </a:r>
            <a:r>
              <a:rPr kumimoji="0" lang="en-US" altLang="ko-KR" sz="2000" b="0" i="0" u="sng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sym typeface="Symbol"/>
              </a:rPr>
              <a:t></a:t>
            </a:r>
            <a:r>
              <a:rPr kumimoji="0" lang="en-US" altLang="ko-K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sym typeface="Symbol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of important states around the proton threshold for the determination of the </a:t>
            </a:r>
            <a:r>
              <a:rPr kumimoji="0" lang="en-US" altLang="ko-K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reaction rate.</a:t>
            </a:r>
            <a:endParaRPr kumimoji="0" lang="ko-KR" altLang="en-US" sz="2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오른쪽 화살표 21"/>
          <p:cNvSpPr/>
          <p:nvPr/>
        </p:nvSpPr>
        <p:spPr>
          <a:xfrm>
            <a:off x="251520" y="620688"/>
            <a:ext cx="53955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568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5"/>
          <a:stretch/>
        </p:blipFill>
        <p:spPr bwMode="auto">
          <a:xfrm>
            <a:off x="1562101" y="1602388"/>
            <a:ext cx="1806457" cy="34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0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165" y="265964"/>
            <a:ext cx="9100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We performed the </a:t>
            </a:r>
            <a:r>
              <a:rPr kumimoji="0" lang="en-US" altLang="ko-KR" sz="2400" b="1" i="0" u="sng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 + 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sym typeface="Symbol"/>
              </a:rPr>
              <a:t> experiment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in the range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</a:t>
            </a:r>
            <a:r>
              <a:rPr kumimoji="0" lang="en-US" altLang="ko-KR" sz="2400" b="1" i="0" u="sng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x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=3.53-12.0 MeV in </a:t>
            </a:r>
            <a:r>
              <a:rPr kumimoji="0" lang="en-US" altLang="ko-KR" sz="2400" b="1" i="0" u="sng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19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for understanding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resonances of </a:t>
            </a:r>
            <a:r>
              <a:rPr kumimoji="0" lang="en-US" altLang="ko-KR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19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 and their astrophysical implications to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novae and alpha cluster structure of </a:t>
            </a:r>
            <a:r>
              <a:rPr kumimoji="0" lang="en-US" altLang="ko-KR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19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783" y="1988840"/>
            <a:ext cx="8778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sym typeface="Symbol"/>
              </a:rPr>
              <a:t>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These measurements will allow us to measure resonance parameters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such as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alpha widths, spins, parities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and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excitation energies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of important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resonance states above the alpha threshold (E</a:t>
            </a:r>
            <a:r>
              <a:rPr kumimoji="0" lang="en-US" altLang="ko-K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=3.53MeV).</a:t>
            </a:r>
            <a:endParaRPr kumimoji="0" lang="ko-KR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429000"/>
            <a:ext cx="5473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First observation  of alpha cluster states in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19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/>
        </p:nvGraphicFramePr>
        <p:xfrm>
          <a:off x="539552" y="3861048"/>
          <a:ext cx="2291165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수식" r:id="rId4" imgW="1333500" imgH="419100" progId="Equation.3">
                  <p:embed/>
                </p:oleObj>
              </mc:Choice>
              <mc:Fallback>
                <p:oleObj name="수식" r:id="rId4" imgW="1333500" imgH="419100" progId="Equation.3">
                  <p:embed/>
                  <p:pic>
                    <p:nvPicPr>
                      <p:cNvPr id="7" name="개체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861048"/>
                        <a:ext cx="2291165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95536" y="5254526"/>
            <a:ext cx="5643563" cy="1558850"/>
            <a:chOff x="395536" y="5182518"/>
            <a:chExt cx="5643563" cy="1558850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5536" y="5182518"/>
              <a:ext cx="5643563" cy="766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44" y="5777756"/>
              <a:ext cx="3024187" cy="96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TextBox 16"/>
          <p:cNvSpPr txBox="1"/>
          <p:nvPr/>
        </p:nvSpPr>
        <p:spPr>
          <a:xfrm>
            <a:off x="364540" y="4797152"/>
            <a:ext cx="845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Identification of  the existence  and their effects of 3/2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+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states around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proton threshold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7215" y="4075331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맑은 고딕" panose="020B0503020000020004" pitchFamily="50" charset="-127"/>
                <a:cs typeface="Times New Roman"/>
              </a:rPr>
              <a:t>Γ</a:t>
            </a:r>
            <a:r>
              <a:rPr kumimoji="0" lang="en-US" altLang="ko-K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맑은 고딕" panose="020B0503020000020004" pitchFamily="50" charset="-127"/>
                <a:cs typeface="Times New Roman"/>
              </a:rPr>
              <a:t>w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맑은 고딕" panose="020B0503020000020004" pitchFamily="50" charset="-127"/>
                <a:cs typeface="Times New Roman"/>
              </a:rPr>
              <a:t>  vs.  </a:t>
            </a:r>
            <a:r>
              <a:rPr kumimoji="0" lang="el-GR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맑은 고딕" panose="020B0503020000020004" pitchFamily="50" charset="-127"/>
                <a:cs typeface="Times New Roman"/>
              </a:rPr>
              <a:t>Γ</a:t>
            </a:r>
            <a:r>
              <a:rPr kumimoji="0" lang="el-GR" altLang="ko-K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맑은 고딕" panose="020B0503020000020004" pitchFamily="50" charset="-127"/>
                <a:cs typeface="Times New Roman"/>
                <a:sym typeface="Symbol"/>
              </a:rPr>
              <a:t></a:t>
            </a:r>
            <a:endParaRPr kumimoji="0" lang="ko-KR" alt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51520" y="3284984"/>
            <a:ext cx="8712968" cy="349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28656" y="1873950"/>
            <a:ext cx="3544951" cy="1408889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Beam time : Sep. 20~29, 2015 (9days)</a:t>
            </a:r>
          </a:p>
          <a:p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AVF cyclotron, </a:t>
            </a:r>
          </a:p>
          <a:p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Primary beam : </a:t>
            </a:r>
            <a:r>
              <a:rPr lang="en-US" altLang="ko-KR" sz="1350" baseline="30000" dirty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ko-KR" sz="1350" baseline="30000" dirty="0">
                <a:solidFill>
                  <a:schemeClr val="accent1">
                    <a:lumMod val="75000"/>
                  </a:schemeClr>
                </a:solidFill>
              </a:rPr>
              <a:t>7+</a:t>
            </a:r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, 7.0MeV/u, 600pnA</a:t>
            </a:r>
          </a:p>
          <a:p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Primary target : H</a:t>
            </a:r>
            <a:r>
              <a:rPr lang="en-US" altLang="ko-KR" sz="135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 gas, 600 </a:t>
            </a:r>
            <a:r>
              <a:rPr lang="en-US" altLang="ko-KR" sz="1350" dirty="0" err="1">
                <a:solidFill>
                  <a:schemeClr val="accent1">
                    <a:lumMod val="75000"/>
                  </a:schemeClr>
                </a:solidFill>
              </a:rPr>
              <a:t>Torr</a:t>
            </a:r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, (90K)</a:t>
            </a:r>
          </a:p>
          <a:p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Secondary beam : </a:t>
            </a:r>
            <a:r>
              <a:rPr lang="en-US" altLang="ko-KR" sz="1350" baseline="30000" dirty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altLang="ko-KR" sz="1350" baseline="30000" dirty="0">
                <a:solidFill>
                  <a:schemeClr val="accent1">
                    <a:lumMod val="75000"/>
                  </a:schemeClr>
                </a:solidFill>
              </a:rPr>
              <a:t>8+</a:t>
            </a:r>
            <a:endParaRPr lang="en-US" altLang="ko-KR" sz="135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Secondary target : </a:t>
            </a:r>
            <a:r>
              <a:rPr lang="en-US" altLang="ko-KR" sz="1350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altLang="ko-KR" sz="1350" dirty="0">
                <a:solidFill>
                  <a:schemeClr val="accent1">
                    <a:lumMod val="75000"/>
                  </a:schemeClr>
                </a:solidFill>
              </a:rPr>
              <a:t>He, 660 </a:t>
            </a:r>
            <a:r>
              <a:rPr lang="en-US" altLang="ko-KR" sz="1350" dirty="0" err="1">
                <a:solidFill>
                  <a:schemeClr val="accent1">
                    <a:lumMod val="75000"/>
                  </a:schemeClr>
                </a:solidFill>
              </a:rPr>
              <a:t>Torr</a:t>
            </a:r>
            <a:endParaRPr lang="en-US" altLang="ko-KR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4483253" y="1775021"/>
            <a:ext cx="3825534" cy="1672930"/>
            <a:chOff x="2053036" y="3500304"/>
            <a:chExt cx="5837970" cy="2731271"/>
          </a:xfrm>
        </p:grpSpPr>
        <p:grpSp>
          <p:nvGrpSpPr>
            <p:cNvPr id="4" name="그룹 3"/>
            <p:cNvGrpSpPr/>
            <p:nvPr/>
          </p:nvGrpSpPr>
          <p:grpSpPr>
            <a:xfrm>
              <a:off x="2053036" y="3500304"/>
              <a:ext cx="5837970" cy="2731271"/>
              <a:chOff x="755576" y="1832359"/>
              <a:chExt cx="5837970" cy="2731271"/>
            </a:xfrm>
          </p:grpSpPr>
          <p:grpSp>
            <p:nvGrpSpPr>
              <p:cNvPr id="5" name="그룹 4"/>
              <p:cNvGrpSpPr/>
              <p:nvPr/>
            </p:nvGrpSpPr>
            <p:grpSpPr>
              <a:xfrm>
                <a:off x="755576" y="1832359"/>
                <a:ext cx="5837970" cy="2731271"/>
                <a:chOff x="755576" y="1832359"/>
                <a:chExt cx="5837970" cy="2731271"/>
              </a:xfrm>
            </p:grpSpPr>
            <p:sp>
              <p:nvSpPr>
                <p:cNvPr id="10" name="직사각형 9"/>
                <p:cNvSpPr/>
                <p:nvPr/>
              </p:nvSpPr>
              <p:spPr>
                <a:xfrm>
                  <a:off x="3275856" y="2212773"/>
                  <a:ext cx="1584176" cy="144016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1" name="직사각형 10"/>
                <p:cNvSpPr/>
                <p:nvPr/>
              </p:nvSpPr>
              <p:spPr>
                <a:xfrm>
                  <a:off x="1089738" y="2383384"/>
                  <a:ext cx="72008" cy="108012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2" name="직사각형 11"/>
                <p:cNvSpPr/>
                <p:nvPr/>
              </p:nvSpPr>
              <p:spPr>
                <a:xfrm>
                  <a:off x="2267744" y="2383384"/>
                  <a:ext cx="72008" cy="108012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13" name="직선 연결선 12"/>
                <p:cNvCxnSpPr/>
                <p:nvPr/>
              </p:nvCxnSpPr>
              <p:spPr>
                <a:xfrm>
                  <a:off x="755576" y="2924944"/>
                  <a:ext cx="396044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" name="직사각형 13"/>
                <p:cNvSpPr/>
                <p:nvPr/>
              </p:nvSpPr>
              <p:spPr>
                <a:xfrm>
                  <a:off x="3275856" y="2708920"/>
                  <a:ext cx="72008" cy="4320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5" name="직사각형 14"/>
                <p:cNvSpPr/>
                <p:nvPr/>
              </p:nvSpPr>
              <p:spPr>
                <a:xfrm>
                  <a:off x="4572000" y="2711920"/>
                  <a:ext cx="45719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6" name="직사각형 15"/>
                <p:cNvSpPr/>
                <p:nvPr/>
              </p:nvSpPr>
              <p:spPr>
                <a:xfrm>
                  <a:off x="4474525" y="2711920"/>
                  <a:ext cx="45719" cy="4320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55576" y="3645025"/>
                  <a:ext cx="953654" cy="452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PPACa</a:t>
                  </a:r>
                  <a:endParaRPr kumimoji="0" lang="ko-KR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856419" y="3645025"/>
                  <a:ext cx="973224" cy="452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PPACb</a:t>
                  </a:r>
                  <a:endParaRPr kumimoji="0" lang="ko-KR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19" name="직선 화살표 연결선 18"/>
                <p:cNvCxnSpPr/>
                <p:nvPr/>
              </p:nvCxnSpPr>
              <p:spPr>
                <a:xfrm>
                  <a:off x="3275856" y="3717032"/>
                  <a:ext cx="1224136" cy="0"/>
                </a:xfrm>
                <a:prstGeom prst="straightConnector1">
                  <a:avLst/>
                </a:prstGeom>
                <a:ln w="19050"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3491880" y="3745909"/>
                  <a:ext cx="981443" cy="414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210mm</a:t>
                  </a: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21" name="직선 연결선 20"/>
                <p:cNvCxnSpPr/>
                <p:nvPr/>
              </p:nvCxnSpPr>
              <p:spPr>
                <a:xfrm>
                  <a:off x="3275856" y="3429000"/>
                  <a:ext cx="0" cy="57606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21"/>
                <p:cNvCxnSpPr/>
                <p:nvPr/>
              </p:nvCxnSpPr>
              <p:spPr>
                <a:xfrm>
                  <a:off x="4499992" y="3429000"/>
                  <a:ext cx="0" cy="57606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직선 화살표 연결선 22"/>
                <p:cNvCxnSpPr/>
                <p:nvPr/>
              </p:nvCxnSpPr>
              <p:spPr>
                <a:xfrm>
                  <a:off x="3851920" y="2924944"/>
                  <a:ext cx="576064" cy="7200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 rot="1069374">
                  <a:off x="3844017" y="2817581"/>
                  <a:ext cx="648750" cy="452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α</a:t>
                  </a:r>
                  <a:r>
                    <a:rPr kumimoji="0" lang="en-US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,p</a:t>
                  </a:r>
                  <a:endParaRPr kumimoji="0" lang="ko-KR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267744" y="2636911"/>
                  <a:ext cx="842006" cy="452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en-US" altLang="ko-K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15</a:t>
                  </a:r>
                  <a:r>
                    <a:rPr kumimoji="0" lang="en-US" altLang="ko-K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O</a:t>
                  </a: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 </a:t>
                  </a: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26" name="직선 연결선 25"/>
                <p:cNvCxnSpPr>
                  <a:stCxn id="16" idx="0"/>
                </p:cNvCxnSpPr>
                <p:nvPr/>
              </p:nvCxnSpPr>
              <p:spPr>
                <a:xfrm flipV="1">
                  <a:off x="4497385" y="2276872"/>
                  <a:ext cx="506663" cy="43504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직선 연결선 26"/>
                <p:cNvCxnSpPr>
                  <a:stCxn id="15" idx="0"/>
                </p:cNvCxnSpPr>
                <p:nvPr/>
              </p:nvCxnSpPr>
              <p:spPr>
                <a:xfrm flipV="1">
                  <a:off x="4594860" y="2276872"/>
                  <a:ext cx="409188" cy="43504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4932040" y="1988840"/>
                  <a:ext cx="1661506" cy="6783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dE</a:t>
                  </a: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-E detector</a:t>
                  </a:r>
                </a:p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(20</a:t>
                  </a:r>
                  <a:r>
                    <a:rPr kumimoji="0" lang="el-GR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맑은 고딕" panose="020B0503020000020004" pitchFamily="50" charset="-127"/>
                      <a:cs typeface="+mn-cs"/>
                    </a:rPr>
                    <a:t>μ</a:t>
                  </a: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m-480</a:t>
                  </a:r>
                  <a:r>
                    <a:rPr kumimoji="0" lang="el-GR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맑은 고딕" panose="020B0503020000020004" pitchFamily="50" charset="-127"/>
                      <a:cs typeface="+mn-cs"/>
                    </a:rPr>
                    <a:t>μ</a:t>
                  </a: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m)</a:t>
                  </a: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563889" y="4149080"/>
                  <a:ext cx="1566102" cy="414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He gas target</a:t>
                  </a: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2608324" y="1832359"/>
                  <a:ext cx="802866" cy="414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Mylar</a:t>
                  </a:r>
                  <a:endParaRPr kumimoji="0" lang="ko-KR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cxnSp>
              <p:nvCxnSpPr>
                <p:cNvPr id="31" name="직선 연결선 30"/>
                <p:cNvCxnSpPr/>
                <p:nvPr/>
              </p:nvCxnSpPr>
              <p:spPr>
                <a:xfrm>
                  <a:off x="2987824" y="2132856"/>
                  <a:ext cx="296658" cy="7403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그룹 5"/>
              <p:cNvGrpSpPr/>
              <p:nvPr/>
            </p:nvGrpSpPr>
            <p:grpSpPr>
              <a:xfrm rot="-1500000">
                <a:off x="4288006" y="2260460"/>
                <a:ext cx="172586" cy="405018"/>
                <a:chOff x="6296024" y="3074285"/>
                <a:chExt cx="159217" cy="477026"/>
              </a:xfrm>
            </p:grpSpPr>
            <p:sp>
              <p:nvSpPr>
                <p:cNvPr id="8" name="직사각형 7"/>
                <p:cNvSpPr/>
                <p:nvPr/>
              </p:nvSpPr>
              <p:spPr>
                <a:xfrm>
                  <a:off x="6296024" y="3114674"/>
                  <a:ext cx="54471" cy="436637"/>
                </a:xfrm>
                <a:prstGeom prst="rect">
                  <a:avLst/>
                </a:prstGeom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9" name="직사각형 8"/>
                <p:cNvSpPr/>
                <p:nvPr/>
              </p:nvSpPr>
              <p:spPr>
                <a:xfrm>
                  <a:off x="6400770" y="3074285"/>
                  <a:ext cx="54471" cy="436636"/>
                </a:xfrm>
                <a:prstGeom prst="rect">
                  <a:avLst/>
                </a:prstGeom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cxnSp>
            <p:nvCxnSpPr>
              <p:cNvPr id="7" name="직선 화살표 연결선 6"/>
              <p:cNvCxnSpPr/>
              <p:nvPr/>
            </p:nvCxnSpPr>
            <p:spPr>
              <a:xfrm flipV="1">
                <a:off x="3851920" y="2564904"/>
                <a:ext cx="43204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직선 화살표 연결선 31"/>
            <p:cNvCxnSpPr/>
            <p:nvPr/>
          </p:nvCxnSpPr>
          <p:spPr>
            <a:xfrm>
              <a:off x="3711352" y="4581864"/>
              <a:ext cx="792088" cy="15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제목 1"/>
          <p:cNvSpPr txBox="1">
            <a:spLocks/>
          </p:cNvSpPr>
          <p:nvPr/>
        </p:nvSpPr>
        <p:spPr>
          <a:xfrm>
            <a:off x="1698850" y="1024420"/>
            <a:ext cx="6131498" cy="5469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Measurement of alpha elastic scattering on </a:t>
            </a:r>
            <a:r>
              <a:rPr kumimoji="0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15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j-cs"/>
              </a:rPr>
              <a:t>O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j-cs"/>
            </a:endParaRPr>
          </a:p>
        </p:txBody>
      </p:sp>
      <p:sp>
        <p:nvSpPr>
          <p:cNvPr id="35" name="부제목 2"/>
          <p:cNvSpPr txBox="1">
            <a:spLocks/>
          </p:cNvSpPr>
          <p:nvPr/>
        </p:nvSpPr>
        <p:spPr>
          <a:xfrm>
            <a:off x="3707726" y="1498432"/>
            <a:ext cx="1332883" cy="200606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Kevin Insik Hahn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924418" y="3456267"/>
            <a:ext cx="2037842" cy="2017975"/>
            <a:chOff x="838200" y="852616"/>
            <a:chExt cx="3244403" cy="3267291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852616"/>
              <a:ext cx="3244403" cy="326729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984012" y="1695646"/>
              <a:ext cx="712547" cy="48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15</a:t>
              </a: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O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43" name="직선 화살표 연결선 42"/>
            <p:cNvCxnSpPr/>
            <p:nvPr/>
          </p:nvCxnSpPr>
          <p:spPr>
            <a:xfrm flipH="1">
              <a:off x="1681312" y="1971774"/>
              <a:ext cx="389843" cy="224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/>
            <p:nvPr/>
          </p:nvCxnSpPr>
          <p:spPr>
            <a:xfrm>
              <a:off x="2454299" y="1932074"/>
              <a:ext cx="658082" cy="112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3011318" y="3579584"/>
            <a:ext cx="17251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 beam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purity : 99.9%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intensity : 6×10</a:t>
            </a:r>
            <a:r>
              <a:rPr kumimoji="0" lang="en-US" altLang="ko-KR" sz="13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/s</a:t>
            </a:r>
          </a:p>
        </p:txBody>
      </p:sp>
      <p:sp>
        <p:nvSpPr>
          <p:cNvPr id="46" name="내용 개체 틀 2"/>
          <p:cNvSpPr txBox="1">
            <a:spLocks/>
          </p:cNvSpPr>
          <p:nvPr/>
        </p:nvSpPr>
        <p:spPr>
          <a:xfrm>
            <a:off x="924418" y="5670601"/>
            <a:ext cx="7450070" cy="289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experiment was performed successfully, as we identified many resonances of </a:t>
            </a:r>
            <a:r>
              <a:rPr kumimoji="0" lang="en-US" altLang="ko-KR" sz="135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19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Ne.  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643759" y="882876"/>
            <a:ext cx="2669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NP1412-AVF20R1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99" y="3522609"/>
            <a:ext cx="3484263" cy="194178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919437" y="4107364"/>
            <a:ext cx="1350771" cy="33855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Preliminary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043890" cy="582594"/>
          </a:xfrm>
        </p:spPr>
        <p:txBody>
          <a:bodyPr>
            <a:normAutofit/>
          </a:bodyPr>
          <a:lstStyle/>
          <a:p>
            <a:pPr algn="l"/>
            <a:endParaRPr lang="ko-KR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9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6480968" cy="504825"/>
          </a:xfrm>
        </p:spPr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Cordia New" panose="020B0304020202020204" pitchFamily="34" charset="-34"/>
              </a:rPr>
              <a:t>Rare Isotope Science Project (RISP)</a:t>
            </a:r>
            <a:endParaRPr lang="ko-KR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632282"/>
            <a:ext cx="8591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Budget:  US$ 1.44 B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(1 B$~1T Won)</a:t>
            </a:r>
          </a:p>
          <a:p>
            <a:r>
              <a:rPr lang="en-US" altLang="ko-KR" sz="1400" dirty="0" smtClean="0">
                <a:latin typeface="Arial" charset="0"/>
              </a:rPr>
              <a:t>                                  - </a:t>
            </a:r>
            <a:r>
              <a:rPr lang="en-US" altLang="ko-KR" sz="1400" dirty="0">
                <a:latin typeface="Arial" charset="0"/>
              </a:rPr>
              <a:t>accelerators and experimental apparatus : </a:t>
            </a:r>
            <a:r>
              <a:rPr lang="en-US" altLang="ko-KR" sz="1400" dirty="0" smtClean="0">
                <a:latin typeface="Arial" charset="0"/>
              </a:rPr>
              <a:t>0.46 B$</a:t>
            </a:r>
            <a:endParaRPr lang="en-US" altLang="ko-KR" sz="1400" dirty="0">
              <a:latin typeface="Arial" charset="0"/>
            </a:endParaRPr>
          </a:p>
          <a:p>
            <a:r>
              <a:rPr lang="en-US" altLang="ko-KR" sz="1400" dirty="0" smtClean="0">
                <a:latin typeface="Arial" charset="0"/>
              </a:rPr>
              <a:t>                                  - </a:t>
            </a:r>
            <a:r>
              <a:rPr lang="en-US" altLang="ko-KR" sz="1400" dirty="0">
                <a:latin typeface="Arial" charset="0"/>
              </a:rPr>
              <a:t>civil engineering &amp; conventional facilities : </a:t>
            </a:r>
            <a:r>
              <a:rPr lang="en-US" altLang="ko-KR" sz="1400" dirty="0" smtClean="0">
                <a:latin typeface="Arial" charset="0"/>
              </a:rPr>
              <a:t>0.98 B$ (incl. construction site purchase)      </a:t>
            </a:r>
          </a:p>
          <a:p>
            <a:r>
              <a:rPr lang="en-US" altLang="ko-KR" sz="1400" dirty="0">
                <a:solidFill>
                  <a:srgbClr val="002060"/>
                </a:solidFill>
                <a:latin typeface="Arial" charset="0"/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02060"/>
                </a:solidFill>
                <a:latin typeface="Arial" charset="0"/>
                <a:ea typeface="HY동녘B" panose="02030600000101010101" pitchFamily="18" charset="-127"/>
                <a:cs typeface="Arial" panose="020B0604020202020204" pitchFamily="34" charset="0"/>
              </a:rPr>
              <a:t>                                                                                                       (</a:t>
            </a:r>
            <a:r>
              <a:rPr lang="en-US" altLang="ko-KR" sz="1400" dirty="0">
                <a:solidFill>
                  <a:srgbClr val="002060"/>
                </a:solidFill>
                <a:latin typeface="Arial" charset="0"/>
                <a:ea typeface="HY동녘B" panose="02030600000101010101" pitchFamily="18" charset="-127"/>
                <a:cs typeface="Arial" panose="020B0604020202020204" pitchFamily="34" charset="0"/>
              </a:rPr>
              <a:t>recently approved in June 2014)</a:t>
            </a:r>
            <a:endParaRPr lang="en-US" altLang="ko-KR" sz="1400" dirty="0">
              <a:solidFill>
                <a:srgbClr val="00206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 smtClean="0">
                <a:latin typeface="Arial" charset="0"/>
              </a:rPr>
              <a:t>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Period:   2011.12 ~ 2021.12 (10.1 years)</a:t>
            </a:r>
            <a:endParaRPr lang="ko-KR" altLang="en-US" b="1" dirty="0">
              <a:solidFill>
                <a:schemeClr val="tx2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550" y="692696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 smtClean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 err="1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 err="1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-line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experiments</a:t>
            </a:r>
            <a:endParaRPr lang="ko-KR" altLang="en-US" sz="1400" dirty="0">
              <a:solidFill>
                <a:schemeClr val="tx2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16402" y="764704"/>
            <a:ext cx="262206" cy="220787"/>
            <a:chOff x="3772486" y="1374761"/>
            <a:chExt cx="262206" cy="220787"/>
          </a:xfrm>
        </p:grpSpPr>
        <p:sp>
          <p:nvSpPr>
            <p:cNvPr id="9" name="타원 8"/>
            <p:cNvSpPr/>
            <p:nvPr/>
          </p:nvSpPr>
          <p:spPr>
            <a:xfrm>
              <a:off x="3821005" y="141632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원호 9"/>
            <p:cNvSpPr/>
            <p:nvPr/>
          </p:nvSpPr>
          <p:spPr>
            <a:xfrm>
              <a:off x="3782664" y="1374761"/>
              <a:ext cx="252028" cy="216024"/>
            </a:xfrm>
            <a:prstGeom prst="arc">
              <a:avLst>
                <a:gd name="adj1" fmla="val 4513401"/>
                <a:gd name="adj2" fmla="val 19480166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20564132" lon="4275718" rev="1317586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원호 10"/>
            <p:cNvSpPr/>
            <p:nvPr/>
          </p:nvSpPr>
          <p:spPr>
            <a:xfrm>
              <a:off x="3772486" y="1379524"/>
              <a:ext cx="252028" cy="216024"/>
            </a:xfrm>
            <a:prstGeom prst="arc">
              <a:avLst>
                <a:gd name="adj1" fmla="val 6049800"/>
                <a:gd name="adj2" fmla="val 20360461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1268346" lon="15307875" rev="1645502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3873639" y="1400591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3851920" y="1499073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08164" y="2632149"/>
            <a:ext cx="262206" cy="220787"/>
            <a:chOff x="3772486" y="1374761"/>
            <a:chExt cx="262206" cy="220787"/>
          </a:xfrm>
        </p:grpSpPr>
        <p:sp>
          <p:nvSpPr>
            <p:cNvPr id="15" name="타원 14"/>
            <p:cNvSpPr/>
            <p:nvPr/>
          </p:nvSpPr>
          <p:spPr>
            <a:xfrm>
              <a:off x="3821005" y="141632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원호 15"/>
            <p:cNvSpPr/>
            <p:nvPr/>
          </p:nvSpPr>
          <p:spPr>
            <a:xfrm>
              <a:off x="3782664" y="1374761"/>
              <a:ext cx="252028" cy="216024"/>
            </a:xfrm>
            <a:prstGeom prst="arc">
              <a:avLst>
                <a:gd name="adj1" fmla="val 4513401"/>
                <a:gd name="adj2" fmla="val 19480166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20564132" lon="4275718" rev="1317586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원호 16"/>
            <p:cNvSpPr/>
            <p:nvPr/>
          </p:nvSpPr>
          <p:spPr>
            <a:xfrm>
              <a:off x="3772486" y="1379524"/>
              <a:ext cx="252028" cy="216024"/>
            </a:xfrm>
            <a:prstGeom prst="arc">
              <a:avLst>
                <a:gd name="adj1" fmla="val 6049800"/>
                <a:gd name="adj2" fmla="val 20360461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1268346" lon="15307875" rev="1645502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3873639" y="1400591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3851920" y="1499073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299209" y="1706912"/>
            <a:ext cx="262206" cy="220787"/>
            <a:chOff x="3772486" y="1374761"/>
            <a:chExt cx="262206" cy="220787"/>
          </a:xfrm>
        </p:grpSpPr>
        <p:sp>
          <p:nvSpPr>
            <p:cNvPr id="27" name="타원 26"/>
            <p:cNvSpPr/>
            <p:nvPr/>
          </p:nvSpPr>
          <p:spPr>
            <a:xfrm>
              <a:off x="3821005" y="141632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/>
            <p:cNvSpPr/>
            <p:nvPr/>
          </p:nvSpPr>
          <p:spPr>
            <a:xfrm>
              <a:off x="3782664" y="1374761"/>
              <a:ext cx="252028" cy="216024"/>
            </a:xfrm>
            <a:prstGeom prst="arc">
              <a:avLst>
                <a:gd name="adj1" fmla="val 4513401"/>
                <a:gd name="adj2" fmla="val 19480166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20564132" lon="4275718" rev="1317586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/>
            <p:cNvSpPr/>
            <p:nvPr/>
          </p:nvSpPr>
          <p:spPr>
            <a:xfrm>
              <a:off x="3772486" y="1379524"/>
              <a:ext cx="252028" cy="216024"/>
            </a:xfrm>
            <a:prstGeom prst="arc">
              <a:avLst>
                <a:gd name="adj1" fmla="val 6049800"/>
                <a:gd name="adj2" fmla="val 20360461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1268346" lon="15307875" rev="1645502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3873639" y="1400591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3851920" y="1499073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259632" y="2409764"/>
            <a:ext cx="6414439" cy="4099339"/>
            <a:chOff x="311224" y="656006"/>
            <a:chExt cx="9025607" cy="5797330"/>
          </a:xfrm>
        </p:grpSpPr>
        <p:pic>
          <p:nvPicPr>
            <p:cNvPr id="34" name="Picture 4" descr="Chart of nuclides.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56006"/>
              <a:ext cx="8136904" cy="579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24" y="782363"/>
              <a:ext cx="9025607" cy="554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563124" y="6488668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Also shown by C. H. Lee yesterday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92280" y="781125"/>
            <a:ext cx="1884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kern="0" dirty="0">
                <a:solidFill>
                  <a:srgbClr val="0070C0"/>
                </a:solidFill>
              </a:rPr>
              <a:t>All the following slides </a:t>
            </a:r>
            <a:r>
              <a:rPr lang="en-US" altLang="ko-KR" sz="1000" b="1" kern="0" dirty="0" smtClean="0">
                <a:solidFill>
                  <a:srgbClr val="0070C0"/>
                </a:solidFill>
              </a:rPr>
              <a:t>related to RAON </a:t>
            </a:r>
            <a:r>
              <a:rPr lang="en-US" altLang="ko-KR" sz="1000" b="1" kern="0" dirty="0">
                <a:solidFill>
                  <a:srgbClr val="0070C0"/>
                </a:solidFill>
              </a:rPr>
              <a:t>are from Dr. S.C. </a:t>
            </a:r>
            <a:r>
              <a:rPr lang="en-US" altLang="ko-KR" sz="1000" b="1" kern="0" dirty="0" err="1">
                <a:solidFill>
                  <a:srgbClr val="0070C0"/>
                </a:solidFill>
              </a:rPr>
              <a:t>Jeong</a:t>
            </a:r>
            <a:r>
              <a:rPr lang="en-US" altLang="ko-KR" sz="1000" b="1" kern="0" dirty="0">
                <a:solidFill>
                  <a:srgbClr val="0070C0"/>
                </a:solidFill>
              </a:rPr>
              <a:t> </a:t>
            </a:r>
            <a:endParaRPr lang="ko-KR" altLang="en-US" sz="1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11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765175"/>
          </a:xfrm>
        </p:spPr>
        <p:txBody>
          <a:bodyPr/>
          <a:lstStyle/>
          <a:p>
            <a:r>
              <a:rPr lang="en-US" altLang="ko-KR" sz="4000" b="1" u="sng" dirty="0" smtClean="0">
                <a:solidFill>
                  <a:srgbClr val="FF0066"/>
                </a:solidFill>
              </a:rPr>
              <a:t>Summary</a:t>
            </a:r>
            <a:endParaRPr lang="en-US" altLang="ko-KR" sz="4000" b="1" u="sng" dirty="0">
              <a:solidFill>
                <a:srgbClr val="FF0066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6949" y="802562"/>
            <a:ext cx="8712894" cy="5112098"/>
          </a:xfrm>
        </p:spPr>
        <p:txBody>
          <a:bodyPr/>
          <a:lstStyle/>
          <a:p>
            <a:r>
              <a:rPr lang="en-US" altLang="ko-KR" sz="2000" dirty="0" smtClean="0">
                <a:solidFill>
                  <a:schemeClr val="tx2"/>
                </a:solidFill>
              </a:rPr>
              <a:t>Korea </a:t>
            </a:r>
            <a:r>
              <a:rPr lang="en-US" altLang="ko-KR" sz="2000" dirty="0">
                <a:solidFill>
                  <a:schemeClr val="tx2"/>
                </a:solidFill>
              </a:rPr>
              <a:t>will build the RI beam accelerator facility, called RAON. Integration of ISOL and IF is one of the distinct features of RAON</a:t>
            </a:r>
            <a:r>
              <a:rPr lang="en-US" altLang="ko-KR" sz="2000" dirty="0" smtClean="0">
                <a:solidFill>
                  <a:schemeClr val="tx2"/>
                </a:solidFill>
              </a:rPr>
              <a:t>.</a:t>
            </a:r>
          </a:p>
          <a:p>
            <a:endParaRPr lang="en-US" altLang="ko-KR" sz="2000" dirty="0" smtClean="0">
              <a:solidFill>
                <a:schemeClr val="tx2"/>
              </a:solidFill>
            </a:endParaRPr>
          </a:p>
          <a:p>
            <a:r>
              <a:rPr lang="en-US" altLang="ko-KR" sz="2000" dirty="0" err="1" smtClean="0">
                <a:solidFill>
                  <a:schemeClr val="tx2"/>
                </a:solidFill>
              </a:rPr>
              <a:t>KoBRA</a:t>
            </a:r>
            <a:r>
              <a:rPr lang="en-US" altLang="ko-KR" sz="2000" dirty="0" smtClean="0">
                <a:solidFill>
                  <a:schemeClr val="tx2"/>
                </a:solidFill>
              </a:rPr>
              <a:t> </a:t>
            </a:r>
            <a:r>
              <a:rPr lang="en-US" altLang="ko-KR" sz="2000" dirty="0">
                <a:solidFill>
                  <a:schemeClr val="tx2"/>
                </a:solidFill>
              </a:rPr>
              <a:t>is one of the first experimental facilities at RAON for nuclear astrophysics and nuclear structure studies using low energy RI beams. </a:t>
            </a:r>
            <a:endParaRPr lang="en-US" altLang="ko-KR" sz="20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ko-KR" sz="2000" dirty="0">
              <a:solidFill>
                <a:srgbClr val="FFFF00"/>
              </a:solidFill>
            </a:endParaRPr>
          </a:p>
          <a:p>
            <a:r>
              <a:rPr lang="en-US" altLang="ko-KR" sz="2000" dirty="0" smtClean="0">
                <a:solidFill>
                  <a:schemeClr val="tx2"/>
                </a:solidFill>
              </a:rPr>
              <a:t>Nuclear astrophysics experiments using RI beams at CNS and RIKEN were measured. </a:t>
            </a:r>
          </a:p>
          <a:p>
            <a:endParaRPr lang="en-US" altLang="ko-KR" sz="2000" dirty="0">
              <a:solidFill>
                <a:schemeClr val="tx2"/>
              </a:solidFill>
            </a:endParaRPr>
          </a:p>
          <a:p>
            <a:r>
              <a:rPr lang="en-US" altLang="ko-KR" sz="2000" dirty="0" smtClean="0">
                <a:solidFill>
                  <a:schemeClr val="tx2"/>
                </a:solidFill>
              </a:rPr>
              <a:t>New measurements with RI beams at RIB facilities like RAON and RIBF will give us a deeper understanding of the Universe</a:t>
            </a:r>
          </a:p>
          <a:p>
            <a:pPr lvl="1"/>
            <a:r>
              <a:rPr lang="en-US" altLang="ko-KR" sz="2000" dirty="0" smtClean="0">
                <a:solidFill>
                  <a:srgbClr val="FFFF00"/>
                </a:solidFill>
              </a:rPr>
              <a:t>Element abundance, star evolution</a:t>
            </a:r>
          </a:p>
          <a:p>
            <a:pPr lvl="1"/>
            <a:r>
              <a:rPr lang="en-US" altLang="ko-KR" sz="2000" dirty="0" smtClean="0">
                <a:solidFill>
                  <a:srgbClr val="FFFF00"/>
                </a:solidFill>
              </a:rPr>
              <a:t>X-ray burst, novae, supernovae</a:t>
            </a:r>
          </a:p>
          <a:p>
            <a:endParaRPr lang="en-US" altLang="ko-KR" sz="2400" dirty="0" smtClean="0">
              <a:solidFill>
                <a:srgbClr val="FFFF00"/>
              </a:solidFill>
            </a:endParaRPr>
          </a:p>
          <a:p>
            <a:pPr marL="457200" indent="-457200">
              <a:buFont typeface="Wingdings" pitchFamily="2" charset="2"/>
              <a:buChar char="l"/>
            </a:pPr>
            <a:endParaRPr lang="en-US" altLang="ko-KR" sz="2400" dirty="0" smtClean="0">
              <a:solidFill>
                <a:srgbClr val="FFFF00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23528" y="5914660"/>
            <a:ext cx="822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az-Cyrl-AZ" altLang="ko-KR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rPr>
              <a:t>Спасибо </a:t>
            </a:r>
            <a:r>
              <a:rPr kumimoji="1" lang="az-Cyrl-AZ" altLang="ko-K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rPr>
              <a:t>за </a:t>
            </a:r>
            <a:r>
              <a:rPr kumimoji="1" lang="az-Cyrl-AZ" altLang="ko-KR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rPr>
              <a:t>внимание</a:t>
            </a:r>
            <a:r>
              <a:rPr kumimoji="1" lang="en-US" altLang="ko-KR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rPr>
              <a:t>!</a:t>
            </a:r>
            <a:endParaRPr kumimoji="1" lang="az-Cyrl-AZ" altLang="ko-KR" sz="24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43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3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7018">
            <a:off x="1627054" y="2007225"/>
            <a:ext cx="5300060" cy="31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  <a:ea typeface="HY동녘B" panose="02030600000101010101" pitchFamily="18" charset="-127"/>
              </a:rPr>
              <a:t>Cyclotron+ISOL+SCL3 for LE-Exp. </a:t>
            </a:r>
            <a:endParaRPr lang="ko-KR" altLang="en-US" dirty="0"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cxnSp>
        <p:nvCxnSpPr>
          <p:cNvPr id="28" name="꺾인 연결선 27"/>
          <p:cNvCxnSpPr/>
          <p:nvPr/>
        </p:nvCxnSpPr>
        <p:spPr bwMode="auto">
          <a:xfrm rot="10800000">
            <a:off x="2413398" y="1560881"/>
            <a:ext cx="2304259" cy="1603500"/>
          </a:xfrm>
          <a:prstGeom prst="bentConnector3">
            <a:avLst>
              <a:gd name="adj1" fmla="val 2068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4130958" y="5182883"/>
            <a:ext cx="1394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05" y="5494549"/>
            <a:ext cx="133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38"/>
          <p:cNvSpPr txBox="1">
            <a:spLocks noChangeArrowheads="1"/>
          </p:cNvSpPr>
          <p:nvPr/>
        </p:nvSpPr>
        <p:spPr bwMode="auto">
          <a:xfrm>
            <a:off x="5089866" y="3260561"/>
            <a:ext cx="1538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6" name="TextBox 38"/>
          <p:cNvSpPr txBox="1">
            <a:spLocks noChangeArrowheads="1"/>
          </p:cNvSpPr>
          <p:nvPr/>
        </p:nvSpPr>
        <p:spPr bwMode="auto">
          <a:xfrm>
            <a:off x="4772321" y="1215971"/>
            <a:ext cx="1599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7" name="TextBox 38"/>
          <p:cNvSpPr txBox="1">
            <a:spLocks noChangeArrowheads="1"/>
          </p:cNvSpPr>
          <p:nvPr/>
        </p:nvSpPr>
        <p:spPr bwMode="auto">
          <a:xfrm>
            <a:off x="3483651" y="3134671"/>
            <a:ext cx="1394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Very-low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5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" y="1019426"/>
            <a:ext cx="2088232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93465" y="98072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4" y="2243920"/>
            <a:ext cx="2109248" cy="1194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283845" y="220739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HPMMS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9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3620499"/>
            <a:ext cx="2111136" cy="1205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290576" y="3564778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Facility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꺾인 연결선 77"/>
          <p:cNvCxnSpPr/>
          <p:nvPr/>
        </p:nvCxnSpPr>
        <p:spPr bwMode="auto">
          <a:xfrm rot="10800000">
            <a:off x="2346554" y="2922826"/>
            <a:ext cx="2274194" cy="59422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63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5033048"/>
            <a:ext cx="2111136" cy="1322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85734" y="501297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꺾인 연결선 83"/>
          <p:cNvCxnSpPr/>
          <p:nvPr/>
        </p:nvCxnSpPr>
        <p:spPr bwMode="auto">
          <a:xfrm rot="10800000">
            <a:off x="2413399" y="4705487"/>
            <a:ext cx="812672" cy="78436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꺾인 연결선 86"/>
          <p:cNvCxnSpPr/>
          <p:nvPr/>
        </p:nvCxnSpPr>
        <p:spPr bwMode="auto">
          <a:xfrm rot="10800000" flipV="1">
            <a:off x="2403223" y="5459882"/>
            <a:ext cx="1479173" cy="549696"/>
          </a:xfrm>
          <a:prstGeom prst="bentConnector3">
            <a:avLst>
              <a:gd name="adj1" fmla="val -175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3013" y="2415228"/>
            <a:ext cx="9523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~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64799" y="4804088"/>
            <a:ext cx="18213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&gt; U-18.5MeV/u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579" y="3367910"/>
            <a:ext cx="23230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p</a:t>
            </a:r>
            <a:r>
              <a:rPr lang="en-US" altLang="ko-KR" dirty="0" smtClean="0"/>
              <a:t>, d, Li &lt;P-88MeV/u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9264" y="-2001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SIB @ 2020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RIB @ 2021</a:t>
            </a:r>
            <a:endParaRPr lang="ko-KR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 rot="18086607">
            <a:off x="3138234" y="5089439"/>
            <a:ext cx="937710" cy="1065973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 rot="17920426">
            <a:off x="4331783" y="3407799"/>
            <a:ext cx="956532" cy="848450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 rot="18067961">
            <a:off x="3362839" y="4500034"/>
            <a:ext cx="1289651" cy="219937"/>
          </a:xfrm>
          <a:prstGeom prst="roundRect">
            <a:avLst>
              <a:gd name="adj" fmla="val 0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03823" y="439111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66353" y="354219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ISOL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35353" y="385867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66353" y="3754716"/>
            <a:ext cx="154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  <a:latin typeface="Trebuchet MS" pitchFamily="34" charset="0"/>
              </a:rPr>
              <a:t>Cyclotron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383481" y="695961"/>
            <a:ext cx="2769558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ko-KR" dirty="0"/>
              <a:t>Uniqueness 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in </a:t>
            </a:r>
            <a:r>
              <a:rPr lang="en-US" altLang="ko-KR" dirty="0"/>
              <a:t>terms of </a:t>
            </a:r>
            <a:r>
              <a:rPr lang="en-US" altLang="ko-KR" dirty="0" smtClean="0"/>
              <a:t>beam energy </a:t>
            </a:r>
          </a:p>
          <a:p>
            <a:pPr algn="r"/>
            <a:r>
              <a:rPr lang="en-US" altLang="ko-KR" dirty="0" smtClean="0"/>
              <a:t>(</a:t>
            </a:r>
            <a:r>
              <a:rPr lang="en-US" altLang="ko-KR" dirty="0"/>
              <a:t>SIB, RIB)</a:t>
            </a:r>
          </a:p>
          <a:p>
            <a:pPr algn="r"/>
            <a:r>
              <a:rPr lang="en-US" altLang="ko-KR" dirty="0">
                <a:sym typeface="Wingdings" panose="05000000000000000000" pitchFamily="2" charset="2"/>
              </a:rPr>
              <a:t></a:t>
            </a:r>
            <a:r>
              <a:rPr lang="en-US" altLang="ko-KR" dirty="0"/>
              <a:t>Variable 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from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500keV/u </a:t>
            </a:r>
          </a:p>
          <a:p>
            <a:pPr algn="r"/>
            <a:r>
              <a:rPr lang="en-US" altLang="ko-KR" dirty="0" smtClean="0"/>
              <a:t>to U-18.5MeV/u </a:t>
            </a:r>
          </a:p>
          <a:p>
            <a:pPr algn="r"/>
            <a:r>
              <a:rPr lang="en-US" altLang="ko-KR" dirty="0"/>
              <a:t> </a:t>
            </a:r>
            <a:r>
              <a:rPr lang="en-US" altLang="ko-KR" dirty="0" smtClean="0"/>
              <a:t>   &amp; p-88MeV/u</a:t>
            </a:r>
            <a:endParaRPr lang="en-US" altLang="ko-KR" dirty="0"/>
          </a:p>
        </p:txBody>
      </p:sp>
      <p:sp>
        <p:nvSpPr>
          <p:cNvPr id="3" name="TextBox 2"/>
          <p:cNvSpPr txBox="1"/>
          <p:nvPr/>
        </p:nvSpPr>
        <p:spPr>
          <a:xfrm>
            <a:off x="5525167" y="4698287"/>
            <a:ext cx="2720295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/>
              <a:t>  Conventional </a:t>
            </a:r>
          </a:p>
          <a:p>
            <a:pPr algn="r"/>
            <a:r>
              <a:rPr lang="en-US" altLang="ko-KR" dirty="0" smtClean="0"/>
              <a:t> low-energy </a:t>
            </a:r>
          </a:p>
          <a:p>
            <a:pPr algn="r"/>
            <a:r>
              <a:rPr lang="en-US" altLang="ko-KR" dirty="0" smtClean="0"/>
              <a:t> scattering experiments </a:t>
            </a:r>
          </a:p>
          <a:p>
            <a:pPr algn="r"/>
            <a:r>
              <a:rPr lang="en-US" altLang="ko-KR" dirty="0" smtClean="0"/>
              <a:t> with high precision </a:t>
            </a:r>
          </a:p>
          <a:p>
            <a:pPr algn="r"/>
            <a:r>
              <a:rPr lang="en-US" altLang="ko-KR" dirty="0" smtClean="0"/>
              <a:t> using </a:t>
            </a:r>
          </a:p>
          <a:p>
            <a:pPr algn="r"/>
            <a:r>
              <a:rPr lang="en-US" altLang="ko-KR" dirty="0" smtClean="0"/>
              <a:t>   RIB &amp; SIB </a:t>
            </a:r>
          </a:p>
        </p:txBody>
      </p:sp>
    </p:spTree>
    <p:extLst>
      <p:ext uri="{BB962C8B-B14F-4D97-AF65-F5344CB8AC3E}">
        <p14:creationId xmlns:p14="http://schemas.microsoft.com/office/powerpoint/2010/main" val="3956513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1" name="Group 11"/>
          <p:cNvGrpSpPr>
            <a:grpSpLocks/>
          </p:cNvGrpSpPr>
          <p:nvPr/>
        </p:nvGrpSpPr>
        <p:grpSpPr bwMode="auto">
          <a:xfrm>
            <a:off x="683544" y="1196752"/>
            <a:ext cx="6336704" cy="5040288"/>
            <a:chOff x="22" y="341"/>
            <a:chExt cx="5624" cy="3860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41"/>
              <a:ext cx="5624" cy="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27" name="Oval 7"/>
            <p:cNvSpPr>
              <a:spLocks noChangeArrowheads="1"/>
            </p:cNvSpPr>
            <p:nvPr/>
          </p:nvSpPr>
          <p:spPr bwMode="auto">
            <a:xfrm rot="-1312952">
              <a:off x="1010" y="1832"/>
              <a:ext cx="4458" cy="979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solidFill>
                  <a:schemeClr val="accent2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-27384"/>
            <a:ext cx="7848872" cy="504825"/>
          </a:xfrm>
        </p:spPr>
        <p:txBody>
          <a:bodyPr/>
          <a:lstStyle/>
          <a:p>
            <a:r>
              <a:rPr lang="en-US" altLang="ja-JP" dirty="0"/>
              <a:t>RIB energy vs. </a:t>
            </a:r>
            <a:r>
              <a:rPr lang="en-US" altLang="ja-JP" dirty="0" smtClean="0"/>
              <a:t>Intensity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1180" y="4293096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@ VLE hall</a:t>
            </a:r>
          </a:p>
          <a:p>
            <a:r>
              <a:rPr lang="en-US" altLang="ko-KR" dirty="0" smtClean="0"/>
              <a:t>By HPMMS &amp; CLS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3378" y="3078408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@ LE Halls </a:t>
            </a:r>
          </a:p>
          <a:p>
            <a:r>
              <a:rPr lang="en-US" altLang="ko-KR" dirty="0" smtClean="0"/>
              <a:t>by KOBRA</a:t>
            </a:r>
          </a:p>
        </p:txBody>
      </p:sp>
    </p:spTree>
    <p:extLst>
      <p:ext uri="{BB962C8B-B14F-4D97-AF65-F5344CB8AC3E}">
        <p14:creationId xmlns:p14="http://schemas.microsoft.com/office/powerpoint/2010/main" val="1499437395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50" y="881456"/>
            <a:ext cx="7801984" cy="4465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702" y="2601411"/>
            <a:ext cx="2093843" cy="25391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105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Low energy experimental hall</a:t>
            </a:r>
            <a:endParaRPr lang="ko-KR" altLang="en-US" sz="1050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8" y="2871881"/>
            <a:ext cx="1499128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Low energy experimental hall B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41" y="4253025"/>
            <a:ext cx="1505540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Low energy experimental hall A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4132" y="4625498"/>
            <a:ext cx="676788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ISOL</a:t>
            </a:r>
            <a:r>
              <a:rPr lang="ko-KR" altLang="en-US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facility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6947" y="3666723"/>
            <a:ext cx="383438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SCL3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3857" y="2981925"/>
            <a:ext cx="383438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SCL2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7007" y="1756898"/>
            <a:ext cx="383438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SCL1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1226" y="4081893"/>
            <a:ext cx="559769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IF facility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2312" y="4720511"/>
            <a:ext cx="1537600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High energy experimental hall A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4" name="_x419200664" descr="EMB0000346438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8" y="4733548"/>
            <a:ext cx="2170355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78" y="5468084"/>
            <a:ext cx="1002854" cy="303477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760730" y="4704829"/>
            <a:ext cx="2234031" cy="122048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17" name="꺾인 연결선 16"/>
          <p:cNvCxnSpPr/>
          <p:nvPr/>
        </p:nvCxnSpPr>
        <p:spPr>
          <a:xfrm rot="16200000" flipH="1">
            <a:off x="1837765" y="4155425"/>
            <a:ext cx="578646" cy="52015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7958" y="4367471"/>
            <a:ext cx="1531188" cy="196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675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High energy experimental hall B</a:t>
            </a:r>
            <a:endParaRPr lang="ko-KR" altLang="en-US" sz="675" b="1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0" name="직각 삼각형 19"/>
          <p:cNvSpPr/>
          <p:nvPr/>
        </p:nvSpPr>
        <p:spPr>
          <a:xfrm flipV="1">
            <a:off x="1329" y="847100"/>
            <a:ext cx="391078" cy="368711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9" y="847099"/>
            <a:ext cx="2270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ko-KR" sz="21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Layout of RAON</a:t>
            </a:r>
            <a:endParaRPr lang="en-US" altLang="ko-KR" sz="1050" dirty="0">
              <a:solidFill>
                <a:srgbClr val="00B0F0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70633" y="1374732"/>
            <a:ext cx="594360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Stable ion beams from SCL1 or SCL3</a:t>
            </a:r>
          </a:p>
          <a:p>
            <a:pPr defTabSz="685800"/>
            <a:r>
              <a:rPr lang="en-US" altLang="ko-KR" sz="135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   e.g., &lt; 42 MeV/u </a:t>
            </a:r>
            <a:r>
              <a:rPr lang="en-US" altLang="ko-KR" sz="135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12</a:t>
            </a:r>
            <a:r>
              <a:rPr lang="en-US" altLang="ko-KR" sz="135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C, &lt; 39 MeV/u for </a:t>
            </a:r>
            <a:r>
              <a:rPr lang="en-US" altLang="ko-KR" sz="135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en-US" altLang="ko-KR" sz="135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O, ….. &lt;18 MeV/u for </a:t>
            </a:r>
            <a:r>
              <a:rPr lang="en-US" altLang="ko-KR" sz="135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238</a:t>
            </a:r>
            <a:r>
              <a:rPr lang="en-US" altLang="ko-KR" sz="135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U</a:t>
            </a:r>
          </a:p>
          <a:p>
            <a:pPr defTabSz="685800"/>
            <a:endParaRPr lang="en-US" altLang="ko-KR" sz="1350" dirty="0">
              <a:solidFill>
                <a:prstClr val="black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RI beams from SCL3 with ISOL</a:t>
            </a:r>
          </a:p>
          <a:p>
            <a:pPr defTabSz="685800"/>
            <a:r>
              <a:rPr lang="en-US" altLang="ko-KR" sz="135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   Maximum energy:  about &lt;18 MeV/u for </a:t>
            </a:r>
            <a:r>
              <a:rPr lang="en-US" altLang="ko-KR" sz="135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132</a:t>
            </a:r>
            <a:r>
              <a:rPr lang="en-US" altLang="ko-KR" sz="1350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Sn, …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6707458" y="5804543"/>
            <a:ext cx="2436542" cy="2192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r>
              <a:rPr lang="en-US" altLang="ko-KR" sz="825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K.Tshoo</a:t>
            </a:r>
            <a:r>
              <a:rPr lang="en-US" altLang="ko-KR" sz="825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@ RIPS 2017/06/29</a:t>
            </a:r>
            <a:endParaRPr lang="ko-KR" altLang="en-US" sz="82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44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227350" y="6543675"/>
            <a:ext cx="504825" cy="314325"/>
          </a:xfrm>
        </p:spPr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5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9" y="1340768"/>
            <a:ext cx="825620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3"/>
          <p:cNvSpPr txBox="1">
            <a:spLocks/>
          </p:cNvSpPr>
          <p:nvPr/>
        </p:nvSpPr>
        <p:spPr>
          <a:xfrm>
            <a:off x="396552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RAON Concept 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962" y="171186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0446" y="435581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1433" y="536392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ISOL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0886" y="514790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IF (high E)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83325" y="4177531"/>
            <a:ext cx="1415134" cy="125840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3463734" y="4040196"/>
            <a:ext cx="1266991" cy="126101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1523485" y="4177532"/>
            <a:ext cx="1940250" cy="225316"/>
          </a:xfrm>
          <a:prstGeom prst="roundRect">
            <a:avLst>
              <a:gd name="adj" fmla="val 0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1706388" y="3894448"/>
            <a:ext cx="5195873" cy="164040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4712986" y="4047250"/>
            <a:ext cx="2372177" cy="956633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5428988" y="4980797"/>
            <a:ext cx="741898" cy="1135979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모서리가 둥근 직사각형 24"/>
          <p:cNvSpPr/>
          <p:nvPr/>
        </p:nvSpPr>
        <p:spPr>
          <a:xfrm rot="16200000">
            <a:off x="1474546" y="3948655"/>
            <a:ext cx="280785" cy="182904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Rectangle 1"/>
          <p:cNvSpPr/>
          <p:nvPr/>
        </p:nvSpPr>
        <p:spPr>
          <a:xfrm>
            <a:off x="2138547" y="1052736"/>
            <a:ext cx="7041965" cy="2350818"/>
          </a:xfrm>
          <a:prstGeom prst="rect">
            <a:avLst/>
          </a:prstGeom>
          <a:solidFill>
            <a:sysClr val="window" lastClr="FFFFFF"/>
          </a:solidFill>
          <a:ln w="15875">
            <a:noFill/>
          </a:ln>
        </p:spPr>
        <p:txBody>
          <a:bodyPr wrap="square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intensity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RI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beams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ISOL</a:t>
            </a:r>
            <a:r>
              <a:rPr kumimoji="0" lang="en-US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&amp;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IF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   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ISOL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direct fission of </a:t>
            </a:r>
            <a:r>
              <a:rPr kumimoji="0" lang="en-US" altLang="ko-KR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238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a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70MeV-proton cyclotron</a:t>
            </a:r>
            <a:r>
              <a:rPr kumimoji="0" lang="en-US" altLang="ko-KR" sz="1600" b="1" i="0" u="sng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f/s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   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IF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200MeV/u, 8.3p</a:t>
            </a:r>
            <a:r>
              <a:rPr kumimoji="0" lang="el-GR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μ</a:t>
            </a:r>
            <a:r>
              <a:rPr kumimoji="0" lang="en-US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kumimoji="0" lang="en-US" altLang="ko-KR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238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by  a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400kW-superconducting LINAC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quality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neutron-rich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RI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132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Sn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 up to </a:t>
            </a:r>
            <a:r>
              <a:rPr kumimoji="0" lang="en-US" altLang="ko-KR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~250MeV/u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up to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~10</a:t>
            </a: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pps</a:t>
            </a: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More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exotic RI </a:t>
            </a:r>
            <a:r>
              <a:rPr kumimoji="0" lang="en-US" altLang="ko-KR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  <a:r>
              <a:rPr kumimoji="0" lang="en-US" altLang="ko-KR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ISOL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IF</a:t>
            </a:r>
            <a:endParaRPr kumimoji="0" lang="en-US" altLang="ko-KR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4381" y="741650"/>
            <a:ext cx="615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: </a:t>
            </a:r>
            <a:r>
              <a:rPr lang="en-US" altLang="ko-KR" dirty="0" smtClean="0">
                <a:solidFill>
                  <a:srgbClr val="FF0000"/>
                </a:solidFill>
              </a:rPr>
              <a:t>Accelerator complex for producing rare isotope beams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4" name="Left Arrow 1"/>
          <p:cNvSpPr/>
          <p:nvPr/>
        </p:nvSpPr>
        <p:spPr>
          <a:xfrm>
            <a:off x="1877314" y="4064279"/>
            <a:ext cx="2200755" cy="360040"/>
          </a:xfrm>
          <a:prstGeom prst="leftArrow">
            <a:avLst/>
          </a:prstGeom>
          <a:solidFill>
            <a:srgbClr val="FFFF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5" name="U-Turn Arrow 119"/>
          <p:cNvSpPr/>
          <p:nvPr/>
        </p:nvSpPr>
        <p:spPr>
          <a:xfrm rot="16200000">
            <a:off x="1430500" y="3766413"/>
            <a:ext cx="577916" cy="610109"/>
          </a:xfrm>
          <a:prstGeom prst="uturnArrow">
            <a:avLst/>
          </a:prstGeom>
          <a:solidFill>
            <a:srgbClr val="FFFF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6" name="Left Arrow 121"/>
          <p:cNvSpPr/>
          <p:nvPr/>
        </p:nvSpPr>
        <p:spPr>
          <a:xfrm rot="10800000">
            <a:off x="1786361" y="3731370"/>
            <a:ext cx="5088532" cy="360040"/>
          </a:xfrm>
          <a:prstGeom prst="leftArrow">
            <a:avLst/>
          </a:prstGeom>
          <a:solidFill>
            <a:srgbClr val="FF3300">
              <a:alpha val="85000"/>
            </a:srgbClr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7" name="Right Arrow 125"/>
          <p:cNvSpPr/>
          <p:nvPr/>
        </p:nvSpPr>
        <p:spPr>
          <a:xfrm rot="8229779">
            <a:off x="5774619" y="4573918"/>
            <a:ext cx="1272114" cy="390424"/>
          </a:xfrm>
          <a:prstGeom prst="rightArrow">
            <a:avLst/>
          </a:prstGeom>
          <a:solidFill>
            <a:srgbClr val="C00000">
              <a:alpha val="85000"/>
            </a:srgbClr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8" name="Left Arrow 121"/>
          <p:cNvSpPr/>
          <p:nvPr/>
        </p:nvSpPr>
        <p:spPr>
          <a:xfrm rot="10800000">
            <a:off x="1778544" y="3756149"/>
            <a:ext cx="5113563" cy="360040"/>
          </a:xfrm>
          <a:prstGeom prst="leftArrow">
            <a:avLst/>
          </a:prstGeom>
          <a:solidFill>
            <a:srgbClr val="7030A0">
              <a:alpha val="85000"/>
            </a:srgbClr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9" name="Right Arrow 125"/>
          <p:cNvSpPr/>
          <p:nvPr/>
        </p:nvSpPr>
        <p:spPr>
          <a:xfrm rot="8265288">
            <a:off x="5718504" y="4602538"/>
            <a:ext cx="1335850" cy="390424"/>
          </a:xfrm>
          <a:prstGeom prst="rightArrow">
            <a:avLst/>
          </a:prstGeom>
          <a:solidFill>
            <a:srgbClr val="7030A0">
              <a:alpha val="85000"/>
            </a:srgbClr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0" name="굽은 화살표 49"/>
          <p:cNvSpPr/>
          <p:nvPr/>
        </p:nvSpPr>
        <p:spPr bwMode="auto">
          <a:xfrm flipV="1">
            <a:off x="1498413" y="1659968"/>
            <a:ext cx="415945" cy="2450856"/>
          </a:xfrm>
          <a:prstGeom prst="bentArrow">
            <a:avLst>
              <a:gd name="adj1" fmla="val 48753"/>
              <a:gd name="adj2" fmla="val 50000"/>
              <a:gd name="adj3" fmla="val 25000"/>
              <a:gd name="adj4" fmla="val 43750"/>
            </a:avLst>
          </a:prstGeom>
          <a:solidFill>
            <a:srgbClr val="7030A0">
              <a:alpha val="85000"/>
            </a:srgbClr>
          </a:solidFill>
          <a:ln w="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Left Arrow 1"/>
          <p:cNvSpPr/>
          <p:nvPr/>
        </p:nvSpPr>
        <p:spPr>
          <a:xfrm>
            <a:off x="1453255" y="4079474"/>
            <a:ext cx="2441948" cy="429646"/>
          </a:xfrm>
          <a:prstGeom prst="leftArrow">
            <a:avLst/>
          </a:prstGeom>
          <a:solidFill>
            <a:srgbClr val="FFFF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1905" y="350244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SCL2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585773" y="264874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46034" y="4797750"/>
            <a:ext cx="154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  <a:latin typeface="Trebuchet MS" pitchFamily="34" charset="0"/>
              </a:rPr>
              <a:t>Cyclotron </a:t>
            </a:r>
          </a:p>
        </p:txBody>
      </p:sp>
      <p:sp>
        <p:nvSpPr>
          <p:cNvPr id="38" name="하트 37"/>
          <p:cNvSpPr/>
          <p:nvPr/>
        </p:nvSpPr>
        <p:spPr bwMode="auto">
          <a:xfrm>
            <a:off x="5899074" y="2825366"/>
            <a:ext cx="638480" cy="576064"/>
          </a:xfrm>
          <a:prstGeom prst="heart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28787" y="572396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LAMPS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943" y="338681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NDPS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31280" y="41011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HPMMS </a:t>
            </a:r>
          </a:p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&amp; CLS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38938" y="3330137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BIS &amp; </a:t>
            </a:r>
          </a:p>
          <a:p>
            <a:pPr>
              <a:spcBef>
                <a:spcPct val="0"/>
              </a:spcBef>
            </a:pPr>
            <a:r>
              <a:rPr lang="en-US" altLang="ko-KR" b="1" dirty="0" err="1" smtClean="0">
                <a:solidFill>
                  <a:srgbClr val="7030A0"/>
                </a:solidFill>
                <a:latin typeface="Trebuchet MS" pitchFamily="34" charset="0"/>
              </a:rPr>
              <a:t>muSR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7962" y="543286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KO</a:t>
            </a: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BRA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3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Lineup of RIB production &amp; separation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92344"/>
            <a:ext cx="4320480" cy="26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2616" y="341026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3410260"/>
            <a:ext cx="1385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(high E)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9556" y="3410260"/>
            <a:ext cx="228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KOBRA (low E IF)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3953972"/>
            <a:ext cx="80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376728"/>
            <a:ext cx="99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481806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mechanism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777232"/>
            <a:ext cx="218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RIB energy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1404" y="39539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SCL3 or SCL1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2941" y="39543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3954386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SCL3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2 or SCL12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438643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SCL3 or SCL3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0743" y="4818482"/>
            <a:ext cx="16530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reactions</a:t>
            </a:r>
          </a:p>
          <a:p>
            <a:pPr algn="ct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p,d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(</a:t>
            </a:r>
            <a:r>
              <a:rPr lang="en-US" altLang="ko-KR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He,n)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4008" y="4818482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induced U fission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0272" y="4818482"/>
            <a:ext cx="137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PF, U fission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578652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 of MeV/u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2286" y="5786524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few of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3783" y="5786524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hundreds of MeV/u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직선 연결선 23"/>
          <p:cNvCxnSpPr/>
          <p:nvPr/>
        </p:nvCxnSpPr>
        <p:spPr bwMode="auto">
          <a:xfrm>
            <a:off x="107504" y="3881394"/>
            <a:ext cx="8856984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/>
          <p:nvPr/>
        </p:nvCxnSpPr>
        <p:spPr bwMode="auto">
          <a:xfrm>
            <a:off x="107504" y="6218572"/>
            <a:ext cx="8856984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25"/>
          <p:cNvCxnSpPr/>
          <p:nvPr/>
        </p:nvCxnSpPr>
        <p:spPr bwMode="auto">
          <a:xfrm>
            <a:off x="2403614" y="3429000"/>
            <a:ext cx="0" cy="2952328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화살표 연결선 29"/>
          <p:cNvCxnSpPr/>
          <p:nvPr/>
        </p:nvCxnSpPr>
        <p:spPr bwMode="auto">
          <a:xfrm flipH="1">
            <a:off x="3560892" y="2564904"/>
            <a:ext cx="579060" cy="80935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직선 화살표 연결선 30"/>
          <p:cNvCxnSpPr/>
          <p:nvPr/>
        </p:nvCxnSpPr>
        <p:spPr bwMode="auto">
          <a:xfrm flipH="1">
            <a:off x="5436096" y="2708920"/>
            <a:ext cx="288032" cy="70134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직선 화살표 연결선 32"/>
          <p:cNvCxnSpPr>
            <a:endCxn id="6" idx="0"/>
          </p:cNvCxnSpPr>
          <p:nvPr/>
        </p:nvCxnSpPr>
        <p:spPr bwMode="auto">
          <a:xfrm>
            <a:off x="6753543" y="2420888"/>
            <a:ext cx="959451" cy="98937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해 34"/>
          <p:cNvSpPr/>
          <p:nvPr/>
        </p:nvSpPr>
        <p:spPr bwMode="auto">
          <a:xfrm>
            <a:off x="251520" y="1285638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452" y="119675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ISOLIF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528" y="1564378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ISOL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SCL3SCL2IF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1924418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ISOL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SCL3KOBRA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해 41"/>
          <p:cNvSpPr/>
          <p:nvPr/>
        </p:nvSpPr>
        <p:spPr bwMode="auto">
          <a:xfrm>
            <a:off x="251520" y="2492896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7452" y="240401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Re-Acc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2771636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stopped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beamSCL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672" y="241159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(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upgrade)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슬라이드 번호 개체 틀 3"/>
          <p:cNvSpPr txBox="1">
            <a:spLocks/>
          </p:cNvSpPr>
          <p:nvPr/>
        </p:nvSpPr>
        <p:spPr>
          <a:xfrm>
            <a:off x="4427538" y="6525344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B611837-82FE-4D1C-BE50-68DBDC9CB354}" type="slidenum">
              <a:rPr lang="ko-KR" altLang="en-US" sz="1200" smtClean="0"/>
              <a:pPr algn="ctr">
                <a:defRPr/>
              </a:pPr>
              <a:t>6</a:t>
            </a:fld>
            <a:endParaRPr lang="en-US" altLang="ko-KR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4665746" y="215681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4063" y="153496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SCL2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347549" y="120146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9640" y="3185722"/>
            <a:ext cx="127310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U-18.5MeV/u</a:t>
            </a:r>
            <a:endParaRPr lang="ko-KR" alt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744827" y="3119883"/>
            <a:ext cx="123303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U-200MeV/u</a:t>
            </a:r>
            <a:endParaRPr lang="ko-KR" altLang="en-US" sz="1400" dirty="0"/>
          </a:p>
        </p:txBody>
      </p:sp>
      <p:sp>
        <p:nvSpPr>
          <p:cNvPr id="27" name="직사각형 26"/>
          <p:cNvSpPr/>
          <p:nvPr/>
        </p:nvSpPr>
        <p:spPr>
          <a:xfrm>
            <a:off x="5615995" y="3085456"/>
            <a:ext cx="127791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kern="0" dirty="0" smtClean="0">
                <a:solidFill>
                  <a:prstClr val="black"/>
                </a:solidFill>
              </a:rPr>
              <a:t>70MeV-p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0243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Expected RIBs at RAON in nuclear landscape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613" y="5834702"/>
            <a:ext cx="81780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RAON will provide access to unexplored regions of the nuclear chart !</a:t>
            </a:r>
            <a:endParaRPr lang="ko-KR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681533"/>
              </p:ext>
            </p:extLst>
          </p:nvPr>
        </p:nvGraphicFramePr>
        <p:xfrm>
          <a:off x="324222" y="332656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3" name="Graph" r:id="rId4" imgW="4173120" imgH="2916000" progId="Origin50.Graph">
                  <p:embed/>
                </p:oleObj>
              </mc:Choice>
              <mc:Fallback>
                <p:oleObj name="Graph" r:id="rId4" imgW="4173120" imgH="291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222" y="332656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9632" y="4139788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233958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29156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6303" y="4173656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2" name="직선 화살표 연결선 11"/>
          <p:cNvCxnSpPr>
            <a:stCxn id="8" idx="3"/>
          </p:cNvCxnSpPr>
          <p:nvPr/>
        </p:nvCxnSpPr>
        <p:spPr bwMode="auto">
          <a:xfrm flipV="1">
            <a:off x="3672627" y="2915652"/>
            <a:ext cx="1367933" cy="18466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직선 화살표 연결선 12"/>
          <p:cNvCxnSpPr>
            <a:stCxn id="8" idx="2"/>
          </p:cNvCxnSpPr>
          <p:nvPr/>
        </p:nvCxnSpPr>
        <p:spPr bwMode="auto">
          <a:xfrm>
            <a:off x="3330226" y="3284984"/>
            <a:ext cx="593702" cy="36004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직선 화살표 연결선 15"/>
          <p:cNvCxnSpPr/>
          <p:nvPr/>
        </p:nvCxnSpPr>
        <p:spPr bwMode="auto">
          <a:xfrm>
            <a:off x="1835696" y="4479528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 flipH="1" flipV="1">
            <a:off x="4410025" y="3870340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직선 화살표 연결선 20"/>
          <p:cNvCxnSpPr/>
          <p:nvPr/>
        </p:nvCxnSpPr>
        <p:spPr bwMode="auto">
          <a:xfrm flipH="1" flipV="1">
            <a:off x="6084168" y="2037295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타원 22"/>
          <p:cNvSpPr/>
          <p:nvPr/>
        </p:nvSpPr>
        <p:spPr bwMode="auto">
          <a:xfrm rot="19929969">
            <a:off x="2639215" y="3663419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613" y="6134650"/>
            <a:ext cx="6792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RAON will be a powerful </a:t>
            </a:r>
            <a:r>
              <a:rPr lang="en-US" altLang="ko-K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RIBs’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supplier to users globally</a:t>
            </a:r>
          </a:p>
          <a:p>
            <a:r>
              <a:rPr lang="en-US" altLang="ko-K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ko-K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More exotic, More intense, and More various RIBs</a:t>
            </a:r>
            <a:endParaRPr lang="ko-KR" altLang="en-US" sz="20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7635" y="2084655"/>
            <a:ext cx="188384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Stable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300</a:t>
            </a:r>
          </a:p>
          <a:p>
            <a:r>
              <a:rPr lang="en-US" altLang="ko-KR" dirty="0" smtClean="0"/>
              <a:t>Known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2700</a:t>
            </a:r>
          </a:p>
          <a:p>
            <a:r>
              <a:rPr lang="en-US" altLang="ko-KR" dirty="0" smtClean="0"/>
              <a:t>Unknown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7000</a:t>
            </a:r>
          </a:p>
        </p:txBody>
      </p:sp>
    </p:spTree>
    <p:extLst>
      <p:ext uri="{BB962C8B-B14F-4D97-AF65-F5344CB8AC3E}">
        <p14:creationId xmlns:p14="http://schemas.microsoft.com/office/powerpoint/2010/main" val="109995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5184824" cy="504825"/>
          </a:xfrm>
        </p:spPr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</a:rPr>
              <a:t>RAON Site : </a:t>
            </a:r>
            <a:endParaRPr lang="ko-KR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8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 bwMode="auto">
          <a:xfrm>
            <a:off x="3995936" y="4077072"/>
            <a:ext cx="288032" cy="50405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 rot="19790899">
            <a:off x="4015194" y="3983684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~160km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0852" y="980728"/>
            <a:ext cx="9095581" cy="4716227"/>
            <a:chOff x="132159" y="1970986"/>
            <a:chExt cx="9095581" cy="4716227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/>
            <a:srcRect l="27830" t="15461" r="1726" b="19604"/>
            <a:stretch/>
          </p:blipFill>
          <p:spPr>
            <a:xfrm>
              <a:off x="132159" y="1970986"/>
              <a:ext cx="9095581" cy="4716227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3"/>
            <a:srcRect l="29534" t="15527" r="67120" b="82491"/>
            <a:stretch/>
          </p:blipFill>
          <p:spPr>
            <a:xfrm>
              <a:off x="8316416" y="5517232"/>
              <a:ext cx="432048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09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5184824" cy="504825"/>
          </a:xfrm>
        </p:spPr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</a:rPr>
              <a:t>RAON Site : </a:t>
            </a:r>
            <a:endParaRPr lang="ko-KR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9339"/>
            <a:ext cx="7992888" cy="50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직선 화살표 연결선 5"/>
          <p:cNvCxnSpPr/>
          <p:nvPr/>
        </p:nvCxnSpPr>
        <p:spPr bwMode="auto">
          <a:xfrm>
            <a:off x="3995936" y="4077072"/>
            <a:ext cx="288032" cy="50405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 rot="19790899">
            <a:off x="4015194" y="3983684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~160km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1261" y="5368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bg1"/>
                </a:solidFill>
              </a:rPr>
              <a:t>Sindong</a:t>
            </a:r>
            <a:r>
              <a:rPr lang="en-US" altLang="ko-KR" sz="2400" dirty="0" smtClean="0">
                <a:solidFill>
                  <a:schemeClr val="bg1"/>
                </a:solidFill>
              </a:rPr>
              <a:t> in Daejeon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995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  <a:style>
        <a:lnRef idx="0">
          <a:scrgbClr r="0" g="0" b="0"/>
        </a:lnRef>
        <a:fillRef idx="1003">
          <a:schemeClr val="lt2"/>
        </a:fillRef>
        <a:effectRef idx="0">
          <a:scrgbClr r="0" g="0" b="0"/>
        </a:effectRef>
        <a:fontRef idx="major"/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광선">
  <a:themeElements>
    <a:clrScheme name="광선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광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광선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광선">
  <a:themeElements>
    <a:clrScheme name="광선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광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광선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광선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4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  <a:style>
        <a:lnRef idx="0">
          <a:scrgbClr r="0" g="0" b="0"/>
        </a:lnRef>
        <a:fillRef idx="1003">
          <a:schemeClr val="lt2"/>
        </a:fillRef>
        <a:effectRef idx="0">
          <a:scrgbClr r="0" g="0" b="0"/>
        </a:effectRef>
        <a:fontRef idx="major"/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구김">
  <a:themeElements>
    <a:clrScheme name="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81000">
              <a:srgbClr val="0E618F"/>
            </a:gs>
            <a:gs pos="0">
              <a:srgbClr val="00B0F0"/>
            </a:gs>
            <a:gs pos="100000">
              <a:srgbClr val="182848"/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 latinLnBrk="0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pct50">
          <a:fgClr>
            <a:srgbClr val="00B0F0"/>
          </a:fgClr>
          <a:bgClr>
            <a:schemeClr val="bg1"/>
          </a:bgClr>
        </a:pattFill>
        <a:ln w="3175">
          <a:solidFill>
            <a:srgbClr val="00B0F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ACMtg_20120510_EC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pct50">
          <a:fgClr>
            <a:srgbClr val="00B0F0"/>
          </a:fgClr>
          <a:bgClr>
            <a:schemeClr val="bg1"/>
          </a:bgClr>
        </a:pattFill>
        <a:ln w="3175">
          <a:solidFill>
            <a:srgbClr val="00B0F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구김">
  <a:themeElements>
    <a:clrScheme name="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11247</TotalTime>
  <Words>3140</Words>
  <Application>Microsoft Office PowerPoint</Application>
  <PresentationFormat>화면 슬라이드 쇼(4:3)</PresentationFormat>
  <Paragraphs>700</Paragraphs>
  <Slides>44</Slides>
  <Notes>27</Notes>
  <HiddenSlides>0</HiddenSlides>
  <MMClips>0</MMClips>
  <ScaleCrop>false</ScaleCrop>
  <HeadingPairs>
    <vt:vector size="8" baseType="variant">
      <vt:variant>
        <vt:lpstr>사용한 글꼴</vt:lpstr>
      </vt:variant>
      <vt:variant>
        <vt:i4>27</vt:i4>
      </vt:variant>
      <vt:variant>
        <vt:lpstr>테마</vt:lpstr>
      </vt:variant>
      <vt:variant>
        <vt:i4>19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44</vt:i4>
      </vt:variant>
    </vt:vector>
  </HeadingPairs>
  <TitlesOfParts>
    <vt:vector size="92" baseType="lpstr">
      <vt:lpstr>Arial Unicode MS</vt:lpstr>
      <vt:lpstr>Cordia New</vt:lpstr>
      <vt:lpstr>Gill Sans</vt:lpstr>
      <vt:lpstr>Gill Sans Light</vt:lpstr>
      <vt:lpstr>HY강M</vt:lpstr>
      <vt:lpstr>HY견고딕</vt:lpstr>
      <vt:lpstr>HY동녘B</vt:lpstr>
      <vt:lpstr>HY헤드라인M</vt:lpstr>
      <vt:lpstr>Mathematica1</vt:lpstr>
      <vt:lpstr>ＭＳ Ｐゴシック</vt:lpstr>
      <vt:lpstr>Palatino</vt:lpstr>
      <vt:lpstr>黑体</vt:lpstr>
      <vt:lpstr>宋体</vt:lpstr>
      <vt:lpstr>굴림</vt:lpstr>
      <vt:lpstr>나눔고딕</vt:lpstr>
      <vt:lpstr>맑은 고딕</vt:lpstr>
      <vt:lpstr>Arial</vt:lpstr>
      <vt:lpstr>Arial Narrow</vt:lpstr>
      <vt:lpstr>Arial Rounded MT Bold</vt:lpstr>
      <vt:lpstr>Comic Sans MS</vt:lpstr>
      <vt:lpstr>Microsoft Sans Serif</vt:lpstr>
      <vt:lpstr>Symbol</vt:lpstr>
      <vt:lpstr>times</vt:lpstr>
      <vt:lpstr>Times New Roman</vt:lpstr>
      <vt:lpstr>Trebuchet MS</vt:lpstr>
      <vt:lpstr>Verdana</vt:lpstr>
      <vt:lpstr>Wingdings</vt:lpstr>
      <vt:lpstr>1_116TGp_hangul_diagram_s</vt:lpstr>
      <vt:lpstr>1_Blank Presentation</vt:lpstr>
      <vt:lpstr>Office 테마</vt:lpstr>
      <vt:lpstr>TACMtg_20120510_ECRIS</vt:lpstr>
      <vt:lpstr>2_116TGp_hangul_diagram_s</vt:lpstr>
      <vt:lpstr>1_Office 테마</vt:lpstr>
      <vt:lpstr>9_Default Design</vt:lpstr>
      <vt:lpstr>7_구김</vt:lpstr>
      <vt:lpstr>4_Office 테마</vt:lpstr>
      <vt:lpstr>1_기본 디자인</vt:lpstr>
      <vt:lpstr>2_Office 테마</vt:lpstr>
      <vt:lpstr>3_Office 테마</vt:lpstr>
      <vt:lpstr>8_광선</vt:lpstr>
      <vt:lpstr>2_광선</vt:lpstr>
      <vt:lpstr>5_Office 테마</vt:lpstr>
      <vt:lpstr>Showroom</vt:lpstr>
      <vt:lpstr>4_116TGp_hangul_diagram_s</vt:lpstr>
      <vt:lpstr>5_구김</vt:lpstr>
      <vt:lpstr>6_Office 테마</vt:lpstr>
      <vt:lpstr>Graph</vt:lpstr>
      <vt:lpstr>수식</vt:lpstr>
      <vt:lpstr>Nuclear Astrophysics with RI Beams  at  RAON and RIKEN </vt:lpstr>
      <vt:lpstr>Outline</vt:lpstr>
      <vt:lpstr>PowerPoint 프레젠테이션</vt:lpstr>
      <vt:lpstr>Rare Isotope Science Project (RISP)</vt:lpstr>
      <vt:lpstr>PowerPoint 프레젠테이션</vt:lpstr>
      <vt:lpstr>PowerPoint 프레젠테이션</vt:lpstr>
      <vt:lpstr>PowerPoint 프레젠테이션</vt:lpstr>
      <vt:lpstr>RAON Site : </vt:lpstr>
      <vt:lpstr>RAON Site : </vt:lpstr>
      <vt:lpstr>PowerPoint 프레젠테이션</vt:lpstr>
      <vt:lpstr>RAON layout</vt:lpstr>
      <vt:lpstr>PowerPoint 프레젠테이션</vt:lpstr>
      <vt:lpstr>Experimental Systems</vt:lpstr>
      <vt:lpstr>PowerPoint 프레젠테이션</vt:lpstr>
      <vt:lpstr>PowerPoint 프레젠테이션</vt:lpstr>
      <vt:lpstr>Rare Isotope Science</vt:lpstr>
      <vt:lpstr>PowerPoint 프레젠테이션</vt:lpstr>
      <vt:lpstr>Experimental Facilities at RAON</vt:lpstr>
      <vt:lpstr>Nuclear Physics at KOBRA</vt:lpstr>
      <vt:lpstr>Characteristics of the KOBRA</vt:lpstr>
      <vt:lpstr>Beam Production (44Ti)</vt:lpstr>
      <vt:lpstr>PowerPoint 프레젠테이션</vt:lpstr>
      <vt:lpstr>PowerPoint 프레젠테이션</vt:lpstr>
      <vt:lpstr>PowerPoint 프레젠테이션</vt:lpstr>
      <vt:lpstr>Outline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18F(p,a)15O reaction in nova explosion</vt:lpstr>
      <vt:lpstr>None of three states just above the proton threshold are found to be consistent with 3/2+ assignment! </vt:lpstr>
      <vt:lpstr>PowerPoint 프레젠테이션</vt:lpstr>
      <vt:lpstr>PowerPoint 프레젠테이션</vt:lpstr>
      <vt:lpstr>PowerPoint 프레젠테이션</vt:lpstr>
      <vt:lpstr>Summary</vt:lpstr>
      <vt:lpstr>PowerPoint 프레젠테이션</vt:lpstr>
      <vt:lpstr>Cyclotron+ISOL+SCL3 for LE-Exp. </vt:lpstr>
      <vt:lpstr>RIB energy vs. Intensity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가속기부_001</dc:creator>
  <cp:lastModifiedBy>Windows 사용자</cp:lastModifiedBy>
  <cp:revision>581</cp:revision>
  <cp:lastPrinted>2015-05-08T08:56:33Z</cp:lastPrinted>
  <dcterms:created xsi:type="dcterms:W3CDTF">2013-07-10T02:34:07Z</dcterms:created>
  <dcterms:modified xsi:type="dcterms:W3CDTF">2017-07-25T06:18:28Z</dcterms:modified>
</cp:coreProperties>
</file>