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6" r:id="rId5"/>
    <p:sldId id="263" r:id="rId6"/>
    <p:sldId id="272" r:id="rId7"/>
    <p:sldId id="273" r:id="rId8"/>
    <p:sldId id="271" r:id="rId9"/>
    <p:sldId id="274" r:id="rId10"/>
    <p:sldId id="275" r:id="rId11"/>
    <p:sldId id="261" r:id="rId12"/>
    <p:sldId id="262" r:id="rId13"/>
    <p:sldId id="269" r:id="rId14"/>
    <p:sldId id="270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768" y="2204864"/>
            <a:ext cx="8348464" cy="1470025"/>
          </a:xfrm>
        </p:spPr>
        <p:txBody>
          <a:bodyPr>
            <a:noAutofit/>
          </a:bodyPr>
          <a:lstStyle/>
          <a:p>
            <a:r>
              <a:rPr lang="ru-RU" sz="4800" dirty="0"/>
              <a:t>Первые результаты тестирования </a:t>
            </a:r>
            <a:br>
              <a:rPr lang="en-US" sz="4800" dirty="0"/>
            </a:br>
            <a:r>
              <a:rPr lang="ru-RU" sz="4800" dirty="0"/>
              <a:t>FEB8_BM@N v2</a:t>
            </a:r>
            <a:br>
              <a:rPr lang="ru-RU" sz="4800" dirty="0"/>
            </a:br>
            <a:r>
              <a:rPr lang="ru-RU" sz="4800" dirty="0"/>
              <a:t>и новой считывающей цепочки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232" y="58052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Шитенков</a:t>
            </a:r>
            <a:r>
              <a:rPr lang="ru-RU" dirty="0"/>
              <a:t> М.</a:t>
            </a:r>
          </a:p>
          <a:p>
            <a:r>
              <a:rPr lang="ru-RU" dirty="0"/>
              <a:t>Дементьев Д.</a:t>
            </a:r>
          </a:p>
        </p:txBody>
      </p:sp>
    </p:spTree>
    <p:extLst>
      <p:ext uri="{BB962C8B-B14F-4D97-AF65-F5344CB8AC3E}">
        <p14:creationId xmlns:p14="http://schemas.microsoft.com/office/powerpoint/2010/main" val="69946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4D69-4C39-4ECA-8507-D7A0DEBC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Синхронизация FEB8_BM@N_</a:t>
            </a:r>
            <a:r>
              <a:rPr lang="en-US" dirty="0"/>
              <a:t>R</a:t>
            </a:r>
            <a:r>
              <a:rPr lang="ru-RU" dirty="0"/>
              <a:t> v2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1259B-A148-42FF-AA2C-7AA285C50791}"/>
              </a:ext>
            </a:extLst>
          </p:cNvPr>
          <p:cNvSpPr txBox="1"/>
          <p:nvPr/>
        </p:nvSpPr>
        <p:spPr>
          <a:xfrm>
            <a:off x="5580112" y="6194895"/>
            <a:ext cx="346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Ipex</a:t>
            </a:r>
            <a:r>
              <a:rPr lang="en-US" dirty="0"/>
              <a:t> cable 0.5m + </a:t>
            </a:r>
            <a:r>
              <a:rPr lang="en-US" dirty="0" err="1"/>
              <a:t>Samtec</a:t>
            </a:r>
            <a:r>
              <a:rPr lang="en-US" dirty="0"/>
              <a:t> cable 1m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A388AF-D9F6-4B37-96DD-8574FCB2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27584"/>
            <a:ext cx="75438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45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Измерение шумов FEB8_BM@N_</a:t>
            </a:r>
            <a:r>
              <a:rPr lang="en-US" dirty="0"/>
              <a:t>L</a:t>
            </a:r>
            <a:r>
              <a:rPr lang="ru-RU" dirty="0"/>
              <a:t> v2 (</a:t>
            </a:r>
            <a:r>
              <a:rPr lang="en-US" dirty="0"/>
              <a:t>P-side)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32F91-19D8-4237-B542-6D2F758986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7476"/>
          <a:stretch/>
        </p:blipFill>
        <p:spPr>
          <a:xfrm>
            <a:off x="203861" y="1214513"/>
            <a:ext cx="8636936" cy="3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385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Измерение шумов </a:t>
            </a:r>
            <a:br>
              <a:rPr lang="ru-RU" dirty="0"/>
            </a:br>
            <a:r>
              <a:rPr lang="ru-RU" dirty="0"/>
              <a:t>FEB8_BM@N</a:t>
            </a:r>
            <a:r>
              <a:rPr lang="en-US" dirty="0"/>
              <a:t>_R</a:t>
            </a:r>
            <a:r>
              <a:rPr lang="ru-RU" dirty="0"/>
              <a:t> v2 (</a:t>
            </a:r>
            <a:r>
              <a:rPr lang="en-US" dirty="0"/>
              <a:t>N-side)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949280"/>
            <a:ext cx="573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 чипы отвечают, но на 4 нулевые значения счетчиков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503A4B-7212-4DF1-BF5F-1734DB08E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r="5877"/>
          <a:stretch/>
        </p:blipFill>
        <p:spPr>
          <a:xfrm>
            <a:off x="107504" y="1412776"/>
            <a:ext cx="8856984" cy="3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0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/>
              <a:t>Проведенные тесты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712968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Нагрузочное тестирование и замеры потребляемой мощности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Оценка качества цифровых сигналов при помощи осциллографа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Функциональное тестирование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Чтение запись регистров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Тест работы системы с 10м кабелем </a:t>
            </a:r>
            <a:r>
              <a:rPr lang="en-US" sz="3600" dirty="0"/>
              <a:t>SAMTEC</a:t>
            </a:r>
            <a:r>
              <a:rPr lang="ru-RU" sz="3600" dirty="0"/>
              <a:t>, 80 </a:t>
            </a:r>
            <a:r>
              <a:rPr lang="en-US" sz="3600" dirty="0"/>
              <a:t>MHz clock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Измерение шумов на </a:t>
            </a:r>
            <a:r>
              <a:rPr lang="en-US" sz="3600" dirty="0"/>
              <a:t>FEB8 </a:t>
            </a:r>
            <a:r>
              <a:rPr lang="ru-RU" sz="3600" dirty="0"/>
              <a:t>без сенсора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Тест плат </a:t>
            </a:r>
            <a:r>
              <a:rPr lang="en-US" sz="3600" dirty="0" err="1"/>
              <a:t>FEB_panel</a:t>
            </a:r>
            <a:r>
              <a:rPr lang="en-US" sz="3600" dirty="0"/>
              <a:t> </a:t>
            </a:r>
            <a:r>
              <a:rPr lang="ru-RU" sz="3600" dirty="0"/>
              <a:t>на пробой (±250 В)</a:t>
            </a: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endParaRPr lang="ru-RU" sz="36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endParaRPr lang="ru-RU" sz="36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endParaRPr lang="ru-RU" sz="36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04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712968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Проблем в процессе монтажа </a:t>
            </a:r>
            <a:r>
              <a:rPr lang="en-US" sz="2400" dirty="0"/>
              <a:t>FEB8</a:t>
            </a:r>
            <a:r>
              <a:rPr lang="ru-RU" sz="2400" dirty="0"/>
              <a:t> новой версии не выявлено</a:t>
            </a:r>
            <a:r>
              <a:rPr lang="en-US" sz="2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Деформация плат отсутствует.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Новый ножевой разъем успешно интегрирован.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Функциональные тесты пройдены успешно.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Дифференциальные линии согласованы с требуемой точностью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Отсутствует электрический контакт с радиаторами при установке через </a:t>
            </a:r>
            <a:r>
              <a:rPr lang="ru-RU" sz="2400" dirty="0" err="1"/>
              <a:t>термомат</a:t>
            </a:r>
            <a:r>
              <a:rPr lang="ru-RU" sz="2400" dirty="0"/>
              <a:t> с помощью крепежных винтов М1.6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Система работает с 10м кабелем </a:t>
            </a:r>
            <a:r>
              <a:rPr lang="en-US" sz="2400" dirty="0"/>
              <a:t>SAMTEC</a:t>
            </a:r>
            <a:r>
              <a:rPr lang="ru-RU" sz="2400" dirty="0"/>
              <a:t>, 80 </a:t>
            </a:r>
            <a:r>
              <a:rPr lang="en-US" sz="2400" dirty="0"/>
              <a:t>MHz clock</a:t>
            </a:r>
            <a:r>
              <a:rPr lang="ru-RU" sz="2400" dirty="0"/>
              <a:t>. (При этом планируется использовать 40 </a:t>
            </a:r>
            <a:r>
              <a:rPr lang="en-US" sz="2400" dirty="0"/>
              <a:t>MHz clock</a:t>
            </a:r>
            <a:r>
              <a:rPr lang="ru-RU" sz="2400" dirty="0"/>
              <a:t>)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endParaRPr lang="ru-RU" sz="36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endParaRPr lang="ru-RU" sz="36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endParaRPr lang="ru-RU" sz="36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95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33F04-7D34-401B-A8B9-E33008C4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246062"/>
            <a:ext cx="8229600" cy="1143000"/>
          </a:xfrm>
        </p:spPr>
        <p:txBody>
          <a:bodyPr/>
          <a:lstStyle/>
          <a:p>
            <a:r>
              <a:rPr lang="en-US" dirty="0" err="1"/>
              <a:t>GBTxEmu</a:t>
            </a:r>
            <a:r>
              <a:rPr lang="en-US" dirty="0"/>
              <a:t> v.2.0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20300F-1143-4B19-A05D-5F8738EB5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5" b="30074"/>
          <a:stretch/>
        </p:blipFill>
        <p:spPr>
          <a:xfrm>
            <a:off x="1043608" y="1124744"/>
            <a:ext cx="6582956" cy="2880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3B7A1-71E4-4EBF-AFFC-77CF5CABFFD4}"/>
              </a:ext>
            </a:extLst>
          </p:cNvPr>
          <p:cNvSpPr txBox="1"/>
          <p:nvPr/>
        </p:nvSpPr>
        <p:spPr>
          <a:xfrm>
            <a:off x="755576" y="4509120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Произведен монтаж 1 платы. (всего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Произведено включение и проверка всех напряжений (ОК)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Переработана прошивка (Создана первая скомпилированная версия) (</a:t>
            </a:r>
            <a:r>
              <a:rPr lang="en-US" dirty="0"/>
              <a:t>TESTER)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Произведена загрузка прошивки (ОК)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Отладка (пока не удается установить оптическое соединение) … (в процессе)</a:t>
            </a:r>
          </a:p>
        </p:txBody>
      </p:sp>
    </p:spTree>
    <p:extLst>
      <p:ext uri="{BB962C8B-B14F-4D97-AF65-F5344CB8AC3E}">
        <p14:creationId xmlns:p14="http://schemas.microsoft.com/office/powerpoint/2010/main" val="28750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1A447-8044-4C67-8A03-2A14D324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Следующие шаги и сроки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41A7D-F18A-4F8F-8AB1-0F6ED6BE82E6}"/>
              </a:ext>
            </a:extLst>
          </p:cNvPr>
          <p:cNvSpPr txBox="1"/>
          <p:nvPr/>
        </p:nvSpPr>
        <p:spPr>
          <a:xfrm>
            <a:off x="575556" y="1556792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Сборка и тестирование модуля на базе </a:t>
            </a:r>
            <a:r>
              <a:rPr lang="en-US" sz="2000" dirty="0"/>
              <a:t>FEB8_BM@N.</a:t>
            </a:r>
            <a:r>
              <a:rPr lang="ru-RU" sz="2000" dirty="0"/>
              <a:t> (1-2 недели)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Исследование проблемы чипов с полностью мертвыми каналами (1 неделя).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Измерение и оптимизация шумов на собранном модуле. (3-4 недели).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Тест с ИК  на </a:t>
            </a:r>
            <a:r>
              <a:rPr lang="ru-RU" sz="2000" dirty="0" err="1"/>
              <a:t>теплоотведение</a:t>
            </a:r>
            <a:r>
              <a:rPr lang="ru-RU" sz="2000" dirty="0"/>
              <a:t> при установке плат в </a:t>
            </a:r>
            <a:r>
              <a:rPr lang="en-US" sz="2000" dirty="0"/>
              <a:t>FEB_BOX</a:t>
            </a:r>
            <a:r>
              <a:rPr lang="ru-RU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Долговременный тест на стабильность работы (3-4 недели).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Тест на выносливость и стабильность разъемных соединений (1-2 недели).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Отладка и тестирование </a:t>
            </a:r>
            <a:r>
              <a:rPr lang="en-US" sz="2000" dirty="0" err="1"/>
              <a:t>GBTxEmu</a:t>
            </a:r>
            <a:r>
              <a:rPr lang="en-US" sz="2000" dirty="0"/>
              <a:t> v.2.0</a:t>
            </a:r>
            <a:r>
              <a:rPr lang="ru-RU" sz="2000" dirty="0"/>
              <a:t>.   (1-2 недели).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2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/>
              <a:t>Ключевые вопросы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Компоненты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Результаты тестирования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Дальнейшие действия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14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/>
              <a:t>Компоненты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712968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Платы </a:t>
            </a:r>
            <a:r>
              <a:rPr lang="en-US" sz="3600" dirty="0"/>
              <a:t>FEB8 </a:t>
            </a:r>
            <a:r>
              <a:rPr lang="ru-RU" sz="3600" dirty="0"/>
              <a:t>без сенсора: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3600" dirty="0"/>
              <a:t>FEB8_BM@N_</a:t>
            </a:r>
            <a:r>
              <a:rPr lang="en-US" sz="3600" dirty="0"/>
              <a:t>L</a:t>
            </a:r>
            <a:r>
              <a:rPr lang="ru-RU" sz="3600" dirty="0"/>
              <a:t> v2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3600" dirty="0"/>
              <a:t>FEB8_BM@N</a:t>
            </a:r>
            <a:r>
              <a:rPr lang="en-US" sz="3600" dirty="0"/>
              <a:t>_R</a:t>
            </a:r>
            <a:r>
              <a:rPr lang="ru-RU" sz="3600" dirty="0"/>
              <a:t> v2</a:t>
            </a: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Платы </a:t>
            </a:r>
            <a:r>
              <a:rPr lang="en-US" sz="3600" dirty="0" err="1"/>
              <a:t>FEB_panel</a:t>
            </a:r>
            <a:r>
              <a:rPr lang="ru-RU" sz="3600" dirty="0"/>
              <a:t>, 2 шт.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err="1"/>
              <a:t>Cross_panel</a:t>
            </a:r>
            <a:r>
              <a:rPr lang="ru-RU" sz="3600" dirty="0"/>
              <a:t>, 1 шт.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FMC_HDI6 </a:t>
            </a:r>
            <a:r>
              <a:rPr lang="ru-RU" sz="3600" dirty="0"/>
              <a:t>для </a:t>
            </a:r>
            <a:r>
              <a:rPr lang="en-US" sz="3600" dirty="0" err="1"/>
              <a:t>GBTxEmu</a:t>
            </a: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SAMTEC cable 1m, SAMTEC cable 10m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err="1"/>
              <a:t>Ipex</a:t>
            </a:r>
            <a:r>
              <a:rPr lang="en-US" sz="3600" dirty="0"/>
              <a:t> </a:t>
            </a:r>
            <a:r>
              <a:rPr lang="en-US" sz="3600" dirty="0" err="1"/>
              <a:t>microcoax</a:t>
            </a:r>
            <a:r>
              <a:rPr lang="en-US" sz="3600" dirty="0"/>
              <a:t> cable 0.5m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err="1"/>
              <a:t>GBTxEmu</a:t>
            </a:r>
            <a:r>
              <a:rPr lang="en-US" sz="3600" dirty="0"/>
              <a:t> (v.1)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36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endParaRPr lang="ru-RU" sz="36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19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92362-352D-43DF-9D07-2BAAB0B4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/>
              <a:t>Оборудование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3B4CD4-29A3-40BB-B8F2-DC0B9AEA18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t="19550" r="7717" b="15350"/>
          <a:stretch/>
        </p:blipFill>
        <p:spPr>
          <a:xfrm rot="5400000">
            <a:off x="3097876" y="2991146"/>
            <a:ext cx="3451522" cy="2166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0ACE11-F29C-431F-98A6-9F3F5C610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6650" r="18500" b="3854"/>
          <a:stretch/>
        </p:blipFill>
        <p:spPr>
          <a:xfrm rot="5400000">
            <a:off x="173986" y="2264505"/>
            <a:ext cx="3431250" cy="36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2434A9-5559-44D0-AA87-26B32DB056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7" t="22522" r="22694" b="22645"/>
          <a:stretch/>
        </p:blipFill>
        <p:spPr>
          <a:xfrm>
            <a:off x="5940152" y="2348880"/>
            <a:ext cx="3091624" cy="345152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C33B88-D098-434B-AF62-DD06940DF164}"/>
              </a:ext>
            </a:extLst>
          </p:cNvPr>
          <p:cNvSpPr/>
          <p:nvPr/>
        </p:nvSpPr>
        <p:spPr>
          <a:xfrm>
            <a:off x="6084168" y="5800402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/>
              <a:t>FEB8_BM@N_</a:t>
            </a:r>
            <a:r>
              <a:rPr lang="en-US" dirty="0"/>
              <a:t>L</a:t>
            </a:r>
            <a:r>
              <a:rPr lang="ru-RU" dirty="0"/>
              <a:t> v2</a:t>
            </a:r>
            <a:r>
              <a:rPr lang="en-US" dirty="0"/>
              <a:t>,</a:t>
            </a:r>
            <a:endParaRPr lang="ru-RU" dirty="0"/>
          </a:p>
          <a:p>
            <a:pPr lvl="1"/>
            <a:r>
              <a:rPr lang="ru-RU" dirty="0"/>
              <a:t>FEB8_BM@N</a:t>
            </a:r>
            <a:r>
              <a:rPr lang="en-US" dirty="0"/>
              <a:t>_R</a:t>
            </a:r>
            <a:r>
              <a:rPr lang="ru-RU" dirty="0"/>
              <a:t> v2</a:t>
            </a:r>
            <a:r>
              <a:rPr lang="en-US" dirty="0"/>
              <a:t>,</a:t>
            </a:r>
          </a:p>
          <a:p>
            <a:r>
              <a:rPr lang="en-US" dirty="0"/>
              <a:t>         </a:t>
            </a:r>
            <a:r>
              <a:rPr lang="en-US" dirty="0" err="1"/>
              <a:t>FEB_panel</a:t>
            </a:r>
            <a:r>
              <a:rPr lang="ru-RU" dirty="0"/>
              <a:t> </a:t>
            </a:r>
            <a:endParaRPr lang="ru-RU" sz="10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4C4A12-3267-41E9-99BA-D6C07029BCA4}"/>
              </a:ext>
            </a:extLst>
          </p:cNvPr>
          <p:cNvSpPr/>
          <p:nvPr/>
        </p:nvSpPr>
        <p:spPr>
          <a:xfrm>
            <a:off x="4161692" y="5830159"/>
            <a:ext cx="13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Cross_panel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A17A9C-EBC0-41C1-916F-68100933DBB7}"/>
              </a:ext>
            </a:extLst>
          </p:cNvPr>
          <p:cNvSpPr/>
          <p:nvPr/>
        </p:nvSpPr>
        <p:spPr>
          <a:xfrm>
            <a:off x="611560" y="5830159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FMC_HDI6, </a:t>
            </a:r>
            <a:r>
              <a:rPr lang="en-US" dirty="0" err="1"/>
              <a:t>GBTxEmu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Функциональные тесты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C213358-94A0-4CE4-B9B1-A2B60E5C3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667732"/>
              </p:ext>
            </p:extLst>
          </p:nvPr>
        </p:nvGraphicFramePr>
        <p:xfrm>
          <a:off x="757272" y="535654"/>
          <a:ext cx="7629456" cy="6322346"/>
        </p:xfrm>
        <a:graphic>
          <a:graphicData uri="http://schemas.openxmlformats.org/drawingml/2006/table">
            <a:tbl>
              <a:tblPr/>
              <a:tblGrid>
                <a:gridCol w="888179">
                  <a:extLst>
                    <a:ext uri="{9D8B030D-6E8A-4147-A177-3AD203B41FA5}">
                      <a16:colId xmlns:a16="http://schemas.microsoft.com/office/drawing/2014/main" val="2669386020"/>
                    </a:ext>
                  </a:extLst>
                </a:gridCol>
                <a:gridCol w="888179">
                  <a:extLst>
                    <a:ext uri="{9D8B030D-6E8A-4147-A177-3AD203B41FA5}">
                      <a16:colId xmlns:a16="http://schemas.microsoft.com/office/drawing/2014/main" val="3879998403"/>
                    </a:ext>
                  </a:extLst>
                </a:gridCol>
                <a:gridCol w="506262">
                  <a:extLst>
                    <a:ext uri="{9D8B030D-6E8A-4147-A177-3AD203B41FA5}">
                      <a16:colId xmlns:a16="http://schemas.microsoft.com/office/drawing/2014/main" val="3221861942"/>
                    </a:ext>
                  </a:extLst>
                </a:gridCol>
                <a:gridCol w="888179">
                  <a:extLst>
                    <a:ext uri="{9D8B030D-6E8A-4147-A177-3AD203B41FA5}">
                      <a16:colId xmlns:a16="http://schemas.microsoft.com/office/drawing/2014/main" val="3505877172"/>
                    </a:ext>
                  </a:extLst>
                </a:gridCol>
                <a:gridCol w="586197">
                  <a:extLst>
                    <a:ext uri="{9D8B030D-6E8A-4147-A177-3AD203B41FA5}">
                      <a16:colId xmlns:a16="http://schemas.microsoft.com/office/drawing/2014/main" val="1708763315"/>
                    </a:ext>
                  </a:extLst>
                </a:gridCol>
                <a:gridCol w="639488">
                  <a:extLst>
                    <a:ext uri="{9D8B030D-6E8A-4147-A177-3AD203B41FA5}">
                      <a16:colId xmlns:a16="http://schemas.microsoft.com/office/drawing/2014/main" val="1594375694"/>
                    </a:ext>
                  </a:extLst>
                </a:gridCol>
                <a:gridCol w="657252">
                  <a:extLst>
                    <a:ext uri="{9D8B030D-6E8A-4147-A177-3AD203B41FA5}">
                      <a16:colId xmlns:a16="http://schemas.microsoft.com/office/drawing/2014/main" val="3394884630"/>
                    </a:ext>
                  </a:extLst>
                </a:gridCol>
                <a:gridCol w="799362">
                  <a:extLst>
                    <a:ext uri="{9D8B030D-6E8A-4147-A177-3AD203B41FA5}">
                      <a16:colId xmlns:a16="http://schemas.microsoft.com/office/drawing/2014/main" val="617939879"/>
                    </a:ext>
                  </a:extLst>
                </a:gridCol>
                <a:gridCol w="888179">
                  <a:extLst>
                    <a:ext uri="{9D8B030D-6E8A-4147-A177-3AD203B41FA5}">
                      <a16:colId xmlns:a16="http://schemas.microsoft.com/office/drawing/2014/main" val="3276261203"/>
                    </a:ext>
                  </a:extLst>
                </a:gridCol>
                <a:gridCol w="888179">
                  <a:extLst>
                    <a:ext uri="{9D8B030D-6E8A-4147-A177-3AD203B41FA5}">
                      <a16:colId xmlns:a16="http://schemas.microsoft.com/office/drawing/2014/main" val="2753936922"/>
                    </a:ext>
                  </a:extLst>
                </a:gridCol>
              </a:tblGrid>
              <a:tr h="447801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FEB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Power (2.2V)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Uplink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Hard chip ADR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Sync OK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 test (digital)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AFE test (Analog)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VDDM (mV)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dead channels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Mean of sigma noise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795212"/>
                  </a:ext>
                </a:extLst>
              </a:tr>
              <a:tr h="242684">
                <a:tc rowSpan="8">
                  <a:txBody>
                    <a:bodyPr/>
                    <a:lstStyle/>
                    <a:p>
                      <a:pPr rtl="0" fontAlgn="t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FEB-8_BM@N_v2_L (P-side) INDIAN LDO</a:t>
                      </a:r>
                    </a:p>
                  </a:txBody>
                  <a:tcPr marL="13524" marR="13524" marT="9016" marB="901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t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10.3W (4.3A)</a:t>
                      </a:r>
                    </a:p>
                  </a:txBody>
                  <a:tcPr marL="13524" marR="13524" marT="9016" marB="901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1313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effectLst/>
                          <a:latin typeface="+mj-lt"/>
                        </a:rPr>
                        <a:t>840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810418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effectLst/>
                          <a:latin typeface="+mj-lt"/>
                        </a:rPr>
                        <a:t>1319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effectLst/>
                          <a:latin typeface="+mj-lt"/>
                        </a:rPr>
                        <a:t>851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644492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1225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effectLst/>
                          <a:latin typeface="+mj-lt"/>
                        </a:rPr>
                        <a:t>872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77781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1255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effectLst/>
                          <a:latin typeface="+mj-lt"/>
                        </a:rPr>
                        <a:t>868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993911"/>
                  </a:ext>
                </a:extLst>
              </a:tr>
              <a:tr h="164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1348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825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77407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1377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effectLst/>
                          <a:latin typeface="+mj-lt"/>
                        </a:rPr>
                        <a:t>527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934164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1354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effectLst/>
                          <a:latin typeface="+mj-lt"/>
                        </a:rPr>
                        <a:t>673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245404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effectLst/>
                          <a:latin typeface="+mj-lt"/>
                        </a:rPr>
                        <a:t>813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712979"/>
                  </a:ext>
                </a:extLst>
              </a:tr>
              <a:tr h="242684">
                <a:tc rowSpan="8">
                  <a:txBody>
                    <a:bodyPr/>
                    <a:lstStyle/>
                    <a:p>
                      <a:pPr rtl="0" fontAlgn="t"/>
                      <a:r>
                        <a:rPr lang="pt-BR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FEB-8_BM@N_v2_R (N-side) INDIAN LDO</a:t>
                      </a:r>
                    </a:p>
                  </a:txBody>
                  <a:tcPr marL="13524" marR="13524" marT="9016" marB="901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t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10.5W (4.2A)</a:t>
                      </a:r>
                    </a:p>
                  </a:txBody>
                  <a:tcPr marL="13524" marR="13524" marT="9016" marB="901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56630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1196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644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678520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1225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975081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644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556542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1219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128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927987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1237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128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133165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1284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128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218549"/>
                  </a:ext>
                </a:extLst>
              </a:tr>
              <a:tr h="24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8B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1231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128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897959"/>
                  </a:ext>
                </a:extLst>
              </a:tr>
              <a:tr h="900029"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8B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>
                          <a:effectLst/>
                          <a:latin typeface="+mj-lt"/>
                        </a:rPr>
                        <a:t>0 - нет ответа</a:t>
                      </a:r>
                    </a:p>
                  </a:txBody>
                  <a:tcPr marL="0" marR="0" marT="9016" marB="9016" anchor="b">
                    <a:lnL w="7620" cap="flat" cmpd="sng" algn="ctr">
                      <a:solidFill>
                        <a:srgbClr val="708B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8B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8C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effectLst/>
                          <a:latin typeface="+mj-lt"/>
                        </a:rPr>
                        <a:t>typ.1200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>
                          <a:effectLst/>
                          <a:latin typeface="+mj-lt"/>
                        </a:rPr>
                        <a:t>574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318300"/>
                  </a:ext>
                </a:extLst>
              </a:tr>
              <a:tr h="447801"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8C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b="0">
                          <a:effectLst/>
                          <a:latin typeface="+mj-lt"/>
                        </a:rPr>
                        <a:t>1 - не стабильно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108C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8C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93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effectLst/>
                          <a:latin typeface="+mj-lt"/>
                        </a:rPr>
                        <a:t>Sum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003971"/>
                  </a:ext>
                </a:extLst>
              </a:tr>
              <a:tr h="447801"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93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b="0">
                          <a:effectLst/>
                          <a:latin typeface="+mj-lt"/>
                        </a:rPr>
                        <a:t>2- стабильно</a:t>
                      </a: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5093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93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93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13524" marR="13524" marT="9016" marB="901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792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65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4D69-4C39-4ECA-8507-D7A0DEBC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143000"/>
          </a:xfrm>
        </p:spPr>
        <p:txBody>
          <a:bodyPr/>
          <a:lstStyle/>
          <a:p>
            <a:r>
              <a:rPr lang="ru-RU" dirty="0"/>
              <a:t>Синхронизация </a:t>
            </a:r>
            <a:r>
              <a:rPr lang="en-US" dirty="0"/>
              <a:t>FEB8 CBM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7C35A8-B513-4BB1-A341-CD7A975F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4" y="548680"/>
            <a:ext cx="6408712" cy="6197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A5D494-B46F-450B-9E82-4AB31882C2FA}"/>
              </a:ext>
            </a:extLst>
          </p:cNvPr>
          <p:cNvSpPr txBox="1"/>
          <p:nvPr/>
        </p:nvSpPr>
        <p:spPr>
          <a:xfrm>
            <a:off x="7510083" y="6309320"/>
            <a:ext cx="161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FPC cable 0.5m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40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4D69-4C39-4ECA-8507-D7A0DEBC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143000"/>
          </a:xfrm>
        </p:spPr>
        <p:txBody>
          <a:bodyPr/>
          <a:lstStyle/>
          <a:p>
            <a:r>
              <a:rPr lang="ru-RU" dirty="0"/>
              <a:t>Синхронизация FEB8_BM@N_</a:t>
            </a:r>
            <a:r>
              <a:rPr lang="en-US" dirty="0"/>
              <a:t>L</a:t>
            </a:r>
            <a:r>
              <a:rPr lang="ru-RU" dirty="0"/>
              <a:t> v2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B15DB2-0E58-448D-BF4D-ADC42166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34" y="827584"/>
            <a:ext cx="6192381" cy="5928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1259B-A148-42FF-AA2C-7AA285C50791}"/>
              </a:ext>
            </a:extLst>
          </p:cNvPr>
          <p:cNvSpPr txBox="1"/>
          <p:nvPr/>
        </p:nvSpPr>
        <p:spPr>
          <a:xfrm>
            <a:off x="5678692" y="6363919"/>
            <a:ext cx="346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Ipex</a:t>
            </a:r>
            <a:r>
              <a:rPr lang="en-US" dirty="0"/>
              <a:t> cable 0.5m + </a:t>
            </a:r>
            <a:r>
              <a:rPr lang="en-US" dirty="0" err="1"/>
              <a:t>Samtec</a:t>
            </a:r>
            <a:r>
              <a:rPr lang="en-US" dirty="0"/>
              <a:t> cable 1m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04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4D69-4C39-4ECA-8507-D7A0DEBC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143000"/>
          </a:xfrm>
        </p:spPr>
        <p:txBody>
          <a:bodyPr/>
          <a:lstStyle/>
          <a:p>
            <a:r>
              <a:rPr lang="ru-RU" dirty="0"/>
              <a:t>Синхронизация FEB8_BM@N_</a:t>
            </a:r>
            <a:r>
              <a:rPr lang="en-US" dirty="0"/>
              <a:t>L</a:t>
            </a:r>
            <a:r>
              <a:rPr lang="ru-RU" dirty="0"/>
              <a:t> v2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70D761-FC38-4761-881B-26916CBDC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0" y="548680"/>
            <a:ext cx="7610475" cy="6181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0F2AA3-08BF-4044-891D-641678838FDC}"/>
              </a:ext>
            </a:extLst>
          </p:cNvPr>
          <p:cNvSpPr txBox="1"/>
          <p:nvPr/>
        </p:nvSpPr>
        <p:spPr>
          <a:xfrm>
            <a:off x="5678692" y="6363919"/>
            <a:ext cx="358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Ipex</a:t>
            </a:r>
            <a:r>
              <a:rPr lang="en-US" dirty="0"/>
              <a:t> cable 0.5m + </a:t>
            </a:r>
            <a:r>
              <a:rPr lang="en-US" dirty="0" err="1"/>
              <a:t>Samtec</a:t>
            </a:r>
            <a:r>
              <a:rPr lang="en-US" dirty="0"/>
              <a:t> cable 10m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47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4D69-4C39-4ECA-8507-D7A0DEBC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Синхронизация FEB8_BM@N_</a:t>
            </a:r>
            <a:r>
              <a:rPr lang="en-US" dirty="0"/>
              <a:t>R</a:t>
            </a:r>
            <a:r>
              <a:rPr lang="ru-RU" dirty="0"/>
              <a:t> v2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CACC1-DBAA-4F79-9B35-8CDDCBE7E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48926"/>
            <a:ext cx="6715156" cy="5897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1259B-A148-42FF-AA2C-7AA285C50791}"/>
              </a:ext>
            </a:extLst>
          </p:cNvPr>
          <p:cNvSpPr txBox="1"/>
          <p:nvPr/>
        </p:nvSpPr>
        <p:spPr>
          <a:xfrm>
            <a:off x="5580112" y="6194895"/>
            <a:ext cx="346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Ipex</a:t>
            </a:r>
            <a:r>
              <a:rPr lang="en-US" dirty="0"/>
              <a:t> cable 0.5m + </a:t>
            </a:r>
            <a:r>
              <a:rPr lang="en-US" dirty="0" err="1"/>
              <a:t>Samtec</a:t>
            </a:r>
            <a:r>
              <a:rPr lang="en-US" dirty="0"/>
              <a:t> cable 1m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287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669</Words>
  <Application>Microsoft Office PowerPoint</Application>
  <PresentationFormat>Экран (4:3)</PresentationFormat>
  <Paragraphs>240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Первые результаты тестирования  FEB8_BM@N v2 и новой считывающей цепочки</vt:lpstr>
      <vt:lpstr>Ключевые вопросы</vt:lpstr>
      <vt:lpstr>Компоненты</vt:lpstr>
      <vt:lpstr>Оборудование</vt:lpstr>
      <vt:lpstr>Функциональные тесты </vt:lpstr>
      <vt:lpstr>Синхронизация FEB8 CBM</vt:lpstr>
      <vt:lpstr>Синхронизация FEB8_BM@N_L v2 </vt:lpstr>
      <vt:lpstr>Синхронизация FEB8_BM@N_L v2 </vt:lpstr>
      <vt:lpstr>Синхронизация FEB8_BM@N_R v2 </vt:lpstr>
      <vt:lpstr>Синхронизация FEB8_BM@N_R v2 </vt:lpstr>
      <vt:lpstr>Измерение шумов FEB8_BM@N_L v2 (P-side) </vt:lpstr>
      <vt:lpstr>Измерение шумов  FEB8_BM@N_R v2 (N-side) </vt:lpstr>
      <vt:lpstr>Проведенные тесты</vt:lpstr>
      <vt:lpstr>Выводы</vt:lpstr>
      <vt:lpstr>GBTxEmu v.2.0</vt:lpstr>
      <vt:lpstr>Следующие шаги и сроки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 Feb panel</dc:title>
  <dc:creator>shite</dc:creator>
  <cp:lastModifiedBy>shitenkow@gmail.com</cp:lastModifiedBy>
  <cp:revision>64</cp:revision>
  <dcterms:created xsi:type="dcterms:W3CDTF">2020-05-10T09:09:12Z</dcterms:created>
  <dcterms:modified xsi:type="dcterms:W3CDTF">2020-11-15T13:58:06Z</dcterms:modified>
</cp:coreProperties>
</file>