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1" r:id="rId5"/>
    <p:sldId id="272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14" d="100"/>
          <a:sy n="114" d="100"/>
        </p:scale>
        <p:origin x="8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EA-8F7E-4EDA-9BCE-C78D0EDF79E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EA-8F7E-4EDA-9BCE-C78D0EDF79E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EA-8F7E-4EDA-9BCE-C78D0EDF79E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EA-8F7E-4EDA-9BCE-C78D0EDF79E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EA-8F7E-4EDA-9BCE-C78D0EDF79E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EA-8F7E-4EDA-9BCE-C78D0EDF79E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EA-8F7E-4EDA-9BCE-C78D0EDF79E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EA-8F7E-4EDA-9BCE-C78D0EDF79E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EA-8F7E-4EDA-9BCE-C78D0EDF79E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EA-8F7E-4EDA-9BCE-C78D0EDF79E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BEA-8F7E-4EDA-9BCE-C78D0EDF79E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F6BEA-8F7E-4EDA-9BCE-C78D0EDF79E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199F-69C0-4EE8-A4F9-3A0195CEF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1424295"/>
            <a:ext cx="5977440" cy="1476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About Logistics to Export Equipment.</a:t>
            </a:r>
          </a:p>
          <a:p>
            <a:pPr lvl="0" algn="ctr">
              <a:lnSpc>
                <a:spcPct val="250000"/>
              </a:lnSpc>
              <a:spcBef>
                <a:spcPct val="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General organizational process.</a:t>
            </a:r>
          </a:p>
          <a:p>
            <a:pPr lvl="0" algn="ctr">
              <a:spcBef>
                <a:spcPct val="0"/>
              </a:spcBef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0FD0F1-6736-4205-8A18-0F78024B8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5157192"/>
            <a:ext cx="6910537" cy="428981"/>
          </a:xfrm>
        </p:spPr>
        <p:txBody>
          <a:bodyPr>
            <a:normAutofit/>
          </a:bodyPr>
          <a:lstStyle/>
          <a:p>
            <a:r>
              <a:rPr lang="en-US" sz="1400" dirty="0"/>
              <a:t>Ekaterina Tsapulina – JINR, 2020/24/11</a:t>
            </a:r>
            <a:endParaRPr lang="ru-RU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0DDFE7-EBDD-4D14-B64C-18BD5A7C6827}"/>
              </a:ext>
            </a:extLst>
          </p:cNvPr>
          <p:cNvGrpSpPr/>
          <p:nvPr/>
        </p:nvGrpSpPr>
        <p:grpSpPr>
          <a:xfrm>
            <a:off x="611560" y="44624"/>
            <a:ext cx="8446038" cy="950276"/>
            <a:chOff x="685800" y="332656"/>
            <a:chExt cx="8446038" cy="95027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7E810A7-A892-460A-984D-B78992AE7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4320" y="332656"/>
              <a:ext cx="1817518" cy="950276"/>
            </a:xfrm>
            <a:prstGeom prst="rect">
              <a:avLst/>
            </a:prstGeom>
          </p:spPr>
        </p:pic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33DCEAB0-E36A-4FDB-881A-3DA2E62B7C23}"/>
                </a:ext>
              </a:extLst>
            </p:cNvPr>
            <p:cNvSpPr txBox="1">
              <a:spLocks/>
            </p:cNvSpPr>
            <p:nvPr/>
          </p:nvSpPr>
          <p:spPr>
            <a:xfrm>
              <a:off x="6173843" y="476672"/>
              <a:ext cx="1134461" cy="3326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/>
                <a:t>MPD - ITS</a:t>
              </a:r>
              <a:endParaRPr lang="ru-RU" sz="1800" b="1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82C1533-C261-4DBC-A7F4-4E255D760CD5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>
              <a:off x="685800" y="807794"/>
              <a:ext cx="6628520" cy="1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623B2D-D9E1-4AF5-AB4E-FD1B987E443D}"/>
              </a:ext>
            </a:extLst>
          </p:cNvPr>
          <p:cNvCxnSpPr>
            <a:cxnSpLocks/>
          </p:cNvCxnSpPr>
          <p:nvPr/>
        </p:nvCxnSpPr>
        <p:spPr>
          <a:xfrm flipH="1">
            <a:off x="605544" y="3219295"/>
            <a:ext cx="6628520" cy="1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19672" y="1196752"/>
            <a:ext cx="5614392" cy="8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Agenda</a:t>
            </a:r>
            <a:endParaRPr lang="ru-RU" sz="28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0120F-0962-4EAD-AD5C-BB63A86FB619}"/>
              </a:ext>
            </a:extLst>
          </p:cNvPr>
          <p:cNvSpPr txBox="1"/>
          <p:nvPr/>
        </p:nvSpPr>
        <p:spPr>
          <a:xfrm>
            <a:off x="971600" y="2348880"/>
            <a:ext cx="7128792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General paperwork procedure,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First shipment details,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Open Questions / Comments.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C5EE4-1907-4015-B17D-1EC18D28E524}"/>
              </a:ext>
            </a:extLst>
          </p:cNvPr>
          <p:cNvGrpSpPr/>
          <p:nvPr/>
        </p:nvGrpSpPr>
        <p:grpSpPr>
          <a:xfrm>
            <a:off x="611560" y="44624"/>
            <a:ext cx="8446038" cy="950276"/>
            <a:chOff x="685800" y="332656"/>
            <a:chExt cx="8446038" cy="9502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4A06C0E-4BF1-43DF-9EC2-C27051645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4320" y="332656"/>
              <a:ext cx="1817518" cy="950276"/>
            </a:xfrm>
            <a:prstGeom prst="rect">
              <a:avLst/>
            </a:prstGeom>
          </p:spPr>
        </p:pic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19D85951-F8F5-4EE5-AA53-6C1DAF7EE677}"/>
                </a:ext>
              </a:extLst>
            </p:cNvPr>
            <p:cNvSpPr txBox="1">
              <a:spLocks/>
            </p:cNvSpPr>
            <p:nvPr/>
          </p:nvSpPr>
          <p:spPr>
            <a:xfrm>
              <a:off x="6173843" y="476672"/>
              <a:ext cx="1134461" cy="3326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/>
                <a:t>MPD - ITS</a:t>
              </a:r>
              <a:endParaRPr lang="ru-RU" sz="1800" b="1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33DDC5-793C-4D6C-8A7E-E592E8D1BEAF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685800" y="807794"/>
              <a:ext cx="6628520" cy="1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741171"/>
            <a:ext cx="7344816" cy="8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General paperwork procedure</a:t>
            </a:r>
            <a:endParaRPr lang="ru-RU" sz="28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D6FB79-C95B-49AB-A367-64FE9F74859E}"/>
              </a:ext>
            </a:extLst>
          </p:cNvPr>
          <p:cNvGrpSpPr/>
          <p:nvPr/>
        </p:nvGrpSpPr>
        <p:grpSpPr>
          <a:xfrm>
            <a:off x="661893" y="44624"/>
            <a:ext cx="8446038" cy="950276"/>
            <a:chOff x="685800" y="332656"/>
            <a:chExt cx="8446038" cy="95027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8462215-B7CF-4B46-89A5-040252D91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4320" y="332656"/>
              <a:ext cx="1817518" cy="950276"/>
            </a:xfrm>
            <a:prstGeom prst="rect">
              <a:avLst/>
            </a:prstGeom>
          </p:spPr>
        </p:pic>
        <p:sp>
          <p:nvSpPr>
            <p:cNvPr id="23" name="Заголовок 1">
              <a:extLst>
                <a:ext uri="{FF2B5EF4-FFF2-40B4-BE49-F238E27FC236}">
                  <a16:creationId xmlns:a16="http://schemas.microsoft.com/office/drawing/2014/main" id="{5CF195FD-6F88-4AD4-8760-05140CC1D1D0}"/>
                </a:ext>
              </a:extLst>
            </p:cNvPr>
            <p:cNvSpPr txBox="1">
              <a:spLocks/>
            </p:cNvSpPr>
            <p:nvPr/>
          </p:nvSpPr>
          <p:spPr>
            <a:xfrm>
              <a:off x="6173843" y="476672"/>
              <a:ext cx="1134461" cy="3326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/>
                <a:t>MPD - ITS</a:t>
              </a:r>
              <a:endParaRPr lang="ru-RU" sz="1800" b="1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849236-EC82-438F-B8C3-D940CF4EA8C2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>
              <a:off x="685800" y="807794"/>
              <a:ext cx="6628520" cy="1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AB0AE6-D457-4864-AD68-103DD7A1A511}"/>
              </a:ext>
            </a:extLst>
          </p:cNvPr>
          <p:cNvSpPr/>
          <p:nvPr/>
        </p:nvSpPr>
        <p:spPr>
          <a:xfrm>
            <a:off x="68648" y="1678970"/>
            <a:ext cx="1800200" cy="1144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STEP 1 (JINR and CCNU)</a:t>
            </a:r>
            <a:r>
              <a:rPr lang="en-US" sz="1400" dirty="0"/>
              <a:t>.</a:t>
            </a:r>
          </a:p>
          <a:p>
            <a:pPr algn="ctr"/>
            <a:r>
              <a:rPr lang="en-US" sz="1200" dirty="0"/>
              <a:t>Define and agree on the set of equipment and the timeline</a:t>
            </a:r>
            <a:endParaRPr lang="ru-RU" sz="1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0AC96A-D5BE-4359-9F3A-6D906EED3CEF}"/>
              </a:ext>
            </a:extLst>
          </p:cNvPr>
          <p:cNvSpPr/>
          <p:nvPr/>
        </p:nvSpPr>
        <p:spPr>
          <a:xfrm>
            <a:off x="1893990" y="2171834"/>
            <a:ext cx="1761967" cy="1144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b="1" dirty="0"/>
            </a:br>
            <a:r>
              <a:rPr lang="en-US" sz="1400" b="1" dirty="0"/>
              <a:t>STEP 2 (JINR and CCNU)</a:t>
            </a:r>
            <a:r>
              <a:rPr lang="en-US" sz="1400" dirty="0"/>
              <a:t>.</a:t>
            </a:r>
          </a:p>
          <a:p>
            <a:pPr algn="ctr"/>
            <a:r>
              <a:rPr lang="en-US" sz="1200" dirty="0"/>
              <a:t>Elaborate and confirm the </a:t>
            </a:r>
          </a:p>
          <a:p>
            <a:pPr algn="ctr"/>
            <a:r>
              <a:rPr lang="en-US" sz="1200" dirty="0"/>
              <a:t>basis document</a:t>
            </a:r>
          </a:p>
          <a:p>
            <a:pPr algn="ctr"/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E31907C-0DC2-4FE0-B6AA-9DBF2B545287}"/>
              </a:ext>
            </a:extLst>
          </p:cNvPr>
          <p:cNvGrpSpPr/>
          <p:nvPr/>
        </p:nvGrpSpPr>
        <p:grpSpPr>
          <a:xfrm>
            <a:off x="1643043" y="3036034"/>
            <a:ext cx="1905066" cy="1816770"/>
            <a:chOff x="1831857" y="2887142"/>
            <a:chExt cx="1905066" cy="192744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C1E9F20-6901-43E9-A184-61FB975BBFFA}"/>
                </a:ext>
              </a:extLst>
            </p:cNvPr>
            <p:cNvSpPr/>
            <p:nvPr/>
          </p:nvSpPr>
          <p:spPr>
            <a:xfrm>
              <a:off x="2275644" y="2887142"/>
              <a:ext cx="1296831" cy="24692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CA20539-44B0-4A72-907E-AB2CCC5B929E}"/>
                </a:ext>
              </a:extLst>
            </p:cNvPr>
            <p:cNvCxnSpPr>
              <a:cxnSpLocks/>
            </p:cNvCxnSpPr>
            <p:nvPr/>
          </p:nvCxnSpPr>
          <p:spPr>
            <a:xfrm>
              <a:off x="2396033" y="3082897"/>
              <a:ext cx="5235" cy="5263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A2FC0BF-1C28-4935-955F-9D5ED7BA482D}"/>
                </a:ext>
              </a:extLst>
            </p:cNvPr>
            <p:cNvCxnSpPr>
              <a:cxnSpLocks/>
            </p:cNvCxnSpPr>
            <p:nvPr/>
          </p:nvCxnSpPr>
          <p:spPr>
            <a:xfrm>
              <a:off x="2823871" y="3154098"/>
              <a:ext cx="9716" cy="12079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42995CA-4DAB-47D4-8011-8E4DC71C266A}"/>
                </a:ext>
              </a:extLst>
            </p:cNvPr>
            <p:cNvCxnSpPr>
              <a:cxnSpLocks/>
            </p:cNvCxnSpPr>
            <p:nvPr/>
          </p:nvCxnSpPr>
          <p:spPr>
            <a:xfrm>
              <a:off x="3218154" y="3127398"/>
              <a:ext cx="0" cy="4005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63CF3B-B75A-4CC1-8F68-F63C4EAFAAE4}"/>
                </a:ext>
              </a:extLst>
            </p:cNvPr>
            <p:cNvSpPr/>
            <p:nvPr/>
          </p:nvSpPr>
          <p:spPr>
            <a:xfrm>
              <a:off x="1831857" y="3608824"/>
              <a:ext cx="987770" cy="44194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Collaboration</a:t>
              </a:r>
              <a:r>
                <a:rPr lang="en-US" sz="1100" dirty="0">
                  <a:ln w="0"/>
                  <a:solidFill>
                    <a:srgbClr val="0000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  <a:p>
              <a:pPr algn="ctr"/>
              <a:r>
                <a:rPr lang="en-US" sz="1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Contract or</a:t>
              </a:r>
              <a:endParaRPr lang="en-US" sz="11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574220-DB2E-4EE1-855E-52E8B41EEB8B}"/>
                </a:ext>
              </a:extLst>
            </p:cNvPr>
            <p:cNvSpPr/>
            <p:nvPr/>
          </p:nvSpPr>
          <p:spPr>
            <a:xfrm>
              <a:off x="2297644" y="4372642"/>
              <a:ext cx="1136850" cy="44194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Implementation </a:t>
              </a:r>
            </a:p>
            <a:p>
              <a:pPr algn="ctr"/>
              <a:r>
                <a:rPr lang="en-US" sz="11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Agreement or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94CD690-BDFE-403E-8390-BFAAD2F153EF}"/>
                </a:ext>
              </a:extLst>
            </p:cNvPr>
            <p:cNvSpPr/>
            <p:nvPr/>
          </p:nvSpPr>
          <p:spPr>
            <a:xfrm>
              <a:off x="2919070" y="3543961"/>
              <a:ext cx="817853" cy="2683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Addendum</a:t>
              </a:r>
              <a:endParaRPr lang="en-US" sz="11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4814FC-9D7C-413B-879B-62B05A8E14E0}"/>
              </a:ext>
            </a:extLst>
          </p:cNvPr>
          <p:cNvSpPr/>
          <p:nvPr/>
        </p:nvSpPr>
        <p:spPr>
          <a:xfrm>
            <a:off x="3624722" y="3062024"/>
            <a:ext cx="1873357" cy="1144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STEP 3 (JINR)</a:t>
            </a:r>
            <a:r>
              <a:rPr lang="en-US" sz="1400" dirty="0"/>
              <a:t>.</a:t>
            </a:r>
          </a:p>
          <a:p>
            <a:pPr algn="ctr"/>
            <a:r>
              <a:rPr lang="en-US" sz="1200" dirty="0"/>
              <a:t>Prepare the </a:t>
            </a:r>
          </a:p>
          <a:p>
            <a:pPr algn="ctr"/>
            <a:r>
              <a:rPr lang="en-US" sz="1200" dirty="0"/>
              <a:t>documents for the Export Control Group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AF41BFC-DA2B-45EB-9602-24E60442D03A}"/>
              </a:ext>
            </a:extLst>
          </p:cNvPr>
          <p:cNvGrpSpPr/>
          <p:nvPr/>
        </p:nvGrpSpPr>
        <p:grpSpPr>
          <a:xfrm>
            <a:off x="3619070" y="3645024"/>
            <a:ext cx="1926875" cy="2439524"/>
            <a:chOff x="3743891" y="3140943"/>
            <a:chExt cx="1926875" cy="2545693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4B46C50-0515-4232-B9D8-5A6B09A79789}"/>
                </a:ext>
              </a:extLst>
            </p:cNvPr>
            <p:cNvCxnSpPr>
              <a:cxnSpLocks/>
              <a:endCxn id="95" idx="0"/>
            </p:cNvCxnSpPr>
            <p:nvPr/>
          </p:nvCxnSpPr>
          <p:spPr>
            <a:xfrm>
              <a:off x="4120757" y="3600839"/>
              <a:ext cx="0" cy="652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5DAFEF7-D0D4-4B3B-B9BE-7C8D7567F45E}"/>
                </a:ext>
              </a:extLst>
            </p:cNvPr>
            <p:cNvSpPr/>
            <p:nvPr/>
          </p:nvSpPr>
          <p:spPr>
            <a:xfrm>
              <a:off x="3743891" y="4251660"/>
              <a:ext cx="753732" cy="4496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Technical </a:t>
              </a:r>
            </a:p>
            <a:p>
              <a:pPr algn="ctr"/>
              <a:r>
                <a:rPr lang="en-US" sz="1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passports</a:t>
              </a:r>
              <a:endParaRPr lang="en-US" sz="11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AE8CE99-3B5C-49BB-9F1B-90FA9836282E}"/>
                </a:ext>
              </a:extLst>
            </p:cNvPr>
            <p:cNvCxnSpPr>
              <a:cxnSpLocks/>
            </p:cNvCxnSpPr>
            <p:nvPr/>
          </p:nvCxnSpPr>
          <p:spPr>
            <a:xfrm>
              <a:off x="4572283" y="3633282"/>
              <a:ext cx="15481" cy="13678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8242175-3097-41B8-8C5A-157EC01DD18E}"/>
                </a:ext>
              </a:extLst>
            </p:cNvPr>
            <p:cNvSpPr/>
            <p:nvPr/>
          </p:nvSpPr>
          <p:spPr>
            <a:xfrm>
              <a:off x="3829267" y="5040305"/>
              <a:ext cx="1674423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Certified copies and translations of the basis document</a:t>
              </a:r>
              <a:endParaRPr lang="en-US" sz="11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3B771AF-7E7A-4C6C-B90C-384F46F4B801}"/>
                </a:ext>
              </a:extLst>
            </p:cNvPr>
            <p:cNvCxnSpPr>
              <a:cxnSpLocks/>
            </p:cNvCxnSpPr>
            <p:nvPr/>
          </p:nvCxnSpPr>
          <p:spPr>
            <a:xfrm>
              <a:off x="5139153" y="3600839"/>
              <a:ext cx="10674" cy="6562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A2C4A49-B642-4FFF-8B7F-5D47EE36313C}"/>
                </a:ext>
              </a:extLst>
            </p:cNvPr>
            <p:cNvSpPr/>
            <p:nvPr/>
          </p:nvSpPr>
          <p:spPr>
            <a:xfrm>
              <a:off x="4488437" y="4261178"/>
              <a:ext cx="118232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Service note document</a:t>
              </a:r>
              <a:endParaRPr lang="en-US" sz="11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0122BA4-C32A-4F71-B1C0-B65199E3B133}"/>
                </a:ext>
              </a:extLst>
            </p:cNvPr>
            <p:cNvSpPr/>
            <p:nvPr/>
          </p:nvSpPr>
          <p:spPr>
            <a:xfrm>
              <a:off x="3892034" y="3140943"/>
              <a:ext cx="1498651" cy="45989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8B193935-90FD-4905-863B-7A80893325DA}"/>
              </a:ext>
            </a:extLst>
          </p:cNvPr>
          <p:cNvSpPr/>
          <p:nvPr/>
        </p:nvSpPr>
        <p:spPr>
          <a:xfrm>
            <a:off x="5498559" y="3916029"/>
            <a:ext cx="1800200" cy="1188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STEP 4 (JINR)</a:t>
            </a:r>
            <a:r>
              <a:rPr lang="en-US" sz="1400" dirty="0"/>
              <a:t>.</a:t>
            </a:r>
          </a:p>
          <a:p>
            <a:pPr algn="ctr"/>
            <a:r>
              <a:rPr lang="en-US" sz="1200" dirty="0"/>
              <a:t>Export Control Group requests permission from the Customs in Russia (using docs from steps 2, 3)</a:t>
            </a:r>
            <a:endParaRPr lang="ru-RU" sz="1200" dirty="0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9E5B5A86-18E5-4E93-84C7-2BD1F77CE25D}"/>
              </a:ext>
            </a:extLst>
          </p:cNvPr>
          <p:cNvSpPr/>
          <p:nvPr/>
        </p:nvSpPr>
        <p:spPr>
          <a:xfrm>
            <a:off x="7316670" y="4653142"/>
            <a:ext cx="1769203" cy="13489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STEP 5 (JINR and CCNU)</a:t>
            </a:r>
            <a:r>
              <a:rPr lang="en-US" sz="1400" dirty="0"/>
              <a:t>.</a:t>
            </a:r>
          </a:p>
          <a:p>
            <a:pPr algn="ctr"/>
            <a:r>
              <a:rPr lang="en-US" sz="1200" dirty="0"/>
              <a:t>Start planning and arranging of the shipment</a:t>
            </a:r>
            <a:endParaRPr lang="ru-RU" sz="1200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08E95C7-4ADA-487F-BA03-0ACD466C0359}"/>
              </a:ext>
            </a:extLst>
          </p:cNvPr>
          <p:cNvSpPr/>
          <p:nvPr/>
        </p:nvSpPr>
        <p:spPr>
          <a:xfrm>
            <a:off x="1629809" y="3687774"/>
            <a:ext cx="984426" cy="44506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6D4BD5E-4CD9-4474-98F8-47A27DDBB67D}"/>
              </a:ext>
            </a:extLst>
          </p:cNvPr>
          <p:cNvSpPr/>
          <p:nvPr/>
        </p:nvSpPr>
        <p:spPr>
          <a:xfrm>
            <a:off x="2023988" y="4421097"/>
            <a:ext cx="1256623" cy="48672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BEBF3C1-B5C7-4918-A1ED-F654465CD1AB}"/>
              </a:ext>
            </a:extLst>
          </p:cNvPr>
          <p:cNvSpPr/>
          <p:nvPr/>
        </p:nvSpPr>
        <p:spPr>
          <a:xfrm>
            <a:off x="2720472" y="3681128"/>
            <a:ext cx="806815" cy="242066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F227678-FE29-4D7A-8092-0D1D5EEFAA31}"/>
              </a:ext>
            </a:extLst>
          </p:cNvPr>
          <p:cNvSpPr/>
          <p:nvPr/>
        </p:nvSpPr>
        <p:spPr>
          <a:xfrm>
            <a:off x="3556494" y="4710812"/>
            <a:ext cx="878884" cy="483207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F571D80-52E0-4BB0-B11A-FCF4EE9DF994}"/>
              </a:ext>
            </a:extLst>
          </p:cNvPr>
          <p:cNvSpPr/>
          <p:nvPr/>
        </p:nvSpPr>
        <p:spPr>
          <a:xfrm>
            <a:off x="4483699" y="4722465"/>
            <a:ext cx="953933" cy="430887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9D77FC0-45F2-4C48-82E1-16A74A1BAFD7}"/>
              </a:ext>
            </a:extLst>
          </p:cNvPr>
          <p:cNvSpPr/>
          <p:nvPr/>
        </p:nvSpPr>
        <p:spPr>
          <a:xfrm>
            <a:off x="3677326" y="5434082"/>
            <a:ext cx="1728665" cy="64655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C28D669-A2BA-4A79-B95C-E833ECCAF872}"/>
              </a:ext>
            </a:extLst>
          </p:cNvPr>
          <p:cNvCxnSpPr/>
          <p:nvPr/>
        </p:nvCxnSpPr>
        <p:spPr>
          <a:xfrm>
            <a:off x="107504" y="6669360"/>
            <a:ext cx="885698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02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93818"/>
            <a:ext cx="7344816" cy="8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First shipment details (1 of 2)</a:t>
            </a:r>
            <a:endParaRPr lang="ru-RU" sz="28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D6FB79-C95B-49AB-A367-64FE9F74859E}"/>
              </a:ext>
            </a:extLst>
          </p:cNvPr>
          <p:cNvGrpSpPr/>
          <p:nvPr/>
        </p:nvGrpSpPr>
        <p:grpSpPr>
          <a:xfrm>
            <a:off x="661893" y="44624"/>
            <a:ext cx="8446038" cy="950276"/>
            <a:chOff x="685800" y="332656"/>
            <a:chExt cx="8446038" cy="95027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8462215-B7CF-4B46-89A5-040252D91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4320" y="332656"/>
              <a:ext cx="1817518" cy="950276"/>
            </a:xfrm>
            <a:prstGeom prst="rect">
              <a:avLst/>
            </a:prstGeom>
          </p:spPr>
        </p:pic>
        <p:sp>
          <p:nvSpPr>
            <p:cNvPr id="23" name="Заголовок 1">
              <a:extLst>
                <a:ext uri="{FF2B5EF4-FFF2-40B4-BE49-F238E27FC236}">
                  <a16:creationId xmlns:a16="http://schemas.microsoft.com/office/drawing/2014/main" id="{5CF195FD-6F88-4AD4-8760-05140CC1D1D0}"/>
                </a:ext>
              </a:extLst>
            </p:cNvPr>
            <p:cNvSpPr txBox="1">
              <a:spLocks/>
            </p:cNvSpPr>
            <p:nvPr/>
          </p:nvSpPr>
          <p:spPr>
            <a:xfrm>
              <a:off x="6173843" y="476672"/>
              <a:ext cx="1134461" cy="3326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/>
                <a:t>MPD - ITS</a:t>
              </a:r>
              <a:endParaRPr lang="ru-RU" sz="1800" b="1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849236-EC82-438F-B8C3-D940CF4EA8C2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>
              <a:off x="685800" y="807794"/>
              <a:ext cx="6628520" cy="1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0A20016-F92D-4184-9BEE-1615734628B1}"/>
              </a:ext>
            </a:extLst>
          </p:cNvPr>
          <p:cNvSpPr txBox="1"/>
          <p:nvPr/>
        </p:nvSpPr>
        <p:spPr>
          <a:xfrm>
            <a:off x="179512" y="1485862"/>
            <a:ext cx="8568951" cy="229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Preparations by JINR</a:t>
            </a:r>
            <a:r>
              <a:rPr lang="en-US" dirty="0"/>
              <a:t>:</a:t>
            </a:r>
          </a:p>
          <a:p>
            <a:pPr lvl="1"/>
            <a:r>
              <a:rPr lang="en-US" i="1" dirty="0"/>
              <a:t>DONE: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i="1" dirty="0"/>
              <a:t>240 full-scale dummy chips, 15 FPCS – carefully put in trays and packed,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i="1" dirty="0"/>
              <a:t>Basis document (Addendum </a:t>
            </a:r>
            <a:r>
              <a:rPr lang="ru-RU" i="1" dirty="0"/>
              <a:t>№1</a:t>
            </a:r>
            <a:r>
              <a:rPr lang="en-US" i="1" dirty="0"/>
              <a:t> to </a:t>
            </a:r>
            <a:r>
              <a:rPr lang="en-US" i="1" dirty="0" err="1"/>
              <a:t>MoU_NICA_Wuhan</a:t>
            </a:r>
            <a:r>
              <a:rPr lang="en-US" i="1" dirty="0"/>
              <a:t>) – draft in English and Russian prepared,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i="1" dirty="0"/>
              <a:t>Documents for the Export Control Group – prepared, not signed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60C59-625C-4112-8BD7-5B434F828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33056"/>
            <a:ext cx="2762250" cy="2638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8AA1B-4691-49C3-B0AA-E215C4513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239680" y="3163348"/>
            <a:ext cx="2410432" cy="4177839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98A3067D-CAFE-455C-A6DA-D2EDF57DE642}"/>
              </a:ext>
            </a:extLst>
          </p:cNvPr>
          <p:cNvSpPr/>
          <p:nvPr/>
        </p:nvSpPr>
        <p:spPr>
          <a:xfrm>
            <a:off x="3635896" y="4869160"/>
            <a:ext cx="648072" cy="288032"/>
          </a:xfrm>
          <a:prstGeom prst="rightArrow">
            <a:avLst/>
          </a:prstGeom>
          <a:solidFill>
            <a:srgbClr val="0000CC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65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93818"/>
            <a:ext cx="7344816" cy="8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First shipment details (2 of 2)</a:t>
            </a:r>
            <a:endParaRPr lang="ru-RU" sz="28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D6FB79-C95B-49AB-A367-64FE9F74859E}"/>
              </a:ext>
            </a:extLst>
          </p:cNvPr>
          <p:cNvGrpSpPr/>
          <p:nvPr/>
        </p:nvGrpSpPr>
        <p:grpSpPr>
          <a:xfrm>
            <a:off x="661893" y="44624"/>
            <a:ext cx="8446038" cy="950276"/>
            <a:chOff x="685800" y="332656"/>
            <a:chExt cx="8446038" cy="95027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8462215-B7CF-4B46-89A5-040252D91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4320" y="332656"/>
              <a:ext cx="1817518" cy="950276"/>
            </a:xfrm>
            <a:prstGeom prst="rect">
              <a:avLst/>
            </a:prstGeom>
          </p:spPr>
        </p:pic>
        <p:sp>
          <p:nvSpPr>
            <p:cNvPr id="23" name="Заголовок 1">
              <a:extLst>
                <a:ext uri="{FF2B5EF4-FFF2-40B4-BE49-F238E27FC236}">
                  <a16:creationId xmlns:a16="http://schemas.microsoft.com/office/drawing/2014/main" id="{5CF195FD-6F88-4AD4-8760-05140CC1D1D0}"/>
                </a:ext>
              </a:extLst>
            </p:cNvPr>
            <p:cNvSpPr txBox="1">
              <a:spLocks/>
            </p:cNvSpPr>
            <p:nvPr/>
          </p:nvSpPr>
          <p:spPr>
            <a:xfrm>
              <a:off x="6173843" y="476672"/>
              <a:ext cx="1134461" cy="3326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/>
                <a:t>MPD - ITS</a:t>
              </a:r>
              <a:endParaRPr lang="ru-RU" sz="1800" b="1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849236-EC82-438F-B8C3-D940CF4EA8C2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>
              <a:off x="685800" y="807794"/>
              <a:ext cx="6628520" cy="1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0A20016-F92D-4184-9BEE-1615734628B1}"/>
              </a:ext>
            </a:extLst>
          </p:cNvPr>
          <p:cNvSpPr txBox="1"/>
          <p:nvPr/>
        </p:nvSpPr>
        <p:spPr>
          <a:xfrm>
            <a:off x="179512" y="1485862"/>
            <a:ext cx="8568951" cy="5004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Preparations by JINR</a:t>
            </a:r>
            <a:r>
              <a:rPr lang="en-US" dirty="0"/>
              <a:t>:</a:t>
            </a:r>
            <a:br>
              <a:rPr lang="en-US" i="1" dirty="0"/>
            </a:br>
            <a:endParaRPr lang="en-US" i="1" dirty="0"/>
          </a:p>
          <a:p>
            <a:pPr lvl="1"/>
            <a:r>
              <a:rPr lang="en-US" dirty="0"/>
              <a:t>TO BE PERFORMED:</a:t>
            </a:r>
          </a:p>
          <a:p>
            <a:pPr marL="1200150" lvl="2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Send Addendum </a:t>
            </a:r>
            <a:r>
              <a:rPr lang="ru-RU" dirty="0"/>
              <a:t>№1</a:t>
            </a:r>
            <a:r>
              <a:rPr lang="en-US" dirty="0"/>
              <a:t> (English, Russian) to CCNU for signing and stamping,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Sign and stamp the documents for the Export Control Group,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Initiate requesting permission for exporting.</a:t>
            </a:r>
          </a:p>
          <a:p>
            <a:pPr lvl="2"/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sz="2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Preparations by CCNU:</a:t>
            </a:r>
          </a:p>
          <a:p>
            <a:pPr marL="342900" indent="-342900">
              <a:buFont typeface="+mj-lt"/>
              <a:buAutoNum type="arabicPeriod" startAt="2"/>
            </a:pPr>
            <a:endParaRPr lang="en-US" sz="200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r>
              <a:rPr lang="en-US" dirty="0"/>
              <a:t>TO BE PERFORMED: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Sign, put a stamp and send through the post the originals of Addendum </a:t>
            </a:r>
            <a:r>
              <a:rPr lang="ru-RU" dirty="0"/>
              <a:t>№1 (</a:t>
            </a:r>
            <a:r>
              <a:rPr lang="en-US" dirty="0"/>
              <a:t>English and Russian) once received from JINR,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Initiate preparation of the documents for Customs in China in advance.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552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61893" y="1060277"/>
            <a:ext cx="7344816" cy="8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Open Questions / Comments</a:t>
            </a:r>
            <a:endParaRPr lang="ru-RU" sz="28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CDF23A-2DD3-4792-9086-72D530E21B56}"/>
              </a:ext>
            </a:extLst>
          </p:cNvPr>
          <p:cNvSpPr txBox="1"/>
          <p:nvPr/>
        </p:nvSpPr>
        <p:spPr>
          <a:xfrm>
            <a:off x="854356" y="2186344"/>
            <a:ext cx="804714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Any questions / concerns are welcomed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64B6F5-9C8D-48A9-AB44-29E545DC753C}"/>
              </a:ext>
            </a:extLst>
          </p:cNvPr>
          <p:cNvGrpSpPr/>
          <p:nvPr/>
        </p:nvGrpSpPr>
        <p:grpSpPr>
          <a:xfrm>
            <a:off x="661893" y="44624"/>
            <a:ext cx="8446038" cy="950276"/>
            <a:chOff x="685800" y="332656"/>
            <a:chExt cx="8446038" cy="9502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8C69D7-776A-4162-9208-E6DF3708A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4320" y="332656"/>
              <a:ext cx="1817518" cy="950276"/>
            </a:xfrm>
            <a:prstGeom prst="rect">
              <a:avLst/>
            </a:prstGeom>
          </p:spPr>
        </p:pic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6D613B0F-4796-4068-94A0-D639336237D0}"/>
                </a:ext>
              </a:extLst>
            </p:cNvPr>
            <p:cNvSpPr txBox="1">
              <a:spLocks/>
            </p:cNvSpPr>
            <p:nvPr/>
          </p:nvSpPr>
          <p:spPr>
            <a:xfrm>
              <a:off x="6173843" y="476672"/>
              <a:ext cx="1134461" cy="3326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/>
                <a:t>MPD - ITS</a:t>
              </a:r>
              <a:endParaRPr lang="ru-RU" sz="1800" b="1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8B6A77D-019A-468C-9171-F16E2516AEF8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685800" y="807794"/>
              <a:ext cx="6628520" cy="1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115F4-D793-45FE-AB43-E16337EF74E4}"/>
              </a:ext>
            </a:extLst>
          </p:cNvPr>
          <p:cNvSpPr txBox="1">
            <a:spLocks/>
          </p:cNvSpPr>
          <p:nvPr/>
        </p:nvSpPr>
        <p:spPr>
          <a:xfrm>
            <a:off x="303745" y="4227826"/>
            <a:ext cx="7344816" cy="8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Thank you!</a:t>
            </a:r>
            <a:endParaRPr lang="ru-RU" sz="28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0311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42478</TotalTime>
  <Words>324</Words>
  <Application>Microsoft Office PowerPoint</Application>
  <PresentationFormat>On-screen Show (4:3)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Тема Office</vt:lpstr>
      <vt:lpstr>Ekaterina Tsapulina – JINR, 2020/24/11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MPD - ITS</dc:title>
  <dc:creator>Admin</dc:creator>
  <cp:lastModifiedBy>Ekaterina Tsapulina</cp:lastModifiedBy>
  <cp:revision>149</cp:revision>
  <dcterms:created xsi:type="dcterms:W3CDTF">2020-06-09T06:11:27Z</dcterms:created>
  <dcterms:modified xsi:type="dcterms:W3CDTF">2020-11-24T10:19:09Z</dcterms:modified>
</cp:coreProperties>
</file>