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61" r:id="rId4"/>
    <p:sldId id="270" r:id="rId5"/>
    <p:sldId id="271" r:id="rId6"/>
    <p:sldId id="257" r:id="rId7"/>
    <p:sldId id="262" r:id="rId8"/>
    <p:sldId id="258" r:id="rId9"/>
    <p:sldId id="259" r:id="rId10"/>
    <p:sldId id="260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2" r:id="rId19"/>
    <p:sldId id="273" r:id="rId20"/>
    <p:sldId id="274" r:id="rId21"/>
    <p:sldId id="314" r:id="rId22"/>
    <p:sldId id="326" r:id="rId23"/>
    <p:sldId id="327" r:id="rId24"/>
    <p:sldId id="294" r:id="rId25"/>
    <p:sldId id="317" r:id="rId26"/>
    <p:sldId id="318" r:id="rId27"/>
    <p:sldId id="319" r:id="rId28"/>
    <p:sldId id="320" r:id="rId29"/>
    <p:sldId id="321" r:id="rId30"/>
    <p:sldId id="322" r:id="rId31"/>
    <p:sldId id="328" r:id="rId32"/>
    <p:sldId id="323" r:id="rId33"/>
    <p:sldId id="32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11AD7-756A-465F-BFB5-60C8C2044A1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FFD7E-6866-4E8C-B547-72CF3940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0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FFD7E-6866-4E8C-B547-72CF3940CF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04DC-3975-4589-94C0-AEF89C0C4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DD5B7-F4AB-43E9-A904-035C22C3C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05E73-7F2B-4A8F-A717-78F3D4C9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8548-20B7-4AC4-B174-740AE368B24A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CD4FE-FA11-4E3E-9731-EEB46BA8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4FFE3-6214-40BB-A573-E95124CF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5AB9-4DD0-4353-A7AF-53468A78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BC809-503A-4ECF-87D2-0F9491981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2BFD-509B-4584-BE3E-67232BEA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A1C4-BADC-4F59-A261-A27FAD3AD5B3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53868-95A0-4DEE-9340-8F506716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9B19D-58D8-44C1-BFBD-87B1C4E3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7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BD719B-FB3A-4283-9C6B-BC2810550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BDE56-1671-4EFB-9C4A-8FE1EBEDC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41E13-4A8F-459F-BBAA-16A7143E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7766-C167-4763-B90D-35232A4B393F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A8594-9D64-4B28-8AFF-10B00EF0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23857-AD49-4901-A662-E6220A42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7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BD-CE70-49B4-A02A-7BAB4A5D2506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2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4EB-91DE-4256-95E8-ED7992D1E94A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28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EBF-FBCD-461D-816A-931D746DC929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7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2B5E-514E-4058-A974-F0065B502E6E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3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5B9-A79A-4F30-A7AE-B07FCAB25C4A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34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6E00-BFE6-4CFA-90F9-9CCC11F94481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20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9343-2D8E-4D25-8BED-F4F3377F6544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7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5516-3845-4A4A-8F96-F29246F24CB0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ABE2-BE71-4154-AFBB-21B5964F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0F5D8-68BD-4F31-8ACA-C35902A1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44110-DF8F-4F17-841F-66B8FBE1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3AE1-2638-480A-9547-CAEBD6471772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2CCAB-0958-4849-895B-31D6CE0A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5F2B-CFEB-42A7-B192-EF32999B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2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79A1-82B2-4AA2-9D3A-3F4381ABA330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72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6068-3D11-49B1-8B10-61B6A529DC1C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22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B198-EB11-4ADE-B88F-1146B025C3C3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177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F136-3158-4B7A-B79B-45E2F82C7FDE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58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6400-9179-4BDA-8052-289E260CEDC5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54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80AA-0227-47FC-A5C6-018FC9A2FF0B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29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B0B-BB9D-4F82-9445-38A35E793D1B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21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8DC9-B328-4FA2-AA1D-CEC4C97243D9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5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2B0B-0E79-4E35-9E1E-9C5EFFCC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99805-B687-48EB-974F-5F2FE507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59FA6-6A42-44C1-A195-15A38DB2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80F-F91E-48B7-B4FB-87B170FD9A02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72F44-4419-4636-8D11-21EC4212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E2A6-2A02-4D86-A69D-1D0DCB70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1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7C6F-D2F5-455B-AD6E-DEBDAAB1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4A8D4-C937-401D-A49B-24E5C31C9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F7246-75A9-4DE4-BA14-DCB0F6139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EBC8E-16C5-484D-A159-0CCF21B5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A121-6D73-4F1E-B015-EEC2329009DB}" type="datetime1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0554B-3E13-48D9-82AF-68B45D16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C8652-88DB-4707-B4E0-B6BE2858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4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A8FE-12DD-4D8C-9727-D24B0BC9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A4630-771F-42E8-A59A-F9AF62B88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BD90B-F9D8-4743-BE15-829AEC191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C73C3-D916-4445-B29F-80DBA5C79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12FCB-8DE5-4A8A-B711-B5CFFC3D1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C01A83-E1DC-4BAA-98C7-0878BD15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62BE-636F-46E5-BA88-C7BCD9A55FEF}" type="datetime1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84F8D-F4A2-43BD-8BD2-85CB3A34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AEB4D-6444-415E-9916-631F83F7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6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1951-7298-46C6-BAFD-89132C40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306CA-D992-42B9-8AA2-97E8836F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3FEF-F775-4C44-8401-A397BBFC8F76}" type="datetime1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1CFE7-24F6-42DB-AA4C-D1DB6620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841B1-7654-4705-9D33-73975E35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9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84BEE-11A0-4AFC-B608-1686218D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03E-E730-46C1-8F72-D46BD6D47158}" type="datetime1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8F6DD9-15C0-4BED-89C6-66DBE18E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E278F-BF04-4723-96C2-94D30508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F02D-5CD8-4213-9781-AE1154A5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3511-AFC9-4833-932A-1BBB2F4C1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DECFF-F646-41A1-A5B5-49253B295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DAE56-66AC-43C5-AA49-1AC36A80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0B05-E7F3-4CF1-A604-388DD58E88E6}" type="datetime1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24D00-56B3-4AB5-B723-33BBBCC5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53377-4A6A-405C-AFB6-8726C33D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2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6EB8-F730-4F16-BED4-662E911B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9629B-7734-414B-82C9-44954AF47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0BC0F-FAD7-4CAA-9770-AB999CED1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550D2-9989-416D-B785-77904CC3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723-E26D-4AC1-B038-8AB4CD736E5E}" type="datetime1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33C6D-C08C-497D-BD6C-160A6884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C0426-31D4-4181-BEC3-744F8053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2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CF5DF-A1AF-4211-B355-25F1FAD1F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5064" y="6356350"/>
            <a:ext cx="1018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DAA0-0552-4114-B565-7905F941550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2DF69-DC39-4849-B02E-827478BF9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8517" y="6356350"/>
            <a:ext cx="8215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53rd meeting of the PAC for Condensed Matter Physics, Jan 25, 2021, Zoom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12B3D-5A93-4F4B-8E8A-2D3DFC19E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53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9FA1-5ACC-44D7-AB10-D474F77F1D04}" type="datetime1">
              <a:rPr lang="ru-RU" smtClean="0"/>
              <a:t>25.01.2021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7D2E06-D526-4307-94D5-E4DCDEBB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83"/>
            <a:ext cx="10515600" cy="108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C97ED-C35D-4016-A993-456C696C4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8917"/>
            <a:ext cx="10515600" cy="487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41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2746E-42BF-4FD8-8960-BB8CC03F40D2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0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Diagram&#10;&#10;Description automatically generated">
            <a:extLst>
              <a:ext uri="{FF2B5EF4-FFF2-40B4-BE49-F238E27FC236}">
                <a16:creationId xmlns:a16="http://schemas.microsoft.com/office/drawing/2014/main" id="{8668EABB-0676-4A1A-A2E5-36DF7F3A4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-1379202" y="2033185"/>
            <a:ext cx="6758942" cy="278806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504AA-3E71-4C94-AA64-9D2089D63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0209" y="1056640"/>
            <a:ext cx="5799947" cy="3494398"/>
          </a:xfrm>
        </p:spPr>
        <p:txBody>
          <a:bodyPr anchor="b">
            <a:normAutofit/>
          </a:bodyPr>
          <a:lstStyle/>
          <a:p>
            <a:pPr algn="l"/>
            <a:r>
              <a:rPr lang="en-US" sz="5600"/>
              <a:t>Progress report on the development of a new neutron source at FLNP</a:t>
            </a:r>
            <a:endParaRPr lang="ru-RU" sz="5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03500-5FD1-4377-9542-83A1E021C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0210" y="4582814"/>
            <a:ext cx="4041454" cy="1312657"/>
          </a:xfrm>
        </p:spPr>
        <p:txBody>
          <a:bodyPr anchor="t">
            <a:normAutofit/>
          </a:bodyPr>
          <a:lstStyle/>
          <a:p>
            <a:pPr algn="l"/>
            <a:r>
              <a:rPr lang="en-US" sz="1700" b="0"/>
              <a:t>V.Shvetsov</a:t>
            </a:r>
          </a:p>
          <a:p>
            <a:pPr algn="l"/>
            <a:r>
              <a:rPr lang="en-US" sz="1700"/>
              <a:t>53rd meeting of the PAC for Condensed Matter Physics</a:t>
            </a:r>
          </a:p>
          <a:p>
            <a:pPr algn="l"/>
            <a:r>
              <a:rPr lang="en-US" sz="1700"/>
              <a:t>Jan 25 2021, Zoom</a:t>
            </a:r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10319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D35BA-8DC4-4397-987A-0B476FC6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NIKIET activity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B16E0-6BFA-4D13-BB9A-C22D723A2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62CC52E-92AB-4D0A-B8AD-ADA2B97D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C008-1D4F-42E0-863A-5EB2391379B0}" type="datetime1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7BE795-8CC3-4112-8038-9B60B0DB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A1A6E-4B73-41C6-BE6E-80C6C019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5F1A-268A-44F8-9750-D858A3CF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83"/>
            <a:ext cx="3167983" cy="1087900"/>
          </a:xfrm>
        </p:spPr>
        <p:txBody>
          <a:bodyPr/>
          <a:lstStyle/>
          <a:p>
            <a:r>
              <a:rPr lang="en-US" dirty="0"/>
              <a:t>IBR-3 design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652216-D091-46E8-81AE-25FB500D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794" y="38087"/>
            <a:ext cx="3621233" cy="68217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43B5A-9527-40F2-9977-408D1674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04053"/>
            <a:ext cx="518646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reactor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stationary reflector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reactivity modulator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moderators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 plugs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CPS actuators;</a:t>
            </a:r>
            <a:endParaRPr kumimoji="0" lang="ru-RU" altLang="ru-RU" sz="2000" b="1" i="0" u="none" strike="noStrike" cap="none" normalizeH="0" baseline="0" dirty="0" bmk="_Ref56019959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1EEA6B-474B-4340-BEE0-B2B0591FEC60}"/>
              </a:ext>
            </a:extLst>
          </p:cNvPr>
          <p:cNvSpPr/>
          <p:nvPr/>
        </p:nvSpPr>
        <p:spPr>
          <a:xfrm>
            <a:off x="764229" y="4112595"/>
            <a:ext cx="742646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CPS actuators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14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м;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height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м;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diameter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м;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modulator wheel diameter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BFC2CF-1C0A-4D0D-B669-3CD1B339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C0C6-E24D-4A7D-95CB-F85EF412D2DB}" type="datetime1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371D2A-E893-49B8-BE6E-89E2BB9C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AFCBD8-EE8C-4EAE-B150-0A333E76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42A0486E-0313-4C3C-958F-873C43D69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32519" y="2071827"/>
            <a:ext cx="6751074" cy="2784816"/>
          </a:xfrm>
          <a:prstGeom prst="rect">
            <a:avLst/>
          </a:prstGeom>
        </p:spPr>
      </p:pic>
      <p:graphicFrame>
        <p:nvGraphicFramePr>
          <p:cNvPr id="6" name="Таблица 3">
            <a:extLst>
              <a:ext uri="{FF2B5EF4-FFF2-40B4-BE49-F238E27FC236}">
                <a16:creationId xmlns:a16="http://schemas.microsoft.com/office/drawing/2014/main" id="{C90B9717-031D-47DD-AD05-1AEB73872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27287"/>
              </p:ext>
            </p:extLst>
          </p:nvPr>
        </p:nvGraphicFramePr>
        <p:xfrm>
          <a:off x="416210" y="823465"/>
          <a:ext cx="8434779" cy="5817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7169">
                  <a:extLst>
                    <a:ext uri="{9D8B030D-6E8A-4147-A177-3AD203B41FA5}">
                      <a16:colId xmlns:a16="http://schemas.microsoft.com/office/drawing/2014/main" val="3134134871"/>
                    </a:ext>
                  </a:extLst>
                </a:gridCol>
                <a:gridCol w="1355471">
                  <a:extLst>
                    <a:ext uri="{9D8B030D-6E8A-4147-A177-3AD203B41FA5}">
                      <a16:colId xmlns:a16="http://schemas.microsoft.com/office/drawing/2014/main" val="3853531934"/>
                    </a:ext>
                  </a:extLst>
                </a:gridCol>
                <a:gridCol w="219221">
                  <a:extLst>
                    <a:ext uri="{9D8B030D-6E8A-4147-A177-3AD203B41FA5}">
                      <a16:colId xmlns:a16="http://schemas.microsoft.com/office/drawing/2014/main" val="3232489490"/>
                    </a:ext>
                  </a:extLst>
                </a:gridCol>
                <a:gridCol w="1482918">
                  <a:extLst>
                    <a:ext uri="{9D8B030D-6E8A-4147-A177-3AD203B41FA5}">
                      <a16:colId xmlns:a16="http://schemas.microsoft.com/office/drawing/2014/main" val="1182850019"/>
                    </a:ext>
                  </a:extLst>
                </a:gridCol>
              </a:tblGrid>
              <a:tr h="278940"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69226"/>
                  </a:ext>
                </a:extLst>
              </a:tr>
              <a:tr h="836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Core with shroud fuel assemblies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Core with wall-less fuel assemblies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extLst>
                  <a:ext uri="{0D108BD9-81ED-4DB2-BD59-A6C34878D82A}">
                    <a16:rowId xmlns:a16="http://schemas.microsoft.com/office/drawing/2014/main" val="2877931573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Average thermal power, MW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38786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Operational mode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Pulsed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646112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Pulse repetition rate, Hz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2168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Fuel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NpN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857390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Fuel element cladding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SS ChS-68-ID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05349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Coolant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955394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Reflectors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Ni alloy + Be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01804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Premoderators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636323"/>
                  </a:ext>
                </a:extLst>
              </a:tr>
              <a:tr h="33078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Coolant inlet temperature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°С</a:t>
                      </a:r>
                    </a:p>
                  </a:txBody>
                  <a:tcPr marL="31926" marR="31926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22296"/>
                  </a:ext>
                </a:extLst>
              </a:tr>
              <a:tr h="26689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Coolant outlet temperature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°С</a:t>
                      </a:r>
                    </a:p>
                  </a:txBody>
                  <a:tcPr marL="31926" marR="31926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44107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Coolant flow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4243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Number of the FE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928</a:t>
                      </a:r>
                    </a:p>
                  </a:txBody>
                  <a:tcPr marL="31926" marR="31926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612</a:t>
                      </a: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06957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Fuel load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000" b="1" kern="12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26" marR="31926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712</a:t>
                      </a:r>
                    </a:p>
                  </a:txBody>
                  <a:tcPr marL="31926" marR="31926" marT="0" marB="0" anchor="ctr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635</a:t>
                      </a: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759313"/>
                  </a:ext>
                </a:extLst>
              </a:tr>
              <a:tr h="55788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Neutron flux density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10</a:t>
                      </a:r>
                      <a:r>
                        <a:rPr lang="ru-RU" sz="2000" b="1" kern="1200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ru-RU" sz="2000" b="1" kern="1200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∙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2000" b="1" kern="1200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31926" marR="31926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(WM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-1)</a:t>
                      </a:r>
                    </a:p>
                  </a:txBody>
                  <a:tcPr marL="31926" marR="31926" marT="0" marB="0" anchor="ctr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11,0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WM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-4)</a:t>
                      </a:r>
                    </a:p>
                  </a:txBody>
                  <a:tcPr marL="31926" marR="319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550841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385FDBB0-F0EB-4053-AB1F-413D996F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10" y="51583"/>
            <a:ext cx="9330302" cy="771882"/>
          </a:xfrm>
        </p:spPr>
        <p:txBody>
          <a:bodyPr/>
          <a:lstStyle/>
          <a:p>
            <a:r>
              <a:rPr lang="en-US" dirty="0"/>
              <a:t>IBR-3 parameters</a:t>
            </a:r>
            <a:endParaRPr lang="ru-RU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6D0D415-1239-4FC2-81A7-4A98BD8B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874F-C629-4872-A4E0-94ACBEF968D1}" type="datetime1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E88E22-4271-428C-841A-B9E11A3E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B7945D-3A4E-4ED8-803E-CCCD57E1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82C9B-3B66-46CA-AFB1-7D07CE62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central section (wall less fuel assemblies)</a:t>
            </a:r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9A4D7DE-E8CB-4D09-AD46-D8DD2C06375F}"/>
              </a:ext>
            </a:extLst>
          </p:cNvPr>
          <p:cNvGrpSpPr/>
          <p:nvPr/>
        </p:nvGrpSpPr>
        <p:grpSpPr>
          <a:xfrm>
            <a:off x="212064" y="1093536"/>
            <a:ext cx="8763323" cy="5600210"/>
            <a:chOff x="212064" y="1093536"/>
            <a:chExt cx="8763323" cy="5600210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6BA9FC0B-E95C-430C-8A71-E216E26EBED4}"/>
                </a:ext>
              </a:extLst>
            </p:cNvPr>
            <p:cNvGrpSpPr/>
            <p:nvPr/>
          </p:nvGrpSpPr>
          <p:grpSpPr>
            <a:xfrm>
              <a:off x="212064" y="1098072"/>
              <a:ext cx="8763323" cy="5595674"/>
              <a:chOff x="212064" y="1098072"/>
              <a:chExt cx="8763323" cy="5595674"/>
            </a:xfrm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95962A7E-77B7-4CD4-8918-0C3A5E23F402}"/>
                  </a:ext>
                </a:extLst>
              </p:cNvPr>
              <p:cNvGrpSpPr/>
              <p:nvPr/>
            </p:nvGrpSpPr>
            <p:grpSpPr>
              <a:xfrm>
                <a:off x="212064" y="1108174"/>
                <a:ext cx="8763323" cy="5585572"/>
                <a:chOff x="212064" y="1108174"/>
                <a:chExt cx="8763323" cy="5585572"/>
              </a:xfrm>
            </p:grpSpPr>
            <p:grpSp>
              <p:nvGrpSpPr>
                <p:cNvPr id="10" name="Группа 9">
                  <a:extLst>
                    <a:ext uri="{FF2B5EF4-FFF2-40B4-BE49-F238E27FC236}">
                      <a16:creationId xmlns:a16="http://schemas.microsoft.com/office/drawing/2014/main" id="{CDFA8CB8-79E4-45E7-8B6D-5F9F1842AD78}"/>
                    </a:ext>
                  </a:extLst>
                </p:cNvPr>
                <p:cNvGrpSpPr/>
                <p:nvPr/>
              </p:nvGrpSpPr>
              <p:grpSpPr>
                <a:xfrm>
                  <a:off x="838200" y="1221485"/>
                  <a:ext cx="8137187" cy="5472261"/>
                  <a:chOff x="838200" y="1221485"/>
                  <a:chExt cx="8137187" cy="5472261"/>
                </a:xfrm>
              </p:grpSpPr>
              <p:grpSp>
                <p:nvGrpSpPr>
                  <p:cNvPr id="7" name="Группа 6">
                    <a:extLst>
                      <a:ext uri="{FF2B5EF4-FFF2-40B4-BE49-F238E27FC236}">
                        <a16:creationId xmlns:a16="http://schemas.microsoft.com/office/drawing/2014/main" id="{BA980554-FA9B-4210-97BD-8E73255EF687}"/>
                      </a:ext>
                    </a:extLst>
                  </p:cNvPr>
                  <p:cNvGrpSpPr/>
                  <p:nvPr/>
                </p:nvGrpSpPr>
                <p:grpSpPr>
                  <a:xfrm>
                    <a:off x="838200" y="1221485"/>
                    <a:ext cx="8137187" cy="5472261"/>
                    <a:chOff x="838200" y="1221485"/>
                    <a:chExt cx="8137187" cy="5472261"/>
                  </a:xfrm>
                </p:grpSpPr>
                <p:grpSp>
                  <p:nvGrpSpPr>
                    <p:cNvPr id="5" name="Группа 4">
                      <a:extLst>
                        <a:ext uri="{FF2B5EF4-FFF2-40B4-BE49-F238E27FC236}">
                          <a16:creationId xmlns:a16="http://schemas.microsoft.com/office/drawing/2014/main" id="{120FB650-F0E3-403D-89AD-C9C5A3BD6E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8200" y="1221485"/>
                      <a:ext cx="8137187" cy="5472261"/>
                      <a:chOff x="838200" y="1221485"/>
                      <a:chExt cx="8137187" cy="5472261"/>
                    </a:xfrm>
                  </p:grpSpPr>
                  <p:pic>
                    <p:nvPicPr>
                      <p:cNvPr id="3" name="Рисунок 2">
                        <a:extLst>
                          <a:ext uri="{FF2B5EF4-FFF2-40B4-BE49-F238E27FC236}">
                            <a16:creationId xmlns:a16="http://schemas.microsoft.com/office/drawing/2014/main" id="{03A5F0C8-11E4-4345-82E8-9FD7F650798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8200" y="1221485"/>
                        <a:ext cx="7511051" cy="547226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" name="TextBox 3">
                        <a:extLst>
                          <a:ext uri="{FF2B5EF4-FFF2-40B4-BE49-F238E27FC236}">
                            <a16:creationId xmlns:a16="http://schemas.microsoft.com/office/drawing/2014/main" id="{BC0E7838-51E0-4071-B78A-8C1E5B8A22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47626" y="5071352"/>
                        <a:ext cx="1627761" cy="3077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/>
                          <a:t>CPS</a:t>
                        </a:r>
                        <a:r>
                          <a:rPr lang="ru-RU" sz="1400" dirty="0"/>
                          <a:t> </a:t>
                        </a:r>
                        <a:r>
                          <a:rPr lang="en-US" sz="1400" dirty="0"/>
                          <a:t>CR</a:t>
                        </a:r>
                        <a:endParaRPr lang="ru-RU" sz="1400" dirty="0"/>
                      </a:p>
                    </p:txBody>
                  </p:sp>
                </p:grpSp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9361DB14-BB9D-44CD-A65E-3D629B9AB5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96000" y="6339189"/>
                      <a:ext cx="2801566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/>
                        <a:t>Axes of the experimental channels</a:t>
                      </a:r>
                      <a:endParaRPr lang="ru-RU" sz="1400" dirty="0"/>
                    </a:p>
                  </p:txBody>
                </p:sp>
              </p:grp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A3573CF-D95F-4DD3-BB37-3571591854B8}"/>
                      </a:ext>
                    </a:extLst>
                  </p:cNvPr>
                  <p:cNvSpPr txBox="1"/>
                  <p:nvPr/>
                </p:nvSpPr>
                <p:spPr>
                  <a:xfrm>
                    <a:off x="4873559" y="6351892"/>
                    <a:ext cx="761998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ARC</a:t>
                    </a:r>
                    <a:r>
                      <a:rPr lang="ru-RU" sz="1400" dirty="0"/>
                      <a:t> </a:t>
                    </a:r>
                    <a:r>
                      <a:rPr lang="en-US" sz="1400" dirty="0"/>
                      <a:t>CR</a:t>
                    </a:r>
                    <a:endParaRPr lang="ru-RU" sz="1400" dirty="0"/>
                  </a:p>
                </p:txBody>
              </p:sp>
            </p:grp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201BF4E-2D8B-49FE-8D20-EAE28982A2A4}"/>
                    </a:ext>
                  </a:extLst>
                </p:cNvPr>
                <p:cNvSpPr txBox="1"/>
                <p:nvPr/>
              </p:nvSpPr>
              <p:spPr>
                <a:xfrm>
                  <a:off x="1374842" y="6282206"/>
                  <a:ext cx="1887168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Water </a:t>
                  </a:r>
                  <a:r>
                    <a:rPr lang="en-US" sz="1400" dirty="0" err="1"/>
                    <a:t>premoderators</a:t>
                  </a:r>
                  <a:endParaRPr lang="ru-RU" sz="1400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F06F61E-F2AC-4C34-B939-41654C01497A}"/>
                    </a:ext>
                  </a:extLst>
                </p:cNvPr>
                <p:cNvSpPr txBox="1"/>
                <p:nvPr/>
              </p:nvSpPr>
              <p:spPr>
                <a:xfrm>
                  <a:off x="212064" y="1108174"/>
                  <a:ext cx="1887168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Reactivity modulator</a:t>
                  </a:r>
                  <a:endParaRPr lang="ru-RU" sz="1400" dirty="0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005F81-9CEB-4986-A48A-CDBE16DFCBB3}"/>
                  </a:ext>
                </a:extLst>
              </p:cNvPr>
              <p:cNvSpPr txBox="1"/>
              <p:nvPr/>
            </p:nvSpPr>
            <p:spPr>
              <a:xfrm>
                <a:off x="2046050" y="1098072"/>
                <a:ext cx="188716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Downward section</a:t>
                </a:r>
                <a:endParaRPr lang="ru-RU" sz="14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E64C22-1994-4FDC-99E8-4C8DAFDF384D}"/>
                  </a:ext>
                </a:extLst>
              </p:cNvPr>
              <p:cNvSpPr txBox="1"/>
              <p:nvPr/>
            </p:nvSpPr>
            <p:spPr>
              <a:xfrm>
                <a:off x="4701709" y="1108694"/>
                <a:ext cx="76199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COR</a:t>
                </a:r>
                <a:r>
                  <a:rPr lang="ru-RU" sz="1400" dirty="0"/>
                  <a:t> </a:t>
                </a:r>
                <a:r>
                  <a:rPr lang="en-US" sz="1400" dirty="0"/>
                  <a:t>CR</a:t>
                </a:r>
                <a:endParaRPr lang="ru-RU" sz="1400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771546-C47B-472A-ACB8-E5AEEBB6EA1E}"/>
                </a:ext>
              </a:extLst>
            </p:cNvPr>
            <p:cNvSpPr txBox="1"/>
            <p:nvPr/>
          </p:nvSpPr>
          <p:spPr>
            <a:xfrm>
              <a:off x="5607187" y="1093536"/>
              <a:ext cx="17101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Side reflector</a:t>
              </a:r>
              <a:endParaRPr lang="ru-RU" sz="14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059075-E1F5-42D6-A07D-9068637064B2}"/>
              </a:ext>
            </a:extLst>
          </p:cNvPr>
          <p:cNvSpPr txBox="1"/>
          <p:nvPr/>
        </p:nvSpPr>
        <p:spPr>
          <a:xfrm>
            <a:off x="7865646" y="1139483"/>
            <a:ext cx="3762312" cy="284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Abbreviations: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– automatic reactivity controller;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 – control rod;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 – compensating rod;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CPS – Control and protection system;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Дата 18">
            <a:extLst>
              <a:ext uri="{FF2B5EF4-FFF2-40B4-BE49-F238E27FC236}">
                <a16:creationId xmlns:a16="http://schemas.microsoft.com/office/drawing/2014/main" id="{AC5FD4D5-9975-4242-8DEA-1BE0A297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3A4-F8E1-48D8-BA53-0B37F2AC41AF}" type="datetime1">
              <a:rPr lang="ru-RU" smtClean="0"/>
              <a:t>25.01.2021</a:t>
            </a:fld>
            <a:endParaRPr lang="ru-RU"/>
          </a:p>
        </p:txBody>
      </p:sp>
      <p:sp>
        <p:nvSpPr>
          <p:cNvPr id="20" name="Нижний колонтитул 19">
            <a:extLst>
              <a:ext uri="{FF2B5EF4-FFF2-40B4-BE49-F238E27FC236}">
                <a16:creationId xmlns:a16="http://schemas.microsoft.com/office/drawing/2014/main" id="{8D90A23B-3248-40E3-B36E-C800611F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F475BEB4-9697-4063-9C93-ED2D5019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B2951-8E3A-4BC2-9A36-640125E8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9004"/>
          </a:xfrm>
        </p:spPr>
        <p:txBody>
          <a:bodyPr/>
          <a:lstStyle/>
          <a:p>
            <a:r>
              <a:rPr lang="en-US" dirty="0"/>
              <a:t>Reactivity modulator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4FE9DD3-AACF-45B6-B556-8DD855D709CD}"/>
              </a:ext>
            </a:extLst>
          </p:cNvPr>
          <p:cNvGrpSpPr/>
          <p:nvPr/>
        </p:nvGrpSpPr>
        <p:grpSpPr>
          <a:xfrm>
            <a:off x="2149351" y="648511"/>
            <a:ext cx="9329286" cy="6209488"/>
            <a:chOff x="2149351" y="648511"/>
            <a:chExt cx="9329286" cy="6209488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87AD61E-835E-4D12-89D4-E1892E8089AE}"/>
                </a:ext>
              </a:extLst>
            </p:cNvPr>
            <p:cNvGrpSpPr/>
            <p:nvPr/>
          </p:nvGrpSpPr>
          <p:grpSpPr>
            <a:xfrm>
              <a:off x="2149351" y="648511"/>
              <a:ext cx="8901270" cy="6209488"/>
              <a:chOff x="2149351" y="648511"/>
              <a:chExt cx="8901270" cy="6209488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A2B36545-BBD9-4227-A843-DD7E6F1F24BB}"/>
                  </a:ext>
                </a:extLst>
              </p:cNvPr>
              <p:cNvGrpSpPr/>
              <p:nvPr/>
            </p:nvGrpSpPr>
            <p:grpSpPr>
              <a:xfrm>
                <a:off x="2149351" y="648511"/>
                <a:ext cx="8901270" cy="6209488"/>
                <a:chOff x="2149351" y="648511"/>
                <a:chExt cx="8901270" cy="6209488"/>
              </a:xfrm>
            </p:grpSpPr>
            <p:grpSp>
              <p:nvGrpSpPr>
                <p:cNvPr id="9" name="Группа 8">
                  <a:extLst>
                    <a:ext uri="{FF2B5EF4-FFF2-40B4-BE49-F238E27FC236}">
                      <a16:creationId xmlns:a16="http://schemas.microsoft.com/office/drawing/2014/main" id="{AC4A9C79-0BAF-4CB0-9F3A-60C345106AE4}"/>
                    </a:ext>
                  </a:extLst>
                </p:cNvPr>
                <p:cNvGrpSpPr/>
                <p:nvPr/>
              </p:nvGrpSpPr>
              <p:grpSpPr>
                <a:xfrm>
                  <a:off x="2149351" y="648511"/>
                  <a:ext cx="8901270" cy="6209488"/>
                  <a:chOff x="2149351" y="648511"/>
                  <a:chExt cx="8901270" cy="6209488"/>
                </a:xfrm>
              </p:grpSpPr>
              <p:grpSp>
                <p:nvGrpSpPr>
                  <p:cNvPr id="7" name="Группа 6">
                    <a:extLst>
                      <a:ext uri="{FF2B5EF4-FFF2-40B4-BE49-F238E27FC236}">
                        <a16:creationId xmlns:a16="http://schemas.microsoft.com/office/drawing/2014/main" id="{14B2DAEC-51D6-4198-91DD-DA96A5F1373C}"/>
                      </a:ext>
                    </a:extLst>
                  </p:cNvPr>
                  <p:cNvGrpSpPr/>
                  <p:nvPr/>
                </p:nvGrpSpPr>
                <p:grpSpPr>
                  <a:xfrm>
                    <a:off x="2149351" y="648511"/>
                    <a:ext cx="8901270" cy="6209488"/>
                    <a:chOff x="2149351" y="648511"/>
                    <a:chExt cx="8901270" cy="6209488"/>
                  </a:xfrm>
                </p:grpSpPr>
                <p:grpSp>
                  <p:nvGrpSpPr>
                    <p:cNvPr id="6" name="Группа 5">
                      <a:extLst>
                        <a:ext uri="{FF2B5EF4-FFF2-40B4-BE49-F238E27FC236}">
                          <a16:creationId xmlns:a16="http://schemas.microsoft.com/office/drawing/2014/main" id="{F6F83476-D9EC-43D7-AF40-09F7AA4EA2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351" y="648511"/>
                      <a:ext cx="8676311" cy="6209488"/>
                      <a:chOff x="2149351" y="648511"/>
                      <a:chExt cx="8676311" cy="6209488"/>
                    </a:xfrm>
                  </p:grpSpPr>
                  <p:pic>
                    <p:nvPicPr>
                      <p:cNvPr id="3" name="Рисунок 2">
                        <a:extLst>
                          <a:ext uri="{FF2B5EF4-FFF2-40B4-BE49-F238E27FC236}">
                            <a16:creationId xmlns:a16="http://schemas.microsoft.com/office/drawing/2014/main" id="{BC54A453-5D44-434A-BFD6-D917405AB5F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/>
                      <a:srcRect b="2164"/>
                      <a:stretch/>
                    </p:blipFill>
                    <p:spPr>
                      <a:xfrm>
                        <a:off x="2149351" y="648511"/>
                        <a:ext cx="8676311" cy="6209488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" name="TextBox 3">
                        <a:extLst>
                          <a:ext uri="{FF2B5EF4-FFF2-40B4-BE49-F238E27FC236}">
                            <a16:creationId xmlns:a16="http://schemas.microsoft.com/office/drawing/2014/main" id="{5687EF58-AE9E-4311-9F1C-9643FB68237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975388" y="5233480"/>
                        <a:ext cx="1627761" cy="4001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Basement</a:t>
                        </a:r>
                        <a:endPara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CC426DF3-25EE-43FC-B628-2ED93403BD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75388" y="4575242"/>
                      <a:ext cx="2075233" cy="4001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Reduction gear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9C246A4-092A-4411-9636-FB3C488A5C03}"/>
                      </a:ext>
                    </a:extLst>
                  </p:cNvPr>
                  <p:cNvSpPr txBox="1"/>
                  <p:nvPr/>
                </p:nvSpPr>
                <p:spPr>
                  <a:xfrm>
                    <a:off x="8975387" y="3845669"/>
                    <a:ext cx="2075233" cy="70788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Electromagnetic</a:t>
                    </a:r>
                    <a:r>
                      <a: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clutch</a:t>
                    </a:r>
                    <a:endParaRPr lang="ru-RU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6036D3D-3671-4997-ADB8-CAE3E17F41B2}"/>
                    </a:ext>
                  </a:extLst>
                </p:cNvPr>
                <p:cNvSpPr txBox="1"/>
                <p:nvPr/>
              </p:nvSpPr>
              <p:spPr>
                <a:xfrm>
                  <a:off x="8975387" y="3316495"/>
                  <a:ext cx="199092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Electric</a:t>
                  </a:r>
                  <a:r>
                    <a:rPr lang="ru-RU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motor</a:t>
                  </a:r>
                  <a:endPara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381F79-4ECD-47AA-BF46-5F82793C77E5}"/>
                  </a:ext>
                </a:extLst>
              </p:cNvPr>
              <p:cNvSpPr txBox="1"/>
              <p:nvPr/>
            </p:nvSpPr>
            <p:spPr>
              <a:xfrm>
                <a:off x="8975387" y="2894698"/>
                <a:ext cx="199092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Drive shaft</a:t>
                </a:r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DADD43-BCB5-4D3E-9E36-F8B96BA5DF5C}"/>
                  </a:ext>
                </a:extLst>
              </p:cNvPr>
              <p:cNvSpPr txBox="1"/>
              <p:nvPr/>
            </p:nvSpPr>
            <p:spPr>
              <a:xfrm>
                <a:off x="8947213" y="1670289"/>
                <a:ext cx="199092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Gear support </a:t>
                </a:r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CAD047-1E71-4323-AE4E-D2051637A7F1}"/>
                </a:ext>
              </a:extLst>
            </p:cNvPr>
            <p:cNvSpPr txBox="1"/>
            <p:nvPr/>
          </p:nvSpPr>
          <p:spPr>
            <a:xfrm>
              <a:off x="8975386" y="1091943"/>
              <a:ext cx="25032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Modulator wheel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Дата 17">
            <a:extLst>
              <a:ext uri="{FF2B5EF4-FFF2-40B4-BE49-F238E27FC236}">
                <a16:creationId xmlns:a16="http://schemas.microsoft.com/office/drawing/2014/main" id="{686B9039-53BF-4448-A8ED-5C3BE18F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F64-A976-4BEE-9BB5-F9EBB401F104}" type="datetime1">
              <a:rPr lang="ru-RU" smtClean="0"/>
              <a:t>25.01.2021</a:t>
            </a:fld>
            <a:endParaRPr lang="ru-RU"/>
          </a:p>
        </p:txBody>
      </p:sp>
      <p:sp>
        <p:nvSpPr>
          <p:cNvPr id="19" name="Нижний колонтитул 18">
            <a:extLst>
              <a:ext uri="{FF2B5EF4-FFF2-40B4-BE49-F238E27FC236}">
                <a16:creationId xmlns:a16="http://schemas.microsoft.com/office/drawing/2014/main" id="{30A230EC-8D0A-456B-8A4F-828D455F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49EBE383-44DC-42F9-9DB5-A32934C0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6785A-3CC9-4FAA-B671-FFE1439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Reactivity modulator thermal calculations</a:t>
            </a:r>
            <a:endParaRPr lang="ru-RU" dirty="0"/>
          </a:p>
        </p:txBody>
      </p:sp>
      <p:pic>
        <p:nvPicPr>
          <p:cNvPr id="3" name="Рисунок 2" descr="Форма  распределения мощностей в модуляторе.-02 ">
            <a:extLst>
              <a:ext uri="{FF2B5EF4-FFF2-40B4-BE49-F238E27FC236}">
                <a16:creationId xmlns:a16="http://schemas.microsoft.com/office/drawing/2014/main" id="{55C74A55-B1EC-4942-8A04-B41CCDC839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670" b="15506"/>
          <a:stretch/>
        </p:blipFill>
        <p:spPr bwMode="auto">
          <a:xfrm>
            <a:off x="1577782" y="1058965"/>
            <a:ext cx="3484838" cy="237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_ti_lya_15">
            <a:extLst>
              <a:ext uri="{FF2B5EF4-FFF2-40B4-BE49-F238E27FC236}">
                <a16:creationId xmlns:a16="http://schemas.microsoft.com/office/drawing/2014/main" id="{A38D7515-88FB-40CF-86AC-647629365105}"/>
              </a:ext>
            </a:extLst>
          </p:cNvPr>
          <p:cNvPicPr/>
          <p:nvPr/>
        </p:nvPicPr>
        <p:blipFill rotWithShape="1">
          <a:blip r:embed="rId3" cstate="print"/>
          <a:srcRect t="-2" b="19688"/>
          <a:stretch/>
        </p:blipFill>
        <p:spPr bwMode="auto">
          <a:xfrm>
            <a:off x="5983568" y="3925614"/>
            <a:ext cx="4300921" cy="24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_ti_lya_15_okno">
            <a:extLst>
              <a:ext uri="{FF2B5EF4-FFF2-40B4-BE49-F238E27FC236}">
                <a16:creationId xmlns:a16="http://schemas.microsoft.com/office/drawing/2014/main" id="{F67754A6-D8C9-4D46-A4F3-40DF4514C8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20104"/>
          <a:stretch/>
        </p:blipFill>
        <p:spPr bwMode="auto">
          <a:xfrm>
            <a:off x="1577782" y="3789863"/>
            <a:ext cx="4184109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_ti_lya_5">
            <a:extLst>
              <a:ext uri="{FF2B5EF4-FFF2-40B4-BE49-F238E27FC236}">
                <a16:creationId xmlns:a16="http://schemas.microsoft.com/office/drawing/2014/main" id="{DF6553F6-C056-4EDC-AC1D-B23457BA4B78}"/>
              </a:ext>
            </a:extLst>
          </p:cNvPr>
          <p:cNvPicPr/>
          <p:nvPr/>
        </p:nvPicPr>
        <p:blipFill rotWithShape="1">
          <a:blip r:embed="rId5" cstate="print"/>
          <a:srcRect b="24616"/>
          <a:stretch/>
        </p:blipFill>
        <p:spPr bwMode="auto">
          <a:xfrm>
            <a:off x="6070732" y="1098531"/>
            <a:ext cx="394335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030E6-0ABE-416C-8CD3-4FD5E7CCD881}"/>
              </a:ext>
            </a:extLst>
          </p:cNvPr>
          <p:cNvSpPr txBox="1"/>
          <p:nvPr/>
        </p:nvSpPr>
        <p:spPr>
          <a:xfrm>
            <a:off x="1731522" y="3472411"/>
            <a:ext cx="319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 release distribution in cells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EA239-0F0C-418E-8949-62E6B907BD36}"/>
              </a:ext>
            </a:extLst>
          </p:cNvPr>
          <p:cNvSpPr txBox="1"/>
          <p:nvPr/>
        </p:nvSpPr>
        <p:spPr>
          <a:xfrm>
            <a:off x="6070732" y="3420531"/>
            <a:ext cx="419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Thermal conductivity coefficient 5 W/</a:t>
            </a:r>
            <a:r>
              <a:rPr lang="en-US" dirty="0" err="1"/>
              <a:t>m</a:t>
            </a:r>
            <a:r>
              <a:rPr lang="en-US" dirty="0" err="1">
                <a:sym typeface="Symbol" panose="05050102010706020507" pitchFamily="18" charset="2"/>
              </a:rPr>
              <a:t></a:t>
            </a:r>
            <a:r>
              <a:rPr lang="en-US" dirty="0" err="1"/>
              <a:t>K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D72F1-07B5-4131-A21A-E4B331309147}"/>
              </a:ext>
            </a:extLst>
          </p:cNvPr>
          <p:cNvSpPr txBox="1"/>
          <p:nvPr/>
        </p:nvSpPr>
        <p:spPr>
          <a:xfrm>
            <a:off x="1657426" y="6488668"/>
            <a:ext cx="425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Thermal conductivity coefficient 15 W/ </a:t>
            </a:r>
            <a:r>
              <a:rPr lang="en-US" dirty="0" err="1"/>
              <a:t>m</a:t>
            </a:r>
            <a:r>
              <a:rPr lang="en-US" dirty="0" err="1">
                <a:sym typeface="Symbol" panose="05050102010706020507" pitchFamily="18" charset="2"/>
              </a:rPr>
              <a:t></a:t>
            </a:r>
            <a:r>
              <a:rPr lang="en-US" dirty="0" err="1"/>
              <a:t>K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6D8262-5199-44CA-AAC7-2B9DE68DDE5F}"/>
              </a:ext>
            </a:extLst>
          </p:cNvPr>
          <p:cNvSpPr txBox="1"/>
          <p:nvPr/>
        </p:nvSpPr>
        <p:spPr>
          <a:xfrm>
            <a:off x="7209025" y="6488668"/>
            <a:ext cx="191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side walls</a:t>
            </a:r>
            <a:endParaRPr lang="ru-RU" dirty="0"/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242C0B15-CD37-4362-A84D-A5819F8A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5331-C9A6-4B57-98DA-57F27F50178C}" type="datetime1">
              <a:rPr lang="ru-RU" smtClean="0"/>
              <a:t>25.01.2021</a:t>
            </a:fld>
            <a:endParaRPr lang="ru-RU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AA2F09BF-4B3C-4C21-8AEE-E405A1EE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A3C5BDB4-9BAB-4F3A-A0B1-AA3FB84D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19341-8E5E-49AD-AB74-CAACF9E90DB2}"/>
              </a:ext>
            </a:extLst>
          </p:cNvPr>
          <p:cNvSpPr txBox="1">
            <a:spLocks/>
          </p:cNvSpPr>
          <p:nvPr/>
        </p:nvSpPr>
        <p:spPr>
          <a:xfrm>
            <a:off x="838200" y="1139483"/>
            <a:ext cx="10515600" cy="50374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In parallel with IBR-3 design two FLNP teams and NIKIET continued investigations of the power fluctuations at IBR-2</a:t>
            </a:r>
            <a:r>
              <a:rPr lang="ru-RU" dirty="0"/>
              <a:t>;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We have serious grounds to explain these fluctuations by the design of the IBR-2 fuel assemblies;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Now we’re ready to modify the requirement specifications in our contract with NIKIET to request from Dollezhal Institute the core design without fuel assemblies – just with individual fuel elements;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A6C0852-1707-4D94-8115-038283B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stage of the JINR-NIKIET interaction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129375-E024-4B50-AE93-41907677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18F0-B1F5-4DFA-9318-EA5452EA5A93}" type="datetime1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A80E0F-E1A1-40FD-A4B6-C150ABD3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106FB-71B5-4106-BA7A-AC3EE148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D35BA-8DC4-4397-987A-0B476FC6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FLNP and JINR activity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B16E0-6BFA-4D13-BB9A-C22D723A2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44690CE-6A59-44EB-8A53-3D59BC95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3EC0-EA71-45E7-A0CA-2FF6050AB4C1}" type="datetime1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6D9C1-6017-48BD-9F12-B820449A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D38CD-7263-4E45-B6F2-CCF52365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302665-8FA9-4207-840E-207D51394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17"/>
            <a:ext cx="12192000" cy="6789965"/>
          </a:xfrm>
          <a:prstGeom prst="rect">
            <a:avLst/>
          </a:prstGeom>
        </p:spPr>
      </p:pic>
      <p:sp>
        <p:nvSpPr>
          <p:cNvPr id="6" name="Дата 5">
            <a:extLst>
              <a:ext uri="{FF2B5EF4-FFF2-40B4-BE49-F238E27FC236}">
                <a16:creationId xmlns:a16="http://schemas.microsoft.com/office/drawing/2014/main" id="{D0AD3DE8-387F-4762-AAAC-83E2C6D9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7D33-5028-47D2-9781-49CEEC67F561}" type="datetime1">
              <a:rPr lang="ru-RU" smtClean="0"/>
              <a:t>25.01.2021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CD1BC21-393A-409E-8C81-CC9ACEA7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446B273-FA6E-4A1A-AE1F-7F887B55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106B0E-F3D0-48A4-9777-46AFFCD4D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8" b="2925"/>
          <a:stretch/>
        </p:blipFill>
        <p:spPr>
          <a:xfrm>
            <a:off x="0" y="12974"/>
            <a:ext cx="12192000" cy="6225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4B9B8-FFE2-4D54-A3B7-B10869CDDB23}"/>
              </a:ext>
            </a:extLst>
          </p:cNvPr>
          <p:cNvSpPr txBox="1"/>
          <p:nvPr/>
        </p:nvSpPr>
        <p:spPr>
          <a:xfrm>
            <a:off x="2412459" y="6342434"/>
            <a:ext cx="819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first time we have found the cyclic changes of the IBR-2 fluctuations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B32BB2-2F79-4B00-80C0-3984750C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F277-31FD-4A45-8EB8-6A3F52A2CD21}" type="datetime1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73BD9-574D-45E0-AA9E-663C8A8A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C9BDC-5C3B-47CC-AAC6-A3A15215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445271-D354-4825-BD7B-C81188AF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Inroduction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8664F-41E4-4F29-A4EC-D26FCA269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0F07B46-6345-4564-B7B8-FF31C7FB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0A1A-000D-4A7D-B3D8-34D5CEA5D8C9}" type="datetime1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65A5A4-54C6-417A-A248-F2727251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6B72D-95A6-40D5-8762-2D9A823C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4F6CE-CDDC-43B9-AD8C-54B4BC21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357" y="162185"/>
            <a:ext cx="10220527" cy="1165503"/>
          </a:xfrm>
        </p:spPr>
        <p:txBody>
          <a:bodyPr>
            <a:normAutofit/>
          </a:bodyPr>
          <a:lstStyle/>
          <a:p>
            <a:r>
              <a:rPr lang="en-US" sz="2400" b="1" dirty="0"/>
              <a:t>Power distribution in peripheral FE with 50%</a:t>
            </a:r>
            <a:r>
              <a:rPr lang="ru-RU" sz="2400" b="1" dirty="0"/>
              <a:t> </a:t>
            </a:r>
            <a:r>
              <a:rPr lang="en-US" sz="2400" b="1" dirty="0"/>
              <a:t>U-235 </a:t>
            </a:r>
            <a:r>
              <a:rPr lang="ru-RU" sz="2400" b="1" dirty="0"/>
              <a:t>(</a:t>
            </a:r>
            <a:r>
              <a:rPr lang="en-US" sz="2400" b="1" dirty="0"/>
              <a:t>50% enriched</a:t>
            </a:r>
            <a:r>
              <a:rPr lang="ru-RU" sz="2400" b="1" dirty="0"/>
              <a:t>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6E79B5-1638-431D-8DA4-C84F4FE0B56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t="1036" r="24" b="45701"/>
          <a:stretch/>
        </p:blipFill>
        <p:spPr>
          <a:xfrm>
            <a:off x="1797580" y="744936"/>
            <a:ext cx="8974183" cy="5222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A49D3F-75E2-4162-A119-25651ABE58DB}"/>
              </a:ext>
            </a:extLst>
          </p:cNvPr>
          <p:cNvSpPr txBox="1"/>
          <p:nvPr/>
        </p:nvSpPr>
        <p:spPr>
          <a:xfrm>
            <a:off x="1797580" y="6027003"/>
            <a:ext cx="89741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50 geometries/compositions calculated, using LIT GOVORUN supercomputer,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thanks to  LIT team!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FF01195B-8ECA-465B-973F-C7ED0480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086A-1923-491B-8351-2A5F457A01E5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8FE212F5-00D2-4E68-B404-06BC66F5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8710947-287F-41B8-8813-8D7534B0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0A129375-E024-4B50-AE93-41907677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718F0-B1F5-4DFA-9318-EA5452EA5A9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A80E0F-E1A1-40FD-A4B6-C150ABD3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53rd meeting of the PAC for Condensed Matter Physics, Jan 25, 2021, Zoom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106FB-71B5-4106-BA7A-AC3EE148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78DAA0-0552-4114-B565-7905F941550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62963B-25F2-401C-A8B8-94A9978AC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4" y="191806"/>
            <a:ext cx="4572396" cy="2575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2C571A-21AB-46B4-A42B-43FF506D3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329" y="1715387"/>
            <a:ext cx="8238397" cy="46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03F0-48EA-4B98-B9E1-14810E87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03E-E730-46C1-8F72-D46BD6D47158}" type="datetime1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EA858-4EF8-4FDA-AFB3-684566C5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124A0-7977-4BBD-BBCA-5F5B2E85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22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94B72-1DB9-4F10-B711-B19BA0D6C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48" y="381233"/>
            <a:ext cx="10295551" cy="579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296AE8-335E-4C04-AE6F-CF32C05A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23" y="709864"/>
            <a:ext cx="4138863" cy="59553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FAF136-9892-4643-8EB3-EEE7DEC4B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5332"/>
            <a:ext cx="4572000" cy="59200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7404E0-1452-47FB-AD80-AB651B12ED17}"/>
              </a:ext>
            </a:extLst>
          </p:cNvPr>
          <p:cNvSpPr txBox="1"/>
          <p:nvPr/>
        </p:nvSpPr>
        <p:spPr>
          <a:xfrm>
            <a:off x="4848703" y="192737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entury Gothic" panose="020B0502020202020204"/>
              </a:rPr>
              <a:t>FE bend calculations</a:t>
            </a:r>
            <a:endParaRPr lang="ru-RU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7E94C33-1279-4FB6-AFB5-E4A091CD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ACA8-184B-4EEA-A4A0-F0F7F49CD7B1}" type="datetime1">
              <a:rPr lang="ru-RU" smtClean="0"/>
              <a:t>25.01.2021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9C2F00-6A98-482D-8543-62EB69A6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7F1F71-FB73-41D5-86FB-7B3DE274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275763-33A4-4FCC-AF71-F4EB516A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77" y="119015"/>
            <a:ext cx="11029269" cy="6203964"/>
          </a:xfrm>
          <a:prstGeom prst="rect">
            <a:avLst/>
          </a:prstGeo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CFCF2CAE-291E-41F7-945A-BEBBFC28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5AF1-C2DD-490A-A77C-207916D835F6}" type="datetime1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FD39EA-E5AC-456D-B660-5245262F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154020-E6E8-495D-9C9A-11C0E413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346BE5-DDFF-49DB-9A5F-41AEC4328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8" y="131985"/>
            <a:ext cx="11421259" cy="6424458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FF23B6C4-8A96-4F44-8C54-ABEC7B93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809-6509-4BD6-ADD6-926372DD9DD7}" type="datetime1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6610C-DED6-4047-B2EC-9A758F5B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2C3891-2867-4DAF-AFE2-9894868D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B59F10-678D-43F4-923E-029182C0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7" y="73619"/>
            <a:ext cx="6096528" cy="34292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3D31FD-EC92-42C6-B723-931C37D9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344" y="3056768"/>
            <a:ext cx="6096528" cy="342929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8E3579B2-B202-4754-8816-2D412D5B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FA8B-F74A-4180-B783-E033AF8A1980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27B9D-F67A-4F85-85BF-D144F4C0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DD52F-4B60-4A5F-80CD-6A5ADCAA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8481D0-1E3D-431D-BE65-12408B566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2" y="54163"/>
            <a:ext cx="6096528" cy="34292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032E7D-01C2-42F2-A97F-3D0D5DFCB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234" y="3283746"/>
            <a:ext cx="6096528" cy="342929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00FD83BB-0F38-41F3-9283-9759ADC9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11A-0714-4A8F-8D9F-9F30B0D1631B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5D1E20-1C5B-440D-B709-73672675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BAD56-30C2-47C7-943E-F25A72BB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A9FE92-7F9C-44C2-9DD7-45A9EF7C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9" y="80104"/>
            <a:ext cx="6096528" cy="34292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63166-652B-4AF2-A1C9-68D248D31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175" y="3154044"/>
            <a:ext cx="6096528" cy="342929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9847786F-08AD-4154-92E7-70CBFD22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C84D-CCEB-48EE-9540-76F5D257BC38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9A718-74D4-4732-A33F-AEEF85E4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EE048-52EF-45A2-9EC5-3245916A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602CA6-7A09-4141-8525-1E3E21131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2" y="148677"/>
            <a:ext cx="11663369" cy="6560645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06CE1472-F349-40A9-AD3F-A3DB829E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9686-4E1A-4004-9682-43FEE667AB00}" type="datetime1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7556E4-FDD0-4783-A071-674ABE90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25B53-1A00-4865-883A-B409188B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F0A78B-BD91-4B0B-8ADC-D5E48698A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2" y="220494"/>
            <a:ext cx="12100409" cy="6491591"/>
          </a:xfrm>
          <a:prstGeom prst="rect">
            <a:avLst/>
          </a:prstGeom>
        </p:spPr>
      </p:pic>
      <p:sp>
        <p:nvSpPr>
          <p:cNvPr id="6" name="Дата 5">
            <a:extLst>
              <a:ext uri="{FF2B5EF4-FFF2-40B4-BE49-F238E27FC236}">
                <a16:creationId xmlns:a16="http://schemas.microsoft.com/office/drawing/2014/main" id="{DBF8FBD7-2E77-46A7-8576-7D402D5A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22E3-8F01-4F3A-8C7D-29A5695066EA}" type="datetime1">
              <a:rPr lang="ru-RU" smtClean="0"/>
              <a:t>25.01.2021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7F8D5EF5-39F2-46AB-991C-F1417760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DCF6D4F-2331-4D5A-A28F-8A52E7D6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F8561E-7344-440C-9470-8C3FB945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1283"/>
            <a:ext cx="10515600" cy="1605368"/>
          </a:xfrm>
        </p:spPr>
        <p:txBody>
          <a:bodyPr>
            <a:noAutofit/>
          </a:bodyPr>
          <a:lstStyle/>
          <a:p>
            <a:r>
              <a:rPr lang="en-US" sz="3600" dirty="0"/>
              <a:t>JINR actions to the implementation of the decisions of the joint meeting of the Scientific and Technical Council of ROSATOM and JINR Directorate from Dec. 11, 2019</a:t>
            </a:r>
            <a:endParaRPr lang="ru-RU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8752E-6685-4E29-91E4-8C36BEB2F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696"/>
            <a:ext cx="10515600" cy="3969268"/>
          </a:xfrm>
        </p:spPr>
        <p:txBody>
          <a:bodyPr>
            <a:normAutofit fontScale="92500"/>
          </a:bodyPr>
          <a:lstStyle/>
          <a:p>
            <a:pPr>
              <a:lnSpc>
                <a:spcPct val="300000"/>
              </a:lnSpc>
            </a:pPr>
            <a:r>
              <a:rPr lang="en-US" sz="3200" dirty="0"/>
              <a:t>Several visits of </a:t>
            </a:r>
            <a:r>
              <a:rPr lang="en-US" sz="3200" dirty="0" err="1"/>
              <a:t>Rosatom</a:t>
            </a:r>
            <a:r>
              <a:rPr lang="en-US" sz="3200" dirty="0"/>
              <a:t> representatives to the JINR in 2020;</a:t>
            </a:r>
          </a:p>
          <a:p>
            <a:pPr>
              <a:lnSpc>
                <a:spcPct val="300000"/>
              </a:lnSpc>
            </a:pPr>
            <a:r>
              <a:rPr lang="en-US" sz="3200" dirty="0"/>
              <a:t>At present dedicated working groups are under formation;</a:t>
            </a:r>
            <a:endParaRPr lang="ru-RU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B87EA-2C5B-4A5B-B9A9-D5B10B7A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03E-E730-46C1-8F72-D46BD6D47158}" type="datetime1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B0C60-5040-4F39-882C-DBDD6FAF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20364-F42B-465E-A1DD-F2A07B83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D35BA-8DC4-4397-987A-0B476FC6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B16E0-6BFA-4D13-BB9A-C22D723A2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942D4D9-4118-4627-AD9A-186FA387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C4A9-C4A1-4C59-A98E-C197A4C006E6}" type="datetime1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A4BF78-6408-41AD-920B-49062906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03544-2C6A-41D5-980D-4D7BFE2C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F54523-B821-4049-9DA6-D04F9B8D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status of the IBR-3 project development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7990009-AA47-43E1-B357-626A1089C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6827"/>
            <a:ext cx="10515600" cy="3884578"/>
          </a:xfrm>
        </p:spPr>
        <p:txBody>
          <a:bodyPr/>
          <a:lstStyle/>
          <a:p>
            <a:r>
              <a:rPr lang="en-US" dirty="0"/>
              <a:t>Reactor design, including FE, FA, fuel composition is not fixed yet;</a:t>
            </a:r>
          </a:p>
          <a:p>
            <a:r>
              <a:rPr lang="en-US" dirty="0"/>
              <a:t>R&amp;D on fuel with participation of the VNIINM was started;</a:t>
            </a:r>
          </a:p>
          <a:p>
            <a:r>
              <a:rPr lang="en-US" dirty="0"/>
              <a:t>We’re considering the pulsed stability of the IBR-3 as the key point;</a:t>
            </a:r>
          </a:p>
          <a:p>
            <a:r>
              <a:rPr lang="en-US" dirty="0"/>
              <a:t>So, tightener with NIKIET we’re going forward in studying IBR-2 and more detailed simulations of the IBR-3 dynamics;</a:t>
            </a:r>
          </a:p>
          <a:p>
            <a:r>
              <a:rPr lang="en-US" dirty="0"/>
              <a:t>The seed of the future IBR-3 department is prepared</a:t>
            </a:r>
            <a:r>
              <a:rPr lang="ru-RU" dirty="0"/>
              <a:t> </a:t>
            </a:r>
            <a:r>
              <a:rPr lang="en-US" dirty="0"/>
              <a:t>for planting;</a:t>
            </a:r>
          </a:p>
          <a:p>
            <a:r>
              <a:rPr lang="en-US" dirty="0"/>
              <a:t>The investigations of the backgrounds at the pulsed neutron sources with fissile targets are continuing;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5D2A9D-C26B-4517-A99F-728CDBED87A3}"/>
              </a:ext>
            </a:extLst>
          </p:cNvPr>
          <p:cNvSpPr txBox="1"/>
          <p:nvPr/>
        </p:nvSpPr>
        <p:spPr>
          <a:xfrm>
            <a:off x="291829" y="5058384"/>
            <a:ext cx="11996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FLNP directorate and IBR-3 team wish you stay well!</a:t>
            </a:r>
            <a:r>
              <a:rPr lang="en-US" sz="3200" dirty="0"/>
              <a:t> 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09B31-AD8C-45D2-896C-B41F3EBE2B12}"/>
              </a:ext>
            </a:extLst>
          </p:cNvPr>
          <p:cNvSpPr txBox="1"/>
          <p:nvPr/>
        </p:nvSpPr>
        <p:spPr>
          <a:xfrm>
            <a:off x="4610910" y="5870138"/>
            <a:ext cx="236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ru-RU" sz="3200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4F933D99-24CC-42F6-8C11-EAB65B32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8353-47FC-4189-B6EA-801B2A96676D}" type="datetime1">
              <a:rPr lang="ru-RU" smtClean="0"/>
              <a:t>25.01.2021</a:t>
            </a:fld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CBEB3D9A-E76B-4CB9-8E53-E276CA12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C6C9F7D-5B95-48FB-ABFC-CDE76AA1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F07DD9-5C61-4F26-87B7-09F18F7A3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3"/>
          <a:stretch/>
        </p:blipFill>
        <p:spPr>
          <a:xfrm>
            <a:off x="58400" y="505838"/>
            <a:ext cx="12075200" cy="5958192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F37998ED-1990-4BD8-853F-88D992F5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E135-170A-4C0E-8A8C-F483FE263F22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906970-3921-4C6A-ADCA-CB133C3F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A09967-CD23-435A-9B9D-0BF2F0C5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491A9A53-A245-47D8-B2D9-B5B6364A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04C3-8496-4B4A-8043-9CC99E8E300F}" type="datetime1">
              <a:rPr lang="ru-RU" smtClean="0"/>
              <a:t>25.01.2021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48BF7D-68C7-4A7F-8925-79D37035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53rd meeting of the PAC for Condensed Matter Physics, Jan 25, 2021, Zoom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EA406-3468-4B50-98E4-2C54D1AD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in the second half of 2020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08C3-D915-4B76-B9AF-AE8EB3D9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231"/>
            <a:ext cx="10515600" cy="5789516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Bochvar Institute of Inorganic Materials starts participating in project under the signed contract;</a:t>
            </a:r>
          </a:p>
          <a:p>
            <a:r>
              <a:rPr lang="en-US" dirty="0">
                <a:solidFill>
                  <a:srgbClr val="002060"/>
                </a:solidFill>
              </a:rPr>
              <a:t>NIKIET developed two versions of the IBR-3 design, based on the traditional fuel assembly and the wall-less FA;</a:t>
            </a:r>
          </a:p>
          <a:p>
            <a:r>
              <a:rPr lang="en-US" dirty="0"/>
              <a:t>FLNP team proposed the modification of the composition of the peripheral fuel elements in order</a:t>
            </a:r>
            <a:r>
              <a:rPr lang="ru-RU" dirty="0"/>
              <a:t> </a:t>
            </a:r>
            <a:r>
              <a:rPr lang="en-US" dirty="0"/>
              <a:t>to improve the controllability of the reactor;</a:t>
            </a:r>
          </a:p>
          <a:p>
            <a:r>
              <a:rPr lang="en-US" dirty="0">
                <a:solidFill>
                  <a:srgbClr val="002060"/>
                </a:solidFill>
              </a:rPr>
              <a:t>Tomorrow (January 26) we’ll have the regular videoconference to discuss another option of the reactor design, proposed by FLNP – reactor core, based on individual FE;</a:t>
            </a:r>
          </a:p>
          <a:p>
            <a:r>
              <a:rPr lang="en-US" dirty="0"/>
              <a:t>Experimental and simulation activity on studying the background conditions at the IBR-2 was continued; </a:t>
            </a:r>
          </a:p>
          <a:p>
            <a:r>
              <a:rPr lang="en-US" dirty="0">
                <a:solidFill>
                  <a:srgbClr val="002060"/>
                </a:solidFill>
              </a:rPr>
              <a:t>IBR-2 pulse power fluctuations studying;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EC8A8A-3C9A-4C81-8028-9ADF5B69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CC0723-0083-49F9-AE81-D3553B53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VNIINM activity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8272C-CBF8-4DE0-B48E-D6488F657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FA235C6-4936-4F38-B103-95B83EDF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2DB0-4AEC-4F74-B7AB-C54010758A57}" type="datetime1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ECC3F4-E699-405E-BBED-CC00C3C6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0AEFA3-7A03-40D9-B28D-2263EAE8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CF8D-AE59-4643-961B-8E1D8232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95" y="112206"/>
            <a:ext cx="5053974" cy="10879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First report from VNIINM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8D09E-32BC-4970-884F-95B179213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173" y="0"/>
            <a:ext cx="505397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959523-0B17-411F-9EB8-A2313B67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76" y="2862063"/>
            <a:ext cx="6488367" cy="3025991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F0BE7274-7226-4F5A-B09B-7AF34403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E7B1-9739-4C17-8E0C-272FAED777F6}" type="datetime1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6B2BBD-6E43-459E-BF26-8C1BD082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7D8B3-BFEF-4E7A-824F-E913B597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295E39-B865-4657-8B03-6BFDF388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44" y="0"/>
            <a:ext cx="516939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02BD07-7E7A-4C8E-89D6-356B4F2A0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555" y="328915"/>
            <a:ext cx="1700931" cy="6200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9D96EB-7390-41E2-95E7-04E271DFD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771" y="58233"/>
            <a:ext cx="1530229" cy="6773243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90A10D47-6ABC-4100-939B-BE8588F2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6FCC-FD87-409D-85B3-4212F1799982}" type="datetime1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2D0A6-506C-4045-890C-AF7E7D04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FEAFD0-0C90-4CED-B590-C906C3D9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F35E-B432-446F-BB9E-0CB73EFB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tasks for VNIINM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ABA06-6615-4F15-B8B7-37496016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483"/>
            <a:ext cx="10515600" cy="50374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en-US" dirty="0"/>
              <a:t>Generalization</a:t>
            </a:r>
            <a:r>
              <a:rPr lang="ru-RU" dirty="0"/>
              <a:t> </a:t>
            </a:r>
            <a:r>
              <a:rPr lang="en-US" dirty="0"/>
              <a:t>of available data on the physicochemical properties of neptunium nitride</a:t>
            </a:r>
            <a:r>
              <a:rPr lang="ru-RU" dirty="0"/>
              <a:t>;</a:t>
            </a:r>
          </a:p>
          <a:p>
            <a:pPr>
              <a:lnSpc>
                <a:spcPct val="250000"/>
              </a:lnSpc>
            </a:pPr>
            <a:r>
              <a:rPr lang="en-US" dirty="0">
                <a:solidFill>
                  <a:srgbClr val="002060"/>
                </a:solidFill>
              </a:rPr>
              <a:t>Experimental investigation of the fuel material and feasibility study of the production process of the fuel pellets;</a:t>
            </a:r>
          </a:p>
          <a:p>
            <a:pPr>
              <a:lnSpc>
                <a:spcPct val="250000"/>
              </a:lnSpc>
            </a:pPr>
            <a:r>
              <a:rPr lang="en-US" dirty="0"/>
              <a:t>Development of the FE design; 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E7FC2-9D19-4D94-BE06-CAB3686C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9ECA-7B96-4846-86D8-9E080759EE85}" type="datetime1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6AEB9-7671-47D2-8FC0-8C19B0EE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53rd meeting of the PAC for Condensed Matter Physics, Jan 25, 2021, Zoom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A3C61-39C0-4FAB-850B-5AEF9F20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AA0-0552-4114-B565-7905F94155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1294</Words>
  <Application>Microsoft Office PowerPoint</Application>
  <PresentationFormat>Широкоэкранный</PresentationFormat>
  <Paragraphs>211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Wingdings 3</vt:lpstr>
      <vt:lpstr>Office Theme</vt:lpstr>
      <vt:lpstr>Легкий дым</vt:lpstr>
      <vt:lpstr>Progress report on the development of a new neutron source at FLNP</vt:lpstr>
      <vt:lpstr>Inroduction</vt:lpstr>
      <vt:lpstr>Презентация PowerPoint</vt:lpstr>
      <vt:lpstr>Презентация PowerPoint</vt:lpstr>
      <vt:lpstr>Activity in the second half of 2020</vt:lpstr>
      <vt:lpstr>VNIINM activity</vt:lpstr>
      <vt:lpstr>First report from VNIINM</vt:lpstr>
      <vt:lpstr>Презентация PowerPoint</vt:lpstr>
      <vt:lpstr>Actual tasks for VNIINM</vt:lpstr>
      <vt:lpstr>NIKIET activity</vt:lpstr>
      <vt:lpstr>IBR-3 design</vt:lpstr>
      <vt:lpstr>IBR-3 parameters</vt:lpstr>
      <vt:lpstr>Core central section (wall less fuel assemblies)</vt:lpstr>
      <vt:lpstr>Reactivity modulator</vt:lpstr>
      <vt:lpstr>Reactivity modulator thermal calculations</vt:lpstr>
      <vt:lpstr>Current stage of the JINR-NIKIET interaction</vt:lpstr>
      <vt:lpstr>FLNP and JINR activity</vt:lpstr>
      <vt:lpstr>Презентация PowerPoint</vt:lpstr>
      <vt:lpstr>Презентация PowerPoint</vt:lpstr>
      <vt:lpstr>Power distribution in peripheral FE with 50% U-235 (50% enriched)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JINR actions to the implementation of the decisions of the joint meeting of the Scientific and Technical Council of ROSATOM and JINR Directorate from Dec. 11, 2019</vt:lpstr>
      <vt:lpstr>Conclusion</vt:lpstr>
      <vt:lpstr>Current status of the IBR-3 project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on the development of a new neutron source at FLNP</dc:title>
  <dc:creator>Valery Shvetsov</dc:creator>
  <cp:lastModifiedBy>Oleg Belov</cp:lastModifiedBy>
  <cp:revision>82</cp:revision>
  <dcterms:created xsi:type="dcterms:W3CDTF">2021-01-22T11:01:05Z</dcterms:created>
  <dcterms:modified xsi:type="dcterms:W3CDTF">2021-01-25T09:22:30Z</dcterms:modified>
</cp:coreProperties>
</file>