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63" r:id="rId3"/>
    <p:sldId id="257" r:id="rId4"/>
    <p:sldId id="264" r:id="rId5"/>
    <p:sldId id="268" r:id="rId6"/>
    <p:sldId id="269" r:id="rId7"/>
    <p:sldId id="267" r:id="rId8"/>
    <p:sldId id="273" r:id="rId9"/>
    <p:sldId id="276" r:id="rId10"/>
    <p:sldId id="272" r:id="rId11"/>
    <p:sldId id="282" r:id="rId12"/>
    <p:sldId id="283" r:id="rId13"/>
    <p:sldId id="277" r:id="rId14"/>
    <p:sldId id="281" r:id="rId15"/>
    <p:sldId id="278" r:id="rId16"/>
    <p:sldId id="280" r:id="rId17"/>
    <p:sldId id="26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p:scale>
          <a:sx n="70" d="100"/>
          <a:sy n="70"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D868C-8BFA-4AB7-A675-190989505DE8}" type="datetimeFigureOut">
              <a:rPr lang="ru-RU" smtClean="0"/>
              <a:t>07.09.2017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5FD76-7164-4292-AE53-44BE9C783ABA}" type="slidenum">
              <a:rPr lang="ru-RU" smtClean="0"/>
              <a:t>‹#›</a:t>
            </a:fld>
            <a:endParaRPr lang="ru-RU"/>
          </a:p>
        </p:txBody>
      </p:sp>
    </p:spTree>
    <p:extLst>
      <p:ext uri="{BB962C8B-B14F-4D97-AF65-F5344CB8AC3E}">
        <p14:creationId xmlns:p14="http://schemas.microsoft.com/office/powerpoint/2010/main" val="316116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eaLnBrk="1" hangingPunct="1">
              <a:spcBef>
                <a:spcPct val="0"/>
              </a:spcBef>
            </a:pPr>
            <a:fld id="{ACF16F5F-6920-4DE4-B2E9-FF3818F9DD53}" type="slidenum">
              <a:rPr lang="ru-RU" altLang="ru-RU" smtClean="0">
                <a:solidFill>
                  <a:srgbClr val="000000"/>
                </a:solidFill>
                <a:ea typeface="Microsoft YaHei" pitchFamily="34" charset="-122"/>
              </a:rPr>
              <a:pPr eaLnBrk="1" hangingPunct="1">
                <a:spcBef>
                  <a:spcPct val="0"/>
                </a:spcBef>
              </a:pPr>
              <a:t>8</a:t>
            </a:fld>
            <a:endParaRPr lang="ru-RU" altLang="ru-RU" smtClean="0">
              <a:solidFill>
                <a:srgbClr val="000000"/>
              </a:solidFill>
              <a:ea typeface="Microsoft YaHei" pitchFamily="34" charset="-122"/>
            </a:endParaRPr>
          </a:p>
        </p:txBody>
      </p:sp>
      <p:sp>
        <p:nvSpPr>
          <p:cNvPr id="3379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normAutofit/>
          </a:bodyPr>
          <a:lstStyle>
            <a:lvl1pPr algn="r">
              <a:defRPr sz="3200" b="1" cap="all" baseline="0">
                <a:solidFill>
                  <a:schemeClr val="bg1"/>
                </a:solidFill>
                <a:latin typeface="Arial" panose="020B0604020202020204" pitchFamily="34" charset="0"/>
                <a:cs typeface="Arial" panose="020B0604020202020204" pitchFamily="34" charset="0"/>
              </a:defRPr>
            </a:lvl1pPr>
          </a:lstStyle>
          <a:p>
            <a:r>
              <a:rPr lang="en-US" dirty="0" smtClean="0"/>
              <a:t>TITLE</a:t>
            </a:r>
            <a:endParaRPr lang="ru-RU" dirty="0"/>
          </a:p>
        </p:txBody>
      </p:sp>
    </p:spTree>
    <p:extLst>
      <p:ext uri="{BB962C8B-B14F-4D97-AF65-F5344CB8AC3E}">
        <p14:creationId xmlns:p14="http://schemas.microsoft.com/office/powerpoint/2010/main" val="284988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Рабочий слайд. СЕРЫЙ фо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491880" y="274638"/>
            <a:ext cx="5328592" cy="634082"/>
          </a:xfrm>
        </p:spPr>
        <p:txBody>
          <a:bodyPr>
            <a:noAutofit/>
          </a:bodyPr>
          <a:lstStyle>
            <a:lvl1pPr algn="r">
              <a:defRPr sz="2800" baseline="0">
                <a:solidFill>
                  <a:schemeClr val="accent2">
                    <a:lumMod val="75000"/>
                  </a:schemeClr>
                </a:solidFill>
                <a:latin typeface="Arial" panose="020B0604020202020204" pitchFamily="34" charset="0"/>
                <a:cs typeface="Arial" panose="020B0604020202020204" pitchFamily="34" charset="0"/>
              </a:defRPr>
            </a:lvl1pPr>
          </a:lstStyle>
          <a:p>
            <a:r>
              <a:rPr lang="en-US" dirty="0" smtClean="0"/>
              <a:t>Text</a:t>
            </a:r>
            <a:endParaRPr lang="ru-RU" dirty="0"/>
          </a:p>
        </p:txBody>
      </p:sp>
      <p:sp>
        <p:nvSpPr>
          <p:cNvPr id="6" name="Номер слайда 5"/>
          <p:cNvSpPr>
            <a:spLocks noGrp="1"/>
          </p:cNvSpPr>
          <p:nvPr>
            <p:ph type="sldNum" sz="quarter" idx="12"/>
          </p:nvPr>
        </p:nvSpPr>
        <p:spPr>
          <a:xfrm>
            <a:off x="6588224" y="6237312"/>
            <a:ext cx="2133600" cy="365125"/>
          </a:xfrm>
        </p:spPr>
        <p:txBody>
          <a:bodyPr/>
          <a:lstStyle>
            <a:lvl1pPr algn="r">
              <a:defRPr b="1">
                <a:latin typeface="Arial" panose="020B0604020202020204" pitchFamily="34" charset="0"/>
                <a:cs typeface="Arial" panose="020B0604020202020204" pitchFamily="34" charset="0"/>
              </a:defRPr>
            </a:lvl1pPr>
          </a:lstStyle>
          <a:p>
            <a:fld id="{B6743867-4E32-4E2D-8739-58246E7E28D2}" type="slidenum">
              <a:rPr lang="ru-RU" smtClean="0"/>
              <a:pPr/>
              <a:t>‹#›</a:t>
            </a:fld>
            <a:endParaRPr lang="ru-RU" dirty="0"/>
          </a:p>
        </p:txBody>
      </p:sp>
      <p:sp>
        <p:nvSpPr>
          <p:cNvPr id="11" name="Текст 2"/>
          <p:cNvSpPr>
            <a:spLocks noGrp="1"/>
          </p:cNvSpPr>
          <p:nvPr>
            <p:ph type="body" idx="13" hasCustomPrompt="1"/>
          </p:nvPr>
        </p:nvSpPr>
        <p:spPr>
          <a:xfrm>
            <a:off x="1331640" y="1124745"/>
            <a:ext cx="6908304" cy="648072"/>
          </a:xfrm>
        </p:spPr>
        <p:txBody>
          <a:bodyPr anchor="t">
            <a:normAutofit/>
          </a:bodyPr>
          <a:lstStyle>
            <a:lvl1pPr marL="0" indent="0">
              <a:buNone/>
              <a:defRPr sz="3600" b="0">
                <a:solidFill>
                  <a:schemeClr val="accent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a:t>
            </a:r>
            <a:endParaRPr lang="ru-RU" dirty="0" smtClean="0"/>
          </a:p>
        </p:txBody>
      </p:sp>
      <p:sp>
        <p:nvSpPr>
          <p:cNvPr id="8" name="Текст 2"/>
          <p:cNvSpPr>
            <a:spLocks noGrp="1"/>
          </p:cNvSpPr>
          <p:nvPr>
            <p:ph type="body" idx="1" hasCustomPrompt="1"/>
          </p:nvPr>
        </p:nvSpPr>
        <p:spPr>
          <a:xfrm>
            <a:off x="1331640" y="1988840"/>
            <a:ext cx="7560840" cy="4104455"/>
          </a:xfrm>
        </p:spPr>
        <p:txBody>
          <a:bodyPr anchor="t"/>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a:t>
            </a:r>
            <a:endParaRPr lang="ru-RU" dirty="0" smtClean="0"/>
          </a:p>
        </p:txBody>
      </p:sp>
    </p:spTree>
    <p:extLst>
      <p:ext uri="{BB962C8B-B14F-4D97-AF65-F5344CB8AC3E}">
        <p14:creationId xmlns:p14="http://schemas.microsoft.com/office/powerpoint/2010/main" val="406422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бочий слайд. БЕЛЫЙ фон.">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1331640" y="1988840"/>
            <a:ext cx="7560840" cy="4104455"/>
          </a:xfrm>
        </p:spPr>
        <p:txBody>
          <a:bodyPr anchor="t"/>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a:t>
            </a:r>
            <a:endParaRPr lang="ru-RU" dirty="0" smtClean="0"/>
          </a:p>
        </p:txBody>
      </p:sp>
      <p:sp>
        <p:nvSpPr>
          <p:cNvPr id="9" name="Номер слайда 8"/>
          <p:cNvSpPr>
            <a:spLocks noGrp="1"/>
          </p:cNvSpPr>
          <p:nvPr>
            <p:ph type="sldNum" sz="quarter" idx="12"/>
          </p:nvPr>
        </p:nvSpPr>
        <p:spPr>
          <a:xfrm>
            <a:off x="6804248" y="6237312"/>
            <a:ext cx="2133600" cy="365125"/>
          </a:xfrm>
        </p:spPr>
        <p:txBody>
          <a:bodyPr/>
          <a:lstStyle/>
          <a:p>
            <a:fld id="{B6743867-4E32-4E2D-8739-58246E7E28D2}" type="slidenum">
              <a:rPr lang="ru-RU" smtClean="0"/>
              <a:t>‹#›</a:t>
            </a:fld>
            <a:endParaRPr lang="ru-RU"/>
          </a:p>
        </p:txBody>
      </p:sp>
      <p:sp>
        <p:nvSpPr>
          <p:cNvPr id="10" name="Заголовок 1"/>
          <p:cNvSpPr txBox="1">
            <a:spLocks/>
          </p:cNvSpPr>
          <p:nvPr userDrawn="1"/>
        </p:nvSpPr>
        <p:spPr>
          <a:xfrm>
            <a:off x="3491880" y="274638"/>
            <a:ext cx="5328592"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a:solidFill>
                  <a:schemeClr val="accent2">
                    <a:lumMod val="75000"/>
                  </a:schemeClr>
                </a:solidFill>
                <a:latin typeface="Arial" panose="020B0604020202020204" pitchFamily="34" charset="0"/>
                <a:ea typeface="+mj-ea"/>
                <a:cs typeface="Arial" panose="020B0604020202020204" pitchFamily="34" charset="0"/>
              </a:defRPr>
            </a:lvl1pPr>
          </a:lstStyle>
          <a:p>
            <a:r>
              <a:rPr lang="en-US" dirty="0" smtClean="0"/>
              <a:t>Text</a:t>
            </a:r>
            <a:endParaRPr lang="ru-RU" dirty="0"/>
          </a:p>
        </p:txBody>
      </p:sp>
      <p:sp>
        <p:nvSpPr>
          <p:cNvPr id="11" name="Текст 2"/>
          <p:cNvSpPr>
            <a:spLocks noGrp="1"/>
          </p:cNvSpPr>
          <p:nvPr>
            <p:ph type="body" idx="13" hasCustomPrompt="1"/>
          </p:nvPr>
        </p:nvSpPr>
        <p:spPr>
          <a:xfrm>
            <a:off x="1331640" y="1124745"/>
            <a:ext cx="6908304" cy="648072"/>
          </a:xfrm>
        </p:spPr>
        <p:txBody>
          <a:bodyPr anchor="t">
            <a:normAutofit/>
          </a:bodyPr>
          <a:lstStyle>
            <a:lvl1pPr marL="0" indent="0">
              <a:buNone/>
              <a:defRPr sz="3600" b="0">
                <a:solidFill>
                  <a:schemeClr val="accent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Text</a:t>
            </a:r>
            <a:endParaRPr lang="ru-RU" dirty="0" smtClean="0"/>
          </a:p>
        </p:txBody>
      </p:sp>
    </p:spTree>
    <p:extLst>
      <p:ext uri="{BB962C8B-B14F-4D97-AF65-F5344CB8AC3E}">
        <p14:creationId xmlns:p14="http://schemas.microsoft.com/office/powerpoint/2010/main" val="269357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с фотографией">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6804248" y="6237312"/>
            <a:ext cx="2133600" cy="365125"/>
          </a:xfrm>
        </p:spPr>
        <p:txBody>
          <a:bodyPr/>
          <a:lstStyle/>
          <a:p>
            <a:fld id="{B6743867-4E32-4E2D-8739-58246E7E28D2}" type="slidenum">
              <a:rPr lang="ru-RU" smtClean="0"/>
              <a:t>‹#›</a:t>
            </a:fld>
            <a:endParaRPr lang="ru-RU"/>
          </a:p>
        </p:txBody>
      </p:sp>
      <p:sp>
        <p:nvSpPr>
          <p:cNvPr id="10" name="Заголовок 1"/>
          <p:cNvSpPr txBox="1">
            <a:spLocks/>
          </p:cNvSpPr>
          <p:nvPr userDrawn="1"/>
        </p:nvSpPr>
        <p:spPr>
          <a:xfrm>
            <a:off x="3491880" y="274638"/>
            <a:ext cx="5328592"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a:solidFill>
                  <a:schemeClr val="accent2">
                    <a:lumMod val="75000"/>
                  </a:schemeClr>
                </a:solidFill>
                <a:latin typeface="Arial" panose="020B0604020202020204" pitchFamily="34" charset="0"/>
                <a:ea typeface="+mj-ea"/>
                <a:cs typeface="Arial" panose="020B0604020202020204" pitchFamily="34" charset="0"/>
              </a:defRPr>
            </a:lvl1pPr>
          </a:lstStyle>
          <a:p>
            <a:r>
              <a:rPr lang="en-US" dirty="0" smtClean="0"/>
              <a:t>Text</a:t>
            </a:r>
            <a:endParaRPr lang="ru-RU" dirty="0"/>
          </a:p>
        </p:txBody>
      </p:sp>
      <p:sp>
        <p:nvSpPr>
          <p:cNvPr id="5" name="Рисунок 4"/>
          <p:cNvSpPr>
            <a:spLocks noGrp="1"/>
          </p:cNvSpPr>
          <p:nvPr>
            <p:ph type="pic" sz="quarter" idx="13" hasCustomPrompt="1"/>
          </p:nvPr>
        </p:nvSpPr>
        <p:spPr>
          <a:xfrm>
            <a:off x="179512" y="1124744"/>
            <a:ext cx="8352928" cy="5400600"/>
          </a:xfrm>
        </p:spPr>
        <p:txBody>
          <a:bodyPr/>
          <a:lstStyle>
            <a:lvl1pPr marL="0" indent="0">
              <a:buNone/>
              <a:defRPr/>
            </a:lvl1pPr>
          </a:lstStyle>
          <a:p>
            <a:r>
              <a:rPr lang="en-US" dirty="0" err="1" smtClean="0"/>
              <a:t>foto</a:t>
            </a:r>
            <a:endParaRPr lang="ru-RU" dirty="0"/>
          </a:p>
        </p:txBody>
      </p:sp>
    </p:spTree>
    <p:extLst>
      <p:ext uri="{BB962C8B-B14F-4D97-AF65-F5344CB8AC3E}">
        <p14:creationId xmlns:p14="http://schemas.microsoft.com/office/powerpoint/2010/main" val="175105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крывающи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5900140" y="5517232"/>
            <a:ext cx="2682209" cy="707886"/>
          </a:xfrm>
          <a:prstGeom prst="rect">
            <a:avLst/>
          </a:prstGeom>
          <a:noFill/>
        </p:spPr>
        <p:txBody>
          <a:bodyPr wrap="none" rtlCol="0">
            <a:spAutoFit/>
          </a:bodyPr>
          <a:lstStyle/>
          <a:p>
            <a:pPr algn="r"/>
            <a:r>
              <a:rPr lang="en-US" sz="2000" b="0" dirty="0" smtClean="0">
                <a:solidFill>
                  <a:schemeClr val="bg1"/>
                </a:solidFill>
              </a:rPr>
              <a:t>St</a:t>
            </a:r>
            <a:r>
              <a:rPr lang="en-US" sz="2000" b="0" baseline="0" dirty="0" smtClean="0">
                <a:solidFill>
                  <a:schemeClr val="bg1"/>
                </a:solidFill>
              </a:rPr>
              <a:t> Petersburg University</a:t>
            </a:r>
          </a:p>
          <a:p>
            <a:pPr algn="r"/>
            <a:r>
              <a:rPr lang="en-US" sz="2000" b="1" baseline="0" dirty="0" smtClean="0">
                <a:solidFill>
                  <a:schemeClr val="bg1"/>
                </a:solidFill>
              </a:rPr>
              <a:t>spbu.ru</a:t>
            </a:r>
            <a:endParaRPr lang="ru-RU" sz="2000" b="1" dirty="0">
              <a:solidFill>
                <a:schemeClr val="bg1"/>
              </a:solidFill>
            </a:endParaRPr>
          </a:p>
        </p:txBody>
      </p:sp>
    </p:spTree>
    <p:extLst>
      <p:ext uri="{BB962C8B-B14F-4D97-AF65-F5344CB8AC3E}">
        <p14:creationId xmlns:p14="http://schemas.microsoft.com/office/powerpoint/2010/main" val="63404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extLst>
      <p:ext uri="{BB962C8B-B14F-4D97-AF65-F5344CB8AC3E}">
        <p14:creationId xmlns:p14="http://schemas.microsoft.com/office/powerpoint/2010/main" val="365232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2986" y="2350008"/>
            <a:ext cx="3154680" cy="1993392"/>
          </a:xfrm>
        </p:spPr>
        <p:txBody>
          <a:bodyPr rtlCol="0" anchor="b">
            <a:normAutofit/>
          </a:bodyPr>
          <a:lstStyle>
            <a:lvl1pPr algn="l" rtl="0">
              <a:defRPr sz="3400" b="0"/>
            </a:lvl1pPr>
          </a:lstStyle>
          <a:p>
            <a:pPr rtl="0"/>
            <a:r>
              <a:rPr lang="ru-RU" dirty="0" smtClean="0"/>
              <a:t>Образец заголовка</a:t>
            </a:r>
            <a:endParaRPr lang="ru-RU" dirty="0"/>
          </a:p>
        </p:txBody>
      </p:sp>
      <p:sp>
        <p:nvSpPr>
          <p:cNvPr id="3" name="Объект 2"/>
          <p:cNvSpPr>
            <a:spLocks noGrp="1"/>
          </p:cNvSpPr>
          <p:nvPr>
            <p:ph idx="1"/>
          </p:nvPr>
        </p:nvSpPr>
        <p:spPr>
          <a:xfrm>
            <a:off x="342900" y="758952"/>
            <a:ext cx="4972050" cy="5330952"/>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 уровень</a:t>
            </a:r>
          </a:p>
          <a:p>
            <a:pPr lvl="6" rtl="0"/>
            <a:r>
              <a:rPr lang="ru-RU" dirty="0" smtClean="0"/>
              <a:t>Седьмой уровень</a:t>
            </a:r>
          </a:p>
          <a:p>
            <a:pPr lvl="7" rtl="0"/>
            <a:r>
              <a:rPr lang="ru-RU" dirty="0" smtClean="0"/>
              <a:t>Восьмой уровень</a:t>
            </a:r>
          </a:p>
          <a:p>
            <a:pPr lvl="8" rtl="0"/>
            <a:r>
              <a:rPr lang="ru-RU" dirty="0" smtClean="0"/>
              <a:t>Девятый уровень</a:t>
            </a:r>
            <a:endParaRPr lang="ru-RU" dirty="0"/>
          </a:p>
        </p:txBody>
      </p:sp>
      <p:sp>
        <p:nvSpPr>
          <p:cNvPr id="4" name="Текст 3"/>
          <p:cNvSpPr>
            <a:spLocks noGrp="1"/>
          </p:cNvSpPr>
          <p:nvPr>
            <p:ph type="body" sz="half" idx="2"/>
          </p:nvPr>
        </p:nvSpPr>
        <p:spPr>
          <a:xfrm>
            <a:off x="5602986" y="4361688"/>
            <a:ext cx="3154680" cy="1728216"/>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dirty="0" smtClean="0"/>
              <a:t>Образец текста</a:t>
            </a:r>
            <a:endParaRPr lang="ru-RU" dirty="0"/>
          </a:p>
        </p:txBody>
      </p:sp>
      <p:sp>
        <p:nvSpPr>
          <p:cNvPr id="5" name="Дата 4"/>
          <p:cNvSpPr>
            <a:spLocks noGrp="1"/>
          </p:cNvSpPr>
          <p:nvPr>
            <p:ph type="dt" sz="half" idx="10"/>
          </p:nvPr>
        </p:nvSpPr>
        <p:spPr/>
        <p:txBody>
          <a:bodyPr rtlCol="0"/>
          <a:lstStyle/>
          <a:p>
            <a:pPr rtl="0"/>
            <a:fld id="{B471BD57-B2BC-43D6-9911-7E93DE8900B9}" type="datetime1">
              <a:rPr lang="ru-RU" smtClean="0"/>
              <a:pPr rtl="0"/>
              <a:t>07.09.2017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val="41480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AF628A-A867-4937-BBE5-207DB6F9C51A}" type="datetime1">
              <a:rPr lang="en-US"/>
              <a:pPr>
                <a:defRPr/>
              </a:pPr>
              <a:t>9/7/2017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a:p>
            <a:pPr>
              <a:defRPr/>
            </a:pPr>
            <a:r>
              <a:rPr lang="en-US"/>
              <a:t>Annual Congress of the European Association of Nuclear Medicine, </a:t>
            </a:r>
          </a:p>
          <a:p>
            <a:pPr>
              <a:defRPr/>
            </a:pPr>
            <a:r>
              <a:rPr lang="en-US"/>
              <a:t>October 27-31, 2012, Milan, Italy</a:t>
            </a:r>
            <a:endParaRPr lang="ru-RU"/>
          </a:p>
          <a:p>
            <a:pPr>
              <a:defRPr/>
            </a:pPr>
            <a:endParaRPr lang="ru-RU"/>
          </a:p>
        </p:txBody>
      </p:sp>
      <p:sp>
        <p:nvSpPr>
          <p:cNvPr id="4" name="Slide Number Placeholder 3"/>
          <p:cNvSpPr>
            <a:spLocks noGrp="1"/>
          </p:cNvSpPr>
          <p:nvPr>
            <p:ph type="sldNum" sz="quarter" idx="12"/>
          </p:nvPr>
        </p:nvSpPr>
        <p:spPr/>
        <p:txBody>
          <a:bodyPr/>
          <a:lstStyle>
            <a:lvl1pPr>
              <a:defRPr/>
            </a:lvl1pPr>
          </a:lstStyle>
          <a:p>
            <a:pPr>
              <a:defRPr/>
            </a:pPr>
            <a:fld id="{F9FD68DD-D3A3-4A08-9BEC-B57362B59368}" type="slidenum">
              <a:rPr lang="ru-RU"/>
              <a:pPr>
                <a:defRPr/>
              </a:pPr>
              <a:t>‹#›</a:t>
            </a:fld>
            <a:endParaRPr lang="ru-RU"/>
          </a:p>
        </p:txBody>
      </p:sp>
    </p:spTree>
    <p:extLst>
      <p:ext uri="{BB962C8B-B14F-4D97-AF65-F5344CB8AC3E}">
        <p14:creationId xmlns:p14="http://schemas.microsoft.com/office/powerpoint/2010/main" val="215345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fld id="{A26D9F94-88B7-4B38-BB16-85BF1BB176D1}" type="datetime1">
              <a:rPr lang="ru-RU" smtClean="0">
                <a:solidFill>
                  <a:srgbClr val="37484A">
                    <a:tint val="75000"/>
                  </a:srgbClr>
                </a:solidFill>
              </a:rPr>
              <a:pPr/>
              <a:t>07.09.2017</a:t>
            </a:fld>
            <a:endParaRPr lang="ru-RU" dirty="0">
              <a:solidFill>
                <a:srgbClr val="37484A">
                  <a:tint val="75000"/>
                </a:srgbClr>
              </a:solidFill>
            </a:endParaRPr>
          </a:p>
        </p:txBody>
      </p:sp>
      <p:sp>
        <p:nvSpPr>
          <p:cNvPr id="5" name="Нижний колонтитул 4"/>
          <p:cNvSpPr>
            <a:spLocks noGrp="1"/>
          </p:cNvSpPr>
          <p:nvPr>
            <p:ph type="ftr" sz="quarter" idx="11"/>
          </p:nvPr>
        </p:nvSpPr>
        <p:spPr/>
        <p:txBody>
          <a:bodyPr rtlCol="0"/>
          <a:lstStyle/>
          <a:p>
            <a:endParaRPr lang="ru-RU" dirty="0">
              <a:solidFill>
                <a:srgbClr val="37484A">
                  <a:tint val="75000"/>
                </a:srgbClr>
              </a:solidFill>
            </a:endParaRPr>
          </a:p>
        </p:txBody>
      </p:sp>
      <p:sp>
        <p:nvSpPr>
          <p:cNvPr id="6" name="Номер слайда 5"/>
          <p:cNvSpPr>
            <a:spLocks noGrp="1"/>
          </p:cNvSpPr>
          <p:nvPr>
            <p:ph type="sldNum" sz="quarter" idx="12"/>
          </p:nvPr>
        </p:nvSpPr>
        <p:spPr/>
        <p:txBody>
          <a:bodyPr rtlCol="0"/>
          <a:lstStyle/>
          <a:p>
            <a:r>
              <a:rPr lang="ru-RU" dirty="0" smtClean="0">
                <a:solidFill>
                  <a:srgbClr val="37484A">
                    <a:tint val="75000"/>
                  </a:srgbClr>
                </a:solidFill>
              </a:rPr>
              <a:t>‹#›</a:t>
            </a:r>
            <a:endParaRPr lang="ru-RU" dirty="0">
              <a:solidFill>
                <a:srgbClr val="37484A">
                  <a:tint val="75000"/>
                </a:srgbClr>
              </a:solidFill>
            </a:endParaRPr>
          </a:p>
        </p:txBody>
      </p:sp>
    </p:spTree>
    <p:extLst>
      <p:ext uri="{BB962C8B-B14F-4D97-AF65-F5344CB8AC3E}">
        <p14:creationId xmlns:p14="http://schemas.microsoft.com/office/powerpoint/2010/main" val="150383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43867-4E32-4E2D-8739-58246E7E28D2}" type="slidenum">
              <a:rPr lang="ru-RU" smtClean="0"/>
              <a:t>‹#›</a:t>
            </a:fld>
            <a:endParaRPr lang="ru-RU"/>
          </a:p>
        </p:txBody>
      </p:sp>
    </p:spTree>
    <p:extLst>
      <p:ext uri="{BB962C8B-B14F-4D97-AF65-F5344CB8AC3E}">
        <p14:creationId xmlns:p14="http://schemas.microsoft.com/office/powerpoint/2010/main" val="374403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64"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400" dirty="0"/>
              <a:t>Development of an information system for a </a:t>
            </a:r>
            <a:r>
              <a:rPr lang="en-US" sz="2400" dirty="0" smtClean="0"/>
              <a:t>radiotherapy</a:t>
            </a:r>
            <a:r>
              <a:rPr lang="ru-RU" sz="2400" dirty="0" smtClean="0"/>
              <a:t> </a:t>
            </a:r>
            <a:r>
              <a:rPr lang="en-US" sz="2400" dirty="0" smtClean="0"/>
              <a:t>complex</a:t>
            </a:r>
            <a:endParaRPr lang="ru-RU" sz="2400" dirty="0"/>
          </a:p>
        </p:txBody>
      </p:sp>
      <p:sp>
        <p:nvSpPr>
          <p:cNvPr id="3" name="Прямоугольник 2"/>
          <p:cNvSpPr/>
          <p:nvPr/>
        </p:nvSpPr>
        <p:spPr>
          <a:xfrm>
            <a:off x="2627784" y="3861048"/>
            <a:ext cx="6120680" cy="369332"/>
          </a:xfrm>
          <a:prstGeom prst="rect">
            <a:avLst/>
          </a:prstGeom>
        </p:spPr>
        <p:txBody>
          <a:bodyPr wrap="square">
            <a:spAutoFit/>
          </a:bodyPr>
          <a:lstStyle/>
          <a:p>
            <a:r>
              <a:rPr lang="en-US" dirty="0" err="1" smtClean="0">
                <a:solidFill>
                  <a:schemeClr val="bg1"/>
                </a:solidFill>
              </a:rPr>
              <a:t>Kotina</a:t>
            </a:r>
            <a:r>
              <a:rPr lang="en-US" dirty="0" smtClean="0">
                <a:solidFill>
                  <a:schemeClr val="bg1"/>
                </a:solidFill>
              </a:rPr>
              <a:t> E.D.</a:t>
            </a:r>
            <a:r>
              <a:rPr lang="en-US" dirty="0" smtClean="0">
                <a:solidFill>
                  <a:schemeClr val="bg1"/>
                </a:solidFill>
                <a:latin typeface="High Tower Text"/>
              </a:rPr>
              <a:t>¹</a:t>
            </a:r>
            <a:r>
              <a:rPr lang="en-US" dirty="0" smtClean="0">
                <a:solidFill>
                  <a:schemeClr val="bg1"/>
                </a:solidFill>
              </a:rPr>
              <a:t>, </a:t>
            </a:r>
            <a:r>
              <a:rPr lang="en-US" dirty="0" err="1" smtClean="0">
                <a:solidFill>
                  <a:schemeClr val="bg1"/>
                </a:solidFill>
              </a:rPr>
              <a:t>Gavrish</a:t>
            </a:r>
            <a:r>
              <a:rPr lang="en-US" dirty="0" smtClean="0">
                <a:solidFill>
                  <a:schemeClr val="bg1"/>
                </a:solidFill>
              </a:rPr>
              <a:t> </a:t>
            </a:r>
            <a:r>
              <a:rPr lang="en-US" dirty="0" err="1" smtClean="0">
                <a:solidFill>
                  <a:schemeClr val="bg1"/>
                </a:solidFill>
              </a:rPr>
              <a:t>Yu.N</a:t>
            </a:r>
            <a:r>
              <a:rPr lang="en-US" dirty="0">
                <a:solidFill>
                  <a:schemeClr val="bg1"/>
                </a:solidFill>
              </a:rPr>
              <a:t>. </a:t>
            </a:r>
            <a:r>
              <a:rPr lang="en-US" dirty="0" smtClean="0">
                <a:solidFill>
                  <a:schemeClr val="bg1"/>
                </a:solidFill>
                <a:latin typeface="High Tower Text"/>
              </a:rPr>
              <a:t>²</a:t>
            </a:r>
            <a:r>
              <a:rPr lang="en-US" dirty="0" smtClean="0">
                <a:solidFill>
                  <a:schemeClr val="bg1"/>
                </a:solidFill>
              </a:rPr>
              <a:t>, </a:t>
            </a:r>
            <a:r>
              <a:rPr lang="en-US" dirty="0" err="1" smtClean="0">
                <a:solidFill>
                  <a:schemeClr val="bg1"/>
                </a:solidFill>
              </a:rPr>
              <a:t>Ovsyannikov</a:t>
            </a:r>
            <a:r>
              <a:rPr lang="en-US" dirty="0" smtClean="0">
                <a:solidFill>
                  <a:schemeClr val="bg1"/>
                </a:solidFill>
              </a:rPr>
              <a:t> </a:t>
            </a:r>
            <a:r>
              <a:rPr lang="en-US" dirty="0">
                <a:solidFill>
                  <a:schemeClr val="bg1"/>
                </a:solidFill>
              </a:rPr>
              <a:t>D.A. ¹, </a:t>
            </a:r>
            <a:r>
              <a:rPr lang="en-US" dirty="0" err="1" smtClean="0">
                <a:solidFill>
                  <a:schemeClr val="bg1"/>
                </a:solidFill>
              </a:rPr>
              <a:t>Tumanov</a:t>
            </a:r>
            <a:r>
              <a:rPr lang="en-US" dirty="0" smtClean="0">
                <a:solidFill>
                  <a:schemeClr val="bg1"/>
                </a:solidFill>
              </a:rPr>
              <a:t> I. </a:t>
            </a:r>
            <a:r>
              <a:rPr lang="en-US" dirty="0">
                <a:solidFill>
                  <a:schemeClr val="bg1"/>
                </a:solidFill>
              </a:rPr>
              <a:t>A. ¹</a:t>
            </a:r>
            <a:endParaRPr lang="ru-RU" dirty="0">
              <a:solidFill>
                <a:schemeClr val="bg1"/>
              </a:solidFill>
            </a:endParaRPr>
          </a:p>
        </p:txBody>
      </p:sp>
      <p:sp>
        <p:nvSpPr>
          <p:cNvPr id="4" name="Прямоугольник 3"/>
          <p:cNvSpPr/>
          <p:nvPr/>
        </p:nvSpPr>
        <p:spPr>
          <a:xfrm>
            <a:off x="4067944" y="4869160"/>
            <a:ext cx="4104456" cy="646331"/>
          </a:xfrm>
          <a:prstGeom prst="rect">
            <a:avLst/>
          </a:prstGeom>
        </p:spPr>
        <p:txBody>
          <a:bodyPr wrap="square">
            <a:spAutoFit/>
          </a:bodyPr>
          <a:lstStyle/>
          <a:p>
            <a:r>
              <a:rPr lang="ru-RU" b="1" dirty="0" smtClean="0">
                <a:solidFill>
                  <a:schemeClr val="bg1"/>
                </a:solidFill>
              </a:rPr>
              <a:t>¹</a:t>
            </a:r>
            <a:r>
              <a:rPr lang="en-US" b="1" dirty="0" smtClean="0">
                <a:solidFill>
                  <a:schemeClr val="bg1"/>
                </a:solidFill>
              </a:rPr>
              <a:t>Saint-Petersburg State University</a:t>
            </a:r>
          </a:p>
          <a:p>
            <a:r>
              <a:rPr lang="ru-RU" b="1" dirty="0" smtClean="0">
                <a:solidFill>
                  <a:schemeClr val="bg1"/>
                </a:solidFill>
              </a:rPr>
              <a:t>²</a:t>
            </a:r>
            <a:r>
              <a:rPr lang="en-US" b="1" dirty="0">
                <a:solidFill>
                  <a:schemeClr val="bg1"/>
                </a:solidFill>
              </a:rPr>
              <a:t>JSC "NIIEFA </a:t>
            </a:r>
            <a:r>
              <a:rPr lang="en-US" b="1" dirty="0" smtClean="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392503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0" y="2038008"/>
            <a:ext cx="5066760" cy="3290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0680" y="1556792"/>
            <a:ext cx="4044561" cy="212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0679" y="3683218"/>
            <a:ext cx="4044561" cy="238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DATA PROCESSING OF CARDIAC STADIES</a:t>
            </a:r>
            <a:endParaRPr lang="ru-RU" sz="2400" dirty="0"/>
          </a:p>
        </p:txBody>
      </p:sp>
    </p:spTree>
    <p:extLst>
      <p:ext uri="{BB962C8B-B14F-4D97-AF65-F5344CB8AC3E}">
        <p14:creationId xmlns:p14="http://schemas.microsoft.com/office/powerpoint/2010/main" val="351414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D:\GoogleDrive\INDIS\Indis\Презентации\pics\31 больница.png"/>
          <p:cNvPicPr>
            <a:picLocks noChangeAspect="1" noChangeArrowheads="1"/>
          </p:cNvPicPr>
          <p:nvPr/>
        </p:nvPicPr>
        <p:blipFill>
          <a:blip r:embed="rId3"/>
          <a:srcRect/>
          <a:stretch>
            <a:fillRect/>
          </a:stretch>
        </p:blipFill>
        <p:spPr bwMode="auto">
          <a:xfrm>
            <a:off x="1380454" y="2395273"/>
            <a:ext cx="1031918" cy="1105735"/>
          </a:xfrm>
          <a:prstGeom prst="rect">
            <a:avLst/>
          </a:prstGeom>
          <a:noFill/>
        </p:spPr>
      </p:pic>
      <p:pic>
        <p:nvPicPr>
          <p:cNvPr id="8" name="Picture 10" descr="D:\GoogleDrive\INDIS\Indis\Презентации\pics\Онкоцентр.png"/>
          <p:cNvPicPr>
            <a:picLocks noChangeAspect="1" noChangeArrowheads="1"/>
          </p:cNvPicPr>
          <p:nvPr/>
        </p:nvPicPr>
        <p:blipFill>
          <a:blip r:embed="rId4"/>
          <a:srcRect/>
          <a:stretch>
            <a:fillRect/>
          </a:stretch>
        </p:blipFill>
        <p:spPr bwMode="auto">
          <a:xfrm>
            <a:off x="1429596" y="4034235"/>
            <a:ext cx="933634" cy="986346"/>
          </a:xfrm>
          <a:prstGeom prst="rect">
            <a:avLst/>
          </a:prstGeom>
          <a:noFill/>
        </p:spPr>
      </p:pic>
      <p:pic>
        <p:nvPicPr>
          <p:cNvPr id="10" name="Picture 2" descr="D:\GoogleDrive\INDIS\Indis\Клиенты\Санкт-Петербург\лого клиник\александровская.png"/>
          <p:cNvPicPr>
            <a:picLocks noChangeAspect="1" noChangeArrowheads="1"/>
          </p:cNvPicPr>
          <p:nvPr/>
        </p:nvPicPr>
        <p:blipFill>
          <a:blip r:embed="rId5"/>
          <a:srcRect/>
          <a:stretch>
            <a:fillRect/>
          </a:stretch>
        </p:blipFill>
        <p:spPr bwMode="auto">
          <a:xfrm>
            <a:off x="5551141" y="4016035"/>
            <a:ext cx="998878" cy="1022746"/>
          </a:xfrm>
          <a:prstGeom prst="rect">
            <a:avLst/>
          </a:prstGeom>
          <a:noFill/>
        </p:spPr>
      </p:pic>
      <p:pic>
        <p:nvPicPr>
          <p:cNvPr id="11" name="Picture 3" descr="D:\GoogleDrive\INDIS\Indis\Клиенты\Санкт-Петербург\лого клиник\больница 2.png"/>
          <p:cNvPicPr>
            <a:picLocks noChangeAspect="1" noChangeArrowheads="1"/>
          </p:cNvPicPr>
          <p:nvPr/>
        </p:nvPicPr>
        <p:blipFill>
          <a:blip r:embed="rId6"/>
          <a:srcRect/>
          <a:stretch>
            <a:fillRect/>
          </a:stretch>
        </p:blipFill>
        <p:spPr bwMode="auto">
          <a:xfrm>
            <a:off x="5762930" y="5518778"/>
            <a:ext cx="575300" cy="609600"/>
          </a:xfrm>
          <a:prstGeom prst="rect">
            <a:avLst/>
          </a:prstGeom>
          <a:noFill/>
        </p:spPr>
      </p:pic>
      <p:pic>
        <p:nvPicPr>
          <p:cNvPr id="12" name="Picture 5" descr="D:\GoogleDrive\INDIS\Indis\Клиенты\Санкт-Петербург\лого клиник\елизаветинская.png"/>
          <p:cNvPicPr>
            <a:picLocks noChangeAspect="1" noChangeArrowheads="1"/>
          </p:cNvPicPr>
          <p:nvPr/>
        </p:nvPicPr>
        <p:blipFill>
          <a:blip r:embed="rId7"/>
          <a:srcRect/>
          <a:stretch>
            <a:fillRect/>
          </a:stretch>
        </p:blipFill>
        <p:spPr bwMode="auto">
          <a:xfrm>
            <a:off x="5751007" y="2643340"/>
            <a:ext cx="599146" cy="609600"/>
          </a:xfrm>
          <a:prstGeom prst="rect">
            <a:avLst/>
          </a:prstGeom>
          <a:noFill/>
        </p:spPr>
      </p:pic>
      <p:pic>
        <p:nvPicPr>
          <p:cNvPr id="18" name="Picture 4" descr="D:\GoogleDrive\INDIS\Indis\Клиенты\Санкт-Петербург\лого клиник\больница 26.png"/>
          <p:cNvPicPr>
            <a:picLocks noChangeAspect="1" noChangeArrowheads="1"/>
          </p:cNvPicPr>
          <p:nvPr/>
        </p:nvPicPr>
        <p:blipFill>
          <a:blip r:embed="rId8"/>
          <a:srcRect/>
          <a:stretch>
            <a:fillRect/>
          </a:stretch>
        </p:blipFill>
        <p:spPr bwMode="auto">
          <a:xfrm>
            <a:off x="1478738" y="5518778"/>
            <a:ext cx="942975" cy="609600"/>
          </a:xfrm>
          <a:prstGeom prst="rect">
            <a:avLst/>
          </a:prstGeom>
          <a:noFill/>
        </p:spPr>
      </p:pic>
      <p:sp>
        <p:nvSpPr>
          <p:cNvPr id="19" name="Заголовок 1"/>
          <p:cNvSpPr txBox="1">
            <a:spLocks/>
          </p:cNvSpPr>
          <p:nvPr/>
        </p:nvSpPr>
        <p:spPr>
          <a:xfrm>
            <a:off x="226115" y="1124744"/>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WORK EXPERIENCE</a:t>
            </a:r>
          </a:p>
          <a:p>
            <a:pPr algn="l"/>
            <a:r>
              <a:rPr lang="en-US" sz="2400" dirty="0" smtClean="0"/>
              <a:t>ST.PETERSBURG</a:t>
            </a:r>
            <a:endParaRPr lang="ru-RU" sz="2400" dirty="0"/>
          </a:p>
        </p:txBody>
      </p:sp>
    </p:spTree>
    <p:extLst>
      <p:ext uri="{BB962C8B-B14F-4D97-AF65-F5344CB8AC3E}">
        <p14:creationId xmlns:p14="http://schemas.microsoft.com/office/powerpoint/2010/main" val="120749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extLst>
              <a:ext uri="{28A0092B-C50C-407E-A947-70E740481C1C}">
                <a14:useLocalDpi xmlns:a14="http://schemas.microsoft.com/office/drawing/2010/main" val="0"/>
              </a:ext>
            </a:extLst>
          </a:blip>
          <a:srcRect/>
          <a:stretch>
            <a:fillRect/>
          </a:stretch>
        </p:blipFill>
        <p:spPr bwMode="auto">
          <a:xfrm>
            <a:off x="6912035" y="2186684"/>
            <a:ext cx="1477642" cy="1150384"/>
          </a:xfrm>
          <a:prstGeom prst="rect">
            <a:avLst/>
          </a:prstGeom>
          <a:noFill/>
          <a:ln>
            <a:noFill/>
          </a:ln>
        </p:spPr>
      </p:pic>
      <p:pic>
        <p:nvPicPr>
          <p:cNvPr id="11" name="Рисунок 10"/>
          <p:cNvPicPr/>
          <p:nvPr/>
        </p:nvPicPr>
        <p:blipFill>
          <a:blip r:embed="rId3">
            <a:extLst>
              <a:ext uri="{28A0092B-C50C-407E-A947-70E740481C1C}">
                <a14:useLocalDpi xmlns:a14="http://schemas.microsoft.com/office/drawing/2010/main" val="0"/>
              </a:ext>
            </a:extLst>
          </a:blip>
          <a:srcRect/>
          <a:stretch>
            <a:fillRect/>
          </a:stretch>
        </p:blipFill>
        <p:spPr bwMode="auto">
          <a:xfrm>
            <a:off x="4598199" y="2346032"/>
            <a:ext cx="1040753" cy="907415"/>
          </a:xfrm>
          <a:prstGeom prst="rect">
            <a:avLst/>
          </a:prstGeom>
          <a:noFill/>
        </p:spPr>
      </p:pic>
      <p:pic>
        <p:nvPicPr>
          <p:cNvPr id="14" name="Рисунок 13"/>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346032"/>
            <a:ext cx="956205" cy="942094"/>
          </a:xfrm>
          <a:prstGeom prst="rect">
            <a:avLst/>
          </a:prstGeom>
          <a:noFill/>
        </p:spPr>
      </p:pic>
      <p:pic>
        <p:nvPicPr>
          <p:cNvPr id="5127" name="Picture 7" descr="E:\Downloads\fmba.png"/>
          <p:cNvPicPr>
            <a:picLocks noChangeAspect="1" noChangeArrowheads="1"/>
          </p:cNvPicPr>
          <p:nvPr/>
        </p:nvPicPr>
        <p:blipFill>
          <a:blip r:embed="rId5"/>
          <a:srcRect/>
          <a:stretch>
            <a:fillRect/>
          </a:stretch>
        </p:blipFill>
        <p:spPr bwMode="auto">
          <a:xfrm>
            <a:off x="323448" y="2450948"/>
            <a:ext cx="765542" cy="732263"/>
          </a:xfrm>
          <a:prstGeom prst="rect">
            <a:avLst/>
          </a:prstGeom>
          <a:noFill/>
        </p:spPr>
      </p:pic>
      <p:pic>
        <p:nvPicPr>
          <p:cNvPr id="28" name="Picture 3" descr="D:\GoogleDrive\INDIS\Indis\Презентации\pics\DSC02180 чудеса фотошопа small.jpg"/>
          <p:cNvPicPr>
            <a:picLocks noChangeAspect="1" noChangeArrowheads="1"/>
          </p:cNvPicPr>
          <p:nvPr/>
        </p:nvPicPr>
        <p:blipFill>
          <a:blip r:embed="rId6" cstate="print"/>
          <a:srcRect/>
          <a:stretch>
            <a:fillRect/>
          </a:stretch>
        </p:blipFill>
        <p:spPr bwMode="auto">
          <a:xfrm>
            <a:off x="323448" y="4163295"/>
            <a:ext cx="3240440" cy="2333643"/>
          </a:xfrm>
          <a:prstGeom prst="rect">
            <a:avLst/>
          </a:prstGeom>
          <a:noFill/>
        </p:spPr>
      </p:pic>
      <p:pic>
        <p:nvPicPr>
          <p:cNvPr id="24" name="Рисунок 23" descr="D:\Ekotina\Центр ИНДИС СПбГУ\Фото\DSC0222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5" y="4151086"/>
            <a:ext cx="3168352" cy="2343074"/>
          </a:xfrm>
          <a:prstGeom prst="rect">
            <a:avLst/>
          </a:prstGeom>
          <a:noFill/>
          <a:ln>
            <a:noFill/>
          </a:ln>
        </p:spPr>
      </p:pic>
      <p:pic>
        <p:nvPicPr>
          <p:cNvPr id="29" name="Рисунок 28"/>
          <p:cNvPicPr/>
          <p:nvPr/>
        </p:nvPicPr>
        <p:blipFill>
          <a:blip r:embed="rId8">
            <a:extLst>
              <a:ext uri="{28A0092B-C50C-407E-A947-70E740481C1C}">
                <a14:useLocalDpi xmlns:a14="http://schemas.microsoft.com/office/drawing/2010/main" val="0"/>
              </a:ext>
            </a:extLst>
          </a:blip>
          <a:srcRect/>
          <a:stretch>
            <a:fillRect/>
          </a:stretch>
        </p:blipFill>
        <p:spPr bwMode="auto">
          <a:xfrm>
            <a:off x="7225669" y="4136573"/>
            <a:ext cx="1738819" cy="2357588"/>
          </a:xfrm>
          <a:prstGeom prst="rect">
            <a:avLst/>
          </a:prstGeom>
          <a:noFill/>
        </p:spPr>
      </p:pic>
      <p:sp>
        <p:nvSpPr>
          <p:cNvPr id="21" name="Заголовок 1"/>
          <p:cNvSpPr txBox="1">
            <a:spLocks/>
          </p:cNvSpPr>
          <p:nvPr/>
        </p:nvSpPr>
        <p:spPr>
          <a:xfrm>
            <a:off x="226115" y="1124744"/>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WORK EXPERIENCE</a:t>
            </a:r>
          </a:p>
          <a:p>
            <a:pPr algn="l"/>
            <a:r>
              <a:rPr lang="en-US" sz="2400" dirty="0" smtClean="0"/>
              <a:t>MOSCOW</a:t>
            </a:r>
            <a:endParaRPr lang="ru-RU" sz="2400" dirty="0"/>
          </a:p>
        </p:txBody>
      </p:sp>
    </p:spTree>
    <p:extLst>
      <p:ext uri="{BB962C8B-B14F-4D97-AF65-F5344CB8AC3E}">
        <p14:creationId xmlns:p14="http://schemas.microsoft.com/office/powerpoint/2010/main" val="6325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772816"/>
            <a:ext cx="8999983" cy="40363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WEB Application (</a:t>
            </a:r>
            <a:r>
              <a:rPr lang="en-US" sz="2400" dirty="0" smtClean="0"/>
              <a:t>DICOM Viewer)</a:t>
            </a:r>
            <a:endParaRPr lang="ru-RU" sz="2400" dirty="0"/>
          </a:p>
        </p:txBody>
      </p:sp>
    </p:spTree>
    <p:extLst>
      <p:ext uri="{BB962C8B-B14F-4D97-AF65-F5344CB8AC3E}">
        <p14:creationId xmlns:p14="http://schemas.microsoft.com/office/powerpoint/2010/main" val="66410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84984"/>
            <a:ext cx="6624736" cy="327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58989"/>
            <a:ext cx="7107962" cy="345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err="1" smtClean="0"/>
              <a:t>Multiplanar</a:t>
            </a:r>
            <a:r>
              <a:rPr lang="en-US" sz="2400" dirty="0" smtClean="0"/>
              <a:t> </a:t>
            </a:r>
            <a:r>
              <a:rPr lang="en-US" sz="2400" dirty="0"/>
              <a:t>reconstruction</a:t>
            </a:r>
          </a:p>
        </p:txBody>
      </p:sp>
    </p:spTree>
    <p:extLst>
      <p:ext uri="{BB962C8B-B14F-4D97-AF65-F5344CB8AC3E}">
        <p14:creationId xmlns:p14="http://schemas.microsoft.com/office/powerpoint/2010/main" val="26670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14" y="2337998"/>
            <a:ext cx="8974582" cy="4134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endParaRPr lang="ru-RU" sz="2400" dirty="0"/>
          </a:p>
        </p:txBody>
      </p:sp>
      <p:sp>
        <p:nvSpPr>
          <p:cNvPr id="6" name="Заголовок 1"/>
          <p:cNvSpPr txBox="1">
            <a:spLocks/>
          </p:cNvSpPr>
          <p:nvPr/>
        </p:nvSpPr>
        <p:spPr>
          <a:xfrm>
            <a:off x="378515" y="11331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WEB Application </a:t>
            </a:r>
            <a:endParaRPr lang="ru-RU" sz="2400" dirty="0"/>
          </a:p>
        </p:txBody>
      </p:sp>
    </p:spTree>
    <p:extLst>
      <p:ext uri="{BB962C8B-B14F-4D97-AF65-F5344CB8AC3E}">
        <p14:creationId xmlns:p14="http://schemas.microsoft.com/office/powerpoint/2010/main" val="129618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rtl="0"/>
            <a:r>
              <a:rPr lang="ru-RU" smtClean="0"/>
              <a:t>‹#›</a:t>
            </a:r>
            <a:endParaRPr lang="ru-RU"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2904509" cy="4021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847" y="2492896"/>
            <a:ext cx="2904507" cy="40216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354" y="2492896"/>
            <a:ext cx="2904508" cy="2010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354" y="4503709"/>
            <a:ext cx="2904508" cy="2010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Заголовок 1"/>
          <p:cNvSpPr txBox="1">
            <a:spLocks/>
          </p:cNvSpPr>
          <p:nvPr/>
        </p:nvSpPr>
        <p:spPr>
          <a:xfrm>
            <a:off x="378515" y="11331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WEB Application </a:t>
            </a:r>
            <a:endParaRPr lang="ru-RU" sz="2400" dirty="0"/>
          </a:p>
        </p:txBody>
      </p:sp>
    </p:spTree>
    <p:extLst>
      <p:ext uri="{BB962C8B-B14F-4D97-AF65-F5344CB8AC3E}">
        <p14:creationId xmlns:p14="http://schemas.microsoft.com/office/powerpoint/2010/main" val="17331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69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B6743867-4E32-4E2D-8739-58246E7E28D2}" type="slidenum">
              <a:rPr lang="ru-RU" smtClean="0"/>
              <a:pPr/>
              <a:t>2</a:t>
            </a:fld>
            <a:endParaRPr lang="ru-RU" dirty="0"/>
          </a:p>
        </p:txBody>
      </p:sp>
      <p:sp>
        <p:nvSpPr>
          <p:cNvPr id="4" name="Текст 3"/>
          <p:cNvSpPr>
            <a:spLocks noGrp="1"/>
          </p:cNvSpPr>
          <p:nvPr>
            <p:ph type="body" idx="13"/>
          </p:nvPr>
        </p:nvSpPr>
        <p:spPr>
          <a:xfrm>
            <a:off x="179512" y="922347"/>
            <a:ext cx="8604448" cy="792087"/>
          </a:xfrm>
        </p:spPr>
        <p:txBody>
          <a:bodyPr>
            <a:noAutofit/>
          </a:bodyPr>
          <a:lstStyle/>
          <a:p>
            <a:r>
              <a:rPr lang="en-US" sz="2400" dirty="0"/>
              <a:t>LINEAR ACCELERATOR OF ELECTRONS FOR RADIATION </a:t>
            </a:r>
            <a:r>
              <a:rPr lang="en-US" sz="2400" dirty="0" smtClean="0"/>
              <a:t>THERAPY</a:t>
            </a:r>
            <a:endParaRPr lang="ru-RU" sz="2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593" y="1732523"/>
            <a:ext cx="4220659" cy="431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93" y="1732523"/>
            <a:ext cx="712213" cy="59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771800" y="6062065"/>
            <a:ext cx="998991" cy="369332"/>
          </a:xfrm>
          <a:prstGeom prst="rect">
            <a:avLst/>
          </a:prstGeom>
        </p:spPr>
        <p:txBody>
          <a:bodyPr wrap="none">
            <a:spAutoFit/>
          </a:bodyPr>
          <a:lstStyle/>
          <a:p>
            <a:r>
              <a:rPr lang="en-US" dirty="0"/>
              <a:t>Ellus-6M</a:t>
            </a:r>
            <a:endParaRPr lang="ru-RU" dirty="0"/>
          </a:p>
        </p:txBody>
      </p:sp>
      <p:sp>
        <p:nvSpPr>
          <p:cNvPr id="5" name="Прямоугольник 4"/>
          <p:cNvSpPr/>
          <p:nvPr/>
        </p:nvSpPr>
        <p:spPr>
          <a:xfrm>
            <a:off x="5436096" y="2681489"/>
            <a:ext cx="3197197" cy="1295868"/>
          </a:xfrm>
          <a:prstGeom prst="rect">
            <a:avLst/>
          </a:prstGeom>
        </p:spPr>
        <p:txBody>
          <a:bodyPr wrap="square">
            <a:spAutoFit/>
          </a:bodyPr>
          <a:lstStyle/>
          <a:p>
            <a:pPr>
              <a:lnSpc>
                <a:spcPct val="150000"/>
              </a:lnSpc>
            </a:pPr>
            <a:r>
              <a:rPr lang="en-US" dirty="0"/>
              <a:t>I</a:t>
            </a:r>
            <a:r>
              <a:rPr lang="en-US" dirty="0" smtClean="0"/>
              <a:t>nformation </a:t>
            </a:r>
            <a:r>
              <a:rPr lang="en-US" dirty="0"/>
              <a:t>system (IS) </a:t>
            </a:r>
            <a:r>
              <a:rPr lang="en-US" dirty="0" smtClean="0"/>
              <a:t>for </a:t>
            </a:r>
            <a:r>
              <a:rPr lang="en-US" dirty="0"/>
              <a:t>a radiotherapy complex based on a linear </a:t>
            </a:r>
            <a:r>
              <a:rPr lang="en-US" dirty="0" smtClean="0"/>
              <a:t>accelerator</a:t>
            </a:r>
            <a:endParaRPr lang="ru-RU" dirty="0"/>
          </a:p>
        </p:txBody>
      </p:sp>
    </p:spTree>
    <p:extLst>
      <p:ext uri="{BB962C8B-B14F-4D97-AF65-F5344CB8AC3E}">
        <p14:creationId xmlns:p14="http://schemas.microsoft.com/office/powerpoint/2010/main" val="311712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115" y="980728"/>
            <a:ext cx="8449619" cy="634082"/>
          </a:xfrm>
        </p:spPr>
        <p:txBody>
          <a:bodyPr/>
          <a:lstStyle/>
          <a:p>
            <a:pPr algn="l"/>
            <a:r>
              <a:rPr lang="en-US" sz="2400" dirty="0" smtClean="0"/>
              <a:t>GENERAL SCHEME OF THE RADIOTHERAPY  </a:t>
            </a:r>
            <a:r>
              <a:rPr lang="en-US" sz="2400" dirty="0"/>
              <a:t>PROCESS</a:t>
            </a:r>
            <a:endParaRPr lang="ru-RU" sz="2400" dirty="0"/>
          </a:p>
        </p:txBody>
      </p:sp>
      <p:sp>
        <p:nvSpPr>
          <p:cNvPr id="3" name="Номер слайда 2"/>
          <p:cNvSpPr>
            <a:spLocks noGrp="1"/>
          </p:cNvSpPr>
          <p:nvPr>
            <p:ph type="sldNum" sz="quarter" idx="12"/>
          </p:nvPr>
        </p:nvSpPr>
        <p:spPr/>
        <p:txBody>
          <a:bodyPr/>
          <a:lstStyle/>
          <a:p>
            <a:fld id="{B6743867-4E32-4E2D-8739-58246E7E28D2}" type="slidenum">
              <a:rPr lang="ru-RU" smtClean="0"/>
              <a:pPr/>
              <a:t>3</a:t>
            </a:fld>
            <a:endParaRPr lang="ru-RU" dirty="0"/>
          </a:p>
        </p:txBody>
      </p:sp>
      <p:cxnSp>
        <p:nvCxnSpPr>
          <p:cNvPr id="14" name="Shape 68"/>
          <p:cNvCxnSpPr/>
          <p:nvPr/>
        </p:nvCxnSpPr>
        <p:spPr>
          <a:xfrm>
            <a:off x="657208" y="3485159"/>
            <a:ext cx="0" cy="756600"/>
          </a:xfrm>
          <a:prstGeom prst="straightConnector1">
            <a:avLst/>
          </a:prstGeom>
          <a:noFill/>
          <a:ln w="19050" cap="flat" cmpd="sng">
            <a:solidFill>
              <a:srgbClr val="00FF00"/>
            </a:solidFill>
            <a:prstDash val="solid"/>
            <a:round/>
            <a:headEnd type="none" w="lg" len="lg"/>
            <a:tailEnd type="triangle" w="lg" len="lg"/>
          </a:ln>
        </p:spPr>
      </p:cxnSp>
      <p:cxnSp>
        <p:nvCxnSpPr>
          <p:cNvPr id="15" name="Shape 68"/>
          <p:cNvCxnSpPr/>
          <p:nvPr/>
        </p:nvCxnSpPr>
        <p:spPr>
          <a:xfrm>
            <a:off x="636933" y="4330151"/>
            <a:ext cx="0" cy="960533"/>
          </a:xfrm>
          <a:prstGeom prst="straightConnector1">
            <a:avLst/>
          </a:prstGeom>
          <a:noFill/>
          <a:ln w="19050" cap="flat" cmpd="sng">
            <a:solidFill>
              <a:srgbClr val="00FF00"/>
            </a:solidFill>
            <a:prstDash val="solid"/>
            <a:round/>
            <a:headEnd type="none" w="lg" len="lg"/>
            <a:tailEnd type="triangle" w="lg" len="lg"/>
          </a:ln>
        </p:spPr>
      </p:cxnSp>
      <p:cxnSp>
        <p:nvCxnSpPr>
          <p:cNvPr id="16" name="Shape 68"/>
          <p:cNvCxnSpPr/>
          <p:nvPr/>
        </p:nvCxnSpPr>
        <p:spPr>
          <a:xfrm>
            <a:off x="642774" y="2484795"/>
            <a:ext cx="0" cy="756600"/>
          </a:xfrm>
          <a:prstGeom prst="straightConnector1">
            <a:avLst/>
          </a:prstGeom>
          <a:noFill/>
          <a:ln w="19050" cap="flat" cmpd="sng">
            <a:solidFill>
              <a:srgbClr val="00FF00"/>
            </a:solidFill>
            <a:prstDash val="solid"/>
            <a:round/>
            <a:headEnd type="none" w="lg" len="lg"/>
            <a:tailEnd type="triangle" w="lg" len="lg"/>
          </a:ln>
        </p:spPr>
      </p:cxnSp>
      <p:cxnSp>
        <p:nvCxnSpPr>
          <p:cNvPr id="17" name="Shape 71"/>
          <p:cNvCxnSpPr/>
          <p:nvPr/>
        </p:nvCxnSpPr>
        <p:spPr>
          <a:xfrm>
            <a:off x="2280344" y="2350259"/>
            <a:ext cx="0" cy="756600"/>
          </a:xfrm>
          <a:prstGeom prst="straightConnector1">
            <a:avLst/>
          </a:prstGeom>
          <a:noFill/>
          <a:ln w="19050" cap="flat" cmpd="sng">
            <a:solidFill>
              <a:srgbClr val="FF0000"/>
            </a:solidFill>
            <a:prstDash val="solid"/>
            <a:round/>
            <a:headEnd type="none" w="lg" len="lg"/>
            <a:tailEnd type="triangle" w="lg" len="lg"/>
          </a:ln>
        </p:spPr>
      </p:cxnSp>
      <p:cxnSp>
        <p:nvCxnSpPr>
          <p:cNvPr id="18" name="Shape 71"/>
          <p:cNvCxnSpPr/>
          <p:nvPr/>
        </p:nvCxnSpPr>
        <p:spPr>
          <a:xfrm>
            <a:off x="2278974" y="2984816"/>
            <a:ext cx="0" cy="756600"/>
          </a:xfrm>
          <a:prstGeom prst="straightConnector1">
            <a:avLst/>
          </a:prstGeom>
          <a:noFill/>
          <a:ln w="19050" cap="flat" cmpd="sng">
            <a:solidFill>
              <a:srgbClr val="FF0000"/>
            </a:solidFill>
            <a:prstDash val="solid"/>
            <a:round/>
            <a:headEnd type="none" w="lg" len="lg"/>
            <a:tailEnd type="triangle" w="lg" len="lg"/>
          </a:ln>
        </p:spPr>
      </p:cxnSp>
      <p:cxnSp>
        <p:nvCxnSpPr>
          <p:cNvPr id="19" name="Shape 72"/>
          <p:cNvCxnSpPr/>
          <p:nvPr/>
        </p:nvCxnSpPr>
        <p:spPr>
          <a:xfrm>
            <a:off x="1511171" y="4077117"/>
            <a:ext cx="1284914" cy="584285"/>
          </a:xfrm>
          <a:prstGeom prst="straightConnector1">
            <a:avLst/>
          </a:prstGeom>
          <a:noFill/>
          <a:ln w="19050" cap="flat" cmpd="sng">
            <a:solidFill>
              <a:srgbClr val="FF0000"/>
            </a:solidFill>
            <a:prstDash val="solid"/>
            <a:round/>
            <a:headEnd type="none" w="lg" len="lg"/>
            <a:tailEnd type="triangle" w="lg" len="lg"/>
          </a:ln>
        </p:spPr>
      </p:cxnSp>
      <p:cxnSp>
        <p:nvCxnSpPr>
          <p:cNvPr id="20" name="Shape 73"/>
          <p:cNvCxnSpPr/>
          <p:nvPr/>
        </p:nvCxnSpPr>
        <p:spPr>
          <a:xfrm flipH="1">
            <a:off x="977905" y="4762655"/>
            <a:ext cx="1818180" cy="299400"/>
          </a:xfrm>
          <a:prstGeom prst="straightConnector1">
            <a:avLst/>
          </a:prstGeom>
          <a:noFill/>
          <a:ln w="19050" cap="flat" cmpd="sng">
            <a:solidFill>
              <a:srgbClr val="FF0000"/>
            </a:solidFill>
            <a:prstDash val="solid"/>
            <a:round/>
            <a:headEnd type="triangle" w="lg" len="lg"/>
            <a:tailEnd type="triangle" w="lg" len="lg"/>
          </a:ln>
        </p:spPr>
      </p:cxn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11" y="2307071"/>
            <a:ext cx="4762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hape 75"/>
          <p:cNvCxnSpPr>
            <a:endCxn id="1033" idx="3"/>
          </p:cNvCxnSpPr>
          <p:nvPr/>
        </p:nvCxnSpPr>
        <p:spPr>
          <a:xfrm flipH="1" flipV="1">
            <a:off x="2735361" y="3294496"/>
            <a:ext cx="756520" cy="1206914"/>
          </a:xfrm>
          <a:prstGeom prst="straightConnector1">
            <a:avLst/>
          </a:prstGeom>
          <a:noFill/>
          <a:ln w="19050" cap="flat" cmpd="sng">
            <a:solidFill>
              <a:srgbClr val="FF0000"/>
            </a:solidFill>
            <a:prstDash val="solid"/>
            <a:round/>
            <a:headEnd type="none" w="lg" len="lg"/>
            <a:tailEnd type="triangle" w="lg" len="lg"/>
          </a:ln>
        </p:spPr>
      </p:cxn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872" y="2266907"/>
            <a:ext cx="1828800"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Shape 66"/>
          <p:cNvSpPr txBox="1"/>
          <p:nvPr/>
        </p:nvSpPr>
        <p:spPr>
          <a:xfrm>
            <a:off x="5404672" y="3619918"/>
            <a:ext cx="2470276" cy="862742"/>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smtClean="0"/>
              <a:t>Medical Information </a:t>
            </a:r>
            <a:r>
              <a:rPr lang="en-US" b="1" dirty="0"/>
              <a:t>S</a:t>
            </a:r>
            <a:r>
              <a:rPr lang="en-US" b="1" dirty="0" smtClean="0"/>
              <a:t>ystem </a:t>
            </a:r>
            <a:r>
              <a:rPr lang="en-US" b="1" dirty="0"/>
              <a:t>of the </a:t>
            </a:r>
            <a:r>
              <a:rPr lang="en-US" b="1" dirty="0" smtClean="0"/>
              <a:t>clinic (MIS)</a:t>
            </a:r>
            <a:endParaRPr lang="ru" b="1" dirty="0"/>
          </a:p>
        </p:txBody>
      </p:sp>
      <p:sp>
        <p:nvSpPr>
          <p:cNvPr id="30" name="Shape 65"/>
          <p:cNvSpPr txBox="1"/>
          <p:nvPr/>
        </p:nvSpPr>
        <p:spPr>
          <a:xfrm>
            <a:off x="677988" y="5101712"/>
            <a:ext cx="1636200" cy="457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smtClean="0"/>
              <a:t>Radiation Therapy</a:t>
            </a:r>
            <a:endParaRPr lang="en-US" b="1" dirty="0"/>
          </a:p>
        </p:txBody>
      </p:sp>
      <p:sp>
        <p:nvSpPr>
          <p:cNvPr id="32" name="Shape 62"/>
          <p:cNvSpPr txBox="1"/>
          <p:nvPr/>
        </p:nvSpPr>
        <p:spPr>
          <a:xfrm>
            <a:off x="2796085" y="4529330"/>
            <a:ext cx="1636200" cy="457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a:t>Verification</a:t>
            </a:r>
            <a:endParaRPr lang="ru" b="1" dirty="0"/>
          </a:p>
        </p:txBody>
      </p:sp>
      <p:sp>
        <p:nvSpPr>
          <p:cNvPr id="33" name="Shape 64"/>
          <p:cNvSpPr txBox="1"/>
          <p:nvPr/>
        </p:nvSpPr>
        <p:spPr>
          <a:xfrm>
            <a:off x="642774" y="2307071"/>
            <a:ext cx="1636200" cy="457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a:t>Diagnostics</a:t>
            </a:r>
            <a:endParaRPr lang="ru" b="1" dirty="0"/>
          </a:p>
        </p:txBody>
      </p:sp>
      <p:sp>
        <p:nvSpPr>
          <p:cNvPr id="34" name="Shape 63"/>
          <p:cNvSpPr txBox="1"/>
          <p:nvPr/>
        </p:nvSpPr>
        <p:spPr>
          <a:xfrm>
            <a:off x="657208" y="2863095"/>
            <a:ext cx="1636200" cy="457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err="1"/>
              <a:t>Topometry</a:t>
            </a:r>
            <a:endParaRPr lang="ru" b="1" dirty="0"/>
          </a:p>
        </p:txBody>
      </p:sp>
      <p:sp>
        <p:nvSpPr>
          <p:cNvPr id="35" name="Shape 61"/>
          <p:cNvSpPr txBox="1"/>
          <p:nvPr/>
        </p:nvSpPr>
        <p:spPr>
          <a:xfrm>
            <a:off x="657208" y="3619918"/>
            <a:ext cx="1636200" cy="457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b="1" dirty="0"/>
              <a:t>Planning</a:t>
            </a:r>
            <a:endParaRPr lang="ru" b="1" dirty="0"/>
          </a:p>
        </p:txBody>
      </p:sp>
      <p:sp>
        <p:nvSpPr>
          <p:cNvPr id="4" name="Прямоугольник 3"/>
          <p:cNvSpPr/>
          <p:nvPr/>
        </p:nvSpPr>
        <p:spPr>
          <a:xfrm>
            <a:off x="538347" y="1620576"/>
            <a:ext cx="7992166" cy="646331"/>
          </a:xfrm>
          <a:prstGeom prst="rect">
            <a:avLst/>
          </a:prstGeom>
        </p:spPr>
        <p:txBody>
          <a:bodyPr wrap="square">
            <a:spAutoFit/>
          </a:bodyPr>
          <a:lstStyle/>
          <a:p>
            <a:r>
              <a:rPr lang="en-US" dirty="0"/>
              <a:t>The information system is designed to support the patient's treatment within the radiotherapy department.</a:t>
            </a:r>
            <a:endParaRPr lang="ru-RU" dirty="0"/>
          </a:p>
        </p:txBody>
      </p:sp>
      <p:sp>
        <p:nvSpPr>
          <p:cNvPr id="5" name="Прямоугольник 4"/>
          <p:cNvSpPr/>
          <p:nvPr/>
        </p:nvSpPr>
        <p:spPr>
          <a:xfrm>
            <a:off x="4490272" y="1943741"/>
            <a:ext cx="4430058" cy="1754326"/>
          </a:xfrm>
          <a:prstGeom prst="rect">
            <a:avLst/>
          </a:prstGeom>
        </p:spPr>
        <p:txBody>
          <a:bodyPr wrap="square">
            <a:spAutoFit/>
          </a:bodyPr>
          <a:lstStyle/>
          <a:p>
            <a:pPr algn="just"/>
            <a:r>
              <a:rPr lang="en-US" dirty="0"/>
              <a:t>The IS provides the network interaction of the hardware (accelerator, etc.) and software (planning system, etc.) of the radiotherapy department and communication with the Medical Information System (MIS) of the clinic.</a:t>
            </a:r>
            <a:endParaRPr lang="ru-RU" dirty="0"/>
          </a:p>
        </p:txBody>
      </p:sp>
    </p:spTree>
    <p:extLst>
      <p:ext uri="{BB962C8B-B14F-4D97-AF65-F5344CB8AC3E}">
        <p14:creationId xmlns:p14="http://schemas.microsoft.com/office/powerpoint/2010/main" val="149342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Information </a:t>
            </a:r>
            <a:r>
              <a:rPr lang="en-US" dirty="0" smtClean="0"/>
              <a:t>System </a:t>
            </a:r>
            <a:r>
              <a:rPr lang="en-US" dirty="0"/>
              <a:t>(IS)</a:t>
            </a:r>
            <a:endParaRPr lang="ru-RU" dirty="0"/>
          </a:p>
        </p:txBody>
      </p:sp>
      <p:sp>
        <p:nvSpPr>
          <p:cNvPr id="3" name="Номер слайда 2"/>
          <p:cNvSpPr>
            <a:spLocks noGrp="1"/>
          </p:cNvSpPr>
          <p:nvPr>
            <p:ph type="sldNum" sz="quarter" idx="12"/>
          </p:nvPr>
        </p:nvSpPr>
        <p:spPr/>
        <p:txBody>
          <a:bodyPr/>
          <a:lstStyle/>
          <a:p>
            <a:fld id="{B6743867-4E32-4E2D-8739-58246E7E28D2}" type="slidenum">
              <a:rPr lang="ru-RU" smtClean="0"/>
              <a:pPr/>
              <a:t>4</a:t>
            </a:fld>
            <a:endParaRPr lang="ru-RU" dirty="0"/>
          </a:p>
        </p:txBody>
      </p:sp>
      <p:sp>
        <p:nvSpPr>
          <p:cNvPr id="5" name="Текст 4"/>
          <p:cNvSpPr>
            <a:spLocks noGrp="1"/>
          </p:cNvSpPr>
          <p:nvPr>
            <p:ph type="body" idx="1"/>
          </p:nvPr>
        </p:nvSpPr>
        <p:spPr>
          <a:xfrm>
            <a:off x="323528" y="1603538"/>
            <a:ext cx="8352206" cy="4633774"/>
          </a:xfrm>
        </p:spPr>
        <p:txBody>
          <a:bodyPr>
            <a:normAutofit/>
          </a:bodyPr>
          <a:lstStyle/>
          <a:p>
            <a:r>
              <a:rPr lang="en-US" dirty="0" smtClean="0"/>
              <a:t>1. IS </a:t>
            </a:r>
            <a:r>
              <a:rPr lang="en-US" dirty="0"/>
              <a:t>- a software product for providing support for patient treatment within the radiotherapy department, delivered within the radiotherapy </a:t>
            </a:r>
            <a:r>
              <a:rPr lang="en-US" dirty="0" smtClean="0"/>
              <a:t>complex.</a:t>
            </a:r>
          </a:p>
          <a:p>
            <a:r>
              <a:rPr lang="en-US" dirty="0" smtClean="0"/>
              <a:t>2</a:t>
            </a:r>
            <a:r>
              <a:rPr lang="en-US" dirty="0"/>
              <a:t>. The IS provides the network interaction of the hardware (accelerator, etc.) and software (planning system, etc.) of the radiotherapy department and communication with the Medical Information System (MIS) of the clinic</a:t>
            </a:r>
            <a:r>
              <a:rPr lang="en-US" dirty="0" smtClean="0"/>
              <a:t>.</a:t>
            </a:r>
          </a:p>
          <a:p>
            <a:r>
              <a:rPr lang="en-US" dirty="0" smtClean="0"/>
              <a:t>3</a:t>
            </a:r>
            <a:r>
              <a:rPr lang="en-US" dirty="0"/>
              <a:t>. The IS has a modular structure. The core of the IS </a:t>
            </a:r>
            <a:r>
              <a:rPr lang="en-US" dirty="0" err="1"/>
              <a:t>is</a:t>
            </a:r>
            <a:r>
              <a:rPr lang="en-US" dirty="0"/>
              <a:t> a database and a web-server with access to the main modules using the </a:t>
            </a:r>
            <a:r>
              <a:rPr lang="en-US" dirty="0" smtClean="0"/>
              <a:t>web-interface.</a:t>
            </a:r>
          </a:p>
          <a:p>
            <a:r>
              <a:rPr lang="en-US" dirty="0"/>
              <a:t>4. Depending on the composition of the RT-complex </a:t>
            </a:r>
            <a:r>
              <a:rPr lang="en-US" dirty="0" smtClean="0"/>
              <a:t>it </a:t>
            </a:r>
            <a:r>
              <a:rPr lang="en-US" dirty="0"/>
              <a:t>is possible to implement modules as separate </a:t>
            </a:r>
            <a:r>
              <a:rPr lang="en-US" dirty="0" smtClean="0"/>
              <a:t>applications </a:t>
            </a:r>
            <a:r>
              <a:rPr lang="en-US" dirty="0"/>
              <a:t>for workstations (graphic station, </a:t>
            </a:r>
            <a:r>
              <a:rPr lang="en-US" dirty="0" smtClean="0"/>
              <a:t>...).</a:t>
            </a:r>
          </a:p>
          <a:p>
            <a:r>
              <a:rPr lang="en-US" dirty="0" smtClean="0"/>
              <a:t>5</a:t>
            </a:r>
            <a:r>
              <a:rPr lang="en-US" dirty="0"/>
              <a:t>. The data in the </a:t>
            </a:r>
            <a:r>
              <a:rPr lang="en-US" dirty="0" smtClean="0"/>
              <a:t>IS </a:t>
            </a:r>
            <a:r>
              <a:rPr lang="en-US" dirty="0"/>
              <a:t>are closed (the treatment plan and all the original images and reports are stored).</a:t>
            </a:r>
          </a:p>
          <a:p>
            <a:endParaRPr lang="ru-RU" dirty="0"/>
          </a:p>
        </p:txBody>
      </p:sp>
      <p:sp>
        <p:nvSpPr>
          <p:cNvPr id="6"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DESCRIPTION OF THE SYSTEM</a:t>
            </a:r>
            <a:endParaRPr lang="ru-RU" sz="2400" dirty="0"/>
          </a:p>
        </p:txBody>
      </p:sp>
    </p:spTree>
    <p:extLst>
      <p:ext uri="{BB962C8B-B14F-4D97-AF65-F5344CB8AC3E}">
        <p14:creationId xmlns:p14="http://schemas.microsoft.com/office/powerpoint/2010/main" val="108408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Information System (IS)</a:t>
            </a:r>
            <a:endParaRPr lang="ru-RU" dirty="0"/>
          </a:p>
        </p:txBody>
      </p:sp>
      <p:sp>
        <p:nvSpPr>
          <p:cNvPr id="3" name="Номер слайда 2"/>
          <p:cNvSpPr>
            <a:spLocks noGrp="1"/>
          </p:cNvSpPr>
          <p:nvPr>
            <p:ph type="sldNum" sz="quarter" idx="12"/>
          </p:nvPr>
        </p:nvSpPr>
        <p:spPr/>
        <p:txBody>
          <a:bodyPr/>
          <a:lstStyle/>
          <a:p>
            <a:fld id="{B6743867-4E32-4E2D-8739-58246E7E28D2}" type="slidenum">
              <a:rPr lang="ru-RU" smtClean="0"/>
              <a:pPr/>
              <a:t>5</a:t>
            </a:fld>
            <a:endParaRPr lang="ru-RU" dirty="0"/>
          </a:p>
        </p:txBody>
      </p:sp>
      <p:sp>
        <p:nvSpPr>
          <p:cNvPr id="5" name="Текст 4"/>
          <p:cNvSpPr>
            <a:spLocks noGrp="1"/>
          </p:cNvSpPr>
          <p:nvPr>
            <p:ph type="body" idx="1"/>
          </p:nvPr>
        </p:nvSpPr>
        <p:spPr>
          <a:xfrm>
            <a:off x="395536" y="1614810"/>
            <a:ext cx="8280198" cy="4766518"/>
          </a:xfrm>
        </p:spPr>
        <p:txBody>
          <a:bodyPr/>
          <a:lstStyle/>
          <a:p>
            <a:pPr marL="457200" indent="-457200">
              <a:buAutoNum type="arabicPeriod"/>
            </a:pPr>
            <a:r>
              <a:rPr lang="en-US" dirty="0" smtClean="0"/>
              <a:t>Administration of </a:t>
            </a:r>
            <a:r>
              <a:rPr lang="en-US" dirty="0"/>
              <a:t>patient data (patient </a:t>
            </a:r>
            <a:r>
              <a:rPr lang="en-US" dirty="0" smtClean="0"/>
              <a:t>card, ...).</a:t>
            </a:r>
          </a:p>
          <a:p>
            <a:pPr marL="457200" indent="-457200">
              <a:buAutoNum type="arabicPeriod"/>
            </a:pPr>
            <a:r>
              <a:rPr lang="en-US" dirty="0"/>
              <a:t>Interaction with the </a:t>
            </a:r>
            <a:r>
              <a:rPr lang="en-US" dirty="0" smtClean="0"/>
              <a:t>MIS of </a:t>
            </a:r>
            <a:r>
              <a:rPr lang="en-US" dirty="0"/>
              <a:t>a medical institution</a:t>
            </a:r>
            <a:r>
              <a:rPr lang="en-US" dirty="0" smtClean="0"/>
              <a:t>.</a:t>
            </a:r>
          </a:p>
          <a:p>
            <a:pPr marL="457200" indent="-457200">
              <a:buAutoNum type="arabicPeriod"/>
            </a:pPr>
            <a:r>
              <a:rPr lang="en-US" dirty="0"/>
              <a:t>Storage of the archive of diagnostic and therapeutic data (treatment plans, reports, images for planning, for laying, verification in DICOM format, ...) - PACS</a:t>
            </a:r>
            <a:r>
              <a:rPr lang="en-US" dirty="0" smtClean="0"/>
              <a:t>.</a:t>
            </a:r>
          </a:p>
          <a:p>
            <a:pPr marL="457200" indent="-457200">
              <a:buAutoNum type="arabicPeriod"/>
            </a:pPr>
            <a:r>
              <a:rPr lang="en-US" dirty="0"/>
              <a:t>Multilateral data exchange in DICOM format</a:t>
            </a:r>
            <a:r>
              <a:rPr lang="en-US" dirty="0" smtClean="0"/>
              <a:t>.</a:t>
            </a:r>
          </a:p>
          <a:p>
            <a:pPr marL="457200" indent="-457200">
              <a:buAutoNum type="arabicPeriod"/>
            </a:pPr>
            <a:r>
              <a:rPr lang="en-US" dirty="0"/>
              <a:t>Authorized access of software </a:t>
            </a:r>
            <a:r>
              <a:rPr lang="en-US" dirty="0" smtClean="0"/>
              <a:t>and </a:t>
            </a:r>
            <a:r>
              <a:rPr lang="en-US" dirty="0"/>
              <a:t>equipment </a:t>
            </a:r>
            <a:r>
              <a:rPr lang="en-US" dirty="0" smtClean="0"/>
              <a:t>users</a:t>
            </a:r>
            <a:r>
              <a:rPr lang="ru-RU" dirty="0" smtClean="0"/>
              <a:t> </a:t>
            </a:r>
            <a:r>
              <a:rPr lang="en-US" dirty="0" smtClean="0"/>
              <a:t>to </a:t>
            </a:r>
            <a:r>
              <a:rPr lang="en-US" dirty="0"/>
              <a:t>information.</a:t>
            </a:r>
            <a:endParaRPr lang="en-US" dirty="0" smtClean="0"/>
          </a:p>
          <a:p>
            <a:pPr marL="457200" indent="-457200">
              <a:buAutoNum type="arabicPeriod"/>
            </a:pPr>
            <a:r>
              <a:rPr lang="en-US" dirty="0"/>
              <a:t>Keeping </a:t>
            </a:r>
            <a:r>
              <a:rPr lang="en-US" dirty="0" smtClean="0"/>
              <a:t>schedules of  the specialists work , </a:t>
            </a:r>
            <a:r>
              <a:rPr lang="en-US" dirty="0"/>
              <a:t>load planning department equipment</a:t>
            </a:r>
            <a:r>
              <a:rPr lang="en-US" dirty="0" smtClean="0"/>
              <a:t>.</a:t>
            </a:r>
          </a:p>
          <a:p>
            <a:pPr marL="457200" indent="-457200">
              <a:buAutoNum type="arabicPeriod"/>
            </a:pPr>
            <a:r>
              <a:rPr lang="en-US" dirty="0"/>
              <a:t>Visualization of medical images in DICOM format of various types (CT, PET, SPECT, MRI</a:t>
            </a:r>
            <a:r>
              <a:rPr lang="en-US" dirty="0" smtClean="0"/>
              <a:t>).</a:t>
            </a:r>
          </a:p>
          <a:p>
            <a:pPr marL="457200" indent="-457200">
              <a:buAutoNum type="arabicPeriod"/>
            </a:pPr>
            <a:r>
              <a:rPr lang="en-US" dirty="0"/>
              <a:t>Interaction with the hardware and software of the complex.</a:t>
            </a:r>
            <a:endParaRPr lang="ru-RU" dirty="0"/>
          </a:p>
        </p:txBody>
      </p:sp>
      <p:sp>
        <p:nvSpPr>
          <p:cNvPr id="6"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COMMON FUNCTIONS</a:t>
            </a:r>
            <a:endParaRPr lang="ru-RU" sz="2400" dirty="0"/>
          </a:p>
        </p:txBody>
      </p:sp>
    </p:spTree>
    <p:extLst>
      <p:ext uri="{BB962C8B-B14F-4D97-AF65-F5344CB8AC3E}">
        <p14:creationId xmlns:p14="http://schemas.microsoft.com/office/powerpoint/2010/main" val="352887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Information System (IS)</a:t>
            </a:r>
            <a:endParaRPr lang="ru-RU" dirty="0"/>
          </a:p>
        </p:txBody>
      </p:sp>
      <p:sp>
        <p:nvSpPr>
          <p:cNvPr id="3" name="Номер слайда 2"/>
          <p:cNvSpPr>
            <a:spLocks noGrp="1"/>
          </p:cNvSpPr>
          <p:nvPr>
            <p:ph type="sldNum" sz="quarter" idx="12"/>
          </p:nvPr>
        </p:nvSpPr>
        <p:spPr/>
        <p:txBody>
          <a:bodyPr/>
          <a:lstStyle/>
          <a:p>
            <a:fld id="{B6743867-4E32-4E2D-8739-58246E7E28D2}" type="slidenum">
              <a:rPr lang="ru-RU" smtClean="0"/>
              <a:pPr/>
              <a:t>6</a:t>
            </a:fld>
            <a:endParaRPr lang="ru-RU" dirty="0"/>
          </a:p>
        </p:txBody>
      </p:sp>
      <p:sp>
        <p:nvSpPr>
          <p:cNvPr id="5" name="Текст 4"/>
          <p:cNvSpPr>
            <a:spLocks noGrp="1"/>
          </p:cNvSpPr>
          <p:nvPr>
            <p:ph type="body" idx="1"/>
          </p:nvPr>
        </p:nvSpPr>
        <p:spPr>
          <a:xfrm>
            <a:off x="395536" y="1614810"/>
            <a:ext cx="8280198" cy="4766518"/>
          </a:xfrm>
        </p:spPr>
        <p:txBody>
          <a:bodyPr>
            <a:normAutofit lnSpcReduction="10000"/>
          </a:bodyPr>
          <a:lstStyle/>
          <a:p>
            <a:pPr marL="457200" indent="-457200">
              <a:buAutoNum type="arabicPeriod"/>
            </a:pPr>
            <a:r>
              <a:rPr lang="en-US" dirty="0"/>
              <a:t>M</a:t>
            </a:r>
            <a:r>
              <a:rPr lang="en-US" dirty="0" smtClean="0"/>
              <a:t>anagement </a:t>
            </a:r>
            <a:r>
              <a:rPr lang="en-US" dirty="0"/>
              <a:t>system </a:t>
            </a:r>
            <a:r>
              <a:rPr lang="en-US" dirty="0" smtClean="0"/>
              <a:t>database</a:t>
            </a:r>
          </a:p>
          <a:p>
            <a:pPr marL="457200" indent="-457200">
              <a:buAutoNum type="arabicPeriod"/>
            </a:pPr>
            <a:r>
              <a:rPr lang="en-US" dirty="0"/>
              <a:t>Medical Imaging Storage System (PACS)</a:t>
            </a:r>
            <a:endParaRPr lang="en-US" dirty="0" smtClean="0"/>
          </a:p>
          <a:p>
            <a:pPr marL="457200" indent="-457200">
              <a:buAutoNum type="arabicPeriod"/>
            </a:pPr>
            <a:r>
              <a:rPr lang="en-US" dirty="0"/>
              <a:t>User administration module (registration, access rights, </a:t>
            </a:r>
            <a:r>
              <a:rPr lang="en-US" dirty="0" smtClean="0"/>
              <a:t>...)</a:t>
            </a:r>
          </a:p>
          <a:p>
            <a:pPr marL="457200" indent="-457200">
              <a:buAutoNum type="arabicPeriod"/>
            </a:pPr>
            <a:r>
              <a:rPr lang="fr-FR" dirty="0"/>
              <a:t>Patient administration module (creation, maintenance, </a:t>
            </a:r>
            <a:r>
              <a:rPr lang="fr-FR" dirty="0" smtClean="0"/>
              <a:t>...)</a:t>
            </a:r>
          </a:p>
          <a:p>
            <a:pPr marL="457200" indent="-457200">
              <a:buAutoNum type="arabicPeriod"/>
            </a:pPr>
            <a:r>
              <a:rPr lang="en-US" dirty="0" smtClean="0"/>
              <a:t>Module </a:t>
            </a:r>
            <a:r>
              <a:rPr lang="en-US" dirty="0"/>
              <a:t>of schedules of specialists and </a:t>
            </a:r>
            <a:r>
              <a:rPr lang="en-US" dirty="0" smtClean="0"/>
              <a:t>equipment</a:t>
            </a:r>
          </a:p>
          <a:p>
            <a:pPr marL="457200" indent="-457200">
              <a:buAutoNum type="arabicPeriod"/>
            </a:pPr>
            <a:r>
              <a:rPr lang="en-US" dirty="0" smtClean="0"/>
              <a:t>Module </a:t>
            </a:r>
            <a:r>
              <a:rPr lang="en-US" dirty="0"/>
              <a:t>for interaction with </a:t>
            </a:r>
            <a:r>
              <a:rPr lang="en-US" dirty="0" smtClean="0"/>
              <a:t>MIS </a:t>
            </a:r>
            <a:r>
              <a:rPr lang="en-US" dirty="0"/>
              <a:t>(communication setup, data selection from </a:t>
            </a:r>
            <a:r>
              <a:rPr lang="en-US" dirty="0" smtClean="0"/>
              <a:t>MIS for </a:t>
            </a:r>
            <a:r>
              <a:rPr lang="en-US" dirty="0"/>
              <a:t>input, selection of data to be transmitted to </a:t>
            </a:r>
            <a:r>
              <a:rPr lang="en-US" dirty="0" smtClean="0"/>
              <a:t>MIS)</a:t>
            </a:r>
          </a:p>
          <a:p>
            <a:pPr marL="457200" indent="-457200">
              <a:buAutoNum type="arabicPeriod"/>
            </a:pPr>
            <a:r>
              <a:rPr lang="en-US" dirty="0"/>
              <a:t>M</a:t>
            </a:r>
            <a:r>
              <a:rPr lang="en-US" dirty="0" smtClean="0"/>
              <a:t>odule </a:t>
            </a:r>
            <a:r>
              <a:rPr lang="en-US" dirty="0"/>
              <a:t>(s) of network interaction with the components of the complex (for example, the connection of the accelerator control PC with the </a:t>
            </a:r>
            <a:r>
              <a:rPr lang="en-US" dirty="0" smtClean="0"/>
              <a:t>IS </a:t>
            </a:r>
            <a:r>
              <a:rPr lang="en-US" dirty="0"/>
              <a:t>- conversion of the internal formats of the accelerator into DICOM and transmission over the network</a:t>
            </a:r>
            <a:r>
              <a:rPr lang="en-US" dirty="0" smtClean="0"/>
              <a:t>)</a:t>
            </a:r>
          </a:p>
          <a:p>
            <a:pPr marL="457200" indent="-457200">
              <a:buAutoNum type="arabicPeriod"/>
            </a:pPr>
            <a:r>
              <a:rPr lang="en-US" dirty="0"/>
              <a:t>M</a:t>
            </a:r>
            <a:r>
              <a:rPr lang="en-US" dirty="0" smtClean="0"/>
              <a:t>odule  of image </a:t>
            </a:r>
            <a:r>
              <a:rPr lang="en-US" dirty="0" err="1" smtClean="0"/>
              <a:t>vizualization</a:t>
            </a:r>
            <a:r>
              <a:rPr lang="en-US" dirty="0" smtClean="0"/>
              <a:t>(DICOM-CT</a:t>
            </a:r>
            <a:r>
              <a:rPr lang="en-US" dirty="0"/>
              <a:t>, NM, PET, SPECT, RT, ...)</a:t>
            </a:r>
            <a:endParaRPr lang="ru-RU" dirty="0"/>
          </a:p>
        </p:txBody>
      </p:sp>
      <p:sp>
        <p:nvSpPr>
          <p:cNvPr id="6"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STRUCTURE (MODULES) OF THE SYSTEM</a:t>
            </a:r>
            <a:endParaRPr lang="ru-RU" sz="2400" dirty="0"/>
          </a:p>
        </p:txBody>
      </p:sp>
    </p:spTree>
    <p:extLst>
      <p:ext uri="{BB962C8B-B14F-4D97-AF65-F5344CB8AC3E}">
        <p14:creationId xmlns:p14="http://schemas.microsoft.com/office/powerpoint/2010/main" val="583089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p:nvPr/>
        </p:nvSpPr>
        <p:spPr>
          <a:xfrm>
            <a:off x="280674" y="1279367"/>
            <a:ext cx="1444074" cy="812800"/>
          </a:xfrm>
          <a:prstGeom prst="flowChartProcess">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r>
              <a:rPr lang="en-US" dirty="0"/>
              <a:t>Accelerator</a:t>
            </a:r>
            <a:endParaRPr lang="ru" dirty="0"/>
          </a:p>
        </p:txBody>
      </p:sp>
      <p:sp>
        <p:nvSpPr>
          <p:cNvPr id="92" name="Shape 92"/>
          <p:cNvSpPr/>
          <p:nvPr/>
        </p:nvSpPr>
        <p:spPr>
          <a:xfrm>
            <a:off x="280575" y="2513283"/>
            <a:ext cx="1407402" cy="812800"/>
          </a:xfrm>
          <a:prstGeom prst="flowChartProcess">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r>
              <a:rPr lang="en-US" dirty="0"/>
              <a:t>Planning System</a:t>
            </a:r>
            <a:endParaRPr lang="ru" dirty="0"/>
          </a:p>
        </p:txBody>
      </p:sp>
      <p:cxnSp>
        <p:nvCxnSpPr>
          <p:cNvPr id="93" name="Shape 93"/>
          <p:cNvCxnSpPr>
            <a:stCxn id="94" idx="3"/>
            <a:endCxn id="95" idx="2"/>
          </p:cNvCxnSpPr>
          <p:nvPr/>
        </p:nvCxnSpPr>
        <p:spPr>
          <a:xfrm>
            <a:off x="2939643" y="1685767"/>
            <a:ext cx="399899" cy="1380400"/>
          </a:xfrm>
          <a:prstGeom prst="straightConnector1">
            <a:avLst/>
          </a:prstGeom>
          <a:noFill/>
          <a:ln w="19050" cap="flat" cmpd="sng">
            <a:solidFill>
              <a:srgbClr val="FF0000"/>
            </a:solidFill>
            <a:prstDash val="solid"/>
            <a:round/>
            <a:headEnd type="stealth" w="lg" len="lg"/>
            <a:tailEnd type="triangle" w="lg" len="lg"/>
          </a:ln>
        </p:spPr>
      </p:cxnSp>
      <p:sp>
        <p:nvSpPr>
          <p:cNvPr id="95" name="Shape 95"/>
          <p:cNvSpPr/>
          <p:nvPr/>
        </p:nvSpPr>
        <p:spPr>
          <a:xfrm>
            <a:off x="3339675" y="1343667"/>
            <a:ext cx="2170200" cy="2756000"/>
          </a:xfrm>
          <a:prstGeom prst="cube">
            <a:avLst>
              <a:gd name="adj" fmla="val 25000"/>
            </a:avLst>
          </a:prstGeom>
          <a:solidFill>
            <a:srgbClr val="00FF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IS</a:t>
            </a:r>
            <a:endParaRPr lang="ru" dirty="0"/>
          </a:p>
        </p:txBody>
      </p:sp>
      <p:sp>
        <p:nvSpPr>
          <p:cNvPr id="96" name="Shape 96"/>
          <p:cNvSpPr/>
          <p:nvPr/>
        </p:nvSpPr>
        <p:spPr>
          <a:xfrm>
            <a:off x="7047800" y="1141101"/>
            <a:ext cx="1715688" cy="1738079"/>
          </a:xfrm>
          <a:prstGeom prst="cloud">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MIS</a:t>
            </a:r>
            <a:endParaRPr lang="ru" dirty="0"/>
          </a:p>
        </p:txBody>
      </p:sp>
      <p:cxnSp>
        <p:nvCxnSpPr>
          <p:cNvPr id="97" name="Shape 97"/>
          <p:cNvCxnSpPr>
            <a:stCxn id="96" idx="2"/>
            <a:endCxn id="95" idx="5"/>
          </p:cNvCxnSpPr>
          <p:nvPr/>
        </p:nvCxnSpPr>
        <p:spPr>
          <a:xfrm flipH="1">
            <a:off x="5509921" y="2010140"/>
            <a:ext cx="1543200" cy="367200"/>
          </a:xfrm>
          <a:prstGeom prst="straightConnector1">
            <a:avLst/>
          </a:prstGeom>
          <a:noFill/>
          <a:ln w="19050" cap="flat" cmpd="sng">
            <a:solidFill>
              <a:srgbClr val="FF0000"/>
            </a:solidFill>
            <a:prstDash val="solid"/>
            <a:round/>
            <a:headEnd type="stealth" w="lg" len="lg"/>
            <a:tailEnd type="triangle" w="lg" len="lg"/>
          </a:ln>
        </p:spPr>
      </p:cxnSp>
      <p:sp>
        <p:nvSpPr>
          <p:cNvPr id="98" name="Shape 98"/>
          <p:cNvSpPr/>
          <p:nvPr/>
        </p:nvSpPr>
        <p:spPr>
          <a:xfrm>
            <a:off x="345674" y="4231900"/>
            <a:ext cx="1201990" cy="1141316"/>
          </a:xfrm>
          <a:prstGeom prst="cube">
            <a:avLst>
              <a:gd name="adj" fmla="val 25000"/>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Work station</a:t>
            </a:r>
            <a:endParaRPr lang="ru" dirty="0"/>
          </a:p>
        </p:txBody>
      </p:sp>
      <p:cxnSp>
        <p:nvCxnSpPr>
          <p:cNvPr id="99" name="Shape 99"/>
          <p:cNvCxnSpPr/>
          <p:nvPr/>
        </p:nvCxnSpPr>
        <p:spPr>
          <a:xfrm flipH="1">
            <a:off x="6365625" y="1518467"/>
            <a:ext cx="16200" cy="3530400"/>
          </a:xfrm>
          <a:prstGeom prst="straightConnector1">
            <a:avLst/>
          </a:prstGeom>
          <a:noFill/>
          <a:ln w="19050" cap="flat" cmpd="sng">
            <a:solidFill>
              <a:srgbClr val="000000"/>
            </a:solidFill>
            <a:prstDash val="dash"/>
            <a:round/>
            <a:headEnd type="none" w="lg" len="lg"/>
            <a:tailEnd type="none" w="lg" len="lg"/>
          </a:ln>
        </p:spPr>
      </p:cxnSp>
      <p:sp>
        <p:nvSpPr>
          <p:cNvPr id="94" name="Shape 94"/>
          <p:cNvSpPr/>
          <p:nvPr/>
        </p:nvSpPr>
        <p:spPr>
          <a:xfrm>
            <a:off x="2075343" y="1300367"/>
            <a:ext cx="864300" cy="7708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r>
              <a:rPr lang="en-US" sz="1600" dirty="0"/>
              <a:t>Communication module</a:t>
            </a:r>
            <a:endParaRPr lang="ru" sz="1600" dirty="0"/>
          </a:p>
        </p:txBody>
      </p:sp>
      <p:cxnSp>
        <p:nvCxnSpPr>
          <p:cNvPr id="100" name="Shape 100"/>
          <p:cNvCxnSpPr>
            <a:stCxn id="91" idx="3"/>
            <a:endCxn id="94" idx="1"/>
          </p:cNvCxnSpPr>
          <p:nvPr/>
        </p:nvCxnSpPr>
        <p:spPr>
          <a:xfrm>
            <a:off x="1724749" y="1685767"/>
            <a:ext cx="350700" cy="0"/>
          </a:xfrm>
          <a:prstGeom prst="straightConnector1">
            <a:avLst/>
          </a:prstGeom>
          <a:noFill/>
          <a:ln w="19050" cap="flat" cmpd="sng">
            <a:solidFill>
              <a:srgbClr val="FF0000"/>
            </a:solidFill>
            <a:prstDash val="solid"/>
            <a:round/>
            <a:headEnd type="stealth" w="lg" len="lg"/>
            <a:tailEnd type="triangle" w="lg" len="lg"/>
          </a:ln>
        </p:spPr>
      </p:cxnSp>
      <p:cxnSp>
        <p:nvCxnSpPr>
          <p:cNvPr id="101" name="Shape 101"/>
          <p:cNvCxnSpPr>
            <a:stCxn id="92" idx="3"/>
            <a:endCxn id="95" idx="2"/>
          </p:cNvCxnSpPr>
          <p:nvPr/>
        </p:nvCxnSpPr>
        <p:spPr>
          <a:xfrm>
            <a:off x="1687977" y="2919683"/>
            <a:ext cx="1651800" cy="146400"/>
          </a:xfrm>
          <a:prstGeom prst="straightConnector1">
            <a:avLst/>
          </a:prstGeom>
          <a:noFill/>
          <a:ln w="19050" cap="flat" cmpd="sng">
            <a:solidFill>
              <a:srgbClr val="FF0000"/>
            </a:solidFill>
            <a:prstDash val="solid"/>
            <a:round/>
            <a:headEnd type="stealth" w="lg" len="lg"/>
            <a:tailEnd type="triangle" w="lg" len="lg"/>
          </a:ln>
        </p:spPr>
      </p:cxnSp>
      <p:sp>
        <p:nvSpPr>
          <p:cNvPr id="102" name="Shape 102"/>
          <p:cNvSpPr/>
          <p:nvPr/>
        </p:nvSpPr>
        <p:spPr>
          <a:xfrm>
            <a:off x="4224750" y="2092167"/>
            <a:ext cx="694500" cy="875200"/>
          </a:xfrm>
          <a:prstGeom prst="can">
            <a:avLst>
              <a:gd name="adj" fmla="val 25000"/>
            </a:avLst>
          </a:prstGeom>
          <a:solidFill>
            <a:srgbClr val="E6913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a:t>PACS</a:t>
            </a:r>
          </a:p>
        </p:txBody>
      </p:sp>
      <p:sp>
        <p:nvSpPr>
          <p:cNvPr id="103" name="Shape 103"/>
          <p:cNvSpPr/>
          <p:nvPr/>
        </p:nvSpPr>
        <p:spPr>
          <a:xfrm>
            <a:off x="1972475" y="4417600"/>
            <a:ext cx="1543200" cy="1297200"/>
          </a:xfrm>
          <a:prstGeom prst="cube">
            <a:avLst>
              <a:gd name="adj" fmla="val 25000"/>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dirty="0" smtClean="0"/>
              <a:t>Graphic </a:t>
            </a:r>
            <a:r>
              <a:rPr lang="en-US" dirty="0"/>
              <a:t>station</a:t>
            </a:r>
            <a:endParaRPr dirty="0"/>
          </a:p>
        </p:txBody>
      </p:sp>
      <p:cxnSp>
        <p:nvCxnSpPr>
          <p:cNvPr id="104" name="Shape 104"/>
          <p:cNvCxnSpPr>
            <a:stCxn id="98" idx="0"/>
            <a:endCxn id="95" idx="2"/>
          </p:cNvCxnSpPr>
          <p:nvPr/>
        </p:nvCxnSpPr>
        <p:spPr>
          <a:xfrm flipV="1">
            <a:off x="1089334" y="2992942"/>
            <a:ext cx="2250341" cy="1238958"/>
          </a:xfrm>
          <a:prstGeom prst="straightConnector1">
            <a:avLst/>
          </a:prstGeom>
          <a:noFill/>
          <a:ln w="19050" cap="flat" cmpd="sng">
            <a:solidFill>
              <a:srgbClr val="FF0000"/>
            </a:solidFill>
            <a:prstDash val="solid"/>
            <a:round/>
            <a:headEnd type="stealth" w="lg" len="lg"/>
            <a:tailEnd type="triangle" w="lg" len="lg"/>
          </a:ln>
        </p:spPr>
      </p:cxnSp>
      <p:cxnSp>
        <p:nvCxnSpPr>
          <p:cNvPr id="105" name="Shape 105"/>
          <p:cNvCxnSpPr>
            <a:stCxn id="103" idx="0"/>
            <a:endCxn id="95" idx="2"/>
          </p:cNvCxnSpPr>
          <p:nvPr/>
        </p:nvCxnSpPr>
        <p:spPr>
          <a:xfrm flipV="1">
            <a:off x="2906225" y="2992942"/>
            <a:ext cx="433450" cy="1424658"/>
          </a:xfrm>
          <a:prstGeom prst="straightConnector1">
            <a:avLst/>
          </a:prstGeom>
          <a:noFill/>
          <a:ln w="19050" cap="flat" cmpd="sng">
            <a:solidFill>
              <a:srgbClr val="FF0000"/>
            </a:solidFill>
            <a:prstDash val="solid"/>
            <a:round/>
            <a:headEnd type="stealth" w="lg" len="lg"/>
            <a:tailEnd type="triangle" w="lg" len="lg"/>
          </a:ln>
        </p:spPr>
      </p:cxnSp>
      <p:sp>
        <p:nvSpPr>
          <p:cNvPr id="106" name="Shape 106"/>
          <p:cNvSpPr/>
          <p:nvPr/>
        </p:nvSpPr>
        <p:spPr>
          <a:xfrm>
            <a:off x="1287649" y="3510783"/>
            <a:ext cx="1224900" cy="5364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dirty="0" smtClean="0"/>
              <a:t>web-</a:t>
            </a:r>
            <a:r>
              <a:rPr lang="en-US" dirty="0" smtClean="0"/>
              <a:t>module</a:t>
            </a:r>
            <a:endParaRPr lang="ru" dirty="0"/>
          </a:p>
        </p:txBody>
      </p:sp>
      <p:sp>
        <p:nvSpPr>
          <p:cNvPr id="107" name="Shape 107"/>
          <p:cNvSpPr/>
          <p:nvPr/>
        </p:nvSpPr>
        <p:spPr>
          <a:xfrm>
            <a:off x="2186674" y="4243091"/>
            <a:ext cx="1224900" cy="5364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module</a:t>
            </a:r>
            <a:endParaRPr lang="ru" dirty="0"/>
          </a:p>
        </p:txBody>
      </p:sp>
      <p:sp>
        <p:nvSpPr>
          <p:cNvPr id="108" name="Shape 108"/>
          <p:cNvSpPr/>
          <p:nvPr/>
        </p:nvSpPr>
        <p:spPr>
          <a:xfrm>
            <a:off x="3347024" y="3344221"/>
            <a:ext cx="1224900" cy="5364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dirty="0" smtClean="0"/>
              <a:t>web-</a:t>
            </a:r>
            <a:r>
              <a:rPr lang="en-US" dirty="0" smtClean="0"/>
              <a:t>module</a:t>
            </a:r>
            <a:endParaRPr lang="ru" dirty="0"/>
          </a:p>
        </p:txBody>
      </p:sp>
      <p:sp>
        <p:nvSpPr>
          <p:cNvPr id="109" name="Shape 109"/>
          <p:cNvSpPr/>
          <p:nvPr/>
        </p:nvSpPr>
        <p:spPr>
          <a:xfrm>
            <a:off x="3612300" y="3545400"/>
            <a:ext cx="1224900" cy="5364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dirty="0" smtClean="0"/>
              <a:t>web-</a:t>
            </a:r>
            <a:r>
              <a:rPr lang="en-US" dirty="0" smtClean="0"/>
              <a:t>module</a:t>
            </a:r>
            <a:endParaRPr lang="ru" dirty="0"/>
          </a:p>
        </p:txBody>
      </p:sp>
      <p:sp>
        <p:nvSpPr>
          <p:cNvPr id="110" name="Shape 110"/>
          <p:cNvSpPr/>
          <p:nvPr/>
        </p:nvSpPr>
        <p:spPr>
          <a:xfrm>
            <a:off x="3904644" y="3706691"/>
            <a:ext cx="959776" cy="536400"/>
          </a:xfrm>
          <a:prstGeom prst="rect">
            <a:avLst/>
          </a:prstGeom>
          <a:solidFill>
            <a:srgbClr val="F6B26B"/>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W</a:t>
            </a:r>
            <a:r>
              <a:rPr lang="ru" dirty="0" smtClean="0"/>
              <a:t>eb</a:t>
            </a:r>
            <a:r>
              <a:rPr lang="en-US" dirty="0" smtClean="0"/>
              <a:t>-module</a:t>
            </a:r>
            <a:endParaRPr lang="ru" dirty="0"/>
          </a:p>
        </p:txBody>
      </p:sp>
      <p:sp>
        <p:nvSpPr>
          <p:cNvPr id="111" name="Shape 111"/>
          <p:cNvSpPr/>
          <p:nvPr/>
        </p:nvSpPr>
        <p:spPr>
          <a:xfrm>
            <a:off x="6066088" y="4659800"/>
            <a:ext cx="615275" cy="812800"/>
          </a:xfrm>
          <a:prstGeom prst="flowChartProcess">
            <a:avLst/>
          </a:prstGeom>
          <a:solidFill>
            <a:srgbClr val="CFE2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a:t>СТ</a:t>
            </a:r>
          </a:p>
        </p:txBody>
      </p:sp>
      <p:cxnSp>
        <p:nvCxnSpPr>
          <p:cNvPr id="112" name="Shape 112"/>
          <p:cNvCxnSpPr>
            <a:stCxn id="111" idx="0"/>
            <a:endCxn id="102" idx="3"/>
          </p:cNvCxnSpPr>
          <p:nvPr/>
        </p:nvCxnSpPr>
        <p:spPr>
          <a:xfrm rot="10800000">
            <a:off x="4571925" y="2967400"/>
            <a:ext cx="1801800" cy="1692400"/>
          </a:xfrm>
          <a:prstGeom prst="straightConnector1">
            <a:avLst/>
          </a:prstGeom>
          <a:noFill/>
          <a:ln w="19050" cap="flat" cmpd="sng">
            <a:solidFill>
              <a:srgbClr val="FF0000"/>
            </a:solidFill>
            <a:prstDash val="solid"/>
            <a:round/>
            <a:headEnd type="stealth" w="lg" len="lg"/>
            <a:tailEnd type="triangle" w="lg" len="lg"/>
          </a:ln>
        </p:spPr>
      </p:cxnSp>
      <p:sp>
        <p:nvSpPr>
          <p:cNvPr id="114" name="Shape 114"/>
          <p:cNvSpPr/>
          <p:nvPr/>
        </p:nvSpPr>
        <p:spPr>
          <a:xfrm>
            <a:off x="7534175" y="3414833"/>
            <a:ext cx="864300" cy="1781200"/>
          </a:xfrm>
          <a:prstGeom prst="can">
            <a:avLst>
              <a:gd name="adj" fmla="val 25000"/>
            </a:avLst>
          </a:prstGeom>
          <a:solidFill>
            <a:srgbClr val="9FC5E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ru"/>
              <a:t>PACS</a:t>
            </a:r>
          </a:p>
        </p:txBody>
      </p:sp>
      <p:cxnSp>
        <p:nvCxnSpPr>
          <p:cNvPr id="115" name="Shape 115"/>
          <p:cNvCxnSpPr>
            <a:stCxn id="114" idx="2"/>
            <a:endCxn id="95" idx="5"/>
          </p:cNvCxnSpPr>
          <p:nvPr/>
        </p:nvCxnSpPr>
        <p:spPr>
          <a:xfrm rot="10800000">
            <a:off x="5509775" y="2377033"/>
            <a:ext cx="2024400" cy="1928400"/>
          </a:xfrm>
          <a:prstGeom prst="straightConnector1">
            <a:avLst/>
          </a:prstGeom>
          <a:noFill/>
          <a:ln w="19050" cap="flat" cmpd="sng">
            <a:solidFill>
              <a:srgbClr val="FF0000"/>
            </a:solidFill>
            <a:prstDash val="solid"/>
            <a:round/>
            <a:headEnd type="stealth" w="lg" len="lg"/>
            <a:tailEnd type="triangle" w="lg" len="lg"/>
          </a:ln>
        </p:spPr>
      </p:cxnSp>
      <p:sp>
        <p:nvSpPr>
          <p:cNvPr id="116" name="Shape 116"/>
          <p:cNvSpPr/>
          <p:nvPr/>
        </p:nvSpPr>
        <p:spPr>
          <a:xfrm>
            <a:off x="3414349" y="1961673"/>
            <a:ext cx="693225" cy="784947"/>
          </a:xfrm>
          <a:prstGeom prst="can">
            <a:avLst>
              <a:gd name="adj" fmla="val 25000"/>
            </a:avLst>
          </a:prstGeom>
          <a:solidFill>
            <a:srgbClr val="E6913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400" b="1" dirty="0" smtClean="0"/>
              <a:t>Data base</a:t>
            </a:r>
            <a:endParaRPr lang="ru" sz="1400" b="1" dirty="0"/>
          </a:p>
        </p:txBody>
      </p:sp>
      <p:sp>
        <p:nvSpPr>
          <p:cNvPr id="37" name="Заголовок 1"/>
          <p:cNvSpPr>
            <a:spLocks noGrp="1"/>
          </p:cNvSpPr>
          <p:nvPr>
            <p:ph type="title"/>
          </p:nvPr>
        </p:nvSpPr>
        <p:spPr>
          <a:xfrm>
            <a:off x="280674" y="5805264"/>
            <a:ext cx="8449619" cy="634082"/>
          </a:xfrm>
        </p:spPr>
        <p:txBody>
          <a:bodyPr/>
          <a:lstStyle/>
          <a:p>
            <a:pPr algn="l"/>
            <a:r>
              <a:rPr lang="en-US" sz="2400" dirty="0" smtClean="0">
                <a:solidFill>
                  <a:srgbClr val="C00000"/>
                </a:solidFill>
              </a:rPr>
              <a:t>THE SCHEME OF COMPONENTS OF THE RADIOTHERAPY  COMPLEX</a:t>
            </a:r>
            <a:endParaRPr lang="ru-RU" sz="2400" dirty="0">
              <a:solidFill>
                <a:srgbClr val="C00000"/>
              </a:solidFill>
            </a:endParaRPr>
          </a:p>
        </p:txBody>
      </p:sp>
    </p:spTree>
    <p:extLst>
      <p:ext uri="{BB962C8B-B14F-4D97-AF65-F5344CB8AC3E}">
        <p14:creationId xmlns:p14="http://schemas.microsoft.com/office/powerpoint/2010/main" val="342941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2900" y="4450865"/>
            <a:ext cx="27209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414" y="4599816"/>
            <a:ext cx="2663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6" name="Rectangle 4"/>
          <p:cNvSpPr>
            <a:spLocks noChangeArrowheads="1"/>
          </p:cNvSpPr>
          <p:nvPr/>
        </p:nvSpPr>
        <p:spPr bwMode="auto">
          <a:xfrm>
            <a:off x="323528" y="3938784"/>
            <a:ext cx="39592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9pPr>
          </a:lstStyle>
          <a:p>
            <a:pPr algn="ctr" eaLnBrk="1" hangingPunct="1">
              <a:spcBef>
                <a:spcPct val="0"/>
              </a:spcBef>
              <a:buClrTx/>
              <a:buFontTx/>
              <a:buNone/>
            </a:pPr>
            <a:r>
              <a:rPr lang="en-US" altLang="ru-RU" sz="1800" dirty="0">
                <a:solidFill>
                  <a:srgbClr val="C00000"/>
                </a:solidFill>
                <a:latin typeface="Calibri" pitchFamily="34" charset="0"/>
                <a:ea typeface="Microsoft YaHei" pitchFamily="34" charset="-122"/>
              </a:rPr>
              <a:t>Processing of anatomical and </a:t>
            </a:r>
            <a:r>
              <a:rPr lang="en-US" altLang="ru-RU" sz="1800" dirty="0" err="1">
                <a:solidFill>
                  <a:srgbClr val="C00000"/>
                </a:solidFill>
                <a:latin typeface="Calibri" pitchFamily="34" charset="0"/>
                <a:ea typeface="Microsoft YaHei" pitchFamily="34" charset="-122"/>
              </a:rPr>
              <a:t>topometric</a:t>
            </a:r>
            <a:r>
              <a:rPr lang="en-US" altLang="ru-RU" sz="1800" dirty="0">
                <a:solidFill>
                  <a:srgbClr val="C00000"/>
                </a:solidFill>
                <a:latin typeface="Calibri" pitchFamily="34" charset="0"/>
                <a:ea typeface="Microsoft YaHei" pitchFamily="34" charset="-122"/>
              </a:rPr>
              <a:t> information</a:t>
            </a:r>
            <a:endParaRPr lang="ru-RU" altLang="ru-RU" sz="1800" dirty="0">
              <a:solidFill>
                <a:srgbClr val="C00000"/>
              </a:solidFill>
              <a:latin typeface="Calibri" pitchFamily="34" charset="0"/>
              <a:ea typeface="Microsoft YaHei" pitchFamily="34" charset="-122"/>
            </a:endParaRP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527" y="1946471"/>
            <a:ext cx="265271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8" name="Rectangle 6"/>
          <p:cNvSpPr>
            <a:spLocks noChangeArrowheads="1"/>
          </p:cNvSpPr>
          <p:nvPr/>
        </p:nvSpPr>
        <p:spPr bwMode="auto">
          <a:xfrm>
            <a:off x="720651" y="1574958"/>
            <a:ext cx="39592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9pPr>
          </a:lstStyle>
          <a:p>
            <a:pPr algn="ctr" eaLnBrk="1" hangingPunct="1">
              <a:spcBef>
                <a:spcPct val="0"/>
              </a:spcBef>
              <a:buClrTx/>
              <a:buFontTx/>
              <a:buNone/>
            </a:pPr>
            <a:r>
              <a:rPr lang="en-US" altLang="ru-RU" sz="1800" dirty="0">
                <a:solidFill>
                  <a:srgbClr val="C00000"/>
                </a:solidFill>
                <a:latin typeface="Calibri" pitchFamily="34" charset="0"/>
                <a:ea typeface="Microsoft YaHei" pitchFamily="34" charset="-122"/>
              </a:rPr>
              <a:t>Initialization of dosimetry data</a:t>
            </a:r>
            <a:endParaRPr lang="ru-RU" altLang="ru-RU" sz="1800" dirty="0">
              <a:solidFill>
                <a:srgbClr val="C00000"/>
              </a:solidFill>
              <a:latin typeface="Calibri" pitchFamily="34" charset="0"/>
              <a:ea typeface="Microsoft YaHei" pitchFamily="34" charset="-122"/>
            </a:endParaRPr>
          </a:p>
        </p:txBody>
      </p:sp>
      <p:sp>
        <p:nvSpPr>
          <p:cNvPr id="23559" name="Rectangle 7"/>
          <p:cNvSpPr>
            <a:spLocks noChangeArrowheads="1"/>
          </p:cNvSpPr>
          <p:nvPr/>
        </p:nvSpPr>
        <p:spPr bwMode="auto">
          <a:xfrm>
            <a:off x="4818559" y="4051977"/>
            <a:ext cx="395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2"/>
                </a:solidFill>
                <a:latin typeface="Times New Roman" pitchFamily="18" charset="0"/>
              </a:defRPr>
            </a:lvl9pPr>
          </a:lstStyle>
          <a:p>
            <a:pPr algn="ctr" eaLnBrk="1" hangingPunct="1">
              <a:spcBef>
                <a:spcPct val="0"/>
              </a:spcBef>
              <a:buClrTx/>
              <a:buFontTx/>
              <a:buNone/>
            </a:pPr>
            <a:r>
              <a:rPr lang="en-US" altLang="ru-RU" sz="1800" dirty="0" smtClean="0">
                <a:solidFill>
                  <a:srgbClr val="C00000"/>
                </a:solidFill>
                <a:latin typeface="Calibri" pitchFamily="34" charset="0"/>
                <a:ea typeface="Microsoft YaHei" pitchFamily="34" charset="-122"/>
              </a:rPr>
              <a:t>Planning</a:t>
            </a:r>
            <a:endParaRPr lang="ru-RU" altLang="ru-RU" sz="1800" dirty="0">
              <a:solidFill>
                <a:srgbClr val="C00000"/>
              </a:solidFill>
              <a:latin typeface="Calibri" pitchFamily="34" charset="0"/>
              <a:ea typeface="Microsoft YaHei" pitchFamily="34" charset="-122"/>
            </a:endParaRPr>
          </a:p>
        </p:txBody>
      </p:sp>
      <p:pic>
        <p:nvPicPr>
          <p:cNvPr id="2356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5018" y="1305343"/>
            <a:ext cx="183673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Rectangle 6"/>
          <p:cNvSpPr>
            <a:spLocks noGrp="1" noChangeArrowheads="1"/>
          </p:cNvSpPr>
          <p:nvPr>
            <p:ph type="sldNum" sz="quarter" idx="12"/>
          </p:nvPr>
        </p:nvSpPr>
        <p:spPr>
          <a:xfrm>
            <a:off x="6362700" y="6356350"/>
            <a:ext cx="2085975" cy="365125"/>
          </a:xfrm>
        </p:spPr>
        <p:txBody>
          <a:bodyPr/>
          <a:lstStyle/>
          <a:p>
            <a:pPr>
              <a:defRPr/>
            </a:pPr>
            <a:fld id="{D999CA2E-1C11-4D1E-A6B2-6037A19C170D}" type="slidenum">
              <a:rPr lang="ru-RU" altLang="en-US"/>
              <a:pPr>
                <a:defRPr/>
              </a:pPr>
              <a:t>8</a:t>
            </a:fld>
            <a:endParaRPr lang="ru-RU" altLang="en-US" dirty="0"/>
          </a:p>
        </p:txBody>
      </p:sp>
      <p:sp>
        <p:nvSpPr>
          <p:cNvPr id="12" name="Заголовок 1"/>
          <p:cNvSpPr txBox="1">
            <a:spLocks/>
          </p:cNvSpPr>
          <p:nvPr/>
        </p:nvSpPr>
        <p:spPr>
          <a:xfrm>
            <a:off x="226115" y="980728"/>
            <a:ext cx="8449619"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smtClean="0"/>
              <a:t>PLANNING SYSTEM (SCANPLAN)</a:t>
            </a:r>
            <a:endParaRPr lang="ru-RU" sz="2400" dirty="0"/>
          </a:p>
        </p:txBody>
      </p:sp>
    </p:spTree>
    <p:extLst>
      <p:ext uri="{BB962C8B-B14F-4D97-AF65-F5344CB8AC3E}">
        <p14:creationId xmlns:p14="http://schemas.microsoft.com/office/powerpoint/2010/main" val="552664409"/>
      </p:ext>
    </p:extLst>
  </p:cSld>
  <p:clrMapOvr>
    <a:masterClrMapping/>
  </p:clrMapOvr>
  <p:transition spd="med" advTm="14259"/>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ownloads\Безымянный1.png"/>
          <p:cNvPicPr>
            <a:picLocks noGrp="1" noChangeAspect="1" noChangeArrowheads="1"/>
          </p:cNvPicPr>
          <p:nvPr>
            <p:ph idx="1"/>
          </p:nvPr>
        </p:nvPicPr>
        <p:blipFill>
          <a:blip r:embed="rId2"/>
          <a:srcRect/>
          <a:stretch>
            <a:fillRect/>
          </a:stretch>
        </p:blipFill>
        <p:spPr bwMode="auto">
          <a:xfrm>
            <a:off x="5436096" y="1426983"/>
            <a:ext cx="3312368" cy="5105391"/>
          </a:xfrm>
          <a:prstGeom prst="rect">
            <a:avLst/>
          </a:prstGeom>
          <a:noFill/>
        </p:spPr>
      </p:pic>
      <p:sp>
        <p:nvSpPr>
          <p:cNvPr id="13" name="Прямоугольник 12"/>
          <p:cNvSpPr/>
          <p:nvPr/>
        </p:nvSpPr>
        <p:spPr>
          <a:xfrm>
            <a:off x="1115616" y="2132856"/>
            <a:ext cx="1255160" cy="1555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SPECT</a:t>
            </a:r>
            <a:endParaRPr lang="ru-RU" b="1" dirty="0">
              <a:solidFill>
                <a:schemeClr val="bg1"/>
              </a:solidFill>
            </a:endParaRPr>
          </a:p>
          <a:p>
            <a:pPr algn="ctr"/>
            <a:endParaRPr lang="ru-RU" sz="800" b="1" dirty="0">
              <a:solidFill>
                <a:schemeClr val="bg1"/>
              </a:solidFill>
            </a:endParaRPr>
          </a:p>
          <a:p>
            <a:pPr algn="ctr"/>
            <a:r>
              <a:rPr lang="en-US" b="1" dirty="0">
                <a:solidFill>
                  <a:schemeClr val="bg1"/>
                </a:solidFill>
              </a:rPr>
              <a:t>SPECT</a:t>
            </a:r>
            <a:r>
              <a:rPr lang="ru-RU" b="1" dirty="0">
                <a:solidFill>
                  <a:schemeClr val="bg1"/>
                </a:solidFill>
              </a:rPr>
              <a:t>/</a:t>
            </a:r>
            <a:r>
              <a:rPr lang="en-US" b="1" dirty="0">
                <a:solidFill>
                  <a:schemeClr val="bg1"/>
                </a:solidFill>
              </a:rPr>
              <a:t>CT</a:t>
            </a:r>
            <a:endParaRPr lang="ru-RU" b="1" dirty="0">
              <a:solidFill>
                <a:schemeClr val="bg1"/>
              </a:solidFill>
            </a:endParaRPr>
          </a:p>
        </p:txBody>
      </p:sp>
      <p:pic>
        <p:nvPicPr>
          <p:cNvPr id="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4" y="2119208"/>
            <a:ext cx="1275834" cy="158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1115616" y="3982399"/>
            <a:ext cx="1246267" cy="1555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PET</a:t>
            </a:r>
            <a:endParaRPr lang="ru-RU" b="1" dirty="0" smtClean="0">
              <a:solidFill>
                <a:schemeClr val="bg1"/>
              </a:solidFill>
            </a:endParaRPr>
          </a:p>
          <a:p>
            <a:pPr algn="ctr"/>
            <a:r>
              <a:rPr lang="en-US" b="1" dirty="0" smtClean="0">
                <a:solidFill>
                  <a:schemeClr val="bg1"/>
                </a:solidFill>
              </a:rPr>
              <a:t>PET</a:t>
            </a:r>
            <a:r>
              <a:rPr lang="ru-RU" b="1" dirty="0" smtClean="0">
                <a:solidFill>
                  <a:schemeClr val="bg1"/>
                </a:solidFill>
              </a:rPr>
              <a:t>/</a:t>
            </a:r>
            <a:r>
              <a:rPr lang="en-US" b="1" dirty="0" smtClean="0">
                <a:solidFill>
                  <a:schemeClr val="bg1"/>
                </a:solidFill>
              </a:rPr>
              <a:t>C</a:t>
            </a:r>
            <a:r>
              <a:rPr lang="ru-RU" b="1" dirty="0" smtClean="0">
                <a:solidFill>
                  <a:schemeClr val="bg1"/>
                </a:solidFill>
              </a:rPr>
              <a:t>Т</a:t>
            </a:r>
          </a:p>
          <a:p>
            <a:pPr algn="ctr"/>
            <a:r>
              <a:rPr lang="en-US" b="1" dirty="0" smtClean="0">
                <a:solidFill>
                  <a:schemeClr val="bg1"/>
                </a:solidFill>
              </a:rPr>
              <a:t>PET</a:t>
            </a:r>
            <a:r>
              <a:rPr lang="ru-RU" b="1" dirty="0" smtClean="0">
                <a:solidFill>
                  <a:schemeClr val="bg1"/>
                </a:solidFill>
              </a:rPr>
              <a:t>/М</a:t>
            </a:r>
            <a:r>
              <a:rPr lang="en-US" b="1" dirty="0" smtClean="0">
                <a:solidFill>
                  <a:schemeClr val="bg1"/>
                </a:solidFill>
              </a:rPr>
              <a:t>RI</a:t>
            </a:r>
            <a:endParaRPr lang="ru-RU" b="1" dirty="0">
              <a:solidFill>
                <a:schemeClr val="bg1"/>
              </a:solidFill>
            </a:endParaRPr>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873" y="3990170"/>
            <a:ext cx="1266653" cy="159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авая фигурная скобка 18"/>
          <p:cNvSpPr/>
          <p:nvPr/>
        </p:nvSpPr>
        <p:spPr>
          <a:xfrm>
            <a:off x="3779912" y="2132856"/>
            <a:ext cx="648072" cy="3404597"/>
          </a:xfrm>
          <a:prstGeom prst="rightBrace">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ru-RU"/>
          </a:p>
        </p:txBody>
      </p:sp>
      <p:sp>
        <p:nvSpPr>
          <p:cNvPr id="22" name="TextBox 21"/>
          <p:cNvSpPr txBox="1"/>
          <p:nvPr/>
        </p:nvSpPr>
        <p:spPr>
          <a:xfrm>
            <a:off x="4408227" y="1667490"/>
            <a:ext cx="538609" cy="4205474"/>
          </a:xfrm>
          <a:prstGeom prst="rect">
            <a:avLst/>
          </a:prstGeom>
          <a:noFill/>
        </p:spPr>
        <p:txBody>
          <a:bodyPr vert="vert270" wrap="square" rtlCol="0">
            <a:spAutoFit/>
          </a:bodyPr>
          <a:lstStyle/>
          <a:p>
            <a:r>
              <a:rPr lang="en-US" sz="2300" b="1" dirty="0" smtClean="0">
                <a:solidFill>
                  <a:schemeClr val="accent1">
                    <a:lumMod val="75000"/>
                  </a:schemeClr>
                </a:solidFill>
              </a:rPr>
              <a:t>Data processing and </a:t>
            </a:r>
            <a:r>
              <a:rPr lang="en-US" sz="2300" b="1" dirty="0" err="1" smtClean="0">
                <a:solidFill>
                  <a:schemeClr val="accent1">
                    <a:lumMod val="75000"/>
                  </a:schemeClr>
                </a:solidFill>
              </a:rPr>
              <a:t>vizualization</a:t>
            </a:r>
            <a:endParaRPr lang="ru-RU" sz="2300" b="1" dirty="0">
              <a:solidFill>
                <a:schemeClr val="accent1">
                  <a:lumMod val="75000"/>
                </a:schemeClr>
              </a:solidFill>
            </a:endParaRPr>
          </a:p>
        </p:txBody>
      </p:sp>
      <p:sp>
        <p:nvSpPr>
          <p:cNvPr id="12" name="Заголовок 1"/>
          <p:cNvSpPr txBox="1">
            <a:spLocks/>
          </p:cNvSpPr>
          <p:nvPr/>
        </p:nvSpPr>
        <p:spPr>
          <a:xfrm>
            <a:off x="191549" y="1033408"/>
            <a:ext cx="8738373" cy="63408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baseline="0">
                <a:solidFill>
                  <a:schemeClr val="accent2">
                    <a:lumMod val="75000"/>
                  </a:schemeClr>
                </a:solidFill>
                <a:latin typeface="Arial" panose="020B0604020202020204" pitchFamily="34" charset="0"/>
                <a:ea typeface="+mj-ea"/>
                <a:cs typeface="Arial" panose="020B0604020202020204" pitchFamily="34" charset="0"/>
              </a:defRPr>
            </a:lvl1pPr>
          </a:lstStyle>
          <a:p>
            <a:pPr algn="l"/>
            <a:r>
              <a:rPr lang="en-US" sz="2400" dirty="0"/>
              <a:t>PROGRAM COMPLEX OF RADIONUCLIDE DATA PROCESSING</a:t>
            </a:r>
            <a:endParaRPr lang="ru-RU" sz="2400" dirty="0"/>
          </a:p>
        </p:txBody>
      </p:sp>
    </p:spTree>
    <p:extLst>
      <p:ext uri="{BB962C8B-B14F-4D97-AF65-F5344CB8AC3E}">
        <p14:creationId xmlns:p14="http://schemas.microsoft.com/office/powerpoint/2010/main" val="21432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6_01_SPbU_template_4x3_e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2016_01_SPbU_template_4x3_en</Template>
  <TotalTime>447</TotalTime>
  <Words>640</Words>
  <Application>Microsoft Office PowerPoint</Application>
  <PresentationFormat>Экран (4:3)</PresentationFormat>
  <Paragraphs>93</Paragraphs>
  <Slides>17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2016_01_SPbU_template_4x3_en</vt:lpstr>
      <vt:lpstr>Development of an information system for a radiotherapy complex</vt:lpstr>
      <vt:lpstr>Презентация PowerPoint</vt:lpstr>
      <vt:lpstr>GENERAL SCHEME OF THE RADIOTHERAPY  PROCESS</vt:lpstr>
      <vt:lpstr>Information System (IS)</vt:lpstr>
      <vt:lpstr>Information System (IS)</vt:lpstr>
      <vt:lpstr>Information System (IS)</vt:lpstr>
      <vt:lpstr>THE SCHEME OF COMPONENTS OF THE RADIOTHERAPY  COMPLEX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an information system for a radiotherapy complex</dc:title>
  <dc:creator>Asus</dc:creator>
  <cp:lastModifiedBy>Asus</cp:lastModifiedBy>
  <cp:revision>43</cp:revision>
  <dcterms:created xsi:type="dcterms:W3CDTF">2017-08-25T11:32:56Z</dcterms:created>
  <dcterms:modified xsi:type="dcterms:W3CDTF">2017-09-07T09:34:36Z</dcterms:modified>
</cp:coreProperties>
</file>