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jpeg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3"/>
  </p:notesMasterIdLst>
  <p:sldIdLst>
    <p:sldId id="256" r:id="rId3"/>
    <p:sldId id="319" r:id="rId4"/>
    <p:sldId id="260" r:id="rId5"/>
    <p:sldId id="295" r:id="rId6"/>
    <p:sldId id="262" r:id="rId7"/>
    <p:sldId id="321" r:id="rId8"/>
    <p:sldId id="293" r:id="rId9"/>
    <p:sldId id="336" r:id="rId10"/>
    <p:sldId id="320" r:id="rId11"/>
    <p:sldId id="259" r:id="rId12"/>
    <p:sldId id="263" r:id="rId13"/>
    <p:sldId id="314" r:id="rId14"/>
    <p:sldId id="257" r:id="rId15"/>
    <p:sldId id="271" r:id="rId16"/>
    <p:sldId id="317" r:id="rId17"/>
    <p:sldId id="337" r:id="rId18"/>
    <p:sldId id="318" r:id="rId19"/>
    <p:sldId id="316" r:id="rId20"/>
    <p:sldId id="304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27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C18"/>
    <a:srgbClr val="D44532"/>
    <a:srgbClr val="EFBA4F"/>
    <a:srgbClr val="F4D088"/>
    <a:srgbClr val="01FF19"/>
    <a:srgbClr val="1C5F17"/>
    <a:srgbClr val="D6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01" autoAdjust="0"/>
    <p:restoredTop sz="99132" autoAdjust="0"/>
  </p:normalViewPr>
  <p:slideViewPr>
    <p:cSldViewPr>
      <p:cViewPr varScale="1">
        <p:scale>
          <a:sx n="114" d="100"/>
          <a:sy n="114" d="100"/>
        </p:scale>
        <p:origin x="16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EF30E-16A3-4FFF-8B48-DAF80B2450F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E2827-74F2-44E9-B15B-784EE605C9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BFDD9-6C32-4C17-81EC-CF2975199C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A937-C4A1-4C48-AC2A-36960E989890}" type="datetime1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F439-012B-4F8B-978D-643CC461FFE5}" type="datetime1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AD08-8762-4237-A0D2-E77AA3278B83}" type="datetime1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17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958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410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87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9264" y="454948"/>
            <a:ext cx="8085835" cy="6290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926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DC66-C3D3-4A36-AA46-4DCD915FF176}" type="datetime1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5182-7488-45AA-ACA1-AEBD3516D0F1}" type="datetime1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DA78-9E9F-4821-AC36-03306F18E7F6}" type="datetime1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C20D-4B7B-4553-932D-FBB37CB3E6D5}" type="datetime1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A901-B08C-4DF3-8116-4FB0A6395143}" type="datetime1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FC56-C53B-4E85-B7CD-D84AF4F6C915}" type="datetime1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EF61-7EFE-4D08-92EB-7FA084C41C37}" type="datetime1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A475-DCC8-42B8-AEE1-B4850B93B666}" type="datetime1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C44B1-E4A6-41BB-A530-8C678C363646}" type="datetime1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CB09-CF13-4D53-A722-45A91676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291" y="206425"/>
            <a:ext cx="7907416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518" y="1599895"/>
            <a:ext cx="8124962" cy="468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1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576" y="1985319"/>
            <a:ext cx="7776864" cy="2520280"/>
          </a:xfrm>
        </p:spPr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Status of the GEM tracking system at the BM@N experiment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891901"/>
            <a:ext cx="8062912" cy="126876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Andrei </a:t>
            </a:r>
            <a:r>
              <a:rPr lang="en-US" sz="2000" dirty="0" err="1">
                <a:solidFill>
                  <a:schemeClr val="tx1"/>
                </a:solidFill>
                <a:latin typeface="Rockwell" pitchFamily="18" charset="0"/>
              </a:rPr>
              <a:t>Galavanov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 on behalf of</a:t>
            </a:r>
            <a:r>
              <a:rPr lang="ru-RU" sz="2000" dirty="0">
                <a:solidFill>
                  <a:schemeClr val="tx1"/>
                </a:solidFill>
                <a:latin typeface="Rockwell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Rockwell" pitchFamily="18" charset="0"/>
              </a:rPr>
              <a:t>the BM@N Collaboration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7957"/>
            <a:ext cx="2181444" cy="122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/>
          <p:nvPr/>
        </p:nvPicPr>
        <p:blipFill>
          <a:blip r:embed="rId3" cstate="print"/>
          <a:stretch/>
        </p:blipFill>
        <p:spPr>
          <a:xfrm>
            <a:off x="6948264" y="83076"/>
            <a:ext cx="2195736" cy="126876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6F5AC-8EB4-4A7F-8F39-80FC4C778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08" y="238920"/>
            <a:ext cx="1828800" cy="957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4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ockwell" pitchFamily="18" charset="0"/>
              </a:rPr>
              <a:t>Full planes configuration inside the SP-41 magnet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" y="788997"/>
            <a:ext cx="5148064" cy="3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04913"/>
            <a:ext cx="5762322" cy="24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17902" y="1716971"/>
            <a:ext cx="3926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itchFamily="18" charset="0"/>
              </a:rPr>
              <a:t>Active area of the GEM tracking system is around 9.5 m</a:t>
            </a:r>
            <a:r>
              <a:rPr lang="en-US" sz="1600" baseline="30000" dirty="0">
                <a:latin typeface="Rockwell" panose="02060603020205020403" pitchFamily="18" charset="0"/>
              </a:rPr>
              <a:t>2</a:t>
            </a:r>
          </a:p>
          <a:p>
            <a:endParaRPr lang="en-US" sz="1600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Space for the installation and alignment </a:t>
            </a:r>
          </a:p>
          <a:p>
            <a:r>
              <a:rPr lang="en-US" sz="1600" dirty="0">
                <a:latin typeface="Rockwell" pitchFamily="18" charset="0"/>
              </a:rPr>
              <a:t>is limited by the aperture of our magnet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5B8533-E835-4781-A1B7-CF35C64B6E71}"/>
              </a:ext>
            </a:extLst>
          </p:cNvPr>
          <p:cNvSpPr txBox="1"/>
          <p:nvPr/>
        </p:nvSpPr>
        <p:spPr>
          <a:xfrm>
            <a:off x="1970" y="4663052"/>
            <a:ext cx="3625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itchFamily="18" charset="0"/>
              </a:rPr>
              <a:t>10.2020 – development </a:t>
            </a:r>
          </a:p>
          <a:p>
            <a:r>
              <a:rPr lang="en-US" sz="1600" dirty="0">
                <a:latin typeface="Rockwell" pitchFamily="18" charset="0"/>
              </a:rPr>
              <a:t>of the mechanics design for GEM planes inside the magnet.</a:t>
            </a:r>
          </a:p>
          <a:p>
            <a:r>
              <a:rPr lang="en-US" sz="1600" dirty="0">
                <a:latin typeface="Rockwell" pitchFamily="18" charset="0"/>
              </a:rPr>
              <a:t>2021 – mechanics production, installation of the GEM planes. 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696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Rockwell" pitchFamily="18" charset="0"/>
              </a:rPr>
              <a:t>Material budget of the GEM central tracking system</a:t>
            </a:r>
            <a:endParaRPr lang="ru-RU" sz="2800" dirty="0"/>
          </a:p>
          <a:p>
            <a:pPr algn="ctr"/>
            <a:r>
              <a:rPr lang="en-US" sz="2800" dirty="0">
                <a:latin typeface="Rockwell" pitchFamily="18" charset="0"/>
              </a:rPr>
              <a:t>full configuration </a:t>
            </a:r>
            <a:endParaRPr lang="ru-RU" sz="2800" dirty="0"/>
          </a:p>
        </p:txBody>
      </p:sp>
      <p:pic>
        <p:nvPicPr>
          <p:cNvPr id="5" name="Picture 3" descr="C:\Users\anna\Downloads\radlen_tanAlphaXAlph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376" y="1043845"/>
            <a:ext cx="7944064" cy="557519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9369DE-79D4-423B-AFB1-D5A5D9A8FB6E}"/>
              </a:ext>
            </a:extLst>
          </p:cNvPr>
          <p:cNvSpPr txBox="1"/>
          <p:nvPr/>
        </p:nvSpPr>
        <p:spPr>
          <a:xfrm>
            <a:off x="1475656" y="564487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D. Baranov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188640"/>
            <a:ext cx="675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ckwell" pitchFamily="18" charset="0"/>
              </a:rPr>
              <a:t>Assembly of the stand for long-term GEM tests</a:t>
            </a:r>
            <a:endParaRPr lang="ru-RU" sz="2400" dirty="0"/>
          </a:p>
        </p:txBody>
      </p:sp>
      <p:sp>
        <p:nvSpPr>
          <p:cNvPr id="1029" name="AutoShape 5" descr="https://apf.mail.ru/cgi-bin/readmsg?id=16006962771462657771;0;3&amp;exif=1&amp;full=1&amp;x-email=anna_maksymchuk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78090" y="791201"/>
            <a:ext cx="3374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itchFamily="18" charset="0"/>
              </a:rPr>
              <a:t>First stage – tests of 1632*390 mm</a:t>
            </a:r>
            <a:r>
              <a:rPr lang="en-US" sz="1600" baseline="30000" dirty="0">
                <a:latin typeface="Rockwell" pitchFamily="18" charset="0"/>
              </a:rPr>
              <a:t>2</a:t>
            </a:r>
            <a:r>
              <a:rPr lang="en-US" sz="1600" dirty="0">
                <a:latin typeface="Rockwell" pitchFamily="18" charset="0"/>
              </a:rPr>
              <a:t> detectors, in progress</a:t>
            </a:r>
          </a:p>
          <a:p>
            <a:endParaRPr lang="en-US" sz="1600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Second stage – tests of 1632*450 mm</a:t>
            </a:r>
            <a:r>
              <a:rPr lang="en-US" sz="1600" baseline="30000" dirty="0">
                <a:latin typeface="Rockwell" pitchFamily="18" charset="0"/>
              </a:rPr>
              <a:t>2</a:t>
            </a:r>
            <a:r>
              <a:rPr lang="en-US" sz="1600" dirty="0">
                <a:latin typeface="Rockwell" pitchFamily="18" charset="0"/>
              </a:rPr>
              <a:t> detectors</a:t>
            </a: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84E62-0E06-41D8-9209-A25B801D4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 b="8741"/>
          <a:stretch/>
        </p:blipFill>
        <p:spPr>
          <a:xfrm>
            <a:off x="0" y="811105"/>
            <a:ext cx="5878090" cy="3600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30ECBD-9B22-470D-9E6F-ECA151734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04"/>
          <a:stretch/>
        </p:blipFill>
        <p:spPr>
          <a:xfrm>
            <a:off x="3178849" y="5020264"/>
            <a:ext cx="3200420" cy="18377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B35D80-3496-468D-B0A3-4CFDD888C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97"/>
          <a:stretch/>
        </p:blipFill>
        <p:spPr>
          <a:xfrm>
            <a:off x="0" y="5020263"/>
            <a:ext cx="3200420" cy="1837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97485B-1BB1-4FC8-B184-2767CD8A4CF2}"/>
              </a:ext>
            </a:extLst>
          </p:cNvPr>
          <p:cNvSpPr txBox="1"/>
          <p:nvPr/>
        </p:nvSpPr>
        <p:spPr>
          <a:xfrm>
            <a:off x="1547664" y="4696924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Main goals: to</a:t>
            </a:r>
            <a:r>
              <a:rPr lang="ru-RU" sz="1600" dirty="0"/>
              <a:t> </a:t>
            </a:r>
            <a:r>
              <a:rPr lang="en-US" sz="1600" dirty="0">
                <a:latin typeface="Rockwell" panose="02060603020205020403" pitchFamily="18" charset="0"/>
              </a:rPr>
              <a:t>study geometrical efficiency and spatial resolution </a:t>
            </a:r>
            <a:endParaRPr lang="ru-RU" sz="1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5FB744-30FF-4437-8C66-4B9DAAC54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541" y="5020263"/>
            <a:ext cx="2773459" cy="18646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DA4FAD-CB05-4FA4-BD04-9AD4A09E9805}"/>
              </a:ext>
            </a:extLst>
          </p:cNvPr>
          <p:cNvSpPr txBox="1"/>
          <p:nvPr/>
        </p:nvSpPr>
        <p:spPr>
          <a:xfrm>
            <a:off x="155575" y="4398678"/>
            <a:ext cx="1392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Rockwell" panose="02060603020205020403" pitchFamily="18" charset="0"/>
              </a:rPr>
              <a:t>DAQ system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534E6-2275-4433-AE35-3D13CD96E31E}"/>
              </a:ext>
            </a:extLst>
          </p:cNvPr>
          <p:cNvSpPr txBox="1"/>
          <p:nvPr/>
        </p:nvSpPr>
        <p:spPr>
          <a:xfrm>
            <a:off x="6804248" y="267461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Rockwell" panose="02060603020205020403" pitchFamily="18" charset="0"/>
              </a:rPr>
              <a:t>Trigger and HV system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4F369F-200C-4D55-A361-8B812B217C5A}"/>
              </a:ext>
            </a:extLst>
          </p:cNvPr>
          <p:cNvSpPr txBox="1"/>
          <p:nvPr/>
        </p:nvSpPr>
        <p:spPr>
          <a:xfrm>
            <a:off x="6829263" y="3718641"/>
            <a:ext cx="171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Rockwell" panose="02060603020205020403" pitchFamily="18" charset="0"/>
              </a:rPr>
              <a:t>GEM detectors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923BFD2-A95F-4907-8E5B-33799C5B0C2F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652120" y="2967004"/>
            <a:ext cx="1152128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A107D2E-3708-4961-80A1-4C0421689802}"/>
              </a:ext>
            </a:extLst>
          </p:cNvPr>
          <p:cNvCxnSpPr>
            <a:cxnSpLocks/>
          </p:cNvCxnSpPr>
          <p:nvPr/>
        </p:nvCxnSpPr>
        <p:spPr>
          <a:xfrm flipH="1" flipV="1">
            <a:off x="4139952" y="3357952"/>
            <a:ext cx="2689311" cy="5127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A549918-D808-406F-88F2-AA21EABF54BB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539554" y="3429002"/>
            <a:ext cx="312066" cy="9696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2EE646B-C0A8-4DB3-A74E-7A4B2DC69847}"/>
              </a:ext>
            </a:extLst>
          </p:cNvPr>
          <p:cNvSpPr txBox="1"/>
          <p:nvPr/>
        </p:nvSpPr>
        <p:spPr>
          <a:xfrm>
            <a:off x="2334829" y="4413265"/>
            <a:ext cx="320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Rockwell" panose="02060603020205020403" pitchFamily="18" charset="0"/>
              </a:rPr>
              <a:t>Scintillation detectors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D6E8759B-34B2-4AFD-83F1-7664AE7B7CB4}"/>
              </a:ext>
            </a:extLst>
          </p:cNvPr>
          <p:cNvCxnSpPr>
            <a:cxnSpLocks/>
          </p:cNvCxnSpPr>
          <p:nvPr/>
        </p:nvCxnSpPr>
        <p:spPr>
          <a:xfrm flipH="1" flipV="1">
            <a:off x="2555776" y="4144820"/>
            <a:ext cx="623073" cy="2563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E73DB12B-DAF3-493D-9BDE-6127062ACD5F}"/>
              </a:ext>
            </a:extLst>
          </p:cNvPr>
          <p:cNvCxnSpPr>
            <a:cxnSpLocks/>
          </p:cNvCxnSpPr>
          <p:nvPr/>
        </p:nvCxnSpPr>
        <p:spPr>
          <a:xfrm flipH="1" flipV="1">
            <a:off x="2045207" y="1259063"/>
            <a:ext cx="1157085" cy="31658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97036-3554-432A-AE0A-A555459BCC45}"/>
              </a:ext>
            </a:extLst>
          </p:cNvPr>
          <p:cNvSpPr txBox="1"/>
          <p:nvPr/>
        </p:nvSpPr>
        <p:spPr>
          <a:xfrm>
            <a:off x="3142695" y="140495"/>
            <a:ext cx="26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Rockwell" panose="02060603020205020403" pitchFamily="18" charset="0"/>
              </a:rPr>
              <a:t>Gas system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1A441-06C4-4229-A0E8-B67E8A74F493}"/>
              </a:ext>
            </a:extLst>
          </p:cNvPr>
          <p:cNvSpPr txBox="1"/>
          <p:nvPr/>
        </p:nvSpPr>
        <p:spPr>
          <a:xfrm>
            <a:off x="608118" y="600253"/>
            <a:ext cx="8316158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>
                <a:solidFill>
                  <a:prstClr val="black"/>
                </a:solidFill>
                <a:latin typeface="Rockwell" panose="02060603020205020403" pitchFamily="18" charset="0"/>
              </a:rPr>
              <a:t>Gas system requirements : 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Rockwell" panose="02060603020205020403" pitchFamily="18" charset="0"/>
              </a:rPr>
              <a:t>stable flow and mixture parameters; 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7 </a:t>
            </a:r>
            <a:r>
              <a:rPr lang="en-US" sz="1600" dirty="0">
                <a:solidFill>
                  <a:prstClr val="black"/>
                </a:solidFill>
                <a:latin typeface="Rockwell" panose="02060603020205020403" pitchFamily="18" charset="0"/>
              </a:rPr>
              <a:t>independent channels to each GEM-plane; 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Rockwell" panose="02060603020205020403" pitchFamily="18" charset="0"/>
              </a:rPr>
              <a:t>reducing and control oxygen and moisture impurities in gas mixture; </a:t>
            </a:r>
            <a:endParaRPr lang="ru-RU" sz="16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ru-RU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E9FCB52D-C9E8-49A1-8337-239FE923B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3" y="3163232"/>
            <a:ext cx="3890234" cy="269747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16013781-5A93-4DA0-9DA0-CDF6122D48E5}"/>
              </a:ext>
            </a:extLst>
          </p:cNvPr>
          <p:cNvSpPr txBox="1"/>
          <p:nvPr/>
        </p:nvSpPr>
        <p:spPr>
          <a:xfrm>
            <a:off x="504357" y="5874540"/>
            <a:ext cx="3455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200" dirty="0">
                <a:solidFill>
                  <a:prstClr val="black"/>
                </a:solidFill>
                <a:latin typeface="Rockwell" panose="02060603020205020403" pitchFamily="18" charset="0"/>
              </a:rPr>
              <a:t>Discharge probability on alphas as a function of moisture level in the gas. COMPASS</a:t>
            </a:r>
            <a:endParaRPr lang="ru-RU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472B1632-B67A-4197-9B1C-F09A210F24D2}"/>
              </a:ext>
            </a:extLst>
          </p:cNvPr>
          <p:cNvGrpSpPr/>
          <p:nvPr/>
        </p:nvGrpSpPr>
        <p:grpSpPr>
          <a:xfrm>
            <a:off x="207365" y="2060848"/>
            <a:ext cx="8684574" cy="2412098"/>
            <a:chOff x="0" y="2219043"/>
            <a:chExt cx="8684574" cy="241209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D58A188-ADE4-4BE1-962E-9ED8783F6BFF}"/>
                </a:ext>
              </a:extLst>
            </p:cNvPr>
            <p:cNvSpPr/>
            <p:nvPr/>
          </p:nvSpPr>
          <p:spPr>
            <a:xfrm>
              <a:off x="1309708" y="2219043"/>
              <a:ext cx="1170278" cy="6518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2A05EC3F-C4DF-417F-89AB-3E325133C061}"/>
                </a:ext>
              </a:extLst>
            </p:cNvPr>
            <p:cNvSpPr/>
            <p:nvPr/>
          </p:nvSpPr>
          <p:spPr>
            <a:xfrm>
              <a:off x="2710743" y="2219043"/>
              <a:ext cx="865835" cy="6518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D091E1-4D24-4D67-9C6C-E804CA64FD44}"/>
                </a:ext>
              </a:extLst>
            </p:cNvPr>
            <p:cNvSpPr txBox="1"/>
            <p:nvPr/>
          </p:nvSpPr>
          <p:spPr>
            <a:xfrm>
              <a:off x="1248026" y="2294983"/>
              <a:ext cx="12687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Multichannel gas mixer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2130866A-3115-4AB4-A33D-F9170B0A3AEC}"/>
                </a:ext>
              </a:extLst>
            </p:cNvPr>
            <p:cNvSpPr/>
            <p:nvPr/>
          </p:nvSpPr>
          <p:spPr>
            <a:xfrm>
              <a:off x="3879077" y="2223084"/>
              <a:ext cx="1005396" cy="6459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1B9BC7-47C3-41BC-BCBF-254CC2A08AAB}"/>
                </a:ext>
              </a:extLst>
            </p:cNvPr>
            <p:cNvSpPr txBox="1"/>
            <p:nvPr/>
          </p:nvSpPr>
          <p:spPr>
            <a:xfrm>
              <a:off x="2710744" y="2279595"/>
              <a:ext cx="865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H</a:t>
              </a:r>
              <a:r>
                <a:rPr lang="en-US" sz="1400" baseline="-25000" dirty="0">
                  <a:solidFill>
                    <a:prstClr val="black"/>
                  </a:solidFill>
                  <a:latin typeface="Rockwell" panose="02060603020205020403" pitchFamily="18" charset="0"/>
                </a:rPr>
                <a:t>2</a:t>
              </a: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0 and 0</a:t>
              </a:r>
              <a:r>
                <a:rPr lang="en-US" sz="1400" baseline="-25000" dirty="0">
                  <a:solidFill>
                    <a:prstClr val="black"/>
                  </a:solidFill>
                  <a:latin typeface="Rockwell" panose="02060603020205020403" pitchFamily="18" charset="0"/>
                </a:rPr>
                <a:t>2</a:t>
              </a: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 filter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4C0B9548-DF29-45E6-A898-AFD57F839ADB}"/>
                </a:ext>
              </a:extLst>
            </p:cNvPr>
            <p:cNvCxnSpPr>
              <a:cxnSpLocks/>
            </p:cNvCxnSpPr>
            <p:nvPr/>
          </p:nvCxnSpPr>
          <p:spPr>
            <a:xfrm>
              <a:off x="2413119" y="2553257"/>
              <a:ext cx="30979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5A768C-7D3E-4D82-9D22-4E4CB0CCEF14}"/>
                </a:ext>
              </a:extLst>
            </p:cNvPr>
            <p:cNvSpPr txBox="1"/>
            <p:nvPr/>
          </p:nvSpPr>
          <p:spPr>
            <a:xfrm>
              <a:off x="3770565" y="2291647"/>
              <a:ext cx="12104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H</a:t>
              </a:r>
              <a:r>
                <a:rPr lang="en-US" sz="1400" baseline="-25000" dirty="0">
                  <a:solidFill>
                    <a:prstClr val="black"/>
                  </a:solidFill>
                  <a:latin typeface="Rockwell" panose="02060603020205020403" pitchFamily="18" charset="0"/>
                </a:rPr>
                <a:t>2</a:t>
              </a: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0 and 0</a:t>
              </a:r>
              <a:r>
                <a:rPr lang="en-US" sz="1400" baseline="-25000" dirty="0">
                  <a:solidFill>
                    <a:prstClr val="black"/>
                  </a:solidFill>
                  <a:latin typeface="Rockwell" panose="02060603020205020403" pitchFamily="18" charset="0"/>
                </a:rPr>
                <a:t>2</a:t>
              </a: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 analyzer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48D71C22-1ADD-4151-ABC1-195608422DCE}"/>
                </a:ext>
              </a:extLst>
            </p:cNvPr>
            <p:cNvSpPr/>
            <p:nvPr/>
          </p:nvSpPr>
          <p:spPr>
            <a:xfrm>
              <a:off x="5161246" y="3109975"/>
              <a:ext cx="3523328" cy="1504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B96D328C-2D76-47FA-87C5-031EA313990B}"/>
                </a:ext>
              </a:extLst>
            </p:cNvPr>
            <p:cNvSpPr/>
            <p:nvPr/>
          </p:nvSpPr>
          <p:spPr>
            <a:xfrm>
              <a:off x="5148064" y="2219043"/>
              <a:ext cx="1210423" cy="64999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9A3AEC-B637-4FC2-9891-F44440F7B333}"/>
                </a:ext>
              </a:extLst>
            </p:cNvPr>
            <p:cNvSpPr txBox="1"/>
            <p:nvPr/>
          </p:nvSpPr>
          <p:spPr>
            <a:xfrm>
              <a:off x="5174975" y="2296939"/>
              <a:ext cx="1173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Distribution panel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E6F7DB6C-992E-4623-BE9F-9D52EDB16EF2}"/>
                </a:ext>
              </a:extLst>
            </p:cNvPr>
            <p:cNvCxnSpPr>
              <a:cxnSpLocks/>
            </p:cNvCxnSpPr>
            <p:nvPr/>
          </p:nvCxnSpPr>
          <p:spPr>
            <a:xfrm>
              <a:off x="5690390" y="2869035"/>
              <a:ext cx="0" cy="5098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90926767-197A-49AD-9761-537B20A4F5CB}"/>
                </a:ext>
              </a:extLst>
            </p:cNvPr>
            <p:cNvSpPr/>
            <p:nvPr/>
          </p:nvSpPr>
          <p:spPr>
            <a:xfrm>
              <a:off x="5283487" y="3378927"/>
              <a:ext cx="813807" cy="6555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D0010D7-0832-4938-8CBA-D2852BF31E4E}"/>
                </a:ext>
              </a:extLst>
            </p:cNvPr>
            <p:cNvSpPr txBox="1"/>
            <p:nvPr/>
          </p:nvSpPr>
          <p:spPr>
            <a:xfrm>
              <a:off x="5327516" y="3401451"/>
              <a:ext cx="7257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GEM plane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C74E35C6-2363-40AA-9961-FC027D91FE64}"/>
                </a:ext>
              </a:extLst>
            </p:cNvPr>
            <p:cNvSpPr/>
            <p:nvPr/>
          </p:nvSpPr>
          <p:spPr>
            <a:xfrm>
              <a:off x="7815337" y="3384422"/>
              <a:ext cx="725750" cy="65001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DF515B3-96A5-40FC-A027-FC2BB74E817D}"/>
                </a:ext>
              </a:extLst>
            </p:cNvPr>
            <p:cNvSpPr txBox="1"/>
            <p:nvPr/>
          </p:nvSpPr>
          <p:spPr>
            <a:xfrm>
              <a:off x="7825099" y="3449849"/>
              <a:ext cx="725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Oil gate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842B8AC-7AFD-448B-9F97-6DA8CE380054}"/>
                </a:ext>
              </a:extLst>
            </p:cNvPr>
            <p:cNvSpPr txBox="1"/>
            <p:nvPr/>
          </p:nvSpPr>
          <p:spPr>
            <a:xfrm>
              <a:off x="6358487" y="4354142"/>
              <a:ext cx="13155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200" dirty="0">
                  <a:solidFill>
                    <a:prstClr val="black"/>
                  </a:solidFill>
                  <a:latin typeface="Rockwell" panose="02060603020205020403" pitchFamily="18" charset="0"/>
                </a:rPr>
                <a:t>For one channel</a:t>
              </a:r>
              <a:endParaRPr lang="ru-RU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19E38FA2-A2A9-49A3-94AB-C3C8B339A420}"/>
                </a:ext>
              </a:extLst>
            </p:cNvPr>
            <p:cNvSpPr/>
            <p:nvPr/>
          </p:nvSpPr>
          <p:spPr>
            <a:xfrm>
              <a:off x="75554" y="2220701"/>
              <a:ext cx="1005396" cy="65187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ru-RU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DAF058-5292-4EDC-9AE7-5A33B58E13CE}"/>
                </a:ext>
              </a:extLst>
            </p:cNvPr>
            <p:cNvSpPr txBox="1"/>
            <p:nvPr/>
          </p:nvSpPr>
          <p:spPr>
            <a:xfrm>
              <a:off x="0" y="2254252"/>
              <a:ext cx="1145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Rockwell" panose="02060603020205020403" pitchFamily="18" charset="0"/>
                </a:rPr>
                <a:t>Gas cylinders</a:t>
              </a:r>
              <a:endParaRPr lang="ru-RU" sz="1400" dirty="0"/>
            </a:p>
          </p:txBody>
        </p:sp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203F6B94-5327-402A-88B9-347294C345FD}"/>
                </a:ext>
              </a:extLst>
            </p:cNvPr>
            <p:cNvSpPr/>
            <p:nvPr/>
          </p:nvSpPr>
          <p:spPr>
            <a:xfrm>
              <a:off x="6450025" y="3378927"/>
              <a:ext cx="1005396" cy="6555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ru-RU" sz="135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1D45494-0409-45DD-9B2C-80A8C7479752}"/>
                </a:ext>
              </a:extLst>
            </p:cNvPr>
            <p:cNvSpPr txBox="1"/>
            <p:nvPr/>
          </p:nvSpPr>
          <p:spPr>
            <a:xfrm>
              <a:off x="6248069" y="3449321"/>
              <a:ext cx="1456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H</a:t>
              </a:r>
              <a:r>
                <a:rPr lang="en-US" sz="1400" baseline="-25000" dirty="0">
                  <a:solidFill>
                    <a:prstClr val="black"/>
                  </a:solidFill>
                  <a:latin typeface="Rockwell" panose="02060603020205020403" pitchFamily="18" charset="0"/>
                </a:rPr>
                <a:t>2</a:t>
              </a: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0 and 0</a:t>
              </a:r>
              <a:r>
                <a:rPr lang="en-US" sz="1400" baseline="-25000" dirty="0">
                  <a:solidFill>
                    <a:prstClr val="black"/>
                  </a:solidFill>
                  <a:latin typeface="Rockwell" panose="02060603020205020403" pitchFamily="18" charset="0"/>
                </a:rPr>
                <a:t>2</a:t>
              </a:r>
              <a:r>
                <a:rPr lang="en-US" sz="1400" dirty="0">
                  <a:solidFill>
                    <a:prstClr val="black"/>
                  </a:solidFill>
                  <a:latin typeface="Rockwell" panose="02060603020205020403" pitchFamily="18" charset="0"/>
                </a:rPr>
                <a:t> analyzer</a:t>
              </a:r>
              <a:endParaRPr lang="ru-RU"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75" name="Прямая со стрелкой 74">
              <a:extLst>
                <a:ext uri="{FF2B5EF4-FFF2-40B4-BE49-F238E27FC236}">
                  <a16:creationId xmlns:a16="http://schemas.microsoft.com/office/drawing/2014/main" id="{DBB7B22E-144F-408A-92CF-BB6287766312}"/>
                </a:ext>
              </a:extLst>
            </p:cNvPr>
            <p:cNvCxnSpPr>
              <a:cxnSpLocks/>
            </p:cNvCxnSpPr>
            <p:nvPr/>
          </p:nvCxnSpPr>
          <p:spPr>
            <a:xfrm>
              <a:off x="1080950" y="2553257"/>
              <a:ext cx="22450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>
              <a:extLst>
                <a:ext uri="{FF2B5EF4-FFF2-40B4-BE49-F238E27FC236}">
                  <a16:creationId xmlns:a16="http://schemas.microsoft.com/office/drawing/2014/main" id="{EFE2B915-8DA8-4845-A38D-BE71C902DEBA}"/>
                </a:ext>
              </a:extLst>
            </p:cNvPr>
            <p:cNvCxnSpPr>
              <a:cxnSpLocks/>
            </p:cNvCxnSpPr>
            <p:nvPr/>
          </p:nvCxnSpPr>
          <p:spPr>
            <a:xfrm>
              <a:off x="3569281" y="2541204"/>
              <a:ext cx="30979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>
              <a:extLst>
                <a:ext uri="{FF2B5EF4-FFF2-40B4-BE49-F238E27FC236}">
                  <a16:creationId xmlns:a16="http://schemas.microsoft.com/office/drawing/2014/main" id="{B3EB738C-5ED2-4832-B317-177CCC9E1C85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4884473" y="2541204"/>
              <a:ext cx="263591" cy="28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>
              <a:extLst>
                <a:ext uri="{FF2B5EF4-FFF2-40B4-BE49-F238E27FC236}">
                  <a16:creationId xmlns:a16="http://schemas.microsoft.com/office/drawing/2014/main" id="{F56DEC31-BA11-4274-A246-E9BB98157F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7294" y="3706681"/>
              <a:ext cx="35273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>
              <a:extLst>
                <a:ext uri="{FF2B5EF4-FFF2-40B4-BE49-F238E27FC236}">
                  <a16:creationId xmlns:a16="http://schemas.microsoft.com/office/drawing/2014/main" id="{064DEDA8-809C-4370-9A2D-55D42AED6A61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7455421" y="3706681"/>
              <a:ext cx="369678" cy="47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FC9C64E-C50B-4336-A8FE-ED03E1EA0D7A}"/>
              </a:ext>
            </a:extLst>
          </p:cNvPr>
          <p:cNvSpPr txBox="1"/>
          <p:nvPr/>
        </p:nvSpPr>
        <p:spPr>
          <a:xfrm>
            <a:off x="4482334" y="5275930"/>
            <a:ext cx="482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ckwell" panose="02060603020205020403" pitchFamily="18" charset="0"/>
              </a:rPr>
              <a:t>Oxygen analyze - GE oxy.IQ 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Moisture analyze - GE dew.IQ+ GE </a:t>
            </a:r>
            <a:r>
              <a:rPr lang="en-US" sz="1600" dirty="0" err="1">
                <a:latin typeface="Rockwell" panose="02060603020205020403" pitchFamily="18" charset="0"/>
              </a:rPr>
              <a:t>IQ.probe</a:t>
            </a:r>
            <a:endParaRPr lang="ru-RU" sz="1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3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79512" y="583812"/>
            <a:ext cx="8496944" cy="298920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100" dirty="0">
                <a:latin typeface="Rockwell" panose="02060603020205020403" pitchFamily="18" charset="0"/>
              </a:rPr>
              <a:t>Conclusions</a:t>
            </a:r>
            <a:endParaRPr lang="ru-RU" sz="2100" dirty="0"/>
          </a:p>
          <a:p>
            <a:pPr marL="0" indent="0">
              <a:buNone/>
            </a:pPr>
            <a:endParaRPr lang="en-US" sz="1800" dirty="0">
              <a:latin typeface="Rockwell" panose="02060603020205020403" pitchFamily="18" charset="0"/>
            </a:endParaRPr>
          </a:p>
          <a:p>
            <a:r>
              <a:rPr lang="en-US" sz="1600" dirty="0">
                <a:latin typeface="Rockwell" panose="02060603020205020403" pitchFamily="18" charset="0"/>
              </a:rPr>
              <a:t>7 detectors </a:t>
            </a:r>
            <a:r>
              <a:rPr lang="ru-RU" sz="1600" dirty="0">
                <a:latin typeface="Rockwell" panose="02060603020205020403" pitchFamily="18" charset="0"/>
              </a:rPr>
              <a:t>1632</a:t>
            </a:r>
            <a:r>
              <a:rPr lang="en-US" sz="1600" dirty="0">
                <a:latin typeface="Rockwell" panose="02060603020205020403" pitchFamily="18" charset="0"/>
              </a:rPr>
              <a:t>×</a:t>
            </a:r>
            <a:r>
              <a:rPr lang="ru-RU" sz="1600" dirty="0">
                <a:latin typeface="Rockwell" panose="02060603020205020403" pitchFamily="18" charset="0"/>
              </a:rPr>
              <a:t>450</a:t>
            </a:r>
            <a:r>
              <a:rPr lang="ru-RU" sz="1600" dirty="0"/>
              <a:t> </a:t>
            </a:r>
            <a:r>
              <a:rPr lang="en-US" sz="1600" dirty="0">
                <a:latin typeface="Rockwell" panose="02060603020205020403" pitchFamily="18" charset="0"/>
              </a:rPr>
              <a:t>mm</a:t>
            </a:r>
            <a:r>
              <a:rPr lang="ru-RU" sz="1600" baseline="30000" dirty="0"/>
              <a:t>2</a:t>
            </a:r>
            <a:r>
              <a:rPr lang="ru-RU" sz="1600" dirty="0"/>
              <a:t> </a:t>
            </a:r>
            <a:r>
              <a:rPr lang="en-US" sz="1600" dirty="0">
                <a:latin typeface="Rockwell" panose="02060603020205020403" pitchFamily="18" charset="0"/>
              </a:rPr>
              <a:t>and </a:t>
            </a:r>
            <a:r>
              <a:rPr lang="ru-RU" sz="1600" dirty="0">
                <a:latin typeface="Rockwell" panose="02060603020205020403" pitchFamily="18" charset="0"/>
              </a:rPr>
              <a:t>7</a:t>
            </a:r>
            <a:r>
              <a:rPr lang="en-US" sz="1600" dirty="0">
                <a:latin typeface="Rockwell" panose="02060603020205020403" pitchFamily="18" charset="0"/>
              </a:rPr>
              <a:t> detector </a:t>
            </a:r>
            <a:r>
              <a:rPr lang="ru-RU" sz="1600" dirty="0">
                <a:latin typeface="Rockwell" panose="02060603020205020403" pitchFamily="18" charset="0"/>
              </a:rPr>
              <a:t>1632</a:t>
            </a:r>
            <a:r>
              <a:rPr lang="en-US" sz="1600" dirty="0">
                <a:latin typeface="Rockwell" panose="02060603020205020403" pitchFamily="18" charset="0"/>
              </a:rPr>
              <a:t>×</a:t>
            </a:r>
            <a:r>
              <a:rPr lang="ru-RU" sz="1600" dirty="0">
                <a:latin typeface="Rockwell" panose="02060603020205020403" pitchFamily="18" charset="0"/>
              </a:rPr>
              <a:t>390</a:t>
            </a:r>
            <a:r>
              <a:rPr lang="ru-RU" sz="1600" dirty="0"/>
              <a:t> </a:t>
            </a:r>
            <a:r>
              <a:rPr lang="en-US" sz="1600" dirty="0">
                <a:latin typeface="Rockwell" panose="02060603020205020403" pitchFamily="18" charset="0"/>
              </a:rPr>
              <a:t>mm</a:t>
            </a:r>
            <a:r>
              <a:rPr lang="ru-RU" sz="1600" baseline="30000" dirty="0"/>
              <a:t>2 </a:t>
            </a:r>
            <a:r>
              <a:rPr lang="en-US" sz="1600" dirty="0">
                <a:latin typeface="Rockwell" panose="02060603020205020403" pitchFamily="18" charset="0"/>
              </a:rPr>
              <a:t>are produced;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7 detectors </a:t>
            </a:r>
            <a:r>
              <a:rPr lang="ru-RU" sz="1600" dirty="0">
                <a:latin typeface="Rockwell" panose="02060603020205020403" pitchFamily="18" charset="0"/>
              </a:rPr>
              <a:t>1632</a:t>
            </a:r>
            <a:r>
              <a:rPr lang="en-US" sz="1600" dirty="0">
                <a:latin typeface="Rockwell" panose="02060603020205020403" pitchFamily="18" charset="0"/>
              </a:rPr>
              <a:t>×</a:t>
            </a:r>
            <a:r>
              <a:rPr lang="ru-RU" sz="1600" dirty="0">
                <a:latin typeface="Rockwell" panose="02060603020205020403" pitchFamily="18" charset="0"/>
              </a:rPr>
              <a:t>450</a:t>
            </a:r>
            <a:r>
              <a:rPr lang="ru-RU" sz="1600" dirty="0"/>
              <a:t> </a:t>
            </a:r>
            <a:r>
              <a:rPr lang="en-US" sz="1600" dirty="0">
                <a:latin typeface="Rockwell" panose="02060603020205020403" pitchFamily="18" charset="0"/>
              </a:rPr>
              <a:t>mm</a:t>
            </a:r>
            <a:r>
              <a:rPr lang="ru-RU" sz="1600" baseline="30000" dirty="0"/>
              <a:t>2</a:t>
            </a:r>
            <a:r>
              <a:rPr lang="en-US" sz="1600" baseline="30000" dirty="0">
                <a:latin typeface="Rockwell" panose="02060603020205020403" pitchFamily="18" charset="0"/>
              </a:rPr>
              <a:t> </a:t>
            </a:r>
            <a:r>
              <a:rPr lang="en-US" sz="1600" dirty="0">
                <a:latin typeface="Rockwell" panose="02060603020205020403" pitchFamily="18" charset="0"/>
              </a:rPr>
              <a:t>was tested at d, C, </a:t>
            </a:r>
            <a:r>
              <a:rPr lang="en-US" sz="1600" dirty="0" err="1">
                <a:latin typeface="Rockwell" panose="02060603020205020403" pitchFamily="18" charset="0"/>
              </a:rPr>
              <a:t>Ar</a:t>
            </a:r>
            <a:r>
              <a:rPr lang="en-US" sz="1600" dirty="0">
                <a:latin typeface="Rockwell" panose="02060603020205020403" pitchFamily="18" charset="0"/>
              </a:rPr>
              <a:t>, Kr ion beams;</a:t>
            </a:r>
            <a:endParaRPr lang="ru-RU" sz="1600" dirty="0"/>
          </a:p>
          <a:p>
            <a:r>
              <a:rPr lang="ru-RU" sz="1600" dirty="0">
                <a:latin typeface="Rockwell" panose="02060603020205020403" pitchFamily="18" charset="0"/>
              </a:rPr>
              <a:t>2 </a:t>
            </a:r>
            <a:r>
              <a:rPr lang="en-US" sz="1600" dirty="0">
                <a:latin typeface="Rockwell" panose="02060603020205020403" pitchFamily="18" charset="0"/>
              </a:rPr>
              <a:t>spare detectors are waiting for the assembly at CERN;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High Voltage and Low Voltage systems are ready;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Gas system is under upgrade;</a:t>
            </a:r>
            <a:endParaRPr lang="ru-RU" sz="1600" dirty="0">
              <a:latin typeface="Rockwell" panose="02060603020205020403" pitchFamily="18" charset="0"/>
            </a:endParaRPr>
          </a:p>
          <a:p>
            <a:r>
              <a:rPr lang="en-US" sz="1600" dirty="0">
                <a:latin typeface="Rockwell" panose="02060603020205020403" pitchFamily="18" charset="0"/>
              </a:rPr>
              <a:t>Mechanics for GEM-planes inside the magnet has been developed;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Assembling the stand for testing the GEM-detectors with cosmic rays has been finished;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Tests</a:t>
            </a:r>
            <a:r>
              <a:rPr lang="ru-RU" sz="1600" dirty="0">
                <a:latin typeface="Rockwell" panose="02060603020205020403" pitchFamily="18" charset="0"/>
              </a:rPr>
              <a:t> </a:t>
            </a:r>
            <a:r>
              <a:rPr lang="en-US" sz="1600" dirty="0">
                <a:latin typeface="Rockwell" panose="02060603020205020403" pitchFamily="18" charset="0"/>
              </a:rPr>
              <a:t>of 1632*390 mm</a:t>
            </a:r>
            <a:r>
              <a:rPr lang="en-US" sz="1600" baseline="30000" dirty="0">
                <a:latin typeface="Rockwell" pitchFamily="18" charset="0"/>
              </a:rPr>
              <a:t>2</a:t>
            </a:r>
            <a:r>
              <a:rPr lang="en-US" sz="1600" dirty="0">
                <a:latin typeface="Rockwell" pitchFamily="18" charset="0"/>
              </a:rPr>
              <a:t> detectors with cosmic rays are in progress.</a:t>
            </a:r>
          </a:p>
          <a:p>
            <a:endParaRPr lang="en-US" sz="1900" dirty="0">
              <a:latin typeface="Rockwell" panose="02060603020205020403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212AC3-383A-4C4B-A205-B8AD5AD8CA88}"/>
              </a:ext>
            </a:extLst>
          </p:cNvPr>
          <p:cNvSpPr txBox="1"/>
          <p:nvPr/>
        </p:nvSpPr>
        <p:spPr>
          <a:xfrm>
            <a:off x="251520" y="450912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Rockwell" panose="02060603020205020403" pitchFamily="18" charset="0"/>
              </a:rPr>
              <a:t>Deadline – autumn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18FCC1-A234-4C8A-B193-FDCBA304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1FD84-3DBB-4275-9B63-DE784D87A9EF}"/>
              </a:ext>
            </a:extLst>
          </p:cNvPr>
          <p:cNvSpPr txBox="1"/>
          <p:nvPr/>
        </p:nvSpPr>
        <p:spPr>
          <a:xfrm>
            <a:off x="30" y="31366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ockwell" panose="02060603020205020403" pitchFamily="18" charset="0"/>
              </a:rPr>
              <a:t>Back up slides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5525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242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688" y="260648"/>
            <a:ext cx="5522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ckwell" pitchFamily="18" charset="0"/>
              </a:rPr>
              <a:t>Material budget of one Gem detector 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98A9-F14E-4F1D-A706-3C5453D5AB2C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5" name="TextBox 2059"/>
          <p:cNvSpPr txBox="1">
            <a:spLocks noChangeArrowheads="1"/>
          </p:cNvSpPr>
          <p:nvPr/>
        </p:nvSpPr>
        <p:spPr bwMode="auto">
          <a:xfrm>
            <a:off x="2473413" y="292735"/>
            <a:ext cx="464451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700" dirty="0">
                <a:latin typeface="Rockwell" pitchFamily="18" charset="0"/>
                <a:cs typeface="Arial" pitchFamily="34" charset="0"/>
              </a:rPr>
              <a:t>GEM HV divider scheme</a:t>
            </a:r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23649" y="4061930"/>
          <a:ext cx="7672388" cy="1629109"/>
        </p:xfrm>
        <a:graphic>
          <a:graphicData uri="http://schemas.openxmlformats.org/drawingml/2006/table">
            <a:tbl>
              <a:tblPr/>
              <a:tblGrid>
                <a:gridCol w="1021556">
                  <a:extLst>
                    <a:ext uri="{9D8B030D-6E8A-4147-A177-3AD203B41FA5}">
                      <a16:colId xmlns:a16="http://schemas.microsoft.com/office/drawing/2014/main" val="566865713"/>
                    </a:ext>
                  </a:extLst>
                </a:gridCol>
                <a:gridCol w="83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3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3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3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Mixture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I, </a:t>
                      </a:r>
                      <a:r>
                        <a:rPr lang="en-US" sz="1200" dirty="0" err="1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mkA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DR, kV/cm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Gem 1, V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TR1, kV/cm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Gem 2, V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TR2, kV/cm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Gem 3, V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IND, kV/cm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 (70) + CO</a:t>
                      </a:r>
                      <a:r>
                        <a:rPr lang="en-US" sz="1200" baseline="-250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aseline="300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aseline="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30)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490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1.17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402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2.58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382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3.68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363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4.18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64339"/>
                  </a:ext>
                </a:extLst>
              </a:tr>
              <a:tr h="407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 (90)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200" baseline="-250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200" baseline="-250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200" baseline="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10)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370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0.88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303.4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1.92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288.6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2.78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273.8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3.16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 (80) + C</a:t>
                      </a:r>
                      <a:r>
                        <a:rPr lang="en-US" sz="1200" baseline="-250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1200" baseline="-250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 (20)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430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1.5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352.6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2.24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335.4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3.23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318.2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Rockwell" panose="02060603020205020403" pitchFamily="18" charset="0"/>
                          <a:ea typeface="Calibri"/>
                          <a:cs typeface="Times New Roman"/>
                        </a:rPr>
                        <a:t>3.67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801144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76530" y="3319754"/>
            <a:ext cx="535460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Rockwell" panose="02060603020205020403" pitchFamily="18" charset="0"/>
              </a:rPr>
              <a:t>490 </a:t>
            </a:r>
            <a:r>
              <a:rPr lang="en-US" sz="1350" dirty="0" err="1">
                <a:latin typeface="Rockwell" panose="02060603020205020403" pitchFamily="18" charset="0"/>
              </a:rPr>
              <a:t>mkA</a:t>
            </a:r>
            <a:r>
              <a:rPr lang="en-US" sz="1350" dirty="0">
                <a:latin typeface="Rockwell" panose="02060603020205020403" pitchFamily="18" charset="0"/>
              </a:rPr>
              <a:t> – working point for </a:t>
            </a:r>
            <a:r>
              <a:rPr lang="en-US" sz="1350" dirty="0" err="1">
                <a:latin typeface="Rockwell" panose="02060603020205020403" pitchFamily="18" charset="0"/>
              </a:rPr>
              <a:t>Ar</a:t>
            </a:r>
            <a:r>
              <a:rPr lang="en-US" sz="1350" dirty="0">
                <a:latin typeface="Rockwell" panose="02060603020205020403" pitchFamily="18" charset="0"/>
              </a:rPr>
              <a:t> (70) + CO</a:t>
            </a:r>
            <a:r>
              <a:rPr lang="en-US" sz="1350" baseline="-25000" dirty="0">
                <a:latin typeface="Rockwell" panose="02060603020205020403" pitchFamily="18" charset="0"/>
              </a:rPr>
              <a:t>2</a:t>
            </a:r>
            <a:r>
              <a:rPr lang="en-US" sz="1350" dirty="0">
                <a:latin typeface="Rockwell" panose="02060603020205020403" pitchFamily="18" charset="0"/>
              </a:rPr>
              <a:t> (30) gas mixture</a:t>
            </a:r>
            <a:endParaRPr lang="ru-RU" sz="1350" dirty="0"/>
          </a:p>
          <a:p>
            <a:r>
              <a:rPr lang="en-US" sz="1350" dirty="0">
                <a:latin typeface="Rockwell" panose="02060603020205020403" pitchFamily="18" charset="0"/>
              </a:rPr>
              <a:t>370 </a:t>
            </a:r>
            <a:r>
              <a:rPr lang="en-US" sz="1350" dirty="0" err="1">
                <a:latin typeface="Rockwell" panose="02060603020205020403" pitchFamily="18" charset="0"/>
              </a:rPr>
              <a:t>mkA</a:t>
            </a:r>
            <a:r>
              <a:rPr lang="en-US" sz="1350" dirty="0">
                <a:latin typeface="Rockwell" panose="02060603020205020403" pitchFamily="18" charset="0"/>
              </a:rPr>
              <a:t> – working point for </a:t>
            </a:r>
            <a:r>
              <a:rPr lang="en-US" sz="1350" dirty="0" err="1">
                <a:latin typeface="Rockwell" panose="02060603020205020403" pitchFamily="18" charset="0"/>
              </a:rPr>
              <a:t>Ar</a:t>
            </a:r>
            <a:r>
              <a:rPr lang="en-US" sz="1350" dirty="0">
                <a:latin typeface="Rockwell" panose="02060603020205020403" pitchFamily="18" charset="0"/>
              </a:rPr>
              <a:t> (90) + Isobutane (10) gas mixture</a:t>
            </a:r>
          </a:p>
          <a:p>
            <a:r>
              <a:rPr lang="en-US" sz="1350" dirty="0">
                <a:latin typeface="Rockwell" panose="02060603020205020403" pitchFamily="18" charset="0"/>
              </a:rPr>
              <a:t>430 </a:t>
            </a:r>
            <a:r>
              <a:rPr lang="en-US" sz="1350" dirty="0" err="1">
                <a:latin typeface="Rockwell" panose="02060603020205020403" pitchFamily="18" charset="0"/>
              </a:rPr>
              <a:t>mkA</a:t>
            </a:r>
            <a:r>
              <a:rPr lang="en-US" sz="1350" dirty="0">
                <a:latin typeface="Rockwell" panose="02060603020205020403" pitchFamily="18" charset="0"/>
              </a:rPr>
              <a:t> – working point for </a:t>
            </a:r>
            <a:r>
              <a:rPr lang="en-US" sz="1350" dirty="0" err="1">
                <a:latin typeface="Rockwell" panose="02060603020205020403" pitchFamily="18" charset="0"/>
              </a:rPr>
              <a:t>Ar</a:t>
            </a:r>
            <a:r>
              <a:rPr lang="en-US" sz="1350" dirty="0">
                <a:latin typeface="Rockwell" panose="02060603020205020403" pitchFamily="18" charset="0"/>
              </a:rPr>
              <a:t> (80) + Isobutane (20) gas mixture</a:t>
            </a:r>
          </a:p>
        </p:txBody>
      </p:sp>
      <p:grpSp>
        <p:nvGrpSpPr>
          <p:cNvPr id="2" name="Группа 66"/>
          <p:cNvGrpSpPr/>
          <p:nvPr/>
        </p:nvGrpSpPr>
        <p:grpSpPr>
          <a:xfrm>
            <a:off x="1223628" y="1826421"/>
            <a:ext cx="6648654" cy="1229026"/>
            <a:chOff x="107504" y="1292226"/>
            <a:chExt cx="8864872" cy="16387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397173" y="1670176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946805" y="1818961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3334688" y="1666156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884320" y="1814942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275988" y="1658439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825620" y="1807224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5213502" y="1654419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82184" y="1803204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6139010" y="1646537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688642" y="1795322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7076525" y="1642517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626157" y="1791303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8017825" y="1634800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88030" y="1673866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243715" y="1818941"/>
              <a:ext cx="1161734" cy="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624134" y="1817882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425409" y="2248330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421217" y="2353105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623712" y="236423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419654" y="2797729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1483639" y="2867599"/>
              <a:ext cx="232382" cy="18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1547624" y="2929284"/>
              <a:ext cx="88568" cy="16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23528" y="1828404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02847" y="1295901"/>
              <a:ext cx="8425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Rockwell" panose="02060603020205020403" pitchFamily="18" charset="0"/>
                </a:rPr>
                <a:t>50 k</a:t>
              </a:r>
              <a:r>
                <a:rPr lang="el-GR" sz="1350" dirty="0"/>
                <a:t>Ω</a:t>
              </a:r>
              <a:endParaRPr lang="ru-RU" sz="135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08363" y="1292226"/>
              <a:ext cx="11588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 </a:t>
              </a:r>
              <a:r>
                <a:rPr lang="en-US" sz="1350" dirty="0">
                  <a:latin typeface="Rockwell" panose="02060603020205020403" pitchFamily="18" charset="0"/>
                </a:rPr>
                <a:t>1.05 M</a:t>
              </a:r>
              <a:r>
                <a:rPr lang="el-GR" sz="1350" dirty="0"/>
                <a:t>Ω</a:t>
              </a:r>
              <a:endParaRPr lang="ru-RU" sz="135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94351" y="1292226"/>
              <a:ext cx="96864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Rockwell" panose="02060603020205020403" pitchFamily="18" charset="0"/>
                </a:rPr>
                <a:t>820 k</a:t>
              </a:r>
              <a:r>
                <a:rPr lang="el-GR" sz="1350" dirty="0"/>
                <a:t>Ω</a:t>
              </a:r>
              <a:endParaRPr lang="ru-RU" sz="135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91527" y="1295901"/>
              <a:ext cx="9814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Rockwell" panose="02060603020205020403" pitchFamily="18" charset="0"/>
                </a:rPr>
                <a:t>1.3 M</a:t>
              </a:r>
              <a:r>
                <a:rPr lang="el-GR" sz="1350" dirty="0"/>
                <a:t>Ω</a:t>
              </a:r>
              <a:endParaRPr lang="ru-RU" sz="135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41411" y="1292226"/>
              <a:ext cx="96864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Rockwell" panose="02060603020205020403" pitchFamily="18" charset="0"/>
                </a:rPr>
                <a:t>780 k</a:t>
              </a:r>
              <a:r>
                <a:rPr lang="el-GR" sz="1350" dirty="0"/>
                <a:t>Ω</a:t>
              </a:r>
              <a:endParaRPr lang="ru-RU" sz="135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61779" y="1297289"/>
              <a:ext cx="9814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Rockwell" panose="02060603020205020403" pitchFamily="18" charset="0"/>
                </a:rPr>
                <a:t>1.5 M</a:t>
              </a:r>
              <a:r>
                <a:rPr lang="el-GR" sz="1350" dirty="0"/>
                <a:t>Ω</a:t>
              </a:r>
              <a:endParaRPr lang="ru-RU" sz="135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10283" y="1298077"/>
              <a:ext cx="96864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Rockwell" panose="02060603020205020403" pitchFamily="18" charset="0"/>
                </a:rPr>
                <a:t>740 k</a:t>
              </a:r>
              <a:r>
                <a:rPr lang="el-GR" sz="1350" dirty="0"/>
                <a:t>Ω</a:t>
              </a:r>
              <a:endParaRPr lang="ru-RU" sz="135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785307" y="1301762"/>
              <a:ext cx="110756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Rockwell" panose="02060603020205020403" pitchFamily="18" charset="0"/>
                </a:rPr>
                <a:t>1.28 M</a:t>
              </a:r>
              <a:r>
                <a:rPr lang="el-GR" sz="1350" dirty="0"/>
                <a:t>Ω</a:t>
              </a:r>
              <a:endParaRPr lang="ru-RU" sz="135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44264" y="2108633"/>
              <a:ext cx="108192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Rockwell" panose="02060603020205020403" pitchFamily="18" charset="0"/>
                </a:rPr>
                <a:t>2000 pF</a:t>
              </a:r>
              <a:endParaRPr lang="ru-RU" sz="1350" dirty="0"/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184826" y="1827859"/>
              <a:ext cx="3955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07504" y="1916833"/>
              <a:ext cx="57109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Rockwell" panose="02060603020205020403" pitchFamily="18" charset="0"/>
                </a:rPr>
                <a:t>HV</a:t>
              </a:r>
              <a:endParaRPr lang="ru-RU" sz="1350" dirty="0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8588169" y="1794762"/>
              <a:ext cx="224988" cy="50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8797979" y="1788985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8593921" y="2222484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8657906" y="2292354"/>
              <a:ext cx="232382" cy="18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8721891" y="2354039"/>
              <a:ext cx="88568" cy="16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1528" y="260648"/>
            <a:ext cx="438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Rockwell" panose="02060603020205020403" pitchFamily="18" charset="0"/>
              </a:rPr>
              <a:t>GEM efficiency (cosmic tests)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9100"/>
          <a:stretch>
            <a:fillRect/>
          </a:stretch>
        </p:blipFill>
        <p:spPr bwMode="auto">
          <a:xfrm>
            <a:off x="726521" y="2110132"/>
            <a:ext cx="6912768" cy="29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1920" y="3573016"/>
            <a:ext cx="157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GEM Efficiency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mplex-nica 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60" y="1069767"/>
            <a:ext cx="9147160" cy="4534152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cxnSpLocks/>
          </p:cNvCxnSpPr>
          <p:nvPr/>
        </p:nvCxnSpPr>
        <p:spPr>
          <a:xfrm flipH="1" flipV="1">
            <a:off x="3347864" y="4581128"/>
            <a:ext cx="1368152" cy="10227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843808" y="4581128"/>
            <a:ext cx="72008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46360" y="5949280"/>
            <a:ext cx="1905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  <a:ea typeface="Verdana" pitchFamily="34" charset="0"/>
                <a:cs typeface="Verdana" pitchFamily="34" charset="0"/>
              </a:rPr>
              <a:t>Booster</a:t>
            </a:r>
            <a:r>
              <a:rPr lang="ru-RU" dirty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dirty="0">
                <a:latin typeface="Rockwell" panose="02060603020205020403" pitchFamily="18" charset="0"/>
                <a:ea typeface="Verdana" pitchFamily="34" charset="0"/>
                <a:cs typeface="Verdana" pitchFamily="34" charset="0"/>
              </a:rPr>
              <a:t>3 </a:t>
            </a:r>
            <a:r>
              <a:rPr lang="en-US" dirty="0">
                <a:latin typeface="Rockwell" panose="02060603020205020403" pitchFamily="18" charset="0"/>
              </a:rPr>
              <a:t>–</a:t>
            </a:r>
            <a:r>
              <a:rPr lang="en-US" dirty="0">
                <a:latin typeface="Rockwell" panose="02060603020205020403" pitchFamily="18" charset="0"/>
                <a:ea typeface="Verdana" pitchFamily="34" charset="0"/>
                <a:cs typeface="Verdana" pitchFamily="34" charset="0"/>
              </a:rPr>
              <a:t> 660</a:t>
            </a:r>
            <a:r>
              <a:rPr lang="ru-RU" dirty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latin typeface="Rockwell" panose="02060603020205020403" pitchFamily="18" charset="0"/>
                <a:ea typeface="Verdana" pitchFamily="34" charset="0"/>
                <a:cs typeface="Verdana" pitchFamily="34" charset="0"/>
              </a:rPr>
              <a:t>MeV</a:t>
            </a:r>
            <a:r>
              <a:rPr lang="en-US" dirty="0">
                <a:latin typeface="Rockwell" panose="02060603020205020403" pitchFamily="18" charset="0"/>
                <a:ea typeface="Verdana" pitchFamily="34" charset="0"/>
                <a:cs typeface="Verdana" pitchFamily="34" charset="0"/>
              </a:rPr>
              <a:t>/u</a:t>
            </a:r>
            <a:endParaRPr lang="ru-RU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20" y="55892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Rockwell" panose="02060603020205020403" pitchFamily="18" charset="0"/>
              </a:rPr>
              <a:t>Nuclotron</a:t>
            </a:r>
            <a:r>
              <a:rPr lang="ru-RU" dirty="0">
                <a:latin typeface="+mj-lt"/>
              </a:rPr>
              <a:t>,</a:t>
            </a:r>
          </a:p>
          <a:p>
            <a:pPr algn="ctr"/>
            <a:r>
              <a:rPr lang="ru-RU" dirty="0">
                <a:latin typeface="+mj-lt"/>
              </a:rPr>
              <a:t> </a:t>
            </a:r>
            <a:r>
              <a:rPr lang="en-US" dirty="0">
                <a:latin typeface="Rockwell" panose="02060603020205020403" pitchFamily="18" charset="0"/>
              </a:rPr>
              <a:t>0.6 – 4.5</a:t>
            </a:r>
            <a:r>
              <a:rPr lang="ru-RU" dirty="0">
                <a:latin typeface="+mj-lt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GeV</a:t>
            </a:r>
            <a:r>
              <a:rPr lang="en-US" dirty="0">
                <a:latin typeface="Rockwell" panose="02060603020205020403" pitchFamily="18" charset="0"/>
              </a:rPr>
              <a:t>/u</a:t>
            </a:r>
            <a:endParaRPr lang="ru-RU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30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ockwell" panose="02060603020205020403" pitchFamily="18" charset="0"/>
                <a:ea typeface="Verdana" pitchFamily="34" charset="0"/>
                <a:cs typeface="Verdana" pitchFamily="34" charset="0"/>
              </a:rPr>
              <a:t>NICA</a:t>
            </a:r>
            <a:r>
              <a:rPr lang="en-US" sz="2400" dirty="0">
                <a:latin typeface="Rockwell" panose="020606030202050204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>
                <a:latin typeface="Rockwell" panose="02060603020205020403" pitchFamily="18" charset="0"/>
                <a:ea typeface="Verdana" pitchFamily="34" charset="0"/>
                <a:cs typeface="Verdana" pitchFamily="34" charset="0"/>
              </a:rPr>
              <a:t>complex</a:t>
            </a:r>
            <a:endParaRPr lang="ru-RU" sz="2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58057" y="558923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Collider,</a:t>
            </a:r>
          </a:p>
          <a:p>
            <a:pPr algn="ctr"/>
            <a:r>
              <a:rPr lang="en-US" dirty="0">
                <a:latin typeface="Rockwell" panose="02060603020205020403" pitchFamily="18" charset="0"/>
              </a:rPr>
              <a:t>√S = 4 – 11 GeV/u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cxnSpLocks/>
          </p:cNvCxnSpPr>
          <p:nvPr/>
        </p:nvCxnSpPr>
        <p:spPr>
          <a:xfrm flipH="1" flipV="1">
            <a:off x="6732240" y="3212976"/>
            <a:ext cx="216024" cy="2304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9512" y="558924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Linear accelerators, 3 </a:t>
            </a:r>
            <a:r>
              <a:rPr lang="en-US" dirty="0" err="1">
                <a:latin typeface="Rockwell" panose="02060603020205020403" pitchFamily="18" charset="0"/>
              </a:rPr>
              <a:t>MeV</a:t>
            </a:r>
            <a:r>
              <a:rPr lang="en-US" dirty="0">
                <a:latin typeface="Rockwell" panose="02060603020205020403" pitchFamily="18" charset="0"/>
              </a:rPr>
              <a:t>/u</a:t>
            </a:r>
            <a:endParaRPr lang="ru-RU" dirty="0"/>
          </a:p>
        </p:txBody>
      </p:sp>
      <p:cxnSp>
        <p:nvCxnSpPr>
          <p:cNvPr id="37" name="Прямая со стрелкой 36"/>
          <p:cNvCxnSpPr>
            <a:cxnSpLocks/>
            <a:stCxn id="36" idx="0"/>
          </p:cNvCxnSpPr>
          <p:nvPr/>
        </p:nvCxnSpPr>
        <p:spPr>
          <a:xfrm flipV="1">
            <a:off x="971600" y="4437112"/>
            <a:ext cx="360040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280"/>
          <a:stretch>
            <a:fillRect/>
          </a:stretch>
        </p:blipFill>
        <p:spPr bwMode="auto">
          <a:xfrm>
            <a:off x="323528" y="1052736"/>
            <a:ext cx="3567550" cy="209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059"/>
          <p:cNvSpPr txBox="1">
            <a:spLocks noChangeArrowheads="1"/>
          </p:cNvSpPr>
          <p:nvPr/>
        </p:nvSpPr>
        <p:spPr bwMode="auto">
          <a:xfrm>
            <a:off x="1259632" y="188640"/>
            <a:ext cx="6696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Rockwell" pitchFamily="18" charset="0"/>
                <a:cs typeface="Arial" pitchFamily="34" charset="0"/>
              </a:rPr>
              <a:t>GEM gas gain measurements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140968"/>
            <a:ext cx="3859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ockwell" pitchFamily="18" charset="0"/>
              </a:rPr>
              <a:t>Amplitude distribution, </a:t>
            </a:r>
            <a:r>
              <a:rPr lang="en-US" sz="1400" dirty="0" err="1">
                <a:latin typeface="Rockwell" pitchFamily="18" charset="0"/>
              </a:rPr>
              <a:t>Ar</a:t>
            </a:r>
            <a:r>
              <a:rPr lang="en-US" sz="1400" dirty="0">
                <a:latin typeface="Rockwell" pitchFamily="18" charset="0"/>
              </a:rPr>
              <a:t>(70)/CO2(30), Fe</a:t>
            </a:r>
            <a:r>
              <a:rPr lang="en-US" sz="1400" baseline="30000" dirty="0">
                <a:latin typeface="Rockwell" pitchFamily="18" charset="0"/>
              </a:rPr>
              <a:t>55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6165304"/>
            <a:ext cx="6212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ockwell" pitchFamily="18" charset="0"/>
              </a:rPr>
              <a:t>GEM gas gain for </a:t>
            </a:r>
            <a:r>
              <a:rPr lang="en-US" sz="1400" dirty="0" err="1">
                <a:latin typeface="Rockwell" pitchFamily="18" charset="0"/>
              </a:rPr>
              <a:t>Ar</a:t>
            </a:r>
            <a:r>
              <a:rPr lang="en-US" sz="1400" dirty="0">
                <a:latin typeface="Rockwell" pitchFamily="18" charset="0"/>
              </a:rPr>
              <a:t>(70)/CO2(30) and </a:t>
            </a:r>
            <a:r>
              <a:rPr lang="en-US" sz="1400" dirty="0" err="1">
                <a:latin typeface="Rockwell" pitchFamily="18" charset="0"/>
              </a:rPr>
              <a:t>Ar</a:t>
            </a:r>
            <a:r>
              <a:rPr lang="en-US" sz="1400" dirty="0">
                <a:latin typeface="Rockwell" pitchFamily="18" charset="0"/>
              </a:rPr>
              <a:t>(90)/</a:t>
            </a:r>
            <a:r>
              <a:rPr lang="en-US" sz="1400" dirty="0" err="1">
                <a:latin typeface="Rockwell" pitchFamily="18" charset="0"/>
              </a:rPr>
              <a:t>Isobutane</a:t>
            </a:r>
            <a:r>
              <a:rPr lang="en-US" sz="1400" dirty="0">
                <a:latin typeface="Rockwell" pitchFamily="18" charset="0"/>
              </a:rPr>
              <a:t>(10) gas mixtures</a:t>
            </a:r>
            <a:endParaRPr lang="ru-RU" sz="1400" dirty="0"/>
          </a:p>
        </p:txBody>
      </p:sp>
      <p:pic>
        <p:nvPicPr>
          <p:cNvPr id="8" name="Picture 2" descr="C:\Users\anna\Desktop\Gem\Статья_новосиб\Stat\Figures\Figur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01008"/>
            <a:ext cx="5593060" cy="2706733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4211960" y="1052736"/>
            <a:ext cx="4680520" cy="2232248"/>
            <a:chOff x="4211960" y="1052736"/>
            <a:chExt cx="4680520" cy="2232248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5076056" y="1556792"/>
              <a:ext cx="1872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076056" y="1988840"/>
              <a:ext cx="1872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076056" y="2276872"/>
              <a:ext cx="1872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076056" y="2564904"/>
              <a:ext cx="1872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076056" y="2780928"/>
              <a:ext cx="1872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6948264" y="2564904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7308304" y="2420888"/>
              <a:ext cx="504056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7812360" y="2564904"/>
              <a:ext cx="2880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012160" y="278092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6012160" y="2996952"/>
              <a:ext cx="20882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8100392" y="2420888"/>
              <a:ext cx="720080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100392" y="2852936"/>
              <a:ext cx="576064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868144" y="1196752"/>
              <a:ext cx="288032" cy="2880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11960" y="1340768"/>
              <a:ext cx="846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Rockwell" pitchFamily="18" charset="0"/>
                </a:rPr>
                <a:t>cathode</a:t>
              </a:r>
              <a:endParaRPr lang="ru-RU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5976" y="1844824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Rockwell" pitchFamily="18" charset="0"/>
                </a:rPr>
                <a:t>Gem1</a:t>
              </a:r>
              <a:endParaRPr lang="ru-RU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5976" y="2132856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Rockwell" pitchFamily="18" charset="0"/>
                </a:rPr>
                <a:t>Gem2</a:t>
              </a:r>
              <a:endParaRPr lang="ru-RU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55976" y="2420888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Rockwell" pitchFamily="18" charset="0"/>
                </a:rPr>
                <a:t>Gem3</a:t>
              </a:r>
              <a:endParaRPr lang="ru-RU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83968" y="2708920"/>
              <a:ext cx="699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Rockwell" pitchFamily="18" charset="0"/>
                </a:rPr>
                <a:t>anode</a:t>
              </a:r>
              <a:endParaRPr lang="ru-RU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56176" y="1052736"/>
              <a:ext cx="475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Fe</a:t>
              </a:r>
              <a:r>
                <a:rPr lang="en-US" sz="1400" baseline="30000" dirty="0"/>
                <a:t>55</a:t>
              </a:r>
              <a:endParaRPr lang="ru-RU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08304" y="2420888"/>
              <a:ext cx="592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latin typeface="Rockwell" pitchFamily="18" charset="0"/>
                </a:rPr>
                <a:t>Discr</a:t>
              </a:r>
              <a:r>
                <a:rPr lang="en-US" sz="1200" dirty="0">
                  <a:latin typeface="Rockwell" pitchFamily="18" charset="0"/>
                </a:rPr>
                <a:t>.</a:t>
              </a:r>
              <a:endParaRPr lang="ru-RU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00392" y="2420888"/>
              <a:ext cx="7250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Rockwell" pitchFamily="18" charset="0"/>
                </a:rPr>
                <a:t>Trigger</a:t>
              </a:r>
              <a:endParaRPr lang="ru-RU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00392" y="2852937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Rockwell" pitchFamily="18" charset="0"/>
                </a:rPr>
                <a:t>ADC</a:t>
              </a:r>
              <a:endParaRPr lang="ru-RU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08304" y="1196752"/>
              <a:ext cx="1350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Rockwell" pitchFamily="18" charset="0"/>
                </a:rPr>
                <a:t>Experimental </a:t>
              </a:r>
            </a:p>
            <a:p>
              <a:r>
                <a:rPr lang="en-US" sz="1400" dirty="0">
                  <a:latin typeface="Rockwell" pitchFamily="18" charset="0"/>
                </a:rPr>
                <a:t>scheme</a:t>
              </a:r>
              <a:endParaRPr lang="ru-RU" sz="1400" dirty="0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6961519" y="2494715"/>
              <a:ext cx="255619" cy="144016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6228184" y="2924944"/>
              <a:ext cx="255619" cy="144016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211960" y="1052736"/>
              <a:ext cx="4680520" cy="22322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63660" y="69438"/>
            <a:ext cx="3795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Rockwell" pitchFamily="18" charset="0"/>
              </a:rPr>
              <a:t>BM@N experiment</a:t>
            </a:r>
            <a:endParaRPr lang="ru-RU" sz="3200" dirty="0"/>
          </a:p>
        </p:txBody>
      </p:sp>
      <p:pic>
        <p:nvPicPr>
          <p:cNvPr id="24" name="Picture 2" descr="C:\Users\anna\Downloads\BM@M_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4054"/>
            <a:ext cx="9144000" cy="461693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95BF176C-5047-4E0C-98C7-08586051D938}"/>
              </a:ext>
            </a:extLst>
          </p:cNvPr>
          <p:cNvCxnSpPr>
            <a:cxnSpLocks/>
          </p:cNvCxnSpPr>
          <p:nvPr/>
        </p:nvCxnSpPr>
        <p:spPr>
          <a:xfrm flipH="1" flipV="1">
            <a:off x="4634247" y="4463116"/>
            <a:ext cx="1461753" cy="1542297"/>
          </a:xfrm>
          <a:prstGeom prst="straightConnector1">
            <a:avLst/>
          </a:prstGeom>
          <a:ln w="38100">
            <a:solidFill>
              <a:srgbClr val="EE3C18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D5EF7AE-51A4-42CB-A851-7A5709D54D1D}"/>
              </a:ext>
            </a:extLst>
          </p:cNvPr>
          <p:cNvSpPr txBox="1"/>
          <p:nvPr/>
        </p:nvSpPr>
        <p:spPr>
          <a:xfrm>
            <a:off x="5046712" y="597126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E3C18"/>
                </a:solidFill>
                <a:latin typeface="Rockwell" panose="02060603020205020403" pitchFamily="18" charset="0"/>
              </a:rPr>
              <a:t>GEM tracking system</a:t>
            </a:r>
            <a:endParaRPr lang="ru-RU" dirty="0">
              <a:solidFill>
                <a:srgbClr val="EE3C1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8350F-A186-4CAD-AF5B-FD236944E34A}"/>
              </a:ext>
            </a:extLst>
          </p:cNvPr>
          <p:cNvSpPr txBox="1"/>
          <p:nvPr/>
        </p:nvSpPr>
        <p:spPr>
          <a:xfrm>
            <a:off x="107504" y="6506864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ckwell" panose="02060603020205020403" pitchFamily="18" charset="0"/>
              </a:rPr>
              <a:t>Experimental setup for high intensity heavy ion beams</a:t>
            </a:r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9176E-BD88-457D-A3BC-36C630B1404A}"/>
              </a:ext>
            </a:extLst>
          </p:cNvPr>
          <p:cNvSpPr txBox="1"/>
          <p:nvPr/>
        </p:nvSpPr>
        <p:spPr>
          <a:xfrm>
            <a:off x="251520" y="912543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Rockwell" panose="02060603020205020403" pitchFamily="18" charset="0"/>
              </a:rPr>
              <a:t>BM@N provides a unique opportunity to study strange mesons and multi-strange hyperons close to the kinematic threshold. One of the main goals is to measure yields of light hyper-nuclei, which are expected to be produced in coalescence of </a:t>
            </a:r>
            <a:r>
              <a:rPr lang="ru-RU" sz="1600" dirty="0">
                <a:latin typeface="Calibri" pitchFamily="34" charset="0"/>
              </a:rPr>
              <a:t>Λ</a:t>
            </a:r>
            <a:r>
              <a:rPr lang="en-US" sz="1600" dirty="0">
                <a:latin typeface="Rockwell" panose="02060603020205020403" pitchFamily="18" charset="0"/>
              </a:rPr>
              <a:t>-hyperons with nucleons.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b="8742"/>
          <a:stretch>
            <a:fillRect/>
          </a:stretch>
        </p:blipFill>
        <p:spPr bwMode="auto">
          <a:xfrm>
            <a:off x="192142" y="800708"/>
            <a:ext cx="30011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91109" y="3366253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" pitchFamily="18" charset="0"/>
              </a:rPr>
              <a:t>Electric field in the region of the holes in a GEM foil.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6796" y="3356360"/>
            <a:ext cx="277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" pitchFamily="18" charset="0"/>
              </a:rPr>
              <a:t>Electron microscope picture of a section of typical GEM foil: 50 </a:t>
            </a:r>
            <a:r>
              <a:rPr lang="en-US" sz="1400" dirty="0" err="1">
                <a:latin typeface="Rockwell" pitchFamily="18" charset="0"/>
                <a:cs typeface="Times New Roman"/>
              </a:rPr>
              <a:t>μ</a:t>
            </a:r>
            <a:r>
              <a:rPr lang="en-US" sz="1400" dirty="0" err="1">
                <a:latin typeface="Rockwell" pitchFamily="18" charset="0"/>
              </a:rPr>
              <a:t>m</a:t>
            </a:r>
            <a:r>
              <a:rPr lang="en-US" sz="1400" dirty="0">
                <a:latin typeface="Rockwell" pitchFamily="18" charset="0"/>
              </a:rPr>
              <a:t> thick </a:t>
            </a:r>
            <a:r>
              <a:rPr lang="en-US" sz="1400" dirty="0" err="1">
                <a:latin typeface="Rockwell" pitchFamily="18" charset="0"/>
              </a:rPr>
              <a:t>capton</a:t>
            </a:r>
            <a:r>
              <a:rPr lang="en-US" sz="1400" dirty="0">
                <a:latin typeface="Rockwell" pitchFamily="18" charset="0"/>
              </a:rPr>
              <a:t> foil, metalized on each side by 5 </a:t>
            </a:r>
            <a:r>
              <a:rPr lang="en-US" sz="1400" dirty="0" err="1">
                <a:latin typeface="Rockwell" pitchFamily="18" charset="0"/>
                <a:cs typeface="Times New Roman"/>
              </a:rPr>
              <a:t>μ</a:t>
            </a:r>
            <a:r>
              <a:rPr lang="en-US" sz="1400" dirty="0" err="1">
                <a:latin typeface="Rockwell" pitchFamily="18" charset="0"/>
              </a:rPr>
              <a:t>m</a:t>
            </a:r>
            <a:r>
              <a:rPr lang="en-US" sz="1400" dirty="0">
                <a:latin typeface="Rockwell" pitchFamily="18" charset="0"/>
              </a:rPr>
              <a:t> thick copper electrodes . The holes pitch and diameter are 140 and 70 </a:t>
            </a:r>
            <a:r>
              <a:rPr lang="en-US" sz="1400" dirty="0" err="1">
                <a:latin typeface="Rockwell" pitchFamily="18" charset="0"/>
                <a:cs typeface="Times New Roman"/>
              </a:rPr>
              <a:t>μ</a:t>
            </a:r>
            <a:r>
              <a:rPr lang="en-US" sz="1400" dirty="0" err="1">
                <a:latin typeface="Rockwell" pitchFamily="18" charset="0"/>
              </a:rPr>
              <a:t>m</a:t>
            </a:r>
            <a:r>
              <a:rPr lang="en-US" sz="1400" dirty="0">
                <a:latin typeface="Rockwell" pitchFamily="18" charset="0"/>
              </a:rPr>
              <a:t>, respectively.</a:t>
            </a:r>
            <a:br>
              <a:rPr lang="en-US" sz="1400" dirty="0">
                <a:latin typeface="Rockwell" pitchFamily="18" charset="0"/>
              </a:rPr>
            </a:b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42811" y="3356992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" pitchFamily="18" charset="0"/>
              </a:rPr>
              <a:t>Electron avalanche in GEM holes.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496" y="56818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ockwell" pitchFamily="18" charset="0"/>
              </a:rPr>
              <a:t>The gas electron multiplier (GEM)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206084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DRIFT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Image_4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7265" y="847167"/>
            <a:ext cx="2642158" cy="2401813"/>
          </a:xfrm>
          <a:prstGeom prst="rect">
            <a:avLst/>
          </a:prstGeom>
        </p:spPr>
      </p:pic>
      <p:pic>
        <p:nvPicPr>
          <p:cNvPr id="16" name="Рисунок 15" descr="avala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914400"/>
            <a:ext cx="2304256" cy="2342718"/>
          </a:xfrm>
          <a:prstGeom prst="rect">
            <a:avLst/>
          </a:prstGeom>
        </p:spPr>
      </p:pic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>
            <a:off x="7308304" y="847167"/>
            <a:ext cx="504056" cy="584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34691" y="978353"/>
            <a:ext cx="724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  <a:cs typeface="Times New Roman" pitchFamily="18" charset="0"/>
              </a:rPr>
              <a:t>Particle</a:t>
            </a:r>
            <a:endParaRPr lang="ru-RU" sz="12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5" name="Рисунок 24" descr="5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149080"/>
            <a:ext cx="3438818" cy="249289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16216" y="50131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ckwell" pitchFamily="18" charset="0"/>
              </a:rPr>
              <a:t>Typical scheme of a triple GEM detector. </a:t>
            </a:r>
            <a:endParaRPr lang="ru-RU" sz="14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8399" y="57481"/>
            <a:ext cx="4527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Rockwell" pitchFamily="18" charset="0"/>
              </a:rPr>
              <a:t>BM@N GEM </a:t>
            </a:r>
            <a:r>
              <a:rPr lang="en-US" sz="3200" dirty="0">
                <a:latin typeface="Rockwell" pitchFamily="18" charset="0"/>
              </a:rPr>
              <a:t>detectors</a:t>
            </a:r>
            <a:r>
              <a:rPr lang="en-GB" sz="3200" dirty="0">
                <a:latin typeface="Rockwell" pitchFamily="18" charset="0"/>
              </a:rPr>
              <a:t> </a:t>
            </a:r>
            <a:endParaRPr lang="ru-RU" sz="3200" dirty="0"/>
          </a:p>
        </p:txBody>
      </p:sp>
      <p:grpSp>
        <p:nvGrpSpPr>
          <p:cNvPr id="7" name="Группа 525"/>
          <p:cNvGrpSpPr>
            <a:grpSpLocks/>
          </p:cNvGrpSpPr>
          <p:nvPr/>
        </p:nvGrpSpPr>
        <p:grpSpPr bwMode="auto">
          <a:xfrm>
            <a:off x="213755" y="4300952"/>
            <a:ext cx="2163763" cy="1960563"/>
            <a:chOff x="10132306" y="4698827"/>
            <a:chExt cx="2163303" cy="196021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0970328" y="4913102"/>
              <a:ext cx="0" cy="1203113"/>
            </a:xfrm>
            <a:prstGeom prst="line">
              <a:avLst/>
            </a:prstGeom>
            <a:ln w="152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1179833" y="4913102"/>
              <a:ext cx="0" cy="1203113"/>
            </a:xfrm>
            <a:prstGeom prst="line">
              <a:avLst/>
            </a:prstGeom>
            <a:ln w="152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1408385" y="4913102"/>
              <a:ext cx="0" cy="1203113"/>
            </a:xfrm>
            <a:prstGeom prst="line">
              <a:avLst/>
            </a:prstGeom>
            <a:ln w="152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10830658" y="4913102"/>
              <a:ext cx="349176" cy="11856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1035402" y="4930561"/>
              <a:ext cx="349176" cy="11856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1248082" y="4930561"/>
              <a:ext cx="349176" cy="11856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0900493" y="6086058"/>
              <a:ext cx="0" cy="260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1109998" y="6086058"/>
              <a:ext cx="0" cy="363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10900493" y="6308269"/>
              <a:ext cx="20950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10551317" y="6308269"/>
              <a:ext cx="349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94"/>
            <p:cNvSpPr txBox="1">
              <a:spLocks noChangeArrowheads="1"/>
            </p:cNvSpPr>
            <p:nvPr/>
          </p:nvSpPr>
          <p:spPr bwMode="auto">
            <a:xfrm>
              <a:off x="10516118" y="6085857"/>
              <a:ext cx="418704" cy="28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0.8</a:t>
              </a:r>
              <a:endParaRPr lang="ru-RU" sz="1400">
                <a:latin typeface="Calibri" pitchFamily="34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1248082" y="6116216"/>
              <a:ext cx="0" cy="333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10830658" y="6408264"/>
              <a:ext cx="279341" cy="63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11248082" y="6408264"/>
              <a:ext cx="3491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109998" y="6408264"/>
              <a:ext cx="1380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06"/>
            <p:cNvSpPr txBox="1">
              <a:spLocks noChangeArrowheads="1"/>
            </p:cNvSpPr>
            <p:nvPr/>
          </p:nvSpPr>
          <p:spPr bwMode="auto">
            <a:xfrm>
              <a:off x="11363702" y="6167532"/>
              <a:ext cx="568420" cy="307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0.68</a:t>
              </a:r>
              <a:endParaRPr lang="ru-RU" sz="1400" dirty="0">
                <a:latin typeface="Calibri" pitchFamily="34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10936998" y="5322605"/>
              <a:ext cx="487258" cy="14126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 flipV="1">
              <a:off x="11457587" y="5468630"/>
              <a:ext cx="374570" cy="9999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10725905" y="5419425"/>
              <a:ext cx="488846" cy="13967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 flipV="1">
              <a:off x="11408385" y="5608305"/>
              <a:ext cx="374570" cy="9999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33"/>
            <p:cNvSpPr txBox="1">
              <a:spLocks noChangeArrowheads="1"/>
            </p:cNvSpPr>
            <p:nvPr/>
          </p:nvSpPr>
          <p:spPr bwMode="auto">
            <a:xfrm>
              <a:off x="11587593" y="5296810"/>
              <a:ext cx="510295" cy="29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0.16</a:t>
              </a:r>
              <a:endParaRPr lang="ru-RU" sz="1400">
                <a:latin typeface="Calibri" pitchFamily="34" charset="0"/>
              </a:endParaRPr>
            </a:p>
          </p:txBody>
        </p:sp>
        <p:sp>
          <p:nvSpPr>
            <p:cNvPr id="29" name="TextBox 134"/>
            <p:cNvSpPr txBox="1">
              <a:spLocks noChangeArrowheads="1"/>
            </p:cNvSpPr>
            <p:nvPr/>
          </p:nvSpPr>
          <p:spPr bwMode="auto">
            <a:xfrm>
              <a:off x="11737337" y="5608928"/>
              <a:ext cx="482757" cy="307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0.8</a:t>
              </a:r>
              <a:endParaRPr lang="ru-RU" sz="1400" dirty="0">
                <a:latin typeface="Calibri" pitchFamily="34" charset="0"/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1422670" y="5463867"/>
              <a:ext cx="34918" cy="4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1214751" y="5559101"/>
              <a:ext cx="193634" cy="49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10132306" y="4698827"/>
              <a:ext cx="2163303" cy="196021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3" name="Picture 2" descr="C:\Users\anna\Desktop\Gem\Статья_новосиб\Stat_1\Figures\Figure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264696" cy="3272420"/>
          </a:xfrm>
          <a:prstGeom prst="rect">
            <a:avLst/>
          </a:prstGeom>
          <a:noFill/>
        </p:spPr>
      </p:pic>
      <p:cxnSp>
        <p:nvCxnSpPr>
          <p:cNvPr id="34" name="Прямая со стрелкой 33"/>
          <p:cNvCxnSpPr/>
          <p:nvPr/>
        </p:nvCxnSpPr>
        <p:spPr>
          <a:xfrm flipH="1">
            <a:off x="1763688" y="3068960"/>
            <a:ext cx="648072" cy="14401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21088"/>
            <a:ext cx="3051491" cy="229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75656" y="6381328"/>
            <a:ext cx="5077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" pitchFamily="18" charset="0"/>
              </a:rPr>
              <a:t>Schematic cross section of</a:t>
            </a:r>
            <a:r>
              <a:rPr lang="ru-RU" sz="1400" dirty="0"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the BM@N triple GEM detector</a:t>
            </a:r>
            <a:endParaRPr lang="ru-RU" sz="1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5893922" y="4104813"/>
            <a:ext cx="3275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tx1">
                  <a:lumMod val="95000"/>
                </a:schemeClr>
              </a:solidFill>
              <a:latin typeface="Rockwell" pitchFamily="18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Now we have:</a:t>
            </a:r>
          </a:p>
          <a:p>
            <a:r>
              <a:rPr lang="en-US" sz="1600" b="1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7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 detectors 1632</a:t>
            </a:r>
            <a:r>
              <a:rPr lang="en-US" sz="1600" dirty="0">
                <a:latin typeface="Rockwell" pitchFamily="18" charset="0"/>
              </a:rPr>
              <a:t> ×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450 mm</a:t>
            </a:r>
            <a:r>
              <a:rPr lang="en-US" sz="1600" baseline="300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   </a:t>
            </a:r>
            <a:endParaRPr lang="en-US" sz="1600" baseline="30000" dirty="0">
              <a:solidFill>
                <a:schemeClr val="tx1">
                  <a:lumMod val="95000"/>
                </a:schemeClr>
              </a:solidFill>
              <a:latin typeface="Rockwell" pitchFamily="18" charset="0"/>
            </a:endParaRPr>
          </a:p>
          <a:p>
            <a:r>
              <a:rPr lang="en-US" sz="1600" b="1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7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 detectors 1632</a:t>
            </a:r>
            <a:r>
              <a:rPr lang="en-US" sz="1600" dirty="0">
                <a:latin typeface="Rockwell" pitchFamily="18" charset="0"/>
              </a:rPr>
              <a:t> ×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390 mm</a:t>
            </a:r>
            <a:r>
              <a:rPr lang="en-US" sz="1600" baseline="300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 </a:t>
            </a:r>
            <a:endParaRPr lang="en-US" sz="1600" baseline="30000" dirty="0">
              <a:solidFill>
                <a:schemeClr val="tx1">
                  <a:lumMod val="95000"/>
                </a:schemeClr>
              </a:solidFill>
              <a:latin typeface="Rockwell" pitchFamily="18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 </a:t>
            </a:r>
          </a:p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2 spare detectors will be produced in 202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1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Rockwell" pitchFamily="18" charset="0"/>
              </a:rPr>
              <a:t> </a:t>
            </a:r>
          </a:p>
          <a:p>
            <a:endParaRPr lang="en-US" sz="1600" dirty="0">
              <a:solidFill>
                <a:schemeClr val="tx1">
                  <a:lumMod val="95000"/>
                </a:schemeClr>
              </a:solidFill>
              <a:latin typeface="Rockwell" pitchFamily="18" charset="0"/>
            </a:endParaRPr>
          </a:p>
          <a:p>
            <a:endParaRPr lang="en-US" sz="1600" dirty="0">
              <a:solidFill>
                <a:schemeClr val="tx1">
                  <a:lumMod val="95000"/>
                </a:schemeClr>
              </a:solidFill>
              <a:latin typeface="Rockwell" pitchFamily="18" charset="0"/>
            </a:endParaRP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52469A-2DFC-4AC1-B106-F403ABA9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CB09-CF13-4D53-A722-45A91676DEC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73088-E9DF-45FC-8C07-A3586B554177}"/>
              </a:ext>
            </a:extLst>
          </p:cNvPr>
          <p:cNvSpPr txBox="1"/>
          <p:nvPr/>
        </p:nvSpPr>
        <p:spPr>
          <a:xfrm>
            <a:off x="2308399" y="57481"/>
            <a:ext cx="4527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Rockwell" pitchFamily="18" charset="0"/>
              </a:rPr>
              <a:t>BM@N GEM </a:t>
            </a:r>
            <a:r>
              <a:rPr lang="en-US" sz="3200" dirty="0">
                <a:latin typeface="Rockwell" pitchFamily="18" charset="0"/>
              </a:rPr>
              <a:t>detectors</a:t>
            </a:r>
            <a:r>
              <a:rPr lang="en-GB" sz="3200" dirty="0">
                <a:latin typeface="Rockwell" pitchFamily="18" charset="0"/>
              </a:rPr>
              <a:t> </a:t>
            </a: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CE47AB-FAF1-44B4-AF9E-CBA234770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2" r="6423" b="8889"/>
          <a:stretch/>
        </p:blipFill>
        <p:spPr>
          <a:xfrm rot="10800000">
            <a:off x="127620" y="3437389"/>
            <a:ext cx="4694932" cy="3168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7232F7-B52F-44CB-A413-6E3C6F76FA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r="5000"/>
          <a:stretch/>
        </p:blipFill>
        <p:spPr>
          <a:xfrm>
            <a:off x="638483" y="890723"/>
            <a:ext cx="3673204" cy="21198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7C1B8-D26C-4CFA-A81F-B967F99ACC45}"/>
              </a:ext>
            </a:extLst>
          </p:cNvPr>
          <p:cNvSpPr txBox="1"/>
          <p:nvPr/>
        </p:nvSpPr>
        <p:spPr>
          <a:xfrm>
            <a:off x="1475656" y="3036984"/>
            <a:ext cx="181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Readout board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93C61E-BF07-47C2-964F-421AE7CE4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59" y="1340768"/>
            <a:ext cx="3828431" cy="5104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7ECAD-B9DD-4977-BD57-A6FC4D94BCE1}"/>
              </a:ext>
            </a:extLst>
          </p:cNvPr>
          <p:cNvSpPr txBox="1"/>
          <p:nvPr/>
        </p:nvSpPr>
        <p:spPr>
          <a:xfrm>
            <a:off x="5192303" y="864160"/>
            <a:ext cx="367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Cathode plane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48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5687" y="76919"/>
            <a:ext cx="5336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>
                <a:latin typeface="Rockwell" pitchFamily="18" charset="0"/>
              </a:rPr>
              <a:t> </a:t>
            </a:r>
            <a:r>
              <a:rPr lang="en-US" sz="2800" dirty="0">
                <a:latin typeface="Rockwell" pitchFamily="18" charset="0"/>
              </a:rPr>
              <a:t>GEM tests on </a:t>
            </a:r>
            <a:r>
              <a:rPr lang="en-US" sz="2800" dirty="0" err="1">
                <a:latin typeface="Rockwell" pitchFamily="18" charset="0"/>
              </a:rPr>
              <a:t>Nuclotron</a:t>
            </a:r>
            <a:r>
              <a:rPr lang="en-US" sz="2800" dirty="0">
                <a:latin typeface="Rockwell" pitchFamily="18" charset="0"/>
              </a:rPr>
              <a:t> beams</a:t>
            </a:r>
            <a:endParaRPr lang="ru-RU" sz="2700" dirty="0"/>
          </a:p>
        </p:txBody>
      </p:sp>
      <p:pic>
        <p:nvPicPr>
          <p:cNvPr id="3" name="Рисунок 22"/>
          <p:cNvPicPr>
            <a:picLocks noChangeAspect="1"/>
          </p:cNvPicPr>
          <p:nvPr/>
        </p:nvPicPr>
        <p:blipFill>
          <a:blip r:embed="rId2" cstate="print"/>
          <a:srcRect l="7581"/>
          <a:stretch/>
        </p:blipFill>
        <p:spPr>
          <a:xfrm>
            <a:off x="6012160" y="2996952"/>
            <a:ext cx="2970330" cy="2104388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348985" y="5180697"/>
            <a:ext cx="2467738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" pitchFamily="18" charset="0"/>
                <a:cs typeface="Times New Roman" pitchFamily="18" charset="0"/>
              </a:rPr>
              <a:t>Magnetic field 0.6 T, </a:t>
            </a:r>
            <a:r>
              <a:rPr lang="en-US" sz="1400" dirty="0" err="1">
                <a:latin typeface="Rockwell" pitchFamily="18" charset="0"/>
                <a:cs typeface="Times New Roman" pitchFamily="18" charset="0"/>
              </a:rPr>
              <a:t>Ar</a:t>
            </a:r>
            <a:r>
              <a:rPr lang="en-US" sz="1400" dirty="0">
                <a:latin typeface="Rockwell" pitchFamily="18" charset="0"/>
                <a:cs typeface="Times New Roman" pitchFamily="18" charset="0"/>
              </a:rPr>
              <a:t>(80)/</a:t>
            </a:r>
            <a:r>
              <a:rPr lang="en-US" sz="1400" dirty="0" err="1">
                <a:latin typeface="Rockwell" pitchFamily="18" charset="0"/>
                <a:cs typeface="Times New Roman" pitchFamily="18" charset="0"/>
              </a:rPr>
              <a:t>Isobutane</a:t>
            </a:r>
            <a:r>
              <a:rPr lang="en-US" sz="1400" dirty="0">
                <a:latin typeface="Rockwell" pitchFamily="18" charset="0"/>
                <a:cs typeface="Times New Roman" pitchFamily="18" charset="0"/>
              </a:rPr>
              <a:t>(20), </a:t>
            </a:r>
          </a:p>
          <a:p>
            <a:r>
              <a:rPr lang="en-US" sz="1400" dirty="0" err="1">
                <a:latin typeface="Rockwell" pitchFamily="18" charset="0"/>
                <a:cs typeface="Times New Roman" pitchFamily="18" charset="0"/>
              </a:rPr>
              <a:t>Ar</a:t>
            </a:r>
            <a:r>
              <a:rPr lang="en-US" sz="1400" dirty="0">
                <a:latin typeface="Rockwell" pitchFamily="18" charset="0"/>
                <a:cs typeface="Times New Roman" pitchFamily="18" charset="0"/>
              </a:rPr>
              <a:t> beam,  </a:t>
            </a:r>
            <a:r>
              <a:rPr lang="en-US" sz="1400" dirty="0" err="1">
                <a:latin typeface="Rockwell" pitchFamily="18" charset="0"/>
                <a:cs typeface="Times New Roman" pitchFamily="18" charset="0"/>
              </a:rPr>
              <a:t>E</a:t>
            </a:r>
            <a:r>
              <a:rPr lang="en-US" sz="1400" baseline="-25000" dirty="0" err="1">
                <a:latin typeface="Rockwell" pitchFamily="18" charset="0"/>
                <a:cs typeface="Times New Roman" pitchFamily="18" charset="0"/>
              </a:rPr>
              <a:t>drift</a:t>
            </a:r>
            <a:r>
              <a:rPr lang="en-US" sz="1400" dirty="0">
                <a:latin typeface="Rockwell" pitchFamily="18" charset="0"/>
                <a:cs typeface="Times New Roman" pitchFamily="18" charset="0"/>
              </a:rPr>
              <a:t> = 1.5 kV/cm</a:t>
            </a:r>
            <a:r>
              <a:rPr lang="en-US" sz="1400" spc="-1" dirty="0">
                <a:solidFill>
                  <a:schemeClr val="accent1">
                    <a:lumMod val="20000"/>
                    <a:lumOff val="8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 pitchFamily="18" charset="0"/>
                <a:ea typeface="DejaVu Sans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n-US" sz="1400" dirty="0">
                <a:latin typeface="Rockwell" panose="02060603020205020403" pitchFamily="18" charset="0"/>
              </a:rPr>
              <a:t> = 213 µm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3735" y="5180697"/>
            <a:ext cx="2467738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" pitchFamily="18" charset="0"/>
                <a:cs typeface="Times New Roman" pitchFamily="18" charset="0"/>
              </a:rPr>
              <a:t>Magnetic field 0.6 T, </a:t>
            </a:r>
            <a:r>
              <a:rPr lang="en-US" sz="1400" dirty="0" err="1">
                <a:latin typeface="Rockwell" pitchFamily="18" charset="0"/>
                <a:cs typeface="Times New Roman" pitchFamily="18" charset="0"/>
              </a:rPr>
              <a:t>Ar</a:t>
            </a:r>
            <a:r>
              <a:rPr lang="en-US" sz="1400" dirty="0">
                <a:latin typeface="Rockwell" pitchFamily="18" charset="0"/>
                <a:cs typeface="Times New Roman" pitchFamily="18" charset="0"/>
              </a:rPr>
              <a:t>(90)/</a:t>
            </a:r>
            <a:r>
              <a:rPr lang="en-US" sz="1400" dirty="0" err="1">
                <a:latin typeface="Rockwell" pitchFamily="18" charset="0"/>
                <a:cs typeface="Times New Roman" pitchFamily="18" charset="0"/>
              </a:rPr>
              <a:t>Isobutane</a:t>
            </a:r>
            <a:r>
              <a:rPr lang="en-US" sz="1400" dirty="0">
                <a:latin typeface="Rockwell" pitchFamily="18" charset="0"/>
                <a:cs typeface="Times New Roman" pitchFamily="18" charset="0"/>
              </a:rPr>
              <a:t>(10), </a:t>
            </a:r>
          </a:p>
          <a:p>
            <a:r>
              <a:rPr lang="en-US" sz="1400" dirty="0">
                <a:latin typeface="Rockwell" pitchFamily="18" charset="0"/>
                <a:cs typeface="Times New Roman" pitchFamily="18" charset="0"/>
              </a:rPr>
              <a:t>d beam,  </a:t>
            </a:r>
            <a:r>
              <a:rPr lang="en-US" sz="1400" dirty="0" err="1">
                <a:latin typeface="Rockwell" pitchFamily="18" charset="0"/>
                <a:cs typeface="Times New Roman" pitchFamily="18" charset="0"/>
              </a:rPr>
              <a:t>E</a:t>
            </a:r>
            <a:r>
              <a:rPr lang="en-US" sz="1400" baseline="-25000" dirty="0" err="1">
                <a:latin typeface="Rockwell" pitchFamily="18" charset="0"/>
                <a:cs typeface="Times New Roman" pitchFamily="18" charset="0"/>
              </a:rPr>
              <a:t>drift</a:t>
            </a:r>
            <a:r>
              <a:rPr lang="en-US" sz="1400" dirty="0">
                <a:latin typeface="Rockwell" pitchFamily="18" charset="0"/>
                <a:cs typeface="Times New Roman" pitchFamily="18" charset="0"/>
              </a:rPr>
              <a:t> = 0.8 kV/cm</a:t>
            </a: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n-US" sz="1400" dirty="0">
                <a:latin typeface="Rockwell" panose="02060603020205020403" pitchFamily="18" charset="0"/>
              </a:rPr>
              <a:t> = 670 µm</a:t>
            </a:r>
            <a:r>
              <a:rPr lang="en-US" sz="1400" spc="-1" dirty="0">
                <a:solidFill>
                  <a:schemeClr val="accent1">
                    <a:lumMod val="20000"/>
                    <a:lumOff val="8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 pitchFamily="18" charset="0"/>
                <a:ea typeface="DejaVu Sans"/>
              </a:rPr>
              <a:t> 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6309320"/>
            <a:ext cx="8656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" panose="02060603020205020403" pitchFamily="18" charset="0"/>
              </a:rPr>
              <a:t>In </a:t>
            </a:r>
            <a:r>
              <a:rPr lang="en-US" sz="1400" dirty="0" err="1">
                <a:latin typeface="Rockwell" panose="02060603020205020403" pitchFamily="18" charset="0"/>
              </a:rPr>
              <a:t>Ar</a:t>
            </a:r>
            <a:r>
              <a:rPr lang="en-US" sz="1400" dirty="0">
                <a:latin typeface="Rockwell" panose="02060603020205020403" pitchFamily="18" charset="0"/>
              </a:rPr>
              <a:t> and Kr runs, the value of electric field in drift gaps of GEM detectors was increased. The gas mixture was changed to </a:t>
            </a:r>
            <a:r>
              <a:rPr lang="en-US" sz="1400" dirty="0" err="1">
                <a:latin typeface="Rockwell" panose="02060603020205020403" pitchFamily="18" charset="0"/>
              </a:rPr>
              <a:t>Ar</a:t>
            </a:r>
            <a:r>
              <a:rPr lang="en-US" sz="1400" dirty="0">
                <a:latin typeface="Rockwell" panose="02060603020205020403" pitchFamily="18" charset="0"/>
              </a:rPr>
              <a:t>(80)/Isobutane(20). The Lorentz shift of electrons avalanche was decreased.</a:t>
            </a:r>
            <a:br>
              <a:rPr lang="en-US" sz="1400" dirty="0">
                <a:latin typeface="Rockwell" panose="02060603020205020403" pitchFamily="18" charset="0"/>
              </a:rPr>
            </a:b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3E6E1-0B87-4341-8202-BAE837A2F89B}"/>
              </a:ext>
            </a:extLst>
          </p:cNvPr>
          <p:cNvSpPr txBox="1"/>
          <p:nvPr/>
        </p:nvSpPr>
        <p:spPr>
          <a:xfrm>
            <a:off x="431387" y="5180697"/>
            <a:ext cx="2414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ckwell" panose="02060603020205020403" pitchFamily="18" charset="0"/>
              </a:rPr>
              <a:t>Magnetic field 0.6</a:t>
            </a:r>
            <a:r>
              <a:rPr lang="ru-RU" sz="1400" dirty="0">
                <a:latin typeface="Rockwell" panose="02060603020205020403" pitchFamily="18" charset="0"/>
              </a:rPr>
              <a:t> </a:t>
            </a:r>
            <a:r>
              <a:rPr lang="en-US" sz="1400" dirty="0">
                <a:latin typeface="Rockwell" panose="02060603020205020403" pitchFamily="18" charset="0"/>
              </a:rPr>
              <a:t>T, </a:t>
            </a:r>
          </a:p>
          <a:p>
            <a:r>
              <a:rPr lang="pt-BR" sz="1400" dirty="0">
                <a:latin typeface="Rockwell" panose="02060603020205020403" pitchFamily="18" charset="0"/>
              </a:rPr>
              <a:t>Ar(70)/CO2(30), </a:t>
            </a:r>
          </a:p>
          <a:p>
            <a:r>
              <a:rPr lang="pt-BR" sz="1400" dirty="0">
                <a:latin typeface="Rockwell" panose="02060603020205020403" pitchFamily="18" charset="0"/>
              </a:rPr>
              <a:t>C beam,  </a:t>
            </a:r>
            <a:r>
              <a:rPr lang="en-US" sz="1400" dirty="0" err="1">
                <a:latin typeface="Rockwell" panose="02060603020205020403" pitchFamily="18" charset="0"/>
                <a:cs typeface="Times New Roman" pitchFamily="18" charset="0"/>
              </a:rPr>
              <a:t>E</a:t>
            </a:r>
            <a:r>
              <a:rPr lang="en-US" sz="1400" baseline="-25000" dirty="0" err="1">
                <a:latin typeface="Rockwell" panose="02060603020205020403" pitchFamily="18" charset="0"/>
                <a:cs typeface="Times New Roman" pitchFamily="18" charset="0"/>
              </a:rPr>
              <a:t>drift</a:t>
            </a:r>
            <a:r>
              <a:rPr lang="en-US" sz="1400" dirty="0">
                <a:latin typeface="Rockwell" panose="02060603020205020403" pitchFamily="18" charset="0"/>
                <a:cs typeface="Times New Roman" pitchFamily="18" charset="0"/>
              </a:rPr>
              <a:t> = 1.2 kV/cm</a:t>
            </a: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</a:t>
            </a:r>
            <a:r>
              <a:rPr lang="en-US" sz="1400" dirty="0">
                <a:latin typeface="Rockwell" panose="02060603020205020403" pitchFamily="18" charset="0"/>
              </a:rPr>
              <a:t> = 309 µm</a:t>
            </a:r>
            <a:endParaRPr lang="ru-RU" sz="1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E62986-D29E-41CF-8B3B-F75EEE2C27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r="187"/>
          <a:stretch/>
        </p:blipFill>
        <p:spPr>
          <a:xfrm>
            <a:off x="112111" y="2830707"/>
            <a:ext cx="2751092" cy="2322257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8572218-A329-4B8E-9C4F-E9A92C74336E}"/>
              </a:ext>
            </a:extLst>
          </p:cNvPr>
          <p:cNvGrpSpPr/>
          <p:nvPr/>
        </p:nvGrpSpPr>
        <p:grpSpPr>
          <a:xfrm>
            <a:off x="2863203" y="2972774"/>
            <a:ext cx="3088219" cy="2141411"/>
            <a:chOff x="4644008" y="908720"/>
            <a:chExt cx="3240360" cy="2232248"/>
          </a:xfrm>
        </p:grpSpPr>
        <p:pic>
          <p:nvPicPr>
            <p:cNvPr id="17" name="Рисунок 16" descr="Xres_4st_col.png">
              <a:extLst>
                <a:ext uri="{FF2B5EF4-FFF2-40B4-BE49-F238E27FC236}">
                  <a16:creationId xmlns:a16="http://schemas.microsoft.com/office/drawing/2014/main" id="{E090B53F-FABC-4497-A8A0-DCD0E430B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008" y="980728"/>
              <a:ext cx="3096344" cy="2160239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BDCDCA2-3EA4-436D-B44E-3E9D590E09D9}"/>
                </a:ext>
              </a:extLst>
            </p:cNvPr>
            <p:cNvSpPr/>
            <p:nvPr/>
          </p:nvSpPr>
          <p:spPr>
            <a:xfrm>
              <a:off x="6639430" y="1243001"/>
              <a:ext cx="963307" cy="385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C2B7D8E-1597-4032-AA7E-A09BEEA9C057}"/>
                </a:ext>
              </a:extLst>
            </p:cNvPr>
            <p:cNvSpPr/>
            <p:nvPr/>
          </p:nvSpPr>
          <p:spPr>
            <a:xfrm>
              <a:off x="4644008" y="908720"/>
              <a:ext cx="3240360" cy="2232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90D0F0-0FDC-4162-8D2B-216BE0CE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0566-3D1B-4567-9463-1902CCFECECD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DC6B9-8CFF-4580-86ED-60E16E1D7843}"/>
              </a:ext>
            </a:extLst>
          </p:cNvPr>
          <p:cNvSpPr txBox="1"/>
          <p:nvPr/>
        </p:nvSpPr>
        <p:spPr>
          <a:xfrm>
            <a:off x="1154700" y="2823449"/>
            <a:ext cx="8929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Rockwell" panose="02060603020205020403" pitchFamily="18" charset="0"/>
              </a:rPr>
              <a:t>2016</a:t>
            </a:r>
            <a:endParaRPr lang="ru-RU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583AA5-BE19-4CD3-9201-89C8B954FD5A}"/>
              </a:ext>
            </a:extLst>
          </p:cNvPr>
          <p:cNvSpPr txBox="1"/>
          <p:nvPr/>
        </p:nvSpPr>
        <p:spPr>
          <a:xfrm>
            <a:off x="4112212" y="2823449"/>
            <a:ext cx="8929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Rockwell" panose="02060603020205020403" pitchFamily="18" charset="0"/>
              </a:rPr>
              <a:t>2017</a:t>
            </a:r>
            <a:endParaRPr lang="ru-RU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AB2730-7D6A-4FC9-BFEB-A139F07C6B7F}"/>
              </a:ext>
            </a:extLst>
          </p:cNvPr>
          <p:cNvSpPr txBox="1"/>
          <p:nvPr/>
        </p:nvSpPr>
        <p:spPr>
          <a:xfrm>
            <a:off x="7050840" y="2821813"/>
            <a:ext cx="8929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Rockwell" panose="02060603020205020403" pitchFamily="18" charset="0"/>
              </a:rPr>
              <a:t>2018</a:t>
            </a:r>
            <a:endParaRPr lang="ru-RU" sz="13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61B4DE-CB5A-4291-8D61-1C431D78A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838" y="605459"/>
            <a:ext cx="2666909" cy="22370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70A22A-E599-4A2F-B47C-782F9A722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117" y="686299"/>
            <a:ext cx="3202236" cy="18807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FDFD37-9C06-43D0-8B6F-5E18E3A6EECD}"/>
              </a:ext>
            </a:extLst>
          </p:cNvPr>
          <p:cNvSpPr txBox="1"/>
          <p:nvPr/>
        </p:nvSpPr>
        <p:spPr>
          <a:xfrm>
            <a:off x="5565675" y="2486329"/>
            <a:ext cx="297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ckwell" panose="02060603020205020403" pitchFamily="18" charset="0"/>
              </a:rPr>
              <a:t>Fragments of </a:t>
            </a:r>
            <a:r>
              <a:rPr lang="en-US" sz="1400" dirty="0" err="1">
                <a:latin typeface="Rockwell" panose="02060603020205020403" pitchFamily="18" charset="0"/>
              </a:rPr>
              <a:t>Ar</a:t>
            </a:r>
            <a:r>
              <a:rPr lang="en-US" sz="1400" dirty="0">
                <a:latin typeface="Rockwell" panose="02060603020205020403" pitchFamily="18" charset="0"/>
              </a:rPr>
              <a:t> beam in detector</a:t>
            </a:r>
            <a:endParaRPr lang="ru-RU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A50F5B-E5DF-4562-826F-5032716798D4}"/>
              </a:ext>
            </a:extLst>
          </p:cNvPr>
          <p:cNvSpPr txBox="1"/>
          <p:nvPr/>
        </p:nvSpPr>
        <p:spPr>
          <a:xfrm>
            <a:off x="54494" y="1487218"/>
            <a:ext cx="1371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ckwell" pitchFamily="18" charset="0"/>
                <a:cs typeface="Times New Roman" pitchFamily="18" charset="0"/>
              </a:rPr>
              <a:t>Example of the event reconstruction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4B2EE54C-0287-4692-A8D3-DC38E5785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215" y="3865259"/>
            <a:ext cx="450145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b="0" dirty="0">
                <a:latin typeface="Rockwell" panose="02060603020205020403" pitchFamily="18" charset="0"/>
                <a:cs typeface="Arial"/>
              </a:rPr>
              <a:t>Carbon beam, 4 GeV/n</a:t>
            </a:r>
          </a:p>
          <a:p>
            <a:pPr algn="ctr"/>
            <a:r>
              <a:rPr lang="en-US" altLang="ru-RU" b="0" dirty="0">
                <a:latin typeface="Rockwell" panose="02060603020205020403" pitchFamily="18" charset="0"/>
                <a:cs typeface="Arial"/>
              </a:rPr>
              <a:t> C + C, Al, Cu → </a:t>
            </a:r>
            <a:r>
              <a:rPr lang="el-GR" altLang="ru-RU" b="0" dirty="0">
                <a:latin typeface="Arial"/>
                <a:cs typeface="Arial"/>
              </a:rPr>
              <a:t>Λ</a:t>
            </a:r>
            <a:r>
              <a:rPr lang="en-US" altLang="ru-RU" b="0" dirty="0">
                <a:latin typeface="Rockwell" panose="02060603020205020403" pitchFamily="18" charset="0"/>
                <a:cs typeface="Arial"/>
              </a:rPr>
              <a:t> + X minimum bias</a:t>
            </a:r>
          </a:p>
          <a:p>
            <a:pPr algn="ctr"/>
            <a:r>
              <a:rPr lang="el-GR" altLang="ru-RU" b="0" dirty="0">
                <a:latin typeface="Arial"/>
                <a:cs typeface="Arial"/>
              </a:rPr>
              <a:t>Λ</a:t>
            </a:r>
            <a:r>
              <a:rPr lang="en-US" altLang="ru-RU" b="0" dirty="0">
                <a:latin typeface="Rockwell" panose="02060603020205020403" pitchFamily="18" charset="0"/>
                <a:cs typeface="Arial"/>
              </a:rPr>
              <a:t> signal width 2.4 – 3 MeV</a:t>
            </a:r>
          </a:p>
          <a:p>
            <a:pPr algn="ctr"/>
            <a:endParaRPr lang="en-US" altLang="ru-RU" b="0" dirty="0">
              <a:latin typeface="Rockwell" panose="02060603020205020403" pitchFamily="18" charset="0"/>
            </a:endParaRPr>
          </a:p>
          <a:p>
            <a:pPr algn="ctr"/>
            <a:r>
              <a:rPr lang="en-US" altLang="ru-RU" b="0" dirty="0">
                <a:latin typeface="Rockwell" panose="02060603020205020403" pitchFamily="18" charset="0"/>
                <a:cs typeface="Arial"/>
              </a:rPr>
              <a:t>C+C:   4.6M </a:t>
            </a:r>
            <a:r>
              <a:rPr lang="en-US" altLang="ru-RU" b="0" baseline="30000" dirty="0">
                <a:latin typeface="Rockwell" panose="02060603020205020403" pitchFamily="18" charset="0"/>
                <a:cs typeface="Arial"/>
              </a:rPr>
              <a:t> </a:t>
            </a:r>
            <a:r>
              <a:rPr lang="en-US" altLang="ru-RU" b="0" dirty="0">
                <a:latin typeface="Rockwell" panose="02060603020205020403" pitchFamily="18" charset="0"/>
                <a:cs typeface="Arial"/>
              </a:rPr>
              <a:t> triggers</a:t>
            </a:r>
          </a:p>
          <a:p>
            <a:pPr algn="ctr"/>
            <a:r>
              <a:rPr lang="en-US" altLang="ru-RU" b="0" dirty="0">
                <a:latin typeface="Rockwell" panose="02060603020205020403" pitchFamily="18" charset="0"/>
                <a:cs typeface="Arial"/>
              </a:rPr>
              <a:t>C+Al:  5.3M</a:t>
            </a:r>
            <a:r>
              <a:rPr lang="en-US" altLang="ru-RU" b="0" baseline="30000" dirty="0">
                <a:latin typeface="Rockwell" panose="02060603020205020403" pitchFamily="18" charset="0"/>
                <a:cs typeface="Arial"/>
              </a:rPr>
              <a:t> </a:t>
            </a:r>
            <a:r>
              <a:rPr lang="en-US" altLang="ru-RU" b="0" dirty="0">
                <a:latin typeface="Rockwell" panose="02060603020205020403" pitchFamily="18" charset="0"/>
                <a:cs typeface="Arial"/>
              </a:rPr>
              <a:t> triggers</a:t>
            </a:r>
            <a:endParaRPr lang="en-US" altLang="ru-RU" b="0" baseline="30000" dirty="0">
              <a:latin typeface="Rockwell" panose="02060603020205020403" pitchFamily="18" charset="0"/>
              <a:cs typeface="Arial"/>
            </a:endParaRPr>
          </a:p>
          <a:p>
            <a:pPr algn="ctr"/>
            <a:r>
              <a:rPr lang="en-US" altLang="ru-RU" b="0" dirty="0">
                <a:latin typeface="Rockwell" panose="02060603020205020403" pitchFamily="18" charset="0"/>
                <a:cs typeface="Arial"/>
              </a:rPr>
              <a:t>C+Cu:  5.3M</a:t>
            </a:r>
            <a:r>
              <a:rPr lang="en-US" altLang="ru-RU" b="0" baseline="30000" dirty="0">
                <a:latin typeface="Rockwell" panose="02060603020205020403" pitchFamily="18" charset="0"/>
                <a:cs typeface="Arial"/>
              </a:rPr>
              <a:t> </a:t>
            </a:r>
            <a:r>
              <a:rPr lang="en-US" altLang="ru-RU" b="0" dirty="0">
                <a:latin typeface="Rockwell" panose="02060603020205020403" pitchFamily="18" charset="0"/>
                <a:cs typeface="Arial"/>
              </a:rPr>
              <a:t> triggers</a:t>
            </a:r>
          </a:p>
          <a:p>
            <a:pPr algn="ctr"/>
            <a:endParaRPr lang="en-US" altLang="ru-RU" b="0" baseline="30000" dirty="0">
              <a:latin typeface="Rockwell" panose="02060603020205020403" pitchFamily="18" charset="0"/>
            </a:endParaRPr>
          </a:p>
          <a:p>
            <a:pPr algn="ctr"/>
            <a:r>
              <a:rPr lang="en-US" altLang="ru-RU" b="0" dirty="0">
                <a:latin typeface="Rockwell" panose="02060603020205020403" pitchFamily="18" charset="0"/>
                <a:cs typeface="Arial"/>
              </a:rPr>
              <a:t>2.5 days of data taking</a:t>
            </a:r>
            <a:endParaRPr lang="en-US" altLang="ru-RU" b="0" dirty="0">
              <a:latin typeface="Rockwell" panose="02060603020205020403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901AC2-E3A8-4167-A8F4-60537F874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10368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253A59-2A8C-4B10-B9F9-6A33083F3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20" y="980727"/>
            <a:ext cx="4093444" cy="283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4D4AB7-C75A-44A1-8A4B-E18075EA2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5" y="3835921"/>
            <a:ext cx="410368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CF3CE8-A18F-4B47-ADD7-E2913B96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FDC6-C23F-4F04-871E-790BB96E608A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42595-33DE-4E71-8A48-E9438B689893}"/>
              </a:ext>
            </a:extLst>
          </p:cNvPr>
          <p:cNvSpPr txBox="1"/>
          <p:nvPr/>
        </p:nvSpPr>
        <p:spPr>
          <a:xfrm>
            <a:off x="3061776" y="76919"/>
            <a:ext cx="32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>
                <a:latin typeface="Rockwell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800" dirty="0">
                <a:latin typeface="Rockwell" panose="02060603020205020403" pitchFamily="18" charset="0"/>
              </a:rPr>
              <a:t>-hyperon signals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74801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na\Downloads\PHOTO-2018-12-27-11-53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892" y="913437"/>
            <a:ext cx="3659685" cy="3014901"/>
          </a:xfrm>
          <a:prstGeom prst="rect">
            <a:avLst/>
          </a:prstGeom>
          <a:noFill/>
        </p:spPr>
      </p:pic>
      <p:pic>
        <p:nvPicPr>
          <p:cNvPr id="3" name="Picture 2" descr="C:\Users\anna\Downloads\PHOTO-2018-12-27-11-53-22 (1).jpg"/>
          <p:cNvPicPr>
            <a:picLocks noChangeAspect="1" noChangeArrowheads="1"/>
          </p:cNvPicPr>
          <p:nvPr/>
        </p:nvPicPr>
        <p:blipFill rotWithShape="1">
          <a:blip r:embed="rId3" cstate="print"/>
          <a:srcRect l="6493" r="4778"/>
          <a:stretch/>
        </p:blipFill>
        <p:spPr bwMode="auto">
          <a:xfrm>
            <a:off x="376133" y="4640215"/>
            <a:ext cx="3975679" cy="203030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6888" t="18147" r="7748" b="15644"/>
          <a:stretch>
            <a:fillRect/>
          </a:stretch>
        </p:blipFill>
        <p:spPr bwMode="auto">
          <a:xfrm>
            <a:off x="4351813" y="913437"/>
            <a:ext cx="2325816" cy="280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2772"/>
          <a:stretch>
            <a:fillRect/>
          </a:stretch>
        </p:blipFill>
        <p:spPr bwMode="auto">
          <a:xfrm>
            <a:off x="6558458" y="1784866"/>
            <a:ext cx="2585542" cy="151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6133" y="39794"/>
            <a:ext cx="8647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Rockwell" pitchFamily="18" charset="0"/>
              </a:rPr>
              <a:t>Scheme of the GEM full planes configuration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0072" y="1484784"/>
            <a:ext cx="2231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 </a:t>
            </a:r>
            <a:endParaRPr lang="ru-RU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4351813" y="3743212"/>
            <a:ext cx="4550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ckwell" pitchFamily="18" charset="0"/>
              </a:rPr>
              <a:t>Lorentz shifts of an electron avalanche in GEM planes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16762" y="4040051"/>
            <a:ext cx="412786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Rockwell" panose="02060603020205020403" pitchFamily="18" charset="0"/>
              </a:rPr>
              <a:t>On top - 7 detectors with active area 1632×450 mm</a:t>
            </a:r>
            <a:r>
              <a:rPr lang="en-US" sz="1200" baseline="30000" dirty="0">
                <a:latin typeface="Rockwell" panose="02060603020205020403" pitchFamily="18" charset="0"/>
              </a:rPr>
              <a:t>2</a:t>
            </a:r>
            <a:r>
              <a:rPr lang="en-US" sz="1200" dirty="0">
                <a:latin typeface="Rockwell" panose="02060603020205020403" pitchFamily="18" charset="0"/>
              </a:rPr>
              <a:t> </a:t>
            </a:r>
          </a:p>
          <a:p>
            <a:r>
              <a:rPr lang="en-US" sz="1200" dirty="0">
                <a:latin typeface="Rockwell" panose="02060603020205020403" pitchFamily="18" charset="0"/>
              </a:rPr>
              <a:t>On bottom - 7 detectors with active area 1632×390 mm</a:t>
            </a:r>
            <a:r>
              <a:rPr lang="en-US" sz="1200" baseline="30000" dirty="0">
                <a:latin typeface="Rockwell" panose="02060603020205020403" pitchFamily="18" charset="0"/>
              </a:rPr>
              <a:t>2</a:t>
            </a:r>
          </a:p>
          <a:p>
            <a:endParaRPr lang="ru-RU" sz="1350" baseline="30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4AAFE-BA78-4654-88D3-EC10E582433E}"/>
              </a:ext>
            </a:extLst>
          </p:cNvPr>
          <p:cNvSpPr txBox="1"/>
          <p:nvPr/>
        </p:nvSpPr>
        <p:spPr>
          <a:xfrm>
            <a:off x="0" y="1835262"/>
            <a:ext cx="635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Rockwell" panose="02060603020205020403" pitchFamily="18" charset="0"/>
              </a:rPr>
              <a:t>top</a:t>
            </a:r>
            <a:endParaRPr lang="ru-RU" sz="135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DAC642-04F5-415E-B09F-DC2D8456CA8A}"/>
              </a:ext>
            </a:extLst>
          </p:cNvPr>
          <p:cNvSpPr txBox="1"/>
          <p:nvPr/>
        </p:nvSpPr>
        <p:spPr>
          <a:xfrm>
            <a:off x="-74626" y="3270074"/>
            <a:ext cx="8742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Rockwell" panose="02060603020205020403" pitchFamily="18" charset="0"/>
              </a:rPr>
              <a:t>bottom</a:t>
            </a:r>
            <a:endParaRPr lang="ru-RU" sz="135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43E35E9-AFE0-4461-AF35-46A16498C3B6}"/>
              </a:ext>
            </a:extLst>
          </p:cNvPr>
          <p:cNvCxnSpPr>
            <a:cxnSpLocks/>
          </p:cNvCxnSpPr>
          <p:nvPr/>
        </p:nvCxnSpPr>
        <p:spPr>
          <a:xfrm>
            <a:off x="417272" y="1985303"/>
            <a:ext cx="1058384" cy="5570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3DBF4C5-E773-4779-944D-0F39574C54C8}"/>
              </a:ext>
            </a:extLst>
          </p:cNvPr>
          <p:cNvCxnSpPr>
            <a:cxnSpLocks/>
          </p:cNvCxnSpPr>
          <p:nvPr/>
        </p:nvCxnSpPr>
        <p:spPr>
          <a:xfrm flipV="1">
            <a:off x="624283" y="3131563"/>
            <a:ext cx="746188" cy="297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EDF3C7C-D902-4EEB-8F86-CA9AF4A6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0566-3D1B-4567-9463-1902CCFECECD}" type="slidenum">
              <a:rPr lang="ru-RU" smtClean="0"/>
              <a:t>9</a:t>
            </a:fld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523FEE-1ACD-41C4-AB95-75AD48133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277" y="4119063"/>
            <a:ext cx="3975679" cy="2699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16045</TotalTime>
  <Words>1053</Words>
  <Application>Microsoft Office PowerPoint</Application>
  <PresentationFormat>Экран (4:3)</PresentationFormat>
  <Paragraphs>205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Rockwell</vt:lpstr>
      <vt:lpstr>Times New Roman</vt:lpstr>
      <vt:lpstr>Trebuchet MS</vt:lpstr>
      <vt:lpstr>Тема Office</vt:lpstr>
      <vt:lpstr>Office Theme</vt:lpstr>
      <vt:lpstr>Status of the GEM tracking system at the BM@N experiment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Andrey</cp:lastModifiedBy>
  <cp:revision>335</cp:revision>
  <dcterms:created xsi:type="dcterms:W3CDTF">2017-09-06T10:57:17Z</dcterms:created>
  <dcterms:modified xsi:type="dcterms:W3CDTF">2020-12-14T19:03:20Z</dcterms:modified>
</cp:coreProperties>
</file>