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8"/>
  </p:notesMasterIdLst>
  <p:sldIdLst>
    <p:sldId id="292" r:id="rId2"/>
    <p:sldId id="259" r:id="rId3"/>
    <p:sldId id="308" r:id="rId4"/>
    <p:sldId id="309" r:id="rId5"/>
    <p:sldId id="310" r:id="rId6"/>
    <p:sldId id="311" r:id="rId7"/>
    <p:sldId id="312" r:id="rId8"/>
    <p:sldId id="314" r:id="rId9"/>
    <p:sldId id="317" r:id="rId10"/>
    <p:sldId id="316" r:id="rId11"/>
    <p:sldId id="315" r:id="rId12"/>
    <p:sldId id="318" r:id="rId13"/>
    <p:sldId id="319" r:id="rId14"/>
    <p:sldId id="320" r:id="rId15"/>
    <p:sldId id="321" r:id="rId16"/>
    <p:sldId id="313"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594D"/>
    <a:srgbClr val="BF3938"/>
    <a:srgbClr val="FFFF3B"/>
    <a:srgbClr val="D07775"/>
    <a:srgbClr val="D0A69A"/>
    <a:srgbClr val="DDDAD7"/>
    <a:srgbClr val="41574C"/>
    <a:srgbClr val="7A887F"/>
    <a:srgbClr val="3F7180"/>
    <a:srgbClr val="EE45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4" autoAdjust="0"/>
    <p:restoredTop sz="94660"/>
  </p:normalViewPr>
  <p:slideViewPr>
    <p:cSldViewPr snapToGrid="0">
      <p:cViewPr varScale="1">
        <p:scale>
          <a:sx n="62" d="100"/>
          <a:sy n="62" d="100"/>
        </p:scale>
        <p:origin x="96" y="2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7B8FA6-04BB-49D0-876C-D520BAF7F152}" type="doc">
      <dgm:prSet loTypeId="urn:microsoft.com/office/officeart/2005/8/layout/arrow2" loCatId="process" qsTypeId="urn:microsoft.com/office/officeart/2005/8/quickstyle/3d4" qsCatId="3D" csTypeId="urn:microsoft.com/office/officeart/2005/8/colors/accent1_2" csCatId="accent1" phldr="1"/>
      <dgm:spPr/>
      <dgm:t>
        <a:bodyPr/>
        <a:lstStyle/>
        <a:p>
          <a:endParaRPr lang="ru-RU"/>
        </a:p>
      </dgm:t>
    </dgm:pt>
    <dgm:pt modelId="{F4931CE6-80CE-43C8-A940-8523DDEEA93D}">
      <dgm:prSet phldrT="[Text]" custT="1"/>
      <dgm:spPr/>
      <dgm:t>
        <a:bodyPr/>
        <a:lstStyle/>
        <a:p>
          <a:r>
            <a:rPr lang="en-US" sz="1800" dirty="0">
              <a:solidFill>
                <a:srgbClr val="C00000"/>
              </a:solidFill>
            </a:rPr>
            <a:t>NEC-2017</a:t>
          </a:r>
          <a:endParaRPr lang="ru-RU" sz="1800" dirty="0">
            <a:solidFill>
              <a:srgbClr val="C00000"/>
            </a:solidFill>
          </a:endParaRPr>
        </a:p>
      </dgm:t>
    </dgm:pt>
    <dgm:pt modelId="{8E16EF17-62FC-4A82-9420-C50CC24D6B15}" type="parTrans" cxnId="{3A21971F-7D56-433A-A878-245F082DFB27}">
      <dgm:prSet/>
      <dgm:spPr/>
      <dgm:t>
        <a:bodyPr/>
        <a:lstStyle/>
        <a:p>
          <a:endParaRPr lang="ru-RU" sz="1800">
            <a:solidFill>
              <a:srgbClr val="C00000"/>
            </a:solidFill>
          </a:endParaRPr>
        </a:p>
      </dgm:t>
    </dgm:pt>
    <dgm:pt modelId="{6866ED10-1FE2-4D6B-BC02-0D6C8A9E104D}" type="sibTrans" cxnId="{3A21971F-7D56-433A-A878-245F082DFB27}">
      <dgm:prSet/>
      <dgm:spPr/>
      <dgm:t>
        <a:bodyPr/>
        <a:lstStyle/>
        <a:p>
          <a:endParaRPr lang="ru-RU" sz="1800">
            <a:solidFill>
              <a:srgbClr val="C00000"/>
            </a:solidFill>
          </a:endParaRPr>
        </a:p>
      </dgm:t>
    </dgm:pt>
    <dgm:pt modelId="{48B88A5A-805D-4645-A899-71E28EA3309E}">
      <dgm:prSet phldrT="[Text]" custT="1"/>
      <dgm:spPr/>
      <dgm:t>
        <a:bodyPr/>
        <a:lstStyle/>
        <a:p>
          <a:endParaRPr lang="ru-RU" sz="1800" dirty="0">
            <a:solidFill>
              <a:srgbClr val="C00000"/>
            </a:solidFill>
          </a:endParaRPr>
        </a:p>
      </dgm:t>
    </dgm:pt>
    <dgm:pt modelId="{91D2211A-9CF1-4098-B659-B6C98EBD4A58}" type="parTrans" cxnId="{2B6F6822-EEF3-409F-BB2B-E0CA5212343F}">
      <dgm:prSet/>
      <dgm:spPr/>
      <dgm:t>
        <a:bodyPr/>
        <a:lstStyle/>
        <a:p>
          <a:endParaRPr lang="ru-RU" sz="1800">
            <a:solidFill>
              <a:srgbClr val="C00000"/>
            </a:solidFill>
          </a:endParaRPr>
        </a:p>
      </dgm:t>
    </dgm:pt>
    <dgm:pt modelId="{AEBBEE95-2DCE-48B1-8CE7-742E3665283C}" type="sibTrans" cxnId="{2B6F6822-EEF3-409F-BB2B-E0CA5212343F}">
      <dgm:prSet/>
      <dgm:spPr/>
      <dgm:t>
        <a:bodyPr/>
        <a:lstStyle/>
        <a:p>
          <a:endParaRPr lang="ru-RU" sz="1800">
            <a:solidFill>
              <a:srgbClr val="C00000"/>
            </a:solidFill>
          </a:endParaRPr>
        </a:p>
      </dgm:t>
    </dgm:pt>
    <dgm:pt modelId="{7162BAB5-D5DC-40B7-B985-513A491BF828}">
      <dgm:prSet phldrT="[Text]" custT="1"/>
      <dgm:spPr/>
      <dgm:t>
        <a:bodyPr/>
        <a:lstStyle/>
        <a:p>
          <a:endParaRPr lang="ru-RU" sz="1800" dirty="0">
            <a:solidFill>
              <a:srgbClr val="C00000"/>
            </a:solidFill>
          </a:endParaRPr>
        </a:p>
      </dgm:t>
    </dgm:pt>
    <dgm:pt modelId="{A1961033-B7F0-43C0-99BE-5C3C9E6B0CA9}" type="sibTrans" cxnId="{ABF50E40-173B-4DB3-817F-B3A9009D3D2E}">
      <dgm:prSet/>
      <dgm:spPr/>
      <dgm:t>
        <a:bodyPr/>
        <a:lstStyle/>
        <a:p>
          <a:endParaRPr lang="ru-RU"/>
        </a:p>
      </dgm:t>
    </dgm:pt>
    <dgm:pt modelId="{2790EE3F-BE8B-498B-B763-FE02CB264968}" type="parTrans" cxnId="{ABF50E40-173B-4DB3-817F-B3A9009D3D2E}">
      <dgm:prSet/>
      <dgm:spPr/>
      <dgm:t>
        <a:bodyPr/>
        <a:lstStyle/>
        <a:p>
          <a:endParaRPr lang="ru-RU"/>
        </a:p>
      </dgm:t>
    </dgm:pt>
    <dgm:pt modelId="{A7947704-E9CA-40FA-A915-888235F858D4}">
      <dgm:prSet phldrT="[Text]" custT="1"/>
      <dgm:spPr/>
      <dgm:t>
        <a:bodyPr/>
        <a:lstStyle/>
        <a:p>
          <a:endParaRPr lang="ru-RU" sz="1800" dirty="0">
            <a:solidFill>
              <a:srgbClr val="C00000"/>
            </a:solidFill>
          </a:endParaRPr>
        </a:p>
      </dgm:t>
    </dgm:pt>
    <dgm:pt modelId="{07C84D29-8F07-443D-9608-B8DEAF1A57C8}" type="sibTrans" cxnId="{23FDEE63-170B-4443-8EA9-3813262BA1BC}">
      <dgm:prSet/>
      <dgm:spPr/>
      <dgm:t>
        <a:bodyPr/>
        <a:lstStyle/>
        <a:p>
          <a:endParaRPr lang="ru-RU" sz="1800">
            <a:solidFill>
              <a:srgbClr val="C00000"/>
            </a:solidFill>
          </a:endParaRPr>
        </a:p>
      </dgm:t>
    </dgm:pt>
    <dgm:pt modelId="{D07B24D5-B638-44C3-A830-194BCF3F5918}" type="parTrans" cxnId="{23FDEE63-170B-4443-8EA9-3813262BA1BC}">
      <dgm:prSet/>
      <dgm:spPr/>
      <dgm:t>
        <a:bodyPr/>
        <a:lstStyle/>
        <a:p>
          <a:endParaRPr lang="ru-RU" sz="1800">
            <a:solidFill>
              <a:srgbClr val="C00000"/>
            </a:solidFill>
          </a:endParaRPr>
        </a:p>
      </dgm:t>
    </dgm:pt>
    <dgm:pt modelId="{E0E102CC-DD6F-414B-B508-C6AC5F3EC1D7}" type="pres">
      <dgm:prSet presAssocID="{367B8FA6-04BB-49D0-876C-D520BAF7F152}" presName="arrowDiagram" presStyleCnt="0">
        <dgm:presLayoutVars>
          <dgm:chMax val="5"/>
          <dgm:dir/>
          <dgm:resizeHandles val="exact"/>
        </dgm:presLayoutVars>
      </dgm:prSet>
      <dgm:spPr/>
    </dgm:pt>
    <dgm:pt modelId="{E9609AF6-51CB-47C8-B38D-C716258739E0}" type="pres">
      <dgm:prSet presAssocID="{367B8FA6-04BB-49D0-876C-D520BAF7F152}" presName="arrow" presStyleLbl="bgShp" presStyleIdx="0" presStyleCnt="1" custLinFactNeighborX="35" custLinFactNeighborY="362"/>
      <dgm:spPr>
        <a:solidFill>
          <a:srgbClr val="D0A69A"/>
        </a:solidFill>
      </dgm:spPr>
    </dgm:pt>
    <dgm:pt modelId="{048A579D-3EAD-4F19-BAEF-B726967FEDE8}" type="pres">
      <dgm:prSet presAssocID="{367B8FA6-04BB-49D0-876C-D520BAF7F152}" presName="arrowDiagram4" presStyleCnt="0"/>
      <dgm:spPr/>
    </dgm:pt>
    <dgm:pt modelId="{E3744C59-BF84-486D-8FC9-C738CB820781}" type="pres">
      <dgm:prSet presAssocID="{F4931CE6-80CE-43C8-A940-8523DDEEA93D}" presName="bullet4a" presStyleLbl="node1" presStyleIdx="0" presStyleCnt="4"/>
      <dgm:spPr>
        <a:solidFill>
          <a:srgbClr val="C00000"/>
        </a:solidFill>
      </dgm:spPr>
    </dgm:pt>
    <dgm:pt modelId="{4932C4F8-78D4-4D21-A0C6-EF62442730D2}" type="pres">
      <dgm:prSet presAssocID="{F4931CE6-80CE-43C8-A940-8523DDEEA93D}" presName="textBox4a" presStyleLbl="revTx" presStyleIdx="0" presStyleCnt="4" custScaleX="143088" custLinFactNeighborX="25994" custLinFactNeighborY="7692">
        <dgm:presLayoutVars>
          <dgm:bulletEnabled val="1"/>
        </dgm:presLayoutVars>
      </dgm:prSet>
      <dgm:spPr/>
    </dgm:pt>
    <dgm:pt modelId="{2642EB93-201E-4729-925C-DE8990CE3D4F}" type="pres">
      <dgm:prSet presAssocID="{A7947704-E9CA-40FA-A915-888235F858D4}" presName="bullet4b" presStyleLbl="node1" presStyleIdx="1" presStyleCnt="4"/>
      <dgm:spPr>
        <a:solidFill>
          <a:srgbClr val="C00000"/>
        </a:solidFill>
      </dgm:spPr>
    </dgm:pt>
    <dgm:pt modelId="{3CFEE825-4D1A-49BF-9D81-58DAC7D25BFA}" type="pres">
      <dgm:prSet presAssocID="{A7947704-E9CA-40FA-A915-888235F858D4}" presName="textBox4b" presStyleLbl="revTx" presStyleIdx="1" presStyleCnt="4" custScaleX="173606" custScaleY="24875" custLinFactNeighborX="43331" custLinFactNeighborY="-32491">
        <dgm:presLayoutVars>
          <dgm:bulletEnabled val="1"/>
        </dgm:presLayoutVars>
      </dgm:prSet>
      <dgm:spPr/>
    </dgm:pt>
    <dgm:pt modelId="{A2C2ADA0-E4D8-4A20-9050-B141BD520E30}" type="pres">
      <dgm:prSet presAssocID="{7162BAB5-D5DC-40B7-B985-513A491BF828}" presName="bullet4c" presStyleLbl="node1" presStyleIdx="2" presStyleCnt="4"/>
      <dgm:spPr>
        <a:solidFill>
          <a:srgbClr val="C00000"/>
        </a:solidFill>
      </dgm:spPr>
    </dgm:pt>
    <dgm:pt modelId="{2DADDE25-05CC-47C4-A9FE-C545DD4BB280}" type="pres">
      <dgm:prSet presAssocID="{7162BAB5-D5DC-40B7-B985-513A491BF828}" presName="textBox4c" presStyleLbl="revTx" presStyleIdx="2" presStyleCnt="4" custScaleX="175060" custScaleY="23541" custLinFactNeighborX="46284" custLinFactNeighborY="-31337">
        <dgm:presLayoutVars>
          <dgm:bulletEnabled val="1"/>
        </dgm:presLayoutVars>
      </dgm:prSet>
      <dgm:spPr/>
    </dgm:pt>
    <dgm:pt modelId="{E0E08D18-6E35-487F-92AB-AA6F26DF89DB}" type="pres">
      <dgm:prSet presAssocID="{48B88A5A-805D-4645-A899-71E28EA3309E}" presName="bullet4d" presStyleLbl="node1" presStyleIdx="3" presStyleCnt="4"/>
      <dgm:spPr>
        <a:solidFill>
          <a:srgbClr val="C00000"/>
        </a:solidFill>
      </dgm:spPr>
    </dgm:pt>
    <dgm:pt modelId="{6322B2CE-55C5-4A97-BE52-5D335410F786}" type="pres">
      <dgm:prSet presAssocID="{48B88A5A-805D-4645-A899-71E28EA3309E}" presName="textBox4d" presStyleLbl="revTx" presStyleIdx="3" presStyleCnt="4" custScaleX="134811" custLinFactNeighborX="21215" custLinFactNeighborY="-15159">
        <dgm:presLayoutVars>
          <dgm:bulletEnabled val="1"/>
        </dgm:presLayoutVars>
      </dgm:prSet>
      <dgm:spPr/>
    </dgm:pt>
  </dgm:ptLst>
  <dgm:cxnLst>
    <dgm:cxn modelId="{3A21971F-7D56-433A-A878-245F082DFB27}" srcId="{367B8FA6-04BB-49D0-876C-D520BAF7F152}" destId="{F4931CE6-80CE-43C8-A940-8523DDEEA93D}" srcOrd="0" destOrd="0" parTransId="{8E16EF17-62FC-4A82-9420-C50CC24D6B15}" sibTransId="{6866ED10-1FE2-4D6B-BC02-0D6C8A9E104D}"/>
    <dgm:cxn modelId="{2B6F6822-EEF3-409F-BB2B-E0CA5212343F}" srcId="{367B8FA6-04BB-49D0-876C-D520BAF7F152}" destId="{48B88A5A-805D-4645-A899-71E28EA3309E}" srcOrd="3" destOrd="0" parTransId="{91D2211A-9CF1-4098-B659-B6C98EBD4A58}" sibTransId="{AEBBEE95-2DCE-48B1-8CE7-742E3665283C}"/>
    <dgm:cxn modelId="{9E456529-DB68-4D48-8CF0-A31AD9E3CA43}" type="presOf" srcId="{A7947704-E9CA-40FA-A915-888235F858D4}" destId="{3CFEE825-4D1A-49BF-9D81-58DAC7D25BFA}" srcOrd="0" destOrd="0" presId="urn:microsoft.com/office/officeart/2005/8/layout/arrow2"/>
    <dgm:cxn modelId="{D095642D-FCED-4076-A211-95DEE6A2064A}" type="presOf" srcId="{48B88A5A-805D-4645-A899-71E28EA3309E}" destId="{6322B2CE-55C5-4A97-BE52-5D335410F786}" srcOrd="0" destOrd="0" presId="urn:microsoft.com/office/officeart/2005/8/layout/arrow2"/>
    <dgm:cxn modelId="{ABF50E40-173B-4DB3-817F-B3A9009D3D2E}" srcId="{367B8FA6-04BB-49D0-876C-D520BAF7F152}" destId="{7162BAB5-D5DC-40B7-B985-513A491BF828}" srcOrd="2" destOrd="0" parTransId="{2790EE3F-BE8B-498B-B763-FE02CB264968}" sibTransId="{A1961033-B7F0-43C0-99BE-5C3C9E6B0CA9}"/>
    <dgm:cxn modelId="{233D445B-3FD6-448F-88B9-C453CC02BA20}" type="presOf" srcId="{367B8FA6-04BB-49D0-876C-D520BAF7F152}" destId="{E0E102CC-DD6F-414B-B508-C6AC5F3EC1D7}" srcOrd="0" destOrd="0" presId="urn:microsoft.com/office/officeart/2005/8/layout/arrow2"/>
    <dgm:cxn modelId="{23FDEE63-170B-4443-8EA9-3813262BA1BC}" srcId="{367B8FA6-04BB-49D0-876C-D520BAF7F152}" destId="{A7947704-E9CA-40FA-A915-888235F858D4}" srcOrd="1" destOrd="0" parTransId="{D07B24D5-B638-44C3-A830-194BCF3F5918}" sibTransId="{07C84D29-8F07-443D-9608-B8DEAF1A57C8}"/>
    <dgm:cxn modelId="{6A0C23CD-CF42-4739-8ADC-C8A8AA2300E8}" type="presOf" srcId="{F4931CE6-80CE-43C8-A940-8523DDEEA93D}" destId="{4932C4F8-78D4-4D21-A0C6-EF62442730D2}" srcOrd="0" destOrd="0" presId="urn:microsoft.com/office/officeart/2005/8/layout/arrow2"/>
    <dgm:cxn modelId="{1821C3D5-3775-4641-A943-6F23CFFCCFBD}" type="presOf" srcId="{7162BAB5-D5DC-40B7-B985-513A491BF828}" destId="{2DADDE25-05CC-47C4-A9FE-C545DD4BB280}" srcOrd="0" destOrd="0" presId="urn:microsoft.com/office/officeart/2005/8/layout/arrow2"/>
    <dgm:cxn modelId="{7AD3D549-B910-4F24-B41E-44DA6262A881}" type="presParOf" srcId="{E0E102CC-DD6F-414B-B508-C6AC5F3EC1D7}" destId="{E9609AF6-51CB-47C8-B38D-C716258739E0}" srcOrd="0" destOrd="0" presId="urn:microsoft.com/office/officeart/2005/8/layout/arrow2"/>
    <dgm:cxn modelId="{3890F0B9-6FF2-427D-8897-84BBDC69DBD7}" type="presParOf" srcId="{E0E102CC-DD6F-414B-B508-C6AC5F3EC1D7}" destId="{048A579D-3EAD-4F19-BAEF-B726967FEDE8}" srcOrd="1" destOrd="0" presId="urn:microsoft.com/office/officeart/2005/8/layout/arrow2"/>
    <dgm:cxn modelId="{49BD8151-A656-4B78-9BD3-B64AECE71A4B}" type="presParOf" srcId="{048A579D-3EAD-4F19-BAEF-B726967FEDE8}" destId="{E3744C59-BF84-486D-8FC9-C738CB820781}" srcOrd="0" destOrd="0" presId="urn:microsoft.com/office/officeart/2005/8/layout/arrow2"/>
    <dgm:cxn modelId="{1E963A2E-7F97-4A84-95AB-0ACD79A50006}" type="presParOf" srcId="{048A579D-3EAD-4F19-BAEF-B726967FEDE8}" destId="{4932C4F8-78D4-4D21-A0C6-EF62442730D2}" srcOrd="1" destOrd="0" presId="urn:microsoft.com/office/officeart/2005/8/layout/arrow2"/>
    <dgm:cxn modelId="{2D07BB8C-D105-4F99-9ED8-38FE1622E998}" type="presParOf" srcId="{048A579D-3EAD-4F19-BAEF-B726967FEDE8}" destId="{2642EB93-201E-4729-925C-DE8990CE3D4F}" srcOrd="2" destOrd="0" presId="urn:microsoft.com/office/officeart/2005/8/layout/arrow2"/>
    <dgm:cxn modelId="{DFEDEED1-08FF-46C7-AF6A-21CC1587F6F2}" type="presParOf" srcId="{048A579D-3EAD-4F19-BAEF-B726967FEDE8}" destId="{3CFEE825-4D1A-49BF-9D81-58DAC7D25BFA}" srcOrd="3" destOrd="0" presId="urn:microsoft.com/office/officeart/2005/8/layout/arrow2"/>
    <dgm:cxn modelId="{93B9A0C1-97D0-4ADD-8F17-E47169CCADDA}" type="presParOf" srcId="{048A579D-3EAD-4F19-BAEF-B726967FEDE8}" destId="{A2C2ADA0-E4D8-4A20-9050-B141BD520E30}" srcOrd="4" destOrd="0" presId="urn:microsoft.com/office/officeart/2005/8/layout/arrow2"/>
    <dgm:cxn modelId="{49FC44F0-4D7F-46BE-97C4-6C8AA6F80594}" type="presParOf" srcId="{048A579D-3EAD-4F19-BAEF-B726967FEDE8}" destId="{2DADDE25-05CC-47C4-A9FE-C545DD4BB280}" srcOrd="5" destOrd="0" presId="urn:microsoft.com/office/officeart/2005/8/layout/arrow2"/>
    <dgm:cxn modelId="{B1CD2106-1CD6-4015-AD28-49265B38F51F}" type="presParOf" srcId="{048A579D-3EAD-4F19-BAEF-B726967FEDE8}" destId="{E0E08D18-6E35-487F-92AB-AA6F26DF89DB}" srcOrd="6" destOrd="0" presId="urn:microsoft.com/office/officeart/2005/8/layout/arrow2"/>
    <dgm:cxn modelId="{DA1E3426-B8BF-4F62-BF9C-8A791D7DCE6E}" type="presParOf" srcId="{048A579D-3EAD-4F19-BAEF-B726967FEDE8}" destId="{6322B2CE-55C5-4A97-BE52-5D335410F786}"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09AF6-51CB-47C8-B38D-C716258739E0}">
      <dsp:nvSpPr>
        <dsp:cNvPr id="0" name=""/>
        <dsp:cNvSpPr/>
      </dsp:nvSpPr>
      <dsp:spPr>
        <a:xfrm>
          <a:off x="459263" y="0"/>
          <a:ext cx="4633265" cy="2895791"/>
        </a:xfrm>
        <a:prstGeom prst="swooshArrow">
          <a:avLst>
            <a:gd name="adj1" fmla="val 25000"/>
            <a:gd name="adj2" fmla="val 25000"/>
          </a:avLst>
        </a:prstGeom>
        <a:solidFill>
          <a:srgbClr val="D0A69A"/>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E3744C59-BF84-486D-8FC9-C738CB820781}">
      <dsp:nvSpPr>
        <dsp:cNvPr id="0" name=""/>
        <dsp:cNvSpPr/>
      </dsp:nvSpPr>
      <dsp:spPr>
        <a:xfrm>
          <a:off x="914018" y="2153310"/>
          <a:ext cx="106565" cy="106565"/>
        </a:xfrm>
        <a:prstGeom prst="ellipse">
          <a:avLst/>
        </a:prstGeom>
        <a:solidFill>
          <a:srgbClr val="C0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4932C4F8-78D4-4D21-A0C6-EF62442730D2}">
      <dsp:nvSpPr>
        <dsp:cNvPr id="0" name=""/>
        <dsp:cNvSpPr/>
      </dsp:nvSpPr>
      <dsp:spPr>
        <a:xfrm>
          <a:off x="1002558" y="2206592"/>
          <a:ext cx="1133669" cy="689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467"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solidFill>
                <a:srgbClr val="C00000"/>
              </a:solidFill>
            </a:rPr>
            <a:t>NEC-2017</a:t>
          </a:r>
          <a:endParaRPr lang="ru-RU" sz="1800" kern="1200" dirty="0">
            <a:solidFill>
              <a:srgbClr val="C00000"/>
            </a:solidFill>
          </a:endParaRPr>
        </a:p>
      </dsp:txBody>
      <dsp:txXfrm>
        <a:off x="1002558" y="2206592"/>
        <a:ext cx="1133669" cy="689198"/>
      </dsp:txXfrm>
    </dsp:sp>
    <dsp:sp modelId="{2642EB93-201E-4729-925C-DE8990CE3D4F}">
      <dsp:nvSpPr>
        <dsp:cNvPr id="0" name=""/>
        <dsp:cNvSpPr/>
      </dsp:nvSpPr>
      <dsp:spPr>
        <a:xfrm>
          <a:off x="1666924" y="1479749"/>
          <a:ext cx="185330" cy="185330"/>
        </a:xfrm>
        <a:prstGeom prst="ellipse">
          <a:avLst/>
        </a:prstGeom>
        <a:solidFill>
          <a:srgbClr val="C0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CFEE825-4D1A-49BF-9D81-58DAC7D25BFA}">
      <dsp:nvSpPr>
        <dsp:cNvPr id="0" name=""/>
        <dsp:cNvSpPr/>
      </dsp:nvSpPr>
      <dsp:spPr>
        <a:xfrm>
          <a:off x="1823106" y="1639529"/>
          <a:ext cx="1689161" cy="329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03" tIns="0" rIns="0" bIns="0" numCol="1" spcCol="1270" anchor="t" anchorCtr="0">
          <a:noAutofit/>
        </a:bodyPr>
        <a:lstStyle/>
        <a:p>
          <a:pPr marL="0" lvl="0" indent="0" algn="l" defTabSz="800100">
            <a:lnSpc>
              <a:spcPct val="90000"/>
            </a:lnSpc>
            <a:spcBef>
              <a:spcPct val="0"/>
            </a:spcBef>
            <a:spcAft>
              <a:spcPct val="35000"/>
            </a:spcAft>
            <a:buNone/>
          </a:pPr>
          <a:endParaRPr lang="ru-RU" sz="1800" kern="1200" dirty="0">
            <a:solidFill>
              <a:srgbClr val="C00000"/>
            </a:solidFill>
          </a:endParaRPr>
        </a:p>
      </dsp:txBody>
      <dsp:txXfrm>
        <a:off x="1823106" y="1639529"/>
        <a:ext cx="1689161" cy="329189"/>
      </dsp:txXfrm>
    </dsp:sp>
    <dsp:sp modelId="{A2C2ADA0-E4D8-4A20-9050-B141BD520E30}">
      <dsp:nvSpPr>
        <dsp:cNvPr id="0" name=""/>
        <dsp:cNvSpPr/>
      </dsp:nvSpPr>
      <dsp:spPr>
        <a:xfrm>
          <a:off x="2628327" y="983410"/>
          <a:ext cx="245563" cy="245563"/>
        </a:xfrm>
        <a:prstGeom prst="ellipse">
          <a:avLst/>
        </a:prstGeom>
        <a:solidFill>
          <a:srgbClr val="C0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DADDE25-05CC-47C4-A9FE-C545DD4BB280}">
      <dsp:nvSpPr>
        <dsp:cNvPr id="0" name=""/>
        <dsp:cNvSpPr/>
      </dsp:nvSpPr>
      <dsp:spPr>
        <a:xfrm>
          <a:off x="2836283" y="1229540"/>
          <a:ext cx="1703308" cy="421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19" tIns="0" rIns="0" bIns="0" numCol="1" spcCol="1270" anchor="t" anchorCtr="0">
          <a:noAutofit/>
        </a:bodyPr>
        <a:lstStyle/>
        <a:p>
          <a:pPr marL="0" lvl="0" indent="0" algn="l" defTabSz="800100">
            <a:lnSpc>
              <a:spcPct val="90000"/>
            </a:lnSpc>
            <a:spcBef>
              <a:spcPct val="0"/>
            </a:spcBef>
            <a:spcAft>
              <a:spcPct val="35000"/>
            </a:spcAft>
            <a:buNone/>
          </a:pPr>
          <a:endParaRPr lang="ru-RU" sz="1800" kern="1200" dirty="0">
            <a:solidFill>
              <a:srgbClr val="C00000"/>
            </a:solidFill>
          </a:endParaRPr>
        </a:p>
      </dsp:txBody>
      <dsp:txXfrm>
        <a:off x="2836283" y="1229540"/>
        <a:ext cx="1703308" cy="421289"/>
      </dsp:txXfrm>
    </dsp:sp>
    <dsp:sp modelId="{E0E08D18-6E35-487F-92AB-AA6F26DF89DB}">
      <dsp:nvSpPr>
        <dsp:cNvPr id="0" name=""/>
        <dsp:cNvSpPr/>
      </dsp:nvSpPr>
      <dsp:spPr>
        <a:xfrm>
          <a:off x="3675445" y="655027"/>
          <a:ext cx="328961" cy="328961"/>
        </a:xfrm>
        <a:prstGeom prst="ellipse">
          <a:avLst/>
        </a:prstGeom>
        <a:solidFill>
          <a:srgbClr val="C0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322B2CE-55C5-4A97-BE52-5D335410F786}">
      <dsp:nvSpPr>
        <dsp:cNvPr id="0" name=""/>
        <dsp:cNvSpPr/>
      </dsp:nvSpPr>
      <dsp:spPr>
        <a:xfrm>
          <a:off x="3876991" y="504765"/>
          <a:ext cx="1311691" cy="2076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310" tIns="0" rIns="0" bIns="0" numCol="1" spcCol="1270" anchor="t" anchorCtr="0">
          <a:noAutofit/>
        </a:bodyPr>
        <a:lstStyle/>
        <a:p>
          <a:pPr marL="0" lvl="0" indent="0" algn="l" defTabSz="800100">
            <a:lnSpc>
              <a:spcPct val="90000"/>
            </a:lnSpc>
            <a:spcBef>
              <a:spcPct val="0"/>
            </a:spcBef>
            <a:spcAft>
              <a:spcPct val="35000"/>
            </a:spcAft>
            <a:buNone/>
          </a:pPr>
          <a:endParaRPr lang="ru-RU" sz="1800" kern="1200" dirty="0">
            <a:solidFill>
              <a:srgbClr val="C00000"/>
            </a:solidFill>
          </a:endParaRPr>
        </a:p>
      </dsp:txBody>
      <dsp:txXfrm>
        <a:off x="3876991" y="504765"/>
        <a:ext cx="1311691" cy="207628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B017D-FE7E-4EAA-BA43-13444F58FF32}" type="datetimeFigureOut">
              <a:rPr lang="ru-RU" smtClean="0"/>
              <a:t>15.12.2020</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93DB3C-1BA7-4FE7-A644-500779C68D83}" type="slidenum">
              <a:rPr lang="ru-RU" smtClean="0"/>
              <a:t>‹#›</a:t>
            </a:fld>
            <a:endParaRPr lang="ru-RU"/>
          </a:p>
        </p:txBody>
      </p:sp>
    </p:spTree>
    <p:extLst>
      <p:ext uri="{BB962C8B-B14F-4D97-AF65-F5344CB8AC3E}">
        <p14:creationId xmlns:p14="http://schemas.microsoft.com/office/powerpoint/2010/main" val="4029778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2093180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2991075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1504480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79166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391577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148395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3085151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2261751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148577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942852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2419116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2426738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95386-E0AB-45CC-9678-47152D44A4C8}" type="slidenum">
              <a:rPr lang="ru-RU" smtClean="0"/>
              <a:t>‹#›</a:t>
            </a:fld>
            <a:endParaRPr lang="ru-RU"/>
          </a:p>
        </p:txBody>
      </p:sp>
    </p:spTree>
    <p:extLst>
      <p:ext uri="{BB962C8B-B14F-4D97-AF65-F5344CB8AC3E}">
        <p14:creationId xmlns:p14="http://schemas.microsoft.com/office/powerpoint/2010/main" val="3968573063"/>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github.com/t3hseus/ariadne"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5.jp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2228" y="1943100"/>
            <a:ext cx="8098859" cy="2596243"/>
          </a:xfrm>
          <a:solidFill>
            <a:srgbClr val="3F7180">
              <a:alpha val="70000"/>
            </a:srgbClr>
          </a:solidFill>
          <a:effectLst>
            <a:softEdge rad="31750"/>
          </a:effectLst>
        </p:spPr>
        <p:txBody>
          <a:bodyPr>
            <a:noAutofit/>
          </a:bodyPr>
          <a:lstStyle/>
          <a:p>
            <a:r>
              <a:rPr lang="en-US" sz="3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Ariadne: </a:t>
            </a:r>
            <a:r>
              <a:rPr lang="en-US" sz="36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PyTorch</a:t>
            </a:r>
            <a:r>
              <a:rPr lang="en-US" sz="3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Library for Particle Track Reconstruction Using Deep Learning</a:t>
            </a:r>
            <a:br>
              <a:rPr lang="en-US" sz="3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br>
              <a:rPr lang="en-US" sz="3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br>
              <a:rPr lang="ru-RU"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br>
              <a:rPr lang="ru-RU" sz="20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r>
              <a:rPr lang="en-US" sz="1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The reported study was funded by RFBR according to the research project </a:t>
            </a:r>
            <a:r>
              <a:rPr lang="en-US" sz="1600" dirty="0">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18-02-40101</a:t>
            </a:r>
            <a:endParaRPr lang="ru-RU" sz="1600" dirty="0">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endParaRPr>
          </a:p>
        </p:txBody>
      </p:sp>
      <p:pic>
        <p:nvPicPr>
          <p:cNvPr id="9" name="Picture 8">
            <a:extLst>
              <a:ext uri="{FF2B5EF4-FFF2-40B4-BE49-F238E27FC236}">
                <a16:creationId xmlns:a16="http://schemas.microsoft.com/office/drawing/2014/main" id="{C30A5945-2153-4F2B-B991-9C777155F08F}"/>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0223" y="395289"/>
            <a:ext cx="2438398" cy="1371599"/>
          </a:xfrm>
          <a:prstGeom prst="rect">
            <a:avLst/>
          </a:prstGeom>
        </p:spPr>
      </p:pic>
      <p:pic>
        <p:nvPicPr>
          <p:cNvPr id="1026" name="Picture 2" descr="Символика - Фирменный стиль СПбГУ">
            <a:extLst>
              <a:ext uri="{FF2B5EF4-FFF2-40B4-BE49-F238E27FC236}">
                <a16:creationId xmlns:a16="http://schemas.microsoft.com/office/drawing/2014/main" id="{EC0C7221-DE35-4F46-941D-2A6FF82D3D0B}"/>
              </a:ext>
            </a:extLst>
          </p:cNvPr>
          <p:cNvPicPr>
            <a:picLocks noChangeAspect="1" noChangeArrowheads="1"/>
          </p:cNvPicPr>
          <p:nvPr/>
        </p:nvPicPr>
        <p:blipFill>
          <a:blip r:embed="rId3">
            <a:clrChange>
              <a:clrFrom>
                <a:srgbClr val="FFFFFF"/>
              </a:clrFrom>
              <a:clrTo>
                <a:srgbClr val="FFFFFF">
                  <a:alpha val="0"/>
                </a:srgbClr>
              </a:clrTo>
            </a:clrChange>
            <a:duotone>
              <a:prstClr val="black"/>
              <a:srgbClr val="7A887F">
                <a:tint val="45000"/>
                <a:satMod val="400000"/>
              </a:srgbClr>
            </a:duotone>
            <a:extLst>
              <a:ext uri="{28A0092B-C50C-407E-A947-70E740481C1C}">
                <a14:useLocalDpi xmlns:a14="http://schemas.microsoft.com/office/drawing/2010/main" val="0"/>
              </a:ext>
            </a:extLst>
          </a:blip>
          <a:srcRect/>
          <a:stretch>
            <a:fillRect/>
          </a:stretch>
        </p:blipFill>
        <p:spPr bwMode="auto">
          <a:xfrm>
            <a:off x="6240128" y="395289"/>
            <a:ext cx="1547811" cy="15478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409946D-4F56-40B0-A946-6A719731014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48675" y="3429000"/>
            <a:ext cx="4076700" cy="4076700"/>
          </a:xfrm>
          <a:prstGeom prst="rect">
            <a:avLst/>
          </a:prstGeom>
        </p:spPr>
      </p:pic>
      <p:grpSp>
        <p:nvGrpSpPr>
          <p:cNvPr id="17" name="Group 16">
            <a:extLst>
              <a:ext uri="{FF2B5EF4-FFF2-40B4-BE49-F238E27FC236}">
                <a16:creationId xmlns:a16="http://schemas.microsoft.com/office/drawing/2014/main" id="{12764C8B-C21D-4107-A94C-D9C8454AECC0}"/>
              </a:ext>
            </a:extLst>
          </p:cNvPr>
          <p:cNvGrpSpPr/>
          <p:nvPr/>
        </p:nvGrpSpPr>
        <p:grpSpPr>
          <a:xfrm>
            <a:off x="3859746" y="517967"/>
            <a:ext cx="1319256" cy="1337027"/>
            <a:chOff x="8116888" y="814209"/>
            <a:chExt cx="1319256" cy="1337027"/>
          </a:xfrm>
        </p:grpSpPr>
        <p:pic>
          <p:nvPicPr>
            <p:cNvPr id="11" name="Picture 10">
              <a:extLst>
                <a:ext uri="{FF2B5EF4-FFF2-40B4-BE49-F238E27FC236}">
                  <a16:creationId xmlns:a16="http://schemas.microsoft.com/office/drawing/2014/main" id="{C7C7B499-B8D0-46FF-9CCB-670D912A961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713"/>
            <a:stretch/>
          </p:blipFill>
          <p:spPr>
            <a:xfrm>
              <a:off x="8116888" y="814209"/>
              <a:ext cx="1319256" cy="1337027"/>
            </a:xfrm>
            <a:prstGeom prst="rect">
              <a:avLst/>
            </a:prstGeom>
          </p:spPr>
        </p:pic>
        <p:sp>
          <p:nvSpPr>
            <p:cNvPr id="15" name="Flowchart: Connector 14">
              <a:extLst>
                <a:ext uri="{FF2B5EF4-FFF2-40B4-BE49-F238E27FC236}">
                  <a16:creationId xmlns:a16="http://schemas.microsoft.com/office/drawing/2014/main" id="{576F8E96-CDA1-429B-AB8C-8FAF65F9F34B}"/>
                </a:ext>
              </a:extLst>
            </p:cNvPr>
            <p:cNvSpPr/>
            <p:nvPr/>
          </p:nvSpPr>
          <p:spPr>
            <a:xfrm>
              <a:off x="8116888" y="840581"/>
              <a:ext cx="1295541" cy="1273969"/>
            </a:xfrm>
            <a:prstGeom prst="flowChartConnector">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41AF8511-82B2-4F34-AAF7-C05E34E52D06}"/>
                </a:ext>
              </a:extLst>
            </p:cNvPr>
            <p:cNvSpPr txBox="1"/>
            <p:nvPr/>
          </p:nvSpPr>
          <p:spPr>
            <a:xfrm>
              <a:off x="8131078" y="1275523"/>
              <a:ext cx="1281351" cy="400110"/>
            </a:xfrm>
            <a:prstGeom prst="rect">
              <a:avLst/>
            </a:prstGeom>
            <a:noFill/>
          </p:spPr>
          <p:txBody>
            <a:bodyPr wrap="square">
              <a:spAutoFit/>
            </a:bodyPr>
            <a:lstStyle/>
            <a:p>
              <a:r>
                <a:rPr lang="en-US" sz="2000" b="1" dirty="0">
                  <a:solidFill>
                    <a:schemeClr val="bg1">
                      <a:lumMod val="75000"/>
                      <a:lumOff val="25000"/>
                    </a:schemeClr>
                  </a:solidFill>
                  <a:effectLst>
                    <a:outerShdw blurRad="38100" dist="38100" dir="2700000" algn="tl">
                      <a:srgbClr val="000000">
                        <a:alpha val="43137"/>
                      </a:srgbClr>
                    </a:outerShdw>
                  </a:effectLst>
                  <a:latin typeface="Maiandra GD" panose="020E0502030308020204" pitchFamily="34" charset="0"/>
                  <a:cs typeface="Arial" panose="020B0604020202020204" pitchFamily="34" charset="0"/>
                </a:rPr>
                <a:t>ARIADNE</a:t>
              </a:r>
              <a:endParaRPr lang="ru-RU" sz="2000" b="1" dirty="0">
                <a:solidFill>
                  <a:schemeClr val="bg1">
                    <a:lumMod val="75000"/>
                    <a:lumOff val="25000"/>
                  </a:schemeClr>
                </a:solidFill>
              </a:endParaRPr>
            </a:p>
          </p:txBody>
        </p:sp>
      </p:grpSp>
      <p:sp>
        <p:nvSpPr>
          <p:cNvPr id="12" name="TextBox 11">
            <a:extLst>
              <a:ext uri="{FF2B5EF4-FFF2-40B4-BE49-F238E27FC236}">
                <a16:creationId xmlns:a16="http://schemas.microsoft.com/office/drawing/2014/main" id="{6BE23C18-4F97-469B-A2B4-8BD03EDAEF56}"/>
              </a:ext>
            </a:extLst>
          </p:cNvPr>
          <p:cNvSpPr txBox="1"/>
          <p:nvPr/>
        </p:nvSpPr>
        <p:spPr>
          <a:xfrm>
            <a:off x="317251" y="3371745"/>
            <a:ext cx="7928811" cy="838948"/>
          </a:xfrm>
          <a:prstGeom prst="rect">
            <a:avLst/>
          </a:prstGeom>
          <a:noFill/>
        </p:spPr>
        <p:txBody>
          <a:bodyPr wrap="square">
            <a:spAutoFit/>
          </a:bodyPr>
          <a:lstStyle/>
          <a:p>
            <a:pPr algn="ctr">
              <a:lnSpc>
                <a:spcPct val="150000"/>
              </a:lnSpc>
            </a:pPr>
            <a:r>
              <a:rPr lang="en-US" sz="1800" b="1" dirty="0">
                <a:solidFill>
                  <a:srgbClr val="FFFF3B"/>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Pavel Goncharov</a:t>
            </a:r>
            <a:r>
              <a:rPr lang="en-US"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a:t>
            </a:r>
            <a:r>
              <a:rPr lang="en-US" sz="18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Egor</a:t>
            </a:r>
            <a:r>
              <a:rPr lang="en-US"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a:t>
            </a:r>
            <a:r>
              <a:rPr lang="en-US" sz="18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Schavelev</a:t>
            </a:r>
            <a:r>
              <a:rPr lang="en-US"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Anastasia </a:t>
            </a:r>
            <a:r>
              <a:rPr lang="en-US" sz="18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Nikolskaya</a:t>
            </a:r>
            <a:r>
              <a:rPr lang="en-US"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Gennady </a:t>
            </a:r>
            <a:r>
              <a:rPr lang="en-US" sz="18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Ososkov</a:t>
            </a:r>
            <a:br>
              <a:rPr lang="ru-RU"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r>
              <a:rPr lang="en-US" sz="1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Joint Institute for Nuclear Research</a:t>
            </a:r>
            <a:r>
              <a:rPr lang="ru-RU" sz="1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a:t>
            </a:r>
            <a:r>
              <a:rPr lang="en-US" sz="1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Saint Petersburg State University</a:t>
            </a:r>
            <a:endParaRPr lang="ru-RU" dirty="0"/>
          </a:p>
        </p:txBody>
      </p:sp>
      <p:sp>
        <p:nvSpPr>
          <p:cNvPr id="7" name="Slide Number Placeholder 6">
            <a:extLst>
              <a:ext uri="{FF2B5EF4-FFF2-40B4-BE49-F238E27FC236}">
                <a16:creationId xmlns:a16="http://schemas.microsoft.com/office/drawing/2014/main" id="{6D1E70A2-7F0A-41C4-BDF5-244D9824EA52}"/>
              </a:ext>
            </a:extLst>
          </p:cNvPr>
          <p:cNvSpPr>
            <a:spLocks noGrp="1"/>
          </p:cNvSpPr>
          <p:nvPr>
            <p:ph type="sldNum" sz="quarter" idx="12"/>
          </p:nvPr>
        </p:nvSpPr>
        <p:spPr/>
        <p:txBody>
          <a:bodyPr/>
          <a:lstStyle/>
          <a:p>
            <a:fld id="{A5A95386-E0AB-45CC-9678-47152D44A4C8}" type="slidenum">
              <a:rPr lang="ru-RU" smtClean="0"/>
              <a:t>1</a:t>
            </a:fld>
            <a:endParaRPr lang="ru-RU"/>
          </a:p>
        </p:txBody>
      </p:sp>
    </p:spTree>
    <p:extLst>
      <p:ext uri="{BB962C8B-B14F-4D97-AF65-F5344CB8AC3E}">
        <p14:creationId xmlns:p14="http://schemas.microsoft.com/office/powerpoint/2010/main" val="3728312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Data Preparation</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444352" cy="400110"/>
          </a:xfrm>
          <a:prstGeom prst="rect">
            <a:avLst/>
          </a:prstGeom>
          <a:noFill/>
        </p:spPr>
        <p:txBody>
          <a:bodyPr wrap="none" rtlCol="0">
            <a:spAutoFit/>
          </a:bodyPr>
          <a:lstStyle/>
          <a:p>
            <a:r>
              <a:rPr lang="en-US" sz="2000" dirty="0">
                <a:solidFill>
                  <a:schemeClr val="bg1"/>
                </a:solidFill>
              </a:rPr>
              <a:t>10</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15.12.2020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sp>
        <p:nvSpPr>
          <p:cNvPr id="5" name="TextBox 4">
            <a:extLst>
              <a:ext uri="{FF2B5EF4-FFF2-40B4-BE49-F238E27FC236}">
                <a16:creationId xmlns:a16="http://schemas.microsoft.com/office/drawing/2014/main" id="{0363673B-DD79-40FA-8B88-757CD77A9754}"/>
              </a:ext>
            </a:extLst>
          </p:cNvPr>
          <p:cNvSpPr txBox="1"/>
          <p:nvPr/>
        </p:nvSpPr>
        <p:spPr>
          <a:xfrm>
            <a:off x="786064" y="961242"/>
            <a:ext cx="11056676" cy="1231106"/>
          </a:xfrm>
          <a:prstGeom prst="rect">
            <a:avLst/>
          </a:prstGeom>
          <a:noFill/>
        </p:spPr>
        <p:txBody>
          <a:bodyPr wrap="square">
            <a:spAutoFit/>
          </a:bodyPr>
          <a:lstStyle/>
          <a:p>
            <a:r>
              <a:rPr lang="en-US" dirty="0">
                <a:solidFill>
                  <a:schemeClr val="bg1"/>
                </a:solidFill>
              </a:rPr>
              <a:t>F</a:t>
            </a:r>
            <a:r>
              <a:rPr lang="en-US" sz="1800" dirty="0">
                <a:solidFill>
                  <a:schemeClr val="bg1"/>
                </a:solidFill>
              </a:rPr>
              <a:t>or the data preparation step we introduce </a:t>
            </a:r>
            <a:r>
              <a:rPr lang="en-US" sz="2000" b="1" dirty="0">
                <a:solidFill>
                  <a:srgbClr val="C00000"/>
                </a:solidFill>
              </a:rPr>
              <a:t>transformations </a:t>
            </a:r>
            <a:r>
              <a:rPr lang="en-US" dirty="0">
                <a:solidFill>
                  <a:schemeClr val="bg1"/>
                </a:solidFill>
              </a:rPr>
              <a:t>that allow us to:</a:t>
            </a:r>
          </a:p>
          <a:p>
            <a:pPr marL="285750" indent="-285750">
              <a:buFont typeface="Arial" panose="020B0604020202020204" pitchFamily="34" charset="0"/>
              <a:buChar char="•"/>
            </a:pPr>
            <a:r>
              <a:rPr lang="en-US" dirty="0">
                <a:solidFill>
                  <a:schemeClr val="bg1"/>
                </a:solidFill>
              </a:rPr>
              <a:t>translate coordinates into another system, e.g. cartesian to cylindrical</a:t>
            </a:r>
            <a:endParaRPr lang="ru-RU" dirty="0">
              <a:solidFill>
                <a:schemeClr val="bg1"/>
              </a:solidFill>
            </a:endParaRPr>
          </a:p>
          <a:p>
            <a:pPr marL="285750" indent="-285750">
              <a:buFont typeface="Arial" panose="020B0604020202020204" pitchFamily="34" charset="0"/>
              <a:buChar char="•"/>
            </a:pPr>
            <a:r>
              <a:rPr lang="en-US" dirty="0">
                <a:solidFill>
                  <a:schemeClr val="bg1"/>
                </a:solidFill>
              </a:rPr>
              <a:t>filter out inapplicable tracks or events</a:t>
            </a:r>
          </a:p>
          <a:p>
            <a:pPr marL="285750" indent="-285750">
              <a:buFont typeface="Arial" panose="020B0604020202020204" pitchFamily="34" charset="0"/>
              <a:buChar char="•"/>
            </a:pPr>
            <a:r>
              <a:rPr lang="en-US" dirty="0">
                <a:solidFill>
                  <a:schemeClr val="bg1"/>
                </a:solidFill>
              </a:rPr>
              <a:t>normalize and rescale features to be in an unit variance</a:t>
            </a:r>
          </a:p>
        </p:txBody>
      </p:sp>
      <p:sp>
        <p:nvSpPr>
          <p:cNvPr id="34" name="TextBox 33">
            <a:extLst>
              <a:ext uri="{FF2B5EF4-FFF2-40B4-BE49-F238E27FC236}">
                <a16:creationId xmlns:a16="http://schemas.microsoft.com/office/drawing/2014/main" id="{12895F68-34D5-4381-99A6-E7A05257F165}"/>
              </a:ext>
            </a:extLst>
          </p:cNvPr>
          <p:cNvSpPr txBox="1"/>
          <p:nvPr/>
        </p:nvSpPr>
        <p:spPr>
          <a:xfrm>
            <a:off x="6734839" y="3228318"/>
            <a:ext cx="4940969" cy="2462213"/>
          </a:xfrm>
          <a:prstGeom prst="rect">
            <a:avLst/>
          </a:prstGeom>
          <a:noFill/>
          <a:ln>
            <a:solidFill>
              <a:schemeClr val="bg1"/>
            </a:solidFill>
          </a:ln>
        </p:spPr>
        <p:txBody>
          <a:bodyPr wrap="square">
            <a:spAutoFit/>
          </a:bodyPr>
          <a:lstStyle/>
          <a:p>
            <a:r>
              <a:rPr lang="en-US" sz="1400" b="0" dirty="0" err="1">
                <a:solidFill>
                  <a:srgbClr val="0000FF"/>
                </a:solidFill>
                <a:effectLst/>
                <a:latin typeface="Consolas" panose="020B0609020204030204" pitchFamily="49" charset="0"/>
              </a:rPr>
              <a:t>self</a:t>
            </a:r>
            <a:r>
              <a:rPr lang="en-US" sz="1400" b="0" dirty="0" err="1">
                <a:solidFill>
                  <a:srgbClr val="000000"/>
                </a:solidFill>
                <a:effectLst/>
                <a:latin typeface="Consolas" panose="020B0609020204030204" pitchFamily="49" charset="0"/>
              </a:rPr>
              <a:t>.transformer</a:t>
            </a:r>
            <a:r>
              <a:rPr lang="en-US" sz="1400" b="0" dirty="0">
                <a:solidFill>
                  <a:srgbClr val="000000"/>
                </a:solidFill>
                <a:effectLst/>
                <a:latin typeface="Consolas" panose="020B0609020204030204" pitchFamily="49" charset="0"/>
              </a:rPr>
              <a:t> = Compose([</a:t>
            </a:r>
          </a:p>
          <a:p>
            <a:r>
              <a:rPr lang="en-US" sz="1400" dirty="0">
                <a:solidFill>
                  <a:srgbClr val="000000"/>
                </a:solidFill>
                <a:latin typeface="Consolas" panose="020B0609020204030204" pitchFamily="49" charset="0"/>
              </a:rPr>
              <a:t>    </a:t>
            </a:r>
            <a:r>
              <a:rPr lang="en-US" sz="1400" b="0" dirty="0" err="1">
                <a:solidFill>
                  <a:srgbClr val="000000"/>
                </a:solidFill>
                <a:effectLst/>
                <a:latin typeface="Consolas" panose="020B0609020204030204" pitchFamily="49" charset="0"/>
              </a:rPr>
              <a:t>DropFakes</a:t>
            </a:r>
            <a:r>
              <a:rPr lang="en-US" sz="1400" b="0" dirty="0">
                <a:solidFill>
                  <a:srgbClr val="000000"/>
                </a:solidFill>
                <a:effectLst/>
                <a:latin typeface="Consolas" panose="020B0609020204030204" pitchFamily="49" charset="0"/>
              </a:rPr>
              <a:t>(),</a:t>
            </a:r>
          </a:p>
          <a:p>
            <a:r>
              <a:rPr lang="en-US" sz="1400" b="0" dirty="0">
                <a:solidFill>
                  <a:srgbClr val="000000"/>
                </a:solidFill>
                <a:effectLst/>
                <a:latin typeface="Consolas" panose="020B0609020204030204" pitchFamily="49" charset="0"/>
              </a:rPr>
              <a:t>    </a:t>
            </a:r>
            <a:r>
              <a:rPr lang="en-US" sz="1400" b="0" dirty="0" err="1">
                <a:solidFill>
                  <a:srgbClr val="000000"/>
                </a:solidFill>
                <a:effectLst/>
                <a:latin typeface="Consolas" panose="020B0609020204030204" pitchFamily="49" charset="0"/>
              </a:rPr>
              <a:t>DropSpinningTracks</a:t>
            </a:r>
            <a:r>
              <a:rPr lang="en-US" sz="1400" b="0" dirty="0">
                <a:solidFill>
                  <a:srgbClr val="000000"/>
                </a:solidFill>
                <a:effectLst/>
                <a:latin typeface="Consolas" panose="020B0609020204030204" pitchFamily="49" charset="0"/>
              </a:rPr>
              <a:t>(),</a:t>
            </a:r>
          </a:p>
          <a:p>
            <a:r>
              <a:rPr lang="en-US" sz="1400" b="0" dirty="0">
                <a:solidFill>
                  <a:srgbClr val="000000"/>
                </a:solidFill>
                <a:effectLst/>
                <a:latin typeface="Consolas" panose="020B0609020204030204" pitchFamily="49" charset="0"/>
              </a:rPr>
              <a:t>    </a:t>
            </a:r>
            <a:r>
              <a:rPr lang="en-US" sz="1400" b="0" dirty="0" err="1">
                <a:solidFill>
                  <a:srgbClr val="000000"/>
                </a:solidFill>
                <a:effectLst/>
                <a:latin typeface="Consolas" panose="020B0609020204030204" pitchFamily="49" charset="0"/>
              </a:rPr>
              <a:t>DropShort</a:t>
            </a:r>
            <a:r>
              <a:rPr lang="en-US" sz="1400" b="0" dirty="0">
                <a:solidFill>
                  <a:srgbClr val="000000"/>
                </a:solidFill>
                <a:effectLst/>
                <a:latin typeface="Consolas" panose="020B0609020204030204" pitchFamily="49" charset="0"/>
              </a:rPr>
              <a:t>(),</a:t>
            </a:r>
          </a:p>
          <a:p>
            <a:r>
              <a:rPr lang="en-US" sz="1400" b="0" dirty="0">
                <a:solidFill>
                  <a:srgbClr val="000000"/>
                </a:solidFill>
                <a:effectLst/>
                <a:latin typeface="Consolas" panose="020B0609020204030204" pitchFamily="49" charset="0"/>
              </a:rPr>
              <a:t>    </a:t>
            </a:r>
            <a:r>
              <a:rPr lang="en-US" sz="1400" b="0" dirty="0" err="1">
                <a:solidFill>
                  <a:srgbClr val="000000"/>
                </a:solidFill>
                <a:effectLst/>
                <a:latin typeface="Consolas" panose="020B0609020204030204" pitchFamily="49" charset="0"/>
              </a:rPr>
              <a:t>ToCylindrical</a:t>
            </a:r>
            <a:r>
              <a:rPr lang="en-US" sz="1400" b="0" dirty="0">
                <a:solidFill>
                  <a:srgbClr val="000000"/>
                </a:solidFill>
                <a:effectLst/>
                <a:latin typeface="Consolas" panose="020B0609020204030204" pitchFamily="49" charset="0"/>
              </a:rPr>
              <a:t>(),</a:t>
            </a:r>
          </a:p>
          <a:p>
            <a:r>
              <a:rPr lang="en-US" sz="1400" b="0" dirty="0">
                <a:solidFill>
                  <a:srgbClr val="000000"/>
                </a:solidFill>
                <a:effectLst/>
                <a:latin typeface="Consolas" panose="020B0609020204030204" pitchFamily="49" charset="0"/>
              </a:rPr>
              <a:t>    </a:t>
            </a:r>
            <a:r>
              <a:rPr lang="en-US" sz="1400" b="0" dirty="0" err="1">
                <a:solidFill>
                  <a:srgbClr val="000000"/>
                </a:solidFill>
                <a:effectLst/>
                <a:latin typeface="Consolas" panose="020B0609020204030204" pitchFamily="49" charset="0"/>
              </a:rPr>
              <a:t>ConstraintsNormalize</a:t>
            </a:r>
            <a:r>
              <a:rPr lang="en-US" sz="1400" b="0" dirty="0">
                <a:solidFill>
                  <a:srgbClr val="000000"/>
                </a:solidFill>
                <a:effectLst/>
                <a:latin typeface="Consolas" panose="020B0609020204030204" pitchFamily="49" charset="0"/>
              </a:rPr>
              <a:t>(</a:t>
            </a:r>
          </a:p>
          <a:p>
            <a:r>
              <a:rPr lang="en-US" sz="1400" b="0" dirty="0">
                <a:solidFill>
                  <a:srgbClr val="000000"/>
                </a:solidFill>
                <a:effectLst/>
                <a:latin typeface="Consolas" panose="020B0609020204030204" pitchFamily="49" charset="0"/>
              </a:rPr>
              <a:t>        </a:t>
            </a:r>
            <a:r>
              <a:rPr lang="en-US" sz="1400" b="0" dirty="0" err="1">
                <a:solidFill>
                  <a:srgbClr val="000000"/>
                </a:solidFill>
                <a:effectLst/>
                <a:latin typeface="Consolas" panose="020B0609020204030204" pitchFamily="49" charset="0"/>
              </a:rPr>
              <a:t>use_global_constraints</a:t>
            </a:r>
            <a:r>
              <a:rPr lang="en-US" sz="1400" b="0" dirty="0">
                <a:solidFill>
                  <a:srgbClr val="000000"/>
                </a:solidFill>
                <a:effectLst/>
                <a:latin typeface="Consolas" panose="020B0609020204030204" pitchFamily="49" charset="0"/>
              </a:rPr>
              <a:t>=</a:t>
            </a:r>
            <a:r>
              <a:rPr lang="en-US" sz="1400" b="0" dirty="0">
                <a:solidFill>
                  <a:srgbClr val="0000FF"/>
                </a:solidFill>
                <a:effectLst/>
                <a:latin typeface="Consolas" panose="020B0609020204030204" pitchFamily="49" charset="0"/>
              </a:rPr>
              <a:t>False</a:t>
            </a:r>
            <a:r>
              <a:rPr lang="en-US" sz="1400" b="0" dirty="0">
                <a:solidFill>
                  <a:srgbClr val="000000"/>
                </a:solidFill>
                <a:effectLst/>
                <a:latin typeface="Consolas" panose="020B0609020204030204" pitchFamily="49" charset="0"/>
              </a:rPr>
              <a:t>,</a:t>
            </a:r>
          </a:p>
          <a:p>
            <a:r>
              <a:rPr lang="en-US" sz="1400" b="0" dirty="0">
                <a:solidFill>
                  <a:srgbClr val="000000"/>
                </a:solidFill>
                <a:effectLst/>
                <a:latin typeface="Consolas" panose="020B0609020204030204" pitchFamily="49" charset="0"/>
              </a:rPr>
              <a:t>        constraints=</a:t>
            </a:r>
            <a:r>
              <a:rPr lang="en-US" sz="1400" b="0" dirty="0" err="1">
                <a:solidFill>
                  <a:srgbClr val="000000"/>
                </a:solidFill>
                <a:effectLst/>
                <a:latin typeface="Consolas" panose="020B0609020204030204" pitchFamily="49" charset="0"/>
              </a:rPr>
              <a:t>radial_stations_constraints</a:t>
            </a:r>
            <a:r>
              <a:rPr lang="en-US" sz="1400" b="0" dirty="0">
                <a:solidFill>
                  <a:srgbClr val="000000"/>
                </a:solidFill>
                <a:effectLst/>
                <a:latin typeface="Consolas" panose="020B0609020204030204" pitchFamily="49" charset="0"/>
              </a:rPr>
              <a:t>,</a:t>
            </a:r>
          </a:p>
          <a:p>
            <a:r>
              <a:rPr lang="en-US" sz="1400" b="0" dirty="0">
                <a:solidFill>
                  <a:srgbClr val="000000"/>
                </a:solidFill>
                <a:effectLst/>
                <a:latin typeface="Consolas" panose="020B0609020204030204" pitchFamily="49" charset="0"/>
              </a:rPr>
              <a:t>        columns=(</a:t>
            </a:r>
            <a:r>
              <a:rPr lang="en-US" sz="1400" b="0" dirty="0">
                <a:solidFill>
                  <a:srgbClr val="A31515"/>
                </a:solidFill>
                <a:effectLst/>
                <a:latin typeface="Consolas" panose="020B0609020204030204" pitchFamily="49" charset="0"/>
              </a:rPr>
              <a:t>'r'</a:t>
            </a:r>
            <a:r>
              <a:rPr lang="en-US" sz="1400" b="0" dirty="0">
                <a:solidFill>
                  <a:srgbClr val="000000"/>
                </a:solidFill>
                <a:effectLst/>
                <a:latin typeface="Consolas" panose="020B0609020204030204" pitchFamily="49" charset="0"/>
              </a:rPr>
              <a:t>, </a:t>
            </a:r>
            <a:r>
              <a:rPr lang="en-US" sz="1400" b="0" dirty="0">
                <a:solidFill>
                  <a:srgbClr val="A31515"/>
                </a:solidFill>
                <a:effectLst/>
                <a:latin typeface="Consolas" panose="020B0609020204030204" pitchFamily="49" charset="0"/>
              </a:rPr>
              <a:t>'phi'</a:t>
            </a:r>
            <a:r>
              <a:rPr lang="en-US" sz="1400" b="0" dirty="0">
                <a:solidFill>
                  <a:srgbClr val="000000"/>
                </a:solidFill>
                <a:effectLst/>
                <a:latin typeface="Consolas" panose="020B0609020204030204" pitchFamily="49" charset="0"/>
              </a:rPr>
              <a:t>, </a:t>
            </a:r>
            <a:r>
              <a:rPr lang="en-US" sz="1400" b="0" dirty="0">
                <a:solidFill>
                  <a:srgbClr val="A31515"/>
                </a:solidFill>
                <a:effectLst/>
                <a:latin typeface="Consolas" panose="020B0609020204030204" pitchFamily="49" charset="0"/>
              </a:rPr>
              <a:t>'z'</a:t>
            </a:r>
            <a:r>
              <a:rPr lang="en-US" sz="1400" b="0" dirty="0">
                <a:solidFill>
                  <a:srgbClr val="000000"/>
                </a:solidFill>
                <a:effectLst/>
                <a:latin typeface="Consolas" panose="020B0609020204030204" pitchFamily="49" charset="0"/>
              </a:rPr>
              <a:t>)</a:t>
            </a:r>
          </a:p>
          <a:p>
            <a:r>
              <a:rPr lang="en-US" sz="1400" b="0" dirty="0">
                <a:solidFill>
                  <a:srgbClr val="000000"/>
                </a:solidFill>
                <a:effectLst/>
                <a:latin typeface="Consolas" panose="020B0609020204030204" pitchFamily="49" charset="0"/>
              </a:rPr>
              <a:t>    ),</a:t>
            </a:r>
            <a:endParaRPr lang="en-US" sz="1400" dirty="0">
              <a:solidFill>
                <a:srgbClr val="000000"/>
              </a:solidFill>
              <a:latin typeface="Consolas" panose="020B0609020204030204" pitchFamily="49" charset="0"/>
            </a:endParaRPr>
          </a:p>
          <a:p>
            <a:r>
              <a:rPr lang="en-US" sz="1400" b="0" dirty="0">
                <a:solidFill>
                  <a:srgbClr val="000000"/>
                </a:solidFill>
                <a:effectLst/>
                <a:latin typeface="Consolas" panose="020B0609020204030204" pitchFamily="49" charset="0"/>
              </a:rPr>
              <a:t>])</a:t>
            </a:r>
          </a:p>
        </p:txBody>
      </p:sp>
      <p:sp>
        <p:nvSpPr>
          <p:cNvPr id="36" name="TextBox 35">
            <a:extLst>
              <a:ext uri="{FF2B5EF4-FFF2-40B4-BE49-F238E27FC236}">
                <a16:creationId xmlns:a16="http://schemas.microsoft.com/office/drawing/2014/main" id="{818006B1-B295-453E-B2E0-5B94DC9EAEFB}"/>
              </a:ext>
            </a:extLst>
          </p:cNvPr>
          <p:cNvSpPr txBox="1"/>
          <p:nvPr/>
        </p:nvSpPr>
        <p:spPr>
          <a:xfrm>
            <a:off x="6928510" y="2516545"/>
            <a:ext cx="4553626" cy="646331"/>
          </a:xfrm>
          <a:prstGeom prst="rect">
            <a:avLst/>
          </a:prstGeom>
          <a:noFill/>
        </p:spPr>
        <p:txBody>
          <a:bodyPr wrap="square">
            <a:spAutoFit/>
          </a:bodyPr>
          <a:lstStyle/>
          <a:p>
            <a:pPr algn="ctr"/>
            <a:r>
              <a:rPr lang="en-US" dirty="0">
                <a:solidFill>
                  <a:schemeClr val="bg1"/>
                </a:solidFill>
              </a:rPr>
              <a:t>Also we </a:t>
            </a:r>
            <a:r>
              <a:rPr lang="en-US" b="1" dirty="0">
                <a:solidFill>
                  <a:srgbClr val="C00000"/>
                </a:solidFill>
              </a:rPr>
              <a:t>can compose multiple transformations </a:t>
            </a:r>
            <a:r>
              <a:rPr lang="en-US" dirty="0">
                <a:solidFill>
                  <a:schemeClr val="bg1"/>
                </a:solidFill>
              </a:rPr>
              <a:t>in one block for convenience</a:t>
            </a:r>
            <a:endParaRPr lang="ru-RU" dirty="0">
              <a:solidFill>
                <a:schemeClr val="bg1"/>
              </a:solidFill>
            </a:endParaRPr>
          </a:p>
        </p:txBody>
      </p:sp>
      <p:sp>
        <p:nvSpPr>
          <p:cNvPr id="38" name="TextBox 37">
            <a:extLst>
              <a:ext uri="{FF2B5EF4-FFF2-40B4-BE49-F238E27FC236}">
                <a16:creationId xmlns:a16="http://schemas.microsoft.com/office/drawing/2014/main" id="{716AAE23-FAFF-450E-828C-E22B92EB1DC6}"/>
              </a:ext>
            </a:extLst>
          </p:cNvPr>
          <p:cNvSpPr txBox="1"/>
          <p:nvPr/>
        </p:nvSpPr>
        <p:spPr>
          <a:xfrm>
            <a:off x="786064" y="2516545"/>
            <a:ext cx="6272212" cy="3139321"/>
          </a:xfrm>
          <a:prstGeom prst="rect">
            <a:avLst/>
          </a:prstGeom>
          <a:noFill/>
        </p:spPr>
        <p:txBody>
          <a:bodyPr wrap="square">
            <a:spAutoFit/>
          </a:bodyPr>
          <a:lstStyle/>
          <a:p>
            <a:r>
              <a:rPr lang="en-US" dirty="0">
                <a:solidFill>
                  <a:schemeClr val="bg1"/>
                </a:solidFill>
              </a:rPr>
              <a:t>At the moment, we have a plenty of transformations:</a:t>
            </a:r>
          </a:p>
          <a:p>
            <a:pPr marL="285750" indent="-285750">
              <a:buFont typeface="Arial" panose="020B0604020202020204" pitchFamily="34" charset="0"/>
              <a:buChar char="•"/>
            </a:pPr>
            <a:r>
              <a:rPr lang="en-US" sz="1800" dirty="0" err="1">
                <a:solidFill>
                  <a:schemeClr val="bg1"/>
                </a:solidFill>
              </a:rPr>
              <a:t>StandardScale</a:t>
            </a:r>
            <a:endParaRPr lang="ru-RU" sz="1800" dirty="0">
              <a:solidFill>
                <a:schemeClr val="bg1"/>
              </a:solidFill>
            </a:endParaRPr>
          </a:p>
          <a:p>
            <a:pPr marL="285750" indent="-285750">
              <a:buFont typeface="Arial" panose="020B0604020202020204" pitchFamily="34" charset="0"/>
              <a:buChar char="•"/>
            </a:pPr>
            <a:r>
              <a:rPr lang="en-US" sz="1800" dirty="0" err="1">
                <a:solidFill>
                  <a:schemeClr val="bg1"/>
                </a:solidFill>
              </a:rPr>
              <a:t>MinMaxScale</a:t>
            </a:r>
            <a:endParaRPr lang="ru-RU" sz="1800" dirty="0">
              <a:solidFill>
                <a:schemeClr val="bg1"/>
              </a:solidFill>
            </a:endParaRPr>
          </a:p>
          <a:p>
            <a:pPr marL="285750" indent="-285750">
              <a:buFont typeface="Arial" panose="020B0604020202020204" pitchFamily="34" charset="0"/>
              <a:buChar char="•"/>
            </a:pPr>
            <a:r>
              <a:rPr lang="en-US" sz="1800" dirty="0">
                <a:solidFill>
                  <a:schemeClr val="bg1"/>
                </a:solidFill>
              </a:rPr>
              <a:t>Normalize</a:t>
            </a:r>
            <a:endParaRPr lang="ru-RU" sz="1800" dirty="0">
              <a:solidFill>
                <a:schemeClr val="bg1"/>
              </a:solidFill>
            </a:endParaRPr>
          </a:p>
          <a:p>
            <a:pPr marL="285750" indent="-285750">
              <a:buFont typeface="Arial" panose="020B0604020202020204" pitchFamily="34" charset="0"/>
              <a:buChar char="•"/>
            </a:pPr>
            <a:r>
              <a:rPr lang="en-US" sz="1800" dirty="0" err="1">
                <a:solidFill>
                  <a:schemeClr val="bg1"/>
                </a:solidFill>
              </a:rPr>
              <a:t>ConstraintsNormalize</a:t>
            </a:r>
            <a:endParaRPr lang="ru-RU" sz="1800" dirty="0">
              <a:solidFill>
                <a:schemeClr val="bg1"/>
              </a:solidFill>
            </a:endParaRPr>
          </a:p>
          <a:p>
            <a:pPr marL="285750" indent="-285750">
              <a:buFont typeface="Arial" panose="020B0604020202020204" pitchFamily="34" charset="0"/>
              <a:buChar char="•"/>
            </a:pPr>
            <a:r>
              <a:rPr lang="en-US" sz="1800" dirty="0" err="1">
                <a:solidFill>
                  <a:schemeClr val="bg1"/>
                </a:solidFill>
              </a:rPr>
              <a:t>DropShort</a:t>
            </a:r>
            <a:endParaRPr lang="ru-RU" sz="1800" dirty="0">
              <a:solidFill>
                <a:schemeClr val="bg1"/>
              </a:solidFill>
            </a:endParaRPr>
          </a:p>
          <a:p>
            <a:pPr marL="285750" indent="-285750">
              <a:buFont typeface="Arial" panose="020B0604020202020204" pitchFamily="34" charset="0"/>
              <a:buChar char="•"/>
            </a:pPr>
            <a:r>
              <a:rPr lang="en-US" sz="1800" dirty="0" err="1">
                <a:solidFill>
                  <a:schemeClr val="bg1"/>
                </a:solidFill>
              </a:rPr>
              <a:t>DropSpinningTracks</a:t>
            </a:r>
            <a:endParaRPr lang="ru-RU" sz="1800" dirty="0">
              <a:solidFill>
                <a:schemeClr val="bg1"/>
              </a:solidFill>
            </a:endParaRPr>
          </a:p>
          <a:p>
            <a:pPr marL="285750" indent="-285750">
              <a:buFont typeface="Arial" panose="020B0604020202020204" pitchFamily="34" charset="0"/>
              <a:buChar char="•"/>
            </a:pPr>
            <a:r>
              <a:rPr lang="en-US" sz="1800" dirty="0" err="1">
                <a:solidFill>
                  <a:schemeClr val="bg1"/>
                </a:solidFill>
              </a:rPr>
              <a:t>DropFakes</a:t>
            </a:r>
            <a:endParaRPr lang="ru-RU" sz="1800" dirty="0">
              <a:solidFill>
                <a:schemeClr val="bg1"/>
              </a:solidFill>
            </a:endParaRPr>
          </a:p>
          <a:p>
            <a:pPr marL="285750" indent="-285750">
              <a:buFont typeface="Arial" panose="020B0604020202020204" pitchFamily="34" charset="0"/>
              <a:buChar char="•"/>
            </a:pPr>
            <a:r>
              <a:rPr lang="en-US" sz="1800" dirty="0" err="1">
                <a:solidFill>
                  <a:schemeClr val="bg1"/>
                </a:solidFill>
              </a:rPr>
              <a:t>ToCylindrical</a:t>
            </a:r>
            <a:endParaRPr lang="ru-RU" sz="1800" dirty="0">
              <a:solidFill>
                <a:schemeClr val="bg1"/>
              </a:solidFill>
            </a:endParaRPr>
          </a:p>
          <a:p>
            <a:pPr marL="285750" indent="-285750">
              <a:buFont typeface="Arial" panose="020B0604020202020204" pitchFamily="34" charset="0"/>
              <a:buChar char="•"/>
            </a:pPr>
            <a:r>
              <a:rPr lang="en-US" sz="1800" dirty="0" err="1">
                <a:solidFill>
                  <a:schemeClr val="bg1"/>
                </a:solidFill>
              </a:rPr>
              <a:t>ToCartesian</a:t>
            </a:r>
            <a:endParaRPr lang="ru-RU" sz="1800" dirty="0">
              <a:solidFill>
                <a:schemeClr val="bg1"/>
              </a:solidFill>
            </a:endParaRPr>
          </a:p>
          <a:p>
            <a:pPr marL="285750" indent="-285750">
              <a:buFont typeface="Arial" panose="020B0604020202020204" pitchFamily="34" charset="0"/>
              <a:buChar char="•"/>
            </a:pPr>
            <a:r>
              <a:rPr lang="en-US" sz="1800" dirty="0" err="1">
                <a:solidFill>
                  <a:schemeClr val="bg1"/>
                </a:solidFill>
              </a:rPr>
              <a:t>ToBuckets</a:t>
            </a:r>
            <a:endParaRPr lang="ru-RU" sz="1800" dirty="0">
              <a:solidFill>
                <a:schemeClr val="bg1"/>
              </a:solidFill>
            </a:endParaRPr>
          </a:p>
        </p:txBody>
      </p:sp>
    </p:spTree>
    <p:extLst>
      <p:ext uri="{BB962C8B-B14F-4D97-AF65-F5344CB8AC3E}">
        <p14:creationId xmlns:p14="http://schemas.microsoft.com/office/powerpoint/2010/main" val="3421329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Ariadne’s components</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314510" cy="400110"/>
          </a:xfrm>
          <a:prstGeom prst="rect">
            <a:avLst/>
          </a:prstGeom>
          <a:noFill/>
        </p:spPr>
        <p:txBody>
          <a:bodyPr wrap="none" rtlCol="0">
            <a:spAutoFit/>
          </a:bodyPr>
          <a:lstStyle/>
          <a:p>
            <a:r>
              <a:rPr lang="en-US" sz="2000" dirty="0">
                <a:solidFill>
                  <a:schemeClr val="bg1"/>
                </a:solidFill>
              </a:rPr>
              <a:t>9</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15.12.2020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pic>
        <p:nvPicPr>
          <p:cNvPr id="6" name="Picture 5">
            <a:extLst>
              <a:ext uri="{FF2B5EF4-FFF2-40B4-BE49-F238E27FC236}">
                <a16:creationId xmlns:a16="http://schemas.microsoft.com/office/drawing/2014/main" id="{9670778F-E459-4E91-B59D-FD4547AC41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9720" y="866156"/>
            <a:ext cx="10070402" cy="5823990"/>
          </a:xfrm>
          <a:prstGeom prst="rect">
            <a:avLst/>
          </a:prstGeom>
        </p:spPr>
      </p:pic>
    </p:spTree>
    <p:extLst>
      <p:ext uri="{BB962C8B-B14F-4D97-AF65-F5344CB8AC3E}">
        <p14:creationId xmlns:p14="http://schemas.microsoft.com/office/powerpoint/2010/main" val="2211056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System of configuration files</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444352" cy="400110"/>
          </a:xfrm>
          <a:prstGeom prst="rect">
            <a:avLst/>
          </a:prstGeom>
          <a:noFill/>
        </p:spPr>
        <p:txBody>
          <a:bodyPr wrap="none" rtlCol="0">
            <a:spAutoFit/>
          </a:bodyPr>
          <a:lstStyle/>
          <a:p>
            <a:r>
              <a:rPr lang="en-US" sz="2000" dirty="0">
                <a:solidFill>
                  <a:schemeClr val="bg1"/>
                </a:solidFill>
              </a:rPr>
              <a:t>12</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15.12.2020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sp>
        <p:nvSpPr>
          <p:cNvPr id="5" name="TextBox 4">
            <a:extLst>
              <a:ext uri="{FF2B5EF4-FFF2-40B4-BE49-F238E27FC236}">
                <a16:creationId xmlns:a16="http://schemas.microsoft.com/office/drawing/2014/main" id="{0363673B-DD79-40FA-8B88-757CD77A9754}"/>
              </a:ext>
            </a:extLst>
          </p:cNvPr>
          <p:cNvSpPr txBox="1"/>
          <p:nvPr/>
        </p:nvSpPr>
        <p:spPr>
          <a:xfrm>
            <a:off x="786064" y="961242"/>
            <a:ext cx="5139833" cy="5386090"/>
          </a:xfrm>
          <a:prstGeom prst="rect">
            <a:avLst/>
          </a:prstGeom>
          <a:noFill/>
        </p:spPr>
        <p:txBody>
          <a:bodyPr wrap="square">
            <a:spAutoFit/>
          </a:bodyPr>
          <a:lstStyle/>
          <a:p>
            <a:r>
              <a:rPr lang="en-US" dirty="0">
                <a:solidFill>
                  <a:schemeClr val="bg1"/>
                </a:solidFill>
              </a:rPr>
              <a:t>To allow the users to reproduce our experiments and setup their own easily we introduce a structure of configuration files, consisting of:</a:t>
            </a:r>
          </a:p>
          <a:p>
            <a:pPr marL="285750" indent="-285750">
              <a:buFont typeface="Arial" panose="020B0604020202020204" pitchFamily="34" charset="0"/>
              <a:buChar char="•"/>
            </a:pPr>
            <a:r>
              <a:rPr lang="en-US" dirty="0">
                <a:solidFill>
                  <a:schemeClr val="bg1"/>
                </a:solidFill>
              </a:rPr>
              <a:t>train configs</a:t>
            </a:r>
          </a:p>
          <a:p>
            <a:pPr marL="285750" indent="-285750">
              <a:buFont typeface="Arial" panose="020B0604020202020204" pitchFamily="34" charset="0"/>
              <a:buChar char="•"/>
            </a:pPr>
            <a:r>
              <a:rPr lang="en-US" dirty="0">
                <a:solidFill>
                  <a:schemeClr val="bg1"/>
                </a:solidFill>
              </a:rPr>
              <a:t>data preparation configs</a:t>
            </a:r>
          </a:p>
          <a:p>
            <a:pPr marL="285750" indent="-285750">
              <a:buFont typeface="Arial" panose="020B0604020202020204" pitchFamily="34" charset="0"/>
              <a:buChar char="•"/>
            </a:pPr>
            <a:r>
              <a:rPr lang="en-US" dirty="0">
                <a:solidFill>
                  <a:schemeClr val="bg1"/>
                </a:solidFill>
              </a:rPr>
              <a:t>inference/evaluation configs</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Standard Python </a:t>
            </a:r>
            <a:r>
              <a:rPr lang="en-US" dirty="0" err="1">
                <a:solidFill>
                  <a:schemeClr val="bg1"/>
                </a:solidFill>
              </a:rPr>
              <a:t>ArgumentParser</a:t>
            </a:r>
            <a:r>
              <a:rPr lang="en-US" dirty="0">
                <a:solidFill>
                  <a:schemeClr val="bg1"/>
                </a:solidFill>
              </a:rPr>
              <a:t> is not very flexible so we decided to utilize </a:t>
            </a:r>
            <a:r>
              <a:rPr lang="en-US" sz="2000" b="1" dirty="0">
                <a:solidFill>
                  <a:srgbClr val="C00000"/>
                </a:solidFill>
              </a:rPr>
              <a:t>gin-configs</a:t>
            </a:r>
            <a:r>
              <a:rPr lang="ru-RU" dirty="0">
                <a:solidFill>
                  <a:schemeClr val="bg1"/>
                </a:solidFill>
              </a:rPr>
              <a:t>.</a:t>
            </a:r>
            <a:r>
              <a:rPr lang="en-US" dirty="0">
                <a:solidFill>
                  <a:schemeClr val="bg1"/>
                </a:solidFill>
              </a:rPr>
              <a:t>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Gin-config opens an opportunity to specify the whole classes with their arguments inside a configuration file, so in future all the users of our library will be able to “program” any training from scratch using Ariadne modules and such approach requires no knowledge of Python.</a:t>
            </a:r>
          </a:p>
        </p:txBody>
      </p:sp>
      <p:pic>
        <p:nvPicPr>
          <p:cNvPr id="4" name="Picture 3">
            <a:extLst>
              <a:ext uri="{FF2B5EF4-FFF2-40B4-BE49-F238E27FC236}">
                <a16:creationId xmlns:a16="http://schemas.microsoft.com/office/drawing/2014/main" id="{4801D013-7974-4686-AA5C-C80A22C6D2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8261" y="3675173"/>
            <a:ext cx="759295" cy="759295"/>
          </a:xfrm>
          <a:prstGeom prst="rect">
            <a:avLst/>
          </a:prstGeom>
        </p:spPr>
      </p:pic>
      <p:sp>
        <p:nvSpPr>
          <p:cNvPr id="13" name="TextBox 12">
            <a:extLst>
              <a:ext uri="{FF2B5EF4-FFF2-40B4-BE49-F238E27FC236}">
                <a16:creationId xmlns:a16="http://schemas.microsoft.com/office/drawing/2014/main" id="{A764702E-C33D-4A60-9D29-EBA2B81EEEF7}"/>
              </a:ext>
            </a:extLst>
          </p:cNvPr>
          <p:cNvSpPr txBox="1"/>
          <p:nvPr/>
        </p:nvSpPr>
        <p:spPr>
          <a:xfrm>
            <a:off x="6475970" y="1315185"/>
            <a:ext cx="5059120" cy="3970318"/>
          </a:xfrm>
          <a:prstGeom prst="rect">
            <a:avLst/>
          </a:prstGeom>
          <a:noFill/>
        </p:spPr>
        <p:txBody>
          <a:bodyPr wrap="square">
            <a:spAutoFit/>
          </a:bodyPr>
          <a:lstStyle/>
          <a:p>
            <a:r>
              <a:rPr lang="en-US" sz="1200" b="0" dirty="0">
                <a:solidFill>
                  <a:srgbClr val="008000"/>
                </a:solidFill>
                <a:effectLst/>
                <a:latin typeface="Consolas" panose="020B0609020204030204" pitchFamily="49" charset="0"/>
              </a:rPr>
              <a:t>### experiment setup ###</a:t>
            </a:r>
            <a:endParaRPr lang="en-US" sz="1200" b="0" dirty="0">
              <a:solidFill>
                <a:srgbClr val="000000"/>
              </a:solidFill>
              <a:effectLst/>
              <a:latin typeface="Consolas" panose="020B0609020204030204" pitchFamily="49" charset="0"/>
            </a:endParaRPr>
          </a:p>
          <a:p>
            <a:r>
              <a:rPr lang="en-US" sz="1200" b="0" dirty="0" err="1">
                <a:solidFill>
                  <a:srgbClr val="0000FF"/>
                </a:solidFill>
                <a:effectLst/>
                <a:latin typeface="Consolas" panose="020B0609020204030204" pitchFamily="49" charset="0"/>
              </a:rPr>
              <a:t>experiment.model</a:t>
            </a:r>
            <a:r>
              <a:rPr lang="en-US" sz="1200" b="0" dirty="0">
                <a:solidFill>
                  <a:srgbClr val="000000"/>
                </a:solidFill>
                <a:effectLst/>
                <a:latin typeface="Consolas" panose="020B0609020204030204" pitchFamily="49" charset="0"/>
              </a:rPr>
              <a:t> = @TrackNETv2</a:t>
            </a:r>
          </a:p>
          <a:p>
            <a:r>
              <a:rPr lang="en-US" sz="1200" b="0" dirty="0" err="1">
                <a:solidFill>
                  <a:srgbClr val="0000FF"/>
                </a:solidFill>
                <a:effectLst/>
                <a:latin typeface="Consolas" panose="020B0609020204030204" pitchFamily="49" charset="0"/>
              </a:rPr>
              <a:t>experiment.criterion</a:t>
            </a:r>
            <a:r>
              <a:rPr lang="en-US" sz="1200" b="0" dirty="0">
                <a:solidFill>
                  <a:srgbClr val="000000"/>
                </a:solidFill>
                <a:effectLst/>
                <a:latin typeface="Consolas" panose="020B0609020204030204" pitchFamily="49" charset="0"/>
              </a:rPr>
              <a:t> = @TrackNetLoss</a:t>
            </a:r>
          </a:p>
          <a:p>
            <a:r>
              <a:rPr lang="en-US" sz="1200" b="0" dirty="0" err="1">
                <a:solidFill>
                  <a:srgbClr val="0000FF"/>
                </a:solidFill>
                <a:effectLst/>
                <a:latin typeface="Consolas" panose="020B0609020204030204" pitchFamily="49" charset="0"/>
              </a:rPr>
              <a:t>experiment.metrics</a:t>
            </a:r>
            <a:r>
              <a:rPr lang="en-US" sz="1200" b="0" dirty="0">
                <a:solidFill>
                  <a:srgbClr val="000000"/>
                </a:solidFill>
                <a:effectLst/>
                <a:latin typeface="Consolas" panose="020B0609020204030204" pitchFamily="49" charset="0"/>
              </a:rPr>
              <a:t> = [@ellipse_area, @efficiency]</a:t>
            </a:r>
          </a:p>
          <a:p>
            <a:r>
              <a:rPr lang="en-US" sz="1200" b="0" dirty="0" err="1">
                <a:solidFill>
                  <a:srgbClr val="0000FF"/>
                </a:solidFill>
                <a:effectLst/>
                <a:latin typeface="Consolas" panose="020B0609020204030204" pitchFamily="49" charset="0"/>
              </a:rPr>
              <a:t>experiment.optimizer</a:t>
            </a:r>
            <a:r>
              <a:rPr lang="en-US" sz="1200" b="0" dirty="0">
                <a:solidFill>
                  <a:srgbClr val="000000"/>
                </a:solidFill>
                <a:effectLst/>
                <a:latin typeface="Consolas" panose="020B0609020204030204" pitchFamily="49" charset="0"/>
              </a:rPr>
              <a:t> = @Adam</a:t>
            </a:r>
          </a:p>
          <a:p>
            <a:r>
              <a:rPr lang="en-US" sz="1200" b="0" dirty="0" err="1">
                <a:solidFill>
                  <a:srgbClr val="0000FF"/>
                </a:solidFill>
                <a:effectLst/>
                <a:latin typeface="Consolas" panose="020B0609020204030204" pitchFamily="49" charset="0"/>
              </a:rPr>
              <a:t>experiment.data_loader</a:t>
            </a:r>
            <a:r>
              <a:rPr lang="en-US" sz="1200" b="0" dirty="0">
                <a:solidFill>
                  <a:srgbClr val="000000"/>
                </a:solidFill>
                <a:effectLst/>
                <a:latin typeface="Consolas" panose="020B0609020204030204" pitchFamily="49" charset="0"/>
              </a:rPr>
              <a:t> = @TrackNetV2DataLoader</a:t>
            </a:r>
          </a:p>
          <a:p>
            <a:r>
              <a:rPr lang="en-US" sz="1200" b="0" dirty="0" err="1">
                <a:solidFill>
                  <a:srgbClr val="0000FF"/>
                </a:solidFill>
                <a:effectLst/>
                <a:latin typeface="Consolas" panose="020B0609020204030204" pitchFamily="49" charset="0"/>
              </a:rPr>
              <a:t>experiment.epochs</a:t>
            </a:r>
            <a:r>
              <a:rPr lang="en-US" sz="1200" b="0" dirty="0">
                <a:solidFill>
                  <a:srgbClr val="000000"/>
                </a:solidFill>
                <a:effectLst/>
                <a:latin typeface="Consolas" panose="020B0609020204030204" pitchFamily="49" charset="0"/>
              </a:rPr>
              <a:t> = 20</a:t>
            </a:r>
          </a:p>
          <a:p>
            <a:r>
              <a:rPr lang="en-US" sz="1200" b="0" dirty="0">
                <a:solidFill>
                  <a:srgbClr val="0000FF"/>
                </a:solidFill>
                <a:effectLst/>
                <a:latin typeface="Consolas" panose="020B0609020204030204" pitchFamily="49" charset="0"/>
              </a:rPr>
              <a:t>experiment.fp16_training</a:t>
            </a:r>
            <a:r>
              <a:rPr lang="en-US" sz="1200" b="0" dirty="0">
                <a:solidFill>
                  <a:srgbClr val="000000"/>
                </a:solidFill>
                <a:effectLst/>
                <a:latin typeface="Consolas" panose="020B0609020204030204" pitchFamily="49" charset="0"/>
              </a:rPr>
              <a:t> = False</a:t>
            </a:r>
          </a:p>
          <a:p>
            <a:r>
              <a:rPr lang="en-US" sz="1200" b="0" dirty="0" err="1">
                <a:solidFill>
                  <a:srgbClr val="0000FF"/>
                </a:solidFill>
                <a:effectLst/>
                <a:latin typeface="Consolas" panose="020B0609020204030204" pitchFamily="49" charset="0"/>
              </a:rPr>
              <a:t>experiment.random_seed</a:t>
            </a:r>
            <a:r>
              <a:rPr lang="en-US" sz="1200" b="0" dirty="0">
                <a:solidFill>
                  <a:srgbClr val="000000"/>
                </a:solidFill>
                <a:effectLst/>
                <a:latin typeface="Consolas" panose="020B0609020204030204" pitchFamily="49" charset="0"/>
              </a:rPr>
              <a:t> = 42</a:t>
            </a:r>
          </a:p>
          <a:p>
            <a:br>
              <a:rPr lang="en-US" sz="1200" b="0" dirty="0">
                <a:solidFill>
                  <a:srgbClr val="000000"/>
                </a:solidFill>
                <a:effectLst/>
                <a:latin typeface="Consolas" panose="020B0609020204030204" pitchFamily="49" charset="0"/>
              </a:rPr>
            </a:br>
            <a:r>
              <a:rPr lang="en-US" sz="1200" b="0" dirty="0">
                <a:solidFill>
                  <a:srgbClr val="008000"/>
                </a:solidFill>
                <a:effectLst/>
                <a:latin typeface="Consolas" panose="020B0609020204030204" pitchFamily="49" charset="0"/>
              </a:rPr>
              <a:t>### model ###</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TrackNETv2.input_features</a:t>
            </a:r>
            <a:r>
              <a:rPr lang="en-US" sz="1200" b="0" dirty="0">
                <a:solidFill>
                  <a:srgbClr val="000000"/>
                </a:solidFill>
                <a:effectLst/>
                <a:latin typeface="Consolas" panose="020B0609020204030204" pitchFamily="49" charset="0"/>
              </a:rPr>
              <a:t> = 3</a:t>
            </a:r>
          </a:p>
          <a:p>
            <a:r>
              <a:rPr lang="en-US" sz="1200" b="0" dirty="0">
                <a:solidFill>
                  <a:srgbClr val="0000FF"/>
                </a:solidFill>
                <a:effectLst/>
                <a:latin typeface="Consolas" panose="020B0609020204030204" pitchFamily="49" charset="0"/>
              </a:rPr>
              <a:t>TrackNETv2.conv_features</a:t>
            </a:r>
            <a:r>
              <a:rPr lang="en-US" sz="1200" b="0" dirty="0">
                <a:solidFill>
                  <a:srgbClr val="000000"/>
                </a:solidFill>
                <a:effectLst/>
                <a:latin typeface="Consolas" panose="020B0609020204030204" pitchFamily="49" charset="0"/>
              </a:rPr>
              <a:t> = 32</a:t>
            </a:r>
          </a:p>
          <a:p>
            <a:r>
              <a:rPr lang="en-US" sz="1200" b="0" dirty="0">
                <a:solidFill>
                  <a:srgbClr val="0000FF"/>
                </a:solidFill>
                <a:effectLst/>
                <a:latin typeface="Consolas" panose="020B0609020204030204" pitchFamily="49" charset="0"/>
              </a:rPr>
              <a:t>TrackNETv2.rnn_type</a:t>
            </a:r>
            <a:r>
              <a:rPr lang="en-US" sz="1200" b="0" dirty="0">
                <a:solidFill>
                  <a:srgbClr val="000000"/>
                </a:solidFill>
                <a:effectLst/>
                <a:latin typeface="Consolas" panose="020B0609020204030204" pitchFamily="49" charset="0"/>
              </a:rPr>
              <a:t> = </a:t>
            </a:r>
            <a:r>
              <a:rPr lang="en-US" sz="1200" b="0" dirty="0">
                <a:solidFill>
                  <a:srgbClr val="A31515"/>
                </a:solidFill>
                <a:effectLst/>
                <a:latin typeface="Consolas" panose="020B0609020204030204" pitchFamily="49" charset="0"/>
              </a:rPr>
              <a:t>'</a:t>
            </a:r>
            <a:r>
              <a:rPr lang="en-US" sz="1200" b="0" dirty="0" err="1">
                <a:solidFill>
                  <a:srgbClr val="A31515"/>
                </a:solidFill>
                <a:effectLst/>
                <a:latin typeface="Consolas" panose="020B0609020204030204" pitchFamily="49" charset="0"/>
              </a:rPr>
              <a:t>gru</a:t>
            </a:r>
            <a:r>
              <a:rPr lang="en-US" sz="1200" b="0" dirty="0">
                <a:solidFill>
                  <a:srgbClr val="A31515"/>
                </a:solidFill>
                <a:effectLst/>
                <a:latin typeface="Consolas" panose="020B0609020204030204" pitchFamily="49" charset="0"/>
              </a:rPr>
              <a:t>'</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TrackNETv2.batch_first</a:t>
            </a:r>
            <a:r>
              <a:rPr lang="en-US" sz="1200" b="0" dirty="0">
                <a:solidFill>
                  <a:srgbClr val="000000"/>
                </a:solidFill>
                <a:effectLst/>
                <a:latin typeface="Consolas" panose="020B0609020204030204" pitchFamily="49" charset="0"/>
              </a:rPr>
              <a:t> = True</a:t>
            </a:r>
          </a:p>
          <a:p>
            <a:br>
              <a:rPr lang="en-US" sz="1200" b="0" dirty="0">
                <a:solidFill>
                  <a:srgbClr val="000000"/>
                </a:solidFill>
                <a:effectLst/>
                <a:latin typeface="Consolas" panose="020B0609020204030204" pitchFamily="49" charset="0"/>
              </a:rPr>
            </a:br>
            <a:r>
              <a:rPr lang="en-US" sz="1200" b="0" dirty="0">
                <a:solidFill>
                  <a:srgbClr val="008000"/>
                </a:solidFill>
                <a:effectLst/>
                <a:latin typeface="Consolas" panose="020B0609020204030204" pitchFamily="49" charset="0"/>
              </a:rPr>
              <a:t>### data ###</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TrackNetV2DataLoader.batch_size</a:t>
            </a:r>
            <a:r>
              <a:rPr lang="en-US" sz="1200" b="0" dirty="0">
                <a:solidFill>
                  <a:srgbClr val="000000"/>
                </a:solidFill>
                <a:effectLst/>
                <a:latin typeface="Consolas" panose="020B0609020204030204" pitchFamily="49" charset="0"/>
              </a:rPr>
              <a:t> = 16</a:t>
            </a:r>
          </a:p>
          <a:p>
            <a:r>
              <a:rPr lang="en-US" sz="1200" b="0" dirty="0">
                <a:solidFill>
                  <a:srgbClr val="0000FF"/>
                </a:solidFill>
                <a:effectLst/>
                <a:latin typeface="Consolas" panose="020B0609020204030204" pitchFamily="49" charset="0"/>
              </a:rPr>
              <a:t>TrackNetV2DataLoader.dataset</a:t>
            </a:r>
            <a:r>
              <a:rPr lang="en-US" sz="1200" b="0" dirty="0">
                <a:solidFill>
                  <a:srgbClr val="000000"/>
                </a:solidFill>
                <a:effectLst/>
                <a:latin typeface="Consolas" panose="020B0609020204030204" pitchFamily="49" charset="0"/>
              </a:rPr>
              <a:t> = @TrackNetV2Dataset</a:t>
            </a:r>
          </a:p>
          <a:p>
            <a:r>
              <a:rPr lang="en-US" sz="1200" b="0" dirty="0">
                <a:solidFill>
                  <a:srgbClr val="0000FF"/>
                </a:solidFill>
                <a:effectLst/>
                <a:latin typeface="Consolas" panose="020B0609020204030204" pitchFamily="49" charset="0"/>
              </a:rPr>
              <a:t>TrackNetV2DataLoader.max_size</a:t>
            </a:r>
            <a:r>
              <a:rPr lang="en-US" sz="1200" b="0" dirty="0">
                <a:solidFill>
                  <a:srgbClr val="000000"/>
                </a:solidFill>
                <a:effectLst/>
                <a:latin typeface="Consolas" panose="020B0609020204030204" pitchFamily="49" charset="0"/>
              </a:rPr>
              <a:t> = 10000</a:t>
            </a:r>
          </a:p>
          <a:p>
            <a:r>
              <a:rPr lang="en-US" sz="1200" b="0" dirty="0">
                <a:solidFill>
                  <a:srgbClr val="0000FF"/>
                </a:solidFill>
                <a:effectLst/>
                <a:latin typeface="Consolas" panose="020B0609020204030204" pitchFamily="49" charset="0"/>
              </a:rPr>
              <a:t>TrackNetV2DataLoader.valid_size</a:t>
            </a:r>
            <a:r>
              <a:rPr lang="en-US" sz="1200" b="0" dirty="0">
                <a:solidFill>
                  <a:srgbClr val="000000"/>
                </a:solidFill>
                <a:effectLst/>
                <a:latin typeface="Consolas" panose="020B0609020204030204" pitchFamily="49" charset="0"/>
              </a:rPr>
              <a:t> = 0.3</a:t>
            </a:r>
          </a:p>
        </p:txBody>
      </p:sp>
      <p:sp>
        <p:nvSpPr>
          <p:cNvPr id="15" name="TextBox 14">
            <a:extLst>
              <a:ext uri="{FF2B5EF4-FFF2-40B4-BE49-F238E27FC236}">
                <a16:creationId xmlns:a16="http://schemas.microsoft.com/office/drawing/2014/main" id="{568BF425-0AFB-4FB9-9E89-F52A8829A524}"/>
              </a:ext>
            </a:extLst>
          </p:cNvPr>
          <p:cNvSpPr txBox="1"/>
          <p:nvPr/>
        </p:nvSpPr>
        <p:spPr>
          <a:xfrm>
            <a:off x="6475970" y="607299"/>
            <a:ext cx="6443662" cy="707886"/>
          </a:xfrm>
          <a:prstGeom prst="rect">
            <a:avLst/>
          </a:prstGeom>
          <a:noFill/>
        </p:spPr>
        <p:txBody>
          <a:bodyPr wrap="square">
            <a:spAutoFit/>
          </a:bodyPr>
          <a:lstStyle/>
          <a:p>
            <a:endParaRPr lang="en-US" sz="2000" dirty="0">
              <a:solidFill>
                <a:schemeClr val="bg1"/>
              </a:solidFill>
            </a:endParaRPr>
          </a:p>
          <a:p>
            <a:r>
              <a:rPr lang="en-US" sz="2000" b="1" dirty="0">
                <a:solidFill>
                  <a:srgbClr val="C00000"/>
                </a:solidFill>
              </a:rPr>
              <a:t>Example</a:t>
            </a:r>
          </a:p>
        </p:txBody>
      </p:sp>
      <p:sp>
        <p:nvSpPr>
          <p:cNvPr id="10" name="Arrow: Notched Right 9">
            <a:extLst>
              <a:ext uri="{FF2B5EF4-FFF2-40B4-BE49-F238E27FC236}">
                <a16:creationId xmlns:a16="http://schemas.microsoft.com/office/drawing/2014/main" id="{717A9243-78C6-447A-A4AD-24DE8BE5AED7}"/>
              </a:ext>
            </a:extLst>
          </p:cNvPr>
          <p:cNvSpPr/>
          <p:nvPr/>
        </p:nvSpPr>
        <p:spPr>
          <a:xfrm>
            <a:off x="9314204" y="3588356"/>
            <a:ext cx="434402" cy="285750"/>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a:extLst>
              <a:ext uri="{FF2B5EF4-FFF2-40B4-BE49-F238E27FC236}">
                <a16:creationId xmlns:a16="http://schemas.microsoft.com/office/drawing/2014/main" id="{3B88E665-E966-418C-8731-C5D2CDD6A0FA}"/>
              </a:ext>
            </a:extLst>
          </p:cNvPr>
          <p:cNvSpPr txBox="1"/>
          <p:nvPr/>
        </p:nvSpPr>
        <p:spPr>
          <a:xfrm>
            <a:off x="9890340" y="3300344"/>
            <a:ext cx="1874531" cy="830997"/>
          </a:xfrm>
          <a:prstGeom prst="rect">
            <a:avLst/>
          </a:prstGeom>
          <a:noFill/>
        </p:spPr>
        <p:txBody>
          <a:bodyPr wrap="square">
            <a:spAutoFit/>
          </a:bodyPr>
          <a:lstStyle/>
          <a:p>
            <a:r>
              <a:rPr lang="en-US" sz="1600" dirty="0">
                <a:solidFill>
                  <a:schemeClr val="bg1"/>
                </a:solidFill>
              </a:rPr>
              <a:t>TrackNETv2 is a class inherited from </a:t>
            </a:r>
            <a:r>
              <a:rPr lang="en-US" sz="1600" dirty="0" err="1">
                <a:solidFill>
                  <a:schemeClr val="bg1"/>
                </a:solidFill>
              </a:rPr>
              <a:t>pytorch.Module</a:t>
            </a:r>
            <a:endParaRPr lang="ru-RU" sz="1600" dirty="0"/>
          </a:p>
        </p:txBody>
      </p:sp>
    </p:spTree>
    <p:extLst>
      <p:ext uri="{BB962C8B-B14F-4D97-AF65-F5344CB8AC3E}">
        <p14:creationId xmlns:p14="http://schemas.microsoft.com/office/powerpoint/2010/main" val="190227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0"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Run training in the </a:t>
            </a:r>
            <a:r>
              <a:rPr lang="en-US" b="1" dirty="0" err="1">
                <a:solidFill>
                  <a:schemeClr val="bg1"/>
                </a:solidFill>
                <a:latin typeface="Bebas Neue Regular" panose="00000500000000000000" pitchFamily="2" charset="-52"/>
              </a:rPr>
              <a:t>HybriLIT</a:t>
            </a:r>
            <a:endParaRPr lang="en-US" b="1" dirty="0">
              <a:solidFill>
                <a:schemeClr val="bg1"/>
              </a:solidFill>
              <a:latin typeface="Bebas Neue Regular" panose="00000500000000000000" pitchFamily="2" charset="-52"/>
            </a:endParaRP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444352" cy="400110"/>
          </a:xfrm>
          <a:prstGeom prst="rect">
            <a:avLst/>
          </a:prstGeom>
          <a:noFill/>
        </p:spPr>
        <p:txBody>
          <a:bodyPr wrap="none" rtlCol="0">
            <a:spAutoFit/>
          </a:bodyPr>
          <a:lstStyle/>
          <a:p>
            <a:r>
              <a:rPr lang="en-US" sz="2000" dirty="0">
                <a:solidFill>
                  <a:schemeClr val="bg1"/>
                </a:solidFill>
              </a:rPr>
              <a:t>13</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15.12.2020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sp>
        <p:nvSpPr>
          <p:cNvPr id="5" name="TextBox 4">
            <a:extLst>
              <a:ext uri="{FF2B5EF4-FFF2-40B4-BE49-F238E27FC236}">
                <a16:creationId xmlns:a16="http://schemas.microsoft.com/office/drawing/2014/main" id="{0363673B-DD79-40FA-8B88-757CD77A9754}"/>
              </a:ext>
            </a:extLst>
          </p:cNvPr>
          <p:cNvSpPr txBox="1"/>
          <p:nvPr/>
        </p:nvSpPr>
        <p:spPr>
          <a:xfrm>
            <a:off x="786064" y="961242"/>
            <a:ext cx="11056676" cy="4801314"/>
          </a:xfrm>
          <a:prstGeom prst="rect">
            <a:avLst/>
          </a:prstGeom>
          <a:noFill/>
        </p:spPr>
        <p:txBody>
          <a:bodyPr wrap="square">
            <a:spAutoFit/>
          </a:bodyPr>
          <a:lstStyle/>
          <a:p>
            <a:r>
              <a:rPr lang="en-US" dirty="0">
                <a:solidFill>
                  <a:schemeClr val="bg1"/>
                </a:solidFill>
              </a:rPr>
              <a:t>As we are working on the base of Laboratory of Information Technologies we want to be able to run all our scripts in the </a:t>
            </a:r>
            <a:r>
              <a:rPr lang="en-US" dirty="0" err="1">
                <a:solidFill>
                  <a:schemeClr val="bg1"/>
                </a:solidFill>
              </a:rPr>
              <a:t>HybriLIT’s</a:t>
            </a:r>
            <a:r>
              <a:rPr lang="en-US" dirty="0">
                <a:solidFill>
                  <a:schemeClr val="bg1"/>
                </a:solidFill>
              </a:rPr>
              <a:t> environment and especially on the GOVORUN supercomputer. </a:t>
            </a:r>
          </a:p>
          <a:p>
            <a:endParaRPr lang="en-US" dirty="0">
              <a:solidFill>
                <a:schemeClr val="bg1"/>
              </a:solidFill>
            </a:endParaRPr>
          </a:p>
          <a:p>
            <a:r>
              <a:rPr lang="en-US" dirty="0">
                <a:solidFill>
                  <a:schemeClr val="bg1"/>
                </a:solidFill>
              </a:rPr>
              <a:t>We added several scripts in the ‘scripts/hydra’ path for that purpose. So now you don’t need to build an environment, download dependencies and manage conflicts between libraries versions. We created two configurations of </a:t>
            </a:r>
            <a:r>
              <a:rPr lang="en-US" dirty="0" err="1">
                <a:solidFill>
                  <a:schemeClr val="bg1"/>
                </a:solidFill>
              </a:rPr>
              <a:t>conda</a:t>
            </a:r>
            <a:r>
              <a:rPr lang="en-US" dirty="0">
                <a:solidFill>
                  <a:schemeClr val="bg1"/>
                </a:solidFill>
              </a:rPr>
              <a:t> environments – for </a:t>
            </a:r>
            <a:r>
              <a:rPr lang="en-US" dirty="0" err="1">
                <a:solidFill>
                  <a:schemeClr val="bg1"/>
                </a:solidFill>
              </a:rPr>
              <a:t>gpu</a:t>
            </a:r>
            <a:r>
              <a:rPr lang="en-US" dirty="0">
                <a:solidFill>
                  <a:schemeClr val="bg1"/>
                </a:solidFill>
              </a:rPr>
              <a:t> and </a:t>
            </a:r>
            <a:r>
              <a:rPr lang="en-US" dirty="0" err="1">
                <a:solidFill>
                  <a:schemeClr val="bg1"/>
                </a:solidFill>
              </a:rPr>
              <a:t>cpu</a:t>
            </a:r>
            <a:r>
              <a:rPr lang="en-US" dirty="0">
                <a:solidFill>
                  <a:schemeClr val="bg1"/>
                </a:solidFill>
              </a:rPr>
              <a:t> usage.</a:t>
            </a:r>
          </a:p>
          <a:p>
            <a:endParaRPr lang="en-US" dirty="0">
              <a:solidFill>
                <a:schemeClr val="bg1"/>
              </a:solidFill>
            </a:endParaRPr>
          </a:p>
          <a:p>
            <a:r>
              <a:rPr lang="en-US" dirty="0">
                <a:solidFill>
                  <a:schemeClr val="bg1"/>
                </a:solidFill>
              </a:rPr>
              <a:t>For example, to execute training script on the GPU queue of hydra cluster:</a:t>
            </a:r>
          </a:p>
          <a:p>
            <a:pPr marL="342900" indent="-342900">
              <a:buFont typeface="+mj-lt"/>
              <a:buAutoNum type="arabicPeriod"/>
            </a:pPr>
            <a:r>
              <a:rPr lang="en-US" dirty="0">
                <a:solidFill>
                  <a:schemeClr val="bg1"/>
                </a:solidFill>
              </a:rPr>
              <a:t>Verify that the </a:t>
            </a:r>
            <a:r>
              <a:rPr lang="en-US" dirty="0" err="1">
                <a:solidFill>
                  <a:schemeClr val="bg1"/>
                </a:solidFill>
              </a:rPr>
              <a:t>miniconda</a:t>
            </a:r>
            <a:r>
              <a:rPr lang="en-US" dirty="0">
                <a:solidFill>
                  <a:schemeClr val="bg1"/>
                </a:solidFill>
              </a:rPr>
              <a:t> has installed in the </a:t>
            </a:r>
            <a:r>
              <a:rPr lang="en-US" dirty="0">
                <a:solidFill>
                  <a:srgbClr val="BF3938"/>
                </a:solidFill>
              </a:rPr>
              <a:t>~/miniconda3</a:t>
            </a:r>
            <a:r>
              <a:rPr lang="en-US" dirty="0">
                <a:solidFill>
                  <a:schemeClr val="bg1"/>
                </a:solidFill>
              </a:rPr>
              <a:t> or manually change the path in the script you want to execute. Run with </a:t>
            </a:r>
            <a:r>
              <a:rPr lang="fr-FR" dirty="0">
                <a:solidFill>
                  <a:srgbClr val="BF3938"/>
                </a:solidFill>
              </a:rPr>
              <a:t>source ~/miniconda3/etc/profile.d/conda.sh </a:t>
            </a:r>
            <a:r>
              <a:rPr lang="en-US" dirty="0">
                <a:solidFill>
                  <a:schemeClr val="bg1"/>
                </a:solidFill>
              </a:rPr>
              <a:t>command</a:t>
            </a:r>
          </a:p>
          <a:p>
            <a:pPr marL="342900" indent="-342900">
              <a:buFont typeface="+mj-lt"/>
              <a:buAutoNum type="arabicPeriod"/>
            </a:pPr>
            <a:r>
              <a:rPr lang="en-US" dirty="0">
                <a:solidFill>
                  <a:schemeClr val="bg1"/>
                </a:solidFill>
              </a:rPr>
              <a:t>Run scripts/hydra/hydra_gpu.sh script:</a:t>
            </a:r>
          </a:p>
          <a:p>
            <a:pPr marL="342900" indent="-342900">
              <a:buFont typeface="+mj-lt"/>
              <a:buAutoNum type="arabicPeriod"/>
            </a:pPr>
            <a:endParaRPr lang="en-US" dirty="0">
              <a:solidFill>
                <a:schemeClr val="bg1"/>
              </a:solidFill>
            </a:endParaRP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The </a:t>
            </a:r>
            <a:r>
              <a:rPr lang="en-US" dirty="0" err="1">
                <a:solidFill>
                  <a:srgbClr val="C00000"/>
                </a:solidFill>
              </a:rPr>
              <a:t>slurm-jobid.out</a:t>
            </a:r>
            <a:r>
              <a:rPr lang="en-US" dirty="0">
                <a:solidFill>
                  <a:srgbClr val="C00000"/>
                </a:solidFill>
              </a:rPr>
              <a:t> </a:t>
            </a:r>
            <a:r>
              <a:rPr lang="en-US" dirty="0">
                <a:solidFill>
                  <a:schemeClr val="bg1"/>
                </a:solidFill>
              </a:rPr>
              <a:t>file with </a:t>
            </a:r>
            <a:r>
              <a:rPr lang="en-US" dirty="0" err="1">
                <a:solidFill>
                  <a:schemeClr val="bg1"/>
                </a:solidFill>
              </a:rPr>
              <a:t>stdout</a:t>
            </a:r>
            <a:r>
              <a:rPr lang="en-US" dirty="0">
                <a:solidFill>
                  <a:schemeClr val="bg1"/>
                </a:solidFill>
              </a:rPr>
              <a:t> will appear in the root directory.</a:t>
            </a:r>
          </a:p>
          <a:p>
            <a:pPr marL="342900" indent="-342900">
              <a:buFont typeface="+mj-lt"/>
              <a:buAutoNum type="arabicPeriod"/>
            </a:pPr>
            <a:endParaRPr lang="en-US" dirty="0">
              <a:solidFill>
                <a:schemeClr val="bg1"/>
              </a:solidFill>
            </a:endParaRPr>
          </a:p>
          <a:p>
            <a:r>
              <a:rPr lang="en-US" dirty="0">
                <a:solidFill>
                  <a:schemeClr val="bg1"/>
                </a:solidFill>
              </a:rPr>
              <a:t>For more details see the README in the </a:t>
            </a:r>
            <a:r>
              <a:rPr lang="en-US" dirty="0">
                <a:solidFill>
                  <a:srgbClr val="42594D"/>
                </a:solidFill>
                <a:hlinkClick r:id="rId2">
                  <a:extLst>
                    <a:ext uri="{A12FA001-AC4F-418D-AE19-62706E023703}">
                      <ahyp:hlinkClr xmlns:ahyp="http://schemas.microsoft.com/office/drawing/2018/hyperlinkcolor" val="tx"/>
                    </a:ext>
                  </a:extLst>
                </a:hlinkClick>
              </a:rPr>
              <a:t>https://github.com/t3hseus/ariadne</a:t>
            </a:r>
            <a:r>
              <a:rPr lang="en-US" dirty="0">
                <a:solidFill>
                  <a:schemeClr val="bg1"/>
                </a:solidFill>
              </a:rPr>
              <a:t> repository.</a:t>
            </a:r>
          </a:p>
          <a:p>
            <a:endParaRPr lang="en-US" dirty="0">
              <a:solidFill>
                <a:schemeClr val="bg1"/>
              </a:solidFill>
            </a:endParaRPr>
          </a:p>
        </p:txBody>
      </p:sp>
      <p:pic>
        <p:nvPicPr>
          <p:cNvPr id="7" name="Picture 6">
            <a:extLst>
              <a:ext uri="{FF2B5EF4-FFF2-40B4-BE49-F238E27FC236}">
                <a16:creationId xmlns:a16="http://schemas.microsoft.com/office/drawing/2014/main" id="{67F142F2-03AD-42A8-8E68-788664314518}"/>
              </a:ext>
            </a:extLst>
          </p:cNvPr>
          <p:cNvPicPr>
            <a:picLocks noChangeAspect="1"/>
          </p:cNvPicPr>
          <p:nvPr/>
        </p:nvPicPr>
        <p:blipFill>
          <a:blip r:embed="rId3"/>
          <a:stretch>
            <a:fillRect/>
          </a:stretch>
        </p:blipFill>
        <p:spPr>
          <a:xfrm>
            <a:off x="786064" y="4092535"/>
            <a:ext cx="7981950" cy="485775"/>
          </a:xfrm>
          <a:prstGeom prst="rect">
            <a:avLst/>
          </a:prstGeom>
        </p:spPr>
      </p:pic>
    </p:spTree>
    <p:extLst>
      <p:ext uri="{BB962C8B-B14F-4D97-AF65-F5344CB8AC3E}">
        <p14:creationId xmlns:p14="http://schemas.microsoft.com/office/powerpoint/2010/main" val="4149239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Inference</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444352" cy="400110"/>
          </a:xfrm>
          <a:prstGeom prst="rect">
            <a:avLst/>
          </a:prstGeom>
          <a:noFill/>
        </p:spPr>
        <p:txBody>
          <a:bodyPr wrap="none" rtlCol="0">
            <a:spAutoFit/>
          </a:bodyPr>
          <a:lstStyle/>
          <a:p>
            <a:r>
              <a:rPr lang="en-US" sz="2000" dirty="0">
                <a:solidFill>
                  <a:schemeClr val="bg1"/>
                </a:solidFill>
              </a:rPr>
              <a:t>14</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15.12.2020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pic>
        <p:nvPicPr>
          <p:cNvPr id="6" name="Picture 5">
            <a:extLst>
              <a:ext uri="{FF2B5EF4-FFF2-40B4-BE49-F238E27FC236}">
                <a16:creationId xmlns:a16="http://schemas.microsoft.com/office/drawing/2014/main" id="{2ECE761C-83AE-49D5-BE09-BE0411DB577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808241" y="1181100"/>
            <a:ext cx="4495800" cy="4495800"/>
          </a:xfrm>
          <a:prstGeom prst="rect">
            <a:avLst/>
          </a:prstGeom>
        </p:spPr>
      </p:pic>
      <p:pic>
        <p:nvPicPr>
          <p:cNvPr id="10" name="Picture 9">
            <a:extLst>
              <a:ext uri="{FF2B5EF4-FFF2-40B4-BE49-F238E27FC236}">
                <a16:creationId xmlns:a16="http://schemas.microsoft.com/office/drawing/2014/main" id="{8C1730C9-CF1E-49F8-B350-16C31BF70B7A}"/>
              </a:ext>
            </a:extLst>
          </p:cNvPr>
          <p:cNvPicPr>
            <a:picLocks noChangeAspect="1"/>
          </p:cNvPicPr>
          <p:nvPr/>
        </p:nvPicPr>
        <p:blipFill rotWithShape="1">
          <a:blip r:embed="rId4">
            <a:extLst>
              <a:ext uri="{28A0092B-C50C-407E-A947-70E740481C1C}">
                <a14:useLocalDpi xmlns:a14="http://schemas.microsoft.com/office/drawing/2010/main" val="0"/>
              </a:ext>
            </a:extLst>
          </a:blip>
          <a:srcRect l="5599" t="3299" r="5400" b="31093"/>
          <a:stretch/>
        </p:blipFill>
        <p:spPr>
          <a:xfrm>
            <a:off x="0" y="0"/>
            <a:ext cx="2176285" cy="1819276"/>
          </a:xfrm>
          <a:prstGeom prst="rect">
            <a:avLst/>
          </a:prstGeom>
        </p:spPr>
      </p:pic>
    </p:spTree>
    <p:extLst>
      <p:ext uri="{BB962C8B-B14F-4D97-AF65-F5344CB8AC3E}">
        <p14:creationId xmlns:p14="http://schemas.microsoft.com/office/powerpoint/2010/main" val="1253387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Intermediate results</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444352" cy="400110"/>
          </a:xfrm>
          <a:prstGeom prst="rect">
            <a:avLst/>
          </a:prstGeom>
          <a:noFill/>
        </p:spPr>
        <p:txBody>
          <a:bodyPr wrap="none" rtlCol="0">
            <a:spAutoFit/>
          </a:bodyPr>
          <a:lstStyle/>
          <a:p>
            <a:r>
              <a:rPr lang="en-US" sz="2000" dirty="0">
                <a:solidFill>
                  <a:schemeClr val="bg1"/>
                </a:solidFill>
              </a:rPr>
              <a:t>15</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15.12.2020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sp>
        <p:nvSpPr>
          <p:cNvPr id="5" name="TextBox 4">
            <a:extLst>
              <a:ext uri="{FF2B5EF4-FFF2-40B4-BE49-F238E27FC236}">
                <a16:creationId xmlns:a16="http://schemas.microsoft.com/office/drawing/2014/main" id="{0363673B-DD79-40FA-8B88-757CD77A9754}"/>
              </a:ext>
            </a:extLst>
          </p:cNvPr>
          <p:cNvSpPr txBox="1"/>
          <p:nvPr/>
        </p:nvSpPr>
        <p:spPr>
          <a:xfrm>
            <a:off x="786064" y="961242"/>
            <a:ext cx="11056676" cy="1477328"/>
          </a:xfrm>
          <a:prstGeom prst="rect">
            <a:avLst/>
          </a:prstGeom>
          <a:noFill/>
        </p:spPr>
        <p:txBody>
          <a:bodyPr wrap="square">
            <a:spAutoFit/>
          </a:bodyPr>
          <a:lstStyle/>
          <a:p>
            <a:r>
              <a:rPr lang="en-US" dirty="0">
                <a:solidFill>
                  <a:schemeClr val="bg1"/>
                </a:solidFill>
              </a:rPr>
              <a:t>This is not the last chapter of our Ariadne's history, but we have already achieved some results:</a:t>
            </a:r>
          </a:p>
          <a:p>
            <a:pPr marL="285750" indent="-285750">
              <a:buFont typeface="Arial" panose="020B0604020202020204" pitchFamily="34" charset="0"/>
              <a:buChar char="•"/>
            </a:pPr>
            <a:r>
              <a:rPr lang="en-US" dirty="0">
                <a:solidFill>
                  <a:schemeClr val="bg1"/>
                </a:solidFill>
              </a:rPr>
              <a:t>most of the code for training is completed, however it requires a refactoring</a:t>
            </a:r>
          </a:p>
          <a:p>
            <a:pPr marL="285750" indent="-285750">
              <a:buFont typeface="Arial" panose="020B0604020202020204" pitchFamily="34" charset="0"/>
              <a:buChar char="•"/>
            </a:pPr>
            <a:r>
              <a:rPr lang="en-US" dirty="0">
                <a:solidFill>
                  <a:schemeClr val="bg1"/>
                </a:solidFill>
              </a:rPr>
              <a:t>data preparation pipeline for the TrackNETv2, </a:t>
            </a:r>
            <a:r>
              <a:rPr lang="en-US" dirty="0" err="1">
                <a:solidFill>
                  <a:schemeClr val="bg1"/>
                </a:solidFill>
              </a:rPr>
              <a:t>GraphNet</a:t>
            </a:r>
            <a:r>
              <a:rPr lang="en-US" dirty="0">
                <a:solidFill>
                  <a:schemeClr val="bg1"/>
                </a:solidFill>
              </a:rPr>
              <a:t> and LOOT models on the BESIII data was made</a:t>
            </a:r>
          </a:p>
          <a:p>
            <a:pPr marL="285750" indent="-285750">
              <a:buFont typeface="Arial" panose="020B0604020202020204" pitchFamily="34" charset="0"/>
              <a:buChar char="•"/>
            </a:pPr>
            <a:r>
              <a:rPr lang="en-US" dirty="0">
                <a:solidFill>
                  <a:schemeClr val="bg1"/>
                </a:solidFill>
              </a:rPr>
              <a:t>three models – TrackNETv2, </a:t>
            </a:r>
            <a:r>
              <a:rPr lang="en-US" dirty="0" err="1">
                <a:solidFill>
                  <a:schemeClr val="bg1"/>
                </a:solidFill>
              </a:rPr>
              <a:t>GraphNet</a:t>
            </a:r>
            <a:r>
              <a:rPr lang="en-US" dirty="0">
                <a:solidFill>
                  <a:schemeClr val="bg1"/>
                </a:solidFill>
              </a:rPr>
              <a:t>, and LOOT for </a:t>
            </a:r>
            <a:r>
              <a:rPr lang="en-US">
                <a:solidFill>
                  <a:schemeClr val="bg1"/>
                </a:solidFill>
              </a:rPr>
              <a:t>vertex finding </a:t>
            </a:r>
            <a:r>
              <a:rPr lang="en-US" dirty="0">
                <a:solidFill>
                  <a:schemeClr val="bg1"/>
                </a:solidFill>
              </a:rPr>
              <a:t>have already been trained using Ariadne</a:t>
            </a:r>
          </a:p>
          <a:p>
            <a:pPr marL="285750" indent="-285750">
              <a:buFont typeface="Arial" panose="020B0604020202020204" pitchFamily="34" charset="0"/>
              <a:buChar char="•"/>
            </a:pPr>
            <a:r>
              <a:rPr lang="en-US" dirty="0">
                <a:solidFill>
                  <a:schemeClr val="bg1"/>
                </a:solidFill>
              </a:rPr>
              <a:t>models were trained using </a:t>
            </a:r>
            <a:r>
              <a:rPr lang="en-US" dirty="0" err="1">
                <a:solidFill>
                  <a:schemeClr val="bg1"/>
                </a:solidFill>
              </a:rPr>
              <a:t>HybriLIT</a:t>
            </a:r>
            <a:r>
              <a:rPr lang="en-US" dirty="0">
                <a:solidFill>
                  <a:schemeClr val="bg1"/>
                </a:solidFill>
              </a:rPr>
              <a:t> cluster</a:t>
            </a:r>
          </a:p>
        </p:txBody>
      </p:sp>
      <p:pic>
        <p:nvPicPr>
          <p:cNvPr id="1026" name="Picture 2">
            <a:extLst>
              <a:ext uri="{FF2B5EF4-FFF2-40B4-BE49-F238E27FC236}">
                <a16:creationId xmlns:a16="http://schemas.microsoft.com/office/drawing/2014/main" id="{E01BB60D-7A3E-4B55-9A8E-70538208F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9668" y="2765717"/>
            <a:ext cx="4356931" cy="3804644"/>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3">
            <a:extLst>
              <a:ext uri="{FF2B5EF4-FFF2-40B4-BE49-F238E27FC236}">
                <a16:creationId xmlns:a16="http://schemas.microsoft.com/office/drawing/2014/main" id="{EF51FCD2-79FD-46BC-B10D-F2985FB836FA}"/>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586130" y="2973853"/>
            <a:ext cx="5877925" cy="3431186"/>
          </a:xfrm>
          <a:prstGeom prst="rect">
            <a:avLst/>
          </a:prstGeom>
        </p:spPr>
      </p:pic>
      <p:sp>
        <p:nvSpPr>
          <p:cNvPr id="14" name="TextBox 13">
            <a:extLst>
              <a:ext uri="{FF2B5EF4-FFF2-40B4-BE49-F238E27FC236}">
                <a16:creationId xmlns:a16="http://schemas.microsoft.com/office/drawing/2014/main" id="{632436E3-1727-4F8D-BE6E-35BA2B1C6708}"/>
              </a:ext>
            </a:extLst>
          </p:cNvPr>
          <p:cNvSpPr txBox="1"/>
          <p:nvPr/>
        </p:nvSpPr>
        <p:spPr>
          <a:xfrm>
            <a:off x="1620225" y="2651417"/>
            <a:ext cx="3809733" cy="369332"/>
          </a:xfrm>
          <a:prstGeom prst="rect">
            <a:avLst/>
          </a:prstGeom>
          <a:noFill/>
        </p:spPr>
        <p:txBody>
          <a:bodyPr wrap="square">
            <a:spAutoFit/>
          </a:bodyPr>
          <a:lstStyle/>
          <a:p>
            <a:pPr algn="ctr"/>
            <a:r>
              <a:rPr lang="en-US" b="1" dirty="0">
                <a:solidFill>
                  <a:schemeClr val="bg1"/>
                </a:solidFill>
              </a:rPr>
              <a:t>Primary vertex recognition with LOOT</a:t>
            </a:r>
            <a:endParaRPr lang="ru-RU" b="1" dirty="0"/>
          </a:p>
        </p:txBody>
      </p:sp>
      <p:sp>
        <p:nvSpPr>
          <p:cNvPr id="15" name="TextBox 14">
            <a:extLst>
              <a:ext uri="{FF2B5EF4-FFF2-40B4-BE49-F238E27FC236}">
                <a16:creationId xmlns:a16="http://schemas.microsoft.com/office/drawing/2014/main" id="{E442C89D-C5F2-4069-91E2-7F7D8F816FB0}"/>
              </a:ext>
            </a:extLst>
          </p:cNvPr>
          <p:cNvSpPr txBox="1"/>
          <p:nvPr/>
        </p:nvSpPr>
        <p:spPr>
          <a:xfrm>
            <a:off x="7723878" y="2336879"/>
            <a:ext cx="3168509" cy="369332"/>
          </a:xfrm>
          <a:prstGeom prst="rect">
            <a:avLst/>
          </a:prstGeom>
          <a:noFill/>
        </p:spPr>
        <p:txBody>
          <a:bodyPr wrap="square">
            <a:spAutoFit/>
          </a:bodyPr>
          <a:lstStyle/>
          <a:p>
            <a:pPr algn="ctr"/>
            <a:r>
              <a:rPr lang="en-US" b="1" dirty="0" err="1">
                <a:solidFill>
                  <a:schemeClr val="bg1"/>
                </a:solidFill>
              </a:rPr>
              <a:t>GraphNet</a:t>
            </a:r>
            <a:r>
              <a:rPr lang="en-US" b="1" dirty="0">
                <a:solidFill>
                  <a:schemeClr val="bg1"/>
                </a:solidFill>
              </a:rPr>
              <a:t> track reconstruction</a:t>
            </a:r>
            <a:endParaRPr lang="ru-RU" b="1" dirty="0"/>
          </a:p>
        </p:txBody>
      </p:sp>
    </p:spTree>
    <p:extLst>
      <p:ext uri="{BB962C8B-B14F-4D97-AF65-F5344CB8AC3E}">
        <p14:creationId xmlns:p14="http://schemas.microsoft.com/office/powerpoint/2010/main" val="1548122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2228" y="1943100"/>
            <a:ext cx="8098859" cy="2596243"/>
          </a:xfrm>
          <a:solidFill>
            <a:srgbClr val="3F7180">
              <a:alpha val="70000"/>
            </a:srgbClr>
          </a:solidFill>
          <a:effectLst>
            <a:softEdge rad="31750"/>
          </a:effectLst>
        </p:spPr>
        <p:txBody>
          <a:bodyPr>
            <a:noAutofit/>
          </a:bodyPr>
          <a:lstStyle/>
          <a:p>
            <a:r>
              <a:rPr lang="en-US" sz="3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Ariadne: </a:t>
            </a:r>
            <a:r>
              <a:rPr lang="en-US" sz="36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PyTorch</a:t>
            </a:r>
            <a:r>
              <a:rPr lang="en-US" sz="3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Library for Particle Track Reconstruction Using Deep Learning</a:t>
            </a:r>
            <a:br>
              <a:rPr lang="en-US" sz="3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br>
              <a:rPr lang="en-US" sz="3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br>
              <a:rPr lang="ru-RU"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br>
              <a:rPr lang="ru-RU" sz="20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r>
              <a:rPr lang="en-US" sz="1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The reported study was funded by RFBR according to the research project </a:t>
            </a:r>
            <a:r>
              <a:rPr lang="en-US" sz="1600" dirty="0">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18-02-40101</a:t>
            </a:r>
            <a:endParaRPr lang="ru-RU" sz="1600" dirty="0">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endParaRPr>
          </a:p>
        </p:txBody>
      </p:sp>
      <p:pic>
        <p:nvPicPr>
          <p:cNvPr id="9" name="Picture 8">
            <a:extLst>
              <a:ext uri="{FF2B5EF4-FFF2-40B4-BE49-F238E27FC236}">
                <a16:creationId xmlns:a16="http://schemas.microsoft.com/office/drawing/2014/main" id="{C30A5945-2153-4F2B-B991-9C777155F08F}"/>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0223" y="395289"/>
            <a:ext cx="2438398" cy="1371599"/>
          </a:xfrm>
          <a:prstGeom prst="rect">
            <a:avLst/>
          </a:prstGeom>
        </p:spPr>
      </p:pic>
      <p:pic>
        <p:nvPicPr>
          <p:cNvPr id="1026" name="Picture 2" descr="Символика - Фирменный стиль СПбГУ">
            <a:extLst>
              <a:ext uri="{FF2B5EF4-FFF2-40B4-BE49-F238E27FC236}">
                <a16:creationId xmlns:a16="http://schemas.microsoft.com/office/drawing/2014/main" id="{EC0C7221-DE35-4F46-941D-2A6FF82D3D0B}"/>
              </a:ext>
            </a:extLst>
          </p:cNvPr>
          <p:cNvPicPr>
            <a:picLocks noChangeAspect="1" noChangeArrowheads="1"/>
          </p:cNvPicPr>
          <p:nvPr/>
        </p:nvPicPr>
        <p:blipFill>
          <a:blip r:embed="rId3">
            <a:clrChange>
              <a:clrFrom>
                <a:srgbClr val="FFFFFF"/>
              </a:clrFrom>
              <a:clrTo>
                <a:srgbClr val="FFFFFF">
                  <a:alpha val="0"/>
                </a:srgbClr>
              </a:clrTo>
            </a:clrChange>
            <a:duotone>
              <a:prstClr val="black"/>
              <a:srgbClr val="7A887F">
                <a:tint val="45000"/>
                <a:satMod val="400000"/>
              </a:srgbClr>
            </a:duotone>
            <a:extLst>
              <a:ext uri="{28A0092B-C50C-407E-A947-70E740481C1C}">
                <a14:useLocalDpi xmlns:a14="http://schemas.microsoft.com/office/drawing/2010/main" val="0"/>
              </a:ext>
            </a:extLst>
          </a:blip>
          <a:srcRect/>
          <a:stretch>
            <a:fillRect/>
          </a:stretch>
        </p:blipFill>
        <p:spPr bwMode="auto">
          <a:xfrm>
            <a:off x="6240128" y="395289"/>
            <a:ext cx="1547811" cy="15478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409946D-4F56-40B0-A946-6A719731014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48675" y="3429000"/>
            <a:ext cx="4076700" cy="4076700"/>
          </a:xfrm>
          <a:prstGeom prst="rect">
            <a:avLst/>
          </a:prstGeom>
        </p:spPr>
      </p:pic>
      <p:grpSp>
        <p:nvGrpSpPr>
          <p:cNvPr id="17" name="Group 16">
            <a:extLst>
              <a:ext uri="{FF2B5EF4-FFF2-40B4-BE49-F238E27FC236}">
                <a16:creationId xmlns:a16="http://schemas.microsoft.com/office/drawing/2014/main" id="{12764C8B-C21D-4107-A94C-D9C8454AECC0}"/>
              </a:ext>
            </a:extLst>
          </p:cNvPr>
          <p:cNvGrpSpPr/>
          <p:nvPr/>
        </p:nvGrpSpPr>
        <p:grpSpPr>
          <a:xfrm>
            <a:off x="3859746" y="517967"/>
            <a:ext cx="1319256" cy="1337027"/>
            <a:chOff x="8116888" y="814209"/>
            <a:chExt cx="1319256" cy="1337027"/>
          </a:xfrm>
        </p:grpSpPr>
        <p:pic>
          <p:nvPicPr>
            <p:cNvPr id="11" name="Picture 10">
              <a:extLst>
                <a:ext uri="{FF2B5EF4-FFF2-40B4-BE49-F238E27FC236}">
                  <a16:creationId xmlns:a16="http://schemas.microsoft.com/office/drawing/2014/main" id="{C7C7B499-B8D0-46FF-9CCB-670D912A961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713"/>
            <a:stretch/>
          </p:blipFill>
          <p:spPr>
            <a:xfrm>
              <a:off x="8116888" y="814209"/>
              <a:ext cx="1319256" cy="1337027"/>
            </a:xfrm>
            <a:prstGeom prst="rect">
              <a:avLst/>
            </a:prstGeom>
          </p:spPr>
        </p:pic>
        <p:sp>
          <p:nvSpPr>
            <p:cNvPr id="15" name="Flowchart: Connector 14">
              <a:extLst>
                <a:ext uri="{FF2B5EF4-FFF2-40B4-BE49-F238E27FC236}">
                  <a16:creationId xmlns:a16="http://schemas.microsoft.com/office/drawing/2014/main" id="{576F8E96-CDA1-429B-AB8C-8FAF65F9F34B}"/>
                </a:ext>
              </a:extLst>
            </p:cNvPr>
            <p:cNvSpPr/>
            <p:nvPr/>
          </p:nvSpPr>
          <p:spPr>
            <a:xfrm>
              <a:off x="8116888" y="840581"/>
              <a:ext cx="1295541" cy="1273969"/>
            </a:xfrm>
            <a:prstGeom prst="flowChartConnector">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41AF8511-82B2-4F34-AAF7-C05E34E52D06}"/>
                </a:ext>
              </a:extLst>
            </p:cNvPr>
            <p:cNvSpPr txBox="1"/>
            <p:nvPr/>
          </p:nvSpPr>
          <p:spPr>
            <a:xfrm>
              <a:off x="8131078" y="1275523"/>
              <a:ext cx="1281351" cy="400110"/>
            </a:xfrm>
            <a:prstGeom prst="rect">
              <a:avLst/>
            </a:prstGeom>
            <a:noFill/>
          </p:spPr>
          <p:txBody>
            <a:bodyPr wrap="square">
              <a:spAutoFit/>
            </a:bodyPr>
            <a:lstStyle/>
            <a:p>
              <a:r>
                <a:rPr lang="en-US" sz="2000" b="1" dirty="0">
                  <a:solidFill>
                    <a:schemeClr val="bg1">
                      <a:lumMod val="75000"/>
                      <a:lumOff val="25000"/>
                    </a:schemeClr>
                  </a:solidFill>
                  <a:effectLst>
                    <a:outerShdw blurRad="38100" dist="38100" dir="2700000" algn="tl">
                      <a:srgbClr val="000000">
                        <a:alpha val="43137"/>
                      </a:srgbClr>
                    </a:outerShdw>
                  </a:effectLst>
                  <a:latin typeface="Maiandra GD" panose="020E0502030308020204" pitchFamily="34" charset="0"/>
                  <a:cs typeface="Arial" panose="020B0604020202020204" pitchFamily="34" charset="0"/>
                </a:rPr>
                <a:t>ARIADNE</a:t>
              </a:r>
              <a:endParaRPr lang="ru-RU" sz="2000" b="1" dirty="0">
                <a:solidFill>
                  <a:schemeClr val="bg1">
                    <a:lumMod val="75000"/>
                    <a:lumOff val="25000"/>
                  </a:schemeClr>
                </a:solidFill>
              </a:endParaRPr>
            </a:p>
          </p:txBody>
        </p:sp>
      </p:grpSp>
      <p:sp>
        <p:nvSpPr>
          <p:cNvPr id="12" name="TextBox 11">
            <a:extLst>
              <a:ext uri="{FF2B5EF4-FFF2-40B4-BE49-F238E27FC236}">
                <a16:creationId xmlns:a16="http://schemas.microsoft.com/office/drawing/2014/main" id="{6BE23C18-4F97-469B-A2B4-8BD03EDAEF56}"/>
              </a:ext>
            </a:extLst>
          </p:cNvPr>
          <p:cNvSpPr txBox="1"/>
          <p:nvPr/>
        </p:nvSpPr>
        <p:spPr>
          <a:xfrm>
            <a:off x="317251" y="3371745"/>
            <a:ext cx="7928811" cy="838948"/>
          </a:xfrm>
          <a:prstGeom prst="rect">
            <a:avLst/>
          </a:prstGeom>
          <a:noFill/>
        </p:spPr>
        <p:txBody>
          <a:bodyPr wrap="square">
            <a:spAutoFit/>
          </a:bodyPr>
          <a:lstStyle/>
          <a:p>
            <a:pPr algn="ctr">
              <a:lnSpc>
                <a:spcPct val="150000"/>
              </a:lnSpc>
            </a:pPr>
            <a:r>
              <a:rPr lang="en-US" sz="1800" b="1" dirty="0">
                <a:solidFill>
                  <a:srgbClr val="FFFF3B"/>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Pavel Goncharov</a:t>
            </a:r>
            <a:r>
              <a:rPr lang="en-US"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a:t>
            </a:r>
            <a:r>
              <a:rPr lang="en-US" sz="18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Egor</a:t>
            </a:r>
            <a:r>
              <a:rPr lang="en-US"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a:t>
            </a:r>
            <a:r>
              <a:rPr lang="en-US" sz="18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Schavelev</a:t>
            </a:r>
            <a:r>
              <a:rPr lang="en-US"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Anastasia </a:t>
            </a:r>
            <a:r>
              <a:rPr lang="en-US" sz="18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Nikolskaya</a:t>
            </a:r>
            <a:r>
              <a:rPr lang="en-US"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Gennady </a:t>
            </a:r>
            <a:r>
              <a:rPr lang="en-US" sz="18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Ososkov</a:t>
            </a:r>
            <a:br>
              <a:rPr lang="ru-RU"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r>
              <a:rPr lang="en-US" sz="1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Joint Institute for Nuclear Research</a:t>
            </a:r>
            <a:r>
              <a:rPr lang="ru-RU" sz="1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a:t>
            </a:r>
            <a:r>
              <a:rPr lang="en-US" sz="1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Saint Petersburg State University</a:t>
            </a:r>
            <a:endParaRPr lang="ru-RU" dirty="0"/>
          </a:p>
        </p:txBody>
      </p:sp>
      <p:sp>
        <p:nvSpPr>
          <p:cNvPr id="5" name="Slide Number Placeholder 4">
            <a:extLst>
              <a:ext uri="{FF2B5EF4-FFF2-40B4-BE49-F238E27FC236}">
                <a16:creationId xmlns:a16="http://schemas.microsoft.com/office/drawing/2014/main" id="{E57337BA-CCAA-4D27-A235-FBE16EEF6ADD}"/>
              </a:ext>
            </a:extLst>
          </p:cNvPr>
          <p:cNvSpPr>
            <a:spLocks noGrp="1"/>
          </p:cNvSpPr>
          <p:nvPr>
            <p:ph type="sldNum" sz="quarter" idx="12"/>
          </p:nvPr>
        </p:nvSpPr>
        <p:spPr/>
        <p:txBody>
          <a:bodyPr/>
          <a:lstStyle/>
          <a:p>
            <a:fld id="{A5A95386-E0AB-45CC-9678-47152D44A4C8}" type="slidenum">
              <a:rPr lang="ru-RU" smtClean="0"/>
              <a:t>16</a:t>
            </a:fld>
            <a:endParaRPr lang="ru-RU"/>
          </a:p>
        </p:txBody>
      </p:sp>
      <p:pic>
        <p:nvPicPr>
          <p:cNvPr id="4" name="Picture 3">
            <a:extLst>
              <a:ext uri="{FF2B5EF4-FFF2-40B4-BE49-F238E27FC236}">
                <a16:creationId xmlns:a16="http://schemas.microsoft.com/office/drawing/2014/main" id="{78AB8C1C-1279-4EE5-A129-08BE00219E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7172" y="2511368"/>
            <a:ext cx="1459705" cy="1459705"/>
          </a:xfrm>
          <a:prstGeom prst="rect">
            <a:avLst/>
          </a:prstGeom>
        </p:spPr>
      </p:pic>
      <p:sp>
        <p:nvSpPr>
          <p:cNvPr id="18" name="TextBox 17">
            <a:extLst>
              <a:ext uri="{FF2B5EF4-FFF2-40B4-BE49-F238E27FC236}">
                <a16:creationId xmlns:a16="http://schemas.microsoft.com/office/drawing/2014/main" id="{08C649B0-DC60-4DA8-9E8E-B97FC6C5BAED}"/>
              </a:ext>
            </a:extLst>
          </p:cNvPr>
          <p:cNvSpPr txBox="1"/>
          <p:nvPr/>
        </p:nvSpPr>
        <p:spPr>
          <a:xfrm>
            <a:off x="9630776" y="2119810"/>
            <a:ext cx="1712496" cy="369332"/>
          </a:xfrm>
          <a:prstGeom prst="rect">
            <a:avLst/>
          </a:prstGeom>
          <a:noFill/>
        </p:spPr>
        <p:txBody>
          <a:bodyPr wrap="square">
            <a:spAutoFit/>
          </a:bodyPr>
          <a:lstStyle/>
          <a:p>
            <a:r>
              <a:rPr lang="en-US" b="1" dirty="0">
                <a:solidFill>
                  <a:schemeClr val="bg1"/>
                </a:solidFill>
              </a:rPr>
              <a:t>Ariadne </a:t>
            </a:r>
            <a:r>
              <a:rPr lang="en-US" b="1" dirty="0" err="1">
                <a:solidFill>
                  <a:schemeClr val="bg1"/>
                </a:solidFill>
              </a:rPr>
              <a:t>Github</a:t>
            </a:r>
            <a:r>
              <a:rPr lang="en-US" b="1" dirty="0">
                <a:solidFill>
                  <a:schemeClr val="bg1"/>
                </a:solidFill>
              </a:rPr>
              <a:t>:</a:t>
            </a:r>
            <a:endParaRPr lang="ru-RU" b="1" dirty="0"/>
          </a:p>
        </p:txBody>
      </p:sp>
    </p:spTree>
    <p:extLst>
      <p:ext uri="{BB962C8B-B14F-4D97-AF65-F5344CB8AC3E}">
        <p14:creationId xmlns:p14="http://schemas.microsoft.com/office/powerpoint/2010/main" val="2949049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Tracking is our main focus</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314510" cy="400110"/>
          </a:xfrm>
          <a:prstGeom prst="rect">
            <a:avLst/>
          </a:prstGeom>
          <a:noFill/>
        </p:spPr>
        <p:txBody>
          <a:bodyPr wrap="none" rtlCol="0">
            <a:spAutoFit/>
          </a:bodyPr>
          <a:lstStyle/>
          <a:p>
            <a:r>
              <a:rPr lang="ru-RU" sz="2000" dirty="0">
                <a:solidFill>
                  <a:schemeClr val="bg1"/>
                </a:solidFill>
              </a:rPr>
              <a:t>2</a:t>
            </a: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15.12.2020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pic>
        <p:nvPicPr>
          <p:cNvPr id="20" name="Picture 19">
            <a:extLst>
              <a:ext uri="{FF2B5EF4-FFF2-40B4-BE49-F238E27FC236}">
                <a16:creationId xmlns:a16="http://schemas.microsoft.com/office/drawing/2014/main" id="{FAFB9385-ADA9-43CE-A4BE-4BF38A550B2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8722" y="2561046"/>
            <a:ext cx="3767805" cy="3725706"/>
          </a:xfrm>
          <a:prstGeom prst="rect">
            <a:avLst/>
          </a:prstGeom>
        </p:spPr>
      </p:pic>
      <p:pic>
        <p:nvPicPr>
          <p:cNvPr id="21" name="Picture 20">
            <a:extLst>
              <a:ext uri="{FF2B5EF4-FFF2-40B4-BE49-F238E27FC236}">
                <a16:creationId xmlns:a16="http://schemas.microsoft.com/office/drawing/2014/main" id="{32D7B2A0-C70E-4790-B0B1-034DF3572603}"/>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43600" y="2613459"/>
            <a:ext cx="5746740" cy="3673293"/>
          </a:xfrm>
          <a:prstGeom prst="rect">
            <a:avLst/>
          </a:prstGeom>
        </p:spPr>
      </p:pic>
      <p:sp>
        <p:nvSpPr>
          <p:cNvPr id="45" name="TextBox 44">
            <a:extLst>
              <a:ext uri="{FF2B5EF4-FFF2-40B4-BE49-F238E27FC236}">
                <a16:creationId xmlns:a16="http://schemas.microsoft.com/office/drawing/2014/main" id="{7269E297-90A1-4C50-A406-AEA14A31AD8E}"/>
              </a:ext>
            </a:extLst>
          </p:cNvPr>
          <p:cNvSpPr txBox="1"/>
          <p:nvPr/>
        </p:nvSpPr>
        <p:spPr>
          <a:xfrm>
            <a:off x="786064" y="1161300"/>
            <a:ext cx="11056676" cy="923330"/>
          </a:xfrm>
          <a:prstGeom prst="rect">
            <a:avLst/>
          </a:prstGeom>
          <a:noFill/>
        </p:spPr>
        <p:txBody>
          <a:bodyPr wrap="square">
            <a:spAutoFit/>
          </a:bodyPr>
          <a:lstStyle/>
          <a:p>
            <a:r>
              <a:rPr lang="en-US" sz="1800" b="1" dirty="0">
                <a:solidFill>
                  <a:schemeClr val="bg1"/>
                </a:solidFill>
              </a:rPr>
              <a:t>Tracking or track finding</a:t>
            </a:r>
            <a:r>
              <a:rPr lang="en-US" sz="1800" dirty="0">
                <a:solidFill>
                  <a:schemeClr val="bg1"/>
                </a:solidFill>
              </a:rPr>
              <a:t> is a process of </a:t>
            </a:r>
            <a:r>
              <a:rPr lang="en-US" sz="1800" b="1" dirty="0">
                <a:solidFill>
                  <a:schemeClr val="bg1"/>
                </a:solidFill>
              </a:rPr>
              <a:t>reconstruction the particle’s trajectories</a:t>
            </a:r>
            <a:r>
              <a:rPr lang="en-US" sz="1800" dirty="0">
                <a:solidFill>
                  <a:schemeClr val="bg1"/>
                </a:solidFill>
              </a:rPr>
              <a:t> in high-energy physics detector by connecting the points – hits – that each particle leaves passing through detector’s planes.</a:t>
            </a:r>
          </a:p>
          <a:p>
            <a:r>
              <a:rPr lang="en-US" sz="1800" dirty="0">
                <a:solidFill>
                  <a:schemeClr val="bg1"/>
                </a:solidFill>
              </a:rPr>
              <a:t>Tracking includes track seeding and track building phases. </a:t>
            </a:r>
          </a:p>
        </p:txBody>
      </p:sp>
    </p:spTree>
    <p:extLst>
      <p:ext uri="{BB962C8B-B14F-4D97-AF65-F5344CB8AC3E}">
        <p14:creationId xmlns:p14="http://schemas.microsoft.com/office/powerpoint/2010/main" val="2012959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Dream team</a:t>
            </a:r>
            <a:r>
              <a:rPr lang="ru-RU" b="1" dirty="0">
                <a:solidFill>
                  <a:schemeClr val="bg1"/>
                </a:solidFill>
                <a:latin typeface="Bebas Neue Regular" panose="00000500000000000000" pitchFamily="2" charset="-52"/>
              </a:rPr>
              <a:t> </a:t>
            </a:r>
            <a:r>
              <a:rPr lang="en-US" b="1" dirty="0">
                <a:solidFill>
                  <a:schemeClr val="bg1"/>
                </a:solidFill>
                <a:latin typeface="Bebas Neue Regular" panose="00000500000000000000" pitchFamily="2" charset="-52"/>
              </a:rPr>
              <a:t>of tracking</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314510" cy="400110"/>
          </a:xfrm>
          <a:prstGeom prst="rect">
            <a:avLst/>
          </a:prstGeom>
          <a:noFill/>
        </p:spPr>
        <p:txBody>
          <a:bodyPr wrap="none" rtlCol="0">
            <a:spAutoFit/>
          </a:bodyPr>
          <a:lstStyle/>
          <a:p>
            <a:r>
              <a:rPr lang="en-US" sz="2000" dirty="0">
                <a:solidFill>
                  <a:schemeClr val="bg1"/>
                </a:solidFill>
              </a:rPr>
              <a:t>3</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15.12.2020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grpSp>
        <p:nvGrpSpPr>
          <p:cNvPr id="25" name="Group 24">
            <a:extLst>
              <a:ext uri="{FF2B5EF4-FFF2-40B4-BE49-F238E27FC236}">
                <a16:creationId xmlns:a16="http://schemas.microsoft.com/office/drawing/2014/main" id="{E315D74E-8C1A-41E7-890F-ABC4E8C3A949}"/>
              </a:ext>
            </a:extLst>
          </p:cNvPr>
          <p:cNvGrpSpPr/>
          <p:nvPr/>
        </p:nvGrpSpPr>
        <p:grpSpPr>
          <a:xfrm>
            <a:off x="546290" y="1276628"/>
            <a:ext cx="5662251" cy="1034920"/>
            <a:chOff x="2492722" y="4310788"/>
            <a:chExt cx="1741068" cy="745710"/>
          </a:xfrm>
        </p:grpSpPr>
        <p:sp>
          <p:nvSpPr>
            <p:cNvPr id="28" name="TextBox 27">
              <a:extLst>
                <a:ext uri="{FF2B5EF4-FFF2-40B4-BE49-F238E27FC236}">
                  <a16:creationId xmlns:a16="http://schemas.microsoft.com/office/drawing/2014/main" id="{C4E92053-5298-45DF-BA33-16AF6845873A}"/>
                </a:ext>
              </a:extLst>
            </p:cNvPr>
            <p:cNvSpPr txBox="1"/>
            <p:nvPr/>
          </p:nvSpPr>
          <p:spPr>
            <a:xfrm>
              <a:off x="2551705" y="4590785"/>
              <a:ext cx="1682085" cy="46571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Bebas Neue Regular" panose="00000500000000000000" pitchFamily="2" charset="-52"/>
                </a:rPr>
                <a:t>Gennady </a:t>
              </a:r>
              <a:r>
                <a:rPr lang="en-US" dirty="0" err="1">
                  <a:solidFill>
                    <a:schemeClr val="bg1"/>
                  </a:solidFill>
                  <a:latin typeface="Bebas Neue Regular" panose="00000500000000000000" pitchFamily="2" charset="-52"/>
                </a:rPr>
                <a:t>Ososkov</a:t>
              </a:r>
              <a:endParaRPr lang="en-US" dirty="0">
                <a:solidFill>
                  <a:schemeClr val="bg1"/>
                </a:solidFill>
                <a:latin typeface="Bebas Neue Regular" panose="00000500000000000000" pitchFamily="2" charset="-52"/>
              </a:endParaRPr>
            </a:p>
            <a:p>
              <a:pPr marL="285750" indent="-285750">
                <a:buFont typeface="Arial" panose="020B0604020202020204" pitchFamily="34" charset="0"/>
                <a:buChar char="•"/>
              </a:pPr>
              <a:r>
                <a:rPr lang="en-US" altLang="ko-KR" dirty="0">
                  <a:solidFill>
                    <a:schemeClr val="bg1"/>
                  </a:solidFill>
                  <a:latin typeface="Bebas Neue Regular" panose="00000500000000000000" pitchFamily="2" charset="-52"/>
                  <a:cs typeface="Arial" pitchFamily="34" charset="0"/>
                </a:rPr>
                <a:t>Pavel Goncharov</a:t>
              </a:r>
            </a:p>
          </p:txBody>
        </p:sp>
        <p:sp>
          <p:nvSpPr>
            <p:cNvPr id="29" name="TextBox 28">
              <a:extLst>
                <a:ext uri="{FF2B5EF4-FFF2-40B4-BE49-F238E27FC236}">
                  <a16:creationId xmlns:a16="http://schemas.microsoft.com/office/drawing/2014/main" id="{B9E1EFD7-C70F-4F1D-81C4-E09FB554A166}"/>
                </a:ext>
              </a:extLst>
            </p:cNvPr>
            <p:cNvSpPr txBox="1"/>
            <p:nvPr/>
          </p:nvSpPr>
          <p:spPr>
            <a:xfrm>
              <a:off x="2492722" y="4310788"/>
              <a:ext cx="1741068" cy="310475"/>
            </a:xfrm>
            <a:prstGeom prst="rect">
              <a:avLst/>
            </a:prstGeom>
            <a:noFill/>
          </p:spPr>
          <p:txBody>
            <a:bodyPr wrap="square" rtlCol="0">
              <a:spAutoFit/>
            </a:bodyPr>
            <a:lstStyle/>
            <a:p>
              <a:r>
                <a:rPr lang="en-US" altLang="ko-KR" sz="2200" b="1" kern="2200" dirty="0">
                  <a:solidFill>
                    <a:schemeClr val="bg1"/>
                  </a:solidFill>
                  <a:latin typeface="Bebas Neue Regular" panose="00000500000000000000" pitchFamily="2" charset="-52"/>
                  <a:cs typeface="Arial" pitchFamily="34" charset="0"/>
                </a:rPr>
                <a:t>Data Science team</a:t>
              </a:r>
              <a:endParaRPr lang="ko-KR" altLang="en-US" sz="2200" b="1" kern="2200" dirty="0">
                <a:solidFill>
                  <a:schemeClr val="bg1"/>
                </a:solidFill>
                <a:latin typeface="Bebas Neue Regular" panose="00000500000000000000" pitchFamily="2" charset="-52"/>
                <a:cs typeface="Arial" pitchFamily="34" charset="0"/>
              </a:endParaRPr>
            </a:p>
          </p:txBody>
        </p:sp>
      </p:grpSp>
      <p:grpSp>
        <p:nvGrpSpPr>
          <p:cNvPr id="33" name="Group 32">
            <a:extLst>
              <a:ext uri="{FF2B5EF4-FFF2-40B4-BE49-F238E27FC236}">
                <a16:creationId xmlns:a16="http://schemas.microsoft.com/office/drawing/2014/main" id="{545F7B3A-EF79-4D3A-BDA7-AE64C375D2BA}"/>
              </a:ext>
            </a:extLst>
          </p:cNvPr>
          <p:cNvGrpSpPr/>
          <p:nvPr/>
        </p:nvGrpSpPr>
        <p:grpSpPr>
          <a:xfrm>
            <a:off x="642201" y="3433033"/>
            <a:ext cx="5662251" cy="757921"/>
            <a:chOff x="2492722" y="4310788"/>
            <a:chExt cx="1741068" cy="546119"/>
          </a:xfrm>
        </p:grpSpPr>
        <p:sp>
          <p:nvSpPr>
            <p:cNvPr id="34" name="TextBox 33">
              <a:extLst>
                <a:ext uri="{FF2B5EF4-FFF2-40B4-BE49-F238E27FC236}">
                  <a16:creationId xmlns:a16="http://schemas.microsoft.com/office/drawing/2014/main" id="{6F0136A5-B20B-4D67-AABF-E7B455FDCF48}"/>
                </a:ext>
              </a:extLst>
            </p:cNvPr>
            <p:cNvSpPr txBox="1"/>
            <p:nvPr/>
          </p:nvSpPr>
          <p:spPr>
            <a:xfrm>
              <a:off x="2551705" y="4590785"/>
              <a:ext cx="1682085" cy="266122"/>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solidFill>
                    <a:schemeClr val="bg1"/>
                  </a:solidFill>
                  <a:latin typeface="Bebas Neue Regular" panose="00000500000000000000" pitchFamily="2" charset="-52"/>
                  <a:cs typeface="Arial" pitchFamily="34" charset="0"/>
                </a:rPr>
                <a:t>Dmitry Baranov</a:t>
              </a:r>
              <a:endParaRPr lang="en-US" dirty="0">
                <a:solidFill>
                  <a:schemeClr val="bg1"/>
                </a:solidFill>
                <a:latin typeface="Bebas Neue Regular" panose="00000500000000000000" pitchFamily="2" charset="-52"/>
              </a:endParaRPr>
            </a:p>
          </p:txBody>
        </p:sp>
        <p:sp>
          <p:nvSpPr>
            <p:cNvPr id="35" name="TextBox 34">
              <a:extLst>
                <a:ext uri="{FF2B5EF4-FFF2-40B4-BE49-F238E27FC236}">
                  <a16:creationId xmlns:a16="http://schemas.microsoft.com/office/drawing/2014/main" id="{34FB1A16-C980-4993-85FC-1EEB0F2C92CB}"/>
                </a:ext>
              </a:extLst>
            </p:cNvPr>
            <p:cNvSpPr txBox="1"/>
            <p:nvPr/>
          </p:nvSpPr>
          <p:spPr>
            <a:xfrm>
              <a:off x="2492722" y="4310788"/>
              <a:ext cx="1741068" cy="310475"/>
            </a:xfrm>
            <a:prstGeom prst="rect">
              <a:avLst/>
            </a:prstGeom>
            <a:noFill/>
          </p:spPr>
          <p:txBody>
            <a:bodyPr wrap="square" rtlCol="0">
              <a:spAutoFit/>
            </a:bodyPr>
            <a:lstStyle/>
            <a:p>
              <a:r>
                <a:rPr lang="en-US" altLang="ko-KR" sz="2200" b="1" kern="2200" dirty="0">
                  <a:solidFill>
                    <a:schemeClr val="bg1"/>
                  </a:solidFill>
                  <a:latin typeface="Bebas Neue Regular" panose="00000500000000000000" pitchFamily="2" charset="-52"/>
                  <a:cs typeface="Arial" pitchFamily="34" charset="0"/>
                </a:rPr>
                <a:t>Physicists kernel</a:t>
              </a:r>
              <a:endParaRPr lang="ko-KR" altLang="en-US" sz="2200" b="1" kern="2200" dirty="0">
                <a:solidFill>
                  <a:schemeClr val="bg1"/>
                </a:solidFill>
                <a:latin typeface="Bebas Neue Regular" panose="00000500000000000000" pitchFamily="2" charset="-52"/>
                <a:cs typeface="Arial" pitchFamily="34" charset="0"/>
              </a:endParaRPr>
            </a:p>
          </p:txBody>
        </p:sp>
      </p:grpSp>
      <p:grpSp>
        <p:nvGrpSpPr>
          <p:cNvPr id="11" name="Group 10">
            <a:extLst>
              <a:ext uri="{FF2B5EF4-FFF2-40B4-BE49-F238E27FC236}">
                <a16:creationId xmlns:a16="http://schemas.microsoft.com/office/drawing/2014/main" id="{AF538E5B-52FE-4AA4-B02C-5BB28029173D}"/>
              </a:ext>
            </a:extLst>
          </p:cNvPr>
          <p:cNvGrpSpPr/>
          <p:nvPr/>
        </p:nvGrpSpPr>
        <p:grpSpPr>
          <a:xfrm>
            <a:off x="530729" y="5462028"/>
            <a:ext cx="5662251" cy="757919"/>
            <a:chOff x="2492722" y="4310790"/>
            <a:chExt cx="1741068" cy="546117"/>
          </a:xfrm>
        </p:grpSpPr>
        <p:sp>
          <p:nvSpPr>
            <p:cNvPr id="12" name="TextBox 11">
              <a:extLst>
                <a:ext uri="{FF2B5EF4-FFF2-40B4-BE49-F238E27FC236}">
                  <a16:creationId xmlns:a16="http://schemas.microsoft.com/office/drawing/2014/main" id="{96C6FC4D-709F-4C2C-A5CD-7A419BD843F2}"/>
                </a:ext>
              </a:extLst>
            </p:cNvPr>
            <p:cNvSpPr txBox="1"/>
            <p:nvPr/>
          </p:nvSpPr>
          <p:spPr>
            <a:xfrm>
              <a:off x="2551705" y="4590785"/>
              <a:ext cx="1682085" cy="2661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Bebas Neue Regular" panose="00000500000000000000" pitchFamily="2" charset="-52"/>
                </a:rPr>
                <a:t>Andrey </a:t>
              </a:r>
              <a:r>
                <a:rPr lang="en-US" dirty="0" err="1">
                  <a:solidFill>
                    <a:schemeClr val="bg1"/>
                  </a:solidFill>
                  <a:latin typeface="Bebas Neue Regular" panose="00000500000000000000" pitchFamily="2" charset="-52"/>
                </a:rPr>
                <a:t>Nechaevskiy</a:t>
              </a:r>
              <a:endParaRPr lang="ko-KR" altLang="en-US" dirty="0">
                <a:solidFill>
                  <a:schemeClr val="bg1"/>
                </a:solidFill>
                <a:latin typeface="Bebas Neue Regular" panose="00000500000000000000" pitchFamily="2" charset="-52"/>
                <a:cs typeface="Arial" pitchFamily="34" charset="0"/>
              </a:endParaRPr>
            </a:p>
          </p:txBody>
        </p:sp>
        <p:sp>
          <p:nvSpPr>
            <p:cNvPr id="13" name="TextBox 12">
              <a:extLst>
                <a:ext uri="{FF2B5EF4-FFF2-40B4-BE49-F238E27FC236}">
                  <a16:creationId xmlns:a16="http://schemas.microsoft.com/office/drawing/2014/main" id="{D9D7F4F6-9D73-43B8-8E3B-082451722DBE}"/>
                </a:ext>
              </a:extLst>
            </p:cNvPr>
            <p:cNvSpPr txBox="1"/>
            <p:nvPr/>
          </p:nvSpPr>
          <p:spPr>
            <a:xfrm>
              <a:off x="2492722" y="4310790"/>
              <a:ext cx="1741068" cy="310475"/>
            </a:xfrm>
            <a:prstGeom prst="rect">
              <a:avLst/>
            </a:prstGeom>
            <a:noFill/>
          </p:spPr>
          <p:txBody>
            <a:bodyPr wrap="square" rtlCol="0">
              <a:spAutoFit/>
            </a:bodyPr>
            <a:lstStyle/>
            <a:p>
              <a:r>
                <a:rPr lang="en-US" altLang="ko-KR" sz="2200" b="1" kern="2200" dirty="0">
                  <a:solidFill>
                    <a:schemeClr val="bg1"/>
                  </a:solidFill>
                  <a:latin typeface="Bebas Neue Regular" panose="00000500000000000000" pitchFamily="2" charset="-52"/>
                  <a:cs typeface="Arial" pitchFamily="34" charset="0"/>
                </a:rPr>
                <a:t>Grants management</a:t>
              </a:r>
              <a:endParaRPr lang="ko-KR" altLang="en-US" sz="2200" b="1" kern="2200" dirty="0">
                <a:solidFill>
                  <a:schemeClr val="bg1"/>
                </a:solidFill>
                <a:latin typeface="Bebas Neue Regular" panose="00000500000000000000" pitchFamily="2" charset="-52"/>
                <a:cs typeface="Arial" pitchFamily="34" charset="0"/>
              </a:endParaRPr>
            </a:p>
          </p:txBody>
        </p:sp>
      </p:grpSp>
      <p:sp>
        <p:nvSpPr>
          <p:cNvPr id="8" name="Arrow: Notched Right 7">
            <a:extLst>
              <a:ext uri="{FF2B5EF4-FFF2-40B4-BE49-F238E27FC236}">
                <a16:creationId xmlns:a16="http://schemas.microsoft.com/office/drawing/2014/main" id="{AF1645E6-3354-45D7-A37C-B804B76B322A}"/>
              </a:ext>
            </a:extLst>
          </p:cNvPr>
          <p:cNvSpPr/>
          <p:nvPr/>
        </p:nvSpPr>
        <p:spPr>
          <a:xfrm>
            <a:off x="3259086" y="1308120"/>
            <a:ext cx="1548063" cy="410780"/>
          </a:xfrm>
          <a:prstGeom prst="notchedRightArrow">
            <a:avLst/>
          </a:prstGeom>
          <a:solidFill>
            <a:srgbClr val="41574C"/>
          </a:solidFill>
          <a:ln>
            <a:solidFill>
              <a:srgbClr val="4157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TextBox 35">
            <a:extLst>
              <a:ext uri="{FF2B5EF4-FFF2-40B4-BE49-F238E27FC236}">
                <a16:creationId xmlns:a16="http://schemas.microsoft.com/office/drawing/2014/main" id="{4820D80D-2D63-449A-A6AE-CF3B5926E416}"/>
              </a:ext>
            </a:extLst>
          </p:cNvPr>
          <p:cNvSpPr txBox="1"/>
          <p:nvPr/>
        </p:nvSpPr>
        <p:spPr>
          <a:xfrm>
            <a:off x="5069306" y="1227587"/>
            <a:ext cx="3232483" cy="584775"/>
          </a:xfrm>
          <a:prstGeom prst="rect">
            <a:avLst/>
          </a:prstGeom>
          <a:noFill/>
        </p:spPr>
        <p:txBody>
          <a:bodyPr wrap="square">
            <a:spAutoFit/>
          </a:bodyPr>
          <a:lstStyle/>
          <a:p>
            <a:r>
              <a:rPr lang="en-US" altLang="ko-KR" sz="3200" b="1" kern="2200" dirty="0">
                <a:solidFill>
                  <a:srgbClr val="C00000"/>
                </a:solidFill>
                <a:latin typeface="Bebas Neue Regular" panose="00000500000000000000" pitchFamily="2" charset="-52"/>
                <a:cs typeface="Arial" pitchFamily="34" charset="0"/>
              </a:rPr>
              <a:t>Team is growing!</a:t>
            </a:r>
            <a:endParaRPr lang="ko-KR" altLang="en-US" sz="3200" b="1" kern="2200" dirty="0">
              <a:solidFill>
                <a:srgbClr val="C00000"/>
              </a:solidFill>
              <a:latin typeface="Bebas Neue Regular" panose="00000500000000000000" pitchFamily="2" charset="-52"/>
              <a:cs typeface="Arial" pitchFamily="34" charset="0"/>
            </a:endParaRPr>
          </a:p>
        </p:txBody>
      </p:sp>
      <p:graphicFrame>
        <p:nvGraphicFramePr>
          <p:cNvPr id="3" name="Diagram 2">
            <a:extLst>
              <a:ext uri="{FF2B5EF4-FFF2-40B4-BE49-F238E27FC236}">
                <a16:creationId xmlns:a16="http://schemas.microsoft.com/office/drawing/2014/main" id="{43CC4EAE-EADC-4D96-95F8-5ABBA3C8945D}"/>
              </a:ext>
            </a:extLst>
          </p:cNvPr>
          <p:cNvGraphicFramePr/>
          <p:nvPr>
            <p:extLst>
              <p:ext uri="{D42A27DB-BD31-4B8C-83A1-F6EECF244321}">
                <p14:modId xmlns:p14="http://schemas.microsoft.com/office/powerpoint/2010/main" val="1060796147"/>
              </p:ext>
            </p:extLst>
          </p:nvPr>
        </p:nvGraphicFramePr>
        <p:xfrm>
          <a:off x="3919915" y="3129623"/>
          <a:ext cx="5548550" cy="28957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9" name="Group 18">
            <a:extLst>
              <a:ext uri="{FF2B5EF4-FFF2-40B4-BE49-F238E27FC236}">
                <a16:creationId xmlns:a16="http://schemas.microsoft.com/office/drawing/2014/main" id="{271B1676-CB23-49F7-BE50-78FF04C16FFD}"/>
              </a:ext>
            </a:extLst>
          </p:cNvPr>
          <p:cNvGrpSpPr/>
          <p:nvPr/>
        </p:nvGrpSpPr>
        <p:grpSpPr>
          <a:xfrm>
            <a:off x="5515217" y="3819066"/>
            <a:ext cx="1355526" cy="333021"/>
            <a:chOff x="1913428" y="1173703"/>
            <a:chExt cx="1748102" cy="333021"/>
          </a:xfrm>
        </p:grpSpPr>
        <p:sp>
          <p:nvSpPr>
            <p:cNvPr id="20" name="Rectangle 19">
              <a:extLst>
                <a:ext uri="{FF2B5EF4-FFF2-40B4-BE49-F238E27FC236}">
                  <a16:creationId xmlns:a16="http://schemas.microsoft.com/office/drawing/2014/main" id="{A0133D00-9C24-4457-BCEC-F0B727003109}"/>
                </a:ext>
              </a:extLst>
            </p:cNvPr>
            <p:cNvSpPr/>
            <p:nvPr/>
          </p:nvSpPr>
          <p:spPr>
            <a:xfrm>
              <a:off x="1913428" y="1173703"/>
              <a:ext cx="1748102" cy="3330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TextBox 20">
              <a:extLst>
                <a:ext uri="{FF2B5EF4-FFF2-40B4-BE49-F238E27FC236}">
                  <a16:creationId xmlns:a16="http://schemas.microsoft.com/office/drawing/2014/main" id="{612B83A4-80FA-4DFC-9A97-5D6E0E2AEEB4}"/>
                </a:ext>
              </a:extLst>
            </p:cNvPr>
            <p:cNvSpPr txBox="1"/>
            <p:nvPr/>
          </p:nvSpPr>
          <p:spPr>
            <a:xfrm>
              <a:off x="1913428" y="1173703"/>
              <a:ext cx="1748102" cy="3330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3620" tIns="0" rIns="0" bIns="0" numCol="1" spcCol="1270" anchor="t" anchorCtr="0">
              <a:noAutofit/>
            </a:bodyPr>
            <a:lstStyle/>
            <a:p>
              <a:pPr marL="0" lvl="0" indent="0" defTabSz="800100">
                <a:lnSpc>
                  <a:spcPct val="90000"/>
                </a:lnSpc>
                <a:spcBef>
                  <a:spcPct val="0"/>
                </a:spcBef>
                <a:spcAft>
                  <a:spcPct val="35000"/>
                </a:spcAft>
                <a:buNone/>
              </a:pPr>
              <a:r>
                <a:rPr lang="en-US" sz="1400" b="1" kern="1200" dirty="0">
                  <a:solidFill>
                    <a:srgbClr val="C00000"/>
                  </a:solidFill>
                </a:rPr>
                <a:t>JINR Summer school</a:t>
              </a:r>
              <a:endParaRPr lang="ru-RU" sz="1400" b="1" kern="1200" dirty="0">
                <a:solidFill>
                  <a:srgbClr val="C00000"/>
                </a:solidFill>
              </a:endParaRPr>
            </a:p>
          </p:txBody>
        </p:sp>
      </p:grpSp>
      <p:sp>
        <p:nvSpPr>
          <p:cNvPr id="6" name="Lightning Bolt 5">
            <a:extLst>
              <a:ext uri="{FF2B5EF4-FFF2-40B4-BE49-F238E27FC236}">
                <a16:creationId xmlns:a16="http://schemas.microsoft.com/office/drawing/2014/main" id="{7FE2C6DF-4134-46A7-B98C-6C73B7BE02F2}"/>
              </a:ext>
            </a:extLst>
          </p:cNvPr>
          <p:cNvSpPr/>
          <p:nvPr/>
        </p:nvSpPr>
        <p:spPr>
          <a:xfrm rot="2052535">
            <a:off x="5973926" y="4274065"/>
            <a:ext cx="363934" cy="261541"/>
          </a:xfrm>
          <a:prstGeom prst="lightningBolt">
            <a:avLst/>
          </a:prstGeom>
          <a:solidFill>
            <a:srgbClr val="FFFF3B"/>
          </a:solidFill>
          <a:ln>
            <a:solidFill>
              <a:srgbClr val="D07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Lightning Bolt 6">
            <a:extLst>
              <a:ext uri="{FF2B5EF4-FFF2-40B4-BE49-F238E27FC236}">
                <a16:creationId xmlns:a16="http://schemas.microsoft.com/office/drawing/2014/main" id="{6397E958-E9B3-4FD6-A0FC-C14651C7265D}"/>
              </a:ext>
            </a:extLst>
          </p:cNvPr>
          <p:cNvSpPr/>
          <p:nvPr/>
        </p:nvSpPr>
        <p:spPr>
          <a:xfrm rot="1957753">
            <a:off x="7052613" y="3898746"/>
            <a:ext cx="363934" cy="261541"/>
          </a:xfrm>
          <a:prstGeom prst="lightningBolt">
            <a:avLst/>
          </a:prstGeom>
          <a:solidFill>
            <a:srgbClr val="FFFF3B"/>
          </a:solidFill>
          <a:ln>
            <a:solidFill>
              <a:srgbClr val="D07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1" name="Group 30">
            <a:extLst>
              <a:ext uri="{FF2B5EF4-FFF2-40B4-BE49-F238E27FC236}">
                <a16:creationId xmlns:a16="http://schemas.microsoft.com/office/drawing/2014/main" id="{64597B39-E523-42E6-8068-E65C3DD54247}"/>
              </a:ext>
            </a:extLst>
          </p:cNvPr>
          <p:cNvGrpSpPr/>
          <p:nvPr/>
        </p:nvGrpSpPr>
        <p:grpSpPr>
          <a:xfrm>
            <a:off x="6745254" y="3291512"/>
            <a:ext cx="1390850" cy="342876"/>
            <a:chOff x="1867874" y="1163848"/>
            <a:chExt cx="1793656" cy="342876"/>
          </a:xfrm>
        </p:grpSpPr>
        <p:sp>
          <p:nvSpPr>
            <p:cNvPr id="32" name="Rectangle 31">
              <a:extLst>
                <a:ext uri="{FF2B5EF4-FFF2-40B4-BE49-F238E27FC236}">
                  <a16:creationId xmlns:a16="http://schemas.microsoft.com/office/drawing/2014/main" id="{101B4B87-21B8-4481-A168-B0861F889C2F}"/>
                </a:ext>
              </a:extLst>
            </p:cNvPr>
            <p:cNvSpPr/>
            <p:nvPr/>
          </p:nvSpPr>
          <p:spPr>
            <a:xfrm>
              <a:off x="1913428" y="1173703"/>
              <a:ext cx="1748102" cy="3330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TextBox 36">
              <a:extLst>
                <a:ext uri="{FF2B5EF4-FFF2-40B4-BE49-F238E27FC236}">
                  <a16:creationId xmlns:a16="http://schemas.microsoft.com/office/drawing/2014/main" id="{6B4D340A-9531-49C9-86A8-04EE2BE75605}"/>
                </a:ext>
              </a:extLst>
            </p:cNvPr>
            <p:cNvSpPr txBox="1"/>
            <p:nvPr/>
          </p:nvSpPr>
          <p:spPr>
            <a:xfrm>
              <a:off x="1867874" y="1163848"/>
              <a:ext cx="1748102" cy="3330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3620" tIns="0" rIns="0" bIns="0" numCol="1" spcCol="1270" anchor="t" anchorCtr="0">
              <a:noAutofit/>
            </a:bodyPr>
            <a:lstStyle/>
            <a:p>
              <a:pPr marL="0" lvl="0" indent="0" defTabSz="800100">
                <a:lnSpc>
                  <a:spcPct val="90000"/>
                </a:lnSpc>
                <a:spcBef>
                  <a:spcPct val="0"/>
                </a:spcBef>
                <a:spcAft>
                  <a:spcPct val="35000"/>
                </a:spcAft>
                <a:buNone/>
              </a:pPr>
              <a:r>
                <a:rPr lang="en-US" sz="1400" b="1" kern="1200" dirty="0">
                  <a:solidFill>
                    <a:srgbClr val="C00000"/>
                  </a:solidFill>
                </a:rPr>
                <a:t>JINR student practice</a:t>
              </a:r>
              <a:endParaRPr lang="ru-RU" sz="1400" b="1" kern="1200" dirty="0">
                <a:solidFill>
                  <a:srgbClr val="C00000"/>
                </a:solidFill>
              </a:endParaRPr>
            </a:p>
          </p:txBody>
        </p:sp>
      </p:grpSp>
      <p:grpSp>
        <p:nvGrpSpPr>
          <p:cNvPr id="38" name="Group 37">
            <a:extLst>
              <a:ext uri="{FF2B5EF4-FFF2-40B4-BE49-F238E27FC236}">
                <a16:creationId xmlns:a16="http://schemas.microsoft.com/office/drawing/2014/main" id="{6AE151F3-7A4A-4681-8B31-12787BB042C7}"/>
              </a:ext>
            </a:extLst>
          </p:cNvPr>
          <p:cNvGrpSpPr/>
          <p:nvPr/>
        </p:nvGrpSpPr>
        <p:grpSpPr>
          <a:xfrm>
            <a:off x="8335885" y="3492633"/>
            <a:ext cx="2492193" cy="606028"/>
            <a:chOff x="3061462" y="534276"/>
            <a:chExt cx="1577469" cy="606028"/>
          </a:xfrm>
        </p:grpSpPr>
        <p:sp>
          <p:nvSpPr>
            <p:cNvPr id="39" name="Rectangle 38">
              <a:extLst>
                <a:ext uri="{FF2B5EF4-FFF2-40B4-BE49-F238E27FC236}">
                  <a16:creationId xmlns:a16="http://schemas.microsoft.com/office/drawing/2014/main" id="{E814E833-7140-444A-A813-CE737B378F58}"/>
                </a:ext>
              </a:extLst>
            </p:cNvPr>
            <p:cNvSpPr/>
            <p:nvPr/>
          </p:nvSpPr>
          <p:spPr>
            <a:xfrm>
              <a:off x="3061462" y="837290"/>
              <a:ext cx="1071798" cy="3030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 name="TextBox 39">
              <a:extLst>
                <a:ext uri="{FF2B5EF4-FFF2-40B4-BE49-F238E27FC236}">
                  <a16:creationId xmlns:a16="http://schemas.microsoft.com/office/drawing/2014/main" id="{6DF4505B-866C-4908-9BC4-F155FBF46324}"/>
                </a:ext>
              </a:extLst>
            </p:cNvPr>
            <p:cNvSpPr txBox="1"/>
            <p:nvPr/>
          </p:nvSpPr>
          <p:spPr>
            <a:xfrm>
              <a:off x="3567133" y="534276"/>
              <a:ext cx="1071798" cy="3030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3304" tIns="0" rIns="0" bIns="0" numCol="1" spcCol="1270" anchor="t" anchorCtr="0">
              <a:noAutofit/>
            </a:bodyPr>
            <a:lstStyle/>
            <a:p>
              <a:pPr marL="0" lvl="0" indent="0" algn="l" defTabSz="800100">
                <a:lnSpc>
                  <a:spcPct val="90000"/>
                </a:lnSpc>
                <a:spcBef>
                  <a:spcPct val="0"/>
                </a:spcBef>
                <a:spcAft>
                  <a:spcPct val="35000"/>
                </a:spcAft>
                <a:buNone/>
              </a:pPr>
              <a:r>
                <a:rPr lang="en-US" sz="2800" b="1" kern="1200" dirty="0">
                  <a:solidFill>
                    <a:srgbClr val="C00000"/>
                  </a:solidFill>
                </a:rPr>
                <a:t>Nowadays</a:t>
              </a:r>
              <a:endParaRPr lang="ru-RU" sz="2800" b="1" kern="1200" dirty="0">
                <a:solidFill>
                  <a:srgbClr val="C00000"/>
                </a:solidFill>
                <a:latin typeface="Bebas Neue Regular" panose="00000500000000000000"/>
              </a:endParaRPr>
            </a:p>
          </p:txBody>
        </p:sp>
      </p:grpSp>
      <p:sp>
        <p:nvSpPr>
          <p:cNvPr id="41" name="TextBox 40">
            <a:extLst>
              <a:ext uri="{FF2B5EF4-FFF2-40B4-BE49-F238E27FC236}">
                <a16:creationId xmlns:a16="http://schemas.microsoft.com/office/drawing/2014/main" id="{6704FE47-5BDD-4336-93B3-CCF01A75A14A}"/>
              </a:ext>
            </a:extLst>
          </p:cNvPr>
          <p:cNvSpPr txBox="1"/>
          <p:nvPr/>
        </p:nvSpPr>
        <p:spPr>
          <a:xfrm>
            <a:off x="738113" y="2483292"/>
            <a:ext cx="6272462" cy="646331"/>
          </a:xfrm>
          <a:prstGeom prst="rect">
            <a:avLst/>
          </a:prstGeom>
          <a:noFill/>
        </p:spPr>
        <p:txBody>
          <a:bodyPr wrap="square">
            <a:spAutoFit/>
          </a:bodyPr>
          <a:lstStyle/>
          <a:p>
            <a:pPr marL="285750" indent="-285750">
              <a:buFont typeface="Arial" panose="020B0604020202020204" pitchFamily="34" charset="0"/>
              <a:buChar char="•"/>
            </a:pPr>
            <a:r>
              <a:rPr lang="en-US" altLang="ko-KR" dirty="0">
                <a:solidFill>
                  <a:schemeClr val="bg1"/>
                </a:solidFill>
                <a:latin typeface="Bebas Neue Regular" panose="00000500000000000000" pitchFamily="2" charset="-52"/>
                <a:cs typeface="Arial" pitchFamily="34" charset="0"/>
              </a:rPr>
              <a:t>Anastasia </a:t>
            </a:r>
            <a:r>
              <a:rPr lang="en-US" altLang="ko-KR" dirty="0" err="1">
                <a:solidFill>
                  <a:schemeClr val="bg1"/>
                </a:solidFill>
                <a:latin typeface="Bebas Neue Regular" panose="00000500000000000000" pitchFamily="2" charset="-52"/>
                <a:cs typeface="Arial" pitchFamily="34" charset="0"/>
              </a:rPr>
              <a:t>Nikolskaya</a:t>
            </a:r>
            <a:endParaRPr lang="en-US" altLang="ko-KR" dirty="0">
              <a:solidFill>
                <a:schemeClr val="bg1"/>
              </a:solidFill>
              <a:latin typeface="Bebas Neue Regular" panose="00000500000000000000" pitchFamily="2" charset="-52"/>
              <a:cs typeface="Arial" pitchFamily="34" charset="0"/>
            </a:endParaRPr>
          </a:p>
          <a:p>
            <a:pPr marL="285750" indent="-285750">
              <a:buFont typeface="Arial" panose="020B0604020202020204" pitchFamily="34" charset="0"/>
              <a:buChar char="•"/>
            </a:pPr>
            <a:r>
              <a:rPr lang="en-US" altLang="ko-KR" dirty="0">
                <a:solidFill>
                  <a:schemeClr val="bg1"/>
                </a:solidFill>
                <a:latin typeface="Bebas Neue Regular" panose="00000500000000000000" pitchFamily="2" charset="-52"/>
                <a:cs typeface="Arial" pitchFamily="34" charset="0"/>
              </a:rPr>
              <a:t>Ekaterina </a:t>
            </a:r>
            <a:r>
              <a:rPr lang="en-US" altLang="ko-KR" dirty="0" err="1">
                <a:solidFill>
                  <a:schemeClr val="bg1"/>
                </a:solidFill>
                <a:latin typeface="Bebas Neue Regular" panose="00000500000000000000" pitchFamily="2" charset="-52"/>
                <a:cs typeface="Arial" pitchFamily="34" charset="0"/>
              </a:rPr>
              <a:t>Rezvaya</a:t>
            </a:r>
            <a:endParaRPr lang="ru-RU" dirty="0"/>
          </a:p>
        </p:txBody>
      </p:sp>
      <p:sp>
        <p:nvSpPr>
          <p:cNvPr id="42" name="TextBox 41">
            <a:extLst>
              <a:ext uri="{FF2B5EF4-FFF2-40B4-BE49-F238E27FC236}">
                <a16:creationId xmlns:a16="http://schemas.microsoft.com/office/drawing/2014/main" id="{9AFD16AC-62C7-4782-9987-6D54535D3835}"/>
              </a:ext>
            </a:extLst>
          </p:cNvPr>
          <p:cNvSpPr txBox="1"/>
          <p:nvPr/>
        </p:nvSpPr>
        <p:spPr>
          <a:xfrm>
            <a:off x="738113" y="2206711"/>
            <a:ext cx="6272462" cy="369332"/>
          </a:xfrm>
          <a:prstGeom prst="rect">
            <a:avLst/>
          </a:prstGeom>
          <a:noFill/>
        </p:spPr>
        <p:txBody>
          <a:bodyPr wrap="square">
            <a:spAutoFit/>
          </a:bodyPr>
          <a:lstStyle/>
          <a:p>
            <a:pPr marL="285750" indent="-285750">
              <a:buFont typeface="Arial" panose="020B0604020202020204" pitchFamily="34" charset="0"/>
              <a:buChar char="•"/>
            </a:pPr>
            <a:r>
              <a:rPr lang="en-US" altLang="ko-KR" dirty="0" err="1">
                <a:solidFill>
                  <a:schemeClr val="bg1"/>
                </a:solidFill>
                <a:latin typeface="Bebas Neue Regular" panose="00000500000000000000" pitchFamily="2" charset="-52"/>
                <a:cs typeface="Arial" pitchFamily="34" charset="0"/>
              </a:rPr>
              <a:t>Egor</a:t>
            </a:r>
            <a:r>
              <a:rPr lang="en-US" altLang="ko-KR" dirty="0">
                <a:solidFill>
                  <a:schemeClr val="bg1"/>
                </a:solidFill>
                <a:latin typeface="Bebas Neue Regular" panose="00000500000000000000" pitchFamily="2" charset="-52"/>
                <a:cs typeface="Arial" pitchFamily="34" charset="0"/>
              </a:rPr>
              <a:t> </a:t>
            </a:r>
            <a:r>
              <a:rPr lang="en-US" altLang="ko-KR" dirty="0" err="1">
                <a:solidFill>
                  <a:schemeClr val="bg1"/>
                </a:solidFill>
                <a:latin typeface="Bebas Neue Regular" panose="00000500000000000000" pitchFamily="2" charset="-52"/>
                <a:cs typeface="Arial" pitchFamily="34" charset="0"/>
              </a:rPr>
              <a:t>Schavelev</a:t>
            </a:r>
            <a:endParaRPr lang="en-US" altLang="ko-KR" dirty="0">
              <a:solidFill>
                <a:schemeClr val="bg1"/>
              </a:solidFill>
              <a:latin typeface="Bebas Neue Regular" panose="00000500000000000000" pitchFamily="2" charset="-52"/>
              <a:cs typeface="Arial" pitchFamily="34" charset="0"/>
            </a:endParaRPr>
          </a:p>
        </p:txBody>
      </p:sp>
      <p:sp>
        <p:nvSpPr>
          <p:cNvPr id="44" name="TextBox 43">
            <a:extLst>
              <a:ext uri="{FF2B5EF4-FFF2-40B4-BE49-F238E27FC236}">
                <a16:creationId xmlns:a16="http://schemas.microsoft.com/office/drawing/2014/main" id="{FE13CF59-0B60-46F2-A54A-52CD8031DD2E}"/>
              </a:ext>
            </a:extLst>
          </p:cNvPr>
          <p:cNvSpPr txBox="1"/>
          <p:nvPr/>
        </p:nvSpPr>
        <p:spPr>
          <a:xfrm>
            <a:off x="5709876" y="4686029"/>
            <a:ext cx="1340047" cy="369332"/>
          </a:xfrm>
          <a:prstGeom prst="rect">
            <a:avLst/>
          </a:prstGeom>
          <a:noFill/>
        </p:spPr>
        <p:txBody>
          <a:bodyPr wrap="square">
            <a:spAutoFit/>
          </a:bodyPr>
          <a:lstStyle/>
          <a:p>
            <a:pPr lvl="0"/>
            <a:r>
              <a:rPr lang="en-US" sz="1800" dirty="0">
                <a:solidFill>
                  <a:srgbClr val="C00000"/>
                </a:solidFill>
              </a:rPr>
              <a:t>CHEP-2018</a:t>
            </a:r>
            <a:endParaRPr lang="ru-RU" sz="1800" dirty="0">
              <a:solidFill>
                <a:srgbClr val="C00000"/>
              </a:solidFill>
            </a:endParaRPr>
          </a:p>
        </p:txBody>
      </p:sp>
      <p:sp>
        <p:nvSpPr>
          <p:cNvPr id="45" name="TextBox 44">
            <a:extLst>
              <a:ext uri="{FF2B5EF4-FFF2-40B4-BE49-F238E27FC236}">
                <a16:creationId xmlns:a16="http://schemas.microsoft.com/office/drawing/2014/main" id="{A953D6D7-2208-4EC1-9ADE-21E9F663994F}"/>
              </a:ext>
            </a:extLst>
          </p:cNvPr>
          <p:cNvSpPr txBox="1"/>
          <p:nvPr/>
        </p:nvSpPr>
        <p:spPr>
          <a:xfrm>
            <a:off x="6783920" y="4275903"/>
            <a:ext cx="1278194" cy="369332"/>
          </a:xfrm>
          <a:prstGeom prst="rect">
            <a:avLst/>
          </a:prstGeom>
          <a:noFill/>
        </p:spPr>
        <p:txBody>
          <a:bodyPr wrap="square">
            <a:spAutoFit/>
          </a:bodyPr>
          <a:lstStyle/>
          <a:p>
            <a:pPr lvl="0"/>
            <a:r>
              <a:rPr lang="en-US" sz="1800" dirty="0">
                <a:solidFill>
                  <a:srgbClr val="C00000"/>
                </a:solidFill>
              </a:rPr>
              <a:t>NEC-2019</a:t>
            </a:r>
            <a:endParaRPr lang="ru-RU" sz="1800" dirty="0">
              <a:solidFill>
                <a:srgbClr val="C00000"/>
              </a:solidFill>
            </a:endParaRPr>
          </a:p>
        </p:txBody>
      </p:sp>
      <p:sp>
        <p:nvSpPr>
          <p:cNvPr id="46" name="TextBox 45">
            <a:extLst>
              <a:ext uri="{FF2B5EF4-FFF2-40B4-BE49-F238E27FC236}">
                <a16:creationId xmlns:a16="http://schemas.microsoft.com/office/drawing/2014/main" id="{028A4794-F6C2-48C7-AFF4-7EFDFD3D795F}"/>
              </a:ext>
            </a:extLst>
          </p:cNvPr>
          <p:cNvSpPr txBox="1"/>
          <p:nvPr/>
        </p:nvSpPr>
        <p:spPr>
          <a:xfrm>
            <a:off x="7886481" y="3538867"/>
            <a:ext cx="1801627" cy="646331"/>
          </a:xfrm>
          <a:prstGeom prst="rect">
            <a:avLst/>
          </a:prstGeom>
          <a:noFill/>
        </p:spPr>
        <p:txBody>
          <a:bodyPr wrap="square">
            <a:spAutoFit/>
          </a:bodyPr>
          <a:lstStyle/>
          <a:p>
            <a:pPr lvl="0"/>
            <a:r>
              <a:rPr lang="en-US" sz="1800" dirty="0">
                <a:solidFill>
                  <a:srgbClr val="C00000"/>
                </a:solidFill>
              </a:rPr>
              <a:t>BES-III experiment</a:t>
            </a:r>
            <a:endParaRPr lang="ru-RU" dirty="0"/>
          </a:p>
        </p:txBody>
      </p:sp>
      <p:sp>
        <p:nvSpPr>
          <p:cNvPr id="47" name="TextBox 46">
            <a:extLst>
              <a:ext uri="{FF2B5EF4-FFF2-40B4-BE49-F238E27FC236}">
                <a16:creationId xmlns:a16="http://schemas.microsoft.com/office/drawing/2014/main" id="{343D6783-1107-49B9-BE78-67F8C925DBE1}"/>
              </a:ext>
            </a:extLst>
          </p:cNvPr>
          <p:cNvSpPr txBox="1"/>
          <p:nvPr/>
        </p:nvSpPr>
        <p:spPr>
          <a:xfrm>
            <a:off x="822487" y="4114765"/>
            <a:ext cx="6272980" cy="1200329"/>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latin typeface="Bebas Neue Regular" panose="00000500000000000000" pitchFamily="2" charset="-52"/>
              </a:rPr>
              <a:t>Aleksey </a:t>
            </a:r>
            <a:r>
              <a:rPr lang="en-US" dirty="0" err="1">
                <a:solidFill>
                  <a:schemeClr val="bg1"/>
                </a:solidFill>
                <a:latin typeface="Bebas Neue Regular" panose="00000500000000000000" pitchFamily="2" charset="-52"/>
              </a:rPr>
              <a:t>Zhemchugov</a:t>
            </a:r>
            <a:endParaRPr lang="en-US" dirty="0">
              <a:solidFill>
                <a:schemeClr val="bg1"/>
              </a:solidFill>
              <a:latin typeface="Bebas Neue Regular" panose="00000500000000000000" pitchFamily="2" charset="-52"/>
            </a:endParaRPr>
          </a:p>
          <a:p>
            <a:pPr marL="285750" indent="-285750">
              <a:buFont typeface="Arial" panose="020B0604020202020204" pitchFamily="34" charset="0"/>
              <a:buChar char="•"/>
            </a:pPr>
            <a:r>
              <a:rPr lang="en-US" altLang="ko-KR" dirty="0">
                <a:solidFill>
                  <a:schemeClr val="bg1"/>
                </a:solidFill>
                <a:latin typeface="Bebas Neue Regular" panose="00000500000000000000" pitchFamily="2" charset="-52"/>
                <a:cs typeface="Arial" pitchFamily="34" charset="0"/>
              </a:rPr>
              <a:t>Igor Denisenko</a:t>
            </a:r>
          </a:p>
          <a:p>
            <a:pPr marL="285750" indent="-285750">
              <a:buFont typeface="Arial" panose="020B0604020202020204" pitchFamily="34" charset="0"/>
              <a:buChar char="•"/>
            </a:pPr>
            <a:r>
              <a:rPr lang="en-US" altLang="ko-KR" dirty="0">
                <a:solidFill>
                  <a:schemeClr val="bg1"/>
                </a:solidFill>
                <a:latin typeface="Bebas Neue Regular" panose="00000500000000000000" pitchFamily="2" charset="-52"/>
                <a:cs typeface="Arial" pitchFamily="34" charset="0"/>
              </a:rPr>
              <a:t>Yuri </a:t>
            </a:r>
            <a:r>
              <a:rPr lang="en-US" altLang="ko-KR" dirty="0" err="1">
                <a:solidFill>
                  <a:schemeClr val="bg1"/>
                </a:solidFill>
                <a:latin typeface="Bebas Neue Regular" panose="00000500000000000000" pitchFamily="2" charset="-52"/>
                <a:cs typeface="Arial" pitchFamily="34" charset="0"/>
              </a:rPr>
              <a:t>Nefedov</a:t>
            </a:r>
            <a:endParaRPr lang="en-US" altLang="ko-KR" dirty="0">
              <a:solidFill>
                <a:schemeClr val="bg1"/>
              </a:solidFill>
              <a:latin typeface="Bebas Neue Regular" panose="00000500000000000000" pitchFamily="2" charset="-52"/>
              <a:cs typeface="Arial" pitchFamily="34" charset="0"/>
            </a:endParaRPr>
          </a:p>
          <a:p>
            <a:pPr marL="285750" indent="-285750">
              <a:buFont typeface="Arial" panose="020B0604020202020204" pitchFamily="34" charset="0"/>
              <a:buChar char="•"/>
            </a:pPr>
            <a:r>
              <a:rPr lang="en-US" dirty="0">
                <a:solidFill>
                  <a:schemeClr val="bg1"/>
                </a:solidFill>
                <a:cs typeface="Arial" pitchFamily="34" charset="0"/>
              </a:rPr>
              <a:t>Olga </a:t>
            </a:r>
            <a:r>
              <a:rPr lang="en-US" dirty="0" err="1">
                <a:solidFill>
                  <a:schemeClr val="bg1"/>
                </a:solidFill>
                <a:cs typeface="Arial" pitchFamily="34" charset="0"/>
              </a:rPr>
              <a:t>Bakina</a:t>
            </a:r>
            <a:endParaRPr lang="ru-RU" dirty="0"/>
          </a:p>
        </p:txBody>
      </p:sp>
    </p:spTree>
    <p:extLst>
      <p:ext uri="{BB962C8B-B14F-4D97-AF65-F5344CB8AC3E}">
        <p14:creationId xmlns:p14="http://schemas.microsoft.com/office/powerpoint/2010/main" val="124035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6" grpId="0"/>
      <p:bldGraphic spid="3" grpId="0">
        <p:bldAsOne/>
      </p:bldGraphic>
      <p:bldP spid="6" grpId="0" animBg="1"/>
      <p:bldP spid="7" grpId="0" animBg="1"/>
      <p:bldP spid="41" grpId="0"/>
      <p:bldP spid="42" grpId="0"/>
      <p:bldP spid="44" grpId="0"/>
      <p:bldP spid="45" grpId="0"/>
      <p:bldP spid="46" grpId="0"/>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More and more models each time</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314510" cy="400110"/>
          </a:xfrm>
          <a:prstGeom prst="rect">
            <a:avLst/>
          </a:prstGeom>
          <a:noFill/>
        </p:spPr>
        <p:txBody>
          <a:bodyPr wrap="none" rtlCol="0">
            <a:spAutoFit/>
          </a:bodyPr>
          <a:lstStyle/>
          <a:p>
            <a:r>
              <a:rPr lang="en-US" sz="2000" dirty="0">
                <a:solidFill>
                  <a:schemeClr val="bg1"/>
                </a:solidFill>
              </a:rPr>
              <a:t>4</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15.12.2020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pic>
        <p:nvPicPr>
          <p:cNvPr id="64" name="Picture 63">
            <a:extLst>
              <a:ext uri="{FF2B5EF4-FFF2-40B4-BE49-F238E27FC236}">
                <a16:creationId xmlns:a16="http://schemas.microsoft.com/office/drawing/2014/main" id="{DBB1584B-CE98-44A0-87E6-9A0B7C355D9F}"/>
              </a:ext>
            </a:extLst>
          </p:cNvPr>
          <p:cNvPicPr>
            <a:picLocks noChangeAspect="1"/>
          </p:cNvPicPr>
          <p:nvPr/>
        </p:nvPicPr>
        <p:blipFill>
          <a:blip r:embed="rId2"/>
          <a:stretch>
            <a:fillRect/>
          </a:stretch>
        </p:blipFill>
        <p:spPr>
          <a:xfrm>
            <a:off x="1019433" y="1799312"/>
            <a:ext cx="10711600" cy="3468925"/>
          </a:xfrm>
          <a:prstGeom prst="rect">
            <a:avLst/>
          </a:prstGeom>
          <a:solidFill>
            <a:schemeClr val="tx1"/>
          </a:solidFill>
        </p:spPr>
      </p:pic>
      <p:pic>
        <p:nvPicPr>
          <p:cNvPr id="68" name="Picture 67">
            <a:extLst>
              <a:ext uri="{FF2B5EF4-FFF2-40B4-BE49-F238E27FC236}">
                <a16:creationId xmlns:a16="http://schemas.microsoft.com/office/drawing/2014/main" id="{B2A90400-D022-4F3B-80E0-D7A7D58C6B13}"/>
              </a:ext>
            </a:extLst>
          </p:cNvPr>
          <p:cNvPicPr>
            <a:picLocks noChangeAspect="1"/>
          </p:cNvPicPr>
          <p:nvPr/>
        </p:nvPicPr>
        <p:blipFill>
          <a:blip r:embed="rId3"/>
          <a:stretch>
            <a:fillRect/>
          </a:stretch>
        </p:blipFill>
        <p:spPr>
          <a:xfrm rot="21024749">
            <a:off x="2153442" y="1513356"/>
            <a:ext cx="7805396" cy="4117199"/>
          </a:xfrm>
          <a:prstGeom prst="rect">
            <a:avLst/>
          </a:prstGeom>
          <a:solidFill>
            <a:schemeClr val="tx1"/>
          </a:solidFill>
        </p:spPr>
      </p:pic>
      <p:pic>
        <p:nvPicPr>
          <p:cNvPr id="72" name="Picture 71">
            <a:extLst>
              <a:ext uri="{FF2B5EF4-FFF2-40B4-BE49-F238E27FC236}">
                <a16:creationId xmlns:a16="http://schemas.microsoft.com/office/drawing/2014/main" id="{E98C7B02-FDFC-4B65-BEFE-BA75A7E9A8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0790">
            <a:off x="2058362" y="1702873"/>
            <a:ext cx="8633742" cy="3661803"/>
          </a:xfrm>
          <a:prstGeom prst="rect">
            <a:avLst/>
          </a:prstGeom>
        </p:spPr>
      </p:pic>
      <p:pic>
        <p:nvPicPr>
          <p:cNvPr id="74" name="Picture 73">
            <a:extLst>
              <a:ext uri="{FF2B5EF4-FFF2-40B4-BE49-F238E27FC236}">
                <a16:creationId xmlns:a16="http://schemas.microsoft.com/office/drawing/2014/main" id="{E4E210C4-6EB6-4F89-828A-4AF92D2E54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4314" y="2020675"/>
            <a:ext cx="8496300" cy="1152525"/>
          </a:xfrm>
          <a:prstGeom prst="rect">
            <a:avLst/>
          </a:prstGeom>
        </p:spPr>
      </p:pic>
      <p:pic>
        <p:nvPicPr>
          <p:cNvPr id="76" name="Picture 75">
            <a:extLst>
              <a:ext uri="{FF2B5EF4-FFF2-40B4-BE49-F238E27FC236}">
                <a16:creationId xmlns:a16="http://schemas.microsoft.com/office/drawing/2014/main" id="{CD36FCE1-6252-49A3-BF9B-4E237382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9027" y="3026454"/>
            <a:ext cx="7134225" cy="2468283"/>
          </a:xfrm>
          <a:prstGeom prst="rect">
            <a:avLst/>
          </a:prstGeom>
        </p:spPr>
      </p:pic>
      <p:pic>
        <p:nvPicPr>
          <p:cNvPr id="1026" name="Picture 2">
            <a:extLst>
              <a:ext uri="{FF2B5EF4-FFF2-40B4-BE49-F238E27FC236}">
                <a16:creationId xmlns:a16="http://schemas.microsoft.com/office/drawing/2014/main" id="{03E4E825-B4E6-41A5-A88A-23DBE2DDE9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39186">
            <a:off x="3046239" y="1418749"/>
            <a:ext cx="601980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A41AD492-AFC6-4F94-B459-43696FA2EB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5162" y="1050714"/>
            <a:ext cx="2814604" cy="526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050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10" presetClass="entr" presetSubtype="0"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Same for experiments</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314510" cy="400110"/>
          </a:xfrm>
          <a:prstGeom prst="rect">
            <a:avLst/>
          </a:prstGeom>
          <a:noFill/>
        </p:spPr>
        <p:txBody>
          <a:bodyPr wrap="none" rtlCol="0">
            <a:spAutoFit/>
          </a:bodyPr>
          <a:lstStyle/>
          <a:p>
            <a:r>
              <a:rPr lang="en-US" sz="2000" dirty="0">
                <a:solidFill>
                  <a:schemeClr val="bg1"/>
                </a:solidFill>
              </a:rPr>
              <a:t>5</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15.12.2020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grpSp>
        <p:nvGrpSpPr>
          <p:cNvPr id="5" name="Group 4">
            <a:extLst>
              <a:ext uri="{FF2B5EF4-FFF2-40B4-BE49-F238E27FC236}">
                <a16:creationId xmlns:a16="http://schemas.microsoft.com/office/drawing/2014/main" id="{D55E5500-B506-4AE0-822A-0C2F28482B88}"/>
              </a:ext>
            </a:extLst>
          </p:cNvPr>
          <p:cNvGrpSpPr/>
          <p:nvPr/>
        </p:nvGrpSpPr>
        <p:grpSpPr>
          <a:xfrm>
            <a:off x="1829780" y="1104923"/>
            <a:ext cx="8532440" cy="5017763"/>
            <a:chOff x="1829780" y="1104923"/>
            <a:chExt cx="8532440" cy="5017763"/>
          </a:xfrm>
        </p:grpSpPr>
        <p:pic>
          <p:nvPicPr>
            <p:cNvPr id="3" name="Picture 2">
              <a:extLst>
                <a:ext uri="{FF2B5EF4-FFF2-40B4-BE49-F238E27FC236}">
                  <a16:creationId xmlns:a16="http://schemas.microsoft.com/office/drawing/2014/main" id="{85292D58-20E2-4319-8D3E-27CDC413B601}"/>
                </a:ext>
              </a:extLst>
            </p:cNvPr>
            <p:cNvPicPr>
              <a:picLocks noChangeAspect="1"/>
            </p:cNvPicPr>
            <p:nvPr/>
          </p:nvPicPr>
          <p:blipFill>
            <a:blip r:embed="rId2"/>
            <a:stretch>
              <a:fillRect/>
            </a:stretch>
          </p:blipFill>
          <p:spPr>
            <a:xfrm>
              <a:off x="1829780" y="1689698"/>
              <a:ext cx="8532440" cy="4432988"/>
            </a:xfrm>
            <a:prstGeom prst="rect">
              <a:avLst/>
            </a:prstGeom>
          </p:spPr>
        </p:pic>
        <p:sp>
          <p:nvSpPr>
            <p:cNvPr id="16" name="TextBox 15">
              <a:extLst>
                <a:ext uri="{FF2B5EF4-FFF2-40B4-BE49-F238E27FC236}">
                  <a16:creationId xmlns:a16="http://schemas.microsoft.com/office/drawing/2014/main" id="{146AF452-FD7B-471C-A864-72FF01E6628C}"/>
                </a:ext>
              </a:extLst>
            </p:cNvPr>
            <p:cNvSpPr txBox="1"/>
            <p:nvPr/>
          </p:nvSpPr>
          <p:spPr>
            <a:xfrm>
              <a:off x="1829780" y="1104923"/>
              <a:ext cx="8532440" cy="584775"/>
            </a:xfrm>
            <a:prstGeom prst="rect">
              <a:avLst/>
            </a:prstGeom>
            <a:solidFill>
              <a:schemeClr val="tx1"/>
            </a:solidFill>
          </p:spPr>
          <p:txBody>
            <a:bodyPr wrap="square">
              <a:spAutoFit/>
            </a:bodyPr>
            <a:lstStyle/>
            <a:p>
              <a:pPr algn="ctr"/>
              <a:r>
                <a:rPr kumimoji="0" lang="en-US" sz="3200" b="1" i="0" u="none" strike="noStrike" kern="1200" cap="none" spc="0" normalizeH="0" baseline="0" noProof="0" dirty="0">
                  <a:ln>
                    <a:noFill/>
                  </a:ln>
                  <a:solidFill>
                    <a:srgbClr val="FF0000"/>
                  </a:solidFill>
                  <a:effectLst/>
                  <a:uLnTx/>
                  <a:uFillTx/>
                  <a:latin typeface="Calibri"/>
                  <a:ea typeface="+mj-ea"/>
                  <a:cs typeface="+mj-cs"/>
                </a:rPr>
                <a:t>B</a:t>
              </a:r>
              <a:r>
                <a:rPr kumimoji="0" lang="en-US" sz="3200" b="1" i="0" u="none" strike="noStrike" kern="1200" cap="none" spc="0" normalizeH="0" baseline="0" noProof="0" dirty="0">
                  <a:ln>
                    <a:noFill/>
                  </a:ln>
                  <a:solidFill>
                    <a:srgbClr val="0000FF"/>
                  </a:solidFill>
                  <a:effectLst/>
                  <a:uLnTx/>
                  <a:uFillTx/>
                  <a:latin typeface="Calibri"/>
                  <a:ea typeface="+mj-ea"/>
                  <a:cs typeface="+mj-cs"/>
                </a:rPr>
                <a:t>aryonic </a:t>
              </a:r>
              <a:r>
                <a:rPr kumimoji="0" lang="en-US" sz="3200" b="1" i="0" u="none" strike="noStrike" kern="1200" cap="none" spc="0" normalizeH="0" baseline="0" noProof="0" dirty="0">
                  <a:ln>
                    <a:noFill/>
                  </a:ln>
                  <a:solidFill>
                    <a:srgbClr val="FF0000"/>
                  </a:solidFill>
                  <a:effectLst/>
                  <a:uLnTx/>
                  <a:uFillTx/>
                  <a:latin typeface="Calibri"/>
                  <a:ea typeface="+mj-ea"/>
                  <a:cs typeface="+mj-cs"/>
                </a:rPr>
                <a:t>M</a:t>
              </a:r>
              <a:r>
                <a:rPr kumimoji="0" lang="en-US" sz="3200" b="1" i="0" u="none" strike="noStrike" kern="1200" cap="none" spc="0" normalizeH="0" baseline="0" noProof="0" dirty="0">
                  <a:ln>
                    <a:noFill/>
                  </a:ln>
                  <a:solidFill>
                    <a:srgbClr val="0000FF"/>
                  </a:solidFill>
                  <a:effectLst/>
                  <a:uLnTx/>
                  <a:uFillTx/>
                  <a:latin typeface="Calibri"/>
                  <a:ea typeface="+mj-ea"/>
                  <a:cs typeface="+mj-cs"/>
                </a:rPr>
                <a:t>atter at </a:t>
              </a:r>
              <a:r>
                <a:rPr kumimoji="0" lang="en-US" sz="3200" b="1" i="0" u="none" strike="noStrike" kern="1200" cap="none" spc="0" normalizeH="0" baseline="0" noProof="0" dirty="0" err="1">
                  <a:ln>
                    <a:noFill/>
                  </a:ln>
                  <a:solidFill>
                    <a:srgbClr val="FF0000"/>
                  </a:solidFill>
                  <a:effectLst/>
                  <a:uLnTx/>
                  <a:uFillTx/>
                  <a:latin typeface="Calibri"/>
                  <a:ea typeface="+mj-ea"/>
                  <a:cs typeface="+mj-cs"/>
                </a:rPr>
                <a:t>N</a:t>
              </a:r>
              <a:r>
                <a:rPr kumimoji="0" lang="en-US" sz="3200" b="1" i="0" u="none" strike="noStrike" kern="1200" cap="none" spc="0" normalizeH="0" baseline="0" noProof="0" dirty="0" err="1">
                  <a:ln>
                    <a:noFill/>
                  </a:ln>
                  <a:solidFill>
                    <a:srgbClr val="0000FF"/>
                  </a:solidFill>
                  <a:effectLst/>
                  <a:uLnTx/>
                  <a:uFillTx/>
                  <a:latin typeface="Calibri"/>
                  <a:ea typeface="+mj-ea"/>
                  <a:cs typeface="+mj-cs"/>
                </a:rPr>
                <a:t>uclotron</a:t>
              </a:r>
              <a:r>
                <a:rPr kumimoji="0" lang="en-US" sz="3200" b="1" i="0" u="none" strike="noStrike" kern="1200" cap="none" spc="0" normalizeH="0" baseline="0" noProof="0" dirty="0">
                  <a:ln>
                    <a:noFill/>
                  </a:ln>
                  <a:solidFill>
                    <a:srgbClr val="0000FF"/>
                  </a:solidFill>
                  <a:effectLst/>
                  <a:uLnTx/>
                  <a:uFillTx/>
                  <a:latin typeface="Calibri"/>
                  <a:ea typeface="+mj-ea"/>
                  <a:cs typeface="+mj-cs"/>
                </a:rPr>
                <a:t> (BM@N)</a:t>
              </a:r>
              <a:endParaRPr lang="ru-RU" dirty="0"/>
            </a:p>
          </p:txBody>
        </p:sp>
      </p:grpSp>
      <p:grpSp>
        <p:nvGrpSpPr>
          <p:cNvPr id="6" name="Group 5">
            <a:extLst>
              <a:ext uri="{FF2B5EF4-FFF2-40B4-BE49-F238E27FC236}">
                <a16:creationId xmlns:a16="http://schemas.microsoft.com/office/drawing/2014/main" id="{BD7F3C5F-753F-4068-A86A-5FCE336D54EE}"/>
              </a:ext>
            </a:extLst>
          </p:cNvPr>
          <p:cNvGrpSpPr/>
          <p:nvPr/>
        </p:nvGrpSpPr>
        <p:grpSpPr>
          <a:xfrm>
            <a:off x="2789066" y="1104923"/>
            <a:ext cx="6534150" cy="3537525"/>
            <a:chOff x="107406" y="1845042"/>
            <a:chExt cx="6534150" cy="3537525"/>
          </a:xfrm>
        </p:grpSpPr>
        <p:pic>
          <p:nvPicPr>
            <p:cNvPr id="3074" name="Picture 2">
              <a:extLst>
                <a:ext uri="{FF2B5EF4-FFF2-40B4-BE49-F238E27FC236}">
                  <a16:creationId xmlns:a16="http://schemas.microsoft.com/office/drawing/2014/main" id="{05E2FDB1-627E-4145-802F-651402E1A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06" y="2429817"/>
              <a:ext cx="6534150" cy="2952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C7D9A6-87A3-44BD-B5F8-0A95EE36EC65}"/>
                </a:ext>
              </a:extLst>
            </p:cNvPr>
            <p:cNvSpPr txBox="1"/>
            <p:nvPr/>
          </p:nvSpPr>
          <p:spPr>
            <a:xfrm>
              <a:off x="107406" y="1845042"/>
              <a:ext cx="6534150" cy="584775"/>
            </a:xfrm>
            <a:prstGeom prst="rect">
              <a:avLst/>
            </a:prstGeom>
            <a:solidFill>
              <a:schemeClr val="tx1"/>
            </a:solidFill>
          </p:spPr>
          <p:txBody>
            <a:bodyPr wrap="square">
              <a:spAutoFit/>
            </a:bodyPr>
            <a:lstStyle/>
            <a:p>
              <a:pPr algn="ctr"/>
              <a:r>
                <a:rPr kumimoji="0" lang="en-US" sz="3200" b="1" i="0" u="none" strike="noStrike" kern="1200" cap="none" spc="0" normalizeH="0" baseline="0" noProof="0" dirty="0">
                  <a:ln>
                    <a:noFill/>
                  </a:ln>
                  <a:solidFill>
                    <a:srgbClr val="FF0000"/>
                  </a:solidFill>
                  <a:effectLst/>
                  <a:uLnTx/>
                  <a:uFillTx/>
                  <a:latin typeface="Calibri"/>
                  <a:ea typeface="+mj-ea"/>
                  <a:cs typeface="+mj-cs"/>
                </a:rPr>
                <a:t>BESIII</a:t>
              </a:r>
              <a:endParaRPr lang="ru-RU" dirty="0"/>
            </a:p>
          </p:txBody>
        </p:sp>
      </p:grpSp>
      <p:grpSp>
        <p:nvGrpSpPr>
          <p:cNvPr id="12" name="Group 11">
            <a:extLst>
              <a:ext uri="{FF2B5EF4-FFF2-40B4-BE49-F238E27FC236}">
                <a16:creationId xmlns:a16="http://schemas.microsoft.com/office/drawing/2014/main" id="{3AFF34D6-AB4D-4F36-A832-F72503277416}"/>
              </a:ext>
            </a:extLst>
          </p:cNvPr>
          <p:cNvGrpSpPr/>
          <p:nvPr/>
        </p:nvGrpSpPr>
        <p:grpSpPr>
          <a:xfrm>
            <a:off x="1150765" y="1050636"/>
            <a:ext cx="9810751" cy="5072049"/>
            <a:chOff x="1150765" y="1104922"/>
            <a:chExt cx="9810751" cy="4756726"/>
          </a:xfrm>
        </p:grpSpPr>
        <p:pic>
          <p:nvPicPr>
            <p:cNvPr id="8" name="Picture 7">
              <a:extLst>
                <a:ext uri="{FF2B5EF4-FFF2-40B4-BE49-F238E27FC236}">
                  <a16:creationId xmlns:a16="http://schemas.microsoft.com/office/drawing/2014/main" id="{7CD46D4D-A9C0-46CA-AE63-E15E6A0DD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766" y="1689698"/>
              <a:ext cx="9810750" cy="4171950"/>
            </a:xfrm>
            <a:prstGeom prst="rect">
              <a:avLst/>
            </a:prstGeom>
          </p:spPr>
        </p:pic>
        <p:sp>
          <p:nvSpPr>
            <p:cNvPr id="11" name="TextBox 10">
              <a:extLst>
                <a:ext uri="{FF2B5EF4-FFF2-40B4-BE49-F238E27FC236}">
                  <a16:creationId xmlns:a16="http://schemas.microsoft.com/office/drawing/2014/main" id="{068015FE-CC2E-48C0-97E7-8AB01CE1A506}"/>
                </a:ext>
              </a:extLst>
            </p:cNvPr>
            <p:cNvSpPr txBox="1"/>
            <p:nvPr/>
          </p:nvSpPr>
          <p:spPr>
            <a:xfrm>
              <a:off x="1150765" y="1104922"/>
              <a:ext cx="9810749" cy="548420"/>
            </a:xfrm>
            <a:prstGeom prst="rect">
              <a:avLst/>
            </a:prstGeom>
            <a:solidFill>
              <a:schemeClr val="tx1"/>
            </a:solidFill>
          </p:spPr>
          <p:txBody>
            <a:bodyPr wrap="square">
              <a:spAutoFit/>
            </a:bodyPr>
            <a:lstStyle/>
            <a:p>
              <a:pPr algn="ctr"/>
              <a:r>
                <a:rPr kumimoji="0" lang="en-US" sz="3200" b="1" i="0" u="none" strike="noStrike" kern="1200" cap="none" spc="0" normalizeH="0" baseline="0" noProof="0" dirty="0">
                  <a:ln>
                    <a:noFill/>
                  </a:ln>
                  <a:solidFill>
                    <a:srgbClr val="FF0000"/>
                  </a:solidFill>
                  <a:effectLst/>
                  <a:uLnTx/>
                  <a:uFillTx/>
                  <a:latin typeface="Calibri"/>
                  <a:ea typeface="+mj-ea"/>
                  <a:cs typeface="+mj-cs"/>
                </a:rPr>
                <a:t>MPD in the end ???</a:t>
              </a:r>
              <a:endParaRPr lang="ru-RU" dirty="0"/>
            </a:p>
          </p:txBody>
        </p:sp>
      </p:grpSp>
    </p:spTree>
    <p:extLst>
      <p:ext uri="{BB962C8B-B14F-4D97-AF65-F5344CB8AC3E}">
        <p14:creationId xmlns:p14="http://schemas.microsoft.com/office/powerpoint/2010/main" val="1030294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How to become the master of chaos</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314510" cy="400110"/>
          </a:xfrm>
          <a:prstGeom prst="rect">
            <a:avLst/>
          </a:prstGeom>
          <a:noFill/>
        </p:spPr>
        <p:txBody>
          <a:bodyPr wrap="none" rtlCol="0">
            <a:spAutoFit/>
          </a:bodyPr>
          <a:lstStyle/>
          <a:p>
            <a:r>
              <a:rPr lang="en-US" sz="2000" dirty="0">
                <a:solidFill>
                  <a:schemeClr val="bg1"/>
                </a:solidFill>
              </a:rPr>
              <a:t>6</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15.12.2020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sp>
        <p:nvSpPr>
          <p:cNvPr id="7" name="TextBox 6">
            <a:extLst>
              <a:ext uri="{FF2B5EF4-FFF2-40B4-BE49-F238E27FC236}">
                <a16:creationId xmlns:a16="http://schemas.microsoft.com/office/drawing/2014/main" id="{F6237341-2D64-4610-A882-89B3EE04476B}"/>
              </a:ext>
            </a:extLst>
          </p:cNvPr>
          <p:cNvSpPr txBox="1"/>
          <p:nvPr/>
        </p:nvSpPr>
        <p:spPr>
          <a:xfrm>
            <a:off x="786064" y="1161300"/>
            <a:ext cx="11056676" cy="4247317"/>
          </a:xfrm>
          <a:prstGeom prst="rect">
            <a:avLst/>
          </a:prstGeom>
          <a:noFill/>
        </p:spPr>
        <p:txBody>
          <a:bodyPr wrap="square">
            <a:spAutoFit/>
          </a:bodyPr>
          <a:lstStyle/>
          <a:p>
            <a:r>
              <a:rPr lang="en-US" sz="1800" dirty="0">
                <a:solidFill>
                  <a:schemeClr val="bg1"/>
                </a:solidFill>
              </a:rPr>
              <a:t>The problem is that all these models have</a:t>
            </a:r>
            <a:r>
              <a:rPr lang="en-US" dirty="0">
                <a:solidFill>
                  <a:schemeClr val="bg1"/>
                </a:solidFill>
              </a:rPr>
              <a:t>:</a:t>
            </a:r>
          </a:p>
          <a:p>
            <a:pPr marL="742950" lvl="1" indent="-285750">
              <a:buFont typeface="Arial" panose="020B0604020202020204" pitchFamily="34" charset="0"/>
              <a:buChar char="•"/>
            </a:pPr>
            <a:r>
              <a:rPr lang="en-US" dirty="0">
                <a:solidFill>
                  <a:schemeClr val="bg1"/>
                </a:solidFill>
              </a:rPr>
              <a:t>data preprocessing</a:t>
            </a:r>
          </a:p>
          <a:p>
            <a:pPr marL="742950" lvl="1" indent="-285750">
              <a:buFont typeface="Arial" panose="020B0604020202020204" pitchFamily="34" charset="0"/>
              <a:buChar char="•"/>
            </a:pPr>
            <a:r>
              <a:rPr lang="en-US" dirty="0">
                <a:solidFill>
                  <a:schemeClr val="bg1"/>
                </a:solidFill>
              </a:rPr>
              <a:t>training skeleton</a:t>
            </a:r>
          </a:p>
          <a:p>
            <a:pPr marL="742950" lvl="1" indent="-285750">
              <a:buFont typeface="Arial" panose="020B0604020202020204" pitchFamily="34" charset="0"/>
              <a:buChar char="•"/>
            </a:pPr>
            <a:r>
              <a:rPr lang="en-US" dirty="0">
                <a:solidFill>
                  <a:schemeClr val="bg1"/>
                </a:solidFill>
              </a:rPr>
              <a:t>metrics</a:t>
            </a:r>
          </a:p>
          <a:p>
            <a:pPr marL="285750" indent="-285750">
              <a:buFont typeface="Arial" panose="020B0604020202020204" pitchFamily="34" charset="0"/>
              <a:buChar char="•"/>
            </a:pPr>
            <a:endParaRPr lang="en-US" dirty="0">
              <a:solidFill>
                <a:schemeClr val="bg1"/>
              </a:solidFill>
            </a:endParaRPr>
          </a:p>
          <a:p>
            <a:r>
              <a:rPr lang="en-US" sz="1800" dirty="0">
                <a:solidFill>
                  <a:schemeClr val="bg1"/>
                </a:solidFill>
              </a:rPr>
              <a:t>Moreover, they are:</a:t>
            </a:r>
          </a:p>
          <a:p>
            <a:pPr marL="285750" indent="-285750">
              <a:buFont typeface="Arial" panose="020B0604020202020204" pitchFamily="34" charset="0"/>
              <a:buChar char="•"/>
            </a:pPr>
            <a:r>
              <a:rPr lang="en-US" dirty="0">
                <a:solidFill>
                  <a:schemeClr val="bg1"/>
                </a:solidFill>
              </a:rPr>
              <a:t>Separated in </a:t>
            </a:r>
            <a:r>
              <a:rPr lang="en-US" sz="2400" b="1" dirty="0">
                <a:solidFill>
                  <a:srgbClr val="C00000"/>
                </a:solidFill>
              </a:rPr>
              <a:t>different</a:t>
            </a:r>
            <a:r>
              <a:rPr lang="en-US" dirty="0">
                <a:solidFill>
                  <a:srgbClr val="C00000"/>
                </a:solidFill>
              </a:rPr>
              <a:t> </a:t>
            </a:r>
            <a:r>
              <a:rPr lang="en-US" dirty="0" err="1">
                <a:solidFill>
                  <a:schemeClr val="bg1"/>
                </a:solidFill>
              </a:rPr>
              <a:t>github</a:t>
            </a:r>
            <a:r>
              <a:rPr lang="en-US" dirty="0">
                <a:solidFill>
                  <a:schemeClr val="bg1"/>
                </a:solidFill>
              </a:rPr>
              <a:t> repositories</a:t>
            </a:r>
          </a:p>
          <a:p>
            <a:pPr marL="285750" indent="-285750">
              <a:buFont typeface="Arial" panose="020B0604020202020204" pitchFamily="34" charset="0"/>
              <a:buChar char="•"/>
            </a:pPr>
            <a:r>
              <a:rPr lang="en-US" dirty="0">
                <a:solidFill>
                  <a:schemeClr val="bg1"/>
                </a:solidFill>
              </a:rPr>
              <a:t>with </a:t>
            </a:r>
            <a:r>
              <a:rPr lang="en-US" sz="2400" b="1" dirty="0">
                <a:solidFill>
                  <a:srgbClr val="C00000"/>
                </a:solidFill>
              </a:rPr>
              <a:t>different</a:t>
            </a:r>
            <a:r>
              <a:rPr lang="en-US" dirty="0">
                <a:solidFill>
                  <a:srgbClr val="C00000"/>
                </a:solidFill>
              </a:rPr>
              <a:t> </a:t>
            </a:r>
            <a:r>
              <a:rPr lang="en-US" dirty="0">
                <a:solidFill>
                  <a:schemeClr val="bg1"/>
                </a:solidFill>
              </a:rPr>
              <a:t>freshness code (two-step approach became legacy almost a hundred years ago)</a:t>
            </a:r>
          </a:p>
          <a:p>
            <a:pPr marL="285750" indent="-285750">
              <a:buFont typeface="Arial" panose="020B0604020202020204" pitchFamily="34" charset="0"/>
              <a:buChar char="•"/>
            </a:pPr>
            <a:r>
              <a:rPr lang="en-US" dirty="0">
                <a:solidFill>
                  <a:schemeClr val="bg1"/>
                </a:solidFill>
              </a:rPr>
              <a:t>Even with </a:t>
            </a:r>
            <a:r>
              <a:rPr lang="en-US" sz="2400" b="1" dirty="0">
                <a:solidFill>
                  <a:srgbClr val="C00000"/>
                </a:solidFill>
              </a:rPr>
              <a:t>different</a:t>
            </a:r>
            <a:r>
              <a:rPr lang="en-US" dirty="0">
                <a:solidFill>
                  <a:schemeClr val="bg1"/>
                </a:solidFill>
              </a:rPr>
              <a:t> deep learning backends (</a:t>
            </a:r>
            <a:r>
              <a:rPr lang="en-US" b="1" dirty="0">
                <a:solidFill>
                  <a:srgbClr val="C00000"/>
                </a:solidFill>
              </a:rPr>
              <a:t>Old TensorFlow </a:t>
            </a:r>
            <a:r>
              <a:rPr lang="en-US" dirty="0">
                <a:solidFill>
                  <a:schemeClr val="bg1"/>
                </a:solidFill>
              </a:rPr>
              <a:t>vs </a:t>
            </a:r>
            <a:r>
              <a:rPr lang="en-US" b="1" dirty="0" err="1">
                <a:solidFill>
                  <a:srgbClr val="C00000"/>
                </a:solidFill>
              </a:rPr>
              <a:t>Keras</a:t>
            </a:r>
            <a:r>
              <a:rPr lang="en-US" dirty="0">
                <a:solidFill>
                  <a:schemeClr val="bg1"/>
                </a:solidFill>
              </a:rPr>
              <a:t> vs </a:t>
            </a:r>
            <a:r>
              <a:rPr lang="en-US" b="1" dirty="0">
                <a:solidFill>
                  <a:srgbClr val="C00000"/>
                </a:solidFill>
              </a:rPr>
              <a:t>TF 2.0 </a:t>
            </a:r>
            <a:r>
              <a:rPr lang="en-US" dirty="0">
                <a:solidFill>
                  <a:schemeClr val="bg1"/>
                </a:solidFill>
              </a:rPr>
              <a:t>vs </a:t>
            </a:r>
            <a:r>
              <a:rPr lang="en-US" b="1" dirty="0" err="1">
                <a:solidFill>
                  <a:srgbClr val="C00000"/>
                </a:solidFill>
              </a:rPr>
              <a:t>PyTorch</a:t>
            </a:r>
            <a:r>
              <a:rPr lang="en-US" dirty="0">
                <a:solidFill>
                  <a:schemeClr val="bg1"/>
                </a:solidFill>
              </a:rPr>
              <a:t>)</a:t>
            </a:r>
            <a:endParaRPr lang="ru-RU" dirty="0">
              <a:solidFill>
                <a:schemeClr val="bg1"/>
              </a:solidFill>
            </a:endParaRPr>
          </a:p>
          <a:p>
            <a:pPr marL="285750" indent="-285750">
              <a:buFont typeface="Arial" panose="020B0604020202020204" pitchFamily="34" charset="0"/>
              <a:buChar char="•"/>
            </a:pPr>
            <a:endParaRPr lang="ru-RU" dirty="0">
              <a:solidFill>
                <a:schemeClr val="bg1"/>
              </a:solidFill>
            </a:endParaRPr>
          </a:p>
          <a:p>
            <a:pPr marL="342900" indent="-342900">
              <a:buFont typeface="+mj-lt"/>
              <a:buAutoNum type="arabicPeriod"/>
            </a:pPr>
            <a:r>
              <a:rPr lang="en-US" dirty="0">
                <a:solidFill>
                  <a:schemeClr val="bg1"/>
                </a:solidFill>
              </a:rPr>
              <a:t>Therefore, it is very difficult to keep all the repositories fresh and compare methods for equal criteria.</a:t>
            </a:r>
          </a:p>
          <a:p>
            <a:pPr marL="342900" indent="-342900">
              <a:buFont typeface="+mj-lt"/>
              <a:buAutoNum type="arabicPeriod"/>
            </a:pPr>
            <a:r>
              <a:rPr lang="en-US" dirty="0">
                <a:solidFill>
                  <a:schemeClr val="bg1"/>
                </a:solidFill>
              </a:rPr>
              <a:t>Besides, it seems almost impossible that any physicist will understand how to apply the proposed methods to his problem and data. </a:t>
            </a:r>
          </a:p>
          <a:p>
            <a:pPr marL="285750" indent="-285750">
              <a:buFont typeface="Arial" panose="020B0604020202020204" pitchFamily="34" charset="0"/>
              <a:buChar char="•"/>
            </a:pPr>
            <a:endParaRPr lang="en-US" sz="1800" dirty="0">
              <a:solidFill>
                <a:schemeClr val="bg1"/>
              </a:solidFill>
            </a:endParaRPr>
          </a:p>
        </p:txBody>
      </p:sp>
      <p:sp>
        <p:nvSpPr>
          <p:cNvPr id="20" name="TextBox 19">
            <a:extLst>
              <a:ext uri="{FF2B5EF4-FFF2-40B4-BE49-F238E27FC236}">
                <a16:creationId xmlns:a16="http://schemas.microsoft.com/office/drawing/2014/main" id="{15F9F419-267E-4AA2-81E0-AE8185CDD8B6}"/>
              </a:ext>
            </a:extLst>
          </p:cNvPr>
          <p:cNvSpPr txBox="1"/>
          <p:nvPr/>
        </p:nvSpPr>
        <p:spPr>
          <a:xfrm>
            <a:off x="333375" y="1369089"/>
            <a:ext cx="1312069" cy="1107996"/>
          </a:xfrm>
          <a:prstGeom prst="rect">
            <a:avLst/>
          </a:prstGeom>
          <a:noFill/>
        </p:spPr>
        <p:txBody>
          <a:bodyPr wrap="square">
            <a:spAutoFit/>
          </a:bodyPr>
          <a:lstStyle/>
          <a:p>
            <a:r>
              <a:rPr lang="en-US" sz="6600" b="1" dirty="0">
                <a:solidFill>
                  <a:srgbClr val="C00000"/>
                </a:solidFill>
                <a:latin typeface="Bodoni MT Poster Compressed" panose="02070706080601050204" pitchFamily="18" charset="0"/>
              </a:rPr>
              <a:t>SAME</a:t>
            </a:r>
            <a:endParaRPr lang="ru-RU" sz="6600" b="1" dirty="0">
              <a:solidFill>
                <a:srgbClr val="C00000"/>
              </a:solidFill>
              <a:latin typeface="Bebas Neue Regular" panose="00000500000000000000"/>
            </a:endParaRPr>
          </a:p>
        </p:txBody>
      </p:sp>
    </p:spTree>
    <p:extLst>
      <p:ext uri="{BB962C8B-B14F-4D97-AF65-F5344CB8AC3E}">
        <p14:creationId xmlns:p14="http://schemas.microsoft.com/office/powerpoint/2010/main" val="24801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Here Ariadne appears on the stage</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314510" cy="400110"/>
          </a:xfrm>
          <a:prstGeom prst="rect">
            <a:avLst/>
          </a:prstGeom>
          <a:noFill/>
        </p:spPr>
        <p:txBody>
          <a:bodyPr wrap="none" rtlCol="0">
            <a:spAutoFit/>
          </a:bodyPr>
          <a:lstStyle/>
          <a:p>
            <a:r>
              <a:rPr lang="en-US" sz="2000" dirty="0">
                <a:solidFill>
                  <a:schemeClr val="bg1"/>
                </a:solidFill>
              </a:rPr>
              <a:t>7</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15.12.2020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sp>
        <p:nvSpPr>
          <p:cNvPr id="7" name="TextBox 6">
            <a:extLst>
              <a:ext uri="{FF2B5EF4-FFF2-40B4-BE49-F238E27FC236}">
                <a16:creationId xmlns:a16="http://schemas.microsoft.com/office/drawing/2014/main" id="{F6237341-2D64-4610-A882-89B3EE04476B}"/>
              </a:ext>
            </a:extLst>
          </p:cNvPr>
          <p:cNvSpPr txBox="1"/>
          <p:nvPr/>
        </p:nvSpPr>
        <p:spPr>
          <a:xfrm>
            <a:off x="786064" y="961242"/>
            <a:ext cx="11056676" cy="5539978"/>
          </a:xfrm>
          <a:prstGeom prst="rect">
            <a:avLst/>
          </a:prstGeom>
          <a:noFill/>
        </p:spPr>
        <p:txBody>
          <a:bodyPr wrap="square">
            <a:spAutoFit/>
          </a:bodyPr>
          <a:lstStyle/>
          <a:p>
            <a:r>
              <a:rPr lang="en-US" sz="2400" b="1" dirty="0">
                <a:solidFill>
                  <a:srgbClr val="C00000"/>
                </a:solidFill>
              </a:rPr>
              <a:t>Our goal </a:t>
            </a:r>
            <a:r>
              <a:rPr lang="en-US" sz="1800" dirty="0">
                <a:solidFill>
                  <a:schemeClr val="bg1"/>
                </a:solidFill>
              </a:rPr>
              <a:t>is to create </a:t>
            </a:r>
            <a:r>
              <a:rPr lang="en-US" sz="1800" b="1" dirty="0">
                <a:solidFill>
                  <a:srgbClr val="C00000"/>
                </a:solidFill>
              </a:rPr>
              <a:t>the first open-source library for particle tracking </a:t>
            </a:r>
            <a:r>
              <a:rPr lang="en-US" sz="1800" dirty="0">
                <a:solidFill>
                  <a:schemeClr val="bg1"/>
                </a:solidFill>
              </a:rPr>
              <a:t>based on deep learning methods.</a:t>
            </a:r>
          </a:p>
          <a:p>
            <a:r>
              <a:rPr lang="en-US" dirty="0">
                <a:solidFill>
                  <a:schemeClr val="bg1"/>
                </a:solidFill>
              </a:rPr>
              <a:t>We named it Ariadne in fame of Ariadne's thread which means </a:t>
            </a:r>
            <a:r>
              <a:rPr lang="en-US" b="1" dirty="0">
                <a:solidFill>
                  <a:srgbClr val="C00000"/>
                </a:solidFill>
              </a:rPr>
              <a:t>the path leading to the goal in difficult conditions </a:t>
            </a:r>
            <a:r>
              <a:rPr lang="en-US" dirty="0">
                <a:solidFill>
                  <a:schemeClr val="bg1"/>
                </a:solidFill>
              </a:rPr>
              <a:t>as in the tracking process.</a:t>
            </a:r>
            <a:endParaRPr lang="en-US" sz="1800" dirty="0">
              <a:solidFill>
                <a:schemeClr val="bg1"/>
              </a:solidFill>
            </a:endParaRPr>
          </a:p>
          <a:p>
            <a:endParaRPr lang="en-US" sz="1800" dirty="0">
              <a:solidFill>
                <a:schemeClr val="bg1"/>
              </a:solidFill>
            </a:endParaRPr>
          </a:p>
          <a:p>
            <a:r>
              <a:rPr lang="en-US" sz="2400" b="1" dirty="0">
                <a:solidFill>
                  <a:schemeClr val="bg1"/>
                </a:solidFill>
              </a:rPr>
              <a:t>Library should</a:t>
            </a:r>
            <a:endParaRPr lang="ru-RU" sz="2400" b="1" dirty="0">
              <a:solidFill>
                <a:schemeClr val="bg1"/>
              </a:solidFill>
            </a:endParaRPr>
          </a:p>
          <a:p>
            <a:pPr marL="285750" indent="-285750">
              <a:buFont typeface="Arial" panose="020B0604020202020204" pitchFamily="34" charset="0"/>
              <a:buChar char="•"/>
            </a:pPr>
            <a:r>
              <a:rPr lang="en-US" dirty="0">
                <a:solidFill>
                  <a:schemeClr val="bg1"/>
                </a:solidFill>
              </a:rPr>
              <a:t>provide a simple interface that allows one to prepare his data</a:t>
            </a:r>
          </a:p>
          <a:p>
            <a:pPr marL="285750" indent="-285750">
              <a:buFont typeface="Arial" panose="020B0604020202020204" pitchFamily="34" charset="0"/>
              <a:buChar char="•"/>
            </a:pPr>
            <a:r>
              <a:rPr lang="en-US" dirty="0">
                <a:solidFill>
                  <a:schemeClr val="bg1"/>
                </a:solidFill>
              </a:rPr>
              <a:t>implement all our best models with ability to train them on an arbitrary tracking task</a:t>
            </a:r>
          </a:p>
          <a:p>
            <a:pPr marL="285750" indent="-285750">
              <a:buFont typeface="Arial" panose="020B0604020202020204" pitchFamily="34" charset="0"/>
              <a:buChar char="•"/>
            </a:pPr>
            <a:r>
              <a:rPr lang="en-US" dirty="0">
                <a:solidFill>
                  <a:schemeClr val="bg1"/>
                </a:solidFill>
              </a:rPr>
              <a:t>have a modular structure and abstract classes simplifying the process of developing custom model and data processing pipeline</a:t>
            </a:r>
          </a:p>
          <a:p>
            <a:pPr marL="285750" indent="-285750">
              <a:buFont typeface="Arial" panose="020B0604020202020204" pitchFamily="34" charset="0"/>
              <a:buChar char="•"/>
            </a:pPr>
            <a:r>
              <a:rPr lang="en-US" dirty="0">
                <a:solidFill>
                  <a:schemeClr val="bg1"/>
                </a:solidFill>
              </a:rPr>
              <a:t>include the system of configuration files for fast reproducing of the experiments with 100% reproducibility</a:t>
            </a:r>
          </a:p>
          <a:p>
            <a:pPr marL="285750" indent="-285750">
              <a:buFont typeface="Arial" panose="020B0604020202020204" pitchFamily="34" charset="0"/>
              <a:buChar char="•"/>
            </a:pPr>
            <a:r>
              <a:rPr lang="en-US" dirty="0">
                <a:solidFill>
                  <a:schemeClr val="bg1"/>
                </a:solidFill>
              </a:rPr>
              <a:t>be open-sourced to facilitate academic research in the field of particle tracking based on deep learning</a:t>
            </a:r>
          </a:p>
          <a:p>
            <a:pPr marL="285750" indent="-285750">
              <a:buFont typeface="Arial" panose="020B0604020202020204" pitchFamily="34" charset="0"/>
              <a:buChar char="•"/>
            </a:pPr>
            <a:endParaRPr lang="en-US" dirty="0">
              <a:solidFill>
                <a:schemeClr val="bg1"/>
              </a:solidFill>
            </a:endParaRPr>
          </a:p>
          <a:p>
            <a:r>
              <a:rPr lang="en-US" sz="1800" b="1" dirty="0">
                <a:solidFill>
                  <a:schemeClr val="bg1"/>
                </a:solidFill>
              </a:rPr>
              <a:t>Also, our wish list includes many other small points:</a:t>
            </a:r>
            <a:endParaRPr lang="ru-RU" sz="1800" b="1" dirty="0">
              <a:solidFill>
                <a:schemeClr val="bg1"/>
              </a:solidFill>
            </a:endParaRPr>
          </a:p>
          <a:p>
            <a:pPr marL="285750" indent="-285750">
              <a:buFont typeface="Arial" panose="020B0604020202020204" pitchFamily="34" charset="0"/>
              <a:buChar char="•"/>
            </a:pPr>
            <a:r>
              <a:rPr lang="en-US" dirty="0">
                <a:solidFill>
                  <a:schemeClr val="bg1"/>
                </a:solidFill>
              </a:rPr>
              <a:t>multi-GPU training</a:t>
            </a:r>
          </a:p>
          <a:p>
            <a:pPr marL="285750" indent="-285750">
              <a:buFont typeface="Arial" panose="020B0604020202020204" pitchFamily="34" charset="0"/>
              <a:buChar char="•"/>
            </a:pPr>
            <a:r>
              <a:rPr lang="en-US" dirty="0">
                <a:solidFill>
                  <a:schemeClr val="bg1"/>
                </a:solidFill>
              </a:rPr>
              <a:t>hyperparameters optimization</a:t>
            </a:r>
          </a:p>
          <a:p>
            <a:pPr marL="285750" indent="-285750">
              <a:buFont typeface="Arial" panose="020B0604020202020204" pitchFamily="34" charset="0"/>
              <a:buChar char="•"/>
            </a:pPr>
            <a:r>
              <a:rPr lang="en-US" dirty="0">
                <a:solidFill>
                  <a:schemeClr val="bg1"/>
                </a:solidFill>
              </a:rPr>
              <a:t>metrics logging</a:t>
            </a:r>
          </a:p>
          <a:p>
            <a:pPr marL="285750" indent="-285750">
              <a:buFont typeface="Arial" panose="020B0604020202020204" pitchFamily="34" charset="0"/>
              <a:buChar char="•"/>
            </a:pPr>
            <a:r>
              <a:rPr lang="en-US" dirty="0">
                <a:solidFill>
                  <a:schemeClr val="bg1"/>
                </a:solidFill>
              </a:rPr>
              <a:t>multiprocessing for data preparation</a:t>
            </a:r>
          </a:p>
          <a:p>
            <a:pPr marL="285750" indent="-285750">
              <a:buFont typeface="Arial" panose="020B0604020202020204" pitchFamily="34" charset="0"/>
              <a:buChar char="•"/>
            </a:pPr>
            <a:r>
              <a:rPr lang="en-US" dirty="0">
                <a:solidFill>
                  <a:schemeClr val="bg1"/>
                </a:solidFill>
              </a:rPr>
              <a:t>etc.</a:t>
            </a:r>
          </a:p>
          <a:p>
            <a:pPr marL="285750" indent="-285750">
              <a:buFont typeface="Arial" panose="020B0604020202020204" pitchFamily="34" charset="0"/>
              <a:buChar char="•"/>
            </a:pPr>
            <a:endParaRPr lang="en-US" sz="1800" dirty="0">
              <a:solidFill>
                <a:schemeClr val="bg1"/>
              </a:solidFill>
            </a:endParaRPr>
          </a:p>
        </p:txBody>
      </p:sp>
      <p:pic>
        <p:nvPicPr>
          <p:cNvPr id="4" name="Picture 3">
            <a:extLst>
              <a:ext uri="{FF2B5EF4-FFF2-40B4-BE49-F238E27FC236}">
                <a16:creationId xmlns:a16="http://schemas.microsoft.com/office/drawing/2014/main" id="{6E7431CC-360F-4306-99A2-DE387CB8DF07}"/>
              </a:ext>
            </a:extLst>
          </p:cNvPr>
          <p:cNvPicPr>
            <a:picLocks noChangeAspect="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8309932" y="4414374"/>
            <a:ext cx="2777163" cy="2390775"/>
          </a:xfrm>
          <a:prstGeom prst="rect">
            <a:avLst/>
          </a:prstGeom>
        </p:spPr>
      </p:pic>
      <p:grpSp>
        <p:nvGrpSpPr>
          <p:cNvPr id="10" name="Group 9">
            <a:extLst>
              <a:ext uri="{FF2B5EF4-FFF2-40B4-BE49-F238E27FC236}">
                <a16:creationId xmlns:a16="http://schemas.microsoft.com/office/drawing/2014/main" id="{CACC4A52-D50C-4F04-A0C4-FF51BC4584CD}"/>
              </a:ext>
            </a:extLst>
          </p:cNvPr>
          <p:cNvGrpSpPr/>
          <p:nvPr/>
        </p:nvGrpSpPr>
        <p:grpSpPr>
          <a:xfrm>
            <a:off x="5436372" y="5068012"/>
            <a:ext cx="1319256" cy="1337027"/>
            <a:chOff x="8116888" y="814209"/>
            <a:chExt cx="1319256" cy="1337027"/>
          </a:xfrm>
        </p:grpSpPr>
        <p:pic>
          <p:nvPicPr>
            <p:cNvPr id="11" name="Picture 10">
              <a:extLst>
                <a:ext uri="{FF2B5EF4-FFF2-40B4-BE49-F238E27FC236}">
                  <a16:creationId xmlns:a16="http://schemas.microsoft.com/office/drawing/2014/main" id="{3A77E060-CD47-43C7-AD57-8F29C4313BF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713"/>
            <a:stretch/>
          </p:blipFill>
          <p:spPr>
            <a:xfrm>
              <a:off x="8116888" y="814209"/>
              <a:ext cx="1319256" cy="1337027"/>
            </a:xfrm>
            <a:prstGeom prst="rect">
              <a:avLst/>
            </a:prstGeom>
          </p:spPr>
        </p:pic>
        <p:sp>
          <p:nvSpPr>
            <p:cNvPr id="12" name="Flowchart: Connector 11">
              <a:extLst>
                <a:ext uri="{FF2B5EF4-FFF2-40B4-BE49-F238E27FC236}">
                  <a16:creationId xmlns:a16="http://schemas.microsoft.com/office/drawing/2014/main" id="{D3D595E3-DCBF-4E93-9CE4-1EF7FB052AF6}"/>
                </a:ext>
              </a:extLst>
            </p:cNvPr>
            <p:cNvSpPr/>
            <p:nvPr/>
          </p:nvSpPr>
          <p:spPr>
            <a:xfrm>
              <a:off x="8116888" y="840581"/>
              <a:ext cx="1295541" cy="1273969"/>
            </a:xfrm>
            <a:prstGeom prst="flowChartConnector">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AA57D9AB-F92C-4DEE-A48F-3B76FC6397E2}"/>
                </a:ext>
              </a:extLst>
            </p:cNvPr>
            <p:cNvSpPr txBox="1"/>
            <p:nvPr/>
          </p:nvSpPr>
          <p:spPr>
            <a:xfrm>
              <a:off x="8131078" y="1275523"/>
              <a:ext cx="1281351" cy="400110"/>
            </a:xfrm>
            <a:prstGeom prst="rect">
              <a:avLst/>
            </a:prstGeom>
            <a:noFill/>
          </p:spPr>
          <p:txBody>
            <a:bodyPr wrap="square">
              <a:spAutoFit/>
            </a:bodyPr>
            <a:lstStyle/>
            <a:p>
              <a:r>
                <a:rPr lang="en-US" sz="2000" b="1" dirty="0">
                  <a:solidFill>
                    <a:schemeClr val="bg1">
                      <a:lumMod val="75000"/>
                      <a:lumOff val="25000"/>
                    </a:schemeClr>
                  </a:solidFill>
                  <a:effectLst>
                    <a:outerShdw blurRad="38100" dist="38100" dir="2700000" algn="tl">
                      <a:srgbClr val="000000">
                        <a:alpha val="43137"/>
                      </a:srgbClr>
                    </a:outerShdw>
                  </a:effectLst>
                  <a:latin typeface="Maiandra GD" panose="020E0502030308020204" pitchFamily="34" charset="0"/>
                  <a:cs typeface="Arial" panose="020B0604020202020204" pitchFamily="34" charset="0"/>
                </a:rPr>
                <a:t>ARIADNE</a:t>
              </a:r>
              <a:endParaRPr lang="ru-RU" sz="2000" b="1" dirty="0">
                <a:solidFill>
                  <a:schemeClr val="bg1">
                    <a:lumMod val="75000"/>
                    <a:lumOff val="25000"/>
                  </a:schemeClr>
                </a:solidFill>
              </a:endParaRPr>
            </a:p>
          </p:txBody>
        </p:sp>
      </p:grpSp>
    </p:spTree>
    <p:extLst>
      <p:ext uri="{BB962C8B-B14F-4D97-AF65-F5344CB8AC3E}">
        <p14:creationId xmlns:p14="http://schemas.microsoft.com/office/powerpoint/2010/main" val="3714627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Ariadne is </a:t>
            </a:r>
            <a:r>
              <a:rPr lang="en-US" b="1" dirty="0" err="1">
                <a:solidFill>
                  <a:schemeClr val="bg1"/>
                </a:solidFill>
                <a:latin typeface="Bebas Neue Regular" panose="00000500000000000000" pitchFamily="2" charset="-52"/>
              </a:rPr>
              <a:t>PyTorch</a:t>
            </a:r>
            <a:r>
              <a:rPr lang="en-US" b="1" dirty="0">
                <a:solidFill>
                  <a:schemeClr val="bg1"/>
                </a:solidFill>
                <a:latin typeface="Bebas Neue Regular" panose="00000500000000000000" pitchFamily="2" charset="-52"/>
              </a:rPr>
              <a:t>-based</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314510" cy="400110"/>
          </a:xfrm>
          <a:prstGeom prst="rect">
            <a:avLst/>
          </a:prstGeom>
          <a:noFill/>
        </p:spPr>
        <p:txBody>
          <a:bodyPr wrap="none" rtlCol="0">
            <a:spAutoFit/>
          </a:bodyPr>
          <a:lstStyle/>
          <a:p>
            <a:r>
              <a:rPr lang="en-US" sz="2000" dirty="0">
                <a:solidFill>
                  <a:schemeClr val="bg1"/>
                </a:solidFill>
              </a:rPr>
              <a:t>8</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15.12.2020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pic>
        <p:nvPicPr>
          <p:cNvPr id="5" name="Picture 4">
            <a:extLst>
              <a:ext uri="{FF2B5EF4-FFF2-40B4-BE49-F238E27FC236}">
                <a16:creationId xmlns:a16="http://schemas.microsoft.com/office/drawing/2014/main" id="{64337D8B-6C76-445B-BE8B-0D7A17559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5740" y="22480"/>
            <a:ext cx="724247" cy="724247"/>
          </a:xfrm>
          <a:prstGeom prst="rect">
            <a:avLst/>
          </a:prstGeom>
        </p:spPr>
      </p:pic>
      <p:pic>
        <p:nvPicPr>
          <p:cNvPr id="8" name="Picture 7">
            <a:extLst>
              <a:ext uri="{FF2B5EF4-FFF2-40B4-BE49-F238E27FC236}">
                <a16:creationId xmlns:a16="http://schemas.microsoft.com/office/drawing/2014/main" id="{9CD5B7A2-79DC-4C82-9A10-8BE63EB12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6" y="1762671"/>
            <a:ext cx="7007226" cy="3591203"/>
          </a:xfrm>
          <a:prstGeom prst="rect">
            <a:avLst/>
          </a:prstGeom>
        </p:spPr>
      </p:pic>
      <p:sp>
        <p:nvSpPr>
          <p:cNvPr id="13" name="TextBox 12">
            <a:extLst>
              <a:ext uri="{FF2B5EF4-FFF2-40B4-BE49-F238E27FC236}">
                <a16:creationId xmlns:a16="http://schemas.microsoft.com/office/drawing/2014/main" id="{CCD45577-DE00-4F89-BD72-930310102789}"/>
              </a:ext>
            </a:extLst>
          </p:cNvPr>
          <p:cNvSpPr txBox="1"/>
          <p:nvPr/>
        </p:nvSpPr>
        <p:spPr>
          <a:xfrm>
            <a:off x="7456217" y="1839389"/>
            <a:ext cx="4497657" cy="2862322"/>
          </a:xfrm>
          <a:prstGeom prst="rect">
            <a:avLst/>
          </a:prstGeom>
          <a:noFill/>
        </p:spPr>
        <p:txBody>
          <a:bodyPr wrap="square">
            <a:spAutoFit/>
          </a:bodyPr>
          <a:lstStyle/>
          <a:p>
            <a:r>
              <a:rPr lang="en-US" dirty="0">
                <a:solidFill>
                  <a:schemeClr val="bg1"/>
                </a:solidFill>
              </a:rPr>
              <a:t>We have chosen </a:t>
            </a:r>
            <a:r>
              <a:rPr lang="en-US" dirty="0" err="1">
                <a:solidFill>
                  <a:schemeClr val="bg1"/>
                </a:solidFill>
              </a:rPr>
              <a:t>PyTorch</a:t>
            </a:r>
            <a:r>
              <a:rPr lang="en-US" dirty="0">
                <a:solidFill>
                  <a:schemeClr val="bg1"/>
                </a:solidFill>
              </a:rPr>
              <a:t> as a base deep learning framework for our library because</a:t>
            </a:r>
            <a:endParaRPr lang="ru-RU" dirty="0">
              <a:solidFill>
                <a:schemeClr val="bg1"/>
              </a:solidFill>
            </a:endParaRPr>
          </a:p>
          <a:p>
            <a:pPr marL="285750" indent="-285750">
              <a:buFont typeface="Arial" panose="020B0604020202020204" pitchFamily="34" charset="0"/>
              <a:buChar char="•"/>
            </a:pPr>
            <a:r>
              <a:rPr lang="en-US" dirty="0">
                <a:solidFill>
                  <a:schemeClr val="bg1"/>
                </a:solidFill>
              </a:rPr>
              <a:t>until recently (TF 2.3) </a:t>
            </a:r>
            <a:r>
              <a:rPr lang="en-US" dirty="0" err="1">
                <a:solidFill>
                  <a:schemeClr val="bg1"/>
                </a:solidFill>
              </a:rPr>
              <a:t>tensorflow</a:t>
            </a:r>
            <a:r>
              <a:rPr lang="en-US" dirty="0">
                <a:solidFill>
                  <a:schemeClr val="bg1"/>
                </a:solidFill>
              </a:rPr>
              <a:t> didn’t have full reproducibility on GPUs</a:t>
            </a:r>
          </a:p>
          <a:p>
            <a:pPr marL="285750" indent="-285750">
              <a:buFont typeface="Arial" panose="020B0604020202020204" pitchFamily="34" charset="0"/>
              <a:buChar char="•"/>
            </a:pPr>
            <a:r>
              <a:rPr lang="en-US" dirty="0" err="1">
                <a:solidFill>
                  <a:schemeClr val="bg1"/>
                </a:solidFill>
              </a:rPr>
              <a:t>pytorch</a:t>
            </a:r>
            <a:r>
              <a:rPr lang="en-US" dirty="0">
                <a:solidFill>
                  <a:schemeClr val="bg1"/>
                </a:solidFill>
              </a:rPr>
              <a:t> Datasets much more convenient and flexible in our opinion than </a:t>
            </a:r>
            <a:r>
              <a:rPr lang="en-US" dirty="0" err="1">
                <a:solidFill>
                  <a:schemeClr val="bg1"/>
                </a:solidFill>
              </a:rPr>
              <a:t>tf.data.Dataset</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at this time researches prefer </a:t>
            </a:r>
            <a:r>
              <a:rPr lang="en-US" dirty="0" err="1">
                <a:solidFill>
                  <a:schemeClr val="bg1"/>
                </a:solidFill>
              </a:rPr>
              <a:t>pytorch</a:t>
            </a:r>
            <a:r>
              <a:rPr lang="en-US" dirty="0">
                <a:solidFill>
                  <a:schemeClr val="bg1"/>
                </a:solidFill>
              </a:rPr>
              <a:t>, so most of the novel models appear in </a:t>
            </a:r>
            <a:r>
              <a:rPr lang="en-US" dirty="0" err="1">
                <a:solidFill>
                  <a:schemeClr val="bg1"/>
                </a:solidFill>
              </a:rPr>
              <a:t>pytorch</a:t>
            </a:r>
            <a:r>
              <a:rPr lang="en-US" dirty="0">
                <a:solidFill>
                  <a:schemeClr val="bg1"/>
                </a:solidFill>
              </a:rPr>
              <a:t> at first </a:t>
            </a:r>
            <a:endParaRPr lang="ru-RU" dirty="0"/>
          </a:p>
        </p:txBody>
      </p:sp>
    </p:spTree>
    <p:extLst>
      <p:ext uri="{BB962C8B-B14F-4D97-AF65-F5344CB8AC3E}">
        <p14:creationId xmlns:p14="http://schemas.microsoft.com/office/powerpoint/2010/main" val="1517277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err="1">
                <a:solidFill>
                  <a:schemeClr val="bg1"/>
                </a:solidFill>
                <a:latin typeface="Bebas Neue Regular" panose="00000500000000000000" pitchFamily="2" charset="-52"/>
              </a:rPr>
              <a:t>PyTorch</a:t>
            </a:r>
            <a:r>
              <a:rPr lang="en-US" b="1" dirty="0">
                <a:solidFill>
                  <a:schemeClr val="bg1"/>
                </a:solidFill>
                <a:latin typeface="Bebas Neue Regular" panose="00000500000000000000" pitchFamily="2" charset="-52"/>
              </a:rPr>
              <a:t> Lightning as a core of training</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444352" cy="400110"/>
          </a:xfrm>
          <a:prstGeom prst="rect">
            <a:avLst/>
          </a:prstGeom>
          <a:noFill/>
        </p:spPr>
        <p:txBody>
          <a:bodyPr wrap="none" rtlCol="0">
            <a:spAutoFit/>
          </a:bodyPr>
          <a:lstStyle/>
          <a:p>
            <a:r>
              <a:rPr lang="en-US" sz="2000" dirty="0">
                <a:solidFill>
                  <a:schemeClr val="bg1"/>
                </a:solidFill>
              </a:rPr>
              <a:t>11</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15.12.2020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sp>
        <p:nvSpPr>
          <p:cNvPr id="5" name="TextBox 4">
            <a:extLst>
              <a:ext uri="{FF2B5EF4-FFF2-40B4-BE49-F238E27FC236}">
                <a16:creationId xmlns:a16="http://schemas.microsoft.com/office/drawing/2014/main" id="{0363673B-DD79-40FA-8B88-757CD77A9754}"/>
              </a:ext>
            </a:extLst>
          </p:cNvPr>
          <p:cNvSpPr txBox="1"/>
          <p:nvPr/>
        </p:nvSpPr>
        <p:spPr>
          <a:xfrm>
            <a:off x="779170" y="1101760"/>
            <a:ext cx="11056676" cy="646331"/>
          </a:xfrm>
          <a:prstGeom prst="rect">
            <a:avLst/>
          </a:prstGeom>
          <a:noFill/>
        </p:spPr>
        <p:txBody>
          <a:bodyPr wrap="square">
            <a:spAutoFit/>
          </a:bodyPr>
          <a:lstStyle/>
          <a:p>
            <a:r>
              <a:rPr lang="en-US" dirty="0" err="1">
                <a:solidFill>
                  <a:schemeClr val="bg1"/>
                </a:solidFill>
              </a:rPr>
              <a:t>PyTorch</a:t>
            </a:r>
            <a:r>
              <a:rPr lang="en-US" dirty="0">
                <a:solidFill>
                  <a:schemeClr val="bg1"/>
                </a:solidFill>
              </a:rPr>
              <a:t> Lightning is a lightweight </a:t>
            </a:r>
            <a:r>
              <a:rPr lang="en-US" dirty="0" err="1">
                <a:solidFill>
                  <a:schemeClr val="bg1"/>
                </a:solidFill>
              </a:rPr>
              <a:t>PyTorch</a:t>
            </a:r>
            <a:r>
              <a:rPr lang="en-US" dirty="0">
                <a:solidFill>
                  <a:schemeClr val="bg1"/>
                </a:solidFill>
              </a:rPr>
              <a:t> wrapper for high-performance AI research as stated on its </a:t>
            </a:r>
            <a:r>
              <a:rPr lang="en-US" dirty="0" err="1">
                <a:solidFill>
                  <a:schemeClr val="bg1"/>
                </a:solidFill>
              </a:rPr>
              <a:t>github</a:t>
            </a:r>
            <a:r>
              <a:rPr lang="en-US" dirty="0">
                <a:solidFill>
                  <a:schemeClr val="bg1"/>
                </a:solidFill>
              </a:rPr>
              <a:t>.</a:t>
            </a:r>
          </a:p>
          <a:p>
            <a:r>
              <a:rPr lang="en-US" dirty="0">
                <a:solidFill>
                  <a:schemeClr val="bg1"/>
                </a:solidFill>
              </a:rPr>
              <a:t>Lightning helps you to disentangle code to make it more readable, flexible and suitable for testing.</a:t>
            </a:r>
          </a:p>
        </p:txBody>
      </p:sp>
      <p:pic>
        <p:nvPicPr>
          <p:cNvPr id="4" name="Picture 3">
            <a:extLst>
              <a:ext uri="{FF2B5EF4-FFF2-40B4-BE49-F238E27FC236}">
                <a16:creationId xmlns:a16="http://schemas.microsoft.com/office/drawing/2014/main" id="{75DE9A52-1B3B-4C28-B87A-FBB437F747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260" y="214219"/>
            <a:ext cx="536265" cy="536265"/>
          </a:xfrm>
          <a:prstGeom prst="rect">
            <a:avLst/>
          </a:prstGeom>
        </p:spPr>
      </p:pic>
      <p:pic>
        <p:nvPicPr>
          <p:cNvPr id="16" name="Picture 15">
            <a:extLst>
              <a:ext uri="{FF2B5EF4-FFF2-40B4-BE49-F238E27FC236}">
                <a16:creationId xmlns:a16="http://schemas.microsoft.com/office/drawing/2014/main" id="{F878D86B-FF11-400F-82F7-642DC53FD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1556" y="2038043"/>
            <a:ext cx="5057775" cy="4214813"/>
          </a:xfrm>
          <a:prstGeom prst="rect">
            <a:avLst/>
          </a:prstGeom>
        </p:spPr>
      </p:pic>
      <p:pic>
        <p:nvPicPr>
          <p:cNvPr id="12" name="Picture 11">
            <a:extLst>
              <a:ext uri="{FF2B5EF4-FFF2-40B4-BE49-F238E27FC236}">
                <a16:creationId xmlns:a16="http://schemas.microsoft.com/office/drawing/2014/main" id="{5771D149-9CB3-48E2-AE36-CB5D0BD7D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9449" y="5394290"/>
            <a:ext cx="781050" cy="781050"/>
          </a:xfrm>
          <a:prstGeom prst="rect">
            <a:avLst/>
          </a:prstGeom>
        </p:spPr>
      </p:pic>
      <p:sp>
        <p:nvSpPr>
          <p:cNvPr id="23" name="TextBox 22">
            <a:extLst>
              <a:ext uri="{FF2B5EF4-FFF2-40B4-BE49-F238E27FC236}">
                <a16:creationId xmlns:a16="http://schemas.microsoft.com/office/drawing/2014/main" id="{198ACA88-7EF7-47E0-87E5-4439678AA2A0}"/>
              </a:ext>
            </a:extLst>
          </p:cNvPr>
          <p:cNvSpPr txBox="1"/>
          <p:nvPr/>
        </p:nvSpPr>
        <p:spPr>
          <a:xfrm>
            <a:off x="779170" y="1957750"/>
            <a:ext cx="5669255" cy="3447098"/>
          </a:xfrm>
          <a:prstGeom prst="rect">
            <a:avLst/>
          </a:prstGeom>
          <a:noFill/>
        </p:spPr>
        <p:txBody>
          <a:bodyPr wrap="square">
            <a:spAutoFit/>
          </a:bodyPr>
          <a:lstStyle/>
          <a:p>
            <a:r>
              <a:rPr lang="en-US" dirty="0">
                <a:solidFill>
                  <a:schemeClr val="bg1"/>
                </a:solidFill>
              </a:rPr>
              <a:t>We created a special class </a:t>
            </a:r>
            <a:r>
              <a:rPr lang="en-US" sz="2000" b="1" dirty="0" err="1">
                <a:solidFill>
                  <a:srgbClr val="C00000"/>
                </a:solidFill>
              </a:rPr>
              <a:t>TrainModel</a:t>
            </a:r>
            <a:r>
              <a:rPr lang="en-US" sz="2000" b="1" dirty="0">
                <a:solidFill>
                  <a:srgbClr val="C00000"/>
                </a:solidFill>
              </a:rPr>
              <a:t> </a:t>
            </a:r>
            <a:r>
              <a:rPr lang="en-US" dirty="0">
                <a:solidFill>
                  <a:schemeClr val="bg1"/>
                </a:solidFill>
              </a:rPr>
              <a:t>which is actually a Lightning module to extend the functionality of simple </a:t>
            </a:r>
            <a:r>
              <a:rPr lang="en-US" dirty="0" err="1">
                <a:solidFill>
                  <a:schemeClr val="bg1"/>
                </a:solidFill>
              </a:rPr>
              <a:t>pytorch</a:t>
            </a:r>
            <a:r>
              <a:rPr lang="en-US" dirty="0">
                <a:solidFill>
                  <a:schemeClr val="bg1"/>
                </a:solidFill>
              </a:rPr>
              <a:t> code with Lightning features:</a:t>
            </a:r>
            <a:endParaRPr lang="ru-RU" dirty="0">
              <a:solidFill>
                <a:schemeClr val="bg1"/>
              </a:solidFill>
            </a:endParaRPr>
          </a:p>
          <a:p>
            <a:pPr marL="342900" indent="-342900">
              <a:buFont typeface="Arial" panose="020B0604020202020204" pitchFamily="34" charset="0"/>
              <a:buChar char="•"/>
            </a:pPr>
            <a:r>
              <a:rPr lang="en-US" dirty="0">
                <a:solidFill>
                  <a:schemeClr val="bg1"/>
                </a:solidFill>
              </a:rPr>
              <a:t>full reproducibility</a:t>
            </a:r>
          </a:p>
          <a:p>
            <a:pPr marL="342900" indent="-342900">
              <a:buFont typeface="Arial" panose="020B0604020202020204" pitchFamily="34" charset="0"/>
              <a:buChar char="•"/>
            </a:pPr>
            <a:r>
              <a:rPr lang="en-US" dirty="0" err="1">
                <a:solidFill>
                  <a:schemeClr val="bg1"/>
                </a:solidFill>
              </a:rPr>
              <a:t>checkpoining</a:t>
            </a:r>
            <a:endParaRPr lang="en-US" dirty="0">
              <a:solidFill>
                <a:schemeClr val="bg1"/>
              </a:solidFill>
            </a:endParaRPr>
          </a:p>
          <a:p>
            <a:pPr marL="342900" indent="-342900">
              <a:buFont typeface="Arial" panose="020B0604020202020204" pitchFamily="34" charset="0"/>
              <a:buChar char="•"/>
            </a:pPr>
            <a:r>
              <a:rPr lang="en-US" dirty="0">
                <a:solidFill>
                  <a:schemeClr val="bg1"/>
                </a:solidFill>
              </a:rPr>
              <a:t>callbacks</a:t>
            </a:r>
          </a:p>
          <a:p>
            <a:pPr marL="342900" indent="-342900">
              <a:buFont typeface="Arial" panose="020B0604020202020204" pitchFamily="34" charset="0"/>
              <a:buChar char="•"/>
            </a:pPr>
            <a:r>
              <a:rPr lang="en-US" dirty="0">
                <a:solidFill>
                  <a:schemeClr val="bg1"/>
                </a:solidFill>
              </a:rPr>
              <a:t>metrics logging</a:t>
            </a:r>
          </a:p>
          <a:p>
            <a:pPr marL="342900" indent="-342900">
              <a:buFont typeface="Arial" panose="020B0604020202020204" pitchFamily="34" charset="0"/>
              <a:buChar char="•"/>
            </a:pPr>
            <a:r>
              <a:rPr lang="en-US" dirty="0">
                <a:solidFill>
                  <a:schemeClr val="bg1"/>
                </a:solidFill>
              </a:rPr>
              <a:t>multi-GPU training</a:t>
            </a:r>
          </a:p>
          <a:p>
            <a:pPr marL="342900" indent="-342900">
              <a:buFont typeface="Arial" panose="020B0604020202020204" pitchFamily="34" charset="0"/>
              <a:buChar char="•"/>
            </a:pPr>
            <a:r>
              <a:rPr lang="en-US" dirty="0">
                <a:solidFill>
                  <a:schemeClr val="bg1"/>
                </a:solidFill>
              </a:rPr>
              <a:t>TPU training</a:t>
            </a:r>
          </a:p>
          <a:p>
            <a:pPr marL="342900" indent="-342900">
              <a:buFont typeface="Arial" panose="020B0604020202020204" pitchFamily="34" charset="0"/>
              <a:buChar char="•"/>
            </a:pPr>
            <a:r>
              <a:rPr lang="en-US" dirty="0">
                <a:solidFill>
                  <a:schemeClr val="bg1"/>
                </a:solidFill>
              </a:rPr>
              <a:t>learning rate schedulers</a:t>
            </a:r>
          </a:p>
          <a:p>
            <a:pPr marL="342900" indent="-342900">
              <a:buFont typeface="Arial" panose="020B0604020202020204" pitchFamily="34" charset="0"/>
              <a:buChar char="•"/>
            </a:pPr>
            <a:r>
              <a:rPr lang="en-US" dirty="0">
                <a:solidFill>
                  <a:schemeClr val="bg1"/>
                </a:solidFill>
              </a:rPr>
              <a:t>batch size optimization</a:t>
            </a:r>
          </a:p>
          <a:p>
            <a:pPr marL="342900" indent="-342900">
              <a:buFont typeface="Arial" panose="020B0604020202020204" pitchFamily="34" charset="0"/>
              <a:buChar char="•"/>
            </a:pPr>
            <a:r>
              <a:rPr lang="en-US" dirty="0">
                <a:solidFill>
                  <a:schemeClr val="bg1"/>
                </a:solidFill>
              </a:rPr>
              <a:t>etc.</a:t>
            </a:r>
            <a:endParaRPr lang="ru-RU" dirty="0">
              <a:solidFill>
                <a:schemeClr val="bg1"/>
              </a:solidFill>
            </a:endParaRPr>
          </a:p>
        </p:txBody>
      </p:sp>
    </p:spTree>
    <p:extLst>
      <p:ext uri="{BB962C8B-B14F-4D97-AF65-F5344CB8AC3E}">
        <p14:creationId xmlns:p14="http://schemas.microsoft.com/office/powerpoint/2010/main" val="4036311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Зеленый">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4198</TotalTime>
  <Words>1459</Words>
  <Application>Microsoft Office PowerPoint</Application>
  <PresentationFormat>Widescreen</PresentationFormat>
  <Paragraphs>217</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Bebas Neue Regular</vt:lpstr>
      <vt:lpstr>Bodoni MT Poster Compressed</vt:lpstr>
      <vt:lpstr>Calibri</vt:lpstr>
      <vt:lpstr>Calibri Light</vt:lpstr>
      <vt:lpstr>Consolas</vt:lpstr>
      <vt:lpstr>Maiandra GD</vt:lpstr>
      <vt:lpstr>Office Theme</vt:lpstr>
      <vt:lpstr>Ariadne: PyTorch Library for Particle Track Reconstruction Using Deep Learning    The reported study was funded by RFBR according to the research project № 18-02-40101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Ariadne: PyTorch Library for Particle Track Reconstruction Using Deep Learning    The reported study was funded by RFBR according to the research project № 18-02-40101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Артём</dc:creator>
  <cp:lastModifiedBy>Pavel Goncharov</cp:lastModifiedBy>
  <cp:revision>327</cp:revision>
  <dcterms:created xsi:type="dcterms:W3CDTF">2020-03-11T19:21:53Z</dcterms:created>
  <dcterms:modified xsi:type="dcterms:W3CDTF">2020-12-15T07:13:48Z</dcterms:modified>
</cp:coreProperties>
</file>