
<file path=[Content_Types].xml><?xml version="1.0" encoding="utf-8"?>
<Types xmlns="http://schemas.openxmlformats.org/package/2006/content-types">
  <Default Extension="png" ContentType="image/png"/>
  <Default Extension="webm" ContentType="video/webm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9" r:id="rId12"/>
    <p:sldId id="265" r:id="rId13"/>
    <p:sldId id="266" r:id="rId14"/>
    <p:sldId id="267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FF0000"/>
    <a:srgbClr val="C7A159"/>
    <a:srgbClr val="2302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24" autoAdjust="0"/>
  </p:normalViewPr>
  <p:slideViewPr>
    <p:cSldViewPr snapToGrid="0">
      <p:cViewPr varScale="1">
        <p:scale>
          <a:sx n="84" d="100"/>
          <a:sy n="84" d="100"/>
        </p:scale>
        <p:origin x="62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9B73B9-9E54-44D3-A47A-82E58961957F}" type="doc">
      <dgm:prSet loTypeId="urn:microsoft.com/office/officeart/2005/8/layout/matrix1" loCatId="matrix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651AACBA-FCC3-41F6-9A29-2FB7C3C2A4AC}">
      <dgm:prSet phldrT="[Текст]"/>
      <dgm:spPr>
        <a:solidFill>
          <a:schemeClr val="bg1"/>
        </a:solidFill>
        <a:ln w="19050">
          <a:solidFill>
            <a:schemeClr val="accent2"/>
          </a:solidFill>
        </a:ln>
      </dgm:spPr>
      <dgm:t>
        <a:bodyPr/>
        <a:lstStyle/>
        <a:p>
          <a:r>
            <a:rPr lang="en-US" b="1" i="1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rPr>
            <a:t>The main aim:</a:t>
          </a:r>
        </a:p>
        <a:p>
          <a:r>
            <a:rPr lang="en-US" i="1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rPr>
            <a:t>study ionizing radiation effects on the neuronal mammalian cells</a:t>
          </a:r>
          <a:endParaRPr lang="ru-RU" dirty="0">
            <a:solidFill>
              <a:srgbClr val="002060"/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C8541AAC-20FA-4F87-ACD5-92CB24C910E0}" type="parTrans" cxnId="{42A17D8F-1D45-417A-923B-570F78344793}">
      <dgm:prSet/>
      <dgm:spPr/>
      <dgm:t>
        <a:bodyPr/>
        <a:lstStyle/>
        <a:p>
          <a:endParaRPr lang="ru-RU"/>
        </a:p>
      </dgm:t>
    </dgm:pt>
    <dgm:pt modelId="{7CB01745-4E92-44D1-A3AB-B3F596AD68C7}" type="sibTrans" cxnId="{42A17D8F-1D45-417A-923B-570F78344793}">
      <dgm:prSet/>
      <dgm:spPr/>
      <dgm:t>
        <a:bodyPr/>
        <a:lstStyle/>
        <a:p>
          <a:endParaRPr lang="ru-RU"/>
        </a:p>
      </dgm:t>
    </dgm:pt>
    <dgm:pt modelId="{F8FA2427-40A4-47C4-AF51-D10336422EEB}">
      <dgm:prSet phldrT="[Текст]" custT="1"/>
      <dgm:spPr>
        <a:ln w="19050">
          <a:solidFill>
            <a:srgbClr val="002060"/>
          </a:solidFill>
        </a:ln>
      </dgm:spPr>
      <dgm:t>
        <a:bodyPr/>
        <a:lstStyle/>
        <a:p>
          <a:r>
            <a:rPr lang="en-US" sz="1800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rPr>
            <a:t>Comprehensively study </a:t>
          </a:r>
          <a:br>
            <a:rPr lang="en-US" sz="1800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en-US" sz="1800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rPr>
            <a:t>the radiation-induced </a:t>
          </a:r>
          <a:br>
            <a:rPr lang="en-US" sz="1800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en-US" sz="1800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rPr>
            <a:t>DNA damage complexity   </a:t>
          </a:r>
          <a:endParaRPr lang="ru-RU" sz="1800" dirty="0">
            <a:solidFill>
              <a:srgbClr val="002060"/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1727854A-84AC-49A0-83B4-BF2C26F58DC7}" type="parTrans" cxnId="{D52F6E95-FB56-4074-A544-763688F712EA}">
      <dgm:prSet/>
      <dgm:spPr/>
      <dgm:t>
        <a:bodyPr/>
        <a:lstStyle/>
        <a:p>
          <a:endParaRPr lang="ru-RU"/>
        </a:p>
      </dgm:t>
    </dgm:pt>
    <dgm:pt modelId="{2E967498-F0F3-401C-9F15-887304C23515}" type="sibTrans" cxnId="{D52F6E95-FB56-4074-A544-763688F712EA}">
      <dgm:prSet/>
      <dgm:spPr/>
      <dgm:t>
        <a:bodyPr/>
        <a:lstStyle/>
        <a:p>
          <a:endParaRPr lang="ru-RU"/>
        </a:p>
      </dgm:t>
    </dgm:pt>
    <dgm:pt modelId="{9737E7C7-B283-4B10-AE27-1AFE1D7A7B0B}">
      <dgm:prSet phldrT="[Текст]" custT="1"/>
      <dgm:spPr>
        <a:ln w="19050"/>
      </dgm:spPr>
      <dgm:t>
        <a:bodyPr/>
        <a:lstStyle/>
        <a:p>
          <a:r>
            <a:rPr lang="en-US" sz="1800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rPr>
            <a:t>Research the effect of DNA synthesis inhibitor (</a:t>
          </a:r>
          <a:r>
            <a:rPr lang="en-US" sz="1800" dirty="0" err="1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rPr>
            <a:t>AraC</a:t>
          </a:r>
          <a:r>
            <a:rPr lang="en-US" sz="1800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rPr>
            <a:t>)</a:t>
          </a:r>
          <a:r>
            <a:rPr lang="ru-RU" sz="1800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rPr>
            <a:t> </a:t>
          </a:r>
          <a:r>
            <a:rPr lang="en-US" sz="1800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rPr>
            <a:t>on DNA damage formation and repair processes </a:t>
          </a:r>
          <a:endParaRPr lang="ru-RU" sz="1800" dirty="0">
            <a:solidFill>
              <a:srgbClr val="002060"/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99662B69-0B9E-46BB-A374-E3C5999C1677}" type="parTrans" cxnId="{869434D4-DEE4-468A-953A-9C2A041A31AC}">
      <dgm:prSet/>
      <dgm:spPr/>
      <dgm:t>
        <a:bodyPr/>
        <a:lstStyle/>
        <a:p>
          <a:endParaRPr lang="ru-RU"/>
        </a:p>
      </dgm:t>
    </dgm:pt>
    <dgm:pt modelId="{83C6100D-8130-4046-9CE6-4E5D762DE4E6}" type="sibTrans" cxnId="{869434D4-DEE4-468A-953A-9C2A041A31AC}">
      <dgm:prSet/>
      <dgm:spPr/>
      <dgm:t>
        <a:bodyPr/>
        <a:lstStyle/>
        <a:p>
          <a:endParaRPr lang="ru-RU"/>
        </a:p>
      </dgm:t>
    </dgm:pt>
    <dgm:pt modelId="{7A1C4E89-FC28-4153-8DA4-D0A6F614A895}">
      <dgm:prSet phldrT="[Текст]" custT="1"/>
      <dgm:spPr>
        <a:ln w="19050"/>
      </dgm:spPr>
      <dgm:t>
        <a:bodyPr/>
        <a:lstStyle/>
        <a:p>
          <a:r>
            <a:rPr lang="en-US" sz="1800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rPr>
            <a:t>Provide </a:t>
          </a:r>
          <a:r>
            <a:rPr lang="en-US" sz="180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rPr>
            <a:t>a comparative </a:t>
          </a:r>
          <a:r>
            <a:rPr lang="en-US" sz="1800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rPr>
            <a:t>analysis of biological effectiveness of ionizing radiation with different physical characteristics (low- and high- LET radiation)</a:t>
          </a:r>
          <a:endParaRPr lang="ru-RU" sz="1800" dirty="0">
            <a:solidFill>
              <a:srgbClr val="002060"/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A1A012D6-2A51-4D26-9E35-0C5F633F68BB}" type="parTrans" cxnId="{CE34B3D9-CE5C-432D-A957-C1B1343B6445}">
      <dgm:prSet/>
      <dgm:spPr/>
      <dgm:t>
        <a:bodyPr/>
        <a:lstStyle/>
        <a:p>
          <a:endParaRPr lang="ru-RU"/>
        </a:p>
      </dgm:t>
    </dgm:pt>
    <dgm:pt modelId="{BEAF67D3-FD0F-4F81-96B7-B145E5B7FC35}" type="sibTrans" cxnId="{CE34B3D9-CE5C-432D-A957-C1B1343B6445}">
      <dgm:prSet/>
      <dgm:spPr/>
      <dgm:t>
        <a:bodyPr/>
        <a:lstStyle/>
        <a:p>
          <a:endParaRPr lang="ru-RU"/>
        </a:p>
      </dgm:t>
    </dgm:pt>
    <dgm:pt modelId="{6E3E99EE-CA04-43B5-AFFF-F9982FBD46BA}">
      <dgm:prSet phldrT="[Текст]" custT="1"/>
      <dgm:spPr>
        <a:ln w="19050"/>
      </dgm:spPr>
      <dgm:t>
        <a:bodyPr/>
        <a:lstStyle/>
        <a:p>
          <a:r>
            <a:rPr lang="en-US" sz="1800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rPr>
            <a:t>Compare the DNA damage yield after exposure</a:t>
          </a:r>
          <a:r>
            <a:rPr lang="ru-RU" sz="1800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rPr>
            <a:t> </a:t>
          </a:r>
          <a:r>
            <a:rPr lang="en-US" sz="1800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rPr>
            <a:t>to ionizing radiation </a:t>
          </a:r>
          <a:br>
            <a:rPr lang="en-US" sz="1800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en-US" sz="1800" i="1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rPr>
            <a:t>in vivo</a:t>
          </a:r>
          <a:r>
            <a:rPr lang="en-US" sz="1800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rPr>
            <a:t> &amp; </a:t>
          </a:r>
          <a:r>
            <a:rPr lang="en-US" sz="1800" i="1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rPr>
            <a:t>in vitro</a:t>
          </a:r>
          <a:endParaRPr lang="ru-RU" sz="1800" i="1" dirty="0">
            <a:solidFill>
              <a:srgbClr val="002060"/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E313DC91-CFFE-4D5A-BF6C-261C7ADDBFB7}" type="parTrans" cxnId="{FF71C0F4-A307-43B6-A211-3955108A29B2}">
      <dgm:prSet/>
      <dgm:spPr/>
      <dgm:t>
        <a:bodyPr/>
        <a:lstStyle/>
        <a:p>
          <a:endParaRPr lang="ru-RU"/>
        </a:p>
      </dgm:t>
    </dgm:pt>
    <dgm:pt modelId="{7BAC69BE-3C5A-4E85-8050-81B0308646B5}" type="sibTrans" cxnId="{FF71C0F4-A307-43B6-A211-3955108A29B2}">
      <dgm:prSet/>
      <dgm:spPr/>
      <dgm:t>
        <a:bodyPr/>
        <a:lstStyle/>
        <a:p>
          <a:endParaRPr lang="ru-RU"/>
        </a:p>
      </dgm:t>
    </dgm:pt>
    <dgm:pt modelId="{30FB62AD-32D5-41E6-8285-C22D61312EDC}" type="pres">
      <dgm:prSet presAssocID="{FB9B73B9-9E54-44D3-A47A-82E58961957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2743F1-1E7B-4C3A-BFD2-661A2B2CAC52}" type="pres">
      <dgm:prSet presAssocID="{FB9B73B9-9E54-44D3-A47A-82E58961957F}" presName="matrix" presStyleCnt="0"/>
      <dgm:spPr/>
      <dgm:t>
        <a:bodyPr/>
        <a:lstStyle/>
        <a:p>
          <a:endParaRPr lang="ru-RU"/>
        </a:p>
      </dgm:t>
    </dgm:pt>
    <dgm:pt modelId="{A9A83B6D-573C-44E5-976B-45EBBE343EE3}" type="pres">
      <dgm:prSet presAssocID="{FB9B73B9-9E54-44D3-A47A-82E58961957F}" presName="tile1" presStyleLbl="node1" presStyleIdx="0" presStyleCnt="4" custLinFactNeighborX="-219"/>
      <dgm:spPr/>
      <dgm:t>
        <a:bodyPr/>
        <a:lstStyle/>
        <a:p>
          <a:endParaRPr lang="ru-RU"/>
        </a:p>
      </dgm:t>
    </dgm:pt>
    <dgm:pt modelId="{2825DB94-DF09-4094-8E6E-4B35DB5D6501}" type="pres">
      <dgm:prSet presAssocID="{FB9B73B9-9E54-44D3-A47A-82E58961957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F43177-6202-400F-A203-0D82C1718EAF}" type="pres">
      <dgm:prSet presAssocID="{FB9B73B9-9E54-44D3-A47A-82E58961957F}" presName="tile2" presStyleLbl="node1" presStyleIdx="1" presStyleCnt="4" custLinFactNeighborX="682"/>
      <dgm:spPr/>
      <dgm:t>
        <a:bodyPr/>
        <a:lstStyle/>
        <a:p>
          <a:endParaRPr lang="ru-RU"/>
        </a:p>
      </dgm:t>
    </dgm:pt>
    <dgm:pt modelId="{C3DF9718-CCF6-49D4-9E9A-9B7615C1081A}" type="pres">
      <dgm:prSet presAssocID="{FB9B73B9-9E54-44D3-A47A-82E58961957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76639C-6BD7-42AF-81C0-4C07079833A0}" type="pres">
      <dgm:prSet presAssocID="{FB9B73B9-9E54-44D3-A47A-82E58961957F}" presName="tile3" presStyleLbl="node1" presStyleIdx="2" presStyleCnt="4"/>
      <dgm:spPr/>
      <dgm:t>
        <a:bodyPr/>
        <a:lstStyle/>
        <a:p>
          <a:endParaRPr lang="ru-RU"/>
        </a:p>
      </dgm:t>
    </dgm:pt>
    <dgm:pt modelId="{40FC97B7-A712-467F-A99B-A4E0C7E1087C}" type="pres">
      <dgm:prSet presAssocID="{FB9B73B9-9E54-44D3-A47A-82E58961957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E5D085-2D44-4B8D-81B3-16518CF7BDD2}" type="pres">
      <dgm:prSet presAssocID="{FB9B73B9-9E54-44D3-A47A-82E58961957F}" presName="tile4" presStyleLbl="node1" presStyleIdx="3" presStyleCnt="4"/>
      <dgm:spPr/>
      <dgm:t>
        <a:bodyPr/>
        <a:lstStyle/>
        <a:p>
          <a:endParaRPr lang="ru-RU"/>
        </a:p>
      </dgm:t>
    </dgm:pt>
    <dgm:pt modelId="{C785904E-831A-4DCC-B07E-6815FAB550DE}" type="pres">
      <dgm:prSet presAssocID="{FB9B73B9-9E54-44D3-A47A-82E58961957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4BD2B4-02BD-4E6C-9DA2-66C7F98A73AF}" type="pres">
      <dgm:prSet presAssocID="{FB9B73B9-9E54-44D3-A47A-82E58961957F}" presName="centerTile" presStyleLbl="fgShp" presStyleIdx="0" presStyleCnt="1" custScaleX="112627" custScaleY="13626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641E6039-A056-4016-BEC0-486C72A89546}" type="presOf" srcId="{F8FA2427-40A4-47C4-AF51-D10336422EEB}" destId="{A9A83B6D-573C-44E5-976B-45EBBE343EE3}" srcOrd="0" destOrd="0" presId="urn:microsoft.com/office/officeart/2005/8/layout/matrix1"/>
    <dgm:cxn modelId="{1CBD4E65-7CDB-4DCF-9F17-8E6D0C6B9D15}" type="presOf" srcId="{651AACBA-FCC3-41F6-9A29-2FB7C3C2A4AC}" destId="{9A4BD2B4-02BD-4E6C-9DA2-66C7F98A73AF}" srcOrd="0" destOrd="0" presId="urn:microsoft.com/office/officeart/2005/8/layout/matrix1"/>
    <dgm:cxn modelId="{D52F6E95-FB56-4074-A544-763688F712EA}" srcId="{651AACBA-FCC3-41F6-9A29-2FB7C3C2A4AC}" destId="{F8FA2427-40A4-47C4-AF51-D10336422EEB}" srcOrd="0" destOrd="0" parTransId="{1727854A-84AC-49A0-83B4-BF2C26F58DC7}" sibTransId="{2E967498-F0F3-401C-9F15-887304C23515}"/>
    <dgm:cxn modelId="{6EA83970-F6E2-4533-B08A-3CC588421673}" type="presOf" srcId="{F8FA2427-40A4-47C4-AF51-D10336422EEB}" destId="{2825DB94-DF09-4094-8E6E-4B35DB5D6501}" srcOrd="1" destOrd="0" presId="urn:microsoft.com/office/officeart/2005/8/layout/matrix1"/>
    <dgm:cxn modelId="{42A17D8F-1D45-417A-923B-570F78344793}" srcId="{FB9B73B9-9E54-44D3-A47A-82E58961957F}" destId="{651AACBA-FCC3-41F6-9A29-2FB7C3C2A4AC}" srcOrd="0" destOrd="0" parTransId="{C8541AAC-20FA-4F87-ACD5-92CB24C910E0}" sibTransId="{7CB01745-4E92-44D1-A3AB-B3F596AD68C7}"/>
    <dgm:cxn modelId="{CE34B3D9-CE5C-432D-A957-C1B1343B6445}" srcId="{651AACBA-FCC3-41F6-9A29-2FB7C3C2A4AC}" destId="{7A1C4E89-FC28-4153-8DA4-D0A6F614A895}" srcOrd="2" destOrd="0" parTransId="{A1A012D6-2A51-4D26-9E35-0C5F633F68BB}" sibTransId="{BEAF67D3-FD0F-4F81-96B7-B145E5B7FC35}"/>
    <dgm:cxn modelId="{1DF6CC8E-8005-4439-BF4A-A2FEC761D35F}" type="presOf" srcId="{FB9B73B9-9E54-44D3-A47A-82E58961957F}" destId="{30FB62AD-32D5-41E6-8285-C22D61312EDC}" srcOrd="0" destOrd="0" presId="urn:microsoft.com/office/officeart/2005/8/layout/matrix1"/>
    <dgm:cxn modelId="{869434D4-DEE4-468A-953A-9C2A041A31AC}" srcId="{651AACBA-FCC3-41F6-9A29-2FB7C3C2A4AC}" destId="{9737E7C7-B283-4B10-AE27-1AFE1D7A7B0B}" srcOrd="1" destOrd="0" parTransId="{99662B69-0B9E-46BB-A374-E3C5999C1677}" sibTransId="{83C6100D-8130-4046-9CE6-4E5D762DE4E6}"/>
    <dgm:cxn modelId="{54B644B6-7999-4E44-853B-F4E5B869D269}" type="presOf" srcId="{6E3E99EE-CA04-43B5-AFFF-F9982FBD46BA}" destId="{C785904E-831A-4DCC-B07E-6815FAB550DE}" srcOrd="1" destOrd="0" presId="urn:microsoft.com/office/officeart/2005/8/layout/matrix1"/>
    <dgm:cxn modelId="{9ED5606B-8F71-4DBE-9490-4E32A8693711}" type="presOf" srcId="{6E3E99EE-CA04-43B5-AFFF-F9982FBD46BA}" destId="{0AE5D085-2D44-4B8D-81B3-16518CF7BDD2}" srcOrd="0" destOrd="0" presId="urn:microsoft.com/office/officeart/2005/8/layout/matrix1"/>
    <dgm:cxn modelId="{B8D5E09A-35C4-40F2-9AEC-930F964597CD}" type="presOf" srcId="{9737E7C7-B283-4B10-AE27-1AFE1D7A7B0B}" destId="{3AF43177-6202-400F-A203-0D82C1718EAF}" srcOrd="0" destOrd="0" presId="urn:microsoft.com/office/officeart/2005/8/layout/matrix1"/>
    <dgm:cxn modelId="{4A3CE821-05BE-45DD-95D1-29189A3F361C}" type="presOf" srcId="{9737E7C7-B283-4B10-AE27-1AFE1D7A7B0B}" destId="{C3DF9718-CCF6-49D4-9E9A-9B7615C1081A}" srcOrd="1" destOrd="0" presId="urn:microsoft.com/office/officeart/2005/8/layout/matrix1"/>
    <dgm:cxn modelId="{FF71C0F4-A307-43B6-A211-3955108A29B2}" srcId="{651AACBA-FCC3-41F6-9A29-2FB7C3C2A4AC}" destId="{6E3E99EE-CA04-43B5-AFFF-F9982FBD46BA}" srcOrd="3" destOrd="0" parTransId="{E313DC91-CFFE-4D5A-BF6C-261C7ADDBFB7}" sibTransId="{7BAC69BE-3C5A-4E85-8050-81B0308646B5}"/>
    <dgm:cxn modelId="{1DE53D76-F4EE-4CAA-B14D-C637A48D4D38}" type="presOf" srcId="{7A1C4E89-FC28-4153-8DA4-D0A6F614A895}" destId="{C576639C-6BD7-42AF-81C0-4C07079833A0}" srcOrd="0" destOrd="0" presId="urn:microsoft.com/office/officeart/2005/8/layout/matrix1"/>
    <dgm:cxn modelId="{1CCD0E77-2D36-453D-AC9B-18A7DFD3BA67}" type="presOf" srcId="{7A1C4E89-FC28-4153-8DA4-D0A6F614A895}" destId="{40FC97B7-A712-467F-A99B-A4E0C7E1087C}" srcOrd="1" destOrd="0" presId="urn:microsoft.com/office/officeart/2005/8/layout/matrix1"/>
    <dgm:cxn modelId="{6DB78A0A-A222-4A45-9D8D-24D0CA5C3BD3}" type="presParOf" srcId="{30FB62AD-32D5-41E6-8285-C22D61312EDC}" destId="{DC2743F1-1E7B-4C3A-BFD2-661A2B2CAC52}" srcOrd="0" destOrd="0" presId="urn:microsoft.com/office/officeart/2005/8/layout/matrix1"/>
    <dgm:cxn modelId="{A16C2839-7B48-43E2-8871-F5D82FD97722}" type="presParOf" srcId="{DC2743F1-1E7B-4C3A-BFD2-661A2B2CAC52}" destId="{A9A83B6D-573C-44E5-976B-45EBBE343EE3}" srcOrd="0" destOrd="0" presId="urn:microsoft.com/office/officeart/2005/8/layout/matrix1"/>
    <dgm:cxn modelId="{CFDBD904-6E41-41B7-B215-2899780F8A9D}" type="presParOf" srcId="{DC2743F1-1E7B-4C3A-BFD2-661A2B2CAC52}" destId="{2825DB94-DF09-4094-8E6E-4B35DB5D6501}" srcOrd="1" destOrd="0" presId="urn:microsoft.com/office/officeart/2005/8/layout/matrix1"/>
    <dgm:cxn modelId="{D7FE5E15-CA31-4A4F-89B9-3B9C245B069B}" type="presParOf" srcId="{DC2743F1-1E7B-4C3A-BFD2-661A2B2CAC52}" destId="{3AF43177-6202-400F-A203-0D82C1718EAF}" srcOrd="2" destOrd="0" presId="urn:microsoft.com/office/officeart/2005/8/layout/matrix1"/>
    <dgm:cxn modelId="{011BBB26-415D-42CF-A364-D0DD8A9386E9}" type="presParOf" srcId="{DC2743F1-1E7B-4C3A-BFD2-661A2B2CAC52}" destId="{C3DF9718-CCF6-49D4-9E9A-9B7615C1081A}" srcOrd="3" destOrd="0" presId="urn:microsoft.com/office/officeart/2005/8/layout/matrix1"/>
    <dgm:cxn modelId="{66A80F60-1062-4E11-B09E-32E23B0A13E6}" type="presParOf" srcId="{DC2743F1-1E7B-4C3A-BFD2-661A2B2CAC52}" destId="{C576639C-6BD7-42AF-81C0-4C07079833A0}" srcOrd="4" destOrd="0" presId="urn:microsoft.com/office/officeart/2005/8/layout/matrix1"/>
    <dgm:cxn modelId="{F5180D48-8515-45F8-AE89-29EA51FFD4A8}" type="presParOf" srcId="{DC2743F1-1E7B-4C3A-BFD2-661A2B2CAC52}" destId="{40FC97B7-A712-467F-A99B-A4E0C7E1087C}" srcOrd="5" destOrd="0" presId="urn:microsoft.com/office/officeart/2005/8/layout/matrix1"/>
    <dgm:cxn modelId="{2873CB55-4C84-4C96-9EE1-DB513B46F56C}" type="presParOf" srcId="{DC2743F1-1E7B-4C3A-BFD2-661A2B2CAC52}" destId="{0AE5D085-2D44-4B8D-81B3-16518CF7BDD2}" srcOrd="6" destOrd="0" presId="urn:microsoft.com/office/officeart/2005/8/layout/matrix1"/>
    <dgm:cxn modelId="{E17F5E51-7AF4-45AB-893E-60F861B49D48}" type="presParOf" srcId="{DC2743F1-1E7B-4C3A-BFD2-661A2B2CAC52}" destId="{C785904E-831A-4DCC-B07E-6815FAB550DE}" srcOrd="7" destOrd="0" presId="urn:microsoft.com/office/officeart/2005/8/layout/matrix1"/>
    <dgm:cxn modelId="{114609C3-31AE-48EB-B586-030BB0DC778F}" type="presParOf" srcId="{30FB62AD-32D5-41E6-8285-C22D61312EDC}" destId="{9A4BD2B4-02BD-4E6C-9DA2-66C7F98A73AF}" srcOrd="1" destOrd="0" presId="urn:microsoft.com/office/officeart/2005/8/layout/matrix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5098E-A8FE-4185-9D77-D5EF72E6AD19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53B85-81AF-41E4-8512-F472341C4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653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Glioblastoma is an aggressive cancer that can occur in the brain or spinal cord. Glioblastoma forms from cells called astrocytes, which support nerve cells.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53B85-81AF-41E4-8512-F472341C43D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441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Сказать</a:t>
            </a:r>
            <a:r>
              <a:rPr lang="ru-RU" baseline="0" dirty="0" smtClean="0"/>
              <a:t> про недостоверное отличие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53B85-81AF-41E4-8512-F472341C43D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060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53B85-81AF-41E4-8512-F472341C43D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963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53B85-81AF-41E4-8512-F472341C43D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263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2E676-F0F8-4B38-8E6D-EF3B1BE452F5}" type="datetime1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A962-FE10-4B38-8B27-0EC411C64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082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A6E9-3924-4813-9AFA-F172903D5F21}" type="datetime1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A962-FE10-4B38-8B27-0EC411C64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577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634FD-554B-4949-ACAA-495FB92D35AB}" type="datetime1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A962-FE10-4B38-8B27-0EC411C64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308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B011F-CCA0-42E7-89A3-26A17BC82906}" type="datetime1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A962-FE10-4B38-8B27-0EC411C64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284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DE26E-88E7-4724-9426-BC0EB71A6A9B}" type="datetime1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A962-FE10-4B38-8B27-0EC411C64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801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9D12-7314-46E4-98BF-6473B1B3C40E}" type="datetime1">
              <a:rPr lang="ru-RU" smtClean="0"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A962-FE10-4B38-8B27-0EC411C64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171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D0DA-85D5-4F3F-A1B2-E03752539D17}" type="datetime1">
              <a:rPr lang="ru-RU" smtClean="0"/>
              <a:t>15.12.2020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A962-FE10-4B38-8B27-0EC411C64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20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03704-0279-47C0-B20D-C1B58434E2D7}" type="datetime1">
              <a:rPr lang="ru-RU" smtClean="0"/>
              <a:t>15.12.2020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A962-FE10-4B38-8B27-0EC411C64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597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710D-5525-45F0-A20B-0B1FE5621939}" type="datetime1">
              <a:rPr lang="ru-RU" smtClean="0"/>
              <a:t>15.12.2020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A962-FE10-4B38-8B27-0EC411C64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25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09581-BBD7-4EC9-B870-EA73C080D865}" type="datetime1">
              <a:rPr lang="ru-RU" smtClean="0"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A962-FE10-4B38-8B27-0EC411C64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515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99447-DC73-4692-82D6-50C036668E91}" type="datetime1">
              <a:rPr lang="ru-RU" smtClean="0"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A962-FE10-4B38-8B27-0EC411C64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27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C48FA-7924-450C-B340-5D686E87F37B}" type="datetime1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DA962-FE10-4B38-8B27-0EC411C64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774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oleObject" Target="../embeddings/oleObject7.bin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5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wmf"/><Relationship Id="rId11" Type="http://schemas.openxmlformats.org/officeDocument/2006/relationships/image" Target="../media/image40.png"/><Relationship Id="rId5" Type="http://schemas.openxmlformats.org/officeDocument/2006/relationships/oleObject" Target="../embeddings/oleObject8.bin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24.wmf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video" Target="../media/media2.mp4"/><Relationship Id="rId7" Type="http://schemas.openxmlformats.org/officeDocument/2006/relationships/image" Target="../media/image28.wmf"/><Relationship Id="rId2" Type="http://schemas.microsoft.com/office/2007/relationships/media" Target="../media/media2.mp4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30.wmf"/><Relationship Id="rId5" Type="http://schemas.openxmlformats.org/officeDocument/2006/relationships/image" Target="../media/image32.png"/><Relationship Id="rId10" Type="http://schemas.openxmlformats.org/officeDocument/2006/relationships/oleObject" Target="../embeddings/oleObject13.bin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9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microsoft.com/office/2007/relationships/media" Target="../media/media1.webm"/><Relationship Id="rId1" Type="http://schemas.openxmlformats.org/officeDocument/2006/relationships/video" Target="NULL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9.wmf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2.png"/><Relationship Id="rId5" Type="http://schemas.openxmlformats.org/officeDocument/2006/relationships/image" Target="../media/image18.wmf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7.pn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13" Type="http://schemas.openxmlformats.org/officeDocument/2006/relationships/image" Target="../media/image28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220.png"/><Relationship Id="rId12" Type="http://schemas.openxmlformats.org/officeDocument/2006/relationships/image" Target="../media/image27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1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wmf"/><Relationship Id="rId11" Type="http://schemas.openxmlformats.org/officeDocument/2006/relationships/image" Target="../media/image260.png"/><Relationship Id="rId5" Type="http://schemas.openxmlformats.org/officeDocument/2006/relationships/oleObject" Target="../embeddings/oleObject4.bin"/><Relationship Id="rId15" Type="http://schemas.openxmlformats.org/officeDocument/2006/relationships/image" Target="../media/image30.png"/><Relationship Id="rId10" Type="http://schemas.openxmlformats.org/officeDocument/2006/relationships/image" Target="../media/image250.png"/><Relationship Id="rId4" Type="http://schemas.openxmlformats.org/officeDocument/2006/relationships/image" Target="../media/image20.wmf"/><Relationship Id="rId9" Type="http://schemas.openxmlformats.org/officeDocument/2006/relationships/image" Target="../media/image240.png"/><Relationship Id="rId1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67256" y="1255594"/>
            <a:ext cx="9144000" cy="3506424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Detection of clustered DNA Damage in Mammalian Cells Induced by Ionizing Radiation with Different Physical Characteristics</a:t>
            </a:r>
            <a:endParaRPr lang="ru-RU" sz="48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92238" y="90412"/>
            <a:ext cx="9144000" cy="928048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Laboratory of radiation biology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JINR</a:t>
            </a:r>
            <a:endParaRPr lang="ru-RU" sz="2000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0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Dubna</a:t>
            </a: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 State University</a:t>
            </a:r>
            <a:endParaRPr lang="ru-RU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2052850" y="5079590"/>
            <a:ext cx="9144000" cy="928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u="sng" dirty="0" smtClean="0">
                <a:latin typeface="Roboto" panose="02000000000000000000" pitchFamily="2" charset="0"/>
                <a:ea typeface="Roboto" panose="02000000000000000000" pitchFamily="2" charset="0"/>
              </a:rPr>
              <a:t>Regina </a:t>
            </a:r>
            <a:r>
              <a:rPr lang="en-US" sz="1800" u="sng" dirty="0" err="1" smtClean="0">
                <a:latin typeface="Roboto" panose="02000000000000000000" pitchFamily="2" charset="0"/>
                <a:ea typeface="Roboto" panose="02000000000000000000" pitchFamily="2" charset="0"/>
              </a:rPr>
              <a:t>Kozhina</a:t>
            </a: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</a:rPr>
              <a:t>, V.N. </a:t>
            </a:r>
            <a:r>
              <a:rPr lang="en-US" sz="18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Chausov</a:t>
            </a: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</a:rPr>
              <a:t>, E.V. </a:t>
            </a:r>
            <a:r>
              <a:rPr lang="en-US" sz="18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Ilyina</a:t>
            </a: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</a:rPr>
              <a:t>, E.A. Kuzmina, S.I. </a:t>
            </a:r>
            <a:r>
              <a:rPr lang="en-US" sz="18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Tiounchik</a:t>
            </a:r>
            <a:endParaRPr lang="ru-RU" sz="1800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sz="1800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</a:rPr>
              <a:t>Scientific supervisor: D.Sc. A.V. </a:t>
            </a:r>
            <a:r>
              <a:rPr lang="en-US" sz="18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Boreyko</a:t>
            </a: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lang="ru-RU" sz="1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881" y="-1"/>
            <a:ext cx="1336738" cy="12555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56" b="18431"/>
          <a:stretch/>
        </p:blipFill>
        <p:spPr>
          <a:xfrm>
            <a:off x="10911256" y="15678"/>
            <a:ext cx="1342292" cy="12399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5595" cy="1255595"/>
          </a:xfrm>
          <a:prstGeom prst="rect">
            <a:avLst/>
          </a:prstGeom>
        </p:spPr>
      </p:pic>
      <p:sp>
        <p:nvSpPr>
          <p:cNvPr id="10" name="Подзаголовок 4"/>
          <p:cNvSpPr txBox="1">
            <a:spLocks/>
          </p:cNvSpPr>
          <p:nvPr/>
        </p:nvSpPr>
        <p:spPr>
          <a:xfrm>
            <a:off x="3048000" y="6496586"/>
            <a:ext cx="9144000" cy="330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XXIII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International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Scientific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Conference of Young Scientists and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Specialists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(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AYSS-2020)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44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485" y="-79712"/>
            <a:ext cx="11491546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Induction </a:t>
            </a:r>
            <a:r>
              <a:rPr lang="en-US" sz="40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of DNA </a:t>
            </a:r>
            <a:r>
              <a:rPr lang="en-US" sz="4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Damage in U87 Cells After Exposure to Accelerated </a:t>
            </a:r>
            <a:r>
              <a:rPr lang="en-US" sz="4000" baseline="30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15</a:t>
            </a:r>
            <a:r>
              <a:rPr lang="en-US" sz="4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</a:t>
            </a:r>
            <a:r>
              <a:rPr lang="en-US" sz="40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4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Ions</a:t>
            </a:r>
            <a:endParaRPr lang="ru-RU" sz="40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5" name="Объект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8613737"/>
              </p:ext>
            </p:extLst>
          </p:nvPr>
        </p:nvGraphicFramePr>
        <p:xfrm>
          <a:off x="77788" y="1200150"/>
          <a:ext cx="5457825" cy="417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788" y="1200150"/>
                        <a:ext cx="5457825" cy="4176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A962-FE10-4B38-8B27-0EC411C64E78}" type="slidenum">
              <a:rPr lang="ru-RU" smtClean="0"/>
              <a:t>10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9049086"/>
              </p:ext>
            </p:extLst>
          </p:nvPr>
        </p:nvGraphicFramePr>
        <p:xfrm>
          <a:off x="6545263" y="1200150"/>
          <a:ext cx="5457825" cy="417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" name="Graph" r:id="rId5" imgW="3920760" imgH="3000960" progId="Origin95.Graph">
                  <p:embed/>
                </p:oleObj>
              </mc:Choice>
              <mc:Fallback>
                <p:oleObj name="Graph" r:id="rId5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45263" y="1200150"/>
                        <a:ext cx="5457825" cy="4176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4"/>
              <p:cNvSpPr txBox="1"/>
              <p:nvPr/>
            </p:nvSpPr>
            <p:spPr>
              <a:xfrm>
                <a:off x="2059153" y="5313951"/>
                <a:ext cx="2093394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SSB</m:t>
                          </m:r>
                          <m:r>
                            <a:rPr lang="ru-RU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𝐹𝑝𝑔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SSB</m:t>
                          </m:r>
                        </m:den>
                      </m:f>
                      <m:r>
                        <a:rPr lang="ru-RU" b="0" i="1" smtClean="0">
                          <a:latin typeface="Cambria Math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153" y="5313951"/>
                <a:ext cx="2093394" cy="6127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6"/>
              <p:cNvSpPr txBox="1"/>
              <p:nvPr/>
            </p:nvSpPr>
            <p:spPr>
              <a:xfrm>
                <a:off x="1977662" y="6032638"/>
                <a:ext cx="2349874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SSB</m:t>
                          </m:r>
                          <m:r>
                            <a:rPr lang="ru-RU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𝐸𝑛𝑑𝑜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𝐼𝐼𝐼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SSB</m:t>
                          </m:r>
                        </m:den>
                      </m:f>
                      <m:r>
                        <a:rPr lang="ru-RU" b="0" i="1" smtClean="0">
                          <a:latin typeface="Cambria Math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1.2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662" y="6032638"/>
                <a:ext cx="2349874" cy="61824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4"/>
              <p:cNvSpPr txBox="1"/>
              <p:nvPr/>
            </p:nvSpPr>
            <p:spPr>
              <a:xfrm>
                <a:off x="8695130" y="5313951"/>
                <a:ext cx="1940724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DSB</m:t>
                          </m:r>
                          <m:r>
                            <a:rPr lang="ru-RU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𝐹𝑝𝑔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DSB</m:t>
                          </m:r>
                        </m:den>
                      </m:f>
                      <m:r>
                        <a:rPr lang="ru-RU" b="0" i="1" smtClean="0">
                          <a:latin typeface="Cambria Math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5130" y="5313951"/>
                <a:ext cx="1940724" cy="6127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6"/>
              <p:cNvSpPr txBox="1"/>
              <p:nvPr/>
            </p:nvSpPr>
            <p:spPr>
              <a:xfrm>
                <a:off x="8471319" y="6051590"/>
                <a:ext cx="2388346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DSB</m:t>
                          </m:r>
                          <m:r>
                            <a:rPr lang="ru-RU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𝐸𝑛𝑑𝑜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𝐼𝐼𝐼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DSB</m:t>
                          </m:r>
                        </m:den>
                      </m:f>
                      <m:r>
                        <a:rPr lang="ru-RU" b="0" i="1" smtClean="0">
                          <a:latin typeface="Cambria Math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3.2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1319" y="6051590"/>
                <a:ext cx="2388346" cy="61824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080465" y="2928900"/>
                <a:ext cx="73770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=6. 3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0465" y="2928900"/>
                <a:ext cx="737702" cy="246221"/>
              </a:xfrm>
              <a:prstGeom prst="rect">
                <a:avLst/>
              </a:prstGeom>
              <a:blipFill rotWithShape="0">
                <a:blip r:embed="rId11"/>
                <a:stretch>
                  <a:fillRect l="-6612" r="-4959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080465" y="3269851"/>
                <a:ext cx="73770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=5. 7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0465" y="3269851"/>
                <a:ext cx="737702" cy="246221"/>
              </a:xfrm>
              <a:prstGeom prst="rect">
                <a:avLst/>
              </a:prstGeom>
              <a:blipFill rotWithShape="0">
                <a:blip r:embed="rId12"/>
                <a:stretch>
                  <a:fillRect l="-6612" r="-4959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1080465" y="3951753"/>
                <a:ext cx="73770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=1. 8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0465" y="3951753"/>
                <a:ext cx="737702" cy="246221"/>
              </a:xfrm>
              <a:prstGeom prst="rect">
                <a:avLst/>
              </a:prstGeom>
              <a:blipFill rotWithShape="0">
                <a:blip r:embed="rId13"/>
                <a:stretch>
                  <a:fillRect l="-6612" r="-4959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711216" y="2525713"/>
                <a:ext cx="73770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=9. 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216" y="2525713"/>
                <a:ext cx="737702" cy="246221"/>
              </a:xfrm>
              <a:prstGeom prst="rect">
                <a:avLst/>
              </a:prstGeom>
              <a:blipFill rotWithShape="0">
                <a:blip r:embed="rId14"/>
                <a:stretch>
                  <a:fillRect l="-6612" r="-5785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711216" y="1937804"/>
                <a:ext cx="8189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=10. </m:t>
                    </m:r>
                  </m:oMath>
                </a14:m>
                <a:r>
                  <a:rPr lang="ru-RU" dirty="0" smtClean="0"/>
                  <a:t>5</a:t>
                </a:r>
                <a:endParaRPr lang="ru-RU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216" y="1937804"/>
                <a:ext cx="818942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8955" t="-28889" r="-16418" b="-5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711216" y="3006963"/>
                <a:ext cx="73770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=7. 9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216" y="3006963"/>
                <a:ext cx="737702" cy="246221"/>
              </a:xfrm>
              <a:prstGeom prst="rect">
                <a:avLst/>
              </a:prstGeom>
              <a:blipFill rotWithShape="0">
                <a:blip r:embed="rId16"/>
                <a:stretch>
                  <a:fillRect l="-6612" r="-4959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467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622" y="0"/>
            <a:ext cx="1163863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Repair </a:t>
            </a:r>
            <a:r>
              <a:rPr lang="en-US" sz="40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of DNA </a:t>
            </a:r>
            <a:r>
              <a:rPr lang="en-US" sz="4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Damage in U87 Cells After Exposure to Accelerated </a:t>
            </a:r>
            <a:r>
              <a:rPr lang="en-US" sz="4000" baseline="30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15</a:t>
            </a:r>
            <a:r>
              <a:rPr lang="en-US" sz="4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</a:t>
            </a:r>
            <a:r>
              <a:rPr lang="en-US" sz="40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4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Ions</a:t>
            </a:r>
            <a:endParaRPr lang="ru-RU" sz="40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5" name="Объект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4782215"/>
              </p:ext>
            </p:extLst>
          </p:nvPr>
        </p:nvGraphicFramePr>
        <p:xfrm>
          <a:off x="95250" y="1820863"/>
          <a:ext cx="5457825" cy="417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4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250" y="1820863"/>
                        <a:ext cx="5457825" cy="4176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A962-FE10-4B38-8B27-0EC411C64E78}" type="slidenum">
              <a:rPr lang="ru-RU" smtClean="0"/>
              <a:t>11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130249"/>
              </p:ext>
            </p:extLst>
          </p:nvPr>
        </p:nvGraphicFramePr>
        <p:xfrm>
          <a:off x="6430962" y="1820863"/>
          <a:ext cx="5457523" cy="417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5" name="Graph" r:id="rId5" imgW="3920760" imgH="3000960" progId="Origin95.Graph">
                  <p:embed/>
                </p:oleObj>
              </mc:Choice>
              <mc:Fallback>
                <p:oleObj name="Graph" r:id="rId5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30962" y="1820863"/>
                        <a:ext cx="5457523" cy="417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312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466" y="-65370"/>
            <a:ext cx="11659609" cy="1352874"/>
          </a:xfrm>
        </p:spPr>
        <p:txBody>
          <a:bodyPr>
            <a:noAutofit/>
          </a:bodyPr>
          <a:lstStyle/>
          <a:p>
            <a:pPr algn="ctr"/>
            <a:r>
              <a:rPr lang="en-US" sz="37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Induction and Repair </a:t>
            </a:r>
            <a:r>
              <a:rPr lang="en-US" sz="37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of</a:t>
            </a:r>
            <a:r>
              <a:rPr lang="ru-RU" sz="37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7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DNA </a:t>
            </a:r>
            <a:r>
              <a:rPr lang="en-US" sz="37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Damage </a:t>
            </a:r>
            <a:r>
              <a:rPr lang="en-US" sz="37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</a:t>
            </a:r>
            <a:r>
              <a:rPr lang="ru-RU" sz="37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7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Hippocampal </a:t>
            </a:r>
            <a:r>
              <a:rPr lang="en-US" sz="37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Cells of Rats After Exposure </a:t>
            </a:r>
            <a:r>
              <a:rPr lang="en-US" sz="37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</a:t>
            </a:r>
            <a:r>
              <a:rPr lang="ru-RU" sz="37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700" baseline="300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60</a:t>
            </a:r>
            <a:r>
              <a:rPr lang="en-US" sz="37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 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γ</a:t>
            </a:r>
            <a:r>
              <a:rPr lang="en-US" sz="37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-rays</a:t>
            </a:r>
            <a:endParaRPr lang="ru-RU" sz="37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video">
            <a:hlinkClick r:id="" action="ppaction://media"/>
          </p:cNvPr>
          <p:cNvPicPr>
            <a:picLocks noGrp="1" noChangeAspect="1"/>
          </p:cNvPicPr>
          <p:nvPr>
            <p:ph idx="1"/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07709" y="4576475"/>
            <a:ext cx="2205782" cy="1654337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A962-FE10-4B38-8B27-0EC411C64E78}" type="slidenum">
              <a:rPr lang="ru-RU" smtClean="0"/>
              <a:t>12</a:t>
            </a:fld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770781"/>
              </p:ext>
            </p:extLst>
          </p:nvPr>
        </p:nvGraphicFramePr>
        <p:xfrm>
          <a:off x="545066" y="4085938"/>
          <a:ext cx="3999049" cy="30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7" name="Graph" r:id="rId6" imgW="3920760" imgH="3000960" progId="Origin95.Graph">
                  <p:embed/>
                </p:oleObj>
              </mc:Choice>
              <mc:Fallback>
                <p:oleObj name="Graph" r:id="rId6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5066" y="4085938"/>
                        <a:ext cx="3999049" cy="30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2822093"/>
              </p:ext>
            </p:extLst>
          </p:nvPr>
        </p:nvGraphicFramePr>
        <p:xfrm>
          <a:off x="435574" y="886721"/>
          <a:ext cx="4704765" cy="36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8" name="Graph" r:id="rId8" imgW="3920760" imgH="3000960" progId="Origin95.Graph">
                  <p:embed/>
                </p:oleObj>
              </mc:Choice>
              <mc:Fallback>
                <p:oleObj name="Graph" r:id="rId8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35574" y="886721"/>
                        <a:ext cx="4704765" cy="360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027442"/>
              </p:ext>
            </p:extLst>
          </p:nvPr>
        </p:nvGraphicFramePr>
        <p:xfrm>
          <a:off x="5988658" y="913706"/>
          <a:ext cx="4704770" cy="36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9" name="Graph" r:id="rId10" imgW="3920760" imgH="3000960" progId="Origin95.Graph">
                  <p:embed/>
                </p:oleObj>
              </mc:Choice>
              <mc:Fallback>
                <p:oleObj name="Graph" r:id="rId10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988658" y="913706"/>
                        <a:ext cx="4704770" cy="360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00794" y="1234250"/>
            <a:ext cx="6682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</a:rPr>
              <a:t>3 </a:t>
            </a:r>
            <a:r>
              <a:rPr lang="en-US" sz="16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Gy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51099" y="1180996"/>
            <a:ext cx="6682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</a:rPr>
              <a:t>3 </a:t>
            </a:r>
            <a:r>
              <a:rPr lang="en-US" sz="16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Gy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309586" y="3699115"/>
            <a:ext cx="7403905" cy="11239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798484" y="5031163"/>
            <a:ext cx="2260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oboto" panose="02000000000000000000" pitchFamily="2" charset="0"/>
                <a:ea typeface="Roboto" panose="02000000000000000000" pitchFamily="2" charset="0"/>
              </a:rPr>
              <a:t>Mechanism of action of </a:t>
            </a:r>
            <a:r>
              <a:rPr lang="en-US" sz="16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AraC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30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14" repeatCount="indefinite" fill="remove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6312" y="0"/>
            <a:ext cx="10515600" cy="127635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Conclusions</a:t>
            </a:r>
            <a:endParaRPr lang="ru-RU" sz="40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1162" y="1030288"/>
            <a:ext cx="10990750" cy="557212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Dose-related increases in DNA SSB and DSB after enzymatic treatment (</a:t>
            </a:r>
            <a:r>
              <a:rPr lang="en-US" sz="2000" i="1" dirty="0">
                <a:latin typeface="Roboto" panose="02000000000000000000" pitchFamily="2" charset="0"/>
                <a:ea typeface="Roboto" panose="02000000000000000000" pitchFamily="2" charset="0"/>
              </a:rPr>
              <a:t>Endo III 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and </a:t>
            </a:r>
            <a:r>
              <a:rPr lang="en-US" sz="2000" i="1" dirty="0" err="1">
                <a:latin typeface="Roboto" panose="02000000000000000000" pitchFamily="2" charset="0"/>
                <a:ea typeface="Roboto" panose="02000000000000000000" pitchFamily="2" charset="0"/>
              </a:rPr>
              <a:t>Fpg</a:t>
            </a:r>
            <a:r>
              <a:rPr lang="en-US" sz="2000" i="1" dirty="0"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demonstrates that modified bases make an important contribution to clustered DNA damage formation after exposure to </a:t>
            </a:r>
            <a:r>
              <a:rPr lang="en-US" sz="2000" baseline="30000" dirty="0" smtClean="0">
                <a:latin typeface="Roboto" panose="02000000000000000000" pitchFamily="2" charset="0"/>
                <a:ea typeface="Roboto" panose="02000000000000000000" pitchFamily="2" charset="0"/>
              </a:rPr>
              <a:t>60</a:t>
            </a: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Co </a:t>
            </a:r>
            <a:r>
              <a:rPr lang="el-GR" sz="20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γ</a:t>
            </a:r>
            <a:r>
              <a:rPr lang="el-GR" sz="2000" dirty="0">
                <a:latin typeface="Roboto" panose="02000000000000000000" pitchFamily="2" charset="0"/>
                <a:ea typeface="Roboto" panose="02000000000000000000" pitchFamily="2" charset="0"/>
              </a:rPr>
              <a:t>-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rays </a:t>
            </a:r>
            <a:r>
              <a:rPr lang="en-US" sz="2000" i="1" dirty="0">
                <a:latin typeface="Roboto" panose="02000000000000000000" pitchFamily="2" charset="0"/>
                <a:ea typeface="Roboto" panose="02000000000000000000" pitchFamily="2" charset="0"/>
              </a:rPr>
              <a:t>in vivo 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and accelerated </a:t>
            </a:r>
            <a:r>
              <a:rPr lang="en-US" sz="2000" baseline="30000" dirty="0" smtClean="0">
                <a:latin typeface="Roboto" panose="02000000000000000000" pitchFamily="2" charset="0"/>
                <a:ea typeface="Roboto" panose="02000000000000000000" pitchFamily="2" charset="0"/>
              </a:rPr>
              <a:t>15</a:t>
            </a: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N 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ions (LET = 85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keV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/</a:t>
            </a:r>
            <a:r>
              <a:rPr lang="el-GR" sz="2000" dirty="0">
                <a:latin typeface="Roboto" panose="02000000000000000000" pitchFamily="2" charset="0"/>
                <a:ea typeface="Roboto" panose="02000000000000000000" pitchFamily="2" charset="0"/>
              </a:rPr>
              <a:t>μ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m) </a:t>
            </a:r>
            <a:r>
              <a:rPr lang="en-US" sz="2000" i="1" dirty="0">
                <a:latin typeface="Roboto" panose="02000000000000000000" pitchFamily="2" charset="0"/>
                <a:ea typeface="Roboto" panose="02000000000000000000" pitchFamily="2" charset="0"/>
              </a:rPr>
              <a:t>in vitro</a:t>
            </a: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;</a:t>
            </a:r>
          </a:p>
          <a:p>
            <a:pPr algn="just">
              <a:lnSpc>
                <a:spcPct val="100000"/>
              </a:lnSpc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Repair kinetics of clustered DNA damage have exponential character both in rat hippocampal cell culture and human U87 glioblastoma cells after exposure to accelerated </a:t>
            </a:r>
            <a:r>
              <a:rPr lang="en-US" sz="2000" baseline="30000" dirty="0" smtClean="0">
                <a:latin typeface="Roboto" panose="02000000000000000000" pitchFamily="2" charset="0"/>
                <a:ea typeface="Roboto" panose="02000000000000000000" pitchFamily="2" charset="0"/>
              </a:rPr>
              <a:t>15</a:t>
            </a: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N 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ions (LET = </a:t>
            </a: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 85 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keV/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μm</a:t>
            </a: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);</a:t>
            </a:r>
          </a:p>
          <a:p>
            <a:pPr algn="just">
              <a:lnSpc>
                <a:spcPct val="100000"/>
              </a:lnSpc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The number of DNA SSB and DSB in rat hippocampal neurons after </a:t>
            </a:r>
            <a:r>
              <a:rPr lang="en-US" sz="2000" i="1" dirty="0">
                <a:latin typeface="Roboto" panose="02000000000000000000" pitchFamily="2" charset="0"/>
                <a:ea typeface="Roboto" panose="02000000000000000000" pitchFamily="2" charset="0"/>
              </a:rPr>
              <a:t>Endo III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and </a:t>
            </a:r>
            <a:r>
              <a:rPr lang="en-US" sz="2000" i="1" dirty="0" err="1">
                <a:latin typeface="Roboto" panose="02000000000000000000" pitchFamily="2" charset="0"/>
                <a:ea typeface="Roboto" panose="02000000000000000000" pitchFamily="2" charset="0"/>
              </a:rPr>
              <a:t>Fpg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treatment dramatically outnumber the control level up until </a:t>
            </a: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24 h 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of post-radiation incubation</a:t>
            </a: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;</a:t>
            </a:r>
          </a:p>
          <a:p>
            <a:pPr algn="just">
              <a:lnSpc>
                <a:spcPct val="100000"/>
              </a:lnSpc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The amount of DNA enzymatic lesions in human U87 glioblastoma cells comes close to control level after </a:t>
            </a: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24 h 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post-radiation incubation</a:t>
            </a: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;</a:t>
            </a:r>
            <a:endParaRPr lang="ru-RU" sz="2000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>
              <a:lnSpc>
                <a:spcPct val="100000"/>
              </a:lnSpc>
            </a:pP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The 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level of unrepaired lesions even after </a:t>
            </a: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24 h 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remains almost 2-times higher than under normal </a:t>
            </a: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conditions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;</a:t>
            </a:r>
            <a:endParaRPr lang="en-US" sz="2000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>
              <a:lnSpc>
                <a:spcPct val="100000"/>
              </a:lnSpc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The significant contribution of enzymatic DNA damage is observed under the action of synthesis inhibitor that expands the total number of DNA damage in rat hippocampal cells after exposure to </a:t>
            </a:r>
            <a:r>
              <a:rPr lang="en-US" sz="2000" baseline="30000" dirty="0">
                <a:latin typeface="Roboto" panose="02000000000000000000" pitchFamily="2" charset="0"/>
                <a:ea typeface="Roboto" panose="02000000000000000000" pitchFamily="2" charset="0"/>
              </a:rPr>
              <a:t>60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Co </a:t>
            </a:r>
            <a:r>
              <a:rPr lang="el-GR" sz="20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γ</a:t>
            </a:r>
            <a:r>
              <a:rPr lang="el-GR" sz="2000" dirty="0">
                <a:latin typeface="Roboto" panose="02000000000000000000" pitchFamily="2" charset="0"/>
                <a:ea typeface="Roboto" panose="02000000000000000000" pitchFamily="2" charset="0"/>
              </a:rPr>
              <a:t>-</a:t>
            </a: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rays.</a:t>
            </a:r>
            <a:endParaRPr lang="ru-RU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A962-FE10-4B38-8B27-0EC411C64E7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76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76361" y="111939"/>
            <a:ext cx="9439275" cy="23876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Thank you for your attention</a:t>
            </a:r>
            <a:r>
              <a:rPr lang="ru-RU" b="1" dirty="0" smtClean="0">
                <a:solidFill>
                  <a:srgbClr val="002060"/>
                </a:solidFill>
              </a:rPr>
              <a:t>!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71636" y="6111875"/>
            <a:ext cx="9144000" cy="609600"/>
          </a:xfrm>
        </p:spPr>
        <p:txBody>
          <a:bodyPr>
            <a:normAutofit/>
          </a:bodyPr>
          <a:lstStyle/>
          <a:p>
            <a:r>
              <a:rPr lang="en-US" dirty="0"/>
              <a:t>This work was supported by Moscow Region Governor's </a:t>
            </a:r>
            <a:r>
              <a:rPr lang="en-US" dirty="0" smtClean="0"/>
              <a:t>grant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A962-FE10-4B38-8B27-0EC411C64E78}" type="slidenum">
              <a:rPr lang="ru-RU" smtClean="0"/>
              <a:t>14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56808" y="2977807"/>
            <a:ext cx="3431425" cy="257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9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14400" y="10909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Roboto"/>
              </a:rPr>
              <a:t>Modifying effect of AraC in melanoma B16 cells after exposure to protons (10 Gy)</a:t>
            </a:r>
            <a:endParaRPr lang="ru-RU" sz="3600" b="1" dirty="0">
              <a:solidFill>
                <a:srgbClr val="002060"/>
              </a:solidFill>
              <a:latin typeface="Roboto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196158" y="1332548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en-US" sz="2000" b="0" dirty="0" smtClean="0">
                <a:latin typeface="Roboto"/>
              </a:rPr>
              <a:t>2 days after irradiation</a:t>
            </a:r>
            <a:endParaRPr lang="ru-RU" sz="2000" b="0" dirty="0">
              <a:latin typeface="Roboto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8" y="2569083"/>
            <a:ext cx="4951662" cy="3787267"/>
          </a:xfrm>
        </p:spPr>
      </p:pic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6246812" y="1332548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en-US" sz="2000" b="0" dirty="0" smtClean="0">
                <a:latin typeface="Roboto"/>
              </a:rPr>
              <a:t>10 days after irradiation</a:t>
            </a:r>
            <a:endParaRPr lang="ru-RU" sz="2000" b="0" dirty="0">
              <a:latin typeface="Roboto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588" y="2569083"/>
            <a:ext cx="4951662" cy="3787267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A962-FE10-4B38-8B27-0EC411C64E7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634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407" y="0"/>
            <a:ext cx="10515600" cy="126609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DNA Damage</a:t>
            </a:r>
            <a:r>
              <a:rPr lang="ru-RU" sz="40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 Neuronal Cells</a:t>
            </a:r>
            <a:endParaRPr lang="ru-RU" sz="40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9" y="927466"/>
            <a:ext cx="7588146" cy="4444634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A962-FE10-4B38-8B27-0EC411C64E78}" type="slidenum">
              <a:rPr lang="ru-RU" smtClean="0"/>
              <a:t>2</a:t>
            </a:fld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362200" y="1491930"/>
            <a:ext cx="3240000" cy="900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 w="0"/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Genomic instability</a:t>
            </a:r>
            <a:endParaRPr lang="en-US" sz="2000" dirty="0">
              <a:ln w="0"/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US" sz="2000" dirty="0" smtClean="0">
                <a:ln w="0"/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Genetic alterations</a:t>
            </a:r>
            <a:endParaRPr lang="ru-RU" sz="2000" dirty="0">
              <a:ln>
                <a:solidFill>
                  <a:schemeClr val="tx1"/>
                </a:solidFill>
              </a:ln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362200" y="2899122"/>
            <a:ext cx="3240000" cy="900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 w="0"/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Carcinogenesis</a:t>
            </a:r>
            <a:endParaRPr lang="ru-RU" sz="2000" dirty="0">
              <a:ln>
                <a:solidFill>
                  <a:schemeClr val="tx1"/>
                </a:solidFill>
              </a:ln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362200" y="4225329"/>
            <a:ext cx="3240000" cy="900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 w="0"/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Chronic inflammation</a:t>
            </a:r>
          </a:p>
          <a:p>
            <a:pPr algn="ctr"/>
            <a:r>
              <a:rPr lang="en-US" sz="2000" dirty="0" smtClean="0">
                <a:ln w="0"/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Immune response</a:t>
            </a:r>
            <a:endParaRPr lang="ru-RU" sz="2000" dirty="0">
              <a:ln>
                <a:solidFill>
                  <a:schemeClr val="tx1"/>
                </a:solidFill>
              </a:ln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362200" y="5535669"/>
            <a:ext cx="3240000" cy="900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 w="0"/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Cell injury</a:t>
            </a:r>
          </a:p>
          <a:p>
            <a:pPr algn="ctr"/>
            <a:r>
              <a:rPr lang="en-US" sz="2000" dirty="0" smtClean="0">
                <a:ln w="0"/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Cell death</a:t>
            </a:r>
            <a:endParaRPr lang="ru-RU" sz="2000" dirty="0">
              <a:ln>
                <a:solidFill>
                  <a:schemeClr val="tx1"/>
                </a:solidFill>
              </a:ln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405303" y="5536487"/>
            <a:ext cx="3240000" cy="900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n w="0"/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</a:t>
            </a:r>
            <a:r>
              <a:rPr lang="en-US" sz="2000" dirty="0" smtClean="0">
                <a:ln w="0"/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eurodegeneration</a:t>
            </a:r>
            <a:endParaRPr lang="ru-RU" sz="2000" dirty="0">
              <a:ln w="0"/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48407" y="5535669"/>
            <a:ext cx="3240000" cy="900000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 w="0"/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Functional disorders</a:t>
            </a:r>
            <a:endParaRPr lang="ru-RU" sz="2000" dirty="0">
              <a:ln>
                <a:solidFill>
                  <a:schemeClr val="tx1"/>
                </a:solidFill>
              </a:ln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85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1" t="33346" r="16179" b="15083"/>
          <a:stretch/>
        </p:blipFill>
        <p:spPr>
          <a:xfrm>
            <a:off x="10555620" y="5255301"/>
            <a:ext cx="1626700" cy="8468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326" y="0"/>
            <a:ext cx="10849219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Aim </a:t>
            </a:r>
            <a:r>
              <a:rPr lang="en-US" sz="4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&amp;</a:t>
            </a:r>
            <a:r>
              <a:rPr lang="en-US" sz="40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Goals</a:t>
            </a:r>
            <a:endParaRPr lang="ru-RU" sz="40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A962-FE10-4B38-8B27-0EC411C64E78}" type="slidenum">
              <a:rPr lang="ru-RU" smtClean="0"/>
              <a:t>3</a:t>
            </a:fld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59552038"/>
              </p:ext>
            </p:extLst>
          </p:nvPr>
        </p:nvGraphicFramePr>
        <p:xfrm>
          <a:off x="2397738" y="1315386"/>
          <a:ext cx="8180294" cy="5395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64"/>
          <a:stretch/>
        </p:blipFill>
        <p:spPr>
          <a:xfrm>
            <a:off x="159235" y="4013341"/>
            <a:ext cx="1268429" cy="1476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80"/>
          <a:stretch/>
        </p:blipFill>
        <p:spPr>
          <a:xfrm>
            <a:off x="1009714" y="5280025"/>
            <a:ext cx="1268036" cy="1476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641" y="1866196"/>
            <a:ext cx="1025086" cy="11190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346879" y="2931648"/>
            <a:ext cx="577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AraC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4"/>
          <a:stretch/>
        </p:blipFill>
        <p:spPr>
          <a:xfrm>
            <a:off x="416190" y="1599027"/>
            <a:ext cx="1861560" cy="198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6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7218558" y="737847"/>
            <a:ext cx="3996000" cy="6156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17685" y="791936"/>
            <a:ext cx="4025137" cy="53436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277" y="1"/>
            <a:ext cx="11435035" cy="81225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Research Objects</a:t>
            </a:r>
            <a:endParaRPr lang="ru-RU" sz="40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9"/>
          <a:stretch/>
        </p:blipFill>
        <p:spPr>
          <a:xfrm>
            <a:off x="8689091" y="3710354"/>
            <a:ext cx="1878676" cy="2334255"/>
          </a:xfrm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A962-FE10-4B38-8B27-0EC411C64E78}" type="slidenum">
              <a:rPr lang="ru-RU" smtClean="0"/>
              <a:t>4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6" b="19200"/>
          <a:stretch/>
        </p:blipFill>
        <p:spPr>
          <a:xfrm>
            <a:off x="1832291" y="1431281"/>
            <a:ext cx="1851005" cy="1800000"/>
          </a:xfrm>
          <a:prstGeom prst="rect">
            <a:avLst/>
          </a:prstGeom>
        </p:spPr>
      </p:pic>
      <p:pic>
        <p:nvPicPr>
          <p:cNvPr id="7" name="Объект 18"/>
          <p:cNvPicPr>
            <a:picLocks noGrp="1"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6" r="8664" b="5893"/>
          <a:stretch/>
        </p:blipFill>
        <p:spPr>
          <a:xfrm>
            <a:off x="8091311" y="1326297"/>
            <a:ext cx="2664069" cy="19388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62" t="9827"/>
          <a:stretch/>
        </p:blipFill>
        <p:spPr>
          <a:xfrm>
            <a:off x="1351456" y="3926235"/>
            <a:ext cx="2812674" cy="211372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64599" y="6075144"/>
            <a:ext cx="38014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Rat hippocampal neuronal cell culture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Sprague Dawley)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610600" y="6078976"/>
            <a:ext cx="22260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Rat </a:t>
            </a:r>
            <a:r>
              <a:rPr lang="en-US" dirty="0" smtClean="0"/>
              <a:t>hippocampal cells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(Sprague </a:t>
            </a:r>
            <a:r>
              <a:rPr lang="en-US" dirty="0"/>
              <a:t>Dawley)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253570" y="3265104"/>
            <a:ext cx="3017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Human</a:t>
            </a:r>
            <a:r>
              <a:rPr lang="ru-RU" dirty="0"/>
              <a:t> U87 </a:t>
            </a:r>
            <a:r>
              <a:rPr lang="ru-RU" dirty="0" err="1"/>
              <a:t>glioblastoma</a:t>
            </a:r>
            <a:r>
              <a:rPr lang="ru-RU" dirty="0"/>
              <a:t> </a:t>
            </a:r>
            <a:r>
              <a:rPr lang="ru-RU" dirty="0" err="1"/>
              <a:t>cells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25362" y="745932"/>
            <a:ext cx="407996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700" dirty="0" err="1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accelerated</a:t>
            </a:r>
            <a:r>
              <a:rPr lang="ru-RU" sz="17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700" baseline="300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15</a:t>
            </a:r>
            <a:r>
              <a:rPr lang="en-US" sz="17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</a:t>
            </a:r>
            <a:r>
              <a:rPr lang="ru-RU" sz="17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1700" dirty="0" err="1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ions</a:t>
            </a:r>
            <a:r>
              <a:rPr lang="ru-RU" sz="17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(LET = 85 </a:t>
            </a:r>
            <a:r>
              <a:rPr lang="ru-RU" sz="1700" dirty="0" err="1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keV</a:t>
            </a:r>
            <a:r>
              <a:rPr lang="ru-RU" sz="17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/µm) </a:t>
            </a:r>
          </a:p>
          <a:p>
            <a:pPr algn="ctr"/>
            <a:r>
              <a:rPr lang="ru-RU" sz="1700" i="1" dirty="0" err="1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</a:t>
            </a:r>
            <a:r>
              <a:rPr lang="ru-RU" sz="1700" i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1700" i="1" dirty="0" err="1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vitro</a:t>
            </a:r>
            <a:r>
              <a:rPr lang="ru-RU" sz="1700" i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lang="ru-RU" sz="17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391393" y="737870"/>
            <a:ext cx="382316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700" baseline="300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60</a:t>
            </a:r>
            <a:r>
              <a:rPr lang="en-US" sz="17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</a:t>
            </a:r>
            <a:r>
              <a:rPr lang="ru-RU" sz="17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l-GR" dirty="0" smtClean="0">
                <a:solidFill>
                  <a:srgbClr val="00206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γ</a:t>
            </a:r>
            <a:r>
              <a:rPr lang="ru-RU" sz="17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</a:t>
            </a:r>
            <a:r>
              <a:rPr lang="ru-RU" sz="1700" dirty="0" err="1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rays</a:t>
            </a:r>
            <a:r>
              <a:rPr lang="ru-RU" sz="17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pPr algn="ctr"/>
            <a:r>
              <a:rPr lang="ru-RU" sz="1700" i="1" dirty="0" err="1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</a:t>
            </a:r>
            <a:r>
              <a:rPr lang="ru-RU" sz="1700" i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1700" i="1" dirty="0" err="1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vivo</a:t>
            </a:r>
            <a:endParaRPr lang="ru-RU" sz="17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76015" y="3234231"/>
            <a:ext cx="3161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Mice hippocampal cells (C57Bl)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849989" y="3839423"/>
            <a:ext cx="1449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hippocampus</a:t>
            </a:r>
            <a:endParaRPr lang="ru-RU" dirty="0"/>
          </a:p>
        </p:txBody>
      </p:sp>
      <p:pic>
        <p:nvPicPr>
          <p:cNvPr id="16" name="ImmaterialDigitalHypsilophodo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73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53828" y="2602655"/>
            <a:ext cx="2839102" cy="163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08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5273" y="152728"/>
            <a:ext cx="3267808" cy="104984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Comet Assay</a:t>
            </a:r>
            <a:endParaRPr lang="ru-RU" sz="40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" b="5956"/>
          <a:stretch/>
        </p:blipFill>
        <p:spPr>
          <a:xfrm>
            <a:off x="666993" y="3264"/>
            <a:ext cx="5628221" cy="6854736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A962-FE10-4B38-8B27-0EC411C64E78}" type="slidenum">
              <a:rPr lang="ru-RU" smtClean="0"/>
              <a:t>5</a:t>
            </a:fld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379" y="2394252"/>
            <a:ext cx="3049641" cy="3124571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5811715" y="2394253"/>
            <a:ext cx="2645664" cy="9556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088423" y="4589585"/>
            <a:ext cx="4368956" cy="9292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4084027" y="3730106"/>
            <a:ext cx="628650" cy="2264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78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960" y="114896"/>
            <a:ext cx="4703763" cy="703385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Enzyme Treatment</a:t>
            </a:r>
            <a:endParaRPr lang="ru-RU" sz="40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60" y="2857360"/>
            <a:ext cx="7444016" cy="3681552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34960" y="1263512"/>
            <a:ext cx="7697613" cy="1807428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>
                <a:solidFill>
                  <a:srgbClr val="C00000"/>
                </a:solidFill>
              </a:rPr>
              <a:t>Endo III </a:t>
            </a:r>
            <a:r>
              <a:rPr lang="en-US" sz="2400" dirty="0"/>
              <a:t>recognizes oxidized </a:t>
            </a:r>
            <a:r>
              <a:rPr lang="en-US" sz="2400" dirty="0" smtClean="0"/>
              <a:t>pyrimidines</a:t>
            </a:r>
          </a:p>
          <a:p>
            <a:pPr algn="just"/>
            <a:r>
              <a:rPr lang="en-US" sz="2400" b="1" dirty="0" err="1" smtClean="0">
                <a:solidFill>
                  <a:srgbClr val="C00000"/>
                </a:solidFill>
              </a:rPr>
              <a:t>Fpg</a:t>
            </a:r>
            <a:r>
              <a:rPr lang="en-US" sz="2400" dirty="0" smtClean="0"/>
              <a:t> </a:t>
            </a:r>
            <a:r>
              <a:rPr lang="en-US" sz="2400" dirty="0"/>
              <a:t>is specific for oxidized purines </a:t>
            </a:r>
            <a:r>
              <a:rPr lang="en-US" sz="2400" dirty="0" smtClean="0"/>
              <a:t>and </a:t>
            </a:r>
            <a:r>
              <a:rPr lang="en-US" sz="2400" dirty="0" err="1" smtClean="0"/>
              <a:t>otherring</a:t>
            </a:r>
            <a:r>
              <a:rPr lang="en-US" sz="2400" dirty="0" smtClean="0"/>
              <a:t>-opened purines</a:t>
            </a:r>
            <a:endParaRPr lang="ru-RU" sz="1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A962-FE10-4B38-8B27-0EC411C64E78}" type="slidenum">
              <a:rPr lang="ru-RU" smtClean="0"/>
              <a:t>6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079" y="1263512"/>
            <a:ext cx="3460645" cy="316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5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42900" y="-21248"/>
            <a:ext cx="11606579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Induction of DNA Damage in Hippocampal Cells of Mice After Exposure to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γ</a:t>
            </a:r>
            <a:r>
              <a:rPr lang="en-US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-rays </a:t>
            </a:r>
            <a:r>
              <a:rPr lang="en-US" baseline="30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60</a:t>
            </a:r>
            <a:r>
              <a:rPr lang="en-US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 </a:t>
            </a:r>
            <a:r>
              <a:rPr lang="en-US" i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</a:t>
            </a:r>
            <a:r>
              <a:rPr lang="en-US" i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 </a:t>
            </a:r>
            <a:r>
              <a:rPr lang="en-US" i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vivo</a:t>
            </a:r>
            <a:endParaRPr lang="ru-RU" i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8" name="Объект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6750036"/>
              </p:ext>
            </p:extLst>
          </p:nvPr>
        </p:nvGraphicFramePr>
        <p:xfrm>
          <a:off x="93663" y="1117600"/>
          <a:ext cx="5456237" cy="417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Graph" r:id="rId4" imgW="3920760" imgH="3000960" progId="Origin95.Graph">
                  <p:embed/>
                </p:oleObj>
              </mc:Choice>
              <mc:Fallback>
                <p:oleObj name="Graph" r:id="rId4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3663" y="1117600"/>
                        <a:ext cx="5456237" cy="417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A962-FE10-4B38-8B27-0EC411C64E78}" type="slidenum">
              <a:rPr lang="ru-RU" smtClean="0"/>
              <a:t>7</a:t>
            </a:fld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568693"/>
              </p:ext>
            </p:extLst>
          </p:nvPr>
        </p:nvGraphicFramePr>
        <p:xfrm>
          <a:off x="6421438" y="1177925"/>
          <a:ext cx="5456237" cy="417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Graph" r:id="rId6" imgW="3920760" imgH="3000960" progId="Origin95.Graph">
                  <p:embed/>
                </p:oleObj>
              </mc:Choice>
              <mc:Fallback>
                <p:oleObj name="Graph" r:id="rId6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21438" y="1177925"/>
                        <a:ext cx="5456237" cy="4176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6"/>
              <p:cNvSpPr txBox="1"/>
              <p:nvPr/>
            </p:nvSpPr>
            <p:spPr>
              <a:xfrm>
                <a:off x="1793301" y="5293253"/>
                <a:ext cx="2585189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SSB</m:t>
                          </m:r>
                          <m:r>
                            <a:rPr lang="ru-RU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𝐸𝑛𝑑𝑜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𝐼𝐼𝐼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SSB</m:t>
                          </m:r>
                        </m:den>
                      </m:f>
                      <m:r>
                        <a:rPr lang="ru-RU" b="0" i="1" smtClean="0">
                          <a:latin typeface="Cambria Math"/>
                        </a:rPr>
                        <m:t>=1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301" y="5293253"/>
                <a:ext cx="2585189" cy="61824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49895" y="6108743"/>
                <a:ext cx="2078727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SSB</m:t>
                          </m:r>
                          <m:r>
                            <a:rPr lang="ru-RU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𝐹𝑝𝑔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SSB</m:t>
                          </m:r>
                        </m:den>
                      </m:f>
                      <m:r>
                        <a:rPr lang="ru-RU" b="0" i="1" smtClean="0">
                          <a:latin typeface="Cambria Math"/>
                        </a:rPr>
                        <m:t>=1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ru-RU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895" y="6108743"/>
                <a:ext cx="2078727" cy="6127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6691679" y="5293253"/>
                <a:ext cx="5257800" cy="14156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DSB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ru-RU" i="1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𝐸𝑛𝑑𝑜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𝐼𝐼𝐼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DSB</m:t>
                          </m:r>
                        </m:den>
                      </m:f>
                      <m:r>
                        <a:rPr lang="ru-RU" i="1">
                          <a:latin typeface="Cambria Math"/>
                        </a:rPr>
                        <m:t>=3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dirty="0"/>
              </a:p>
              <a:p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DSB</m:t>
                          </m:r>
                          <m:r>
                            <a:rPr lang="ru-RU" i="1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𝐹𝑝𝑔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DSB</m:t>
                          </m:r>
                        </m:den>
                      </m:f>
                      <m:r>
                        <a:rPr lang="ru-RU" i="1">
                          <a:latin typeface="Cambria Math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3.6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1679" y="5293253"/>
                <a:ext cx="5257800" cy="141564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98385" y="1962036"/>
                <a:ext cx="85151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=16. 2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8385" y="1962036"/>
                <a:ext cx="851515" cy="246221"/>
              </a:xfrm>
              <a:prstGeom prst="rect">
                <a:avLst/>
              </a:prstGeom>
              <a:blipFill rotWithShape="0">
                <a:blip r:embed="rId11"/>
                <a:stretch>
                  <a:fillRect l="-5755" r="-5036" b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177107" y="1676545"/>
                <a:ext cx="8189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=18. </m:t>
                    </m:r>
                  </m:oMath>
                </a14:m>
                <a:r>
                  <a:rPr lang="ru-RU" dirty="0" smtClean="0"/>
                  <a:t>0</a:t>
                </a:r>
                <a:endParaRPr lang="ru-RU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107" y="1676545"/>
                <a:ext cx="818942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8889" t="-28889" r="-16296" b="-5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698385" y="2313877"/>
                <a:ext cx="85151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=14. 6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8385" y="2313877"/>
                <a:ext cx="851515" cy="246221"/>
              </a:xfrm>
              <a:prstGeom prst="rect">
                <a:avLst/>
              </a:prstGeom>
              <a:blipFill rotWithShape="0">
                <a:blip r:embed="rId13"/>
                <a:stretch>
                  <a:fillRect l="-5755" r="-5036" b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1104230" y="3480152"/>
                <a:ext cx="73770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=4. 7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4230" y="3480152"/>
                <a:ext cx="737702" cy="246221"/>
              </a:xfrm>
              <a:prstGeom prst="rect">
                <a:avLst/>
              </a:prstGeom>
              <a:blipFill rotWithShape="0">
                <a:blip r:embed="rId14"/>
                <a:stretch>
                  <a:fillRect l="-6612" r="-4959" b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1097963" y="3815883"/>
                <a:ext cx="73770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=4. 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7963" y="3815883"/>
                <a:ext cx="737702" cy="246221"/>
              </a:xfrm>
              <a:prstGeom prst="rect">
                <a:avLst/>
              </a:prstGeom>
              <a:blipFill rotWithShape="0">
                <a:blip r:embed="rId15"/>
                <a:stretch>
                  <a:fillRect l="-6612" r="-4959" b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1097964" y="4263592"/>
                <a:ext cx="73770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=1. 3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7964" y="4263592"/>
                <a:ext cx="737702" cy="246221"/>
              </a:xfrm>
              <a:prstGeom prst="rect">
                <a:avLst/>
              </a:prstGeom>
              <a:blipFill rotWithShape="0">
                <a:blip r:embed="rId16"/>
                <a:stretch>
                  <a:fillRect l="-6612" r="-4959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078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624" y="0"/>
            <a:ext cx="1144534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Induction </a:t>
            </a:r>
            <a:r>
              <a:rPr lang="en-US" sz="40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of </a:t>
            </a:r>
            <a:r>
              <a:rPr lang="en-US" sz="4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DNA Damage in Hippocampal Rat Culture After Exposure to Accelerated </a:t>
            </a:r>
            <a:r>
              <a:rPr lang="en-US" sz="4000" baseline="30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15</a:t>
            </a:r>
            <a:r>
              <a:rPr lang="en-US" sz="4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</a:t>
            </a:r>
            <a:r>
              <a:rPr lang="en-US" sz="40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4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Ions</a:t>
            </a:r>
            <a:endParaRPr lang="ru-RU" sz="40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73739"/>
              </p:ext>
            </p:extLst>
          </p:nvPr>
        </p:nvGraphicFramePr>
        <p:xfrm>
          <a:off x="99632" y="1188043"/>
          <a:ext cx="5457825" cy="417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632" y="1188043"/>
                        <a:ext cx="5457825" cy="4176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A962-FE10-4B38-8B27-0EC411C64E78}" type="slidenum">
              <a:rPr lang="ru-RU" smtClean="0"/>
              <a:t>8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549208"/>
              </p:ext>
            </p:extLst>
          </p:nvPr>
        </p:nvGraphicFramePr>
        <p:xfrm>
          <a:off x="6388100" y="1077913"/>
          <a:ext cx="5457825" cy="417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" name="Graph" r:id="rId5" imgW="3920760" imgH="3000960" progId="Origin95.Graph">
                  <p:embed/>
                </p:oleObj>
              </mc:Choice>
              <mc:Fallback>
                <p:oleObj name="Graph" r:id="rId5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88100" y="1077913"/>
                        <a:ext cx="5457825" cy="417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4"/>
              <p:cNvSpPr txBox="1"/>
              <p:nvPr/>
            </p:nvSpPr>
            <p:spPr>
              <a:xfrm>
                <a:off x="8423732" y="5313970"/>
                <a:ext cx="1940724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DSB</m:t>
                          </m:r>
                          <m:r>
                            <a:rPr lang="ru-RU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𝐹𝑝𝑔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DSB</m:t>
                          </m:r>
                        </m:den>
                      </m:f>
                      <m:r>
                        <a:rPr lang="ru-RU" b="0" i="1" smtClean="0">
                          <a:latin typeface="Cambria Math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3732" y="5313970"/>
                <a:ext cx="1940724" cy="6127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6"/>
              <p:cNvSpPr txBox="1"/>
              <p:nvPr/>
            </p:nvSpPr>
            <p:spPr>
              <a:xfrm>
                <a:off x="8199921" y="6047227"/>
                <a:ext cx="2388346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DSB</m:t>
                          </m:r>
                          <m:r>
                            <a:rPr lang="ru-RU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𝐸𝑛𝑑𝑜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𝐼𝐼𝐼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DSB</m:t>
                          </m:r>
                        </m:den>
                      </m:f>
                      <m:r>
                        <a:rPr lang="ru-RU" b="0" i="1" smtClean="0">
                          <a:latin typeface="Cambria Math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9921" y="6047227"/>
                <a:ext cx="2388346" cy="61824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04002" y="3066872"/>
                <a:ext cx="73770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=9. 2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002" y="3066872"/>
                <a:ext cx="737701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6612" r="-5785" b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442715" y="1703775"/>
                <a:ext cx="85151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=18. 6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715" y="1703775"/>
                <a:ext cx="851515" cy="246221"/>
              </a:xfrm>
              <a:prstGeom prst="rect">
                <a:avLst/>
              </a:prstGeom>
              <a:blipFill rotWithShape="0">
                <a:blip r:embed="rId10"/>
                <a:stretch>
                  <a:fillRect l="-5755" r="-5036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604002" y="2236419"/>
                <a:ext cx="85151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=15. 8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002" y="2236419"/>
                <a:ext cx="851515" cy="246221"/>
              </a:xfrm>
              <a:prstGeom prst="rect">
                <a:avLst/>
              </a:prstGeom>
              <a:blipFill rotWithShape="0">
                <a:blip r:embed="rId11"/>
                <a:stretch>
                  <a:fillRect l="-5714" r="-5000" b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928042" y="2820651"/>
                <a:ext cx="85151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=10. 8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8042" y="2820651"/>
                <a:ext cx="851515" cy="246221"/>
              </a:xfrm>
              <a:prstGeom prst="rect">
                <a:avLst/>
              </a:prstGeom>
              <a:blipFill rotWithShape="0">
                <a:blip r:embed="rId12"/>
                <a:stretch>
                  <a:fillRect l="-5755" r="-5036" b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928066" y="2376641"/>
                <a:ext cx="85151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=13. 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8066" y="2376641"/>
                <a:ext cx="851515" cy="246221"/>
              </a:xfrm>
              <a:prstGeom prst="rect">
                <a:avLst/>
              </a:prstGeom>
              <a:blipFill rotWithShape="0">
                <a:blip r:embed="rId13"/>
                <a:stretch>
                  <a:fillRect l="-5755" r="-5036" b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928042" y="3805168"/>
                <a:ext cx="73770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=4. 4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8042" y="3805168"/>
                <a:ext cx="737702" cy="246221"/>
              </a:xfrm>
              <a:prstGeom prst="rect">
                <a:avLst/>
              </a:prstGeom>
              <a:blipFill rotWithShape="0">
                <a:blip r:embed="rId14"/>
                <a:stretch>
                  <a:fillRect l="-6612" r="-4959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4"/>
              <p:cNvSpPr txBox="1"/>
              <p:nvPr/>
            </p:nvSpPr>
            <p:spPr>
              <a:xfrm>
                <a:off x="1975248" y="5341706"/>
                <a:ext cx="2093394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SSB</m:t>
                          </m:r>
                          <m:r>
                            <a:rPr lang="ru-RU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𝐹𝑝𝑔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SSB</m:t>
                          </m:r>
                        </m:den>
                      </m:f>
                      <m:r>
                        <a:rPr lang="ru-RU" b="0" i="1" smtClean="0">
                          <a:latin typeface="Cambria Math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248" y="5341706"/>
                <a:ext cx="2093394" cy="6127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6"/>
              <p:cNvSpPr txBox="1"/>
              <p:nvPr/>
            </p:nvSpPr>
            <p:spPr>
              <a:xfrm>
                <a:off x="1944356" y="6047227"/>
                <a:ext cx="2349874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SSB</m:t>
                          </m:r>
                          <m:r>
                            <a:rPr lang="ru-RU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𝐸𝑛𝑑𝑜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𝐼𝐼𝐼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SSB</m:t>
                          </m:r>
                        </m:den>
                      </m:f>
                      <m:r>
                        <a:rPr lang="ru-RU" b="0" i="1" smtClean="0">
                          <a:latin typeface="Cambria Math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3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356" y="6047227"/>
                <a:ext cx="2349874" cy="618246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264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414" y="0"/>
            <a:ext cx="11541927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Repair of DNA Damage in Hippocampal Rat Culture After Exposure to Accelerated </a:t>
            </a:r>
            <a:r>
              <a:rPr lang="en-US" sz="4000" baseline="30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15</a:t>
            </a:r>
            <a:r>
              <a:rPr lang="en-US" sz="4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</a:t>
            </a:r>
            <a:r>
              <a:rPr lang="en-US" sz="40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4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Ions</a:t>
            </a:r>
            <a:endParaRPr lang="ru-RU" sz="40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5" name="Объект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830631"/>
              </p:ext>
            </p:extLst>
          </p:nvPr>
        </p:nvGraphicFramePr>
        <p:xfrm>
          <a:off x="93663" y="1905000"/>
          <a:ext cx="5456237" cy="417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2" name="Graph" r:id="rId4" imgW="3920760" imgH="3000960" progId="Origin95.Graph">
                  <p:embed/>
                </p:oleObj>
              </mc:Choice>
              <mc:Fallback>
                <p:oleObj name="Graph" r:id="rId4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3663" y="1905000"/>
                        <a:ext cx="5456237" cy="417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A962-FE10-4B38-8B27-0EC411C64E78}" type="slidenum">
              <a:rPr lang="ru-RU" smtClean="0"/>
              <a:t>9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543467"/>
              </p:ext>
            </p:extLst>
          </p:nvPr>
        </p:nvGraphicFramePr>
        <p:xfrm>
          <a:off x="6447813" y="1905000"/>
          <a:ext cx="5457528" cy="417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" name="Graph" r:id="rId6" imgW="3920760" imgH="3000960" progId="Origin95.Graph">
                  <p:embed/>
                </p:oleObj>
              </mc:Choice>
              <mc:Fallback>
                <p:oleObj name="Graph" r:id="rId6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47813" y="1905000"/>
                        <a:ext cx="5457528" cy="417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518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TM03457464[[fn=Дивиденд]]</Template>
  <TotalTime>3098</TotalTime>
  <Words>640</Words>
  <Application>Microsoft Office PowerPoint</Application>
  <PresentationFormat>Широкоэкранный</PresentationFormat>
  <Paragraphs>111</Paragraphs>
  <Slides>15</Slides>
  <Notes>4</Notes>
  <HiddenSlides>0</HiddenSlides>
  <MMClips>2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Roboto</vt:lpstr>
      <vt:lpstr>Times New Roman</vt:lpstr>
      <vt:lpstr>Тема Office</vt:lpstr>
      <vt:lpstr>Graph</vt:lpstr>
      <vt:lpstr>Detection of clustered DNA Damage in Mammalian Cells Induced by Ionizing Radiation with Different Physical Characteristics</vt:lpstr>
      <vt:lpstr>DNA Damage in Neuronal Cells</vt:lpstr>
      <vt:lpstr>Aim &amp; Goals</vt:lpstr>
      <vt:lpstr>Research Objects</vt:lpstr>
      <vt:lpstr>Comet Assay</vt:lpstr>
      <vt:lpstr>Enzyme Treatment</vt:lpstr>
      <vt:lpstr>Induction of DNA Damage in Hippocampal Cells of Mice After Exposure to γ-rays 60Co in vivo</vt:lpstr>
      <vt:lpstr>Induction of DNA Damage in Hippocampal Rat Culture After Exposure to Accelerated 15N Ions</vt:lpstr>
      <vt:lpstr>Repair of DNA Damage in Hippocampal Rat Culture After Exposure to Accelerated 15N Ions</vt:lpstr>
      <vt:lpstr>Induction of DNA Damage in U87 Cells After Exposure to Accelerated 15N Ions</vt:lpstr>
      <vt:lpstr>Repair of DNA Damage in U87 Cells After Exposure to Accelerated 15N Ions</vt:lpstr>
      <vt:lpstr>Induction and Repair of DNA Damage in Hippocampal Cells of Rats After Exposure to 60Co γ-rays</vt:lpstr>
      <vt:lpstr>Conclusions</vt:lpstr>
      <vt:lpstr>Thank you for your attention!</vt:lpstr>
      <vt:lpstr>Modifying effect of AraC in melanoma B16 cells after exposure to protons (10 Gy)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Regina</dc:creator>
  <cp:lastModifiedBy>79267825246</cp:lastModifiedBy>
  <cp:revision>96</cp:revision>
  <dcterms:created xsi:type="dcterms:W3CDTF">2020-10-22T12:39:43Z</dcterms:created>
  <dcterms:modified xsi:type="dcterms:W3CDTF">2020-12-15T08:32:02Z</dcterms:modified>
</cp:coreProperties>
</file>