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7" r:id="rId5"/>
    <p:sldId id="258" r:id="rId6"/>
    <p:sldId id="274" r:id="rId7"/>
    <p:sldId id="275" r:id="rId8"/>
    <p:sldId id="273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21134-1A79-45FF-BBE2-F55CEC293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7AF386-A831-48B9-9DD6-643B0C8F1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3A9A2-C215-48AA-AC32-1EA615ED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263EB-4F97-40CD-86C0-FB55328D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2FE37-324F-45E7-B134-96826EAC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1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71C48-E7EC-4FB6-AC5D-C63288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CF3DA3-2D7A-47A3-A38E-280C148AE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ED8B35-ADF4-4381-A243-D2876DAD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1AB93-8D3E-408D-ABEE-F086500E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3B10F-E11B-43F0-86C0-470AEE7E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5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1C6ABB-9ABE-403A-9B0A-404CC3AE5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B5E1A2-FE6F-4D0B-91B0-9DDE54D5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44873-E527-48AD-B337-74EE874A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77AC9-B1EA-453C-8C73-AF0D283B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FF270-DF20-4CC3-83AA-E4E9C3D5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0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910AD-7DF7-4E01-9869-427387B6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4810-DE32-4966-9F1F-43CA055A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5CD78-8995-44E1-9D0C-C4DBB668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119DD-A9D5-49F6-A5D7-73E66111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E6DD8-4BCA-4D78-9B6B-96FC1F2D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5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974C-544D-4963-888B-E40C84AA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E0D863-39FF-4855-A726-5547D2DA8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7DBC8B-C747-4A0B-99AC-62986060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0A00F-C4AB-420E-8FE6-DEE0CA39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6AFC2-8EAA-48D4-A8C2-013BF909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1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D66E9-694F-4412-83F4-F89FDE9A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773D5-E728-4E18-AF75-5772A5AB8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E9EBB1-A2C1-439C-9E6A-C79FD7497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FCDE9-3F3C-4A6C-AC43-19B5032A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DA6B5A-FF85-4414-A6BC-0C92BB36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CB55-81F0-41DA-AC68-5DD50BBE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6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FC6CD-7A4A-4851-8EAA-3BA9A93D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18736-926F-4B46-AEC4-AE6E7942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9A13CA-7700-44F6-AAED-111EB5639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27BF07-CA3E-4F32-A0A0-B6B3CB3A9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10FAD7-14D8-40EA-8FC2-E6E641CDB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CC1E0A-C28B-456E-B060-ACE8B38A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341F89-0623-4DEE-89AF-3A1B24B1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0EFDA2-6C9A-4C78-B0C1-C80C6305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3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FE051-E7F9-4CE0-A13E-41868298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153BB0-5796-4BB3-80BF-C1E6B52C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71CDFC-B22D-47CE-8588-9F2EEE87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5A1EF7-98C0-4778-91FC-52FE5519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046386-901B-4ED1-ACBA-504BD500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C8CC74-AB20-4419-99F8-DE838315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FD67B-6E16-4A32-B125-FB9BCF7C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83835-6E4A-4E47-A9EE-79A58BF6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68DC19-9749-43BF-B3FD-3A0BC293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152636-DDAC-4CBB-84DF-C9AD6A8A1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8ACA9-1D7C-49A5-A2A0-F5BDC6A2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8432F4-36CC-459B-8322-D4DBCC07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DC419-2D44-4FE4-943C-763DBE7B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2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C9B36-C7FC-4F7E-8E06-B2A1639A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051095-6CBC-4E76-BF39-4758857D7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DCAF9-54DE-41A1-BD20-E1536EAA6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893A7-568C-4908-B02F-89D48C4E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07149-5C08-42C7-9EFA-356D3697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7D7C38-E66B-4F5D-A2A4-A9DF4B87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1B429-FEC4-4406-8867-7FD718E5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9B34C-9E8B-4C4A-A2B2-6276435AB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4EA45-00E1-47F7-9801-8B8227144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5AEE-E00E-4271-BABD-9BAA9705504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0C2E8-0BAB-4FE0-8140-B71976EFB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745F3-126E-4B85-AFD5-5425764DB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F101-3BCC-438A-B373-FF17398A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6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tiff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hyperlink" Target="https://ru.wikipedia.org/wiki/%C3%85_(%D0%BB%D0%B0%D1%82%D0%B8%D0%BD%D0%B8%D1%86%D0%B0)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5.tif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image" Target="../media/image23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tif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исунок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81" y="504489"/>
            <a:ext cx="2337615" cy="7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2474" y="1657351"/>
            <a:ext cx="8090850" cy="235267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of magnetic core-shell type nanoparticles for drug delivery system in cancer treatment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574" y="4220352"/>
            <a:ext cx="3798376" cy="1655762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 from JINR -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Chudob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D.M.</a:t>
            </a:r>
            <a:endParaRPr lang="en-US" sz="1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 from ENU  -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Kozlovskiy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A.L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24" descr="C:\Users\Admin\Desktop\Nov-logo-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24" y="283453"/>
            <a:ext cx="2147100" cy="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1" y="4159968"/>
            <a:ext cx="440166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researcher in FLNP, JINR (Russia), 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 PhD-student at Eurasian National University (Kazakhstan) </a:t>
            </a:r>
          </a:p>
          <a:p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Assel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89760" y="144702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7D22BC-A0F0-441D-AD5F-632E37046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98" y="315924"/>
            <a:ext cx="3520005" cy="10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344" y="1056896"/>
            <a:ext cx="7763256" cy="752173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 for 2021</a:t>
            </a:r>
            <a:endParaRPr lang="ru-RU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6F2A44-162B-42ED-8981-594087AD2D6B}"/>
              </a:ext>
            </a:extLst>
          </p:cNvPr>
          <p:cNvSpPr/>
          <p:nvPr/>
        </p:nvSpPr>
        <p:spPr>
          <a:xfrm>
            <a:off x="1520102" y="2099604"/>
            <a:ext cx="8921739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-Investigation of structural transformations of Fe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gold with various temperature influences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Conducting neutron diffraction experiments on the High Resolution Fourier Diffractometer (HRFD) at the IBR-2 reactor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-It is planned to publish the results of this research work in Journals with Impact Factor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88ADC4-C329-4CC8-B0BF-3DD3ADEEE5EA}"/>
              </a:ext>
            </a:extLst>
          </p:cNvPr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C:\Users\Admin\Desktop\Рисунок1.tif">
            <a:extLst>
              <a:ext uri="{FF2B5EF4-FFF2-40B4-BE49-F238E27FC236}">
                <a16:creationId xmlns:a16="http://schemas.microsoft.com/office/drawing/2014/main" id="{9B9460E7-B6B9-4687-B4F4-720263CD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4" descr="C:\Users\Admin\Desktop\Nov-logo-eng.png">
            <a:extLst>
              <a:ext uri="{FF2B5EF4-FFF2-40B4-BE49-F238E27FC236}">
                <a16:creationId xmlns:a16="http://schemas.microsoft.com/office/drawing/2014/main" id="{D195D1E9-FB4F-4D98-8B05-616D67AC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5D40E4-1DEA-401F-BA8E-2CA7B7216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2" descr="C:\Users\Admin\Desktop\Рисунок1.tif">
            <a:extLst>
              <a:ext uri="{FF2B5EF4-FFF2-40B4-BE49-F238E27FC236}">
                <a16:creationId xmlns:a16="http://schemas.microsoft.com/office/drawing/2014/main" id="{90944913-8BF7-4D05-B0E4-7737F1C7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4" descr="C:\Users\Admin\Desktop\Nov-logo-eng.png">
            <a:extLst>
              <a:ext uri="{FF2B5EF4-FFF2-40B4-BE49-F238E27FC236}">
                <a16:creationId xmlns:a16="http://schemas.microsoft.com/office/drawing/2014/main" id="{889427E7-FF75-4474-A2EC-A47DB33F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7DEAA3-D6BC-4408-B6F2-0941769FC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BBB4EF-3D1C-45FB-8CFF-7F92AAF12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0" y="730938"/>
            <a:ext cx="7955123" cy="596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14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312" y="4338051"/>
            <a:ext cx="4725766" cy="2128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016" y="628014"/>
            <a:ext cx="7683246" cy="936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rushing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rescue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Рисунок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4" descr="C:\Users\Admin\Desktop\Nov-logo-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C62B2A-83BB-48C3-AC09-1BE6EBE7B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53FFF0-DB49-4D0C-9990-4EA777048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42" y="1564137"/>
            <a:ext cx="3329219" cy="2128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07E78B-3160-40AF-A4B8-7E65254A1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99" y="2333977"/>
            <a:ext cx="4824761" cy="1663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208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816" y="653983"/>
            <a:ext cx="7701534" cy="10367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@Au core–shell nanoparticles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4641" y="1515861"/>
            <a:ext cx="34994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oxide: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Superparamagnetism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magnetic susceptibility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Curie temperature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coercivity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Biocompatibility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stability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cytotoxicity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231" t="9694" r="7878"/>
          <a:stretch/>
        </p:blipFill>
        <p:spPr>
          <a:xfrm>
            <a:off x="2445258" y="1882564"/>
            <a:ext cx="3425190" cy="2303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29588" y="4931873"/>
            <a:ext cx="8156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several different properties into a single material is a key feature of multicomponent materials. Unlike single component material, multicomponent materials including two or more different materials inherit respective properties from their individual component, and they have unique multifunctional characteristics.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24" descr="C:\Users\Admin\Desktop\Nov-logo-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46" y="95987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24" y="151635"/>
            <a:ext cx="991585" cy="371845"/>
          </a:xfrm>
          <a:prstGeom prst="rect">
            <a:avLst/>
          </a:prstGeom>
        </p:spPr>
      </p:pic>
      <p:pic>
        <p:nvPicPr>
          <p:cNvPr id="13" name="Picture 2" descr="C:\Users\Admin\Desktop\Рисунок1.tif">
            <a:extLst>
              <a:ext uri="{FF2B5EF4-FFF2-40B4-BE49-F238E27FC236}">
                <a16:creationId xmlns:a16="http://schemas.microsoft.com/office/drawing/2014/main" id="{91255437-B25F-4E61-81CF-F0EFBA4B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EA4978-B5EB-4E09-B6AE-A5314FE7E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824" y="724647"/>
            <a:ext cx="7763256" cy="752173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work:</a:t>
            </a:r>
            <a:endParaRPr lang="ru-RU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4694" y="1467488"/>
            <a:ext cx="7434072" cy="1438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aim of the current study is to carry out synthesis </a:t>
            </a:r>
            <a:r>
              <a:rPr lang="kk-K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modification of magnetic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kk-K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the “core-shell” type based on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3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3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@Au</a:t>
            </a:r>
            <a:r>
              <a:rPr lang="kk-K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drug delivery system for bio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01824" y="3313734"/>
            <a:ext cx="7536942" cy="930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tasks of the work: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01824" y="4166490"/>
            <a:ext cx="7811262" cy="241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Study of the synthesis and characterization of  "core-shell" type nanoparticles;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Study of the physical/chemical properties and cytotoxicity of the synthesized nanoparticles;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Study of structural transformations as a result of external influences.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Users\Admin\Desktop\Рисунок1.tif">
            <a:extLst>
              <a:ext uri="{FF2B5EF4-FFF2-40B4-BE49-F238E27FC236}">
                <a16:creationId xmlns:a16="http://schemas.microsoft.com/office/drawing/2014/main" id="{0E16F1E0-2A56-44B3-87BE-1A5FCBE4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4" descr="C:\Users\Admin\Desktop\Nov-logo-eng.png">
            <a:extLst>
              <a:ext uri="{FF2B5EF4-FFF2-40B4-BE49-F238E27FC236}">
                <a16:creationId xmlns:a16="http://schemas.microsoft.com/office/drawing/2014/main" id="{8C38F201-94B1-483A-8DDE-03EBD4B6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D13EEB-AC72-456C-AE86-AAABE27F1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9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528" y="653983"/>
            <a:ext cx="7719822" cy="103670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Fe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528" y="1825625"/>
            <a:ext cx="7719822" cy="4351338"/>
          </a:xfrm>
        </p:spPr>
        <p:txBody>
          <a:bodyPr/>
          <a:lstStyle/>
          <a:p>
            <a:pPr marL="457200" indent="-457200" algn="ctr">
              <a:buAutoNum type="arabicParenR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+ 2FeCl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+ 8NH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+ 8NH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+ 4H</a:t>
            </a:r>
            <a:r>
              <a:rPr lang="pt-BR" sz="20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457200" indent="-457200" algn="ctr">
              <a:buAutoNum type="arabicParenR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“core-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shell”nanoparticles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Users\Admin\Desktop\Рисунок1.tif">
            <a:extLst>
              <a:ext uri="{FF2B5EF4-FFF2-40B4-BE49-F238E27FC236}">
                <a16:creationId xmlns:a16="http://schemas.microsoft.com/office/drawing/2014/main" id="{C5897F90-246D-4609-A18B-5EE6E607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4" descr="C:\Users\Admin\Desktop\Nov-logo-eng.png">
            <a:extLst>
              <a:ext uri="{FF2B5EF4-FFF2-40B4-BE49-F238E27FC236}">
                <a16:creationId xmlns:a16="http://schemas.microsoft.com/office/drawing/2014/main" id="{C6F0E149-BFD4-44EE-9679-F38422B4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D1D516-D575-49E6-A99C-ECB6BAC5D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CD54B-5615-4B47-8193-276DD3C5E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475" y="3031480"/>
            <a:ext cx="6415178" cy="340224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92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7D364-EDD2-4E84-A379-5404BF11B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3" b="11439"/>
          <a:stretch/>
        </p:blipFill>
        <p:spPr>
          <a:xfrm>
            <a:off x="338774" y="751163"/>
            <a:ext cx="5939861" cy="50786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F45E26-9B2E-49F9-84ED-4D124E7B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86"/>
          <a:stretch/>
        </p:blipFill>
        <p:spPr>
          <a:xfrm>
            <a:off x="6939467" y="597689"/>
            <a:ext cx="4409096" cy="54146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45DAEC-0DE2-496F-9264-A0CE07557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051" y="4388496"/>
            <a:ext cx="989353" cy="504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D2FAA8-ED74-4082-BD04-6B5BDDA86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917" y="4288510"/>
            <a:ext cx="870130" cy="50477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43A5D4B-1EAD-44D7-9C36-35B95AC4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00" y="-79866"/>
            <a:ext cx="7683246" cy="93612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TEM, SEM, XRD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EE80FF-100D-42F2-92DB-86B9EFC40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451" y="4540896"/>
            <a:ext cx="989353" cy="504772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54131B9F-1BDD-46AB-B137-C4C78E8A5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5"/>
          <a:stretch/>
        </p:blipFill>
        <p:spPr bwMode="auto">
          <a:xfrm>
            <a:off x="7304507" y="645244"/>
            <a:ext cx="3708753" cy="17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A7BDD0-F6BD-4981-B210-949B8F9A8838}"/>
              </a:ext>
            </a:extLst>
          </p:cNvPr>
          <p:cNvSpPr txBox="1"/>
          <p:nvPr/>
        </p:nvSpPr>
        <p:spPr>
          <a:xfrm>
            <a:off x="2334962" y="3506462"/>
            <a:ext cx="111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lattice parameters 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8.2188 Å</a:t>
            </a:r>
            <a:r>
              <a:rPr lang="ru-RU" dirty="0"/>
              <a:t> 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00F48-D139-44BC-94A3-661ED6B89599}"/>
              </a:ext>
            </a:extLst>
          </p:cNvPr>
          <p:cNvSpPr txBox="1"/>
          <p:nvPr/>
        </p:nvSpPr>
        <p:spPr>
          <a:xfrm>
            <a:off x="7443547" y="4062272"/>
            <a:ext cx="1095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lattice parameters </a:t>
            </a:r>
          </a:p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=5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Å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65146-AA67-4E01-B49E-76986F83A834}"/>
              </a:ext>
            </a:extLst>
          </p:cNvPr>
          <p:cNvSpPr txBox="1"/>
          <p:nvPr/>
        </p:nvSpPr>
        <p:spPr>
          <a:xfrm>
            <a:off x="8646213" y="4131522"/>
            <a:ext cx="131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size of the crystallites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239B7A-5FF4-44EA-A02E-85D13A3291BD}"/>
              </a:ext>
            </a:extLst>
          </p:cNvPr>
          <p:cNvSpPr txBox="1"/>
          <p:nvPr/>
        </p:nvSpPr>
        <p:spPr>
          <a:xfrm>
            <a:off x="3727686" y="3452428"/>
            <a:ext cx="129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size of the crystallites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17.9±1.5 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9B1A69-D26E-4B45-A21C-E262DFFD9577}"/>
              </a:ext>
            </a:extLst>
          </p:cNvPr>
          <p:cNvSpPr txBox="1"/>
          <p:nvPr/>
        </p:nvSpPr>
        <p:spPr>
          <a:xfrm>
            <a:off x="1146897" y="3494523"/>
            <a:ext cx="1019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Cubic structure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E1B915-4940-4327-A1E7-A1FB781FCE76}"/>
              </a:ext>
            </a:extLst>
          </p:cNvPr>
          <p:cNvSpPr txBox="1"/>
          <p:nvPr/>
        </p:nvSpPr>
        <p:spPr>
          <a:xfrm>
            <a:off x="8390404" y="4570102"/>
            <a:ext cx="111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lattice parameters 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8.2188 Å</a:t>
            </a:r>
            <a:r>
              <a:rPr lang="ru-RU" dirty="0"/>
              <a:t> 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89E568E-A515-45C9-AA3B-BEE0FEDBFC37}"/>
              </a:ext>
            </a:extLst>
          </p:cNvPr>
          <p:cNvSpPr/>
          <p:nvPr/>
        </p:nvSpPr>
        <p:spPr>
          <a:xfrm>
            <a:off x="6939467" y="6007550"/>
            <a:ext cx="4409096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a)TEM images of the studied core-shell nanoparticles; b) Synthesis of “core-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shell”nanoparticles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c) nanoparticle size chart based on TEM data;  d)X-ray diffraction pattern of core-shell nanoparticles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58C10B-EC9A-4F9B-BC08-178B372C6E3F}"/>
              </a:ext>
            </a:extLst>
          </p:cNvPr>
          <p:cNvSpPr/>
          <p:nvPr/>
        </p:nvSpPr>
        <p:spPr>
          <a:xfrm>
            <a:off x="397254" y="6026382"/>
            <a:ext cx="569874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TEM images of the studied initial nanoparticles; b) nanoparticle size chart based on TEM data; c)X-ray diffraction pattern of  nanoparticles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1B236E-0F4E-4228-9A69-26430AE99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043" y="744478"/>
            <a:ext cx="416428" cy="3455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25810DD-3AF8-4117-AD76-47B2E1539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4551" y="2395120"/>
            <a:ext cx="386500" cy="3207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A040B3-9A54-434B-9C76-6941794C95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3505" y="2404422"/>
            <a:ext cx="257072" cy="24030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4D793F9-EFBF-4780-AE68-CE843975A5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8838" y="4035765"/>
            <a:ext cx="317221" cy="285499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3EA3DED-F07A-4142-9F88-042640E01B41}"/>
              </a:ext>
            </a:extLst>
          </p:cNvPr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Picture 2" descr="C:\Users\Admin\Desktop\Рисунок1.tif">
            <a:extLst>
              <a:ext uri="{FF2B5EF4-FFF2-40B4-BE49-F238E27FC236}">
                <a16:creationId xmlns:a16="http://schemas.microsoft.com/office/drawing/2014/main" id="{29DD54EA-EE1B-4596-A637-655570DB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4" y="85674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4" descr="C:\Users\Admin\Desktop\Nov-logo-eng.png">
            <a:extLst>
              <a:ext uri="{FF2B5EF4-FFF2-40B4-BE49-F238E27FC236}">
                <a16:creationId xmlns:a16="http://schemas.microsoft.com/office/drawing/2014/main" id="{98D34DCF-30D1-4D1F-81D0-700D311BE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260" y="104895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C581D1-5523-41AD-B8A0-09014CF660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9499" y="62104"/>
            <a:ext cx="1777255" cy="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_initial">
            <a:extLst>
              <a:ext uri="{FF2B5EF4-FFF2-40B4-BE49-F238E27FC236}">
                <a16:creationId xmlns:a16="http://schemas.microsoft.com/office/drawing/2014/main" id="{C883AF8B-FBEB-4C7D-B66D-39BD373E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4" y="1727979"/>
            <a:ext cx="3584772" cy="282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C3FD70-FBFF-4BC1-85B4-F5A5CC88EA40}"/>
              </a:ext>
            </a:extLst>
          </p:cNvPr>
          <p:cNvSpPr/>
          <p:nvPr/>
        </p:nvSpPr>
        <p:spPr>
          <a:xfrm>
            <a:off x="1510638" y="4840187"/>
            <a:ext cx="3848864" cy="5232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result of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fittingthe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Mössbauer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spectrum of 57Fe nuclei in oxide nanoparticles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D6DDC2-39E4-4180-8919-CD5C1355C1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22" y="1727979"/>
            <a:ext cx="3769797" cy="282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BDFB45-1FAD-4C11-8318-58FD3A902509}"/>
              </a:ext>
            </a:extLst>
          </p:cNvPr>
          <p:cNvSpPr/>
          <p:nvPr/>
        </p:nvSpPr>
        <p:spPr>
          <a:xfrm>
            <a:off x="6167222" y="4858609"/>
            <a:ext cx="3848863" cy="5232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result of fitting the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Mössbauer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spectrum of 57Fe nuclei in gold coated oxide nanoparticles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53151DB-6D73-4855-926F-B74235BD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444" y="671324"/>
            <a:ext cx="7683246" cy="93612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Mössbauer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spectrum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20CD1BA-B47F-49AB-933C-106C6BAE19BF}"/>
              </a:ext>
            </a:extLst>
          </p:cNvPr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2" descr="C:\Users\Admin\Desktop\Рисунок1.tif">
            <a:extLst>
              <a:ext uri="{FF2B5EF4-FFF2-40B4-BE49-F238E27FC236}">
                <a16:creationId xmlns:a16="http://schemas.microsoft.com/office/drawing/2014/main" id="{5DE77430-6543-4B57-AB46-183A94F9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4" descr="C:\Users\Admin\Desktop\Nov-logo-eng.png">
            <a:extLst>
              <a:ext uri="{FF2B5EF4-FFF2-40B4-BE49-F238E27FC236}">
                <a16:creationId xmlns:a16="http://schemas.microsoft.com/office/drawing/2014/main" id="{5A1B4C6D-1FC0-4EA0-B2C1-F7BEE2D78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0ACD5F-17B1-4DC3-AB5F-6CB96B0DE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55D2B-FE63-42E7-9605-6325C632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93" y="3932097"/>
            <a:ext cx="1616215" cy="64812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B53A3A6-4719-413E-9B3C-2C76ACD2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52" y="422039"/>
            <a:ext cx="7683246" cy="936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Cytotoxicity of magnetite-based nanoparticles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F3E7B7-6A6F-484F-BDEF-A8DE766EE7DD}"/>
              </a:ext>
            </a:extLst>
          </p:cNvPr>
          <p:cNvSpPr/>
          <p:nvPr/>
        </p:nvSpPr>
        <p:spPr>
          <a:xfrm>
            <a:off x="2601900" y="5327490"/>
            <a:ext cx="6096000" cy="461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Cytotoxic effect of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nanoparticles using different cells: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HeLa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b) PC-3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71F1422-708F-4F70-A307-EEEAC87A5554}"/>
              </a:ext>
            </a:extLst>
          </p:cNvPr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Users\Admin\Desktop\Рисунок1.tif">
            <a:extLst>
              <a:ext uri="{FF2B5EF4-FFF2-40B4-BE49-F238E27FC236}">
                <a16:creationId xmlns:a16="http://schemas.microsoft.com/office/drawing/2014/main" id="{2BDE2E2F-C659-4A21-A41B-C5CD35D8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4" descr="C:\Users\Admin\Desktop\Nov-logo-eng.png">
            <a:extLst>
              <a:ext uri="{FF2B5EF4-FFF2-40B4-BE49-F238E27FC236}">
                <a16:creationId xmlns:a16="http://schemas.microsoft.com/office/drawing/2014/main" id="{B2D43EF7-5E4E-4DAF-B324-2CFB1784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E30C9E-9ED5-4A11-A42F-6A4F7F22C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8057A8B-F66A-45C2-BAFA-41E2F0D5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07" y="1358161"/>
            <a:ext cx="139628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36C66C0-8D15-4FAA-9409-BB4952265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67766"/>
              </p:ext>
            </p:extLst>
          </p:nvPr>
        </p:nvGraphicFramePr>
        <p:xfrm>
          <a:off x="0" y="1045614"/>
          <a:ext cx="6096000" cy="425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aph" r:id="rId8" imgW="32451621" imgH="22669420" progId="Origin50.Graph">
                  <p:embed/>
                </p:oleObj>
              </mc:Choice>
              <mc:Fallback>
                <p:oleObj name="Graph" r:id="rId8" imgW="32451621" imgH="226694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5614"/>
                        <a:ext cx="6096000" cy="4259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C5170459-F0BA-436A-9709-FB39B5C5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007" y="10928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3553578-56BC-495B-84B9-993DF580B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74621"/>
              </p:ext>
            </p:extLst>
          </p:nvPr>
        </p:nvGraphicFramePr>
        <p:xfrm>
          <a:off x="5276007" y="1092876"/>
          <a:ext cx="593407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10" imgW="32451621" imgH="22669420" progId="Origin50.Graph">
                  <p:embed/>
                </p:oleObj>
              </mc:Choice>
              <mc:Fallback>
                <p:oleObj name="Graph" r:id="rId10" imgW="32451621" imgH="226694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007" y="1092876"/>
                        <a:ext cx="5934075" cy="415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46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692" y="341286"/>
            <a:ext cx="7701534" cy="103670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9ACD45-7951-454C-8370-A9125D87D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06008"/>
              </p:ext>
            </p:extLst>
          </p:nvPr>
        </p:nvGraphicFramePr>
        <p:xfrm>
          <a:off x="2467774" y="1095216"/>
          <a:ext cx="7399294" cy="549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541">
                  <a:extLst>
                    <a:ext uri="{9D8B030D-6E8A-4147-A177-3AD203B41FA5}">
                      <a16:colId xmlns:a16="http://schemas.microsoft.com/office/drawing/2014/main" val="33595421"/>
                    </a:ext>
                  </a:extLst>
                </a:gridCol>
                <a:gridCol w="2409976">
                  <a:extLst>
                    <a:ext uri="{9D8B030D-6E8A-4147-A177-3AD203B41FA5}">
                      <a16:colId xmlns:a16="http://schemas.microsoft.com/office/drawing/2014/main" val="496880443"/>
                    </a:ext>
                  </a:extLst>
                </a:gridCol>
                <a:gridCol w="2245093">
                  <a:extLst>
                    <a:ext uri="{9D8B030D-6E8A-4147-A177-3AD203B41FA5}">
                      <a16:colId xmlns:a16="http://schemas.microsoft.com/office/drawing/2014/main" val="1512890442"/>
                    </a:ext>
                  </a:extLst>
                </a:gridCol>
                <a:gridCol w="2182684">
                  <a:extLst>
                    <a:ext uri="{9D8B030D-6E8A-4147-A177-3AD203B41FA5}">
                      <a16:colId xmlns:a16="http://schemas.microsoft.com/office/drawing/2014/main" val="327809509"/>
                    </a:ext>
                  </a:extLst>
                </a:gridCol>
              </a:tblGrid>
              <a:tr h="108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of phase transformations, structural, corrosion properties and cytotoxicity of magnetite-based nanoparticles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A.L.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Kozlovskiy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A.E.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Ermekova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I.V.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Korolkov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Chudoba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Jazdzewska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Ludzik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1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Nazarova</a:t>
                      </a:r>
                      <a:r>
                        <a:rPr lang="en-US" sz="11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B. Marciniak, R.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Kontek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A.E.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Shumskaya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M.V.Zdorovets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VACUUM, ISSN:0042-207X,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:Elsevier B.V.. volume 163. 236-247.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extLst>
                  <a:ext uri="{0D108BD9-81ED-4DB2-BD59-A6C34878D82A}">
                    <a16:rowId xmlns:a16="http://schemas.microsoft.com/office/drawing/2014/main" val="2398304557"/>
                  </a:ext>
                </a:extLst>
              </a:tr>
              <a:tr h="1261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Carboranes immobilization on Fe3O4 nanocomposites for targeted delivery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V.Korolkov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K.Ludzikc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A.L.Kozlovskiy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M.S.Fadeev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A.E.Shumskaya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Ye.G.Gorin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B.Marciniak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M.Jazdzewska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D.Chudoba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R.Kontek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A.Nazarova</a:t>
                      </a:r>
                      <a:r>
                        <a:rPr lang="en-US" sz="11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V.S.Rusakov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M.V.Zdorovets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 TODAY COMMUNICATIONS, ISSN:ISSN: 2352-4928,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elsevier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101247. Volume 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extLst>
                  <a:ext uri="{0D108BD9-81ED-4DB2-BD59-A6C34878D82A}">
                    <a16:rowId xmlns:a16="http://schemas.microsoft.com/office/drawing/2014/main" val="3897714339"/>
                  </a:ext>
                </a:extLst>
              </a:tr>
              <a:tr h="989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 and cytotoxicity study of NiFe2O4 nanocomposites synthesized by co-precipitation and subsequent thermal annealing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K.Egizbek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A.L.Kozlovskiy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K.Ludzik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M.V.Zdorovets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I.V.Korolkov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A.Nazarova</a:t>
                      </a:r>
                      <a:r>
                        <a:rPr lang="en-US" sz="11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B.Marciniak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Jazdzewska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D.Chudoba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R.Kontek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CERAMICS INTERNATIONAL, ISSN:0272-8842, eISSN:1873-3956,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:Elsevier Science Limited. Volume 46. 16548-16555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extLst>
                  <a:ext uri="{0D108BD9-81ED-4DB2-BD59-A6C34878D82A}">
                    <a16:rowId xmlns:a16="http://schemas.microsoft.com/office/drawing/2014/main" val="1467094590"/>
                  </a:ext>
                </a:extLst>
              </a:tr>
              <a:tr h="108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of Fe 2 O 3 /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nanocomposites for the purification of aqueous media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Egizbek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A. L.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Kozlovskiy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Ludzik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 V.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Zdorovets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 A. Ibragimova, D.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Chudoba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100" b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Nazarova</a:t>
                      </a:r>
                      <a:r>
                        <a:rPr lang="en-US" sz="11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Marciniak,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Jazdzewska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Kontek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SPRINGER PROCEEDINGS IN PHYSICS, ISSN:0930-8989,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:Springer International Publishing. Volume 10.1007/s00339-020-03665-5. 477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97" marR="49297" marT="0" marB="0"/>
                </a:tc>
                <a:extLst>
                  <a:ext uri="{0D108BD9-81ED-4DB2-BD59-A6C34878D82A}">
                    <a16:rowId xmlns:a16="http://schemas.microsoft.com/office/drawing/2014/main" val="967006814"/>
                  </a:ext>
                </a:extLst>
              </a:tr>
              <a:tr h="108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Iron oxide @ gold nanoparticles: Synthesis, properties and potential use as anode materials for lithium-ion batteries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Fadeeva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Artem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Kozlovskiy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Ilya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Korolkov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Kamila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Egizbek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Dorota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Chudoba</a:t>
                      </a:r>
                      <a:r>
                        <a:rPr lang="en-US" sz="1100" b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100" b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Assel</a:t>
                      </a:r>
                      <a:r>
                        <a:rPr lang="en-US" sz="11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Nazarova</a:t>
                      </a:r>
                      <a:r>
                        <a:rPr lang="en-US" sz="1100" b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Vyacheslav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Rusakov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Maxim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Zdorovets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COLLOIDS AND SURFACES A: Physicochemical and Engineering Aspects, ISSN:0927-7757, eISSN:1873-4359,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:Elsevier Science Limited. Volume 603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118388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5A6702-7D13-4BF2-8E01-A3F5BF20B45D}"/>
              </a:ext>
            </a:extLst>
          </p:cNvPr>
          <p:cNvCxnSpPr/>
          <p:nvPr/>
        </p:nvCxnSpPr>
        <p:spPr>
          <a:xfrm>
            <a:off x="1889760" y="624062"/>
            <a:ext cx="831189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C:\Users\Admin\Desktop\Рисунок1.tif">
            <a:extLst>
              <a:ext uri="{FF2B5EF4-FFF2-40B4-BE49-F238E27FC236}">
                <a16:creationId xmlns:a16="http://schemas.microsoft.com/office/drawing/2014/main" id="{29B24885-6492-4F1E-ABE5-5736346A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2" y="84307"/>
            <a:ext cx="1334106" cy="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4" descr="C:\Users\Admin\Desktop\Nov-logo-eng.png">
            <a:extLst>
              <a:ext uri="{FF2B5EF4-FFF2-40B4-BE49-F238E27FC236}">
                <a16:creationId xmlns:a16="http://schemas.microsoft.com/office/drawing/2014/main" id="{ED70C4A5-5F15-4F47-8625-EC4FFB43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00" y="96659"/>
            <a:ext cx="852678" cy="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448238-4F84-4AE5-9075-4A5B856FB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761" y="41217"/>
            <a:ext cx="1777255" cy="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58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864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Тема Office</vt:lpstr>
      <vt:lpstr>Graph</vt:lpstr>
      <vt:lpstr>Study of magnetic core-shell type nanoparticles for drug delivery system in cancer treatment </vt:lpstr>
      <vt:lpstr>NANOparticles rushing to the rescue </vt:lpstr>
      <vt:lpstr>Fe3O4@Au core–shell nanoparticles</vt:lpstr>
      <vt:lpstr>The purpose of the work:</vt:lpstr>
      <vt:lpstr>Synthesis of Fe3O4 nanoparticles</vt:lpstr>
      <vt:lpstr>TEM, SEM, XRD</vt:lpstr>
      <vt:lpstr>The result of Mössbauer spectrum</vt:lpstr>
      <vt:lpstr>Cytotoxicity of magnetite-based nanoparticles</vt:lpstr>
      <vt:lpstr>Publications </vt:lpstr>
      <vt:lpstr>Tasks for 2021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грант ОМУС - 2020   ЗАЯВКА на соискание стипендий им.И.М.Франка  и гранта ОМУС– 2021</dc:title>
  <dc:creator>Komputer</dc:creator>
  <cp:lastModifiedBy>Komputer</cp:lastModifiedBy>
  <cp:revision>36</cp:revision>
  <dcterms:created xsi:type="dcterms:W3CDTF">2020-11-25T06:56:38Z</dcterms:created>
  <dcterms:modified xsi:type="dcterms:W3CDTF">2020-12-15T08:20:16Z</dcterms:modified>
</cp:coreProperties>
</file>