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4" r:id="rId3"/>
    <p:sldId id="280" r:id="rId4"/>
    <p:sldId id="291" r:id="rId5"/>
    <p:sldId id="271" r:id="rId6"/>
    <p:sldId id="292" r:id="rId7"/>
    <p:sldId id="295" r:id="rId8"/>
    <p:sldId id="303" r:id="rId9"/>
    <p:sldId id="289" r:id="rId10"/>
    <p:sldId id="293" r:id="rId11"/>
    <p:sldId id="300" r:id="rId12"/>
    <p:sldId id="298" r:id="rId13"/>
    <p:sldId id="301" r:id="rId14"/>
    <p:sldId id="277" r:id="rId15"/>
    <p:sldId id="27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83917" autoAdjust="0"/>
  </p:normalViewPr>
  <p:slideViewPr>
    <p:cSldViewPr snapToGrid="0">
      <p:cViewPr>
        <p:scale>
          <a:sx n="121" d="100"/>
          <a:sy n="121" d="100"/>
        </p:scale>
        <p:origin x="-18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18.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Ряд 1</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er>
        <c:ser>
          <c:idx val="1"/>
          <c:order val="1"/>
          <c:tx>
            <c:strRef>
              <c:f>Лист1!$C$1</c:f>
              <c:strCache>
                <c:ptCount val="1"/>
                <c:pt idx="0">
                  <c:v>Ряд 2</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er>
        <c:ser>
          <c:idx val="2"/>
          <c:order val="2"/>
          <c:tx>
            <c:strRef>
              <c:f>Лист1!$D$1</c:f>
              <c:strCache>
                <c:ptCount val="1"/>
                <c:pt idx="0">
                  <c:v>Столбец1</c:v>
                </c:pt>
              </c:strCache>
            </c:strRef>
          </c:tx>
          <c:spPr>
            <a:blipFill>
              <a:blip xmlns:r="http://schemas.openxmlformats.org/officeDocument/2006/relationships" r:embed="rId1"/>
              <a:stretch>
                <a:fillRect/>
              </a:stretch>
            </a:blipFill>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50"/>
        <c:overlap val="100"/>
        <c:axId val="78831104"/>
        <c:axId val="109889216"/>
      </c:barChart>
      <c:catAx>
        <c:axId val="78831104"/>
        <c:scaling>
          <c:orientation val="minMax"/>
        </c:scaling>
        <c:delete val="1"/>
        <c:axPos val="b"/>
        <c:majorTickMark val="out"/>
        <c:minorTickMark val="none"/>
        <c:tickLblPos val="nextTo"/>
        <c:crossAx val="109889216"/>
        <c:crosses val="autoZero"/>
        <c:auto val="1"/>
        <c:lblAlgn val="ctr"/>
        <c:lblOffset val="100"/>
        <c:noMultiLvlLbl val="0"/>
      </c:catAx>
      <c:valAx>
        <c:axId val="109889216"/>
        <c:scaling>
          <c:orientation val="minMax"/>
        </c:scaling>
        <c:delete val="1"/>
        <c:axPos val="l"/>
        <c:majorGridlines/>
        <c:numFmt formatCode="General" sourceLinked="1"/>
        <c:majorTickMark val="out"/>
        <c:minorTickMark val="none"/>
        <c:tickLblPos val="nextTo"/>
        <c:crossAx val="78831104"/>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14B8C-6522-4AED-BCF3-BD4DE5B57BAB}" type="datetimeFigureOut">
              <a:rPr lang="ru-RU" smtClean="0"/>
              <a:t>14.12.2020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1D598-1024-49E1-96DD-D22226667ECC}" type="slidenum">
              <a:rPr lang="ru-RU" smtClean="0"/>
              <a:t>‹#›</a:t>
            </a:fld>
            <a:endParaRPr lang="ru-RU"/>
          </a:p>
        </p:txBody>
      </p:sp>
    </p:spTree>
    <p:extLst>
      <p:ext uri="{BB962C8B-B14F-4D97-AF65-F5344CB8AC3E}">
        <p14:creationId xmlns:p14="http://schemas.microsoft.com/office/powerpoint/2010/main" val="41622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Today in the world there is an acute problem of water pollution with heavy metals and other intoxicants. many aquatic invertebrates are widely used as </a:t>
            </a:r>
            <a:r>
              <a:rPr lang="en-US" dirty="0" err="1" smtClean="0"/>
              <a:t>bioindicators</a:t>
            </a:r>
            <a:r>
              <a:rPr lang="en-US" dirty="0" smtClean="0"/>
              <a:t> of the state of aquatic ecosystems. They spend most of their lives at the contaminated site. They can determine the concentration of existed heavy metal pollution. A variation in the efficiency of heavy metal accumulation was shown between different invertebrate groups. For example, you can see some of organisms used as </a:t>
            </a:r>
            <a:r>
              <a:rPr lang="en-US" dirty="0" err="1" smtClean="0"/>
              <a:t>bioindicators</a:t>
            </a:r>
            <a:r>
              <a:rPr lang="en-US" dirty="0" smtClean="0"/>
              <a:t>. Some of them are sponges. </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2</a:t>
            </a:fld>
            <a:endParaRPr lang="ru-RU"/>
          </a:p>
        </p:txBody>
      </p:sp>
    </p:spTree>
    <p:extLst>
      <p:ext uri="{BB962C8B-B14F-4D97-AF65-F5344CB8AC3E}">
        <p14:creationId xmlns:p14="http://schemas.microsoft.com/office/powerpoint/2010/main" val="267625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 primer pairs for these genes were selected based on previously published transcriptome data of L.baikalensis. [4] </a:t>
            </a:r>
            <a:r>
              <a:rPr lang="en-US" dirty="0" smtClean="0"/>
              <a:t>Changes in the expression level of these genes will be assessed using </a:t>
            </a:r>
            <a:r>
              <a:rPr lang="en-US" dirty="0" err="1" smtClean="0"/>
              <a:t>rt</a:t>
            </a:r>
            <a:r>
              <a:rPr lang="en-US" dirty="0" smtClean="0"/>
              <a:t> </a:t>
            </a:r>
            <a:r>
              <a:rPr lang="en-US" dirty="0" err="1" smtClean="0"/>
              <a:t>qPCR</a:t>
            </a:r>
            <a:r>
              <a:rPr lang="en-US" dirty="0" smtClean="0"/>
              <a:t>. For gene expression analyses</a:t>
            </a:r>
            <a:r>
              <a:rPr lang="en-US" baseline="0" dirty="0" smtClean="0"/>
              <a:t> samples were collected from</a:t>
            </a:r>
            <a:r>
              <a:rPr lang="en-US" dirty="0" smtClean="0"/>
              <a:t> the area of ​​the upper part of the sponge (the youngest, which was formed at the beginning of summer) and it was fixed in RNA intact for 5 samples from each point. Then, RNA was isolated from each sample. Primers were successfully tested. </a:t>
            </a:r>
            <a:r>
              <a:rPr lang="en-US" sz="1200" kern="1200" dirty="0" smtClean="0">
                <a:solidFill>
                  <a:schemeClr val="tx1"/>
                </a:solidFill>
                <a:effectLst/>
                <a:latin typeface="+mn-lt"/>
                <a:ea typeface="+mn-ea"/>
                <a:cs typeface="+mn-cs"/>
              </a:rPr>
              <a:t>Primer design and further analyzes is carried out in Molecular Genetics Group DLNP, JINR.</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result, a test system will be developed based on the expression levels of heavy metal defense genes to quickly assess the state of the ecosystem of Lake Baikal.</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11</a:t>
            </a:fld>
            <a:endParaRPr lang="ru-RU"/>
          </a:p>
        </p:txBody>
      </p:sp>
    </p:spTree>
    <p:extLst>
      <p:ext uri="{BB962C8B-B14F-4D97-AF65-F5344CB8AC3E}">
        <p14:creationId xmlns:p14="http://schemas.microsoft.com/office/powerpoint/2010/main" val="404463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For this, the sponges were dried to dry weight, and then separated from the stone substrate and divided into equal parts of 6 cm. The substrate and all these pieces will be analyzed separately. Since sponges of this species grow vertically upward at a rate of 1 cm per year, the uppermost part is the youngest. </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12</a:t>
            </a:fld>
            <a:endParaRPr lang="ru-RU"/>
          </a:p>
        </p:txBody>
      </p:sp>
    </p:spTree>
    <p:extLst>
      <p:ext uri="{BB962C8B-B14F-4D97-AF65-F5344CB8AC3E}">
        <p14:creationId xmlns:p14="http://schemas.microsoft.com/office/powerpoint/2010/main" val="97477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For this, the sponges were dried to dry weight, and then separated from the stone substrate and divided into equal parts of 6 cm. The substrate and all these pieces will be analyzed separately. Since sponges of this species grow vertically upward at a rate of 1 cm per year, the uppermost part is the youngest. </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13</a:t>
            </a:fld>
            <a:endParaRPr lang="ru-RU"/>
          </a:p>
        </p:txBody>
      </p:sp>
    </p:spTree>
    <p:extLst>
      <p:ext uri="{BB962C8B-B14F-4D97-AF65-F5344CB8AC3E}">
        <p14:creationId xmlns:p14="http://schemas.microsoft.com/office/powerpoint/2010/main" val="97477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Sponges are one of the oldest multicellular animals that have survived almost unchanged to this day. The earliest finds of sponge remains date back 680 Ma. At the moment, the planet is inhabited by both marine and freshwater sponges. By the type of nutrition, all sponges are filter feeders, so they play an important role in aquatic ecosystems.</a:t>
            </a:r>
          </a:p>
          <a:p>
            <a:r>
              <a:rPr lang="en-US" dirty="0" smtClean="0"/>
              <a:t>Since sponges are strongly associated with marine environment, they are sensitive to environmental variations. So they can be used as a tool for environmental monitoring. </a:t>
            </a:r>
          </a:p>
          <a:p>
            <a:r>
              <a:rPr lang="en-US" dirty="0" smtClean="0"/>
              <a:t>At a certain moment events of mass diseases and mortality of sponges were noted in different aquatic ecosystems.</a:t>
            </a:r>
          </a:p>
          <a:p>
            <a:r>
              <a:rPr lang="en-US" dirty="0" smtClean="0"/>
              <a:t>Freshwater sponges are also can be good indicators for lakes and rivers sates</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3</a:t>
            </a:fld>
            <a:endParaRPr lang="ru-RU"/>
          </a:p>
        </p:txBody>
      </p:sp>
    </p:spTree>
    <p:extLst>
      <p:ext uri="{BB962C8B-B14F-4D97-AF65-F5344CB8AC3E}">
        <p14:creationId xmlns:p14="http://schemas.microsoft.com/office/powerpoint/2010/main" val="204426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Lake Baikal is unique ancient ecosystem inhabited with hundreds of endemic species.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Lake Baikal inhabited with 15 species of endemic sponges</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4</a:t>
            </a:fld>
            <a:endParaRPr lang="ru-RU"/>
          </a:p>
        </p:txBody>
      </p:sp>
    </p:spTree>
    <p:extLst>
      <p:ext uri="{BB962C8B-B14F-4D97-AF65-F5344CB8AC3E}">
        <p14:creationId xmlns:p14="http://schemas.microsoft.com/office/powerpoint/2010/main" val="68908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Baikal sponges are not just one organism, but a whole community of sponge with </a:t>
            </a:r>
            <a:r>
              <a:rPr lang="en-US" sz="1200" kern="1200" dirty="0" err="1" smtClean="0">
                <a:solidFill>
                  <a:schemeClr val="tx1"/>
                </a:solidFill>
                <a:effectLst/>
                <a:latin typeface="+mn-lt"/>
                <a:ea typeface="+mn-ea"/>
                <a:cs typeface="+mn-cs"/>
              </a:rPr>
              <a:t>symbionts</a:t>
            </a:r>
            <a:r>
              <a:rPr lang="en-US" sz="1200" kern="1200" dirty="0" smtClean="0">
                <a:solidFill>
                  <a:schemeClr val="tx1"/>
                </a:solidFill>
                <a:effectLst/>
                <a:latin typeface="+mn-lt"/>
                <a:ea typeface="+mn-ea"/>
                <a:cs typeface="+mn-cs"/>
              </a:rPr>
              <a:t> - unicellular algae and bacteria. Due to the symbiosis, the sponges are green colored. </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5</a:t>
            </a:fld>
            <a:endParaRPr lang="ru-RU"/>
          </a:p>
        </p:txBody>
      </p:sp>
    </p:spTree>
    <p:extLst>
      <p:ext uri="{BB962C8B-B14F-4D97-AF65-F5344CB8AC3E}">
        <p14:creationId xmlns:p14="http://schemas.microsoft.com/office/powerpoint/2010/main" val="314446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last decade, events of mass diseases and mortality of sponges have been observed on Lake Baikal, which indicates negative changes in the ecosystem of the lake. Endemic sponges are an important object to study, since they make up a bulk of benthos biomass and play a key role in the ecosystem of Lake Baikal, which contains 20% of the world's fresh water and is a UNESCO World Heritage Site.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reveal background of these events we perform analyses of elemental composition and gene expression of Baikal endemic sponge </a:t>
            </a:r>
            <a:r>
              <a:rPr lang="en-US" sz="1200" i="1" kern="1200" dirty="0" smtClean="0">
                <a:solidFill>
                  <a:schemeClr val="tx1"/>
                </a:solidFill>
                <a:effectLst/>
                <a:latin typeface="+mn-lt"/>
                <a:ea typeface="+mn-ea"/>
                <a:cs typeface="+mn-cs"/>
              </a:rPr>
              <a:t>Lubomirskia baikalensis</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6</a:t>
            </a:fld>
            <a:endParaRPr lang="ru-RU"/>
          </a:p>
        </p:txBody>
      </p:sp>
    </p:spTree>
    <p:extLst>
      <p:ext uri="{BB962C8B-B14F-4D97-AF65-F5344CB8AC3E}">
        <p14:creationId xmlns:p14="http://schemas.microsoft.com/office/powerpoint/2010/main" val="426788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reasons for the mass diseases and mortality of sponges both in in water temperature, the development of bacterial communities unusual for a sponge on its surface, water bloom due to the spontaneous growth of spirogyra, or an increased content of heavy metals that enter the water due to human the ocean and in Lake Baikal are still not completely clear. There are several parameters that could affect the condition of the sponges. These include an increase activities. And sponges, due to the filter feeding type, are capable of accumulating heavy metals.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study, we check if sponges from places with different anthropogenic load have different levels of heavy metal concentrations in their bodies. Also we study, how it affects heavy metal transporting gene expression.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7</a:t>
            </a:fld>
            <a:endParaRPr lang="ru-RU"/>
          </a:p>
        </p:txBody>
      </p:sp>
    </p:spTree>
    <p:extLst>
      <p:ext uri="{BB962C8B-B14F-4D97-AF65-F5344CB8AC3E}">
        <p14:creationId xmlns:p14="http://schemas.microsoft.com/office/powerpoint/2010/main" val="426323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reasons for the mass diseases and mortality of sponges both in in water temperature, the development of bacterial communities unusual for a sponge on its surface, water bloom due to the spontaneous growth of spirogyra, or an increased content of heavy metals that enter the water due to human the ocean and in Lake Baikal are still not completely clear. There are several parameters that could affect the condition of the sponges. These include an increase activities. And sponges, due to the filter feeding type, are capable of accumulating heavy metals.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study, we check if sponges from places with different anthropogenic load have different levels of heavy metal concentrations in their bodies. Also we study, how it affects heavy metal transporting gene expression.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8</a:t>
            </a:fld>
            <a:endParaRPr lang="ru-RU"/>
          </a:p>
        </p:txBody>
      </p:sp>
    </p:spTree>
    <p:extLst>
      <p:ext uri="{BB962C8B-B14F-4D97-AF65-F5344CB8AC3E}">
        <p14:creationId xmlns:p14="http://schemas.microsoft.com/office/powerpoint/2010/main" val="426323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Two sampling points were chosen by monitoring data, showed places with the highest and the lowest rates of sponge disease. It was Listvyanka bay, which is considered to be the most anthropogenic impacted point and Bolshie Koty bay, which looks like almost intact. Samples of </a:t>
            </a:r>
            <a:r>
              <a:rPr lang="en-US" sz="1200" i="1" kern="1200" dirty="0" smtClean="0">
                <a:solidFill>
                  <a:schemeClr val="tx1"/>
                </a:solidFill>
                <a:effectLst/>
                <a:latin typeface="+mn-lt"/>
                <a:ea typeface="+mn-ea"/>
                <a:cs typeface="+mn-cs"/>
              </a:rPr>
              <a:t>L.baikalensis</a:t>
            </a:r>
            <a:r>
              <a:rPr lang="en-US" sz="1200" kern="1200" dirty="0" smtClean="0">
                <a:solidFill>
                  <a:schemeClr val="tx1"/>
                </a:solidFill>
                <a:effectLst/>
                <a:latin typeface="+mn-lt"/>
                <a:ea typeface="+mn-ea"/>
                <a:cs typeface="+mn-cs"/>
              </a:rPr>
              <a:t> were collected at August 2020 by SCUBA diving at Listvyanka Bay, n=10, and Bolshie Koty Bay, n=10. Immediately after collection, the samples were frozen at -20°C for Neutron Activation Analysis (NAA) and tissue parts were placed in </a:t>
            </a:r>
            <a:r>
              <a:rPr lang="en-US" sz="1200" kern="1200" dirty="0" err="1" smtClean="0">
                <a:solidFill>
                  <a:schemeClr val="tx1"/>
                </a:solidFill>
                <a:effectLst/>
                <a:latin typeface="+mn-lt"/>
                <a:ea typeface="+mn-ea"/>
                <a:cs typeface="+mn-cs"/>
              </a:rPr>
              <a:t>IntactRNA</a:t>
            </a:r>
            <a:r>
              <a:rPr lang="en-US" sz="1200" kern="1200" dirty="0" smtClean="0">
                <a:solidFill>
                  <a:schemeClr val="tx1"/>
                </a:solidFill>
                <a:effectLst/>
                <a:latin typeface="+mn-lt"/>
                <a:ea typeface="+mn-ea"/>
                <a:cs typeface="+mn-cs"/>
              </a:rPr>
              <a:t> solution for gene expression analyses.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9</a:t>
            </a:fld>
            <a:endParaRPr lang="ru-RU"/>
          </a:p>
        </p:txBody>
      </p:sp>
    </p:spTree>
    <p:extLst>
      <p:ext uri="{BB962C8B-B14F-4D97-AF65-F5344CB8AC3E}">
        <p14:creationId xmlns:p14="http://schemas.microsoft.com/office/powerpoint/2010/main" val="144057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Changing the level of gene expression is one of the main mechanisms of adaptation of a living organism to changes in the environment. Since the endemic Baikal sponges have lived in very stable conditions for the past several million years, even small changes in the environment should trigger a response at the level of gene expression. To study the mechanisms of sponge cells protection from the effects of heavy metals, an analysis of the gene expression, whose products are involved in the most important metabolic pathways of cell interaction with heavy metals, will be carried out.</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characterize expression patterns in L.baikalensis four candidate stress response genes were chosen for later </a:t>
            </a:r>
            <a:r>
              <a:rPr lang="en-US" sz="1200" kern="1200" dirty="0" err="1" smtClean="0">
                <a:solidFill>
                  <a:schemeClr val="tx1"/>
                </a:solidFill>
                <a:effectLst/>
                <a:latin typeface="+mn-lt"/>
                <a:ea typeface="+mn-ea"/>
                <a:cs typeface="+mn-cs"/>
              </a:rPr>
              <a:t>qPCR</a:t>
            </a:r>
            <a:r>
              <a:rPr lang="en-US" sz="1200" kern="1200" dirty="0" smtClean="0">
                <a:solidFill>
                  <a:schemeClr val="tx1"/>
                </a:solidFill>
                <a:effectLst/>
                <a:latin typeface="+mn-lt"/>
                <a:ea typeface="+mn-ea"/>
                <a:cs typeface="+mn-cs"/>
              </a:rPr>
              <a:t> analyses, based on previous assessments of </a:t>
            </a:r>
            <a:r>
              <a:rPr lang="en-US" sz="1200" kern="1200" dirty="0" err="1" smtClean="0">
                <a:solidFill>
                  <a:schemeClr val="tx1"/>
                </a:solidFill>
                <a:effectLst/>
                <a:latin typeface="+mn-lt"/>
                <a:ea typeface="+mn-ea"/>
                <a:cs typeface="+mn-cs"/>
              </a:rPr>
              <a:t>upregulation</a:t>
            </a:r>
            <a:r>
              <a:rPr lang="en-US" sz="1200" kern="1200" dirty="0" smtClean="0">
                <a:solidFill>
                  <a:schemeClr val="tx1"/>
                </a:solidFill>
                <a:effectLst/>
                <a:latin typeface="+mn-lt"/>
                <a:ea typeface="+mn-ea"/>
                <a:cs typeface="+mn-cs"/>
              </a:rPr>
              <a:t> in other aquatic invertebrate species [1,2] and studies of gene expression response to heavy metal exposure for different types of organisms. For glutathione-s-</a:t>
            </a:r>
            <a:r>
              <a:rPr lang="en-US" sz="1200" kern="1200" dirty="0" err="1" smtClean="0">
                <a:solidFill>
                  <a:schemeClr val="tx1"/>
                </a:solidFill>
                <a:effectLst/>
                <a:latin typeface="+mn-lt"/>
                <a:ea typeface="+mn-ea"/>
                <a:cs typeface="+mn-cs"/>
              </a:rPr>
              <a:t>transferase</a:t>
            </a:r>
            <a:r>
              <a:rPr lang="en-US" sz="1200" kern="1200" dirty="0" smtClean="0">
                <a:solidFill>
                  <a:schemeClr val="tx1"/>
                </a:solidFill>
                <a:effectLst/>
                <a:latin typeface="+mn-lt"/>
                <a:ea typeface="+mn-ea"/>
                <a:cs typeface="+mn-cs"/>
              </a:rPr>
              <a:t> mu class gene expression differences have been shown on Mollusca, collected in points with different anthropogenic load. Copper transporting ATPase 1 and copper chaperone for </a:t>
            </a:r>
            <a:r>
              <a:rPr lang="en-US" sz="1200" kern="1200" dirty="0" err="1" smtClean="0">
                <a:solidFill>
                  <a:schemeClr val="tx1"/>
                </a:solidFill>
                <a:effectLst/>
                <a:latin typeface="+mn-lt"/>
                <a:ea typeface="+mn-ea"/>
                <a:cs typeface="+mn-cs"/>
              </a:rPr>
              <a:t>superoxidedismutase</a:t>
            </a:r>
            <a:r>
              <a:rPr lang="en-US" sz="1200" kern="1200" dirty="0" smtClean="0">
                <a:solidFill>
                  <a:schemeClr val="tx1"/>
                </a:solidFill>
                <a:effectLst/>
                <a:latin typeface="+mn-lt"/>
                <a:ea typeface="+mn-ea"/>
                <a:cs typeface="+mn-cs"/>
              </a:rPr>
              <a:t> were also used in this study.[2] MTF1 gene is shown to be transcriptional regulator involved in cellular adaptation to exposure to heavy metals [3]</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10</a:t>
            </a:fld>
            <a:endParaRPr lang="ru-RU"/>
          </a:p>
        </p:txBody>
      </p:sp>
    </p:spTree>
    <p:extLst>
      <p:ext uri="{BB962C8B-B14F-4D97-AF65-F5344CB8AC3E}">
        <p14:creationId xmlns:p14="http://schemas.microsoft.com/office/powerpoint/2010/main" val="267646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E41DB0-1355-40B3-A2A9-A6BB9F6ABF16}" type="datetime1">
              <a:rPr lang="ru-RU" smtClean="0"/>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4254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F76FDB-77A1-4096-ADF5-5DA15652FF60}" type="datetime1">
              <a:rPr lang="ru-RU" smtClean="0"/>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323667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22D9DD-C1C3-43A0-AB23-37FE9F052FEC}" type="datetime1">
              <a:rPr lang="ru-RU" smtClean="0"/>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17321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C72ABA-DFA2-4C33-8950-50313DBDCBA3}" type="datetime1">
              <a:rPr lang="ru-RU" smtClean="0"/>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84984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AC5DBA-B485-445C-BC97-53A0E5509B47}" type="datetime1">
              <a:rPr lang="ru-RU" smtClean="0"/>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15567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5C6D1D-06C5-475A-90D7-0BEF0AE0B3DC}" type="datetime1">
              <a:rPr lang="ru-RU" smtClean="0"/>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331150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C703B1-6B50-46DA-A94B-8AFD2BE25AA7}" type="datetime1">
              <a:rPr lang="ru-RU" smtClean="0"/>
              <a:t>14.12.2020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65352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6E8C8B-2003-4199-BC7D-C61F6C49B65B}" type="datetime1">
              <a:rPr lang="ru-RU" smtClean="0"/>
              <a:t>14.12.2020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263462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1B6514-E6AC-4B3F-809A-EAE2B64BA6E3}" type="datetime1">
              <a:rPr lang="ru-RU" smtClean="0"/>
              <a:t>14.12.2020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6222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ADD1D9E-A401-402D-9A16-8E7FE9C07F69}" type="datetime1">
              <a:rPr lang="ru-RU" smtClean="0"/>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246861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21560C-46E7-460C-B903-7E85DB632152}" type="datetime1">
              <a:rPr lang="ru-RU" smtClean="0"/>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257986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EB3D2-47C2-40C1-82A0-00F03BF2480D}" type="datetime1">
              <a:rPr lang="ru-RU" smtClean="0"/>
              <a:t>14.12.2020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19CE1-501D-4705-A2A2-EABDF9A38002}" type="slidenum">
              <a:rPr lang="ru-RU" smtClean="0"/>
              <a:t>‹#›</a:t>
            </a:fld>
            <a:endParaRPr lang="ru-RU"/>
          </a:p>
        </p:txBody>
      </p:sp>
    </p:spTree>
    <p:extLst>
      <p:ext uri="{BB962C8B-B14F-4D97-AF65-F5344CB8AC3E}">
        <p14:creationId xmlns:p14="http://schemas.microsoft.com/office/powerpoint/2010/main" val="237796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americanlaboratory.com/914-Application-Notes/180125-Getting-the-Most-Out-of-Limited-Samples-A-PCR-Workflow-for-Monitoring-Gene-Express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en.wikipedia.org/wiki/Nerita" TargetMode="Externa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www.google.com/maps/@53.687435,107.5958147,7.46z?hl=ru" TargetMode="External"/><Relationship Id="rId4" Type="http://schemas.openxmlformats.org/officeDocument/2006/relationships/image" Target="../media/image20.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9512" y="1919417"/>
            <a:ext cx="11532973" cy="2339546"/>
          </a:xfrm>
        </p:spPr>
        <p:txBody>
          <a:bodyPr>
            <a:noAutofit/>
          </a:bodyPr>
          <a:lstStyle/>
          <a:p>
            <a:pPr>
              <a:lnSpc>
                <a:spcPct val="100000"/>
              </a:lnSpc>
            </a:pPr>
            <a:r>
              <a:rPr lang="ru-RU" sz="2400" dirty="0" smtClean="0"/>
              <a:t/>
            </a:r>
            <a:br>
              <a:rPr lang="ru-RU" sz="2400" dirty="0" smtClean="0"/>
            </a:br>
            <a:r>
              <a:rPr lang="ru-RU" sz="2800" dirty="0" smtClean="0"/>
              <a:t/>
            </a:r>
            <a:br>
              <a:rPr lang="ru-RU" sz="2800" dirty="0" smtClean="0"/>
            </a:br>
            <a:r>
              <a:rPr lang="ru-RU" sz="2800" dirty="0" smtClean="0"/>
              <a:t>Изучение </a:t>
            </a:r>
            <a:r>
              <a:rPr lang="ru-RU" sz="2800" dirty="0"/>
              <a:t>влияния антропогенной нагрузки на состав элементов и уровень экспрессии генов эндемичных байкальских губок</a:t>
            </a:r>
            <a:endParaRPr lang="ru-RU" sz="2000" dirty="0"/>
          </a:p>
        </p:txBody>
      </p:sp>
      <p:sp>
        <p:nvSpPr>
          <p:cNvPr id="3" name="Подзаголовок 2"/>
          <p:cNvSpPr>
            <a:spLocks noGrp="1"/>
          </p:cNvSpPr>
          <p:nvPr>
            <p:ph type="subTitle" idx="1"/>
          </p:nvPr>
        </p:nvSpPr>
        <p:spPr>
          <a:xfrm>
            <a:off x="844214" y="4250687"/>
            <a:ext cx="10503569" cy="1165268"/>
          </a:xfrm>
        </p:spPr>
        <p:txBody>
          <a:bodyPr>
            <a:noAutofit/>
          </a:bodyPr>
          <a:lstStyle/>
          <a:p>
            <a:pPr>
              <a:lnSpc>
                <a:spcPct val="120000"/>
              </a:lnSpc>
              <a:spcBef>
                <a:spcPts val="0"/>
              </a:spcBef>
            </a:pPr>
            <a:r>
              <a:rPr lang="ru-RU" sz="1600" dirty="0" smtClean="0"/>
              <a:t>Яхненко А.С.</a:t>
            </a:r>
            <a:r>
              <a:rPr lang="en-US" sz="1600" dirty="0" smtClean="0"/>
              <a:t>, </a:t>
            </a:r>
            <a:r>
              <a:rPr lang="ru-RU" sz="1600" dirty="0" err="1" smtClean="0"/>
              <a:t>Зиньковская</a:t>
            </a:r>
            <a:r>
              <a:rPr lang="en-US" sz="1600" dirty="0" smtClean="0"/>
              <a:t> </a:t>
            </a:r>
            <a:r>
              <a:rPr lang="ru-RU" sz="1600" dirty="0" smtClean="0"/>
              <a:t>И.И.</a:t>
            </a:r>
            <a:r>
              <a:rPr lang="en-US" sz="1600" dirty="0" smtClean="0"/>
              <a:t>, </a:t>
            </a:r>
            <a:r>
              <a:rPr lang="ru-RU" sz="1600" dirty="0" smtClean="0"/>
              <a:t>Юшин</a:t>
            </a:r>
            <a:r>
              <a:rPr lang="en-US" sz="1600" dirty="0" smtClean="0"/>
              <a:t> </a:t>
            </a:r>
            <a:r>
              <a:rPr lang="ru-RU" sz="1600" dirty="0" smtClean="0"/>
              <a:t>Н.С.</a:t>
            </a:r>
            <a:r>
              <a:rPr lang="en-US" sz="1600" dirty="0" smtClean="0"/>
              <a:t>, </a:t>
            </a:r>
            <a:r>
              <a:rPr lang="ru-RU" sz="1600" dirty="0" smtClean="0"/>
              <a:t>Небесных И.А.</a:t>
            </a:r>
            <a:r>
              <a:rPr lang="en-US" sz="1600" dirty="0" smtClean="0"/>
              <a:t>, </a:t>
            </a:r>
            <a:r>
              <a:rPr lang="ru-RU" sz="1600" dirty="0" smtClean="0"/>
              <a:t>Кравченко Е.В.</a:t>
            </a:r>
            <a:endParaRPr lang="ru-RU" sz="1600" dirty="0"/>
          </a:p>
          <a:p>
            <a:pPr>
              <a:lnSpc>
                <a:spcPct val="120000"/>
              </a:lnSpc>
              <a:spcBef>
                <a:spcPts val="0"/>
              </a:spcBef>
            </a:pPr>
            <a:endParaRPr lang="en-US" sz="1600" dirty="0" smtClean="0"/>
          </a:p>
        </p:txBody>
      </p:sp>
      <p:sp>
        <p:nvSpPr>
          <p:cNvPr id="4" name="Подзаголовок 2"/>
          <p:cNvSpPr txBox="1">
            <a:spLocks/>
          </p:cNvSpPr>
          <p:nvPr/>
        </p:nvSpPr>
        <p:spPr>
          <a:xfrm>
            <a:off x="4320745" y="6118343"/>
            <a:ext cx="355050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AYSS</a:t>
            </a:r>
            <a:r>
              <a:rPr lang="ru-RU" sz="1800" dirty="0" smtClean="0"/>
              <a:t>, 2020</a:t>
            </a:r>
            <a:endParaRPr lang="ru-RU" sz="1800" dirty="0"/>
          </a:p>
        </p:txBody>
      </p:sp>
      <p:pic>
        <p:nvPicPr>
          <p:cNvPr id="1026" name="Picture 2" descr="lin.irk.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543" y="1415088"/>
            <a:ext cx="792911" cy="792911"/>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fld id="{35919CE1-501D-4705-A2A2-EABDF9A38002}" type="slidenum">
              <a:rPr lang="ru-RU" smtClean="0"/>
              <a:t>1</a:t>
            </a:fld>
            <a:endParaRPr lang="ru-RU"/>
          </a:p>
        </p:txBody>
      </p:sp>
      <p:sp>
        <p:nvSpPr>
          <p:cNvPr id="11" name="Прямоугольник 10"/>
          <p:cNvSpPr/>
          <p:nvPr/>
        </p:nvSpPr>
        <p:spPr>
          <a:xfrm>
            <a:off x="0" y="0"/>
            <a:ext cx="12192000" cy="69269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kern="0" dirty="0">
                <a:solidFill>
                  <a:prstClr val="white"/>
                </a:solidFill>
              </a:rPr>
              <a:t>ЛЯП ОИЯИ </a:t>
            </a:r>
            <a:r>
              <a:rPr lang="ru-RU" kern="0" dirty="0" smtClean="0">
                <a:solidFill>
                  <a:prstClr val="white"/>
                </a:solidFill>
              </a:rPr>
              <a:t>Сектор Молекулярной </a:t>
            </a:r>
            <a:r>
              <a:rPr lang="ru-RU" kern="0" dirty="0">
                <a:solidFill>
                  <a:prstClr val="white"/>
                </a:solidFill>
              </a:rPr>
              <a:t>Г</a:t>
            </a:r>
            <a:r>
              <a:rPr lang="ru-RU" kern="0" dirty="0" smtClean="0">
                <a:solidFill>
                  <a:prstClr val="white"/>
                </a:solidFill>
              </a:rPr>
              <a:t>енетики Клетки</a:t>
            </a:r>
            <a:endParaRPr lang="en-US" kern="0" dirty="0">
              <a:solidFill>
                <a:prstClr val="white"/>
              </a:solidFill>
            </a:endParaRPr>
          </a:p>
        </p:txBody>
      </p:sp>
      <p:pic>
        <p:nvPicPr>
          <p:cNvPr id="12" name="Picture 16" descr="НОВОСТИ"/>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9929676" y="-18758"/>
            <a:ext cx="711454" cy="711454"/>
          </a:xfrm>
          <a:prstGeom prst="rect">
            <a:avLst/>
          </a:prstGeom>
          <a:noFill/>
        </p:spPr>
      </p:pic>
      <p:pic>
        <p:nvPicPr>
          <p:cNvPr id="13" name="Picture 8" descr="Photo | Joint Institute for Nuclear Research"/>
          <p:cNvPicPr>
            <a:picLocks noChangeAspect="1" noChangeArrowheads="1"/>
          </p:cNvPicPr>
          <p:nvPr/>
        </p:nvPicPr>
        <p:blipFill>
          <a:blip r:embed="rId4" cstate="print">
            <a:duotone>
              <a:schemeClr val="bg2">
                <a:shade val="45000"/>
                <a:satMod val="135000"/>
              </a:schemeClr>
              <a:prstClr val="white"/>
            </a:duotone>
            <a:lum bright="40000"/>
          </a:blip>
          <a:srcRect/>
          <a:stretch>
            <a:fillRect/>
          </a:stretch>
        </p:blipFill>
        <p:spPr bwMode="auto">
          <a:xfrm>
            <a:off x="1631504" y="61876"/>
            <a:ext cx="1008733" cy="576064"/>
          </a:xfrm>
          <a:prstGeom prst="rect">
            <a:avLst/>
          </a:prstGeom>
          <a:noFill/>
        </p:spPr>
      </p:pic>
      <p:sp>
        <p:nvSpPr>
          <p:cNvPr id="7" name="Прямоугольник 6"/>
          <p:cNvSpPr/>
          <p:nvPr/>
        </p:nvSpPr>
        <p:spPr>
          <a:xfrm>
            <a:off x="3004308" y="846757"/>
            <a:ext cx="6282490" cy="369332"/>
          </a:xfrm>
          <a:prstGeom prst="rect">
            <a:avLst/>
          </a:prstGeom>
        </p:spPr>
        <p:txBody>
          <a:bodyPr wrap="none">
            <a:spAutoFit/>
          </a:bodyPr>
          <a:lstStyle/>
          <a:p>
            <a:pPr algn="ctr"/>
            <a:r>
              <a:rPr lang="ru-RU" kern="0" dirty="0" smtClean="0"/>
              <a:t>Совместно с Лимнологическим институтом СО РАН</a:t>
            </a:r>
            <a:endParaRPr lang="en-US" kern="0" dirty="0"/>
          </a:p>
        </p:txBody>
      </p:sp>
    </p:spTree>
    <p:extLst>
      <p:ext uri="{BB962C8B-B14F-4D97-AF65-F5344CB8AC3E}">
        <p14:creationId xmlns:p14="http://schemas.microsoft.com/office/powerpoint/2010/main" val="132042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Изучение экспрессии генов</a:t>
            </a:r>
            <a:endParaRPr lang="ru-RU" dirty="0"/>
          </a:p>
        </p:txBody>
      </p:sp>
      <p:sp>
        <p:nvSpPr>
          <p:cNvPr id="3" name="Объект 2"/>
          <p:cNvSpPr>
            <a:spLocks noGrp="1"/>
          </p:cNvSpPr>
          <p:nvPr>
            <p:ph idx="1"/>
          </p:nvPr>
        </p:nvSpPr>
        <p:spPr>
          <a:xfrm>
            <a:off x="838200" y="1738911"/>
            <a:ext cx="10515600" cy="2698249"/>
          </a:xfrm>
        </p:spPr>
        <p:txBody>
          <a:bodyPr>
            <a:noAutofit/>
          </a:bodyPr>
          <a:lstStyle/>
          <a:p>
            <a:pPr marL="0" indent="0">
              <a:buNone/>
            </a:pPr>
            <a:r>
              <a:rPr lang="ru-RU" sz="2400" b="1" dirty="0" smtClean="0"/>
              <a:t>Гены – кандидаты для анализа стрессового ответа на тяжелые металлы:</a:t>
            </a:r>
            <a:endParaRPr lang="en-US" sz="2400" b="1" dirty="0" smtClean="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black"/>
                  </a:solidFill>
                  <a:latin typeface="Calibri"/>
                </a:rPr>
                <a:t>1</a:t>
              </a:r>
              <a:r>
                <a:rPr lang="ru-RU" sz="1200" b="1" kern="0" dirty="0" smtClean="0">
                  <a:solidFill>
                    <a:prstClr val="black"/>
                  </a:solidFill>
                  <a:latin typeface="Calibri"/>
                </a:rPr>
                <a:t>0</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graphicFrame>
        <p:nvGraphicFramePr>
          <p:cNvPr id="4" name="Таблица 3"/>
          <p:cNvGraphicFramePr>
            <a:graphicFrameLocks noGrp="1"/>
          </p:cNvGraphicFramePr>
          <p:nvPr>
            <p:extLst>
              <p:ext uri="{D42A27DB-BD31-4B8C-83A1-F6EECF244321}">
                <p14:modId xmlns:p14="http://schemas.microsoft.com/office/powerpoint/2010/main" val="3151699469"/>
              </p:ext>
            </p:extLst>
          </p:nvPr>
        </p:nvGraphicFramePr>
        <p:xfrm>
          <a:off x="924464" y="2764434"/>
          <a:ext cx="10018679" cy="3175000"/>
        </p:xfrm>
        <a:graphic>
          <a:graphicData uri="http://schemas.openxmlformats.org/drawingml/2006/table">
            <a:tbl>
              <a:tblPr firstRow="1" bandRow="1">
                <a:tableStyleId>{3B4B98B0-60AC-42C2-AFA5-B58CD77FA1E5}</a:tableStyleId>
              </a:tblPr>
              <a:tblGrid>
                <a:gridCol w="3890574"/>
                <a:gridCol w="6128105"/>
              </a:tblGrid>
              <a:tr h="370840">
                <a:tc>
                  <a:txBody>
                    <a:bodyPr/>
                    <a:lstStyle/>
                    <a:p>
                      <a:r>
                        <a:rPr lang="ru-RU" sz="1600" dirty="0" smtClean="0"/>
                        <a:t>Ген</a:t>
                      </a:r>
                      <a:endParaRPr lang="ru-RU" sz="1600" dirty="0"/>
                    </a:p>
                  </a:txBody>
                  <a:tcPr/>
                </a:tc>
                <a:tc>
                  <a:txBody>
                    <a:bodyPr/>
                    <a:lstStyle/>
                    <a:p>
                      <a:r>
                        <a:rPr lang="ru-RU" sz="1600" dirty="0" smtClean="0"/>
                        <a:t>Функция</a:t>
                      </a:r>
                      <a:endParaRPr lang="ru-RU" sz="1600" dirty="0"/>
                    </a:p>
                  </a:txBody>
                  <a:tcPr/>
                </a:tc>
              </a:tr>
              <a:tr h="370840">
                <a:tc>
                  <a:txBody>
                    <a:bodyPr/>
                    <a:lstStyle/>
                    <a:p>
                      <a:r>
                        <a:rPr lang="en-US" sz="1600" dirty="0" smtClean="0"/>
                        <a:t>Glutathione-s-</a:t>
                      </a:r>
                      <a:r>
                        <a:rPr lang="en-US" sz="1600" dirty="0" err="1" smtClean="0"/>
                        <a:t>transferase</a:t>
                      </a:r>
                      <a:r>
                        <a:rPr lang="en-US" sz="1600" dirty="0" smtClean="0"/>
                        <a:t> mu class </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t>Детоксификация</a:t>
                      </a:r>
                      <a:r>
                        <a:rPr lang="ru-RU" sz="1600" dirty="0" smtClean="0"/>
                        <a:t> </a:t>
                      </a:r>
                      <a:r>
                        <a:rPr lang="ru-RU" sz="1600" dirty="0" err="1" smtClean="0"/>
                        <a:t>ксенобиотиков</a:t>
                      </a:r>
                      <a:r>
                        <a:rPr lang="ru-RU" sz="1600" dirty="0" smtClean="0"/>
                        <a:t> и ответ на окислительный</a:t>
                      </a:r>
                      <a:r>
                        <a:rPr lang="ru-RU" sz="1600" baseline="0" dirty="0" smtClean="0"/>
                        <a:t> стресс </a:t>
                      </a:r>
                      <a:endParaRPr lang="en-US" sz="1600" dirty="0" smtClean="0"/>
                    </a:p>
                    <a:p>
                      <a:endParaRPr lang="ru-RU" sz="1600" dirty="0"/>
                    </a:p>
                  </a:txBody>
                  <a:tcPr/>
                </a:tc>
              </a:tr>
              <a:tr h="370840">
                <a:tc>
                  <a:txBody>
                    <a:bodyPr/>
                    <a:lstStyle/>
                    <a:p>
                      <a:r>
                        <a:rPr lang="en-US" sz="1600" dirty="0" smtClean="0"/>
                        <a:t>Copper transporting ATPase 1 </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Транспорт</a:t>
                      </a:r>
                      <a:r>
                        <a:rPr lang="ru-RU" sz="1600" baseline="0" dirty="0" smtClean="0"/>
                        <a:t> ионов</a:t>
                      </a:r>
                      <a:r>
                        <a:rPr lang="en-US" sz="1600" dirty="0" smtClean="0"/>
                        <a:t> Cu </a:t>
                      </a:r>
                      <a:r>
                        <a:rPr lang="ru-RU" sz="1600" dirty="0" smtClean="0"/>
                        <a:t>через клеточную мембрану </a:t>
                      </a:r>
                      <a:endParaRPr lang="en-US" sz="1600" dirty="0" smtClean="0"/>
                    </a:p>
                    <a:p>
                      <a:endParaRPr lang="ru-RU" sz="1600" dirty="0"/>
                    </a:p>
                  </a:txBody>
                  <a:tcPr/>
                </a:tc>
              </a:tr>
              <a:tr h="370840">
                <a:tc>
                  <a:txBody>
                    <a:bodyPr/>
                    <a:lstStyle/>
                    <a:p>
                      <a:r>
                        <a:rPr lang="en-US" sz="1600" dirty="0" smtClean="0"/>
                        <a:t>Copper chaperone for </a:t>
                      </a:r>
                      <a:r>
                        <a:rPr lang="en-US" sz="1600" dirty="0" err="1" smtClean="0"/>
                        <a:t>superoxidedismutase</a:t>
                      </a:r>
                      <a:r>
                        <a:rPr lang="en-US" sz="1600" dirty="0" smtClean="0"/>
                        <a:t> </a:t>
                      </a:r>
                      <a:endParaRPr lang="ru-RU" sz="1600" dirty="0"/>
                    </a:p>
                  </a:txBody>
                  <a:tcPr/>
                </a:tc>
                <a:tc>
                  <a:txBody>
                    <a:bodyPr/>
                    <a:lstStyle/>
                    <a:p>
                      <a:r>
                        <a:rPr lang="ru-RU" sz="1600" dirty="0" err="1" smtClean="0"/>
                        <a:t>Металлопротеин</a:t>
                      </a:r>
                      <a:r>
                        <a:rPr lang="ru-RU" sz="1600" baseline="0" dirty="0" smtClean="0"/>
                        <a:t>, отвечающий за доставку ионов </a:t>
                      </a:r>
                      <a:r>
                        <a:rPr lang="en-US" sz="1600" dirty="0" smtClean="0"/>
                        <a:t>Cu </a:t>
                      </a:r>
                      <a:r>
                        <a:rPr lang="ru-RU" sz="1600" dirty="0" smtClean="0"/>
                        <a:t>к супероксид </a:t>
                      </a:r>
                      <a:r>
                        <a:rPr lang="ru-RU" sz="1600" dirty="0" err="1" smtClean="0"/>
                        <a:t>дисмутазе</a:t>
                      </a:r>
                      <a:endParaRPr lang="ru-RU" sz="1600" dirty="0"/>
                    </a:p>
                  </a:txBody>
                  <a:tcPr/>
                </a:tc>
              </a:tr>
              <a:tr h="370840">
                <a:tc>
                  <a:txBody>
                    <a:bodyPr/>
                    <a:lstStyle/>
                    <a:p>
                      <a:r>
                        <a:rPr lang="en-US" sz="1600" kern="1200" dirty="0" smtClean="0">
                          <a:effectLst/>
                        </a:rPr>
                        <a:t>Metal Regulatory Transcription Factor 1</a:t>
                      </a:r>
                      <a:endParaRPr lang="ru-RU" sz="1600" dirty="0"/>
                    </a:p>
                  </a:txBody>
                  <a:tcPr/>
                </a:tc>
                <a:tc>
                  <a:txBody>
                    <a:bodyPr/>
                    <a:lstStyle/>
                    <a:p>
                      <a:r>
                        <a:rPr lang="ru-RU" sz="1600" dirty="0" smtClean="0"/>
                        <a:t>Цинк-зависимый  транскрипционный регулятор клеточной адаптации к высокому</a:t>
                      </a:r>
                      <a:r>
                        <a:rPr lang="ru-RU" sz="1600" baseline="0" dirty="0" smtClean="0"/>
                        <a:t> содержанию тяжелых металлов</a:t>
                      </a:r>
                      <a:endParaRPr lang="ru-RU" sz="1600" dirty="0"/>
                    </a:p>
                  </a:txBody>
                  <a:tcPr/>
                </a:tc>
              </a:tr>
            </a:tbl>
          </a:graphicData>
        </a:graphic>
      </p:graphicFrame>
    </p:spTree>
    <p:extLst>
      <p:ext uri="{BB962C8B-B14F-4D97-AF65-F5344CB8AC3E}">
        <p14:creationId xmlns:p14="http://schemas.microsoft.com/office/powerpoint/2010/main" val="130026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Изучение экспрессии генов</a:t>
            </a:r>
            <a:endParaRPr lang="ru-RU" dirty="0"/>
          </a:p>
        </p:txBody>
      </p:sp>
      <p:sp>
        <p:nvSpPr>
          <p:cNvPr id="3" name="Объект 2"/>
          <p:cNvSpPr>
            <a:spLocks noGrp="1"/>
          </p:cNvSpPr>
          <p:nvPr>
            <p:ph idx="1"/>
          </p:nvPr>
        </p:nvSpPr>
        <p:spPr>
          <a:xfrm>
            <a:off x="838199" y="1809858"/>
            <a:ext cx="7731943" cy="2698249"/>
          </a:xfrm>
        </p:spPr>
        <p:txBody>
          <a:bodyPr>
            <a:noAutofit/>
          </a:bodyPr>
          <a:lstStyle/>
          <a:p>
            <a:r>
              <a:rPr lang="ru-RU" sz="1600" dirty="0" smtClean="0"/>
              <a:t>На основе </a:t>
            </a:r>
            <a:r>
              <a:rPr lang="ru-RU" sz="1600" dirty="0" err="1" smtClean="0"/>
              <a:t>транскриптомных</a:t>
            </a:r>
            <a:r>
              <a:rPr lang="ru-RU" sz="1600" dirty="0" smtClean="0"/>
              <a:t> данных выбраны специфические пары </a:t>
            </a:r>
            <a:r>
              <a:rPr lang="ru-RU" sz="1600" dirty="0" err="1" smtClean="0"/>
              <a:t>праймеров</a:t>
            </a:r>
            <a:r>
              <a:rPr lang="ru-RU" sz="1600" dirty="0" smtClean="0"/>
              <a:t> </a:t>
            </a:r>
            <a:endParaRPr lang="en-US" sz="1600" dirty="0" smtClean="0"/>
          </a:p>
          <a:p>
            <a:r>
              <a:rPr lang="ru-RU" sz="1600" dirty="0" smtClean="0"/>
              <a:t>Каждая пара </a:t>
            </a:r>
            <a:r>
              <a:rPr lang="ru-RU" sz="1600" dirty="0" err="1" smtClean="0"/>
              <a:t>праймеров</a:t>
            </a:r>
            <a:r>
              <a:rPr lang="ru-RU" sz="1600" dirty="0" smtClean="0"/>
              <a:t> была протестирована на наших образцах </a:t>
            </a:r>
          </a:p>
          <a:p>
            <a:r>
              <a:rPr lang="ru-RU" sz="1600" dirty="0" smtClean="0"/>
              <a:t>Для всех 4 </a:t>
            </a:r>
            <a:r>
              <a:rPr lang="ru-RU" sz="1600" dirty="0" err="1" smtClean="0"/>
              <a:t>кандидатных</a:t>
            </a:r>
            <a:r>
              <a:rPr lang="ru-RU" sz="1600" dirty="0" smtClean="0"/>
              <a:t> генов были получены специфичные ПЦР продукты</a:t>
            </a:r>
            <a:endParaRPr lang="en-US" sz="1600" dirty="0" smtClean="0"/>
          </a:p>
          <a:p>
            <a:r>
              <a:rPr lang="ru-RU" sz="1600" dirty="0" smtClean="0"/>
              <a:t>Анализ экспрессии генов  будет проведен с помощью </a:t>
            </a:r>
            <a:r>
              <a:rPr lang="en-US" sz="1600" dirty="0" smtClean="0"/>
              <a:t>RT</a:t>
            </a:r>
            <a:r>
              <a:rPr lang="ru-RU" sz="1600" dirty="0" smtClean="0"/>
              <a:t>-</a:t>
            </a:r>
            <a:r>
              <a:rPr lang="en-US" sz="1600" dirty="0" smtClean="0"/>
              <a:t>qPCR</a:t>
            </a:r>
            <a:endParaRPr lang="ru-RU" sz="1600" dirty="0"/>
          </a:p>
          <a:p>
            <a:pPr marL="0" indent="0">
              <a:buNone/>
            </a:pPr>
            <a:r>
              <a:rPr lang="ru-RU" sz="1600" dirty="0" smtClean="0"/>
              <a:t>Дизайн </a:t>
            </a:r>
            <a:r>
              <a:rPr lang="ru-RU" sz="1600" dirty="0" err="1" smtClean="0"/>
              <a:t>праймеров</a:t>
            </a:r>
            <a:r>
              <a:rPr lang="ru-RU" sz="1600" dirty="0" smtClean="0"/>
              <a:t> и дальнейший анализ осуществляется Сектором Молекулярной Генетики Клетки ЛЯП ОИЯИ</a:t>
            </a:r>
            <a:endParaRPr lang="ru-RU" sz="1600" dirty="0"/>
          </a:p>
          <a:p>
            <a:endParaRPr lang="en-US" sz="1600" b="1" dirty="0" smtClean="0"/>
          </a:p>
          <a:p>
            <a:pPr marL="0" indent="0">
              <a:buNone/>
            </a:pPr>
            <a:endParaRPr lang="en-US" sz="1800" b="1" dirty="0" smtClean="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black"/>
                  </a:solidFill>
                  <a:latin typeface="Calibri"/>
                </a:rPr>
                <a:t>1</a:t>
              </a:r>
              <a:r>
                <a:rPr lang="ru-RU" sz="1200" b="1" kern="0" dirty="0" smtClean="0">
                  <a:solidFill>
                    <a:prstClr val="black"/>
                  </a:solidFill>
                  <a:latin typeface="Calibri"/>
                </a:rPr>
                <a:t>1</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026" name="Picture 2" descr="https://media.americanlaboratory.com/m/20/article/180125-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786" y="4383437"/>
            <a:ext cx="5221014" cy="15191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2385" y="5956412"/>
            <a:ext cx="11092962" cy="584775"/>
          </a:xfrm>
          <a:prstGeom prst="rect">
            <a:avLst/>
          </a:prstGeom>
          <a:noFill/>
        </p:spPr>
        <p:txBody>
          <a:bodyPr wrap="square" rtlCol="0">
            <a:spAutoFit/>
          </a:bodyPr>
          <a:lstStyle/>
          <a:p>
            <a:r>
              <a:rPr lang="ru-RU" sz="800" dirty="0"/>
              <a:t>Источники изображений</a:t>
            </a:r>
            <a:r>
              <a:rPr lang="en-US" sz="800" dirty="0"/>
              <a:t>: </a:t>
            </a:r>
            <a:r>
              <a:rPr lang="en-US" sz="800" dirty="0" smtClean="0"/>
              <a:t> </a:t>
            </a:r>
          </a:p>
          <a:p>
            <a:r>
              <a:rPr lang="en-US" sz="800" dirty="0" smtClean="0">
                <a:hlinkClick r:id="rId4"/>
              </a:rPr>
              <a:t>https</a:t>
            </a:r>
            <a:r>
              <a:rPr lang="en-US" sz="800" dirty="0">
                <a:hlinkClick r:id="rId4"/>
              </a:rPr>
              <a:t>://www.americanlaboratory.com/914-Application-Notes/180125-Getting-the-Most-Out-of-Limited-Samples-A-PCR-Workflow-for-Monitoring-Gene-Expression</a:t>
            </a:r>
            <a:r>
              <a:rPr lang="en-US" sz="800" dirty="0" smtClean="0">
                <a:hlinkClick r:id="rId4"/>
              </a:rPr>
              <a:t>/</a:t>
            </a:r>
            <a:endParaRPr lang="en-US" sz="800" dirty="0" smtClean="0"/>
          </a:p>
          <a:p>
            <a:r>
              <a:rPr lang="en-US" sz="800" dirty="0"/>
              <a:t>https://www.google.com/url?sa=i&amp;url=https%3A%2F%2Fwww.khanacademy.org%2Fscience%2Fap-biology%2Fgene-expression-and-regulation%2Fbiotechnology%2Fa%2Fpolymerase-chain-reaction-pcr&amp;psig=AOvVaw1zIOJBQFqOjul4Mn8KaQeE&amp;ust=1605109093833000&amp;source=images&amp;cd=vfe&amp;ved=0CA0QjhxqFwoTCNCOnL-n-OwCFQAAAAAdAAAAABAJ</a:t>
            </a:r>
            <a:endParaRPr lang="ru-RU" sz="800" dirty="0"/>
          </a:p>
        </p:txBody>
      </p:sp>
      <p:pic>
        <p:nvPicPr>
          <p:cNvPr id="11" name="Рисунок 10"/>
          <p:cNvPicPr>
            <a:picLocks noChangeAspect="1"/>
          </p:cNvPicPr>
          <p:nvPr/>
        </p:nvPicPr>
        <p:blipFill rotWithShape="1">
          <a:blip r:embed="rId5"/>
          <a:srcRect t="1856"/>
          <a:stretch/>
        </p:blipFill>
        <p:spPr>
          <a:xfrm>
            <a:off x="8659434" y="1962806"/>
            <a:ext cx="2694365" cy="1744148"/>
          </a:xfrm>
          <a:prstGeom prst="rect">
            <a:avLst/>
          </a:prstGeom>
        </p:spPr>
      </p:pic>
      <p:pic>
        <p:nvPicPr>
          <p:cNvPr id="1028" name="Picture 4" descr="Polymerase chain reaction (PCR) (article) | Khan Acade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209" y="4254917"/>
            <a:ext cx="4192546" cy="164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2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Нейтронно</a:t>
            </a:r>
            <a:r>
              <a:rPr lang="ru-RU" dirty="0" smtClean="0"/>
              <a:t> Активационный Анализ </a:t>
            </a:r>
            <a:endParaRPr lang="ru-RU" dirty="0"/>
          </a:p>
        </p:txBody>
      </p:sp>
      <p:sp>
        <p:nvSpPr>
          <p:cNvPr id="3" name="Объект 2"/>
          <p:cNvSpPr>
            <a:spLocks noGrp="1"/>
          </p:cNvSpPr>
          <p:nvPr>
            <p:ph idx="1"/>
          </p:nvPr>
        </p:nvSpPr>
        <p:spPr>
          <a:xfrm>
            <a:off x="838200" y="1825624"/>
            <a:ext cx="10515600" cy="2698249"/>
          </a:xfrm>
        </p:spPr>
        <p:txBody>
          <a:bodyPr>
            <a:noAutofit/>
          </a:bodyPr>
          <a:lstStyle/>
          <a:p>
            <a:pPr marL="0" indent="0">
              <a:buNone/>
            </a:pPr>
            <a:r>
              <a:rPr lang="ru-RU" sz="1800" dirty="0" smtClean="0"/>
              <a:t>Элементный состав образцов и их субстратов будет определен в Секторе </a:t>
            </a:r>
            <a:r>
              <a:rPr lang="ru-RU" sz="1800" dirty="0" err="1" smtClean="0"/>
              <a:t>Нейтронно</a:t>
            </a:r>
            <a:r>
              <a:rPr lang="ru-RU" sz="1800" dirty="0" smtClean="0"/>
              <a:t> Активационного Анализа и Прикладных Исследований, ЛНФ, ОИЯИ</a:t>
            </a:r>
            <a:r>
              <a:rPr lang="en-US" sz="1800" dirty="0" smtClean="0"/>
              <a:t>. </a:t>
            </a:r>
          </a:p>
          <a:p>
            <a:pPr marL="0" indent="0">
              <a:buNone/>
            </a:pPr>
            <a:r>
              <a:rPr lang="ru-RU" sz="1800" b="1" dirty="0" smtClean="0"/>
              <a:t>После сбора образцы были:</a:t>
            </a:r>
            <a:endParaRPr lang="en-US" sz="1800" b="1" dirty="0" smtClean="0"/>
          </a:p>
          <a:p>
            <a:pPr marL="0" indent="0">
              <a:buNone/>
            </a:pPr>
            <a:r>
              <a:rPr lang="en-US" sz="1800" dirty="0" smtClean="0"/>
              <a:t>- </a:t>
            </a:r>
            <a:r>
              <a:rPr lang="ru-RU" sz="1800" dirty="0" smtClean="0"/>
              <a:t>Высушены до постоянной массы</a:t>
            </a:r>
            <a:endParaRPr lang="en-US" sz="1800" dirty="0" smtClean="0"/>
          </a:p>
          <a:p>
            <a:pPr marL="0" indent="0">
              <a:buNone/>
            </a:pPr>
            <a:r>
              <a:rPr lang="en-US" sz="1800" dirty="0" smtClean="0"/>
              <a:t>- </a:t>
            </a:r>
            <a:r>
              <a:rPr lang="ru-RU" sz="1800" dirty="0" smtClean="0"/>
              <a:t>Отделены от каменных субстратов</a:t>
            </a:r>
            <a:r>
              <a:rPr lang="en-US" sz="1800" dirty="0" smtClean="0"/>
              <a:t> </a:t>
            </a:r>
          </a:p>
          <a:p>
            <a:pPr marL="0" indent="0">
              <a:buNone/>
            </a:pPr>
            <a:r>
              <a:rPr lang="en-US" sz="1800" dirty="0" smtClean="0"/>
              <a:t>- </a:t>
            </a:r>
            <a:r>
              <a:rPr lang="ru-RU" sz="1800" dirty="0" smtClean="0"/>
              <a:t>Разделены на равные части по 6 см</a:t>
            </a:r>
            <a:endParaRPr lang="en-US" sz="1800" dirty="0" smtClean="0"/>
          </a:p>
          <a:p>
            <a:pPr>
              <a:buFontTx/>
              <a:buChar char="-"/>
            </a:pPr>
            <a:r>
              <a:rPr lang="ru-RU" sz="1800" dirty="0" smtClean="0"/>
              <a:t>Измельчены до состояния пыли</a:t>
            </a:r>
            <a:endParaRPr lang="en-US" sz="1800" dirty="0" smtClean="0"/>
          </a:p>
          <a:p>
            <a:pPr>
              <a:buFontTx/>
              <a:buChar char="-"/>
            </a:pPr>
            <a:endParaRPr lang="en-US" sz="1800" dirty="0"/>
          </a:p>
          <a:p>
            <a:pPr marL="0" indent="0">
              <a:spcBef>
                <a:spcPts val="0"/>
              </a:spcBef>
              <a:buNone/>
            </a:pPr>
            <a:r>
              <a:rPr lang="ru-RU" sz="1800" dirty="0" smtClean="0"/>
              <a:t>Длина фрагменты 6 см соответствует </a:t>
            </a:r>
          </a:p>
          <a:p>
            <a:pPr marL="0" indent="0">
              <a:spcBef>
                <a:spcPts val="0"/>
              </a:spcBef>
              <a:buNone/>
            </a:pPr>
            <a:r>
              <a:rPr lang="ru-RU" sz="1800" dirty="0" smtClean="0"/>
              <a:t>6 годам, поскольку скорость роста губок </a:t>
            </a:r>
          </a:p>
          <a:p>
            <a:pPr marL="0" indent="0">
              <a:spcBef>
                <a:spcPts val="0"/>
              </a:spcBef>
              <a:buNone/>
            </a:pPr>
            <a:r>
              <a:rPr lang="ru-RU" sz="1800" dirty="0" smtClean="0"/>
              <a:t>этого вида составляет около 1 см в год</a:t>
            </a:r>
            <a:endParaRPr lang="en-US" sz="1800" dirty="0" smtClean="0"/>
          </a:p>
          <a:p>
            <a:pPr marL="0" indent="0">
              <a:spcBef>
                <a:spcPts val="0"/>
              </a:spcBef>
              <a:buNone/>
            </a:pPr>
            <a:endParaRPr lang="ru-RU" sz="1800" dirty="0" smtClean="0"/>
          </a:p>
          <a:p>
            <a:pPr marL="0" indent="0">
              <a:spcBef>
                <a:spcPts val="0"/>
              </a:spcBef>
              <a:buNone/>
            </a:pPr>
            <a:r>
              <a:rPr lang="ru-RU" sz="1800" dirty="0" smtClean="0"/>
              <a:t>Субстрат и каждый участок образца губки </a:t>
            </a:r>
          </a:p>
          <a:p>
            <a:pPr marL="0" indent="0">
              <a:spcBef>
                <a:spcPts val="0"/>
              </a:spcBef>
              <a:buNone/>
            </a:pPr>
            <a:r>
              <a:rPr lang="ru-RU" sz="1800" dirty="0" smtClean="0"/>
              <a:t>будет проанализирован отдельно</a:t>
            </a:r>
            <a:r>
              <a:rPr lang="en-US" sz="1800" dirty="0" smtClean="0"/>
              <a:t>.</a:t>
            </a:r>
            <a:endParaRPr lang="en-US" sz="1800" dirty="0"/>
          </a:p>
          <a:p>
            <a:pPr marL="0" indent="0">
              <a:spcBef>
                <a:spcPts val="0"/>
              </a:spcBef>
              <a:buNone/>
            </a:pPr>
            <a:endParaRPr lang="en-US" sz="1800" dirty="0" smtClean="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ru-RU" sz="1200" b="1" kern="0" dirty="0" smtClean="0">
                  <a:solidFill>
                    <a:prstClr val="black"/>
                  </a:solidFill>
                  <a:latin typeface="Calibri"/>
                </a:rPr>
                <a:t>12</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1"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backgroundMark x1="40391" y1="61667" x2="40391" y2="61667"/>
                        <a14:backgroundMark x1="35938" y1="37396" x2="35938" y2="37396"/>
                        <a14:backgroundMark x1="29375" y1="36354" x2="29375" y2="36354"/>
                        <a14:backgroundMark x1="39063" y1="36875" x2="39063" y2="36875"/>
                        <a14:backgroundMark x1="48359" y1="43333" x2="48359" y2="43333"/>
                        <a14:backgroundMark x1="48125" y1="35625" x2="48125" y2="35625"/>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8751" t="16745" r="12800" b="18603"/>
          <a:stretch/>
        </p:blipFill>
        <p:spPr bwMode="auto">
          <a:xfrm rot="16200000">
            <a:off x="5809903" y="3543008"/>
            <a:ext cx="295886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Скругленный прямоугольник 11"/>
          <p:cNvSpPr/>
          <p:nvPr/>
        </p:nvSpPr>
        <p:spPr>
          <a:xfrm>
            <a:off x="7324244" y="3081496"/>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243738" y="3889502"/>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7019644" y="4697508"/>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853073" y="5491138"/>
            <a:ext cx="724214" cy="46411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авая фигурная скобка 15"/>
          <p:cNvSpPr/>
          <p:nvPr/>
        </p:nvSpPr>
        <p:spPr>
          <a:xfrm>
            <a:off x="8151976" y="3889502"/>
            <a:ext cx="207033" cy="7936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8477482" y="4098290"/>
            <a:ext cx="697627" cy="369332"/>
          </a:xfrm>
          <a:prstGeom prst="rect">
            <a:avLst/>
          </a:prstGeom>
          <a:noFill/>
        </p:spPr>
        <p:txBody>
          <a:bodyPr wrap="none" rtlCol="0">
            <a:spAutoFit/>
          </a:bodyPr>
          <a:lstStyle/>
          <a:p>
            <a:r>
              <a:rPr lang="ru-RU" dirty="0" smtClean="0"/>
              <a:t>6 см</a:t>
            </a:r>
            <a:endParaRPr lang="ru-RU" dirty="0"/>
          </a:p>
        </p:txBody>
      </p:sp>
      <p:cxnSp>
        <p:nvCxnSpPr>
          <p:cNvPr id="19" name="Прямая со стрелкой 18"/>
          <p:cNvCxnSpPr>
            <a:endCxn id="12" idx="3"/>
          </p:cNvCxnSpPr>
          <p:nvPr/>
        </p:nvCxnSpPr>
        <p:spPr>
          <a:xfrm flipH="1">
            <a:off x="8048458" y="3081496"/>
            <a:ext cx="1000664" cy="396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039463" y="2880875"/>
            <a:ext cx="3078087" cy="369332"/>
          </a:xfrm>
          <a:prstGeom prst="rect">
            <a:avLst/>
          </a:prstGeom>
          <a:noFill/>
        </p:spPr>
        <p:txBody>
          <a:bodyPr wrap="none" rtlCol="0">
            <a:spAutoFit/>
          </a:bodyPr>
          <a:lstStyle/>
          <a:p>
            <a:r>
              <a:rPr lang="ru-RU" dirty="0" smtClean="0"/>
              <a:t>Самый молодой участок</a:t>
            </a:r>
            <a:endParaRPr lang="ru-RU" dirty="0"/>
          </a:p>
        </p:txBody>
      </p:sp>
      <p:cxnSp>
        <p:nvCxnSpPr>
          <p:cNvPr id="21" name="Прямая со стрелкой 20"/>
          <p:cNvCxnSpPr/>
          <p:nvPr/>
        </p:nvCxnSpPr>
        <p:spPr>
          <a:xfrm flipH="1" flipV="1">
            <a:off x="7654921" y="5758359"/>
            <a:ext cx="1238927" cy="123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893848" y="5693324"/>
            <a:ext cx="2914580" cy="369332"/>
          </a:xfrm>
          <a:prstGeom prst="rect">
            <a:avLst/>
          </a:prstGeom>
          <a:noFill/>
        </p:spPr>
        <p:txBody>
          <a:bodyPr wrap="none" rtlCol="0">
            <a:spAutoFit/>
          </a:bodyPr>
          <a:lstStyle/>
          <a:p>
            <a:r>
              <a:rPr lang="ru-RU" dirty="0" smtClean="0"/>
              <a:t>Самый старый участок</a:t>
            </a:r>
            <a:endParaRPr lang="ru-RU" dirty="0"/>
          </a:p>
        </p:txBody>
      </p:sp>
    </p:spTree>
    <p:extLst>
      <p:ext uri="{BB962C8B-B14F-4D97-AF65-F5344CB8AC3E}">
        <p14:creationId xmlns:p14="http://schemas.microsoft.com/office/powerpoint/2010/main" val="98658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Нейтронно</a:t>
            </a:r>
            <a:r>
              <a:rPr lang="ru-RU" dirty="0" smtClean="0"/>
              <a:t> Активационный Анализ </a:t>
            </a:r>
            <a:endParaRPr lang="ru-RU" dirty="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ru-RU" sz="1200" b="1" kern="0" dirty="0" smtClean="0">
                  <a:solidFill>
                    <a:prstClr val="black"/>
                  </a:solidFill>
                  <a:latin typeface="Calibri"/>
                </a:rPr>
                <a:t>13</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1"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backgroundMark x1="40391" y1="61667" x2="40391" y2="61667"/>
                        <a14:backgroundMark x1="35938" y1="37396" x2="35938" y2="37396"/>
                        <a14:backgroundMark x1="29375" y1="36354" x2="29375" y2="36354"/>
                        <a14:backgroundMark x1="39063" y1="36875" x2="39063" y2="36875"/>
                        <a14:backgroundMark x1="48359" y1="43333" x2="48359" y2="43333"/>
                        <a14:backgroundMark x1="48125" y1="35625" x2="48125" y2="35625"/>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8751" t="16745" r="12800" b="18603"/>
          <a:stretch/>
        </p:blipFill>
        <p:spPr bwMode="auto">
          <a:xfrm rot="16200000">
            <a:off x="5809903" y="3543008"/>
            <a:ext cx="295886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Скругленный прямоугольник 11"/>
          <p:cNvSpPr/>
          <p:nvPr/>
        </p:nvSpPr>
        <p:spPr>
          <a:xfrm>
            <a:off x="7324244" y="3081496"/>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243738" y="3889502"/>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7019644" y="4697508"/>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853073" y="5491138"/>
            <a:ext cx="724214" cy="46411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авая фигурная скобка 15"/>
          <p:cNvSpPr/>
          <p:nvPr/>
        </p:nvSpPr>
        <p:spPr>
          <a:xfrm>
            <a:off x="8151976" y="3889502"/>
            <a:ext cx="207033" cy="7936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8477482" y="4098290"/>
            <a:ext cx="697627" cy="369332"/>
          </a:xfrm>
          <a:prstGeom prst="rect">
            <a:avLst/>
          </a:prstGeom>
          <a:noFill/>
        </p:spPr>
        <p:txBody>
          <a:bodyPr wrap="none" rtlCol="0">
            <a:spAutoFit/>
          </a:bodyPr>
          <a:lstStyle/>
          <a:p>
            <a:r>
              <a:rPr lang="ru-RU" dirty="0" smtClean="0"/>
              <a:t>6 см</a:t>
            </a:r>
            <a:endParaRPr lang="ru-RU" dirty="0"/>
          </a:p>
        </p:txBody>
      </p:sp>
      <p:cxnSp>
        <p:nvCxnSpPr>
          <p:cNvPr id="19" name="Прямая со стрелкой 18"/>
          <p:cNvCxnSpPr>
            <a:endCxn id="12" idx="3"/>
          </p:cNvCxnSpPr>
          <p:nvPr/>
        </p:nvCxnSpPr>
        <p:spPr>
          <a:xfrm flipH="1">
            <a:off x="8048458" y="3081496"/>
            <a:ext cx="1000664" cy="396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039463" y="2880875"/>
            <a:ext cx="3078087" cy="369332"/>
          </a:xfrm>
          <a:prstGeom prst="rect">
            <a:avLst/>
          </a:prstGeom>
          <a:noFill/>
        </p:spPr>
        <p:txBody>
          <a:bodyPr wrap="none" rtlCol="0">
            <a:spAutoFit/>
          </a:bodyPr>
          <a:lstStyle/>
          <a:p>
            <a:r>
              <a:rPr lang="ru-RU" dirty="0" smtClean="0"/>
              <a:t>Самый молодой участок</a:t>
            </a:r>
            <a:endParaRPr lang="ru-RU" dirty="0"/>
          </a:p>
        </p:txBody>
      </p:sp>
      <p:cxnSp>
        <p:nvCxnSpPr>
          <p:cNvPr id="21" name="Прямая со стрелкой 20"/>
          <p:cNvCxnSpPr/>
          <p:nvPr/>
        </p:nvCxnSpPr>
        <p:spPr>
          <a:xfrm flipH="1" flipV="1">
            <a:off x="7654921" y="5758359"/>
            <a:ext cx="1238927" cy="123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893848" y="5693324"/>
            <a:ext cx="2914580" cy="369332"/>
          </a:xfrm>
          <a:prstGeom prst="rect">
            <a:avLst/>
          </a:prstGeom>
          <a:noFill/>
        </p:spPr>
        <p:txBody>
          <a:bodyPr wrap="none" rtlCol="0">
            <a:spAutoFit/>
          </a:bodyPr>
          <a:lstStyle/>
          <a:p>
            <a:r>
              <a:rPr lang="ru-RU" dirty="0" smtClean="0"/>
              <a:t>Самый старый участок</a:t>
            </a:r>
            <a:endParaRPr lang="ru-RU" dirty="0"/>
          </a:p>
        </p:txBody>
      </p:sp>
      <p:sp>
        <p:nvSpPr>
          <p:cNvPr id="22" name="Объект 2"/>
          <p:cNvSpPr txBox="1">
            <a:spLocks/>
          </p:cNvSpPr>
          <p:nvPr/>
        </p:nvSpPr>
        <p:spPr>
          <a:xfrm>
            <a:off x="835909" y="1829755"/>
            <a:ext cx="10517891" cy="954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dirty="0" smtClean="0"/>
              <a:t>Таким образом мы сможем:</a:t>
            </a:r>
          </a:p>
          <a:p>
            <a:pPr>
              <a:lnSpc>
                <a:spcPct val="100000"/>
              </a:lnSpc>
              <a:buFontTx/>
              <a:buChar char="-"/>
            </a:pPr>
            <a:r>
              <a:rPr lang="ru-RU" sz="1800" dirty="0" smtClean="0"/>
              <a:t>Определить разницу в концентрациях тяжелых металлов в губках, собранных в разных географических точках</a:t>
            </a:r>
            <a:endParaRPr lang="en-US" sz="1800" dirty="0" smtClean="0"/>
          </a:p>
        </p:txBody>
      </p:sp>
      <p:sp>
        <p:nvSpPr>
          <p:cNvPr id="23" name="Объект 2"/>
          <p:cNvSpPr txBox="1">
            <a:spLocks/>
          </p:cNvSpPr>
          <p:nvPr/>
        </p:nvSpPr>
        <p:spPr>
          <a:xfrm>
            <a:off x="835909" y="2828343"/>
            <a:ext cx="4897787" cy="1888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Char char="-"/>
            </a:pPr>
            <a:r>
              <a:rPr lang="ru-RU" sz="1800" dirty="0" smtClean="0"/>
              <a:t>Оценить накопление тяжелых металлов в теле губки с возрастом</a:t>
            </a:r>
            <a:r>
              <a:rPr lang="en-US" sz="1800" dirty="0" smtClean="0"/>
              <a:t> </a:t>
            </a:r>
          </a:p>
          <a:p>
            <a:pPr>
              <a:lnSpc>
                <a:spcPct val="100000"/>
              </a:lnSpc>
              <a:buFontTx/>
              <a:buChar char="-"/>
            </a:pPr>
            <a:r>
              <a:rPr lang="ru-RU" sz="1800" dirty="0" smtClean="0"/>
              <a:t>Оценить вклад субстрата в элементный состав губки</a:t>
            </a:r>
            <a:endParaRPr lang="ru-RU" sz="1800" dirty="0"/>
          </a:p>
        </p:txBody>
      </p:sp>
    </p:spTree>
    <p:extLst>
      <p:ext uri="{BB962C8B-B14F-4D97-AF65-F5344CB8AC3E}">
        <p14:creationId xmlns:p14="http://schemas.microsoft.com/office/powerpoint/2010/main" val="1992440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Дальнейшие перспективы</a:t>
            </a:r>
            <a:endParaRPr lang="ru-RU" dirty="0"/>
          </a:p>
        </p:txBody>
      </p:sp>
      <p:sp>
        <p:nvSpPr>
          <p:cNvPr id="3" name="Объект 2"/>
          <p:cNvSpPr>
            <a:spLocks noGrp="1"/>
          </p:cNvSpPr>
          <p:nvPr>
            <p:ph idx="1"/>
          </p:nvPr>
        </p:nvSpPr>
        <p:spPr>
          <a:xfrm>
            <a:off x="838200" y="1885607"/>
            <a:ext cx="10515600" cy="4054865"/>
          </a:xfrm>
        </p:spPr>
        <p:txBody>
          <a:bodyPr>
            <a:normAutofit/>
          </a:bodyPr>
          <a:lstStyle/>
          <a:p>
            <a:pPr marL="0" indent="0" algn="just">
              <a:buNone/>
            </a:pPr>
            <a:r>
              <a:rPr lang="ru-RU" sz="1600" dirty="0" smtClean="0"/>
              <a:t>Анализ элементного состава и экспрессии генов, отвечающих на повышенное содержание тяжелых металлов, прольет свет на причины заболеваний и массовой гибели эндемичных байкальских губок, что позволит разработать меры по сохранению экосистемы озера Байкал</a:t>
            </a:r>
          </a:p>
          <a:p>
            <a:pPr marL="0" indent="0" algn="just">
              <a:buNone/>
            </a:pPr>
            <a:r>
              <a:rPr lang="ru-RU" sz="1600" dirty="0" smtClean="0"/>
              <a:t>В дальнейшем планируется масштабное исследование динамики накопления тяжелых элементов в байкальских губках и лабораторные эксперименты по ответу губок на экстремальные концентрации неорганических загрязнителей</a:t>
            </a:r>
            <a:endParaRPr lang="ru-RU" sz="1600" dirty="0"/>
          </a:p>
        </p:txBody>
      </p:sp>
      <p:grpSp>
        <p:nvGrpSpPr>
          <p:cNvPr id="6" name="Группа 5"/>
          <p:cNvGrpSpPr/>
          <p:nvPr/>
        </p:nvGrpSpPr>
        <p:grpSpPr>
          <a:xfrm>
            <a:off x="0" y="6600413"/>
            <a:ext cx="12194009" cy="257587"/>
            <a:chOff x="-2008" y="6520259"/>
            <a:chExt cx="9146008" cy="365125"/>
          </a:xfrm>
        </p:grpSpPr>
        <p:grpSp>
          <p:nvGrpSpPr>
            <p:cNvPr id="7" name="Группа 13"/>
            <p:cNvGrpSpPr/>
            <p:nvPr/>
          </p:nvGrpSpPr>
          <p:grpSpPr>
            <a:xfrm>
              <a:off x="-2008" y="6525344"/>
              <a:ext cx="9146008" cy="325536"/>
              <a:chOff x="-2008" y="6525344"/>
              <a:chExt cx="9146008" cy="325536"/>
            </a:xfrm>
          </p:grpSpPr>
          <p:sp>
            <p:nvSpPr>
              <p:cNvPr id="9" name="Прямоугольник 8"/>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0" name="Прямая соединительная линия 9"/>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8"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1</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4</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2053" name="Picture 5" descr="Монголия загрязняет Байкал отходами промышленных предприятий | Пикаб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454" y="3541946"/>
            <a:ext cx="4320136" cy="28778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sun9-56.userapi.com/km1FT2tgkUwJulRTEsmAkHz6AOq7I1ZTWdY3Bw/Fm3LekxK6E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461" b="11553"/>
          <a:stretch/>
        </p:blipFill>
        <p:spPr bwMode="auto">
          <a:xfrm>
            <a:off x="1450426" y="3541944"/>
            <a:ext cx="4325322" cy="2877876"/>
          </a:xfrm>
          <a:prstGeom prst="rect">
            <a:avLst/>
          </a:prstGeom>
          <a:noFill/>
          <a:extLst>
            <a:ext uri="{909E8E84-426E-40DD-AFC4-6F175D3DCCD1}">
              <a14:hiddenFill xmlns:a14="http://schemas.microsoft.com/office/drawing/2010/main">
                <a:solidFill>
                  <a:srgbClr val="FFFFFF"/>
                </a:solidFill>
              </a14:hiddenFill>
            </a:ext>
          </a:extLst>
        </p:spPr>
      </p:pic>
      <p:sp>
        <p:nvSpPr>
          <p:cNvPr id="5" name="Параллелограмм 4"/>
          <p:cNvSpPr/>
          <p:nvPr/>
        </p:nvSpPr>
        <p:spPr>
          <a:xfrm>
            <a:off x="3925612" y="3541944"/>
            <a:ext cx="4139492" cy="2876063"/>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782" y="3557449"/>
            <a:ext cx="2472556" cy="2980615"/>
          </a:xfrm>
          <a:prstGeom prst="rect">
            <a:avLst/>
          </a:prstGeom>
        </p:spPr>
      </p:pic>
    </p:spTree>
    <p:extLst>
      <p:ext uri="{BB962C8B-B14F-4D97-AF65-F5344CB8AC3E}">
        <p14:creationId xmlns:p14="http://schemas.microsoft.com/office/powerpoint/2010/main" val="296108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623" y="459534"/>
            <a:ext cx="10515600" cy="1325563"/>
          </a:xfrm>
        </p:spPr>
        <p:txBody>
          <a:bodyPr/>
          <a:lstStyle/>
          <a:p>
            <a:pPr algn="ctr"/>
            <a:r>
              <a:rPr lang="ru-RU" dirty="0" smtClean="0"/>
              <a:t>Спасибо за внимание</a:t>
            </a:r>
            <a:endParaRPr lang="ru-RU" dirty="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1</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5</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0" name="Picture 2" descr="C:\Users\Анастасия\Desktop\видео ОИЯИ\ujnjdst\IMG_2675-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478" y="2311594"/>
            <a:ext cx="5191889" cy="345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32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262" y="573911"/>
            <a:ext cx="10515600" cy="854075"/>
          </a:xfrm>
        </p:spPr>
        <p:txBody>
          <a:bodyPr>
            <a:normAutofit fontScale="90000"/>
          </a:bodyPr>
          <a:lstStyle/>
          <a:p>
            <a:pPr algn="ctr"/>
            <a:r>
              <a:rPr lang="ru-RU" sz="2700" dirty="0" smtClean="0"/>
              <a:t>Водные беспозвоночные, используемые в качестве биоиндикаторов контаминации водной среды неорганическими загрязнителями</a:t>
            </a:r>
            <a:endParaRPr lang="ru-RU" sz="2700" dirty="0"/>
          </a:p>
        </p:txBody>
      </p:sp>
      <p:pic>
        <p:nvPicPr>
          <p:cNvPr id="1026" name="Picture 2" descr="Three perspectives of Mytilus galloprovincialis a) shell appearance, b)...  | Download Scientific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581" y="2056345"/>
            <a:ext cx="3089190" cy="1417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122" y="5617211"/>
            <a:ext cx="10638678" cy="923330"/>
          </a:xfrm>
          <a:prstGeom prst="rect">
            <a:avLst/>
          </a:prstGeom>
          <a:noFill/>
        </p:spPr>
        <p:txBody>
          <a:bodyPr wrap="square" rtlCol="0">
            <a:spAutoFit/>
          </a:bodyPr>
          <a:lstStyle/>
          <a:p>
            <a:r>
              <a:rPr lang="ru-RU" sz="900" dirty="0"/>
              <a:t>Источники изображений</a:t>
            </a:r>
            <a:r>
              <a:rPr lang="en-US" sz="900" dirty="0"/>
              <a:t>: </a:t>
            </a:r>
            <a:endParaRPr lang="ru-RU" sz="900" dirty="0"/>
          </a:p>
          <a:p>
            <a:r>
              <a:rPr lang="en-US" sz="900" dirty="0" err="1" smtClean="0"/>
              <a:t>Paiva</a:t>
            </a:r>
            <a:r>
              <a:rPr lang="en-US" sz="900" dirty="0"/>
              <a:t>, </a:t>
            </a:r>
            <a:r>
              <a:rPr lang="en-US" sz="900" dirty="0" err="1"/>
              <a:t>Filipa</a:t>
            </a:r>
            <a:r>
              <a:rPr lang="en-US" sz="900" dirty="0"/>
              <a:t>. (2014). "Ship transport of marine invasive species and its stress resistance</a:t>
            </a:r>
            <a:r>
              <a:rPr lang="en-US" sz="900" dirty="0" smtClean="0"/>
              <a:t>".</a:t>
            </a:r>
          </a:p>
          <a:p>
            <a:r>
              <a:rPr lang="en-US" sz="900" dirty="0">
                <a:hlinkClick r:id="rId4"/>
              </a:rPr>
              <a:t>https://</a:t>
            </a:r>
            <a:r>
              <a:rPr lang="en-US" sz="900" dirty="0" smtClean="0">
                <a:hlinkClick r:id="rId4"/>
              </a:rPr>
              <a:t>en.wikipedia.org/wiki/Nerita</a:t>
            </a:r>
            <a:endParaRPr lang="en-US" sz="900" dirty="0" smtClean="0"/>
          </a:p>
          <a:p>
            <a:r>
              <a:rPr lang="en-US" sz="900" dirty="0"/>
              <a:t>https://ru.dreamstime.com/%D0%B8%D0%BB%D0%BB%D1%8E%D1%81%D1%82%D1%80%D0%B0%D1%86%D0%B8%D1%8F-%D1%88%D1%82%D0%BE%D0%BA%D0%B0-%D0%BD%D0%B0%D1%81%D0%B5%D0%BA%D0%BE%D0%BC%D0%BE%D0%B5-nereis-image55455421 </a:t>
            </a:r>
            <a:endParaRPr lang="en-US" sz="900" dirty="0" smtClean="0"/>
          </a:p>
          <a:p>
            <a:r>
              <a:rPr lang="en-US" sz="900" dirty="0"/>
              <a:t>https://www.pinterest.com/pin/277323289524160864/</a:t>
            </a:r>
            <a:endParaRPr lang="ru-RU" sz="900" dirty="0"/>
          </a:p>
        </p:txBody>
      </p:sp>
      <p:pic>
        <p:nvPicPr>
          <p:cNvPr id="1028" name="Picture 4" descr="Nerita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743" y="3832865"/>
            <a:ext cx="2427210" cy="15666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Насекомое Nereis иллюстрация штока. иллюстрации насчитывающей nereis -  55455421"/>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500" r="97750">
                        <a14:foregroundMark x1="24375" y1="39250" x2="26375" y2="44750"/>
                        <a14:foregroundMark x1="23375" y1="31875" x2="21875" y2="32625"/>
                        <a14:foregroundMark x1="22000" y1="34000" x2="22000" y2="34000"/>
                        <a14:foregroundMark x1="22375" y1="35875" x2="22375" y2="35875"/>
                        <a14:foregroundMark x1="23125" y1="37625" x2="23125" y2="37625"/>
                        <a14:foregroundMark x1="23875" y1="38500" x2="23875" y2="38500"/>
                        <a14:foregroundMark x1="39625" y1="40375" x2="39625" y2="40375"/>
                        <a14:foregroundMark x1="41125" y1="40875" x2="41125" y2="40875"/>
                        <a14:foregroundMark x1="42500" y1="42250" x2="42500" y2="42250"/>
                        <a14:foregroundMark x1="43250" y1="45375" x2="43250" y2="45375"/>
                        <a14:foregroundMark x1="42875" y1="47625" x2="42875" y2="47625"/>
                        <a14:foregroundMark x1="41750" y1="49875" x2="41750" y2="49875"/>
                        <a14:foregroundMark x1="26250" y1="62000" x2="26250" y2="62000"/>
                        <a14:foregroundMark x1="13375" y1="49375" x2="13375" y2="49375"/>
                        <a14:foregroundMark x1="15625" y1="46500" x2="15625" y2="46500"/>
                        <a14:foregroundMark x1="5250" y1="49375" x2="5250" y2="49375"/>
                        <a14:foregroundMark x1="5500" y1="48375" x2="5500" y2="48375"/>
                        <a14:foregroundMark x1="15000" y1="48000" x2="15000" y2="48000"/>
                        <a14:foregroundMark x1="14875" y1="47375" x2="14875" y2="47375"/>
                        <a14:foregroundMark x1="3750" y1="55125" x2="3750" y2="55125"/>
                        <a14:foregroundMark x1="6250" y1="54625" x2="6250" y2="54625"/>
                        <a14:foregroundMark x1="4500" y1="54875" x2="4500" y2="54875"/>
                        <a14:foregroundMark x1="7375" y1="57625" x2="7375" y2="57625"/>
                        <a14:foregroundMark x1="7500" y1="57000" x2="7500" y2="57000"/>
                        <a14:foregroundMark x1="7250" y1="59625" x2="7250" y2="59625"/>
                        <a14:foregroundMark x1="7000" y1="60750" x2="7000" y2="60750"/>
                        <a14:foregroundMark x1="8000" y1="61125" x2="8000" y2="61125"/>
                        <a14:foregroundMark x1="28750" y1="60500" x2="28750" y2="60500"/>
                        <a14:foregroundMark x1="31375" y1="59000" x2="31375" y2="59000"/>
                        <a14:foregroundMark x1="34125" y1="56750" x2="34125" y2="56750"/>
                        <a14:foregroundMark x1="42125" y1="41875" x2="42125" y2="41875"/>
                        <a14:foregroundMark x1="43000" y1="43125" x2="43000" y2="43125"/>
                      </a14:backgroundRemoval>
                    </a14:imgEffect>
                  </a14:imgLayer>
                </a14:imgProps>
              </a:ext>
              <a:ext uri="{28A0092B-C50C-407E-A947-70E740481C1C}">
                <a14:useLocalDpi xmlns:a14="http://schemas.microsoft.com/office/drawing/2010/main" val="0"/>
              </a:ext>
            </a:extLst>
          </a:blip>
          <a:srcRect/>
          <a:stretch>
            <a:fillRect/>
          </a:stretch>
        </p:blipFill>
        <p:spPr bwMode="auto">
          <a:xfrm>
            <a:off x="5803898" y="1229549"/>
            <a:ext cx="3516086" cy="351608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8">
            <a:extLst>
              <a:ext uri="{BEBA8EAE-BF5A-486C-A8C5-ECC9F3942E4B}">
                <a14:imgProps xmlns:a14="http://schemas.microsoft.com/office/drawing/2010/main">
                  <a14:imgLayer r:embed="rId9">
                    <a14:imgEffect>
                      <a14:backgroundRemoval t="8200" b="90000" l="1600" r="89867"/>
                    </a14:imgEffect>
                  </a14:imgLayer>
                </a14:imgProps>
              </a:ext>
            </a:extLst>
          </a:blip>
          <a:stretch>
            <a:fillRect/>
          </a:stretch>
        </p:blipFill>
        <p:spPr>
          <a:xfrm>
            <a:off x="6965457" y="2640076"/>
            <a:ext cx="2354527" cy="3139369"/>
          </a:xfrm>
          <a:prstGeom prst="rect">
            <a:avLst/>
          </a:prstGeom>
        </p:spPr>
      </p:pic>
      <p:grpSp>
        <p:nvGrpSpPr>
          <p:cNvPr id="9" name="Группа 8"/>
          <p:cNvGrpSpPr/>
          <p:nvPr/>
        </p:nvGrpSpPr>
        <p:grpSpPr>
          <a:xfrm>
            <a:off x="0" y="6600413"/>
            <a:ext cx="12194009" cy="257587"/>
            <a:chOff x="-2008" y="6520259"/>
            <a:chExt cx="9146008" cy="365125"/>
          </a:xfrm>
        </p:grpSpPr>
        <p:grpSp>
          <p:nvGrpSpPr>
            <p:cNvPr id="10" name="Группа 13"/>
            <p:cNvGrpSpPr/>
            <p:nvPr/>
          </p:nvGrpSpPr>
          <p:grpSpPr>
            <a:xfrm>
              <a:off x="-2008" y="6525344"/>
              <a:ext cx="9146008" cy="325536"/>
              <a:chOff x="-2008" y="6525344"/>
              <a:chExt cx="9146008" cy="325536"/>
            </a:xfrm>
          </p:grpSpPr>
          <p:sp>
            <p:nvSpPr>
              <p:cNvPr id="12" name="Прямоугольник 11"/>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3" name="Прямая соединительная линия 12"/>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1"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noProof="0" dirty="0">
                  <a:solidFill>
                    <a:prstClr val="black"/>
                  </a:solidFill>
                  <a:latin typeface="Calibri"/>
                </a:rPr>
                <a:t>2</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cxnSp>
        <p:nvCxnSpPr>
          <p:cNvPr id="4" name="Прямая со стрелкой 3"/>
          <p:cNvCxnSpPr/>
          <p:nvPr/>
        </p:nvCxnSpPr>
        <p:spPr>
          <a:xfrm flipH="1">
            <a:off x="8836572" y="3373821"/>
            <a:ext cx="748862" cy="504496"/>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64483" y="3092733"/>
            <a:ext cx="877163" cy="369332"/>
          </a:xfrm>
          <a:prstGeom prst="rect">
            <a:avLst/>
          </a:prstGeom>
          <a:noFill/>
        </p:spPr>
        <p:txBody>
          <a:bodyPr wrap="none" rtlCol="0">
            <a:spAutoFit/>
          </a:bodyPr>
          <a:lstStyle/>
          <a:p>
            <a:r>
              <a:rPr lang="ru-RU" dirty="0" smtClean="0"/>
              <a:t>Губки</a:t>
            </a:r>
            <a:endParaRPr lang="ru-RU" dirty="0"/>
          </a:p>
        </p:txBody>
      </p:sp>
    </p:spTree>
    <p:extLst>
      <p:ext uri="{BB962C8B-B14F-4D97-AF65-F5344CB8AC3E}">
        <p14:creationId xmlns:p14="http://schemas.microsoft.com/office/powerpoint/2010/main" val="119554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4137" y="232778"/>
            <a:ext cx="10515600" cy="1325563"/>
          </a:xfrm>
        </p:spPr>
        <p:txBody>
          <a:bodyPr/>
          <a:lstStyle/>
          <a:p>
            <a:r>
              <a:rPr lang="ru-RU" dirty="0" smtClean="0"/>
              <a:t>Губки</a:t>
            </a:r>
            <a:endParaRPr lang="ru-RU" dirty="0"/>
          </a:p>
        </p:txBody>
      </p:sp>
      <p:sp>
        <p:nvSpPr>
          <p:cNvPr id="3" name="Объект 2"/>
          <p:cNvSpPr>
            <a:spLocks noGrp="1"/>
          </p:cNvSpPr>
          <p:nvPr>
            <p:ph idx="1"/>
          </p:nvPr>
        </p:nvSpPr>
        <p:spPr>
          <a:xfrm>
            <a:off x="804106" y="1538455"/>
            <a:ext cx="7295146" cy="2409490"/>
          </a:xfrm>
        </p:spPr>
        <p:txBody>
          <a:bodyPr>
            <a:normAutofit fontScale="62500" lnSpcReduction="20000"/>
          </a:bodyPr>
          <a:lstStyle/>
          <a:p>
            <a:r>
              <a:rPr lang="ru-RU" dirty="0" smtClean="0"/>
              <a:t>Древнейшие находки ископаемых губок датированы 680 млн лет</a:t>
            </a:r>
            <a:endParaRPr lang="ru-RU" dirty="0"/>
          </a:p>
          <a:p>
            <a:r>
              <a:rPr lang="ru-RU" dirty="0" smtClean="0"/>
              <a:t>Играют важную роль в водных экосистемах, так как являются фильтраторами</a:t>
            </a:r>
            <a:r>
              <a:rPr lang="en-US" dirty="0" smtClean="0"/>
              <a:t> </a:t>
            </a:r>
          </a:p>
          <a:p>
            <a:r>
              <a:rPr lang="ru-RU" dirty="0" smtClean="0"/>
              <a:t>Служат отличными биоиндикаторами загрязнений водной среды, так как в их телах при фильтрации накапливаются загрязняющие агенты</a:t>
            </a:r>
            <a:r>
              <a:rPr lang="en-US" dirty="0" smtClean="0"/>
              <a:t> </a:t>
            </a:r>
          </a:p>
          <a:p>
            <a:r>
              <a:rPr lang="ru-RU" dirty="0" smtClean="0"/>
              <a:t>В последние годы обнаружены события массовой гибели и заболеваний губок как в морских, так и в пресноводных экосистемах</a:t>
            </a:r>
            <a:endParaRPr lang="ru-RU" dirty="0"/>
          </a:p>
        </p:txBody>
      </p:sp>
      <p:pic>
        <p:nvPicPr>
          <p:cNvPr id="6146" name="Picture 2" descr="Viruses Mediate Interactions Between Bacteria and Sponges: Study | The  Scientist Magaz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51"/>
          <a:stretch/>
        </p:blipFill>
        <p:spPr bwMode="auto">
          <a:xfrm>
            <a:off x="998620" y="4174947"/>
            <a:ext cx="3453059" cy="21765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SSIL SPONGES SEA SPONGE PHYMATELLA FOSSILS PREHISTORIC MARINE  INVERTEBRA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295" y="1979210"/>
            <a:ext cx="3236494" cy="4397784"/>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p:cNvSpPr txBox="1">
            <a:spLocks/>
          </p:cNvSpPr>
          <p:nvPr/>
        </p:nvSpPr>
        <p:spPr>
          <a:xfrm>
            <a:off x="8494296" y="1489842"/>
            <a:ext cx="3236493" cy="1253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600" dirty="0" smtClean="0"/>
              <a:t>Ископаемая морская губка</a:t>
            </a:r>
            <a:endParaRPr lang="ru-RU" sz="1600" dirty="0"/>
          </a:p>
        </p:txBody>
      </p:sp>
      <p:pic>
        <p:nvPicPr>
          <p:cNvPr id="6150" name="Picture 6" descr="Sponges help scientists detect waterborne D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0442" y="4186979"/>
            <a:ext cx="3264840" cy="21765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па 8"/>
          <p:cNvGrpSpPr/>
          <p:nvPr/>
        </p:nvGrpSpPr>
        <p:grpSpPr>
          <a:xfrm>
            <a:off x="0" y="6600413"/>
            <a:ext cx="12194009" cy="257587"/>
            <a:chOff x="-2008" y="6520259"/>
            <a:chExt cx="9146008" cy="365125"/>
          </a:xfrm>
        </p:grpSpPr>
        <p:grpSp>
          <p:nvGrpSpPr>
            <p:cNvPr id="10" name="Группа 13"/>
            <p:cNvGrpSpPr/>
            <p:nvPr/>
          </p:nvGrpSpPr>
          <p:grpSpPr>
            <a:xfrm>
              <a:off x="-2008" y="6525344"/>
              <a:ext cx="9146008" cy="325536"/>
              <a:chOff x="-2008" y="6525344"/>
              <a:chExt cx="9146008" cy="325536"/>
            </a:xfrm>
          </p:grpSpPr>
          <p:sp>
            <p:nvSpPr>
              <p:cNvPr id="12" name="Прямоугольник 11"/>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3" name="Прямая соединительная линия 12"/>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1"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a:rPr>
                <a:t>3</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29398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Озеро Байкал</a:t>
            </a:r>
            <a:endParaRPr lang="ru-RU" dirty="0"/>
          </a:p>
        </p:txBody>
      </p:sp>
      <p:sp>
        <p:nvSpPr>
          <p:cNvPr id="3" name="Объект 2"/>
          <p:cNvSpPr>
            <a:spLocks noGrp="1"/>
          </p:cNvSpPr>
          <p:nvPr>
            <p:ph idx="1"/>
          </p:nvPr>
        </p:nvSpPr>
        <p:spPr>
          <a:xfrm>
            <a:off x="838200" y="1825625"/>
            <a:ext cx="6899767" cy="4351338"/>
          </a:xfrm>
        </p:spPr>
        <p:txBody>
          <a:bodyPr/>
          <a:lstStyle/>
          <a:p>
            <a:r>
              <a:rPr lang="ru-RU" sz="1800" dirty="0" smtClean="0"/>
              <a:t>Самое древнее на планете (возраст оценивается в </a:t>
            </a:r>
            <a:r>
              <a:rPr lang="en-US" sz="1800" dirty="0" smtClean="0"/>
              <a:t>25-30 </a:t>
            </a:r>
            <a:r>
              <a:rPr lang="ru-RU" sz="1800" dirty="0" smtClean="0"/>
              <a:t>млн лет</a:t>
            </a:r>
            <a:r>
              <a:rPr lang="en-US" sz="1800" dirty="0" smtClean="0"/>
              <a:t>)</a:t>
            </a:r>
          </a:p>
          <a:p>
            <a:r>
              <a:rPr lang="ru-RU" sz="1800" dirty="0" smtClean="0"/>
              <a:t>Максимальная глубина 1642 м</a:t>
            </a:r>
            <a:r>
              <a:rPr lang="en-US" sz="1800" dirty="0" smtClean="0"/>
              <a:t> </a:t>
            </a:r>
          </a:p>
          <a:p>
            <a:r>
              <a:rPr lang="ru-RU" sz="1800" dirty="0" smtClean="0"/>
              <a:t>Содержит 20% мировых запасов пресной воды</a:t>
            </a:r>
            <a:endParaRPr lang="en-US" sz="1800" dirty="0" smtClean="0"/>
          </a:p>
          <a:p>
            <a:r>
              <a:rPr lang="ru-RU" sz="1800" dirty="0" smtClean="0"/>
              <a:t>Объект всемирного наследия ЮНЕСКО</a:t>
            </a:r>
            <a:endParaRPr lang="ru-RU" sz="1800" dirty="0"/>
          </a:p>
          <a:p>
            <a:pPr marL="0" indent="0">
              <a:buNone/>
            </a:pPr>
            <a:endParaRPr lang="ru-RU" dirty="0"/>
          </a:p>
        </p:txBody>
      </p:sp>
      <p:pic>
        <p:nvPicPr>
          <p:cNvPr id="8194" name="Picture 2" descr="Озеро Байкал — официальная информация, карта, фото, видео, отды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925" y="1853081"/>
            <a:ext cx="3691853" cy="443951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пасение Байкала: как сохранить уникальное озер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334" y="3729790"/>
            <a:ext cx="5518599" cy="256280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0" y="6600413"/>
            <a:ext cx="12194009" cy="257587"/>
            <a:chOff x="-2008" y="6520259"/>
            <a:chExt cx="9146008" cy="365125"/>
          </a:xfrm>
        </p:grpSpPr>
        <p:grpSp>
          <p:nvGrpSpPr>
            <p:cNvPr id="9" name="Группа 13"/>
            <p:cNvGrpSpPr/>
            <p:nvPr/>
          </p:nvGrpSpPr>
          <p:grpSpPr>
            <a:xfrm>
              <a:off x="-2008" y="6525344"/>
              <a:ext cx="9146008" cy="325536"/>
              <a:chOff x="-2008" y="6525344"/>
              <a:chExt cx="9146008" cy="325536"/>
            </a:xfrm>
          </p:grpSpPr>
          <p:sp>
            <p:nvSpPr>
              <p:cNvPr id="11" name="Прямоугольник 10"/>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2" name="Прямая соединительная линия 11"/>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0"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a:rPr>
                <a:t>4</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82956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Эндемичные байкальские губки </a:t>
            </a:r>
            <a:endParaRPr lang="ru-RU" dirty="0"/>
          </a:p>
        </p:txBody>
      </p:sp>
      <p:pic>
        <p:nvPicPr>
          <p:cNvPr id="4" name="Picture 4" descr="C:\Users\Анастасия\Desktop\видео ОИЯИ\ujnjdst\IMG_2588-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98723" y="2561952"/>
            <a:ext cx="4825359" cy="3213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8722" y="6010226"/>
            <a:ext cx="6261651" cy="507831"/>
          </a:xfrm>
          <a:prstGeom prst="rect">
            <a:avLst/>
          </a:prstGeom>
          <a:noFill/>
        </p:spPr>
        <p:txBody>
          <a:bodyPr wrap="none" rtlCol="0">
            <a:spAutoFit/>
          </a:bodyPr>
          <a:lstStyle/>
          <a:p>
            <a:r>
              <a:rPr lang="ru-RU" sz="900" dirty="0"/>
              <a:t>Источники </a:t>
            </a:r>
            <a:r>
              <a:rPr lang="ru-RU" sz="900" dirty="0" smtClean="0"/>
              <a:t>изображений</a:t>
            </a:r>
            <a:r>
              <a:rPr lang="en-US" sz="900" dirty="0" smtClean="0"/>
              <a:t>: </a:t>
            </a:r>
            <a:endParaRPr lang="ru-RU" sz="900" dirty="0" smtClean="0"/>
          </a:p>
          <a:p>
            <a:r>
              <a:rPr lang="en-US" sz="900" dirty="0" smtClean="0"/>
              <a:t>Evgeniy Safonov</a:t>
            </a:r>
            <a:endParaRPr lang="ru-RU" sz="900" dirty="0" smtClean="0"/>
          </a:p>
          <a:p>
            <a:r>
              <a:rPr lang="en-US" sz="900" dirty="0"/>
              <a:t>http://files.school-collection.edu.ru/dlrstore/0c43f865-e030-4c3e-b015-8d4c74aec872/lubomirskia.htm</a:t>
            </a:r>
            <a:endParaRPr lang="ru-RU" sz="900" dirty="0"/>
          </a:p>
        </p:txBody>
      </p:sp>
      <p:sp>
        <p:nvSpPr>
          <p:cNvPr id="7" name="TextBox 6"/>
          <p:cNvSpPr txBox="1"/>
          <p:nvPr/>
        </p:nvSpPr>
        <p:spPr>
          <a:xfrm>
            <a:off x="1298722" y="1846726"/>
            <a:ext cx="6725925" cy="461665"/>
          </a:xfrm>
          <a:prstGeom prst="rect">
            <a:avLst/>
          </a:prstGeom>
          <a:noFill/>
        </p:spPr>
        <p:txBody>
          <a:bodyPr wrap="square" rtlCol="0">
            <a:spAutoFit/>
          </a:bodyPr>
          <a:lstStyle/>
          <a:p>
            <a:r>
              <a:rPr lang="en-US" sz="2400" i="1" dirty="0" smtClean="0"/>
              <a:t>Lubomirskia baikalensis</a:t>
            </a:r>
            <a:endParaRPr lang="ru-RU" sz="2400" i="1" dirty="0"/>
          </a:p>
        </p:txBody>
      </p:sp>
      <p:grpSp>
        <p:nvGrpSpPr>
          <p:cNvPr id="10" name="Группа 9"/>
          <p:cNvGrpSpPr/>
          <p:nvPr/>
        </p:nvGrpSpPr>
        <p:grpSpPr>
          <a:xfrm>
            <a:off x="0" y="6600413"/>
            <a:ext cx="12194009" cy="257587"/>
            <a:chOff x="-2008" y="6520259"/>
            <a:chExt cx="9146008" cy="365125"/>
          </a:xfrm>
        </p:grpSpPr>
        <p:grpSp>
          <p:nvGrpSpPr>
            <p:cNvPr id="11" name="Группа 13"/>
            <p:cNvGrpSpPr/>
            <p:nvPr/>
          </p:nvGrpSpPr>
          <p:grpSpPr>
            <a:xfrm>
              <a:off x="-2008" y="6525344"/>
              <a:ext cx="9146008" cy="325536"/>
              <a:chOff x="-2008" y="6525344"/>
              <a:chExt cx="9146008" cy="325536"/>
            </a:xfrm>
          </p:grpSpPr>
          <p:sp>
            <p:nvSpPr>
              <p:cNvPr id="13" name="Прямоугольник 12"/>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4" name="Прямая соединительная линия 13"/>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2"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noProof="0" dirty="0">
                  <a:solidFill>
                    <a:prstClr val="black"/>
                  </a:solidFill>
                  <a:latin typeface="Calibri"/>
                </a:rPr>
                <a:t>5</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974" y="2567364"/>
            <a:ext cx="4032046" cy="320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59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Болезнь и гибель губок</a:t>
            </a:r>
            <a:endParaRPr lang="ru-RU" dirty="0"/>
          </a:p>
        </p:txBody>
      </p:sp>
      <p:sp>
        <p:nvSpPr>
          <p:cNvPr id="3" name="Объект 2"/>
          <p:cNvSpPr>
            <a:spLocks noGrp="1"/>
          </p:cNvSpPr>
          <p:nvPr>
            <p:ph idx="1"/>
          </p:nvPr>
        </p:nvSpPr>
        <p:spPr>
          <a:xfrm>
            <a:off x="838201" y="1825625"/>
            <a:ext cx="6801854" cy="4351338"/>
          </a:xfrm>
        </p:spPr>
        <p:txBody>
          <a:bodyPr>
            <a:normAutofit/>
          </a:bodyPr>
          <a:lstStyle/>
          <a:p>
            <a:r>
              <a:rPr lang="ru-RU" sz="2000" dirty="0" smtClean="0"/>
              <a:t>В последнее десятилетие на Байкале зафиксированы события массовой гибели и заболеваний эндемичных губок</a:t>
            </a:r>
          </a:p>
          <a:p>
            <a:r>
              <a:rPr lang="ru-RU" sz="2000" dirty="0" smtClean="0"/>
              <a:t>Это свидетельствует о негативных изменениях в экосистеме озера</a:t>
            </a:r>
            <a:r>
              <a:rPr lang="en-US" sz="2000" dirty="0" smtClean="0"/>
              <a:t> </a:t>
            </a:r>
            <a:endParaRPr lang="ru-RU" sz="2000" dirty="0"/>
          </a:p>
        </p:txBody>
      </p:sp>
      <p:pic>
        <p:nvPicPr>
          <p:cNvPr id="9220" name="Picture 4" descr="Gone: endemic Baikal sponge has died completely in several areas of the  vast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054" y="1904256"/>
            <a:ext cx="3594362" cy="459279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Gone: endemic Baikal sponge has died completely in several areas of the  vast 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179" y="3625984"/>
            <a:ext cx="5839458" cy="287106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0" y="6600413"/>
            <a:ext cx="12194009" cy="257587"/>
            <a:chOff x="-2008" y="6520259"/>
            <a:chExt cx="9146008" cy="365125"/>
          </a:xfrm>
        </p:grpSpPr>
        <p:grpSp>
          <p:nvGrpSpPr>
            <p:cNvPr id="9" name="Группа 13"/>
            <p:cNvGrpSpPr/>
            <p:nvPr/>
          </p:nvGrpSpPr>
          <p:grpSpPr>
            <a:xfrm>
              <a:off x="-2008" y="6525344"/>
              <a:ext cx="9146008" cy="325536"/>
              <a:chOff x="-2008" y="6525344"/>
              <a:chExt cx="9146008" cy="325536"/>
            </a:xfrm>
          </p:grpSpPr>
          <p:sp>
            <p:nvSpPr>
              <p:cNvPr id="11" name="Прямоугольник 10"/>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2" name="Прямая соединительная линия 11"/>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0"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a:rPr>
                <a:t>6</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14187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Почему губки болеют и гибнут</a:t>
            </a:r>
            <a:r>
              <a:rPr lang="en-US" dirty="0" smtClean="0"/>
              <a:t>?</a:t>
            </a:r>
            <a:endParaRPr lang="ru-RU" dirty="0"/>
          </a:p>
        </p:txBody>
      </p:sp>
      <p:pic>
        <p:nvPicPr>
          <p:cNvPr id="5" name="Picture 4" descr="C:\Users\Анастасия\Desktop\видео ОИЯИ\ujnjdst\IMG_2588-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2429" t="15544" r="11813" b="2292"/>
          <a:stretch/>
        </p:blipFill>
        <p:spPr bwMode="auto">
          <a:xfrm>
            <a:off x="2097538" y="3499543"/>
            <a:ext cx="2751826" cy="22899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6" descr="Gone: endemic Baikal sponge has died completely in several areas of the  vast lake"/>
          <p:cNvPicPr>
            <a:picLocks noChangeAspect="1" noChangeArrowheads="1"/>
          </p:cNvPicPr>
          <p:nvPr/>
        </p:nvPicPr>
        <p:blipFill rotWithShape="1">
          <a:blip r:embed="rId5">
            <a:extLst>
              <a:ext uri="{28A0092B-C50C-407E-A947-70E740481C1C}">
                <a14:useLocalDpi xmlns:a14="http://schemas.microsoft.com/office/drawing/2010/main" val="0"/>
              </a:ext>
            </a:extLst>
          </a:blip>
          <a:srcRect l="18435" r="22833"/>
          <a:stretch/>
        </p:blipFill>
        <p:spPr bwMode="auto">
          <a:xfrm>
            <a:off x="6419371" y="3499543"/>
            <a:ext cx="2758242" cy="2289982"/>
          </a:xfrm>
          <a:prstGeom prst="rect">
            <a:avLst/>
          </a:prstGeom>
          <a:noFill/>
          <a:extLst>
            <a:ext uri="{909E8E84-426E-40DD-AFC4-6F175D3DCCD1}">
              <a14:hiddenFill xmlns:a14="http://schemas.microsoft.com/office/drawing/2010/main">
                <a:solidFill>
                  <a:srgbClr val="FFFFFF"/>
                </a:solidFill>
              </a14:hiddenFill>
            </a:ext>
          </a:extLst>
        </p:spPr>
      </p:pic>
      <p:sp>
        <p:nvSpPr>
          <p:cNvPr id="7" name="Стрелка вправо 6"/>
          <p:cNvSpPr/>
          <p:nvPr/>
        </p:nvSpPr>
        <p:spPr>
          <a:xfrm>
            <a:off x="5144101" y="4502198"/>
            <a:ext cx="971909" cy="2846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nvGrpSpPr>
          <p:cNvPr id="8" name="Группа 7"/>
          <p:cNvGrpSpPr/>
          <p:nvPr/>
        </p:nvGrpSpPr>
        <p:grpSpPr>
          <a:xfrm>
            <a:off x="0" y="6600413"/>
            <a:ext cx="12194009" cy="257587"/>
            <a:chOff x="-2008" y="6520259"/>
            <a:chExt cx="9146008" cy="365125"/>
          </a:xfrm>
        </p:grpSpPr>
        <p:grpSp>
          <p:nvGrpSpPr>
            <p:cNvPr id="9" name="Группа 13"/>
            <p:cNvGrpSpPr/>
            <p:nvPr/>
          </p:nvGrpSpPr>
          <p:grpSpPr>
            <a:xfrm>
              <a:off x="-2008" y="6525344"/>
              <a:ext cx="9146008" cy="325536"/>
              <a:chOff x="-2008" y="6525344"/>
              <a:chExt cx="9146008" cy="325536"/>
            </a:xfrm>
          </p:grpSpPr>
          <p:sp>
            <p:nvSpPr>
              <p:cNvPr id="11" name="Прямоугольник 10"/>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2" name="Прямая соединительная линия 11"/>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0"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noProof="0" dirty="0">
                  <a:solidFill>
                    <a:prstClr val="black"/>
                  </a:solidFill>
                  <a:latin typeface="Calibri"/>
                </a:rPr>
                <a:t>7</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13" name="Скругленный прямоугольник 12"/>
          <p:cNvSpPr/>
          <p:nvPr/>
        </p:nvSpPr>
        <p:spPr>
          <a:xfrm>
            <a:off x="819178" y="2498835"/>
            <a:ext cx="1663460" cy="709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Повышение температуры воды</a:t>
            </a:r>
            <a:endParaRPr lang="ru-RU" sz="1200" dirty="0"/>
          </a:p>
        </p:txBody>
      </p:sp>
      <p:sp>
        <p:nvSpPr>
          <p:cNvPr id="14" name="Скругленный прямоугольник 13"/>
          <p:cNvSpPr/>
          <p:nvPr/>
        </p:nvSpPr>
        <p:spPr>
          <a:xfrm>
            <a:off x="3480759" y="2010103"/>
            <a:ext cx="1663460" cy="687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Нехарактерные бактериальные сообщества </a:t>
            </a:r>
            <a:endParaRPr lang="ru-RU" sz="1200" dirty="0"/>
          </a:p>
        </p:txBody>
      </p:sp>
      <p:sp>
        <p:nvSpPr>
          <p:cNvPr id="15" name="Скругленный прямоугольник 14"/>
          <p:cNvSpPr/>
          <p:nvPr/>
        </p:nvSpPr>
        <p:spPr>
          <a:xfrm>
            <a:off x="6142340" y="2010103"/>
            <a:ext cx="1663460" cy="687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Цветение воды</a:t>
            </a:r>
            <a:endParaRPr lang="ru-RU" sz="1200" dirty="0"/>
          </a:p>
        </p:txBody>
      </p:sp>
      <p:sp>
        <p:nvSpPr>
          <p:cNvPr id="17" name="Скругленный прямоугольник 16"/>
          <p:cNvSpPr/>
          <p:nvPr/>
        </p:nvSpPr>
        <p:spPr>
          <a:xfrm>
            <a:off x="8803920" y="2498836"/>
            <a:ext cx="1824435" cy="7099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smtClean="0"/>
              <a:t>Повышенное содержание тяжелых металлов</a:t>
            </a:r>
            <a:endParaRPr lang="ru-RU" sz="1200" dirty="0"/>
          </a:p>
        </p:txBody>
      </p:sp>
      <p:pic>
        <p:nvPicPr>
          <p:cNvPr id="19" name="Рисунок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0525" y="1496889"/>
            <a:ext cx="1780186" cy="2145978"/>
          </a:xfrm>
          <a:prstGeom prst="rect">
            <a:avLst/>
          </a:prstGeom>
        </p:spPr>
      </p:pic>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0942" y="1050270"/>
            <a:ext cx="1780186" cy="2145978"/>
          </a:xfrm>
          <a:prstGeom prst="rect">
            <a:avLst/>
          </a:prstGeom>
        </p:spPr>
      </p:pic>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848" y="1496889"/>
            <a:ext cx="1780186" cy="2145978"/>
          </a:xfrm>
          <a:prstGeom prst="rect">
            <a:avLst/>
          </a:prstGeom>
        </p:spPr>
      </p:pic>
    </p:spTree>
    <p:extLst>
      <p:ext uri="{BB962C8B-B14F-4D97-AF65-F5344CB8AC3E}">
        <p14:creationId xmlns:p14="http://schemas.microsoft.com/office/powerpoint/2010/main" val="3012545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Теоретическая основа экспериментов</a:t>
            </a:r>
            <a:endParaRPr lang="ru-RU" dirty="0"/>
          </a:p>
        </p:txBody>
      </p:sp>
      <p:grpSp>
        <p:nvGrpSpPr>
          <p:cNvPr id="8" name="Группа 7"/>
          <p:cNvGrpSpPr/>
          <p:nvPr/>
        </p:nvGrpSpPr>
        <p:grpSpPr>
          <a:xfrm>
            <a:off x="0" y="6600413"/>
            <a:ext cx="12194009" cy="257587"/>
            <a:chOff x="-2008" y="6520259"/>
            <a:chExt cx="9146008" cy="365125"/>
          </a:xfrm>
        </p:grpSpPr>
        <p:grpSp>
          <p:nvGrpSpPr>
            <p:cNvPr id="9" name="Группа 13"/>
            <p:cNvGrpSpPr/>
            <p:nvPr/>
          </p:nvGrpSpPr>
          <p:grpSpPr>
            <a:xfrm>
              <a:off x="-2008" y="6525344"/>
              <a:ext cx="9146008" cy="325536"/>
              <a:chOff x="-2008" y="6525344"/>
              <a:chExt cx="9146008" cy="325536"/>
            </a:xfrm>
          </p:grpSpPr>
          <p:sp>
            <p:nvSpPr>
              <p:cNvPr id="11" name="Прямоугольник 10"/>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2" name="Прямая соединительная линия 11"/>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0"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ru-RU" sz="1200" b="1" kern="0" dirty="0">
                  <a:solidFill>
                    <a:prstClr val="black"/>
                  </a:solidFill>
                  <a:latin typeface="Calibri"/>
                </a:rPr>
                <a:t>8</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18" name="Объект 2"/>
          <p:cNvSpPr>
            <a:spLocks noGrp="1"/>
          </p:cNvSpPr>
          <p:nvPr>
            <p:ph idx="1"/>
          </p:nvPr>
        </p:nvSpPr>
        <p:spPr>
          <a:xfrm>
            <a:off x="867103" y="3733669"/>
            <a:ext cx="7604233" cy="2262351"/>
          </a:xfrm>
        </p:spPr>
        <p:txBody>
          <a:bodyPr>
            <a:noAutofit/>
          </a:bodyPr>
          <a:lstStyle/>
          <a:p>
            <a:pPr marL="0" indent="0">
              <a:lnSpc>
                <a:spcPct val="100000"/>
              </a:lnSpc>
              <a:spcBef>
                <a:spcPts val="1800"/>
              </a:spcBef>
              <a:buNone/>
            </a:pPr>
            <a:r>
              <a:rPr lang="ru-RU" sz="1600" dirty="0" smtClean="0"/>
              <a:t>Миллионы лет обитания в стабильных условиях сделали эндемиков, таких как губки, очень чувствительными к стрессовым факторам</a:t>
            </a:r>
          </a:p>
          <a:p>
            <a:pPr marL="0" indent="0">
              <a:lnSpc>
                <a:spcPct val="100000"/>
              </a:lnSpc>
              <a:spcBef>
                <a:spcPts val="1800"/>
              </a:spcBef>
              <a:buNone/>
            </a:pPr>
            <a:r>
              <a:rPr lang="ru-RU" sz="1600" dirty="0" smtClean="0"/>
              <a:t>Чтобы справиться со стрессом, организм изменяет уровни экспрессии генов, ответственных за защиту от конкретной угрозы</a:t>
            </a:r>
          </a:p>
          <a:p>
            <a:pPr marL="0" indent="0">
              <a:lnSpc>
                <a:spcPct val="100000"/>
              </a:lnSpc>
              <a:spcBef>
                <a:spcPts val="1800"/>
              </a:spcBef>
              <a:buNone/>
            </a:pPr>
            <a:r>
              <a:rPr lang="ru-RU" sz="1600" dirty="0" smtClean="0"/>
              <a:t>Зная гены, ответственные за защиту от определенного стрессового фактора, например повышенного содержания тяжелых металлов, можно на их основе разработать молекулярные маркеры, показывающие уровень ответа организма на стресс</a:t>
            </a:r>
          </a:p>
        </p:txBody>
      </p:sp>
      <p:sp>
        <p:nvSpPr>
          <p:cNvPr id="4" name="Овал 3"/>
          <p:cNvSpPr/>
          <p:nvPr/>
        </p:nvSpPr>
        <p:spPr>
          <a:xfrm>
            <a:off x="9274065" y="3697010"/>
            <a:ext cx="1529255" cy="5599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Стресс</a:t>
            </a:r>
            <a:endParaRPr lang="ru-RU" dirty="0"/>
          </a:p>
        </p:txBody>
      </p:sp>
      <p:cxnSp>
        <p:nvCxnSpPr>
          <p:cNvPr id="23" name="Прямая со стрелкой 22"/>
          <p:cNvCxnSpPr>
            <a:stCxn id="4" idx="4"/>
            <a:endCxn id="26" idx="0"/>
          </p:cNvCxnSpPr>
          <p:nvPr/>
        </p:nvCxnSpPr>
        <p:spPr>
          <a:xfrm>
            <a:off x="10038693" y="4256931"/>
            <a:ext cx="0" cy="3810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8694683" y="4638019"/>
            <a:ext cx="2688020" cy="693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Уровень экспрессии генов</a:t>
            </a:r>
            <a:endParaRPr lang="ru-RU" dirty="0"/>
          </a:p>
        </p:txBody>
      </p:sp>
      <p:grpSp>
        <p:nvGrpSpPr>
          <p:cNvPr id="48" name="Группа 47"/>
          <p:cNvGrpSpPr/>
          <p:nvPr/>
        </p:nvGrpSpPr>
        <p:grpSpPr>
          <a:xfrm>
            <a:off x="8686800" y="5194738"/>
            <a:ext cx="2726558" cy="1275838"/>
            <a:chOff x="8686800" y="5194738"/>
            <a:chExt cx="2726558" cy="1275838"/>
          </a:xfrm>
        </p:grpSpPr>
        <p:graphicFrame>
          <p:nvGraphicFramePr>
            <p:cNvPr id="35" name="Диаграмма 34"/>
            <p:cNvGraphicFramePr/>
            <p:nvPr>
              <p:extLst>
                <p:ext uri="{D42A27DB-BD31-4B8C-83A1-F6EECF244321}">
                  <p14:modId xmlns:p14="http://schemas.microsoft.com/office/powerpoint/2010/main" val="3090377253"/>
                </p:ext>
              </p:extLst>
            </p:nvPr>
          </p:nvGraphicFramePr>
          <p:xfrm>
            <a:off x="8686800" y="5194738"/>
            <a:ext cx="2726558" cy="1275838"/>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Прямая со стрелкой 36"/>
            <p:cNvCxnSpPr/>
            <p:nvPr/>
          </p:nvCxnSpPr>
          <p:spPr>
            <a:xfrm flipV="1">
              <a:off x="10972798" y="5692927"/>
              <a:ext cx="0" cy="240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10363197" y="5813336"/>
              <a:ext cx="0" cy="240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V="1">
              <a:off x="9130861" y="5687804"/>
              <a:ext cx="0" cy="240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9753598" y="5755202"/>
              <a:ext cx="0" cy="240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88" name="Скругленный прямоугольник 87"/>
          <p:cNvSpPr/>
          <p:nvPr/>
        </p:nvSpPr>
        <p:spPr>
          <a:xfrm>
            <a:off x="867103" y="1773622"/>
            <a:ext cx="10594428" cy="16474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pPr>
            <a:r>
              <a:rPr lang="ru-RU" sz="1600" b="1" dirty="0"/>
              <a:t>Условия обитания в озере Байкал очень стабильны: </a:t>
            </a:r>
          </a:p>
          <a:p>
            <a:pPr marL="285750" indent="-285750">
              <a:lnSpc>
                <a:spcPct val="100000"/>
              </a:lnSpc>
              <a:spcBef>
                <a:spcPts val="600"/>
              </a:spcBef>
              <a:buFont typeface="Arial" panose="020B0604020202020204" pitchFamily="34" charset="0"/>
              <a:buChar char="•"/>
            </a:pPr>
            <a:r>
              <a:rPr lang="ru-RU" sz="1600" dirty="0"/>
              <a:t>Изменение температуры в течение года на глубинах обитания губок не превышают 5-10 </a:t>
            </a:r>
            <a:r>
              <a:rPr lang="en-US" sz="1600" dirty="0"/>
              <a:t>° C</a:t>
            </a:r>
            <a:endParaRPr lang="ru-RU" sz="1600" dirty="0"/>
          </a:p>
          <a:p>
            <a:pPr marL="285750" indent="-285750">
              <a:lnSpc>
                <a:spcPct val="100000"/>
              </a:lnSpc>
              <a:spcBef>
                <a:spcPts val="600"/>
              </a:spcBef>
              <a:buFont typeface="Arial" panose="020B0604020202020204" pitchFamily="34" charset="0"/>
              <a:buChar char="•"/>
            </a:pPr>
            <a:r>
              <a:rPr lang="ru-RU" sz="1600" dirty="0"/>
              <a:t>Минерализация вод низкая, близка к дистиллированной</a:t>
            </a:r>
          </a:p>
          <a:p>
            <a:pPr marL="285750" indent="-285750">
              <a:lnSpc>
                <a:spcPct val="100000"/>
              </a:lnSpc>
              <a:spcBef>
                <a:spcPts val="600"/>
              </a:spcBef>
              <a:buFont typeface="Arial" panose="020B0604020202020204" pitchFamily="34" charset="0"/>
              <a:buChar char="•"/>
            </a:pPr>
            <a:r>
              <a:rPr lang="ru-RU" sz="1600" dirty="0"/>
              <a:t>Содержание О2 однородно по всей толще </a:t>
            </a:r>
            <a:r>
              <a:rPr lang="ru-RU" sz="1600" dirty="0" smtClean="0"/>
              <a:t>воды</a:t>
            </a:r>
            <a:endParaRPr lang="ru-RU" sz="1600" dirty="0"/>
          </a:p>
        </p:txBody>
      </p:sp>
      <p:sp>
        <p:nvSpPr>
          <p:cNvPr id="89" name="Выгнутая влево стрелка 88"/>
          <p:cNvSpPr/>
          <p:nvPr/>
        </p:nvSpPr>
        <p:spPr>
          <a:xfrm>
            <a:off x="504497" y="3976970"/>
            <a:ext cx="260131" cy="7842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0" name="Выгнутая влево стрелка 89"/>
          <p:cNvSpPr/>
          <p:nvPr/>
        </p:nvSpPr>
        <p:spPr>
          <a:xfrm>
            <a:off x="503183" y="4879431"/>
            <a:ext cx="260131" cy="7842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770217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Отбор проб</a:t>
            </a:r>
            <a:endParaRPr lang="ru-RU" dirty="0"/>
          </a:p>
        </p:txBody>
      </p:sp>
      <p:sp>
        <p:nvSpPr>
          <p:cNvPr id="3" name="Объект 2"/>
          <p:cNvSpPr>
            <a:spLocks noGrp="1"/>
          </p:cNvSpPr>
          <p:nvPr>
            <p:ph idx="1"/>
          </p:nvPr>
        </p:nvSpPr>
        <p:spPr>
          <a:xfrm>
            <a:off x="834768" y="1756763"/>
            <a:ext cx="7650192" cy="1715911"/>
          </a:xfrm>
        </p:spPr>
        <p:txBody>
          <a:bodyPr>
            <a:normAutofit/>
          </a:bodyPr>
          <a:lstStyle/>
          <a:p>
            <a:pPr marL="0" indent="0">
              <a:lnSpc>
                <a:spcPct val="120000"/>
              </a:lnSpc>
              <a:buNone/>
            </a:pPr>
            <a:r>
              <a:rPr lang="ru-RU" sz="1600" dirty="0" smtClean="0"/>
              <a:t>Образцы эндемичных байкальских губок</a:t>
            </a:r>
            <a:r>
              <a:rPr lang="en-US" sz="1600" dirty="0" smtClean="0"/>
              <a:t> </a:t>
            </a:r>
            <a:r>
              <a:rPr lang="en-US" sz="1600" i="1" dirty="0" smtClean="0"/>
              <a:t>Lubomirskia </a:t>
            </a:r>
            <a:r>
              <a:rPr lang="en-US" sz="1600" i="1" dirty="0"/>
              <a:t>baikalensis </a:t>
            </a:r>
            <a:r>
              <a:rPr lang="en-US" sz="1600" dirty="0" smtClean="0"/>
              <a:t> </a:t>
            </a:r>
            <a:r>
              <a:rPr lang="ru-RU" sz="1600" dirty="0" smtClean="0"/>
              <a:t>были отобраны в двух точках </a:t>
            </a:r>
            <a:r>
              <a:rPr lang="en-US" sz="1600" dirty="0" smtClean="0"/>
              <a:t>– </a:t>
            </a:r>
            <a:r>
              <a:rPr lang="ru-RU" sz="1600" dirty="0" smtClean="0"/>
              <a:t>с высокой </a:t>
            </a:r>
            <a:r>
              <a:rPr lang="en-US" sz="1600" dirty="0" smtClean="0"/>
              <a:t>(</a:t>
            </a:r>
            <a:r>
              <a:rPr lang="ru-RU" sz="1600" dirty="0" smtClean="0"/>
              <a:t>Залив Лиственничный</a:t>
            </a:r>
            <a:r>
              <a:rPr lang="en-US" sz="1600" dirty="0" smtClean="0"/>
              <a:t>) </a:t>
            </a:r>
            <a:r>
              <a:rPr lang="ru-RU" sz="1600" dirty="0" smtClean="0"/>
              <a:t>и низкой</a:t>
            </a:r>
            <a:r>
              <a:rPr lang="en-US" sz="1600" dirty="0" smtClean="0"/>
              <a:t> (</a:t>
            </a:r>
            <a:r>
              <a:rPr lang="ru-RU" sz="1600" dirty="0" smtClean="0"/>
              <a:t>Залив Большие Коты</a:t>
            </a:r>
            <a:r>
              <a:rPr lang="en-US" sz="1600" dirty="0" smtClean="0"/>
              <a:t>) </a:t>
            </a:r>
            <a:r>
              <a:rPr lang="ru-RU" sz="1600" dirty="0" smtClean="0"/>
              <a:t>антропогенной нагрузкой</a:t>
            </a:r>
            <a:r>
              <a:rPr lang="en-US" sz="1600" dirty="0" smtClean="0"/>
              <a:t> </a:t>
            </a:r>
            <a:r>
              <a:rPr lang="en-US" sz="2000" dirty="0"/>
              <a:t>	</a:t>
            </a:r>
            <a:endParaRPr lang="en-US" sz="2000" dirty="0" smtClean="0"/>
          </a:p>
        </p:txBody>
      </p:sp>
      <p:pic>
        <p:nvPicPr>
          <p:cNvPr id="5126" name="Picture 6" descr="Дайвинг на Байкале - цены - Туроператор &quot;Добрый Байкал&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78" y="3603482"/>
            <a:ext cx="3793339" cy="21874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па 8"/>
          <p:cNvGrpSpPr/>
          <p:nvPr/>
        </p:nvGrpSpPr>
        <p:grpSpPr>
          <a:xfrm>
            <a:off x="0" y="6600413"/>
            <a:ext cx="12194009" cy="257587"/>
            <a:chOff x="-2008" y="6520259"/>
            <a:chExt cx="9146008" cy="365125"/>
          </a:xfrm>
        </p:grpSpPr>
        <p:grpSp>
          <p:nvGrpSpPr>
            <p:cNvPr id="10" name="Группа 13"/>
            <p:cNvGrpSpPr/>
            <p:nvPr/>
          </p:nvGrpSpPr>
          <p:grpSpPr>
            <a:xfrm>
              <a:off x="-2008" y="6525344"/>
              <a:ext cx="9146008" cy="325536"/>
              <a:chOff x="-2008" y="6525344"/>
              <a:chExt cx="9146008" cy="325536"/>
            </a:xfrm>
          </p:grpSpPr>
          <p:sp>
            <p:nvSpPr>
              <p:cNvPr id="12" name="Прямоугольник 11"/>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ru-RU" sz="1200" kern="0" dirty="0">
                    <a:solidFill>
                      <a:prstClr val="white"/>
                    </a:solidFill>
                  </a:rPr>
                  <a:t>ЛЯП ОИЯИ Сектор Молекулярной Генетики Клетки</a:t>
                </a:r>
                <a:endParaRPr lang="en-US" sz="1200" kern="0" dirty="0">
                  <a:solidFill>
                    <a:prstClr val="white"/>
                  </a:solidFill>
                </a:endParaRPr>
              </a:p>
            </p:txBody>
          </p:sp>
          <p:cxnSp>
            <p:nvCxnSpPr>
              <p:cNvPr id="13" name="Прямая соединительная линия 12"/>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1"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ru-RU" sz="1200" b="1" kern="0" dirty="0">
                  <a:solidFill>
                    <a:prstClr val="black"/>
                  </a:solidFill>
                  <a:latin typeface="Calibri"/>
                </a:rPr>
                <a:t>9</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7" name="Рисунок 6"/>
          <p:cNvPicPr>
            <a:picLocks noChangeAspect="1"/>
          </p:cNvPicPr>
          <p:nvPr/>
        </p:nvPicPr>
        <p:blipFill>
          <a:blip r:embed="rId4"/>
          <a:stretch>
            <a:fillRect/>
          </a:stretch>
        </p:blipFill>
        <p:spPr>
          <a:xfrm>
            <a:off x="8853201" y="1878377"/>
            <a:ext cx="2543556" cy="2636049"/>
          </a:xfrm>
          <a:prstGeom prst="rect">
            <a:avLst/>
          </a:prstGeom>
          <a:ln>
            <a:solidFill>
              <a:srgbClr val="C00000"/>
            </a:solidFill>
          </a:ln>
        </p:spPr>
      </p:pic>
      <p:pic>
        <p:nvPicPr>
          <p:cNvPr id="4" name="Рисунок 3"/>
          <p:cNvPicPr>
            <a:picLocks noChangeAspect="1"/>
          </p:cNvPicPr>
          <p:nvPr/>
        </p:nvPicPr>
        <p:blipFill>
          <a:blip r:embed="rId5"/>
          <a:stretch>
            <a:fillRect/>
          </a:stretch>
        </p:blipFill>
        <p:spPr>
          <a:xfrm>
            <a:off x="5039426" y="3602016"/>
            <a:ext cx="3445534" cy="2185752"/>
          </a:xfrm>
          <a:prstGeom prst="rect">
            <a:avLst/>
          </a:prstGeom>
          <a:noFill/>
          <a:ln>
            <a:solidFill>
              <a:srgbClr val="C00000"/>
            </a:solidFill>
          </a:ln>
        </p:spPr>
      </p:pic>
      <p:sp>
        <p:nvSpPr>
          <p:cNvPr id="8" name="Прямоугольник 7"/>
          <p:cNvSpPr/>
          <p:nvPr/>
        </p:nvSpPr>
        <p:spPr>
          <a:xfrm>
            <a:off x="9329486" y="4035799"/>
            <a:ext cx="305596" cy="2177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a:stCxn id="8" idx="2"/>
            <a:endCxn id="4" idx="2"/>
          </p:cNvCxnSpPr>
          <p:nvPr/>
        </p:nvCxnSpPr>
        <p:spPr>
          <a:xfrm flipH="1">
            <a:off x="6762193" y="4253570"/>
            <a:ext cx="2720091" cy="153419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8" idx="0"/>
            <a:endCxn id="4" idx="0"/>
          </p:cNvCxnSpPr>
          <p:nvPr/>
        </p:nvCxnSpPr>
        <p:spPr>
          <a:xfrm flipH="1" flipV="1">
            <a:off x="6762193" y="3602016"/>
            <a:ext cx="2720091" cy="43378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Овал 4"/>
          <p:cNvSpPr/>
          <p:nvPr/>
        </p:nvSpPr>
        <p:spPr>
          <a:xfrm>
            <a:off x="6189200" y="4681145"/>
            <a:ext cx="420195" cy="419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465226" y="4386401"/>
            <a:ext cx="420195" cy="419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08286" y="5113417"/>
            <a:ext cx="1706857" cy="307777"/>
          </a:xfrm>
          <a:prstGeom prst="rect">
            <a:avLst/>
          </a:prstGeom>
          <a:noFill/>
        </p:spPr>
        <p:txBody>
          <a:bodyPr wrap="square" rtlCol="0">
            <a:spAutoFit/>
          </a:bodyPr>
          <a:lstStyle/>
          <a:p>
            <a:r>
              <a:rPr lang="en-US" sz="1400" dirty="0" smtClean="0"/>
              <a:t>Listvyanka Bay</a:t>
            </a:r>
            <a:endParaRPr lang="ru-RU" sz="1400" dirty="0"/>
          </a:p>
        </p:txBody>
      </p:sp>
      <p:sp>
        <p:nvSpPr>
          <p:cNvPr id="16" name="TextBox 15"/>
          <p:cNvSpPr txBox="1"/>
          <p:nvPr/>
        </p:nvSpPr>
        <p:spPr>
          <a:xfrm>
            <a:off x="6815859" y="4012549"/>
            <a:ext cx="1884544" cy="307777"/>
          </a:xfrm>
          <a:prstGeom prst="rect">
            <a:avLst/>
          </a:prstGeom>
          <a:noFill/>
        </p:spPr>
        <p:txBody>
          <a:bodyPr wrap="square" rtlCol="0">
            <a:spAutoFit/>
          </a:bodyPr>
          <a:lstStyle/>
          <a:p>
            <a:r>
              <a:rPr lang="en-US" sz="1400" dirty="0" smtClean="0"/>
              <a:t>Bolshie Koty Bay</a:t>
            </a:r>
            <a:endParaRPr lang="ru-RU" sz="1400" dirty="0"/>
          </a:p>
        </p:txBody>
      </p:sp>
      <p:pic>
        <p:nvPicPr>
          <p:cNvPr id="512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60521" y1="21484" x2="60521" y2="21484"/>
                        <a14:backgroundMark x1="38958" y1="79531" x2="38958" y2="79531"/>
                        <a14:backgroundMark x1="46771" y1="63672" x2="46771" y2="63672"/>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68326" y="4654417"/>
            <a:ext cx="338973" cy="45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40391" y1="61667" x2="40391" y2="61667"/>
                        <a14:backgroundMark x1="35938" y1="37396" x2="35938" y2="37396"/>
                        <a14:backgroundMark x1="29375" y1="36354" x2="29375" y2="36354"/>
                        <a14:backgroundMark x1="39063" y1="36875" x2="39063" y2="36875"/>
                        <a14:backgroundMark x1="48359" y1="43333" x2="48359" y2="43333"/>
                        <a14:backgroundMark x1="48125" y1="35625" x2="48125" y2="35625"/>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7445856" y="4401035"/>
            <a:ext cx="472973" cy="35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834768" y="5960369"/>
            <a:ext cx="4376519" cy="507831"/>
          </a:xfrm>
          <a:prstGeom prst="rect">
            <a:avLst/>
          </a:prstGeom>
          <a:noFill/>
        </p:spPr>
        <p:txBody>
          <a:bodyPr wrap="none" rtlCol="0">
            <a:spAutoFit/>
          </a:bodyPr>
          <a:lstStyle/>
          <a:p>
            <a:r>
              <a:rPr lang="ru-RU" sz="900" dirty="0" smtClean="0"/>
              <a:t>Источники изображений:</a:t>
            </a:r>
            <a:r>
              <a:rPr lang="en-US" sz="900" dirty="0" smtClean="0"/>
              <a:t> </a:t>
            </a:r>
          </a:p>
          <a:p>
            <a:r>
              <a:rPr lang="en-US" sz="900" dirty="0">
                <a:hlinkClick r:id="rId10"/>
              </a:rPr>
              <a:t>https://www.google.com/maps/@</a:t>
            </a:r>
            <a:r>
              <a:rPr lang="en-US" sz="900" dirty="0" smtClean="0">
                <a:hlinkClick r:id="rId10"/>
              </a:rPr>
              <a:t>53.687435,107.5958147,7.46z?hl=ru</a:t>
            </a:r>
            <a:endParaRPr lang="en-US" sz="900" dirty="0" smtClean="0"/>
          </a:p>
          <a:p>
            <a:r>
              <a:rPr lang="en-US" sz="900" dirty="0"/>
              <a:t>http://babr24.com/irk/?</a:t>
            </a:r>
            <a:r>
              <a:rPr lang="en-US" sz="900" dirty="0" smtClean="0"/>
              <a:t>IDE=153099</a:t>
            </a:r>
          </a:p>
        </p:txBody>
      </p:sp>
    </p:spTree>
    <p:extLst>
      <p:ext uri="{BB962C8B-B14F-4D97-AF65-F5344CB8AC3E}">
        <p14:creationId xmlns:p14="http://schemas.microsoft.com/office/powerpoint/2010/main" val="3612765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14466</TotalTime>
  <Words>1949</Words>
  <Application>Microsoft Office PowerPoint</Application>
  <PresentationFormat>Произвольный</PresentationFormat>
  <Paragraphs>166</Paragraphs>
  <Slides>15</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Изучение влияния антропогенной нагрузки на состав элементов и уровень экспрессии генов эндемичных байкальских губок</vt:lpstr>
      <vt:lpstr>Водные беспозвоночные, используемые в качестве биоиндикаторов контаминации водной среды неорганическими загрязнителями</vt:lpstr>
      <vt:lpstr>Губки</vt:lpstr>
      <vt:lpstr>Озеро Байкал</vt:lpstr>
      <vt:lpstr>Эндемичные байкальские губки </vt:lpstr>
      <vt:lpstr>Болезнь и гибель губок</vt:lpstr>
      <vt:lpstr>Почему губки болеют и гибнут?</vt:lpstr>
      <vt:lpstr>Теоретическая основа экспериментов</vt:lpstr>
      <vt:lpstr>Отбор проб</vt:lpstr>
      <vt:lpstr>Изучение экспрессии генов</vt:lpstr>
      <vt:lpstr>Изучение экспрессии генов</vt:lpstr>
      <vt:lpstr>Нейтронно Активационный Анализ </vt:lpstr>
      <vt:lpstr>Нейтронно Активационный Анализ </vt:lpstr>
      <vt:lpstr>Дальнейшие перспективы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за 1 год по аспирантуре</dc:title>
  <dc:creator>Алена Яхненко</dc:creator>
  <cp:lastModifiedBy>Анастасия</cp:lastModifiedBy>
  <cp:revision>157</cp:revision>
  <dcterms:created xsi:type="dcterms:W3CDTF">2020-08-26T06:26:20Z</dcterms:created>
  <dcterms:modified xsi:type="dcterms:W3CDTF">2020-12-14T10:29:31Z</dcterms:modified>
</cp:coreProperties>
</file>