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94" r:id="rId2"/>
    <p:sldId id="301" r:id="rId3"/>
    <p:sldId id="305" r:id="rId4"/>
    <p:sldId id="307" r:id="rId5"/>
    <p:sldId id="311" r:id="rId6"/>
    <p:sldId id="262" r:id="rId7"/>
    <p:sldId id="289" r:id="rId8"/>
    <p:sldId id="261" r:id="rId9"/>
    <p:sldId id="309" r:id="rId10"/>
    <p:sldId id="265" r:id="rId11"/>
    <p:sldId id="264" r:id="rId12"/>
    <p:sldId id="269" r:id="rId13"/>
    <p:sldId id="266" r:id="rId14"/>
    <p:sldId id="270" r:id="rId15"/>
    <p:sldId id="272" r:id="rId16"/>
    <p:sldId id="288" r:id="rId17"/>
    <p:sldId id="274" r:id="rId18"/>
    <p:sldId id="276" r:id="rId19"/>
    <p:sldId id="283" r:id="rId20"/>
    <p:sldId id="284" r:id="rId21"/>
    <p:sldId id="290" r:id="rId22"/>
    <p:sldId id="291" r:id="rId23"/>
    <p:sldId id="296" r:id="rId24"/>
    <p:sldId id="297" r:id="rId25"/>
    <p:sldId id="298" r:id="rId26"/>
    <p:sldId id="286" r:id="rId27"/>
    <p:sldId id="295" r:id="rId28"/>
    <p:sldId id="299" r:id="rId2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4A086F4-C996-45D1-8575-5437A28ACF37}">
          <p14:sldIdLst>
            <p14:sldId id="294"/>
            <p14:sldId id="301"/>
            <p14:sldId id="305"/>
            <p14:sldId id="307"/>
            <p14:sldId id="311"/>
            <p14:sldId id="262"/>
            <p14:sldId id="289"/>
            <p14:sldId id="261"/>
            <p14:sldId id="309"/>
          </p14:sldIdLst>
        </p14:section>
        <p14:section name="Раздел без заголовка" id="{65A4D4DC-0975-4FD5-867A-33055F432E02}">
          <p14:sldIdLst>
            <p14:sldId id="265"/>
            <p14:sldId id="264"/>
            <p14:sldId id="269"/>
            <p14:sldId id="266"/>
            <p14:sldId id="270"/>
            <p14:sldId id="272"/>
            <p14:sldId id="288"/>
            <p14:sldId id="274"/>
            <p14:sldId id="276"/>
            <p14:sldId id="283"/>
            <p14:sldId id="284"/>
            <p14:sldId id="290"/>
            <p14:sldId id="291"/>
            <p14:sldId id="296"/>
            <p14:sldId id="297"/>
            <p14:sldId id="298"/>
            <p14:sldId id="286"/>
            <p14:sldId id="295"/>
            <p14:sldId id="29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29" autoAdjust="0"/>
  </p:normalViewPr>
  <p:slideViewPr>
    <p:cSldViewPr>
      <p:cViewPr>
        <p:scale>
          <a:sx n="106" d="100"/>
          <a:sy n="106" d="100"/>
        </p:scale>
        <p:origin x="-1488" y="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88785238869599"/>
          <c:y val="9.7381089641580446E-2"/>
          <c:w val="0.63240075949098451"/>
          <c:h val="0.78734745359296654"/>
        </c:manualLayout>
      </c:layout>
      <c:scatterChart>
        <c:scatterStyle val="lineMarker"/>
        <c:varyColors val="0"/>
        <c:ser>
          <c:idx val="0"/>
          <c:order val="0"/>
          <c:tx>
            <c:strRef>
              <c:f>'CCE vs V after irr'!$A$2</c:f>
              <c:strCache>
                <c:ptCount val="1"/>
                <c:pt idx="0">
                  <c:v>9639#25N1</c:v>
                </c:pt>
              </c:strCache>
            </c:strRef>
          </c:tx>
          <c:spPr>
            <a:ln w="28440">
              <a:noFill/>
            </a:ln>
          </c:spPr>
          <c:marker>
            <c:symbol val="diamond"/>
            <c:size val="5"/>
            <c:spPr>
              <a:solidFill>
                <a:srgbClr val="9BBB59">
                  <a:lumMod val="50000"/>
                  <a:alpha val="60000"/>
                </a:srgbClr>
              </a:solidFill>
              <a:ln w="19050"/>
            </c:spPr>
          </c:marker>
          <c:xVal>
            <c:numRef>
              <c:f>'CCE vs V after irr'!$D$4:$D$13</c:f>
              <c:numCache>
                <c:formatCode>0.0</c:formatCode>
                <c:ptCount val="10"/>
                <c:pt idx="0">
                  <c:v>0.39999999999999997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5.9999999999999991</c:v>
                </c:pt>
                <c:pt idx="5">
                  <c:v>8</c:v>
                </c:pt>
                <c:pt idx="6">
                  <c:v>10</c:v>
                </c:pt>
                <c:pt idx="7">
                  <c:v>11.999999999999998</c:v>
                </c:pt>
                <c:pt idx="8">
                  <c:v>13.999999999999998</c:v>
                </c:pt>
                <c:pt idx="9">
                  <c:v>16</c:v>
                </c:pt>
              </c:numCache>
            </c:numRef>
          </c:xVal>
          <c:yVal>
            <c:numRef>
              <c:f>'CCE vs V after irr'!$F$4:$F$13</c:f>
              <c:numCache>
                <c:formatCode>General</c:formatCode>
                <c:ptCount val="10"/>
                <c:pt idx="0">
                  <c:v>0.41188241922636037</c:v>
                </c:pt>
                <c:pt idx="1">
                  <c:v>0.45438207922908036</c:v>
                </c:pt>
                <c:pt idx="2">
                  <c:v>0.48425326883099207</c:v>
                </c:pt>
                <c:pt idx="3">
                  <c:v>0.52553865283363432</c:v>
                </c:pt>
                <c:pt idx="4">
                  <c:v>0.55978123603582586</c:v>
                </c:pt>
                <c:pt idx="5">
                  <c:v>0.57872394163703822</c:v>
                </c:pt>
                <c:pt idx="6">
                  <c:v>0.60786656563890329</c:v>
                </c:pt>
                <c:pt idx="7">
                  <c:v>0.62583785044005347</c:v>
                </c:pt>
                <c:pt idx="8">
                  <c:v>0.64672339764139009</c:v>
                </c:pt>
                <c:pt idx="9">
                  <c:v>0.668580365642789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'CCE vs V after irr'!$A$17</c:f>
              <c:strCache>
                <c:ptCount val="1"/>
                <c:pt idx="0">
                  <c:v>N7</c:v>
                </c:pt>
              </c:strCache>
            </c:strRef>
          </c:tx>
          <c:spPr>
            <a:ln w="28440">
              <a:noFill/>
            </a:ln>
          </c:spPr>
          <c:marker>
            <c:symbol val="square"/>
            <c:size val="5"/>
            <c:spPr>
              <a:solidFill>
                <a:srgbClr val="9BBB59">
                  <a:lumMod val="50000"/>
                  <a:alpha val="50000"/>
                </a:srgbClr>
              </a:solidFill>
              <a:ln w="19050">
                <a:solidFill>
                  <a:srgbClr val="C00000"/>
                </a:solidFill>
              </a:ln>
            </c:spPr>
          </c:marker>
          <c:trendline>
            <c:spPr>
              <a:ln w="19050">
                <a:solidFill>
                  <a:srgbClr val="C0504D">
                    <a:alpha val="50000"/>
                  </a:srgbClr>
                </a:solidFill>
              </a:ln>
            </c:spPr>
            <c:trendlineType val="poly"/>
            <c:order val="2"/>
            <c:forward val="2"/>
            <c:dispRSqr val="0"/>
            <c:dispEq val="0"/>
          </c:trendline>
          <c:xVal>
            <c:numRef>
              <c:f>'CCE vs V after irr'!$D$19:$D$28</c:f>
              <c:numCache>
                <c:formatCode>0.0</c:formatCode>
                <c:ptCount val="10"/>
                <c:pt idx="0">
                  <c:v>0.36363636363636365</c:v>
                </c:pt>
                <c:pt idx="1">
                  <c:v>0.90909090909090917</c:v>
                </c:pt>
                <c:pt idx="2">
                  <c:v>1.8181818181818183</c:v>
                </c:pt>
                <c:pt idx="3">
                  <c:v>3.6363636363636367</c:v>
                </c:pt>
                <c:pt idx="4">
                  <c:v>5.4545454545454541</c:v>
                </c:pt>
                <c:pt idx="5">
                  <c:v>7.2727272727272734</c:v>
                </c:pt>
                <c:pt idx="6">
                  <c:v>9.0909090909090917</c:v>
                </c:pt>
                <c:pt idx="7">
                  <c:v>10.909090909090908</c:v>
                </c:pt>
                <c:pt idx="8">
                  <c:v>12.727272727272727</c:v>
                </c:pt>
                <c:pt idx="9">
                  <c:v>14.545454545454547</c:v>
                </c:pt>
              </c:numCache>
            </c:numRef>
          </c:xVal>
          <c:yVal>
            <c:numRef>
              <c:f>'CCE vs V after irr'!$G$19:$G$28</c:f>
              <c:numCache>
                <c:formatCode>General</c:formatCode>
                <c:ptCount val="10"/>
                <c:pt idx="0">
                  <c:v>0.40976295566258836</c:v>
                </c:pt>
                <c:pt idx="1">
                  <c:v>0.45502233384730312</c:v>
                </c:pt>
                <c:pt idx="2">
                  <c:v>0.48637273239476408</c:v>
                </c:pt>
                <c:pt idx="3">
                  <c:v>0.50778814548704376</c:v>
                </c:pt>
                <c:pt idx="4">
                  <c:v>0.5223594574879763</c:v>
                </c:pt>
                <c:pt idx="5">
                  <c:v>0.53648921457978971</c:v>
                </c:pt>
                <c:pt idx="6">
                  <c:v>0.55481374330823519</c:v>
                </c:pt>
                <c:pt idx="7">
                  <c:v>0.57070972003652531</c:v>
                </c:pt>
                <c:pt idx="8">
                  <c:v>0.58594336440113659</c:v>
                </c:pt>
                <c:pt idx="9">
                  <c:v>0.60139778622030748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'CCE vs V after irr'!$J$2:$O$2</c:f>
              <c:strCache>
                <c:ptCount val="1"/>
                <c:pt idx="0">
                  <c:v>G5557_1.2N4 550 kGy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rgbClr val="9BBB59">
                    <a:lumMod val="50000"/>
                  </a:srgbClr>
                </a:solidFill>
              </a:ln>
            </c:spPr>
          </c:marker>
          <c:trendline>
            <c:spPr>
              <a:ln w="19050">
                <a:solidFill>
                  <a:srgbClr val="9BBB59">
                    <a:lumMod val="75000"/>
                    <a:alpha val="50000"/>
                  </a:srgbClr>
                </a:solidFill>
              </a:ln>
            </c:spPr>
            <c:trendlineType val="poly"/>
            <c:order val="2"/>
            <c:forward val="1"/>
            <c:dispRSqr val="0"/>
            <c:dispEq val="0"/>
          </c:trendline>
          <c:xVal>
            <c:numRef>
              <c:f>'CCE vs V after irr'!$J$6:$J$14</c:f>
              <c:numCache>
                <c:formatCode>0.0</c:formatCode>
                <c:ptCount val="9"/>
                <c:pt idx="0">
                  <c:v>1.7543859649122808</c:v>
                </c:pt>
                <c:pt idx="1">
                  <c:v>3.5087719298245617</c:v>
                </c:pt>
                <c:pt idx="3">
                  <c:v>7.0175438596491233</c:v>
                </c:pt>
                <c:pt idx="5">
                  <c:v>10.526315789473683</c:v>
                </c:pt>
                <c:pt idx="7">
                  <c:v>14.035087719298247</c:v>
                </c:pt>
                <c:pt idx="8">
                  <c:v>17.543859649122805</c:v>
                </c:pt>
              </c:numCache>
            </c:numRef>
          </c:xVal>
          <c:yVal>
            <c:numRef>
              <c:f>'CCE vs V after irr'!$M$6:$M$14</c:f>
              <c:numCache>
                <c:formatCode>General</c:formatCode>
                <c:ptCount val="9"/>
                <c:pt idx="0">
                  <c:v>3.319625184292057E-2</c:v>
                </c:pt>
                <c:pt idx="1">
                  <c:v>5.6877654431500869E-2</c:v>
                </c:pt>
                <c:pt idx="3">
                  <c:v>0.11206378010667456</c:v>
                </c:pt>
                <c:pt idx="5">
                  <c:v>0.15836937981113061</c:v>
                </c:pt>
                <c:pt idx="7">
                  <c:v>0.18374231115603812</c:v>
                </c:pt>
                <c:pt idx="8">
                  <c:v>0.2055207438937503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'CCE vs V after irr'!$P$2:$T$2</c:f>
              <c:strCache>
                <c:ptCount val="1"/>
                <c:pt idx="0">
                  <c:v>G5557_1.2N6 1550 kGy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ln w="19050">
                <a:solidFill>
                  <a:srgbClr val="8064A2">
                    <a:lumMod val="50000"/>
                  </a:srgbClr>
                </a:solidFill>
              </a:ln>
            </c:spPr>
          </c:marker>
          <c:trendline>
            <c:trendlineType val="log"/>
            <c:dispRSqr val="0"/>
            <c:dispEq val="0"/>
          </c:trendline>
          <c:trendline>
            <c:spPr>
              <a:ln w="19050">
                <a:solidFill>
                  <a:srgbClr val="8064A2">
                    <a:lumMod val="75000"/>
                    <a:alpha val="50000"/>
                  </a:srgbClr>
                </a:solidFill>
              </a:ln>
            </c:spPr>
            <c:trendlineType val="poly"/>
            <c:order val="2"/>
            <c:forward val="1"/>
            <c:dispRSqr val="0"/>
            <c:dispEq val="0"/>
          </c:trendline>
          <c:xVal>
            <c:numRef>
              <c:f>'CCE vs V after irr'!$J$6:$J$14</c:f>
              <c:numCache>
                <c:formatCode>0.0</c:formatCode>
                <c:ptCount val="9"/>
                <c:pt idx="0">
                  <c:v>1.7543859649122808</c:v>
                </c:pt>
                <c:pt idx="1">
                  <c:v>3.5087719298245617</c:v>
                </c:pt>
                <c:pt idx="3">
                  <c:v>7.0175438596491233</c:v>
                </c:pt>
                <c:pt idx="5">
                  <c:v>10.526315789473683</c:v>
                </c:pt>
                <c:pt idx="7">
                  <c:v>14.035087719298247</c:v>
                </c:pt>
                <c:pt idx="8">
                  <c:v>17.543859649122805</c:v>
                </c:pt>
              </c:numCache>
            </c:numRef>
          </c:xVal>
          <c:yVal>
            <c:numRef>
              <c:f>'CCE vs V after irr'!$R$6:$R$14</c:f>
              <c:numCache>
                <c:formatCode>General</c:formatCode>
                <c:ptCount val="9"/>
                <c:pt idx="0">
                  <c:v>1.3109347861535512E-2</c:v>
                </c:pt>
                <c:pt idx="1">
                  <c:v>3.0236076519348044E-2</c:v>
                </c:pt>
                <c:pt idx="3">
                  <c:v>5.0957303784355791E-2</c:v>
                </c:pt>
                <c:pt idx="5">
                  <c:v>6.9775561198495484E-2</c:v>
                </c:pt>
                <c:pt idx="7">
                  <c:v>8.1404821398244717E-2</c:v>
                </c:pt>
                <c:pt idx="8">
                  <c:v>9.3034081597993951E-2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'CCE vs V after irr'!$J$16:$O$16</c:f>
              <c:strCache>
                <c:ptCount val="1"/>
                <c:pt idx="0">
                  <c:v>N23 1550 kGy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5"/>
            <c:spPr>
              <a:ln w="19050">
                <a:solidFill>
                  <a:srgbClr val="002060"/>
                </a:solidFill>
              </a:ln>
            </c:spPr>
          </c:marker>
          <c:trendline>
            <c:spPr>
              <a:ln w="19050">
                <a:solidFill>
                  <a:srgbClr val="1F497D">
                    <a:lumMod val="75000"/>
                    <a:alpha val="50000"/>
                  </a:srgbClr>
                </a:solidFill>
              </a:ln>
            </c:spPr>
            <c:trendlineType val="poly"/>
            <c:order val="2"/>
            <c:forward val="1"/>
            <c:dispRSqr val="0"/>
            <c:dispEq val="0"/>
          </c:trendline>
          <c:xVal>
            <c:numRef>
              <c:f>'CCE vs V after irr'!$J$22:$J$29</c:f>
              <c:numCache>
                <c:formatCode>General</c:formatCode>
                <c:ptCount val="8"/>
                <c:pt idx="0" formatCode="0.0">
                  <c:v>3.2258064516129035</c:v>
                </c:pt>
                <c:pt idx="2" formatCode="0.0">
                  <c:v>6.4516129032258069</c:v>
                </c:pt>
                <c:pt idx="4" formatCode="0.0">
                  <c:v>9.67741935483871</c:v>
                </c:pt>
                <c:pt idx="6" formatCode="0.0">
                  <c:v>12.903225806451614</c:v>
                </c:pt>
                <c:pt idx="7" formatCode="0.0">
                  <c:v>16.129032258064516</c:v>
                </c:pt>
              </c:numCache>
            </c:numRef>
          </c:xVal>
          <c:yVal>
            <c:numRef>
              <c:f>'CCE vs V after irr'!$M$22:$M$29</c:f>
              <c:numCache>
                <c:formatCode>General</c:formatCode>
                <c:ptCount val="8"/>
                <c:pt idx="0">
                  <c:v>2.4104284777662074E-2</c:v>
                </c:pt>
                <c:pt idx="2">
                  <c:v>4.7236622588482942E-2</c:v>
                </c:pt>
                <c:pt idx="4">
                  <c:v>5.928876497731398E-2</c:v>
                </c:pt>
                <c:pt idx="6">
                  <c:v>6.5898004351834211E-2</c:v>
                </c:pt>
                <c:pt idx="7">
                  <c:v>7.6589420987087556E-2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818816"/>
        <c:axId val="44820736"/>
      </c:scatterChart>
      <c:valAx>
        <c:axId val="448188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/>
                  <a:t>E, </a:t>
                </a:r>
                <a:r>
                  <a:rPr lang="en-US" sz="1400" dirty="0"/>
                  <a:t>kV/cm</a:t>
                </a:r>
                <a:endParaRPr lang="ru-RU" sz="1400" dirty="0"/>
              </a:p>
            </c:rich>
          </c:tx>
          <c:layout>
            <c:manualLayout>
              <c:xMode val="edge"/>
              <c:yMode val="edge"/>
              <c:x val="0.7781121754654966"/>
              <c:y val="0.87738127801287125"/>
            </c:manualLayout>
          </c:layout>
          <c:overlay val="0"/>
        </c:title>
        <c:numFmt formatCode="0.0" sourceLinked="1"/>
        <c:majorTickMark val="none"/>
        <c:minorTickMark val="none"/>
        <c:tickLblPos val="nextTo"/>
        <c:spPr>
          <a:ln w="25560">
            <a:solidFill>
              <a:srgbClr val="000000"/>
            </a:solidFill>
            <a:round/>
            <a:tailEnd type="stealth" w="lg" len="lg"/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44820736"/>
        <c:crossesAt val="0"/>
        <c:crossBetween val="midCat"/>
      </c:valAx>
      <c:valAx>
        <c:axId val="44820736"/>
        <c:scaling>
          <c:logBase val="10"/>
          <c:orientation val="minMax"/>
          <c:min val="1.0000000000000002E-2"/>
        </c:scaling>
        <c:delete val="0"/>
        <c:axPos val="l"/>
        <c:majorGridlines>
          <c:spPr>
            <a:ln w="15875">
              <a:solidFill>
                <a:schemeClr val="tx1">
                  <a:lumMod val="65000"/>
                  <a:lumOff val="35000"/>
                </a:schemeClr>
              </a:solidFill>
              <a:round/>
            </a:ln>
          </c:spPr>
        </c:majorGridlines>
        <c:min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/>
                  <a:t>CCE </a:t>
                </a:r>
                <a:endParaRPr lang="ru-RU" sz="1400" dirty="0"/>
              </a:p>
            </c:rich>
          </c:tx>
          <c:layout>
            <c:manualLayout>
              <c:xMode val="edge"/>
              <c:yMode val="edge"/>
              <c:x val="9.2232545440443722E-2"/>
              <c:y val="1.5832999432139046E-3"/>
            </c:manualLayout>
          </c:layout>
          <c:overlay val="0"/>
        </c:title>
        <c:numFmt formatCode="0.E+00" sourceLinked="0"/>
        <c:majorTickMark val="none"/>
        <c:minorTickMark val="none"/>
        <c:tickLblPos val="nextTo"/>
        <c:spPr>
          <a:ln w="25560">
            <a:solidFill>
              <a:srgbClr val="000000"/>
            </a:solidFill>
            <a:round/>
            <a:tailEnd type="stealth" w="lg" len="lg"/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44818816"/>
        <c:crossesAt val="0"/>
        <c:crossBetween val="midCat"/>
      </c:valAx>
      <c:spPr>
        <a:noFill/>
        <a:ln w="25400">
          <a:noFill/>
        </a:ln>
      </c:spPr>
    </c:plotArea>
    <c:legend>
      <c:legendPos val="r"/>
      <c:legendEntry>
        <c:idx val="2"/>
        <c:txPr>
          <a:bodyPr/>
          <a:lstStyle/>
          <a:p>
            <a:pPr>
              <a:defRPr sz="1100" b="1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100" b="1"/>
            </a:pPr>
            <a:endParaRPr lang="en-US"/>
          </a:p>
        </c:txPr>
      </c:legendEntry>
      <c:layout>
        <c:manualLayout>
          <c:xMode val="edge"/>
          <c:yMode val="edge"/>
          <c:x val="0.77274908280122967"/>
          <c:y val="8.9519139111805812E-2"/>
          <c:w val="0.16072519720031109"/>
          <c:h val="0.6090799279008885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zero"/>
    <c:showDLblsOverMax val="1"/>
  </c:chart>
  <c:spPr>
    <a:noFill/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A96D4-05F8-42DD-810E-FE5684149AEC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79798-1C0F-4ED7-8067-909FF6C20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47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71538" y="1014413"/>
            <a:ext cx="4862512" cy="3648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23506" y="5020866"/>
            <a:ext cx="4566518" cy="40494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79798-1C0F-4ED7-8067-909FF6C2094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3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79798-1C0F-4ED7-8067-909FF6C2094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3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79798-1C0F-4ED7-8067-909FF6C2094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34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79798-1C0F-4ED7-8067-909FF6C2094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34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79798-1C0F-4ED7-8067-909FF6C2094F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34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79798-1C0F-4ED7-8067-909FF6C2094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34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79798-1C0F-4ED7-8067-909FF6C2094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34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79798-1C0F-4ED7-8067-909FF6C2094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34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79798-1C0F-4ED7-8067-909FF6C2094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3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79798-1C0F-4ED7-8067-909FF6C2094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3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79798-1C0F-4ED7-8067-909FF6C2094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3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B513-8D66-4081-B4C6-0516B1DDE6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32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0A13-CB39-4DE6-95BD-5E2629C748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176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76FF-9D6C-470B-92D4-06FE7D3FA9F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5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F218-15F2-4CB8-949B-68F96EB6B84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20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6437-6ECA-4728-BDF3-FDB2EFB868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49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6203-AF97-478D-9EC9-07E961052DE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28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D271-4811-464C-B2B6-70CFAB1C87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08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960E-CEAD-49C4-A8EC-E0F5FADD1A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29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1CDC-337B-4285-9246-946D8643B2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10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953A-843E-437B-B03E-DE44ACF0E1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5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AA77-64AC-49A6-ACB1-BDD7E8B654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2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7370B-CBBB-4A1B-B95C-1141FB769D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A9F1E-A1FD-407C-A150-A4692A3404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2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0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9807" y="1054621"/>
            <a:ext cx="7772400" cy="201612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Radiation </a:t>
            </a:r>
            <a:r>
              <a:rPr lang="en-US" b="1" dirty="0">
                <a:solidFill>
                  <a:srgbClr val="FF0000"/>
                </a:solidFill>
              </a:rPr>
              <a:t>hardness tests of GaAs and Si sensors at JINR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700" b="1" dirty="0" smtClean="0"/>
              <a:t>S.M. </a:t>
            </a:r>
            <a:r>
              <a:rPr lang="en-US" sz="2700" b="1" dirty="0" err="1" smtClean="0"/>
              <a:t>Shakour</a:t>
            </a:r>
            <a:r>
              <a:rPr lang="en-US" sz="2700" b="1" dirty="0" smtClean="0"/>
              <a:t> 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b="1" dirty="0" smtClean="0"/>
              <a:t>JINR, </a:t>
            </a:r>
            <a:r>
              <a:rPr lang="en-US" sz="2700" b="1" dirty="0" err="1" smtClean="0"/>
              <a:t>Dubna</a:t>
            </a:r>
            <a:r>
              <a:rPr lang="en-US" sz="2700" b="1" dirty="0" smtClean="0"/>
              <a:t>, Russia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b="1" dirty="0" smtClean="0"/>
              <a:t>2017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1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2492896"/>
            <a:ext cx="180022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81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CCE(Charge collection efficiency ) measurement set up</a:t>
            </a:r>
            <a:endParaRPr lang="ru-RU" sz="2400" b="1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1" y="1484784"/>
            <a:ext cx="5934075" cy="29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293096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electrons from Sr</a:t>
            </a:r>
            <a:r>
              <a:rPr lang="en-US" b="1" baseline="30000" dirty="0"/>
              <a:t>90</a:t>
            </a:r>
            <a:r>
              <a:rPr lang="en-US" b="1" dirty="0"/>
              <a:t> source well collimated and triggered by 2 scintillators. It allows to cut and measure signal only from electrons passed throw the sensor with energy from 1 to 2.2 MeV which is close to MIP </a:t>
            </a:r>
            <a:r>
              <a:rPr lang="en-US" b="1" dirty="0" smtClean="0"/>
              <a:t>electrons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666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Installation for </a:t>
            </a:r>
            <a:r>
              <a:rPr lang="en-US" sz="2000" b="1" dirty="0" smtClean="0"/>
              <a:t>CCE and I-V(Volt -</a:t>
            </a:r>
            <a:r>
              <a:rPr lang="en-US" sz="2000" b="1" dirty="0"/>
              <a:t> </a:t>
            </a:r>
            <a:r>
              <a:rPr lang="en-US" sz="2000" b="1" dirty="0" smtClean="0"/>
              <a:t>Ampere) measurement</a:t>
            </a:r>
            <a:endParaRPr lang="ru-RU" sz="2000" b="1" dirty="0"/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95664"/>
            <a:ext cx="6597230" cy="465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596364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All the </a:t>
            </a:r>
            <a:r>
              <a:rPr lang="en-US" b="1" dirty="0" smtClean="0"/>
              <a:t>sensors measured  at </a:t>
            </a:r>
            <a:r>
              <a:rPr lang="en-US" b="1" dirty="0" smtClean="0"/>
              <a:t>room temperature, except some measurements at low </a:t>
            </a:r>
            <a:r>
              <a:rPr lang="en-US" b="1" dirty="0" smtClean="0"/>
              <a:t>temperature for Si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23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Results I-V Si</a:t>
            </a:r>
            <a:endParaRPr lang="ru-RU" sz="32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573015"/>
            <a:ext cx="3368332" cy="273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268759"/>
            <a:ext cx="3368332" cy="273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114181" y="429309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I-V characteristics of the </a:t>
            </a:r>
            <a:r>
              <a:rPr lang="en-US" sz="1600" dirty="0" smtClean="0"/>
              <a:t>normal n-type Si (N3) and radiation </a:t>
            </a:r>
            <a:r>
              <a:rPr lang="en-US" sz="1600" dirty="0"/>
              <a:t>hard </a:t>
            </a:r>
            <a:r>
              <a:rPr lang="en-US" sz="1600" dirty="0" smtClean="0"/>
              <a:t>USCS Si (6888).</a:t>
            </a:r>
          </a:p>
          <a:p>
            <a:r>
              <a:rPr lang="en-US" sz="1600" dirty="0" smtClean="0"/>
              <a:t>T</a:t>
            </a:r>
            <a:r>
              <a:rPr lang="ru-RU" sz="1600" dirty="0" err="1" smtClean="0"/>
              <a:t>he</a:t>
            </a:r>
            <a:r>
              <a:rPr lang="ru-RU" sz="1600" dirty="0" smtClean="0"/>
              <a:t> </a:t>
            </a:r>
            <a:r>
              <a:rPr lang="ru-RU" sz="1600" dirty="0" err="1"/>
              <a:t>dark</a:t>
            </a:r>
            <a:r>
              <a:rPr lang="ru-RU" sz="1600" dirty="0"/>
              <a:t> </a:t>
            </a:r>
            <a:r>
              <a:rPr lang="ru-RU" sz="1600" dirty="0" err="1"/>
              <a:t>current</a:t>
            </a:r>
            <a:r>
              <a:rPr lang="ru-RU" sz="1600" dirty="0" smtClean="0"/>
              <a:t> </a:t>
            </a:r>
            <a:r>
              <a:rPr lang="ru-RU" sz="1600" dirty="0" err="1" smtClean="0"/>
              <a:t>increase</a:t>
            </a:r>
            <a:r>
              <a:rPr lang="en-US" sz="1600" dirty="0" smtClean="0"/>
              <a:t>d</a:t>
            </a:r>
            <a:r>
              <a:rPr lang="ru-RU" sz="1600" dirty="0" smtClean="0"/>
              <a:t> </a:t>
            </a:r>
            <a:r>
              <a:rPr lang="ru-RU" sz="1600" dirty="0" err="1" smtClean="0"/>
              <a:t>almost</a:t>
            </a:r>
            <a:r>
              <a:rPr lang="ru-RU" sz="1600" dirty="0" smtClean="0"/>
              <a:t> </a:t>
            </a:r>
            <a:r>
              <a:rPr lang="ru-RU" sz="1600" dirty="0"/>
              <a:t>4 </a:t>
            </a:r>
            <a:r>
              <a:rPr lang="ru-RU" sz="1600" dirty="0" err="1"/>
              <a:t>orders</a:t>
            </a:r>
            <a:r>
              <a:rPr lang="ru-RU" sz="1600" dirty="0"/>
              <a:t> </a:t>
            </a:r>
            <a:r>
              <a:rPr lang="ru-RU" sz="1600" dirty="0" err="1"/>
              <a:t>of</a:t>
            </a:r>
            <a:r>
              <a:rPr lang="ru-RU" sz="1600" dirty="0"/>
              <a:t> </a:t>
            </a:r>
            <a:r>
              <a:rPr lang="ru-RU" sz="1600" dirty="0" err="1"/>
              <a:t>magnitude</a:t>
            </a:r>
            <a:r>
              <a:rPr lang="ru-RU" sz="1600" dirty="0"/>
              <a:t> </a:t>
            </a:r>
            <a:r>
              <a:rPr lang="ru-RU" sz="1600" dirty="0" err="1"/>
              <a:t>after</a:t>
            </a:r>
            <a:r>
              <a:rPr lang="ru-RU" sz="1600" dirty="0"/>
              <a:t> </a:t>
            </a:r>
            <a:r>
              <a:rPr lang="ru-RU" sz="1600" dirty="0" err="1"/>
              <a:t>the</a:t>
            </a:r>
            <a:r>
              <a:rPr lang="ru-RU" sz="1600" dirty="0"/>
              <a:t> </a:t>
            </a:r>
            <a:r>
              <a:rPr lang="ru-RU" sz="1600" dirty="0" err="1"/>
              <a:t>absorbed</a:t>
            </a:r>
            <a:r>
              <a:rPr lang="ru-RU" sz="1600" dirty="0"/>
              <a:t> </a:t>
            </a:r>
            <a:r>
              <a:rPr lang="ru-RU" sz="1600" dirty="0" err="1"/>
              <a:t>dose</a:t>
            </a:r>
            <a:r>
              <a:rPr lang="ru-RU" sz="1600" dirty="0"/>
              <a:t> </a:t>
            </a:r>
            <a:r>
              <a:rPr lang="ru-RU" sz="1600" dirty="0" err="1"/>
              <a:t>of</a:t>
            </a:r>
            <a:r>
              <a:rPr lang="ru-RU" sz="1600" dirty="0"/>
              <a:t> 1.5 </a:t>
            </a:r>
            <a:r>
              <a:rPr lang="ru-RU" sz="1600" dirty="0" err="1"/>
              <a:t>MGy</a:t>
            </a:r>
            <a:endParaRPr lang="ru-RU" sz="1600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59"/>
            <a:ext cx="3369600" cy="272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6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Results I-V: </a:t>
            </a:r>
            <a:r>
              <a:rPr lang="ru-RU" altLang="en-US" sz="2400" b="1" dirty="0">
                <a:ea typeface="Comic Sans MS" pitchFamily="64" charset="0"/>
                <a:cs typeface="Comic Sans MS" pitchFamily="64" charset="0"/>
              </a:rPr>
              <a:t>πν </a:t>
            </a:r>
            <a:r>
              <a:rPr lang="ru-RU" altLang="en-US" sz="2400" b="1" dirty="0" err="1">
                <a:ea typeface="Comic Sans MS" pitchFamily="64" charset="0"/>
                <a:cs typeface="Comic Sans MS" pitchFamily="64" charset="0"/>
              </a:rPr>
              <a:t>junction</a:t>
            </a:r>
            <a:r>
              <a:rPr lang="ru-RU" altLang="en-US" sz="2400" b="1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sz="2400" b="1" dirty="0" err="1">
                <a:ea typeface="Comic Sans MS" pitchFamily="64" charset="0"/>
                <a:cs typeface="Comic Sans MS" pitchFamily="64" charset="0"/>
              </a:rPr>
              <a:t>structure</a:t>
            </a:r>
            <a:r>
              <a:rPr lang="ru-RU" altLang="en-US" sz="2400" b="1" dirty="0">
                <a:ea typeface="Comic Sans MS" pitchFamily="64" charset="0"/>
                <a:cs typeface="Comic Sans MS" pitchFamily="64" charset="0"/>
              </a:rPr>
              <a:t/>
            </a:r>
            <a:br>
              <a:rPr lang="ru-RU" altLang="en-US" sz="2400" b="1" dirty="0">
                <a:ea typeface="Comic Sans MS" pitchFamily="64" charset="0"/>
                <a:cs typeface="Comic Sans MS" pitchFamily="64" charset="0"/>
              </a:rPr>
            </a:br>
            <a:r>
              <a:rPr lang="en-US" sz="2400" b="1" dirty="0" smtClean="0"/>
              <a:t> and </a:t>
            </a:r>
            <a:r>
              <a:rPr lang="en-US" sz="2400" b="1" dirty="0"/>
              <a:t>H</a:t>
            </a:r>
            <a:r>
              <a:rPr lang="en-US" sz="2400" b="1" dirty="0" smtClean="0"/>
              <a:t>R </a:t>
            </a:r>
            <a:r>
              <a:rPr lang="en-US" sz="2400" b="1" dirty="0" err="1" smtClean="0"/>
              <a:t>GaAs:Cr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5229200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I-V characteristics of the sensors: high resistive GaAs</a:t>
            </a:r>
            <a:r>
              <a:rPr lang="ru-RU" sz="1600" dirty="0"/>
              <a:t>:</a:t>
            </a:r>
            <a:r>
              <a:rPr lang="en-US" sz="1600" dirty="0"/>
              <a:t>Cr </a:t>
            </a:r>
            <a:r>
              <a:rPr lang="en-US" sz="1600" dirty="0" smtClean="0"/>
              <a:t>(left), </a:t>
            </a:r>
            <a:r>
              <a:rPr lang="ru-RU" altLang="en-US" sz="1600" dirty="0">
                <a:ea typeface="Comic Sans MS" pitchFamily="64" charset="0"/>
                <a:cs typeface="Comic Sans MS" pitchFamily="64" charset="0"/>
              </a:rPr>
              <a:t>πν </a:t>
            </a:r>
            <a:r>
              <a:rPr lang="ru-RU" altLang="en-US" sz="1600" dirty="0" err="1">
                <a:ea typeface="Comic Sans MS" pitchFamily="64" charset="0"/>
                <a:cs typeface="Comic Sans MS" pitchFamily="64" charset="0"/>
              </a:rPr>
              <a:t>junction</a:t>
            </a:r>
            <a:r>
              <a:rPr lang="ru-RU" altLang="en-US" sz="1600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sz="1600" dirty="0" err="1">
                <a:ea typeface="Comic Sans MS" pitchFamily="64" charset="0"/>
                <a:cs typeface="Comic Sans MS" pitchFamily="64" charset="0"/>
              </a:rPr>
              <a:t>structure</a:t>
            </a:r>
            <a:endParaRPr lang="ru-RU" altLang="en-US" sz="1600" dirty="0">
              <a:ea typeface="Comic Sans MS" pitchFamily="64" charset="0"/>
              <a:cs typeface="Comic Sans MS" pitchFamily="64" charset="0"/>
            </a:endParaRPr>
          </a:p>
          <a:p>
            <a:r>
              <a:rPr lang="en-US" sz="1600" dirty="0" smtClean="0"/>
              <a:t> </a:t>
            </a:r>
            <a:r>
              <a:rPr lang="en-US" sz="1600" dirty="0"/>
              <a:t>GaAs</a:t>
            </a:r>
            <a:r>
              <a:rPr lang="ru-RU" sz="1600" dirty="0"/>
              <a:t>:</a:t>
            </a:r>
            <a:r>
              <a:rPr lang="en-US" sz="1600" dirty="0"/>
              <a:t>Cr</a:t>
            </a:r>
            <a:r>
              <a:rPr lang="en-US" sz="1600" dirty="0" smtClean="0"/>
              <a:t>(right)</a:t>
            </a:r>
          </a:p>
          <a:p>
            <a:r>
              <a:rPr lang="en-US" sz="1600" dirty="0" smtClean="0"/>
              <a:t>Resistivity of </a:t>
            </a:r>
            <a:r>
              <a:rPr lang="en-US" sz="1600" dirty="0" err="1" smtClean="0"/>
              <a:t>GaAs:Cr</a:t>
            </a:r>
            <a:r>
              <a:rPr lang="en-US" sz="1600" dirty="0" smtClean="0"/>
              <a:t> sensors is about </a:t>
            </a:r>
            <a:r>
              <a:rPr lang="ru-RU" sz="1600" dirty="0" smtClean="0"/>
              <a:t>2</a:t>
            </a:r>
            <a:r>
              <a:rPr lang="en-US" sz="1600" dirty="0" smtClean="0"/>
              <a:t>-5</a:t>
            </a:r>
            <a:r>
              <a:rPr lang="ru-RU" sz="1600" dirty="0" smtClean="0"/>
              <a:t>*10</a:t>
            </a:r>
            <a:r>
              <a:rPr lang="ru-RU" sz="1600" baseline="30000" dirty="0" smtClean="0"/>
              <a:t>9</a:t>
            </a:r>
            <a:r>
              <a:rPr lang="ru-RU" sz="1600" dirty="0" smtClean="0"/>
              <a:t> </a:t>
            </a:r>
            <a:r>
              <a:rPr lang="en-US" sz="1600" dirty="0"/>
              <a:t>Ohm</a:t>
            </a:r>
            <a:r>
              <a:rPr lang="ru-RU" sz="1600" dirty="0"/>
              <a:t>*</a:t>
            </a:r>
            <a:r>
              <a:rPr lang="en-US" sz="1600" dirty="0" smtClean="0"/>
              <a:t>cm, the dark current </a:t>
            </a:r>
            <a:r>
              <a:rPr lang="ru-RU" sz="1600" dirty="0" err="1" smtClean="0"/>
              <a:t>increased</a:t>
            </a:r>
            <a:r>
              <a:rPr lang="ru-RU" sz="1600" dirty="0" smtClean="0"/>
              <a:t> </a:t>
            </a:r>
            <a:r>
              <a:rPr lang="ru-RU" sz="1600" dirty="0" err="1"/>
              <a:t>only</a:t>
            </a:r>
            <a:r>
              <a:rPr lang="ru-RU" sz="1600" dirty="0"/>
              <a:t> 3 </a:t>
            </a:r>
            <a:r>
              <a:rPr lang="ru-RU" sz="1600" dirty="0" err="1"/>
              <a:t>times</a:t>
            </a:r>
            <a:r>
              <a:rPr lang="ru-RU" sz="1600" dirty="0"/>
              <a:t> </a:t>
            </a:r>
            <a:r>
              <a:rPr lang="ru-RU" sz="1600" dirty="0" err="1"/>
              <a:t>for</a:t>
            </a:r>
            <a:r>
              <a:rPr lang="ru-RU" sz="1600" dirty="0"/>
              <a:t> </a:t>
            </a:r>
            <a:r>
              <a:rPr lang="ru-RU" sz="1600" dirty="0" err="1"/>
              <a:t>the</a:t>
            </a:r>
            <a:r>
              <a:rPr lang="ru-RU" sz="1600" dirty="0"/>
              <a:t> </a:t>
            </a:r>
            <a:r>
              <a:rPr lang="ru-RU" sz="1600" dirty="0" err="1"/>
              <a:t>high</a:t>
            </a:r>
            <a:r>
              <a:rPr lang="ru-RU" sz="1600" dirty="0"/>
              <a:t> </a:t>
            </a:r>
            <a:r>
              <a:rPr lang="ru-RU" sz="1600" dirty="0" err="1"/>
              <a:t>resistive</a:t>
            </a:r>
            <a:r>
              <a:rPr lang="ru-RU" sz="1600" dirty="0"/>
              <a:t> </a:t>
            </a:r>
            <a:r>
              <a:rPr lang="ru-RU" sz="1600" dirty="0" err="1"/>
              <a:t>and</a:t>
            </a:r>
            <a:r>
              <a:rPr lang="ru-RU" sz="1600" dirty="0"/>
              <a:t> 4-5 </a:t>
            </a:r>
            <a:r>
              <a:rPr lang="ru-RU" sz="1600" dirty="0" err="1"/>
              <a:t>times</a:t>
            </a:r>
            <a:r>
              <a:rPr lang="ru-RU" sz="1600" dirty="0"/>
              <a:t> </a:t>
            </a:r>
            <a:r>
              <a:rPr lang="ru-RU" sz="1600" dirty="0" err="1"/>
              <a:t>for</a:t>
            </a:r>
            <a:r>
              <a:rPr lang="ru-RU" sz="1600" dirty="0"/>
              <a:t> </a:t>
            </a:r>
            <a:r>
              <a:rPr lang="ru-RU" sz="1600" dirty="0" err="1"/>
              <a:t>the</a:t>
            </a:r>
            <a:r>
              <a:rPr lang="ru-RU" sz="1600" dirty="0"/>
              <a:t> </a:t>
            </a:r>
            <a:r>
              <a:rPr lang="ru-RU" sz="1600" dirty="0" err="1"/>
              <a:t>barrier</a:t>
            </a:r>
            <a:r>
              <a:rPr lang="ru-RU" sz="1600" dirty="0"/>
              <a:t> </a:t>
            </a:r>
            <a:r>
              <a:rPr lang="ru-RU" sz="1600" dirty="0" err="1"/>
              <a:t>GaAs:Cr</a:t>
            </a:r>
            <a:r>
              <a:rPr lang="ru-RU" sz="1600" dirty="0"/>
              <a:t>.</a:t>
            </a:r>
            <a:r>
              <a:rPr lang="en-US" sz="1600" dirty="0" smtClean="0"/>
              <a:t> </a:t>
            </a:r>
            <a:endParaRPr lang="ru-RU" sz="16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72635"/>
            <a:ext cx="4320000" cy="347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0" y="1458918"/>
            <a:ext cx="4320000" cy="347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1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MIP of non irradiated </a:t>
            </a:r>
            <a:r>
              <a:rPr lang="en-US" sz="3200" dirty="0" err="1" smtClean="0"/>
              <a:t>GaAs:Cr</a:t>
            </a:r>
            <a:r>
              <a:rPr lang="en-US" sz="3200" dirty="0" smtClean="0"/>
              <a:t> sensors</a:t>
            </a:r>
            <a:endParaRPr lang="ru-RU" sz="3200" dirty="0"/>
          </a:p>
        </p:txBody>
      </p:sp>
      <p:pic>
        <p:nvPicPr>
          <p:cNvPr id="5" name="Рисунок 4" descr="D:\Test-Area\GaAs\Pad\Single_pad\N7_100V_SIG+PED_9639_25N1_100V_SIG+PE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209477" cy="32340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4653136"/>
            <a:ext cx="8676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MIP spectrum from Sr</a:t>
            </a:r>
            <a:r>
              <a:rPr lang="en-US" sz="1600" i="1" baseline="30000" dirty="0"/>
              <a:t>90</a:t>
            </a:r>
            <a:r>
              <a:rPr lang="en-US" sz="1600" i="1" dirty="0"/>
              <a:t> of the </a:t>
            </a:r>
            <a:r>
              <a:rPr lang="en-US" sz="1600" i="1" dirty="0" smtClean="0"/>
              <a:t>HR </a:t>
            </a:r>
            <a:r>
              <a:rPr lang="en-US" sz="1600" i="1" dirty="0"/>
              <a:t>GaAs (left) </a:t>
            </a:r>
            <a:r>
              <a:rPr lang="en-US" sz="1600" i="1" dirty="0" smtClean="0"/>
              <a:t>and </a:t>
            </a:r>
            <a:r>
              <a:rPr lang="ru-RU" altLang="en-US" sz="1600" dirty="0">
                <a:ea typeface="Comic Sans MS" pitchFamily="64" charset="0"/>
                <a:cs typeface="Comic Sans MS" pitchFamily="64" charset="0"/>
              </a:rPr>
              <a:t>πν </a:t>
            </a:r>
            <a:r>
              <a:rPr lang="ru-RU" altLang="en-US" sz="1600" dirty="0" err="1">
                <a:ea typeface="Comic Sans MS" pitchFamily="64" charset="0"/>
                <a:cs typeface="Comic Sans MS" pitchFamily="64" charset="0"/>
              </a:rPr>
              <a:t>junction</a:t>
            </a:r>
            <a:r>
              <a:rPr lang="ru-RU" altLang="en-US" sz="1600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sz="1600" dirty="0" err="1" smtClean="0">
                <a:ea typeface="Comic Sans MS" pitchFamily="64" charset="0"/>
                <a:cs typeface="Comic Sans MS" pitchFamily="64" charset="0"/>
              </a:rPr>
              <a:t>structure</a:t>
            </a:r>
            <a:r>
              <a:rPr lang="en-US" altLang="en-US" sz="1600" dirty="0" smtClean="0">
                <a:ea typeface="Comic Sans MS" pitchFamily="64" charset="0"/>
                <a:cs typeface="Comic Sans MS" pitchFamily="64" charset="0"/>
              </a:rPr>
              <a:t> </a:t>
            </a:r>
            <a:r>
              <a:rPr lang="en-US" sz="1600" i="1" dirty="0" smtClean="0"/>
              <a:t>GaAs sensors (right</a:t>
            </a:r>
            <a:r>
              <a:rPr lang="en-US" sz="1600" i="1" dirty="0"/>
              <a:t>)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7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454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GaAs MIP signal vs Dose</a:t>
            </a:r>
            <a:endParaRPr lang="ru-RU" sz="32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11026"/>
            <a:ext cx="2748915" cy="172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158" y="1129563"/>
            <a:ext cx="2748915" cy="172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59" y="2924944"/>
            <a:ext cx="2748915" cy="172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774" y="2924944"/>
            <a:ext cx="2748915" cy="172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829" y="2852936"/>
            <a:ext cx="2620328" cy="188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53" y="4763668"/>
            <a:ext cx="2290647" cy="164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0" y="1087594"/>
            <a:ext cx="2748915" cy="172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907704" y="1582884"/>
            <a:ext cx="504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n-CL" sz="1200" b="1" dirty="0" smtClean="0">
                <a:solidFill>
                  <a:srgbClr val="FF0000"/>
                </a:solidFill>
              </a:rPr>
              <a:t>0kGy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82303" y="1582886"/>
            <a:ext cx="583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n-CL" sz="1200" b="1" dirty="0" smtClean="0">
                <a:solidFill>
                  <a:srgbClr val="FF0000"/>
                </a:solidFill>
              </a:rPr>
              <a:t>48kGy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50304" y="1753772"/>
            <a:ext cx="661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n-CL" sz="1200" b="1" dirty="0" smtClean="0">
                <a:solidFill>
                  <a:srgbClr val="FF0000"/>
                </a:solidFill>
              </a:rPr>
              <a:t>190kGy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23306" y="3482818"/>
            <a:ext cx="661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n-CL" sz="1200" b="1" dirty="0" smtClean="0">
                <a:solidFill>
                  <a:srgbClr val="FF0000"/>
                </a:solidFill>
              </a:rPr>
              <a:t>350kGy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43619" y="3482817"/>
            <a:ext cx="661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n-CL" sz="1200" b="1" dirty="0" smtClean="0">
                <a:solidFill>
                  <a:srgbClr val="FF0000"/>
                </a:solidFill>
              </a:rPr>
              <a:t>550kGy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66925" y="3558713"/>
            <a:ext cx="661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n-CL" sz="1200" b="1" dirty="0">
                <a:solidFill>
                  <a:srgbClr val="FF0000"/>
                </a:solidFill>
              </a:rPr>
              <a:t>9</a:t>
            </a:r>
            <a:r>
              <a:rPr lang="arn-CL" sz="1200" b="1" dirty="0" smtClean="0">
                <a:solidFill>
                  <a:srgbClr val="FF0000"/>
                </a:solidFill>
              </a:rPr>
              <a:t>50kGy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94705" y="5397437"/>
            <a:ext cx="740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n-CL" sz="1200" b="1" dirty="0" smtClean="0">
                <a:solidFill>
                  <a:srgbClr val="FF0000"/>
                </a:solidFill>
              </a:rPr>
              <a:t>1150kGy</a:t>
            </a:r>
            <a:endParaRPr lang="ru-RU" sz="1200" b="1" dirty="0">
              <a:solidFill>
                <a:srgbClr val="FF0000"/>
              </a:solidFill>
            </a:endParaRPr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481" y="4763667"/>
            <a:ext cx="2351179" cy="168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829" y="4763667"/>
            <a:ext cx="2250980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411645" y="5339729"/>
            <a:ext cx="740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n-CL" sz="1200" b="1" dirty="0" smtClean="0">
                <a:solidFill>
                  <a:srgbClr val="FF0000"/>
                </a:solidFill>
              </a:rPr>
              <a:t>1350kGy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38129" y="5339748"/>
            <a:ext cx="740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n-CL" sz="1200" b="1" dirty="0" smtClean="0">
                <a:solidFill>
                  <a:srgbClr val="FF0000"/>
                </a:solidFill>
              </a:rPr>
              <a:t>1550kGy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6900" y="1268760"/>
            <a:ext cx="6480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Mean : 34.93</a:t>
            </a:r>
            <a:endParaRPr lang="en-US" sz="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717404" y="1269682"/>
            <a:ext cx="6480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Mean : 22.21</a:t>
            </a:r>
            <a:endParaRPr lang="en-US" sz="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473749" y="1329749"/>
            <a:ext cx="6480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Mean : 14.05</a:t>
            </a:r>
            <a:endParaRPr lang="en-US" sz="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896327" y="3140968"/>
            <a:ext cx="6480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Mean : 13</a:t>
            </a:r>
            <a:endParaRPr lang="en-US" sz="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650313" y="3140968"/>
            <a:ext cx="6480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Mean : 8.5</a:t>
            </a:r>
            <a:endParaRPr lang="en-US" sz="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409811" y="3059284"/>
            <a:ext cx="6480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Mean : 4.64</a:t>
            </a:r>
            <a:endParaRPr lang="en-US" sz="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599270" y="4941168"/>
            <a:ext cx="6480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Mean : 4.99</a:t>
            </a:r>
            <a:endParaRPr lang="en-US" sz="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258231" y="4941723"/>
            <a:ext cx="6480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Mean : 4.97</a:t>
            </a:r>
            <a:endParaRPr lang="en-US" sz="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142889" y="4953144"/>
            <a:ext cx="6480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Mean : 4.95</a:t>
            </a:r>
            <a:endParaRPr lang="en-US" sz="600" b="1" dirty="0"/>
          </a:p>
        </p:txBody>
      </p:sp>
    </p:spTree>
    <p:extLst>
      <p:ext uri="{BB962C8B-B14F-4D97-AF65-F5344CB8AC3E}">
        <p14:creationId xmlns:p14="http://schemas.microsoft.com/office/powerpoint/2010/main" val="11733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44454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GaAs pedestal </a:t>
            </a:r>
            <a:r>
              <a:rPr lang="en-US" sz="3200" dirty="0"/>
              <a:t>vs Dose</a:t>
            </a:r>
            <a:endParaRPr lang="ru-RU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69" y="1772816"/>
            <a:ext cx="2748915" cy="173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718" y="1772816"/>
            <a:ext cx="2748915" cy="173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088" y="1700807"/>
            <a:ext cx="2620328" cy="188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447287" y="2276873"/>
            <a:ext cx="740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n-CL" sz="1200" b="1" dirty="0" smtClean="0">
                <a:solidFill>
                  <a:srgbClr val="FF0000"/>
                </a:solidFill>
              </a:rPr>
              <a:t>1550kGy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42081" y="2276871"/>
            <a:ext cx="583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n-CL" sz="1200" b="1" dirty="0" smtClean="0">
                <a:solidFill>
                  <a:srgbClr val="FF0000"/>
                </a:solidFill>
              </a:rPr>
              <a:t>48kGy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64847" y="2276872"/>
            <a:ext cx="504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n-CL" sz="1200" b="1" dirty="0" smtClean="0">
                <a:solidFill>
                  <a:srgbClr val="FF0000"/>
                </a:solidFill>
              </a:rPr>
              <a:t>0kGy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8796" y="3789040"/>
            <a:ext cx="7417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err="1" smtClean="0"/>
              <a:t>In</a:t>
            </a:r>
            <a:r>
              <a:rPr lang="ru-RU" sz="1600" dirty="0" smtClean="0"/>
              <a:t> </a:t>
            </a:r>
            <a:r>
              <a:rPr lang="ru-RU" sz="1600" dirty="0" err="1" smtClean="0"/>
              <a:t>GaAs:Cr</a:t>
            </a:r>
            <a:r>
              <a:rPr lang="ru-RU" sz="1600" dirty="0" smtClean="0"/>
              <a:t> </a:t>
            </a:r>
            <a:r>
              <a:rPr lang="ru-RU" sz="1600" dirty="0" err="1" smtClean="0"/>
              <a:t>the</a:t>
            </a:r>
            <a:r>
              <a:rPr lang="ru-RU" sz="1600" dirty="0" smtClean="0"/>
              <a:t> CCE </a:t>
            </a:r>
            <a:r>
              <a:rPr lang="ru-RU" sz="1600" dirty="0" err="1" smtClean="0"/>
              <a:t>drops</a:t>
            </a:r>
            <a:r>
              <a:rPr lang="ru-RU" sz="1600" dirty="0" smtClean="0"/>
              <a:t> 5 </a:t>
            </a:r>
            <a:r>
              <a:rPr lang="ru-RU" sz="1600" dirty="0" err="1" smtClean="0"/>
              <a:t>times</a:t>
            </a:r>
            <a:r>
              <a:rPr lang="ru-RU" sz="1600" dirty="0" smtClean="0"/>
              <a:t> </a:t>
            </a:r>
            <a:r>
              <a:rPr lang="ru-RU" sz="1600" dirty="0" err="1" smtClean="0"/>
              <a:t>even</a:t>
            </a:r>
            <a:r>
              <a:rPr lang="ru-RU" sz="1600" dirty="0" smtClean="0"/>
              <a:t> </a:t>
            </a:r>
            <a:r>
              <a:rPr lang="ru-RU" sz="1600" dirty="0" err="1" smtClean="0"/>
              <a:t>at</a:t>
            </a:r>
            <a:r>
              <a:rPr lang="ru-RU" sz="1600" dirty="0" smtClean="0"/>
              <a:t> a </a:t>
            </a:r>
            <a:r>
              <a:rPr lang="ru-RU" sz="1600" dirty="0" err="1" smtClean="0"/>
              <a:t>dose</a:t>
            </a:r>
            <a:r>
              <a:rPr lang="ru-RU" sz="1600" dirty="0" smtClean="0"/>
              <a:t> </a:t>
            </a:r>
            <a:r>
              <a:rPr lang="en-US" sz="1600" dirty="0" smtClean="0"/>
              <a:t>0</a:t>
            </a:r>
            <a:r>
              <a:rPr lang="ru-RU" sz="1600" dirty="0" smtClean="0"/>
              <a:t>.5 </a:t>
            </a:r>
            <a:r>
              <a:rPr lang="ru-RU" sz="1600" dirty="0" err="1" smtClean="0"/>
              <a:t>MGy</a:t>
            </a:r>
            <a:r>
              <a:rPr lang="ru-RU" sz="1600" dirty="0" smtClean="0"/>
              <a:t>, </a:t>
            </a:r>
            <a:r>
              <a:rPr lang="ru-RU" sz="1600" dirty="0" err="1" smtClean="0"/>
              <a:t>but</a:t>
            </a:r>
            <a:r>
              <a:rPr lang="ru-RU" sz="1600" dirty="0" smtClean="0"/>
              <a:t> </a:t>
            </a:r>
            <a:r>
              <a:rPr lang="ru-RU" sz="1600" dirty="0" err="1" smtClean="0"/>
              <a:t>then</a:t>
            </a:r>
            <a:r>
              <a:rPr lang="ru-RU" sz="1600" dirty="0" smtClean="0"/>
              <a:t> </a:t>
            </a:r>
            <a:r>
              <a:rPr lang="ru-RU" sz="1600" dirty="0" err="1" smtClean="0"/>
              <a:t>it</a:t>
            </a:r>
            <a:r>
              <a:rPr lang="ru-RU" sz="1600" dirty="0" smtClean="0"/>
              <a:t> </a:t>
            </a:r>
            <a:r>
              <a:rPr lang="ru-RU" sz="1600" dirty="0" err="1" smtClean="0"/>
              <a:t>decreases</a:t>
            </a:r>
            <a:r>
              <a:rPr lang="ru-RU" sz="1600" dirty="0" smtClean="0"/>
              <a:t> </a:t>
            </a:r>
            <a:r>
              <a:rPr lang="ru-RU" sz="1600" dirty="0" err="1" smtClean="0"/>
              <a:t>slowly</a:t>
            </a:r>
            <a:r>
              <a:rPr lang="ru-RU" sz="1600" dirty="0" smtClean="0"/>
              <a:t>,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ru-RU" sz="1600" dirty="0" err="1" smtClean="0"/>
              <a:t>keeping</a:t>
            </a:r>
            <a:r>
              <a:rPr lang="ru-RU" sz="1600" dirty="0" smtClean="0"/>
              <a:t> </a:t>
            </a:r>
            <a:r>
              <a:rPr lang="ru-RU" sz="1600" dirty="0" err="1" smtClean="0"/>
              <a:t>about</a:t>
            </a:r>
            <a:r>
              <a:rPr lang="ru-RU" sz="1600" dirty="0" smtClean="0"/>
              <a:t> 10% </a:t>
            </a:r>
            <a:r>
              <a:rPr lang="ru-RU" sz="1600" dirty="0" err="1" smtClean="0"/>
              <a:t>of</a:t>
            </a:r>
            <a:r>
              <a:rPr lang="ru-RU" sz="1600" dirty="0" smtClean="0"/>
              <a:t> </a:t>
            </a:r>
            <a:r>
              <a:rPr lang="ru-RU" sz="1600" dirty="0" err="1" smtClean="0"/>
              <a:t>the</a:t>
            </a:r>
            <a:r>
              <a:rPr lang="ru-RU" sz="1600" dirty="0" smtClean="0"/>
              <a:t> </a:t>
            </a:r>
            <a:r>
              <a:rPr lang="ru-RU" sz="1600" dirty="0" err="1" smtClean="0"/>
              <a:t>initial</a:t>
            </a:r>
            <a:r>
              <a:rPr lang="ru-RU" sz="1600" dirty="0" smtClean="0"/>
              <a:t> CCE </a:t>
            </a:r>
            <a:r>
              <a:rPr lang="en-US" sz="1600" dirty="0" smtClean="0"/>
              <a:t>a</a:t>
            </a:r>
            <a:r>
              <a:rPr lang="ru-RU" sz="1600" dirty="0" err="1" smtClean="0"/>
              <a:t>fter</a:t>
            </a:r>
            <a:r>
              <a:rPr lang="ru-RU" sz="1600" dirty="0" smtClean="0"/>
              <a:t> </a:t>
            </a:r>
            <a:r>
              <a:rPr lang="ru-RU" sz="1600" dirty="0" err="1" smtClean="0"/>
              <a:t>dose</a:t>
            </a:r>
            <a:r>
              <a:rPr lang="ru-RU" sz="1600" dirty="0" smtClean="0"/>
              <a:t> 1.5 </a:t>
            </a:r>
            <a:r>
              <a:rPr lang="ru-RU" sz="1600" dirty="0" err="1" smtClean="0"/>
              <a:t>MGy</a:t>
            </a:r>
            <a:r>
              <a:rPr lang="ru-RU" sz="1600" dirty="0" smtClean="0"/>
              <a:t>.  </a:t>
            </a:r>
            <a:r>
              <a:rPr lang="ru-RU" sz="1600" dirty="0" err="1" smtClean="0"/>
              <a:t>The</a:t>
            </a:r>
            <a:r>
              <a:rPr lang="ru-RU" sz="1600" dirty="0" smtClean="0"/>
              <a:t> </a:t>
            </a:r>
            <a:r>
              <a:rPr lang="ru-RU" sz="1600" dirty="0" err="1" smtClean="0"/>
              <a:t>width</a:t>
            </a:r>
            <a:r>
              <a:rPr lang="ru-RU" sz="1600" dirty="0" smtClean="0"/>
              <a:t> </a:t>
            </a:r>
            <a:r>
              <a:rPr lang="ru-RU" sz="1600" dirty="0" err="1" smtClean="0"/>
              <a:t>of</a:t>
            </a:r>
            <a:r>
              <a:rPr lang="ru-RU" sz="1600" dirty="0" smtClean="0"/>
              <a:t> </a:t>
            </a:r>
            <a:r>
              <a:rPr lang="ru-RU" sz="1600" dirty="0" err="1" smtClean="0"/>
              <a:t>the</a:t>
            </a:r>
            <a:r>
              <a:rPr lang="ru-RU" sz="1600" dirty="0" smtClean="0"/>
              <a:t> </a:t>
            </a:r>
            <a:r>
              <a:rPr lang="ru-RU" sz="1600" dirty="0" err="1" smtClean="0"/>
              <a:t>pedestal</a:t>
            </a:r>
            <a:r>
              <a:rPr lang="ru-RU" sz="1600" dirty="0" smtClean="0"/>
              <a:t> </a:t>
            </a:r>
            <a:r>
              <a:rPr lang="ru-RU" sz="1600" dirty="0" err="1" smtClean="0"/>
              <a:t>in</a:t>
            </a:r>
            <a:r>
              <a:rPr lang="ru-RU" sz="1600" dirty="0" smtClean="0"/>
              <a:t> a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ru-RU" sz="1600" dirty="0" err="1" smtClean="0"/>
              <a:t>GaAs</a:t>
            </a:r>
            <a:r>
              <a:rPr lang="ru-RU" sz="1600" dirty="0" smtClean="0"/>
              <a:t> </a:t>
            </a:r>
            <a:r>
              <a:rPr lang="ru-RU" sz="1600" dirty="0" err="1" smtClean="0"/>
              <a:t>remains</a:t>
            </a:r>
            <a:r>
              <a:rPr lang="ru-RU" sz="1600" dirty="0" smtClean="0"/>
              <a:t> </a:t>
            </a:r>
            <a:r>
              <a:rPr lang="ru-RU" sz="1600" dirty="0" err="1" smtClean="0"/>
              <a:t>practically</a:t>
            </a:r>
            <a:r>
              <a:rPr lang="ru-RU" sz="1600" dirty="0" smtClean="0"/>
              <a:t> </a:t>
            </a:r>
            <a:r>
              <a:rPr lang="ru-RU" sz="1600" dirty="0" err="1" smtClean="0"/>
              <a:t>unchanged</a:t>
            </a:r>
            <a:r>
              <a:rPr lang="en-US" sz="1600" dirty="0" smtClean="0"/>
              <a:t>.</a:t>
            </a: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43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264" y="1217732"/>
            <a:ext cx="3574173" cy="188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264" y="3237585"/>
            <a:ext cx="3574173" cy="188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32239"/>
            <a:ext cx="2868279" cy="178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44454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UCSC Si 6886 MIP vs </a:t>
            </a:r>
            <a:r>
              <a:rPr lang="en-US" sz="3200" dirty="0"/>
              <a:t>Dose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105218" y="3772630"/>
            <a:ext cx="7986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n-CL" sz="1050" b="1" dirty="0" smtClean="0">
                <a:solidFill>
                  <a:srgbClr val="FF0000"/>
                </a:solidFill>
              </a:rPr>
              <a:t>493kGy Sig</a:t>
            </a:r>
            <a:endParaRPr lang="ru-RU" sz="105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3590" y="1905362"/>
            <a:ext cx="4683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n-CL" sz="1050" b="1" dirty="0" smtClean="0">
                <a:solidFill>
                  <a:srgbClr val="FF0000"/>
                </a:solidFill>
              </a:rPr>
              <a:t>0kGy</a:t>
            </a:r>
            <a:endParaRPr lang="ru-RU" sz="105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65758" y="1804681"/>
            <a:ext cx="10775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n-CL" sz="1050" b="1" dirty="0" smtClean="0">
                <a:solidFill>
                  <a:srgbClr val="FF0000"/>
                </a:solidFill>
              </a:rPr>
              <a:t>493kGy Sig+Ped</a:t>
            </a:r>
            <a:endParaRPr lang="ru-RU" sz="1050" b="1" dirty="0">
              <a:solidFill>
                <a:srgbClr val="FF0000"/>
              </a:solidFill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37585"/>
            <a:ext cx="3279834" cy="188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643634" y="3772630"/>
            <a:ext cx="8483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n-CL" sz="1050" b="1" dirty="0" smtClean="0">
                <a:solidFill>
                  <a:srgbClr val="FF0000"/>
                </a:solidFill>
              </a:rPr>
              <a:t>493kGy Ped</a:t>
            </a:r>
            <a:endParaRPr lang="ru-RU" sz="105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5229200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</a:t>
            </a:r>
            <a:r>
              <a:rPr lang="ru-RU" dirty="0" err="1" smtClean="0"/>
              <a:t>he</a:t>
            </a:r>
            <a:r>
              <a:rPr lang="ru-RU" dirty="0" smtClean="0"/>
              <a:t> </a:t>
            </a:r>
            <a:r>
              <a:rPr lang="ru-RU" dirty="0" err="1"/>
              <a:t>pedestal</a:t>
            </a:r>
            <a:r>
              <a:rPr lang="ru-RU" dirty="0"/>
              <a:t> </a:t>
            </a:r>
            <a:r>
              <a:rPr lang="en-US" dirty="0" smtClean="0"/>
              <a:t> expands 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en-US" dirty="0" smtClean="0"/>
              <a:t>signal from pedestal separation </a:t>
            </a:r>
            <a:r>
              <a:rPr lang="ru-RU" dirty="0" smtClean="0"/>
              <a:t> </a:t>
            </a:r>
            <a:r>
              <a:rPr lang="ru-RU" dirty="0" err="1" smtClean="0"/>
              <a:t>becomes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 err="1"/>
              <a:t>difficult</a:t>
            </a:r>
            <a:r>
              <a:rPr lang="ru-RU" dirty="0"/>
              <a:t> </a:t>
            </a:r>
            <a:r>
              <a:rPr lang="en-US" dirty="0" smtClean="0"/>
              <a:t> </a:t>
            </a:r>
            <a:r>
              <a:rPr lang="ru-RU" dirty="0" err="1" smtClean="0"/>
              <a:t>after</a:t>
            </a:r>
            <a:r>
              <a:rPr lang="ru-RU" dirty="0" smtClean="0"/>
              <a:t> </a:t>
            </a:r>
            <a:r>
              <a:rPr lang="en-US" smtClean="0"/>
              <a:t> </a:t>
            </a:r>
            <a:r>
              <a:rPr lang="ru-RU" smtClean="0"/>
              <a:t>doses</a:t>
            </a:r>
            <a:r>
              <a:rPr lang="ru-RU" dirty="0" smtClean="0"/>
              <a:t> </a:t>
            </a:r>
            <a:r>
              <a:rPr lang="ru-RU" dirty="0"/>
              <a:t>0.5MGy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4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22" y="883093"/>
            <a:ext cx="2620328" cy="188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83093"/>
            <a:ext cx="2620328" cy="188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22" y="2745719"/>
            <a:ext cx="2620328" cy="188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66186"/>
            <a:ext cx="2620328" cy="188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160" y="2766186"/>
            <a:ext cx="2620328" cy="188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22" y="4649279"/>
            <a:ext cx="2620328" cy="188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374" y="4628811"/>
            <a:ext cx="2620328" cy="188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44454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N-type Si N5 MIP vs </a:t>
            </a:r>
            <a:r>
              <a:rPr lang="en-US" sz="3600" dirty="0"/>
              <a:t>Dose</a:t>
            </a:r>
            <a:endParaRPr lang="ru-RU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169895" y="1443766"/>
            <a:ext cx="6607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n-CL" sz="1050" b="1" dirty="0">
                <a:solidFill>
                  <a:srgbClr val="FF0000"/>
                </a:solidFill>
              </a:rPr>
              <a:t>0</a:t>
            </a:r>
            <a:r>
              <a:rPr lang="arn-CL" sz="1050" b="1" dirty="0" smtClean="0">
                <a:solidFill>
                  <a:srgbClr val="FF0000"/>
                </a:solidFill>
              </a:rPr>
              <a:t>kGy Sig</a:t>
            </a:r>
            <a:endParaRPr lang="ru-RU" sz="105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44846" y="1443766"/>
            <a:ext cx="7986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n-CL" sz="1050" b="1" dirty="0" smtClean="0">
                <a:solidFill>
                  <a:srgbClr val="FF0000"/>
                </a:solidFill>
              </a:rPr>
              <a:t>104kGy Sig</a:t>
            </a:r>
            <a:endParaRPr lang="ru-RU" sz="105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4403" y="3284984"/>
            <a:ext cx="8402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n-CL" sz="1050" b="1" dirty="0" smtClean="0">
                <a:solidFill>
                  <a:srgbClr val="FF0000"/>
                </a:solidFill>
              </a:rPr>
              <a:t>208kGy S+</a:t>
            </a:r>
            <a:r>
              <a:rPr lang="en-US" sz="1050" b="1" dirty="0" smtClean="0">
                <a:solidFill>
                  <a:srgbClr val="FF0000"/>
                </a:solidFill>
              </a:rPr>
              <a:t>P</a:t>
            </a:r>
            <a:endParaRPr lang="arn-CL" sz="1050" b="1" dirty="0" smtClean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3109" y="3284984"/>
            <a:ext cx="8402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n-CL" sz="1050" b="1" dirty="0" smtClean="0">
                <a:solidFill>
                  <a:srgbClr val="FF0000"/>
                </a:solidFill>
              </a:rPr>
              <a:t>274kGy S+</a:t>
            </a:r>
            <a:r>
              <a:rPr lang="en-US" sz="1050" b="1" dirty="0" smtClean="0">
                <a:solidFill>
                  <a:srgbClr val="FF0000"/>
                </a:solidFill>
              </a:rPr>
              <a:t>P</a:t>
            </a:r>
            <a:endParaRPr lang="arn-CL" sz="1050" b="1" dirty="0" smtClean="0">
              <a:solidFill>
                <a:srgbClr val="FF0000"/>
              </a:solidFill>
            </a:endParaRPr>
          </a:p>
          <a:p>
            <a:endParaRPr lang="ru-RU" sz="105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2015" y="3284984"/>
            <a:ext cx="8402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n-CL" sz="1050" b="1" dirty="0" smtClean="0">
                <a:solidFill>
                  <a:srgbClr val="FF0000"/>
                </a:solidFill>
              </a:rPr>
              <a:t>383kGy S+</a:t>
            </a:r>
            <a:r>
              <a:rPr lang="en-US" sz="1050" b="1" dirty="0" smtClean="0">
                <a:solidFill>
                  <a:srgbClr val="FF0000"/>
                </a:solidFill>
              </a:rPr>
              <a:t>P</a:t>
            </a:r>
            <a:endParaRPr lang="arn-CL" sz="1050" b="1" dirty="0" smtClean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9939" y="5229200"/>
            <a:ext cx="8402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n-CL" sz="1050" b="1" dirty="0" smtClean="0">
                <a:solidFill>
                  <a:srgbClr val="FF0000"/>
                </a:solidFill>
              </a:rPr>
              <a:t>492kGy S+</a:t>
            </a:r>
            <a:r>
              <a:rPr lang="en-US" sz="1050" b="1" dirty="0" smtClean="0">
                <a:solidFill>
                  <a:srgbClr val="FF0000"/>
                </a:solidFill>
              </a:rPr>
              <a:t>P</a:t>
            </a:r>
            <a:endParaRPr lang="arn-CL" sz="1050" b="1" dirty="0" smtClean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49382" y="4975284"/>
            <a:ext cx="8402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n-CL" sz="1050" b="1" dirty="0" smtClean="0">
                <a:solidFill>
                  <a:srgbClr val="FF0000"/>
                </a:solidFill>
              </a:rPr>
              <a:t>602kGy S+</a:t>
            </a:r>
            <a:r>
              <a:rPr lang="en-US" sz="1050" b="1" dirty="0" smtClean="0">
                <a:solidFill>
                  <a:srgbClr val="FF0000"/>
                </a:solidFill>
              </a:rPr>
              <a:t>P</a:t>
            </a:r>
            <a:endParaRPr lang="arn-CL" sz="1050" b="1" dirty="0" smtClean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7864" y="5550334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n-CL" sz="1600" b="1" dirty="0" smtClean="0">
                <a:solidFill>
                  <a:srgbClr val="FF0000"/>
                </a:solidFill>
              </a:rPr>
              <a:t>T </a:t>
            </a:r>
            <a:r>
              <a:rPr lang="arn-CL" sz="1600" b="1" dirty="0">
                <a:solidFill>
                  <a:srgbClr val="FF0000"/>
                </a:solidFill>
              </a:rPr>
              <a:t>=</a:t>
            </a:r>
            <a:r>
              <a:rPr lang="arn-CL" sz="1600" b="1" dirty="0" smtClean="0">
                <a:solidFill>
                  <a:srgbClr val="FF0000"/>
                </a:solidFill>
              </a:rPr>
              <a:t>22°C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4008" y="5550334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n-CL" sz="1600" b="1" dirty="0" smtClean="0">
                <a:solidFill>
                  <a:srgbClr val="FF0000"/>
                </a:solidFill>
              </a:rPr>
              <a:t>T </a:t>
            </a:r>
            <a:r>
              <a:rPr lang="arn-CL" sz="1600" b="1" dirty="0">
                <a:solidFill>
                  <a:srgbClr val="FF0000"/>
                </a:solidFill>
              </a:rPr>
              <a:t>=</a:t>
            </a:r>
            <a:r>
              <a:rPr lang="arn-CL" sz="1600" b="1" dirty="0" smtClean="0">
                <a:solidFill>
                  <a:srgbClr val="FF0000"/>
                </a:solidFill>
              </a:rPr>
              <a:t>20°C</a:t>
            </a:r>
            <a:endParaRPr lang="ru-RU" sz="1600" b="1" dirty="0">
              <a:solidFill>
                <a:srgbClr val="FF0000"/>
              </a:solidFill>
            </a:endParaRPr>
          </a:p>
        </p:txBody>
      </p:sp>
      <p:cxnSp>
        <p:nvCxnSpPr>
          <p:cNvPr id="27" name="Прямая со стрелкой 26"/>
          <p:cNvCxnSpPr>
            <a:stCxn id="26" idx="3"/>
          </p:cNvCxnSpPr>
          <p:nvPr/>
        </p:nvCxnSpPr>
        <p:spPr>
          <a:xfrm flipV="1">
            <a:off x="5466669" y="5570357"/>
            <a:ext cx="582713" cy="14925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9" idx="1"/>
          </p:cNvCxnSpPr>
          <p:nvPr/>
        </p:nvCxnSpPr>
        <p:spPr>
          <a:xfrm flipH="1" flipV="1">
            <a:off x="2555777" y="5570357"/>
            <a:ext cx="792087" cy="14925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9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5552"/>
            <a:ext cx="4320000" cy="310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44454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Si vs GaAs 550 </a:t>
            </a:r>
            <a:r>
              <a:rPr lang="en-US" sz="3200" dirty="0" err="1" smtClean="0"/>
              <a:t>kGy</a:t>
            </a:r>
            <a:endParaRPr lang="ru-RU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0" y="1626205"/>
            <a:ext cx="4219801" cy="310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35715" y="1164541"/>
            <a:ext cx="1692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n-CL" sz="1200" b="1" dirty="0" smtClean="0">
                <a:solidFill>
                  <a:srgbClr val="FF0000"/>
                </a:solidFill>
              </a:rPr>
              <a:t>Si N5; 492kGy ; T= 16°C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03977" y="1164540"/>
            <a:ext cx="2346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n-CL" sz="1200" b="1" dirty="0" smtClean="0">
                <a:solidFill>
                  <a:srgbClr val="FF0000"/>
                </a:solidFill>
              </a:rPr>
              <a:t>GaAs N4 barrier; 550kGy ; T </a:t>
            </a:r>
            <a:r>
              <a:rPr lang="arn-CL" sz="1200" b="1" dirty="0">
                <a:solidFill>
                  <a:srgbClr val="FF0000"/>
                </a:solidFill>
              </a:rPr>
              <a:t>=</a:t>
            </a:r>
            <a:r>
              <a:rPr lang="arn-CL" sz="1200" b="1" dirty="0" smtClean="0">
                <a:solidFill>
                  <a:srgbClr val="FF0000"/>
                </a:solidFill>
              </a:rPr>
              <a:t>22°C</a:t>
            </a:r>
            <a:endParaRPr lang="ru-RU" sz="1200" b="1" dirty="0">
              <a:solidFill>
                <a:srgbClr val="FF0000"/>
              </a:solidFill>
            </a:endParaRPr>
          </a:p>
          <a:p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8945" y="4941168"/>
            <a:ext cx="4074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n-CL" sz="1050" b="1" dirty="0" smtClean="0">
                <a:solidFill>
                  <a:srgbClr val="FF0000"/>
                </a:solidFill>
              </a:rPr>
              <a:t>PED</a:t>
            </a:r>
            <a:endParaRPr lang="ru-RU" sz="105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8946" y="5329369"/>
            <a:ext cx="3706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n-CL" sz="1050" b="1" dirty="0" smtClean="0">
                <a:solidFill>
                  <a:srgbClr val="FF0000"/>
                </a:solidFill>
              </a:rPr>
              <a:t>SIG</a:t>
            </a:r>
            <a:endParaRPr lang="ru-RU" sz="1050" b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4374716" y="3861048"/>
            <a:ext cx="773348" cy="10801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559254" y="3789040"/>
            <a:ext cx="1380898" cy="16672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3336419" y="3861048"/>
            <a:ext cx="836161" cy="10801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2123728" y="3861048"/>
            <a:ext cx="1897477" cy="159527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22282" y="5733256"/>
            <a:ext cx="73781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A s</a:t>
            </a:r>
            <a:r>
              <a:rPr lang="ru-RU" sz="1600" dirty="0" err="1" smtClean="0"/>
              <a:t>light</a:t>
            </a:r>
            <a:r>
              <a:rPr lang="ru-RU" sz="1600" dirty="0" smtClean="0"/>
              <a:t> </a:t>
            </a:r>
            <a:r>
              <a:rPr lang="ru-RU" sz="1600" dirty="0" err="1"/>
              <a:t>cooling</a:t>
            </a:r>
            <a:r>
              <a:rPr lang="ru-RU" sz="1600" dirty="0"/>
              <a:t> </a:t>
            </a:r>
            <a:r>
              <a:rPr lang="ru-RU" sz="1600" dirty="0" err="1"/>
              <a:t>of</a:t>
            </a:r>
            <a:r>
              <a:rPr lang="ru-RU" sz="1600" dirty="0"/>
              <a:t> </a:t>
            </a:r>
            <a:r>
              <a:rPr lang="ru-RU" sz="1600" dirty="0" err="1"/>
              <a:t>the</a:t>
            </a:r>
            <a:r>
              <a:rPr lang="ru-RU" sz="1600" dirty="0"/>
              <a:t> </a:t>
            </a:r>
            <a:r>
              <a:rPr lang="ru-RU" sz="1600" dirty="0" err="1"/>
              <a:t>sensor</a:t>
            </a:r>
            <a:r>
              <a:rPr lang="ru-RU" sz="1600" dirty="0"/>
              <a:t> </a:t>
            </a:r>
            <a:r>
              <a:rPr lang="ru-RU" sz="1600" dirty="0" err="1"/>
              <a:t>Si</a:t>
            </a:r>
            <a:r>
              <a:rPr lang="ru-RU" sz="1600" dirty="0"/>
              <a:t> </a:t>
            </a:r>
            <a:r>
              <a:rPr lang="ru-RU" sz="1600" dirty="0" err="1"/>
              <a:t>for</a:t>
            </a:r>
            <a:r>
              <a:rPr lang="ru-RU" sz="1600" dirty="0"/>
              <a:t> 5°C </a:t>
            </a:r>
            <a:r>
              <a:rPr lang="ru-RU" sz="1600" dirty="0" err="1"/>
              <a:t>significantly</a:t>
            </a:r>
            <a:r>
              <a:rPr lang="ru-RU" sz="1600" dirty="0"/>
              <a:t> </a:t>
            </a:r>
            <a:r>
              <a:rPr lang="ru-RU" sz="1600" dirty="0" err="1"/>
              <a:t>improves</a:t>
            </a:r>
            <a:r>
              <a:rPr lang="ru-RU" sz="1600" dirty="0"/>
              <a:t> </a:t>
            </a:r>
            <a:r>
              <a:rPr lang="ru-RU" sz="1600" dirty="0" err="1"/>
              <a:t>the</a:t>
            </a:r>
            <a:r>
              <a:rPr lang="ru-RU" sz="1600" dirty="0"/>
              <a:t> MIP-</a:t>
            </a:r>
            <a:r>
              <a:rPr lang="ru-RU" sz="1600" dirty="0" err="1"/>
              <a:t>signal</a:t>
            </a:r>
            <a:r>
              <a:rPr lang="ru-RU" sz="1600" dirty="0"/>
              <a:t> </a:t>
            </a:r>
            <a:r>
              <a:rPr lang="ru-RU" sz="1600" dirty="0" err="1"/>
              <a:t>and</a:t>
            </a:r>
            <a:r>
              <a:rPr lang="ru-RU" sz="1600" dirty="0"/>
              <a:t> </a:t>
            </a:r>
            <a:r>
              <a:rPr lang="ru-RU" sz="1600" dirty="0" err="1"/>
              <a:t>pedestal</a:t>
            </a:r>
            <a:r>
              <a:rPr lang="ru-RU" sz="1600" dirty="0"/>
              <a:t> </a:t>
            </a:r>
            <a:r>
              <a:rPr lang="ru-RU" sz="1600" dirty="0" err="1" smtClean="0"/>
              <a:t>separation</a:t>
            </a:r>
            <a:r>
              <a:rPr lang="en-US" sz="1600" dirty="0" smtClean="0"/>
              <a:t>, but it is still worse than </a:t>
            </a:r>
            <a:r>
              <a:rPr lang="en-US" sz="1600" dirty="0" err="1" smtClean="0"/>
              <a:t>GaAs:Cr</a:t>
            </a:r>
            <a:r>
              <a:rPr lang="en-US" sz="1600" dirty="0" smtClean="0"/>
              <a:t>.</a:t>
            </a: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8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36321" y="146895"/>
            <a:ext cx="8228160" cy="612065"/>
          </a:xfrm>
          <a:ln/>
        </p:spPr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</a:tabLst>
            </a:pPr>
            <a:r>
              <a:rPr lang="ru-RU" altLang="en-US" sz="3600" b="1" dirty="0" err="1"/>
              <a:t>Gallium</a:t>
            </a:r>
            <a:r>
              <a:rPr lang="ru-RU" altLang="en-US" sz="3600" b="1" dirty="0"/>
              <a:t> </a:t>
            </a:r>
            <a:r>
              <a:rPr lang="ru-RU" altLang="en-US" sz="3600" b="1" dirty="0" err="1"/>
              <a:t>arsenide</a:t>
            </a:r>
            <a:r>
              <a:rPr lang="ru-RU" altLang="en-US" sz="3600" b="1" dirty="0"/>
              <a:t> </a:t>
            </a:r>
            <a:r>
              <a:rPr lang="ru-RU" altLang="en-US" sz="3600" b="1" dirty="0" err="1"/>
              <a:t>as</a:t>
            </a:r>
            <a:r>
              <a:rPr lang="ru-RU" altLang="en-US" sz="3600" b="1" dirty="0"/>
              <a:t> a </a:t>
            </a:r>
            <a:r>
              <a:rPr lang="ru-RU" altLang="en-US" sz="3600" b="1" dirty="0" err="1"/>
              <a:t>detector</a:t>
            </a:r>
            <a:r>
              <a:rPr lang="ru-RU" altLang="en-US" sz="3600" b="1" dirty="0"/>
              <a:t> </a:t>
            </a:r>
            <a:r>
              <a:rPr lang="ru-RU" altLang="en-US" sz="3600" b="1" dirty="0" err="1"/>
              <a:t>material</a:t>
            </a:r>
            <a:endParaRPr lang="ru-RU" altLang="en-US" sz="3600" b="1" dirty="0"/>
          </a:p>
        </p:txBody>
      </p:sp>
      <p:graphicFrame>
        <p:nvGraphicFramePr>
          <p:cNvPr id="4098" name="Group 2"/>
          <p:cNvGraphicFramePr>
            <a:graphicFrameLocks noGrp="1"/>
          </p:cNvGraphicFramePr>
          <p:nvPr/>
        </p:nvGraphicFramePr>
        <p:xfrm>
          <a:off x="136800" y="4850430"/>
          <a:ext cx="8909280" cy="1468955"/>
        </p:xfrm>
        <a:graphic>
          <a:graphicData uri="http://schemas.openxmlformats.org/drawingml/2006/table">
            <a:tbl>
              <a:tblPr/>
              <a:tblGrid>
                <a:gridCol w="1506240"/>
                <a:gridCol w="1344960"/>
                <a:gridCol w="1556640"/>
                <a:gridCol w="1782720"/>
                <a:gridCol w="1573920"/>
                <a:gridCol w="1144800"/>
              </a:tblGrid>
              <a:tr h="792083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2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4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1pPr>
                      <a:lvl2pPr>
                        <a:lnSpc>
                          <a:spcPct val="116000"/>
                        </a:lnSpc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4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2pPr>
                      <a:lvl3pPr>
                        <a:lnSpc>
                          <a:spcPct val="116000"/>
                        </a:lnSpc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0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3pPr>
                      <a:lvl4pPr>
                        <a:lnSpc>
                          <a:spcPct val="116000"/>
                        </a:lnSpc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4pPr>
                      <a:lvl5pPr>
                        <a:lnSpc>
                          <a:spcPct val="116000"/>
                        </a:lnSpc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5pPr>
                      <a:lvl6pPr marL="25146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6pPr>
                      <a:lvl7pPr marL="29718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7pPr>
                      <a:lvl8pPr marL="34290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8pPr>
                      <a:lvl9pPr marL="38862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cs typeface="Arial Bold" charset="0"/>
                        </a:rPr>
                        <a:t>Material</a:t>
                      </a:r>
                    </a:p>
                  </a:txBody>
                  <a:tcPr marL="34614" marR="34614" marT="77825" marB="346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2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4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1pPr>
                      <a:lvl2pPr>
                        <a:lnSpc>
                          <a:spcPct val="116000"/>
                        </a:lnSpc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4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2pPr>
                      <a:lvl3pPr>
                        <a:lnSpc>
                          <a:spcPct val="116000"/>
                        </a:lnSpc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0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3pPr>
                      <a:lvl4pPr>
                        <a:lnSpc>
                          <a:spcPct val="116000"/>
                        </a:lnSpc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4pPr>
                      <a:lvl5pPr>
                        <a:lnSpc>
                          <a:spcPct val="116000"/>
                        </a:lnSpc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5pPr>
                      <a:lvl6pPr marL="25146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6pPr>
                      <a:lvl7pPr marL="29718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7pPr>
                      <a:lvl8pPr marL="34290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8pPr>
                      <a:lvl9pPr marL="38862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cs typeface="Arial Bold" charset="0"/>
                        </a:rPr>
                        <a:t>main charge carriers</a:t>
                      </a:r>
                    </a:p>
                  </a:txBody>
                  <a:tcPr marL="34614" marR="34614" marT="77825" marB="346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2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4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1pPr>
                      <a:lvl2pPr>
                        <a:lnSpc>
                          <a:spcPct val="116000"/>
                        </a:lnSpc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4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2pPr>
                      <a:lvl3pPr>
                        <a:lnSpc>
                          <a:spcPct val="116000"/>
                        </a:lnSpc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0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3pPr>
                      <a:lvl4pPr>
                        <a:lnSpc>
                          <a:spcPct val="116000"/>
                        </a:lnSpc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4pPr>
                      <a:lvl5pPr>
                        <a:lnSpc>
                          <a:spcPct val="116000"/>
                        </a:lnSpc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5pPr>
                      <a:lvl6pPr marL="25146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6pPr>
                      <a:lvl7pPr marL="29718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7pPr>
                      <a:lvl8pPr marL="34290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8pPr>
                      <a:lvl9pPr marL="38862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cs typeface="Arial Bold" charset="0"/>
                        </a:rPr>
                        <a:t>electron drift length</a:t>
                      </a:r>
                    </a:p>
                  </a:txBody>
                  <a:tcPr marL="34614" marR="34614" marT="77825" marB="346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2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4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1pPr>
                      <a:lvl2pPr>
                        <a:lnSpc>
                          <a:spcPct val="116000"/>
                        </a:lnSpc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4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2pPr>
                      <a:lvl3pPr>
                        <a:lnSpc>
                          <a:spcPct val="116000"/>
                        </a:lnSpc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0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3pPr>
                      <a:lvl4pPr>
                        <a:lnSpc>
                          <a:spcPct val="116000"/>
                        </a:lnSpc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4pPr>
                      <a:lvl5pPr>
                        <a:lnSpc>
                          <a:spcPct val="116000"/>
                        </a:lnSpc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5pPr>
                      <a:lvl6pPr marL="25146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6pPr>
                      <a:lvl7pPr marL="29718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7pPr>
                      <a:lvl8pPr marL="34290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8pPr>
                      <a:lvl9pPr marL="38862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cs typeface="Arial Bold" charset="0"/>
                        </a:rPr>
                        <a:t>bulk resistivity</a:t>
                      </a:r>
                    </a:p>
                  </a:txBody>
                  <a:tcPr marL="34614" marR="34614" marT="77825" marB="346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2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4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1pPr>
                      <a:lvl2pPr>
                        <a:lnSpc>
                          <a:spcPct val="116000"/>
                        </a:lnSpc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4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2pPr>
                      <a:lvl3pPr>
                        <a:lnSpc>
                          <a:spcPct val="116000"/>
                        </a:lnSpc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0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3pPr>
                      <a:lvl4pPr>
                        <a:lnSpc>
                          <a:spcPct val="116000"/>
                        </a:lnSpc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4pPr>
                      <a:lvl5pPr>
                        <a:lnSpc>
                          <a:spcPct val="116000"/>
                        </a:lnSpc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5pPr>
                      <a:lvl6pPr marL="25146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6pPr>
                      <a:lvl7pPr marL="29718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7pPr>
                      <a:lvl8pPr marL="34290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8pPr>
                      <a:lvl9pPr marL="38862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cs typeface="Arial Bold" charset="0"/>
                        </a:rPr>
                        <a:t>active sensor thickness</a:t>
                      </a:r>
                    </a:p>
                  </a:txBody>
                  <a:tcPr marL="34614" marR="34614" marT="77825" marB="346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2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4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1pPr>
                      <a:lvl2pPr>
                        <a:lnSpc>
                          <a:spcPct val="116000"/>
                        </a:lnSpc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4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2pPr>
                      <a:lvl3pPr>
                        <a:lnSpc>
                          <a:spcPct val="116000"/>
                        </a:lnSpc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0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3pPr>
                      <a:lvl4pPr>
                        <a:lnSpc>
                          <a:spcPct val="116000"/>
                        </a:lnSpc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4pPr>
                      <a:lvl5pPr>
                        <a:lnSpc>
                          <a:spcPct val="116000"/>
                        </a:lnSpc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5pPr>
                      <a:lvl6pPr marL="25146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6pPr>
                      <a:lvl7pPr marL="29718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7pPr>
                      <a:lvl8pPr marL="34290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8pPr>
                      <a:lvl9pPr marL="38862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cs typeface="Arial Bold" charset="0"/>
                        </a:rPr>
                        <a:t>intrinsic noise</a:t>
                      </a:r>
                    </a:p>
                  </a:txBody>
                  <a:tcPr marL="34614" marR="34614" marT="77825" marB="346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38436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2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4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1pPr>
                      <a:lvl2pPr>
                        <a:lnSpc>
                          <a:spcPct val="116000"/>
                        </a:lnSpc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4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2pPr>
                      <a:lvl3pPr>
                        <a:lnSpc>
                          <a:spcPct val="116000"/>
                        </a:lnSpc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0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3pPr>
                      <a:lvl4pPr>
                        <a:lnSpc>
                          <a:spcPct val="116000"/>
                        </a:lnSpc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4pPr>
                      <a:lvl5pPr>
                        <a:lnSpc>
                          <a:spcPct val="116000"/>
                        </a:lnSpc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5pPr>
                      <a:lvl6pPr marL="25146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6pPr>
                      <a:lvl7pPr marL="29718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7pPr>
                      <a:lvl8pPr marL="34290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8pPr>
                      <a:lvl9pPr marL="38862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cs typeface="Arial Bold" charset="0"/>
                        </a:rPr>
                        <a:t>LEC SI-GaAs</a:t>
                      </a:r>
                    </a:p>
                  </a:txBody>
                  <a:tcPr marL="34614" marR="34614" marT="77825" marB="346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2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4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1pPr>
                      <a:lvl2pPr>
                        <a:lnSpc>
                          <a:spcPct val="116000"/>
                        </a:lnSpc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4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2pPr>
                      <a:lvl3pPr>
                        <a:lnSpc>
                          <a:spcPct val="116000"/>
                        </a:lnSpc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0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3pPr>
                      <a:lvl4pPr>
                        <a:lnSpc>
                          <a:spcPct val="116000"/>
                        </a:lnSpc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4pPr>
                      <a:lvl5pPr>
                        <a:lnSpc>
                          <a:spcPct val="116000"/>
                        </a:lnSpc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5pPr>
                      <a:lvl6pPr marL="25146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6pPr>
                      <a:lvl7pPr marL="29718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7pPr>
                      <a:lvl8pPr marL="34290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8pPr>
                      <a:lvl9pPr marL="38862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cs typeface="Arial Bold" charset="0"/>
                        </a:rPr>
                        <a:t>holes</a:t>
                      </a:r>
                    </a:p>
                  </a:txBody>
                  <a:tcPr marL="34614" marR="34614" marT="77825" marB="346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2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4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1pPr>
                      <a:lvl2pPr>
                        <a:lnSpc>
                          <a:spcPct val="116000"/>
                        </a:lnSpc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4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2pPr>
                      <a:lvl3pPr>
                        <a:lnSpc>
                          <a:spcPct val="116000"/>
                        </a:lnSpc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0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3pPr>
                      <a:lvl4pPr>
                        <a:lnSpc>
                          <a:spcPct val="116000"/>
                        </a:lnSpc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4pPr>
                      <a:lvl5pPr>
                        <a:lnSpc>
                          <a:spcPct val="116000"/>
                        </a:lnSpc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5pPr>
                      <a:lvl6pPr marL="25146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6pPr>
                      <a:lvl7pPr marL="29718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7pPr>
                      <a:lvl8pPr marL="34290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8pPr>
                      <a:lvl9pPr marL="38862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cs typeface="Arial Bold" charset="0"/>
                        </a:rPr>
                        <a:t>0.3-0.5 mm</a:t>
                      </a:r>
                    </a:p>
                  </a:txBody>
                  <a:tcPr marL="34614" marR="34614" marT="77825" marB="346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2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4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1pPr>
                      <a:lvl2pPr>
                        <a:lnSpc>
                          <a:spcPct val="116000"/>
                        </a:lnSpc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4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2pPr>
                      <a:lvl3pPr>
                        <a:lnSpc>
                          <a:spcPct val="116000"/>
                        </a:lnSpc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0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3pPr>
                      <a:lvl4pPr>
                        <a:lnSpc>
                          <a:spcPct val="116000"/>
                        </a:lnSpc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4pPr>
                      <a:lvl5pPr>
                        <a:lnSpc>
                          <a:spcPct val="116000"/>
                        </a:lnSpc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5pPr>
                      <a:lvl6pPr marL="25146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6pPr>
                      <a:lvl7pPr marL="29718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7pPr>
                      <a:lvl8pPr marL="34290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8pPr>
                      <a:lvl9pPr marL="38862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cs typeface="Arial Bold" charset="0"/>
                        </a:rPr>
                        <a:t>&lt;2*10</a:t>
                      </a:r>
                      <a:r>
                        <a:rPr kumimoji="0" lang="en-US" altLang="en-US" sz="1600" b="1" i="0" u="none" strike="noStrike" cap="none" normalizeH="0" baseline="33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cs typeface="Arial Bold" charset="0"/>
                        </a:rPr>
                        <a:t>8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cs typeface="Arial Bold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Bold" charset="0"/>
                          <a:cs typeface="Times New Roman Bold" charset="0"/>
                        </a:rPr>
                        <a:t>Ω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cs typeface="Arial Bold" charset="0"/>
                        </a:rPr>
                        <a:t>*cm</a:t>
                      </a:r>
                    </a:p>
                  </a:txBody>
                  <a:tcPr marL="34614" marR="34614" marT="77825" marB="346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2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4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1pPr>
                      <a:lvl2pPr>
                        <a:lnSpc>
                          <a:spcPct val="116000"/>
                        </a:lnSpc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4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2pPr>
                      <a:lvl3pPr>
                        <a:lnSpc>
                          <a:spcPct val="116000"/>
                        </a:lnSpc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0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3pPr>
                      <a:lvl4pPr>
                        <a:lnSpc>
                          <a:spcPct val="116000"/>
                        </a:lnSpc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4pPr>
                      <a:lvl5pPr>
                        <a:lnSpc>
                          <a:spcPct val="116000"/>
                        </a:lnSpc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5pPr>
                      <a:lvl6pPr marL="25146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6pPr>
                      <a:lvl7pPr marL="29718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7pPr>
                      <a:lvl8pPr marL="34290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8pPr>
                      <a:lvl9pPr marL="38862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cs typeface="Arial Bold" charset="0"/>
                        </a:rPr>
                        <a:t>&lt;300 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Bold" charset="0"/>
                          <a:cs typeface="Times New Roman Bold" charset="0"/>
                        </a:rPr>
                        <a:t>μ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cs typeface="Arial Bold" charset="0"/>
                        </a:rPr>
                        <a:t>m </a:t>
                      </a:r>
                    </a:p>
                  </a:txBody>
                  <a:tcPr marL="34614" marR="34614" marT="77825" marB="346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2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4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1pPr>
                      <a:lvl2pPr>
                        <a:lnSpc>
                          <a:spcPct val="116000"/>
                        </a:lnSpc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4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2pPr>
                      <a:lvl3pPr>
                        <a:lnSpc>
                          <a:spcPct val="116000"/>
                        </a:lnSpc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0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3pPr>
                      <a:lvl4pPr>
                        <a:lnSpc>
                          <a:spcPct val="116000"/>
                        </a:lnSpc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4pPr>
                      <a:lvl5pPr>
                        <a:lnSpc>
                          <a:spcPct val="116000"/>
                        </a:lnSpc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5pPr>
                      <a:lvl6pPr marL="25146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6pPr>
                      <a:lvl7pPr marL="29718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7pPr>
                      <a:lvl8pPr marL="34290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8pPr>
                      <a:lvl9pPr marL="38862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cs typeface="Arial Bold" charset="0"/>
                        </a:rPr>
                        <a:t>high</a:t>
                      </a:r>
                    </a:p>
                  </a:txBody>
                  <a:tcPr marL="34614" marR="34614" marT="77825" marB="346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</a:tr>
              <a:tr h="338436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2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4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1pPr>
                      <a:lvl2pPr>
                        <a:lnSpc>
                          <a:spcPct val="116000"/>
                        </a:lnSpc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4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2pPr>
                      <a:lvl3pPr>
                        <a:lnSpc>
                          <a:spcPct val="116000"/>
                        </a:lnSpc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0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3pPr>
                      <a:lvl4pPr>
                        <a:lnSpc>
                          <a:spcPct val="116000"/>
                        </a:lnSpc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4pPr>
                      <a:lvl5pPr>
                        <a:lnSpc>
                          <a:spcPct val="116000"/>
                        </a:lnSpc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5pPr>
                      <a:lvl6pPr marL="25146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6pPr>
                      <a:lvl7pPr marL="29718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7pPr>
                      <a:lvl8pPr marL="34290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8pPr>
                      <a:lvl9pPr marL="38862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cs typeface="Arial Bold" charset="0"/>
                        </a:rPr>
                        <a:t>GaAs:Cr</a:t>
                      </a:r>
                    </a:p>
                  </a:txBody>
                  <a:tcPr marL="34614" marR="34614" marT="77825" marB="346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2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4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1pPr>
                      <a:lvl2pPr>
                        <a:lnSpc>
                          <a:spcPct val="116000"/>
                        </a:lnSpc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4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2pPr>
                      <a:lvl3pPr>
                        <a:lnSpc>
                          <a:spcPct val="116000"/>
                        </a:lnSpc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0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3pPr>
                      <a:lvl4pPr>
                        <a:lnSpc>
                          <a:spcPct val="116000"/>
                        </a:lnSpc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4pPr>
                      <a:lvl5pPr>
                        <a:lnSpc>
                          <a:spcPct val="116000"/>
                        </a:lnSpc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5pPr>
                      <a:lvl6pPr marL="25146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6pPr>
                      <a:lvl7pPr marL="29718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7pPr>
                      <a:lvl8pPr marL="34290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8pPr>
                      <a:lvl9pPr marL="38862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cs typeface="Arial Bold" charset="0"/>
                        </a:rPr>
                        <a:t>electrons</a:t>
                      </a:r>
                    </a:p>
                  </a:txBody>
                  <a:tcPr marL="34614" marR="34614" marT="77825" marB="346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2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4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1pPr>
                      <a:lvl2pPr>
                        <a:lnSpc>
                          <a:spcPct val="116000"/>
                        </a:lnSpc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4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2pPr>
                      <a:lvl3pPr>
                        <a:lnSpc>
                          <a:spcPct val="116000"/>
                        </a:lnSpc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0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3pPr>
                      <a:lvl4pPr>
                        <a:lnSpc>
                          <a:spcPct val="116000"/>
                        </a:lnSpc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4pPr>
                      <a:lvl5pPr>
                        <a:lnSpc>
                          <a:spcPct val="116000"/>
                        </a:lnSpc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5pPr>
                      <a:lvl6pPr marL="25146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6pPr>
                      <a:lvl7pPr marL="29718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7pPr>
                      <a:lvl8pPr marL="34290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8pPr>
                      <a:lvl9pPr marL="38862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cs typeface="Arial Bold" charset="0"/>
                        </a:rPr>
                        <a:t>0.7 – 2 mm</a:t>
                      </a:r>
                    </a:p>
                  </a:txBody>
                  <a:tcPr marL="34614" marR="34614" marT="77825" marB="346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2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4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1pPr>
                      <a:lvl2pPr>
                        <a:lnSpc>
                          <a:spcPct val="116000"/>
                        </a:lnSpc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4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2pPr>
                      <a:lvl3pPr>
                        <a:lnSpc>
                          <a:spcPct val="116000"/>
                        </a:lnSpc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0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3pPr>
                      <a:lvl4pPr>
                        <a:lnSpc>
                          <a:spcPct val="116000"/>
                        </a:lnSpc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4pPr>
                      <a:lvl5pPr>
                        <a:lnSpc>
                          <a:spcPct val="116000"/>
                        </a:lnSpc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5pPr>
                      <a:lvl6pPr marL="25146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6pPr>
                      <a:lvl7pPr marL="29718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7pPr>
                      <a:lvl8pPr marL="34290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8pPr>
                      <a:lvl9pPr marL="38862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cs typeface="Arial Bold" charset="0"/>
                        </a:rPr>
                        <a:t>~10</a:t>
                      </a:r>
                      <a:r>
                        <a:rPr kumimoji="0" lang="en-US" altLang="en-US" sz="1600" b="1" i="0" u="none" strike="noStrike" cap="none" normalizeH="0" baseline="33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cs typeface="Arial Bold" charset="0"/>
                        </a:rPr>
                        <a:t>9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cs typeface="Arial Bold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Bold" charset="0"/>
                          <a:cs typeface="Times New Roman Bold" charset="0"/>
                        </a:rPr>
                        <a:t>Ω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cs typeface="Arial Bold" charset="0"/>
                        </a:rPr>
                        <a:t>*cm</a:t>
                      </a:r>
                    </a:p>
                  </a:txBody>
                  <a:tcPr marL="34614" marR="34614" marT="77825" marB="346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2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4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1pPr>
                      <a:lvl2pPr>
                        <a:lnSpc>
                          <a:spcPct val="116000"/>
                        </a:lnSpc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4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2pPr>
                      <a:lvl3pPr>
                        <a:lnSpc>
                          <a:spcPct val="116000"/>
                        </a:lnSpc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0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3pPr>
                      <a:lvl4pPr>
                        <a:lnSpc>
                          <a:spcPct val="116000"/>
                        </a:lnSpc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4pPr>
                      <a:lvl5pPr>
                        <a:lnSpc>
                          <a:spcPct val="116000"/>
                        </a:lnSpc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5pPr>
                      <a:lvl6pPr marL="25146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6pPr>
                      <a:lvl7pPr marL="29718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7pPr>
                      <a:lvl8pPr marL="34290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8pPr>
                      <a:lvl9pPr marL="38862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cs typeface="Arial Bold" charset="0"/>
                        </a:rPr>
                        <a:t>up to 1 mm</a:t>
                      </a:r>
                    </a:p>
                  </a:txBody>
                  <a:tcPr marL="34614" marR="34614" marT="77825" marB="346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2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4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1pPr>
                      <a:lvl2pPr>
                        <a:lnSpc>
                          <a:spcPct val="116000"/>
                        </a:lnSpc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4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2pPr>
                      <a:lvl3pPr>
                        <a:lnSpc>
                          <a:spcPct val="116000"/>
                        </a:lnSpc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 sz="2000"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3pPr>
                      <a:lvl4pPr>
                        <a:lnSpc>
                          <a:spcPct val="116000"/>
                        </a:lnSpc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4pPr>
                      <a:lvl5pPr>
                        <a:lnSpc>
                          <a:spcPct val="116000"/>
                        </a:lnSpc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5pPr>
                      <a:lvl6pPr marL="25146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6pPr>
                      <a:lvl7pPr marL="29718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7pPr>
                      <a:lvl8pPr marL="34290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8pPr>
                      <a:lvl9pPr marL="3886200" indent="-228600" defTabSz="449263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  <a:defRPr>
                          <a:solidFill>
                            <a:srgbClr val="000000"/>
                          </a:solidFill>
                          <a:latin typeface="Comic Sans MS" pitchFamily="64" charset="0"/>
                          <a:ea typeface="msmincho" charset="0"/>
                          <a:cs typeface="msmincho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cs typeface="Arial Bold" charset="0"/>
                        </a:rPr>
                        <a:t>low</a:t>
                      </a:r>
                    </a:p>
                  </a:txBody>
                  <a:tcPr marL="34614" marR="34614" marT="77825" marB="346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</a:tr>
            </a:tbl>
          </a:graphicData>
        </a:graphic>
      </p:graphicFrame>
      <p:grpSp>
        <p:nvGrpSpPr>
          <p:cNvPr id="4117" name="Group 21"/>
          <p:cNvGrpSpPr>
            <a:grpSpLocks/>
          </p:cNvGrpSpPr>
          <p:nvPr/>
        </p:nvGrpSpPr>
        <p:grpSpPr bwMode="auto">
          <a:xfrm>
            <a:off x="5028481" y="1306218"/>
            <a:ext cx="3983040" cy="2873101"/>
            <a:chOff x="3492" y="907"/>
            <a:chExt cx="2766" cy="1995"/>
          </a:xfrm>
        </p:grpSpPr>
        <p:pic>
          <p:nvPicPr>
            <p:cNvPr id="4118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" y="907"/>
              <a:ext cx="2730" cy="1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19" name="Line 23"/>
            <p:cNvSpPr>
              <a:spLocks noChangeShapeType="1"/>
            </p:cNvSpPr>
            <p:nvPr/>
          </p:nvSpPr>
          <p:spPr bwMode="auto">
            <a:xfrm flipV="1">
              <a:off x="4603" y="2393"/>
              <a:ext cx="1333" cy="6"/>
            </a:xfrm>
            <a:prstGeom prst="line">
              <a:avLst/>
            </a:prstGeom>
            <a:noFill/>
            <a:ln w="25560" cap="flat">
              <a:solidFill>
                <a:srgbClr val="A8184B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Line 24"/>
            <p:cNvSpPr>
              <a:spLocks noChangeShapeType="1"/>
            </p:cNvSpPr>
            <p:nvPr/>
          </p:nvSpPr>
          <p:spPr bwMode="auto">
            <a:xfrm flipH="1" flipV="1">
              <a:off x="4800" y="2403"/>
              <a:ext cx="6" cy="313"/>
            </a:xfrm>
            <a:prstGeom prst="line">
              <a:avLst/>
            </a:prstGeom>
            <a:noFill/>
            <a:ln w="25560" cap="flat">
              <a:solidFill>
                <a:srgbClr val="A408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Line 25"/>
            <p:cNvSpPr>
              <a:spLocks noChangeShapeType="1"/>
            </p:cNvSpPr>
            <p:nvPr/>
          </p:nvSpPr>
          <p:spPr bwMode="auto">
            <a:xfrm flipH="1" flipV="1">
              <a:off x="5154" y="2390"/>
              <a:ext cx="5" cy="313"/>
            </a:xfrm>
            <a:prstGeom prst="line">
              <a:avLst/>
            </a:prstGeom>
            <a:noFill/>
            <a:ln w="25560" cap="flat">
              <a:solidFill>
                <a:srgbClr val="A408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Line 26"/>
            <p:cNvSpPr>
              <a:spLocks noChangeShapeType="1"/>
            </p:cNvSpPr>
            <p:nvPr/>
          </p:nvSpPr>
          <p:spPr bwMode="auto">
            <a:xfrm flipH="1" flipV="1">
              <a:off x="5317" y="2404"/>
              <a:ext cx="11" cy="319"/>
            </a:xfrm>
            <a:prstGeom prst="line">
              <a:avLst/>
            </a:prstGeom>
            <a:noFill/>
            <a:ln w="25560" cap="flat">
              <a:solidFill>
                <a:srgbClr val="A408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Rectangle 27"/>
            <p:cNvSpPr>
              <a:spLocks noChangeArrowheads="1"/>
            </p:cNvSpPr>
            <p:nvPr/>
          </p:nvSpPr>
          <p:spPr bwMode="auto">
            <a:xfrm>
              <a:off x="5866" y="2240"/>
              <a:ext cx="392" cy="235"/>
            </a:xfrm>
            <a:prstGeom prst="rect">
              <a:avLst/>
            </a:prstGeom>
            <a:noFill/>
            <a:ln w="12600" cap="flat">
              <a:solidFill>
                <a:srgbClr val="A408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tabLst>
                  <a:tab pos="4492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>
                <a:tabLst>
                  <a:tab pos="4492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>
                <a:tabLst>
                  <a:tab pos="4492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>
                <a:tabLst>
                  <a:tab pos="4492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>
                <a:tabLst>
                  <a:tab pos="4492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pPr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sz="2200">
                  <a:solidFill>
                    <a:srgbClr val="A40800"/>
                  </a:solidFill>
                  <a:latin typeface="Times New Roman Bold" charset="0"/>
                  <a:ea typeface="ＭＳ Ｐゴシック" charset="-128"/>
                </a:rPr>
                <a:t>20%</a:t>
              </a:r>
            </a:p>
          </p:txBody>
        </p:sp>
      </p:grp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195840" y="914497"/>
            <a:ext cx="4832640" cy="391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19088" indent="-273050">
              <a:tabLst>
                <a:tab pos="-366713" algn="l"/>
                <a:tab pos="555625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 marL="1066800" indent="-571500">
              <a:tabLst>
                <a:tab pos="-366713" algn="l"/>
                <a:tab pos="555625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-366713" algn="l"/>
                <a:tab pos="555625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-366713" algn="l"/>
                <a:tab pos="555625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-366713" algn="l"/>
                <a:tab pos="555625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-366713" algn="l"/>
                <a:tab pos="555625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-366713" algn="l"/>
                <a:tab pos="555625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-366713" algn="l"/>
                <a:tab pos="555625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-366713" algn="l"/>
                <a:tab pos="555625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spcAft>
                <a:spcPts val="1123"/>
              </a:spcAft>
              <a:buFont typeface="Times New Roman" pitchFamily="16" charset="0"/>
              <a:buChar char="•"/>
            </a:pPr>
            <a:r>
              <a:rPr lang="ru-RU" altLang="en-US" dirty="0" err="1">
                <a:latin typeface="Comic Sans MS" pitchFamily="64" charset="0"/>
              </a:rPr>
              <a:t>GaAs</a:t>
            </a:r>
            <a:r>
              <a:rPr lang="ru-RU" altLang="en-US" dirty="0">
                <a:latin typeface="Comic Sans MS" pitchFamily="64" charset="0"/>
              </a:rPr>
              <a:t> </a:t>
            </a:r>
            <a:r>
              <a:rPr lang="ru-RU" altLang="en-US" dirty="0" err="1">
                <a:latin typeface="Comic Sans MS" pitchFamily="64" charset="0"/>
              </a:rPr>
              <a:t>is</a:t>
            </a:r>
            <a:r>
              <a:rPr lang="ru-RU" altLang="en-US" dirty="0">
                <a:latin typeface="Comic Sans MS" pitchFamily="64" charset="0"/>
              </a:rPr>
              <a:t> a </a:t>
            </a:r>
            <a:r>
              <a:rPr lang="ru-RU" altLang="en-US" dirty="0" err="1">
                <a:latin typeface="Comic Sans MS" pitchFamily="64" charset="0"/>
              </a:rPr>
              <a:t>well-known</a:t>
            </a:r>
            <a:r>
              <a:rPr lang="ru-RU" altLang="en-US" dirty="0">
                <a:latin typeface="Comic Sans MS" pitchFamily="64" charset="0"/>
              </a:rPr>
              <a:t> </a:t>
            </a:r>
            <a:r>
              <a:rPr lang="ru-RU" altLang="en-US" dirty="0" err="1">
                <a:latin typeface="Comic Sans MS" pitchFamily="64" charset="0"/>
              </a:rPr>
              <a:t>semiconductor</a:t>
            </a:r>
            <a:r>
              <a:rPr lang="ru-RU" altLang="en-US" dirty="0">
                <a:latin typeface="Comic Sans MS" pitchFamily="64" charset="0"/>
              </a:rPr>
              <a:t>, </a:t>
            </a:r>
            <a:r>
              <a:rPr lang="ru-RU" altLang="en-US" dirty="0" err="1">
                <a:latin typeface="Comic Sans MS" pitchFamily="64" charset="0"/>
              </a:rPr>
              <a:t>second</a:t>
            </a:r>
            <a:r>
              <a:rPr lang="ru-RU" altLang="en-US" dirty="0">
                <a:latin typeface="Comic Sans MS" pitchFamily="64" charset="0"/>
              </a:rPr>
              <a:t> </a:t>
            </a:r>
            <a:r>
              <a:rPr lang="ru-RU" altLang="en-US" dirty="0" err="1">
                <a:latin typeface="Comic Sans MS" pitchFamily="64" charset="0"/>
              </a:rPr>
              <a:t>widespread</a:t>
            </a:r>
            <a:r>
              <a:rPr lang="ru-RU" altLang="en-US" dirty="0">
                <a:latin typeface="Comic Sans MS" pitchFamily="64" charset="0"/>
              </a:rPr>
              <a:t> </a:t>
            </a:r>
            <a:r>
              <a:rPr lang="ru-RU" altLang="en-US" dirty="0" err="1">
                <a:latin typeface="Comic Sans MS" pitchFamily="64" charset="0"/>
              </a:rPr>
              <a:t>after</a:t>
            </a:r>
            <a:r>
              <a:rPr lang="ru-RU" altLang="en-US" dirty="0">
                <a:latin typeface="Comic Sans MS" pitchFamily="64" charset="0"/>
              </a:rPr>
              <a:t> </a:t>
            </a:r>
            <a:r>
              <a:rPr lang="ru-RU" altLang="en-US" dirty="0" err="1">
                <a:latin typeface="Comic Sans MS" pitchFamily="64" charset="0"/>
              </a:rPr>
              <a:t>silicon</a:t>
            </a:r>
            <a:endParaRPr lang="ru-RU" altLang="en-US" dirty="0">
              <a:latin typeface="Comic Sans MS" pitchFamily="64" charset="0"/>
            </a:endParaRPr>
          </a:p>
          <a:p>
            <a:pPr>
              <a:spcAft>
                <a:spcPts val="1123"/>
              </a:spcAft>
              <a:buFont typeface="Times New Roman" pitchFamily="16" charset="0"/>
              <a:buChar char="•"/>
            </a:pPr>
            <a:r>
              <a:rPr lang="ru-RU" altLang="en-US" dirty="0" err="1">
                <a:latin typeface="Comic Sans MS" pitchFamily="64" charset="0"/>
              </a:rPr>
              <a:t>Limited</a:t>
            </a:r>
            <a:r>
              <a:rPr lang="ru-RU" altLang="en-US" dirty="0">
                <a:latin typeface="Comic Sans MS" pitchFamily="64" charset="0"/>
              </a:rPr>
              <a:t> </a:t>
            </a:r>
            <a:r>
              <a:rPr lang="ru-RU" altLang="en-US" dirty="0" err="1">
                <a:latin typeface="Comic Sans MS" pitchFamily="64" charset="0"/>
              </a:rPr>
              <a:t>use</a:t>
            </a:r>
            <a:r>
              <a:rPr lang="ru-RU" altLang="en-US" dirty="0">
                <a:latin typeface="Comic Sans MS" pitchFamily="64" charset="0"/>
              </a:rPr>
              <a:t> </a:t>
            </a:r>
            <a:r>
              <a:rPr lang="ru-RU" altLang="en-US" dirty="0" err="1">
                <a:latin typeface="Comic Sans MS" pitchFamily="64" charset="0"/>
              </a:rPr>
              <a:t>in</a:t>
            </a:r>
            <a:r>
              <a:rPr lang="ru-RU" altLang="en-US" dirty="0">
                <a:latin typeface="Comic Sans MS" pitchFamily="64" charset="0"/>
              </a:rPr>
              <a:t> </a:t>
            </a:r>
            <a:r>
              <a:rPr lang="ru-RU" altLang="en-US" dirty="0" err="1">
                <a:latin typeface="Comic Sans MS" pitchFamily="64" charset="0"/>
              </a:rPr>
              <a:t>particle</a:t>
            </a:r>
            <a:r>
              <a:rPr lang="ru-RU" altLang="en-US" dirty="0">
                <a:latin typeface="Comic Sans MS" pitchFamily="64" charset="0"/>
              </a:rPr>
              <a:t> </a:t>
            </a:r>
            <a:r>
              <a:rPr lang="ru-RU" altLang="en-US" dirty="0" err="1">
                <a:latin typeface="Comic Sans MS" pitchFamily="64" charset="0"/>
              </a:rPr>
              <a:t>detection</a:t>
            </a:r>
            <a:r>
              <a:rPr lang="ru-RU" altLang="en-US" dirty="0">
                <a:latin typeface="Comic Sans MS" pitchFamily="64" charset="0"/>
              </a:rPr>
              <a:t> </a:t>
            </a:r>
            <a:r>
              <a:rPr lang="ru-RU" altLang="en-US" dirty="0" err="1">
                <a:latin typeface="Comic Sans MS" pitchFamily="64" charset="0"/>
              </a:rPr>
              <a:t>because</a:t>
            </a:r>
            <a:r>
              <a:rPr lang="ru-RU" altLang="en-US" dirty="0">
                <a:latin typeface="Comic Sans MS" pitchFamily="64" charset="0"/>
              </a:rPr>
              <a:t> </a:t>
            </a:r>
            <a:r>
              <a:rPr lang="ru-RU" altLang="en-US" dirty="0" err="1">
                <a:latin typeface="Comic Sans MS" pitchFamily="64" charset="0"/>
              </a:rPr>
              <a:t>of</a:t>
            </a:r>
            <a:r>
              <a:rPr lang="ru-RU" altLang="en-US" dirty="0">
                <a:latin typeface="Comic Sans MS" pitchFamily="64" charset="0"/>
              </a:rPr>
              <a:t> </a:t>
            </a:r>
            <a:r>
              <a:rPr lang="ru-RU" altLang="en-US" dirty="0" err="1">
                <a:latin typeface="Comic Sans MS" pitchFamily="64" charset="0"/>
              </a:rPr>
              <a:t>low</a:t>
            </a:r>
            <a:r>
              <a:rPr lang="ru-RU" altLang="en-US" dirty="0">
                <a:latin typeface="Comic Sans MS" pitchFamily="64" charset="0"/>
              </a:rPr>
              <a:t> </a:t>
            </a:r>
            <a:r>
              <a:rPr lang="ru-RU" altLang="en-US" dirty="0" err="1">
                <a:latin typeface="Comic Sans MS" pitchFamily="64" charset="0"/>
              </a:rPr>
              <a:t>resistivity</a:t>
            </a:r>
            <a:r>
              <a:rPr lang="ru-RU" altLang="en-US" dirty="0">
                <a:latin typeface="Comic Sans MS" pitchFamily="64" charset="0"/>
              </a:rPr>
              <a:t>, </a:t>
            </a:r>
            <a:r>
              <a:rPr lang="ru-RU" altLang="en-US" dirty="0" err="1">
                <a:latin typeface="Comic Sans MS" pitchFamily="64" charset="0"/>
              </a:rPr>
              <a:t>low</a:t>
            </a:r>
            <a:r>
              <a:rPr lang="ru-RU" altLang="en-US" dirty="0">
                <a:latin typeface="Comic Sans MS" pitchFamily="64" charset="0"/>
              </a:rPr>
              <a:t> CCE </a:t>
            </a:r>
            <a:r>
              <a:rPr lang="ru-RU" altLang="en-US" dirty="0" err="1">
                <a:latin typeface="Comic Sans MS" pitchFamily="64" charset="0"/>
              </a:rPr>
              <a:t>and</a:t>
            </a:r>
            <a:r>
              <a:rPr lang="ru-RU" altLang="en-US" dirty="0">
                <a:latin typeface="Comic Sans MS" pitchFamily="64" charset="0"/>
              </a:rPr>
              <a:t> </a:t>
            </a:r>
            <a:r>
              <a:rPr lang="ru-RU" altLang="en-US" dirty="0" err="1">
                <a:latin typeface="Comic Sans MS" pitchFamily="64" charset="0"/>
              </a:rPr>
              <a:t>high</a:t>
            </a:r>
            <a:r>
              <a:rPr lang="ru-RU" altLang="en-US" dirty="0">
                <a:latin typeface="Comic Sans MS" pitchFamily="64" charset="0"/>
              </a:rPr>
              <a:t> </a:t>
            </a:r>
            <a:r>
              <a:rPr lang="ru-RU" altLang="en-US" dirty="0" err="1">
                <a:latin typeface="Comic Sans MS" pitchFamily="64" charset="0"/>
              </a:rPr>
              <a:t>intrinsic</a:t>
            </a:r>
            <a:r>
              <a:rPr lang="ru-RU" altLang="en-US" dirty="0">
                <a:latin typeface="Comic Sans MS" pitchFamily="64" charset="0"/>
              </a:rPr>
              <a:t> </a:t>
            </a:r>
            <a:r>
              <a:rPr lang="ru-RU" altLang="en-US" dirty="0" err="1">
                <a:latin typeface="Comic Sans MS" pitchFamily="64" charset="0"/>
              </a:rPr>
              <a:t>noise</a:t>
            </a:r>
            <a:endParaRPr lang="ru-RU" altLang="en-US" dirty="0">
              <a:latin typeface="Comic Sans MS" pitchFamily="64" charset="0"/>
            </a:endParaRPr>
          </a:p>
          <a:p>
            <a:pPr>
              <a:spcAft>
                <a:spcPts val="1123"/>
              </a:spcAft>
              <a:buFont typeface="Times New Roman" pitchFamily="16" charset="0"/>
              <a:buChar char="•"/>
            </a:pPr>
            <a:r>
              <a:rPr lang="ru-RU" altLang="en-US" dirty="0" err="1">
                <a:latin typeface="Comic Sans MS" pitchFamily="64" charset="0"/>
              </a:rPr>
              <a:t>New</a:t>
            </a:r>
            <a:r>
              <a:rPr lang="ru-RU" altLang="en-US" dirty="0">
                <a:latin typeface="Comic Sans MS" pitchFamily="64" charset="0"/>
              </a:rPr>
              <a:t> </a:t>
            </a:r>
            <a:r>
              <a:rPr lang="ru-RU" altLang="en-US" dirty="0" err="1">
                <a:latin typeface="Comic Sans MS" pitchFamily="64" charset="0"/>
              </a:rPr>
              <a:t>modification</a:t>
            </a:r>
            <a:r>
              <a:rPr lang="ru-RU" altLang="en-US" dirty="0">
                <a:latin typeface="Comic Sans MS" pitchFamily="64" charset="0"/>
              </a:rPr>
              <a:t> </a:t>
            </a:r>
            <a:r>
              <a:rPr lang="ru-RU" altLang="en-US" dirty="0" err="1">
                <a:latin typeface="Comic Sans MS" pitchFamily="64" charset="0"/>
              </a:rPr>
              <a:t>of</a:t>
            </a:r>
            <a:r>
              <a:rPr lang="ru-RU" altLang="en-US" dirty="0">
                <a:latin typeface="Comic Sans MS" pitchFamily="64" charset="0"/>
              </a:rPr>
              <a:t> </a:t>
            </a:r>
            <a:r>
              <a:rPr lang="ru-RU" altLang="en-US" dirty="0" err="1">
                <a:latin typeface="Comic Sans MS" pitchFamily="64" charset="0"/>
              </a:rPr>
              <a:t>GaAs</a:t>
            </a:r>
            <a:r>
              <a:rPr lang="ru-RU" altLang="en-US" dirty="0">
                <a:latin typeface="Comic Sans MS" pitchFamily="64" charset="0"/>
              </a:rPr>
              <a:t>, </a:t>
            </a:r>
            <a:r>
              <a:rPr lang="ru-RU" altLang="en-US" dirty="0" err="1">
                <a:latin typeface="Comic Sans MS" pitchFamily="64" charset="0"/>
              </a:rPr>
              <a:t>compensated</a:t>
            </a:r>
            <a:r>
              <a:rPr lang="ru-RU" altLang="en-US" dirty="0">
                <a:latin typeface="Comic Sans MS" pitchFamily="64" charset="0"/>
              </a:rPr>
              <a:t> </a:t>
            </a:r>
            <a:r>
              <a:rPr lang="ru-RU" altLang="en-US" dirty="0" err="1">
                <a:latin typeface="Comic Sans MS" pitchFamily="64" charset="0"/>
              </a:rPr>
              <a:t>by</a:t>
            </a:r>
            <a:r>
              <a:rPr lang="ru-RU" altLang="en-US" dirty="0">
                <a:latin typeface="Comic Sans MS" pitchFamily="64" charset="0"/>
              </a:rPr>
              <a:t> </a:t>
            </a:r>
            <a:r>
              <a:rPr lang="ru-RU" altLang="en-US" dirty="0" err="1">
                <a:latin typeface="Comic Sans MS" pitchFamily="64" charset="0"/>
              </a:rPr>
              <a:t>Cr</a:t>
            </a:r>
            <a:r>
              <a:rPr lang="ru-RU" altLang="en-US" dirty="0">
                <a:latin typeface="Comic Sans MS" pitchFamily="64" charset="0"/>
              </a:rPr>
              <a:t> (</a:t>
            </a:r>
            <a:r>
              <a:rPr lang="ru-RU" altLang="en-US" dirty="0" err="1">
                <a:latin typeface="Comic Sans MS" pitchFamily="64" charset="0"/>
              </a:rPr>
              <a:t>GaAs:Cr</a:t>
            </a:r>
            <a:r>
              <a:rPr lang="ru-RU" altLang="en-US" dirty="0">
                <a:latin typeface="Comic Sans MS" pitchFamily="64" charset="0"/>
              </a:rPr>
              <a:t>), </a:t>
            </a:r>
            <a:r>
              <a:rPr lang="ru-RU" altLang="en-US" dirty="0" err="1">
                <a:latin typeface="Comic Sans MS" pitchFamily="64" charset="0"/>
              </a:rPr>
              <a:t>has</a:t>
            </a:r>
            <a:r>
              <a:rPr lang="ru-RU" altLang="en-US" dirty="0">
                <a:latin typeface="Comic Sans MS" pitchFamily="64" charset="0"/>
              </a:rPr>
              <a:t> </a:t>
            </a:r>
            <a:r>
              <a:rPr lang="ru-RU" altLang="en-US" dirty="0" err="1">
                <a:latin typeface="Comic Sans MS" pitchFamily="64" charset="0"/>
              </a:rPr>
              <a:t>been</a:t>
            </a:r>
            <a:r>
              <a:rPr lang="ru-RU" altLang="en-US" dirty="0">
                <a:latin typeface="Comic Sans MS" pitchFamily="64" charset="0"/>
              </a:rPr>
              <a:t> </a:t>
            </a:r>
            <a:r>
              <a:rPr lang="ru-RU" altLang="en-US" dirty="0" err="1">
                <a:latin typeface="Comic Sans MS" pitchFamily="64" charset="0"/>
              </a:rPr>
              <a:t>invented</a:t>
            </a:r>
            <a:r>
              <a:rPr lang="ru-RU" altLang="en-US" dirty="0">
                <a:latin typeface="Comic Sans MS" pitchFamily="64" charset="0"/>
              </a:rPr>
              <a:t> </a:t>
            </a:r>
            <a:r>
              <a:rPr lang="ru-RU" altLang="en-US" dirty="0" err="1">
                <a:latin typeface="Comic Sans MS" pitchFamily="64" charset="0"/>
              </a:rPr>
              <a:t>in</a:t>
            </a:r>
            <a:r>
              <a:rPr lang="ru-RU" altLang="en-US" dirty="0">
                <a:latin typeface="Comic Sans MS" pitchFamily="64" charset="0"/>
              </a:rPr>
              <a:t> </a:t>
            </a:r>
            <a:r>
              <a:rPr lang="ru-RU" altLang="en-US" dirty="0" err="1">
                <a:latin typeface="Comic Sans MS" pitchFamily="64" charset="0"/>
              </a:rPr>
              <a:t>Tomsk</a:t>
            </a:r>
            <a:r>
              <a:rPr lang="ru-RU" altLang="en-US" dirty="0">
                <a:latin typeface="Comic Sans MS" pitchFamily="64" charset="0"/>
              </a:rPr>
              <a:t> </a:t>
            </a:r>
            <a:r>
              <a:rPr lang="ru-RU" altLang="en-US" dirty="0" err="1">
                <a:latin typeface="Comic Sans MS" pitchFamily="64" charset="0"/>
              </a:rPr>
              <a:t>State</a:t>
            </a:r>
            <a:r>
              <a:rPr lang="ru-RU" altLang="en-US" dirty="0">
                <a:latin typeface="Comic Sans MS" pitchFamily="64" charset="0"/>
              </a:rPr>
              <a:t> </a:t>
            </a:r>
            <a:r>
              <a:rPr lang="ru-RU" altLang="en-US" dirty="0" err="1">
                <a:latin typeface="Comic Sans MS" pitchFamily="64" charset="0"/>
              </a:rPr>
              <a:t>University</a:t>
            </a:r>
            <a:r>
              <a:rPr lang="ru-RU" altLang="en-US" dirty="0">
                <a:latin typeface="Comic Sans MS" pitchFamily="64" charset="0"/>
              </a:rPr>
              <a:t> </a:t>
            </a:r>
            <a:r>
              <a:rPr lang="ru-RU" altLang="en-US" dirty="0" err="1">
                <a:latin typeface="Comic Sans MS" pitchFamily="64" charset="0"/>
              </a:rPr>
              <a:t>in</a:t>
            </a:r>
            <a:r>
              <a:rPr lang="ru-RU" altLang="en-US" dirty="0">
                <a:latin typeface="Comic Sans MS" pitchFamily="64" charset="0"/>
              </a:rPr>
              <a:t> 2000-2005</a:t>
            </a:r>
          </a:p>
          <a:p>
            <a:pPr lvl="1">
              <a:spcAft>
                <a:spcPts val="1032"/>
              </a:spcAft>
              <a:buFont typeface="Times New Roman" pitchFamily="16" charset="0"/>
              <a:buChar char="–"/>
            </a:pPr>
            <a:r>
              <a:rPr lang="ru-RU" altLang="en-US" dirty="0" err="1">
                <a:solidFill>
                  <a:srgbClr val="0000FF"/>
                </a:solidFill>
                <a:latin typeface="Comic Sans MS" pitchFamily="64" charset="0"/>
              </a:rPr>
              <a:t>suitable</a:t>
            </a:r>
            <a:r>
              <a:rPr lang="ru-RU" altLang="en-US" dirty="0">
                <a:solidFill>
                  <a:srgbClr val="0000FF"/>
                </a:solidFill>
                <a:latin typeface="Comic Sans MS" pitchFamily="64" charset="0"/>
              </a:rPr>
              <a:t> </a:t>
            </a:r>
            <a:r>
              <a:rPr lang="ru-RU" altLang="en-US" dirty="0" err="1">
                <a:solidFill>
                  <a:srgbClr val="0000FF"/>
                </a:solidFill>
                <a:latin typeface="Comic Sans MS" pitchFamily="64" charset="0"/>
              </a:rPr>
              <a:t>for</a:t>
            </a:r>
            <a:r>
              <a:rPr lang="ru-RU" altLang="en-US" dirty="0">
                <a:solidFill>
                  <a:srgbClr val="0000FF"/>
                </a:solidFill>
                <a:latin typeface="Comic Sans MS" pitchFamily="64" charset="0"/>
              </a:rPr>
              <a:t> </a:t>
            </a:r>
            <a:r>
              <a:rPr lang="ru-RU" altLang="en-US" dirty="0" err="1">
                <a:solidFill>
                  <a:srgbClr val="0000FF"/>
                </a:solidFill>
                <a:latin typeface="Comic Sans MS" pitchFamily="64" charset="0"/>
              </a:rPr>
              <a:t>detector</a:t>
            </a:r>
            <a:r>
              <a:rPr lang="ru-RU" altLang="en-US" dirty="0">
                <a:solidFill>
                  <a:srgbClr val="0000FF"/>
                </a:solidFill>
                <a:latin typeface="Comic Sans MS" pitchFamily="64" charset="0"/>
              </a:rPr>
              <a:t> </a:t>
            </a:r>
            <a:r>
              <a:rPr lang="ru-RU" altLang="en-US" dirty="0" err="1">
                <a:solidFill>
                  <a:srgbClr val="0000FF"/>
                </a:solidFill>
                <a:latin typeface="Comic Sans MS" pitchFamily="64" charset="0"/>
              </a:rPr>
              <a:t>construction</a:t>
            </a:r>
            <a:endParaRPr lang="ru-RU" altLang="en-US" dirty="0">
              <a:solidFill>
                <a:srgbClr val="0000FF"/>
              </a:solidFill>
              <a:latin typeface="Comic Sans MS" pitchFamily="64" charset="0"/>
            </a:endParaRPr>
          </a:p>
          <a:p>
            <a:pPr lvl="1">
              <a:lnSpc>
                <a:spcPct val="116000"/>
              </a:lnSpc>
              <a:spcAft>
                <a:spcPts val="1032"/>
              </a:spcAft>
              <a:buFont typeface="Times New Roman" pitchFamily="16" charset="0"/>
              <a:buChar char="–"/>
            </a:pPr>
            <a:r>
              <a:rPr lang="ru-RU" altLang="en-US" dirty="0" err="1">
                <a:solidFill>
                  <a:srgbClr val="0000FF"/>
                </a:solidFill>
                <a:latin typeface="Comic Sans MS" pitchFamily="64" charset="0"/>
              </a:rPr>
              <a:t>radiation</a:t>
            </a:r>
            <a:r>
              <a:rPr lang="ru-RU" altLang="en-US" dirty="0">
                <a:solidFill>
                  <a:srgbClr val="0000FF"/>
                </a:solidFill>
                <a:latin typeface="Comic Sans MS" pitchFamily="64" charset="0"/>
              </a:rPr>
              <a:t> </a:t>
            </a:r>
            <a:r>
              <a:rPr lang="ru-RU" altLang="en-US" dirty="0" err="1">
                <a:solidFill>
                  <a:srgbClr val="0000FF"/>
                </a:solidFill>
                <a:latin typeface="Comic Sans MS" pitchFamily="64" charset="0"/>
              </a:rPr>
              <a:t>hard</a:t>
            </a:r>
            <a:endParaRPr lang="ru-RU" altLang="en-US" dirty="0">
              <a:solidFill>
                <a:srgbClr val="0000FF"/>
              </a:solidFill>
              <a:latin typeface="Comic Sans MS" pitchFamily="64" charset="0"/>
            </a:endParaRPr>
          </a:p>
          <a:p>
            <a:pPr lvl="1">
              <a:spcAft>
                <a:spcPts val="1032"/>
              </a:spcAft>
              <a:buFont typeface="Times New Roman" pitchFamily="16" charset="0"/>
              <a:buChar char="–"/>
            </a:pPr>
            <a:r>
              <a:rPr lang="ru-RU" altLang="en-US" dirty="0">
                <a:solidFill>
                  <a:srgbClr val="0000FF"/>
                </a:solidFill>
                <a:latin typeface="Comic Sans MS" pitchFamily="64" charset="0"/>
              </a:rPr>
              <a:t>Z(</a:t>
            </a:r>
            <a:r>
              <a:rPr lang="ru-RU" altLang="en-US" dirty="0" err="1">
                <a:solidFill>
                  <a:srgbClr val="0000FF"/>
                </a:solidFill>
                <a:latin typeface="Comic Sans MS" pitchFamily="64" charset="0"/>
              </a:rPr>
              <a:t>GaAs</a:t>
            </a:r>
            <a:r>
              <a:rPr lang="ru-RU" altLang="en-US" dirty="0">
                <a:solidFill>
                  <a:srgbClr val="0000FF"/>
                </a:solidFill>
                <a:latin typeface="Comic Sans MS" pitchFamily="64" charset="0"/>
              </a:rPr>
              <a:t>)~ 32 </a:t>
            </a:r>
            <a:r>
              <a:rPr lang="ru-RU" altLang="en-US" dirty="0" err="1">
                <a:latin typeface="Comic Sans MS" pitchFamily="64" charset="0"/>
              </a:rPr>
              <a:t>vs</a:t>
            </a:r>
            <a:r>
              <a:rPr lang="ru-RU" altLang="en-US" dirty="0">
                <a:latin typeface="Comic Sans MS" pitchFamily="64" charset="0"/>
              </a:rPr>
              <a:t> Z(</a:t>
            </a:r>
            <a:r>
              <a:rPr lang="ru-RU" altLang="en-US" dirty="0" err="1">
                <a:latin typeface="Comic Sans MS" pitchFamily="64" charset="0"/>
              </a:rPr>
              <a:t>Si</a:t>
            </a:r>
            <a:r>
              <a:rPr lang="ru-RU" altLang="en-US" dirty="0">
                <a:latin typeface="Comic Sans MS" pitchFamily="64" charset="0"/>
              </a:rPr>
              <a:t>)=14 </a:t>
            </a:r>
            <a:r>
              <a:rPr lang="ru-RU" altLang="en-US" dirty="0">
                <a:latin typeface="Times New Roman" pitchFamily="16" charset="0"/>
                <a:cs typeface="Times New Roman" pitchFamily="16" charset="0"/>
              </a:rPr>
              <a:t>→</a:t>
            </a:r>
            <a:r>
              <a:rPr lang="ru-RU" altLang="en-US" dirty="0">
                <a:latin typeface="Comic Sans MS" pitchFamily="64" charset="0"/>
                <a:cs typeface="Times New Roman" pitchFamily="16" charset="0"/>
              </a:rPr>
              <a:t> </a:t>
            </a: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4211960" y="4343496"/>
            <a:ext cx="3539520" cy="37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16000"/>
              </a:lnSpc>
            </a:pPr>
            <a:r>
              <a:rPr lang="ru-RU" altLang="en-US" dirty="0" err="1">
                <a:latin typeface="Comic Sans MS" pitchFamily="64" charset="0"/>
              </a:rPr>
              <a:t>higher</a:t>
            </a:r>
            <a:r>
              <a:rPr lang="ru-RU" altLang="en-US" dirty="0">
                <a:latin typeface="Comic Sans MS" pitchFamily="64" charset="0"/>
              </a:rPr>
              <a:t> </a:t>
            </a:r>
            <a:r>
              <a:rPr lang="ru-RU" altLang="en-US" dirty="0" err="1">
                <a:latin typeface="Comic Sans MS" pitchFamily="64" charset="0"/>
              </a:rPr>
              <a:t>photon</a:t>
            </a:r>
            <a:r>
              <a:rPr lang="ru-RU" altLang="en-US" dirty="0">
                <a:latin typeface="Comic Sans MS" pitchFamily="64" charset="0"/>
              </a:rPr>
              <a:t> </a:t>
            </a:r>
            <a:r>
              <a:rPr lang="ru-RU" altLang="en-US" dirty="0" err="1">
                <a:latin typeface="Comic Sans MS" pitchFamily="64" charset="0"/>
              </a:rPr>
              <a:t>detection</a:t>
            </a:r>
            <a:r>
              <a:rPr lang="ru-RU" altLang="en-US" dirty="0">
                <a:latin typeface="Comic Sans MS" pitchFamily="64" charset="0"/>
              </a:rPr>
              <a:t> </a:t>
            </a:r>
            <a:r>
              <a:rPr lang="ru-RU" altLang="en-US" dirty="0" err="1">
                <a:latin typeface="Comic Sans MS" pitchFamily="64" charset="0"/>
              </a:rPr>
              <a:t>efficiency</a:t>
            </a:r>
            <a:endParaRPr lang="ru-RU" altLang="en-US" dirty="0">
              <a:latin typeface="Comic Sans MS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2042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44454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Si vs GaAs 1550 </a:t>
            </a:r>
            <a:r>
              <a:rPr lang="en-US" sz="3200" dirty="0" err="1" smtClean="0"/>
              <a:t>kGy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1935715" y="1164541"/>
            <a:ext cx="1514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n-CL" sz="1200" b="1" dirty="0" smtClean="0">
                <a:solidFill>
                  <a:srgbClr val="FF0000"/>
                </a:solidFill>
              </a:rPr>
              <a:t>Si </a:t>
            </a:r>
            <a:r>
              <a:rPr lang="arn-CL" sz="1200" b="1" dirty="0">
                <a:solidFill>
                  <a:srgbClr val="FF0000"/>
                </a:solidFill>
              </a:rPr>
              <a:t>1260 kGy ; T =22°C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03977" y="1164540"/>
            <a:ext cx="1730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n-CL" sz="1200" b="1" dirty="0" smtClean="0">
                <a:solidFill>
                  <a:srgbClr val="FF0000"/>
                </a:solidFill>
              </a:rPr>
              <a:t>GaAs </a:t>
            </a:r>
            <a:r>
              <a:rPr lang="arn-CL" sz="1200" b="1" dirty="0">
                <a:solidFill>
                  <a:srgbClr val="FF0000"/>
                </a:solidFill>
              </a:rPr>
              <a:t>1550 kGy ; T =22°C</a:t>
            </a:r>
            <a:endParaRPr lang="ru-RU" sz="1200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054" y="1556792"/>
            <a:ext cx="4320000" cy="310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54" y="1556792"/>
            <a:ext cx="4320000" cy="310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26429" y="4833612"/>
            <a:ext cx="4074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n-CL" sz="1050" b="1" dirty="0" smtClean="0">
                <a:solidFill>
                  <a:srgbClr val="FF0000"/>
                </a:solidFill>
              </a:rPr>
              <a:t>PED</a:t>
            </a:r>
            <a:endParaRPr lang="ru-RU" sz="105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6430" y="5348772"/>
            <a:ext cx="3706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n-CL" sz="1050" b="1" dirty="0" smtClean="0">
                <a:solidFill>
                  <a:srgbClr val="FF0000"/>
                </a:solidFill>
              </a:rPr>
              <a:t>SIG</a:t>
            </a:r>
            <a:endParaRPr lang="ru-RU" sz="1050" b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4764454" y="2204864"/>
            <a:ext cx="892733" cy="26287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966738" y="2276872"/>
            <a:ext cx="1189438" cy="30719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3305594" y="3110695"/>
            <a:ext cx="1220835" cy="172291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2910879" y="3237653"/>
            <a:ext cx="1512874" cy="211111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22282" y="5733256"/>
            <a:ext cx="73781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After 1.5 </a:t>
            </a:r>
            <a:r>
              <a:rPr lang="en-US" sz="1600" dirty="0" err="1" smtClean="0"/>
              <a:t>MGy</a:t>
            </a:r>
            <a:r>
              <a:rPr lang="en-US" sz="1600" dirty="0" smtClean="0"/>
              <a:t> </a:t>
            </a:r>
            <a:r>
              <a:rPr lang="ru-RU" sz="1600" dirty="0" err="1" smtClean="0"/>
              <a:t>the</a:t>
            </a:r>
            <a:r>
              <a:rPr lang="ru-RU" sz="1600" dirty="0" smtClean="0"/>
              <a:t> </a:t>
            </a:r>
            <a:r>
              <a:rPr lang="ru-RU" sz="1600" dirty="0"/>
              <a:t>MIP-</a:t>
            </a:r>
            <a:r>
              <a:rPr lang="ru-RU" sz="1600" dirty="0" err="1"/>
              <a:t>signal</a:t>
            </a:r>
            <a:r>
              <a:rPr lang="ru-RU" sz="1600" dirty="0"/>
              <a:t> </a:t>
            </a:r>
            <a:r>
              <a:rPr lang="ru-RU" sz="1600" dirty="0" err="1"/>
              <a:t>and</a:t>
            </a:r>
            <a:r>
              <a:rPr lang="ru-RU" sz="1600" dirty="0"/>
              <a:t> </a:t>
            </a:r>
            <a:r>
              <a:rPr lang="en-US" sz="1600" dirty="0" smtClean="0"/>
              <a:t>the </a:t>
            </a:r>
            <a:r>
              <a:rPr lang="ru-RU" sz="1600" dirty="0" err="1" smtClean="0"/>
              <a:t>pedestal</a:t>
            </a:r>
            <a:r>
              <a:rPr lang="ru-RU" sz="1600" dirty="0" smtClean="0"/>
              <a:t> </a:t>
            </a:r>
            <a:r>
              <a:rPr lang="en-US" sz="1600" dirty="0" smtClean="0"/>
              <a:t>still </a:t>
            </a:r>
            <a:r>
              <a:rPr lang="ru-RU" sz="1600" dirty="0" err="1" smtClean="0"/>
              <a:t>separat</a:t>
            </a:r>
            <a:r>
              <a:rPr lang="en-US" sz="1600" dirty="0" err="1" smtClean="0"/>
              <a:t>ed</a:t>
            </a:r>
            <a:r>
              <a:rPr lang="en-US" sz="1600" dirty="0" smtClean="0"/>
              <a:t> for </a:t>
            </a:r>
            <a:r>
              <a:rPr lang="en-US" sz="1600" dirty="0" err="1" smtClean="0"/>
              <a:t>GaAs:Cr</a:t>
            </a: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753" y="1633109"/>
            <a:ext cx="4320000" cy="309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1" y="1633109"/>
            <a:ext cx="4320000" cy="310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44454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Si cooling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1935715" y="1164541"/>
            <a:ext cx="1435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n-CL" sz="1200" b="1" dirty="0" smtClean="0">
                <a:solidFill>
                  <a:srgbClr val="FF0000"/>
                </a:solidFill>
              </a:rPr>
              <a:t>Si 602 </a:t>
            </a:r>
            <a:r>
              <a:rPr lang="arn-CL" sz="1200" b="1" dirty="0">
                <a:solidFill>
                  <a:srgbClr val="FF0000"/>
                </a:solidFill>
              </a:rPr>
              <a:t>kGy ; T =</a:t>
            </a:r>
            <a:r>
              <a:rPr lang="arn-CL" sz="1200" b="1" dirty="0" smtClean="0">
                <a:solidFill>
                  <a:srgbClr val="FF0000"/>
                </a:solidFill>
              </a:rPr>
              <a:t>20°C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03977" y="1164540"/>
            <a:ext cx="1403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n-CL" sz="1200" b="1" dirty="0" smtClean="0">
                <a:solidFill>
                  <a:srgbClr val="FF0000"/>
                </a:solidFill>
              </a:rPr>
              <a:t>Si 602 </a:t>
            </a:r>
            <a:r>
              <a:rPr lang="arn-CL" sz="1200" b="1" dirty="0">
                <a:solidFill>
                  <a:srgbClr val="FF0000"/>
                </a:solidFill>
              </a:rPr>
              <a:t>kGy ; T </a:t>
            </a:r>
            <a:r>
              <a:rPr lang="arn-CL" sz="1200" b="1" dirty="0" smtClean="0">
                <a:solidFill>
                  <a:srgbClr val="FF0000"/>
                </a:solidFill>
              </a:rPr>
              <a:t>=-1°C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2719" y="5425111"/>
            <a:ext cx="4074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n-CL" sz="1050" b="1" dirty="0" smtClean="0">
                <a:solidFill>
                  <a:srgbClr val="FF0000"/>
                </a:solidFill>
              </a:rPr>
              <a:t>PED</a:t>
            </a:r>
            <a:endParaRPr lang="ru-RU" sz="105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3474" y="4730938"/>
            <a:ext cx="3706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n-CL" sz="1050" b="1" dirty="0" smtClean="0">
                <a:solidFill>
                  <a:srgbClr val="FF0000"/>
                </a:solidFill>
              </a:rPr>
              <a:t>SIG</a:t>
            </a:r>
            <a:endParaRPr lang="ru-RU" sz="1050" b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5364088" y="3260726"/>
            <a:ext cx="1832790" cy="147021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490203" y="3789040"/>
            <a:ext cx="2278500" cy="17392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3563888" y="4077072"/>
            <a:ext cx="1539550" cy="14512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3131840" y="3068960"/>
            <a:ext cx="1844595" cy="173374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5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786" y="1688739"/>
            <a:ext cx="4320000" cy="309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44454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Si cooling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1935715" y="1164541"/>
            <a:ext cx="1514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n-CL" sz="1200" b="1" dirty="0" smtClean="0">
                <a:solidFill>
                  <a:srgbClr val="FF0000"/>
                </a:solidFill>
              </a:rPr>
              <a:t>Si </a:t>
            </a:r>
            <a:r>
              <a:rPr lang="arn-CL" sz="1200" b="1" dirty="0">
                <a:solidFill>
                  <a:srgbClr val="FF0000"/>
                </a:solidFill>
              </a:rPr>
              <a:t>1260 kGy ; T =22°C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03977" y="1164540"/>
            <a:ext cx="1602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n-CL" sz="1200" b="1" dirty="0" smtClean="0">
                <a:solidFill>
                  <a:srgbClr val="FF0000"/>
                </a:solidFill>
              </a:rPr>
              <a:t>Si 1698 </a:t>
            </a:r>
            <a:r>
              <a:rPr lang="arn-CL" sz="1200" b="1" dirty="0">
                <a:solidFill>
                  <a:srgbClr val="FF0000"/>
                </a:solidFill>
              </a:rPr>
              <a:t>kGy ; T </a:t>
            </a:r>
            <a:r>
              <a:rPr lang="arn-CL" sz="1200" b="1" dirty="0" smtClean="0">
                <a:solidFill>
                  <a:srgbClr val="FF0000"/>
                </a:solidFill>
              </a:rPr>
              <a:t>=-0.7°C</a:t>
            </a:r>
            <a:endParaRPr lang="ru-RU" sz="1200" b="1" dirty="0">
              <a:solidFill>
                <a:srgbClr val="FF000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54" y="1556792"/>
            <a:ext cx="4320000" cy="310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60712" y="5323298"/>
            <a:ext cx="4074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n-CL" sz="1050" b="1" dirty="0" smtClean="0">
                <a:solidFill>
                  <a:srgbClr val="FF0000"/>
                </a:solidFill>
              </a:rPr>
              <a:t>PED</a:t>
            </a:r>
            <a:endParaRPr lang="ru-RU" sz="105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0479" y="4833612"/>
            <a:ext cx="3706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n-CL" sz="1050" b="1" dirty="0" smtClean="0">
                <a:solidFill>
                  <a:srgbClr val="FF0000"/>
                </a:solidFill>
              </a:rPr>
              <a:t>SIG</a:t>
            </a:r>
            <a:endParaRPr lang="ru-RU" sz="1050" b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4764454" y="2708920"/>
            <a:ext cx="1921332" cy="212469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966738" y="2924944"/>
            <a:ext cx="2125542" cy="24238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3275856" y="4136858"/>
            <a:ext cx="1285262" cy="131339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3059832" y="3501008"/>
            <a:ext cx="1307106" cy="136148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9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44454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GaAs CCE vs Dose</a:t>
            </a:r>
            <a:endParaRPr lang="ru-RU" sz="3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07248"/>
            <a:ext cx="6552728" cy="428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80438" y="1618647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(GaAs)</a:t>
            </a:r>
            <a:endParaRPr lang="en-US" sz="11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486538" y="2029892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(GaAs)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47639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44454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Si CCE vs Dose</a:t>
            </a:r>
            <a:endParaRPr lang="ru-RU" sz="3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722091"/>
              </p:ext>
            </p:extLst>
          </p:nvPr>
        </p:nvGraphicFramePr>
        <p:xfrm>
          <a:off x="755576" y="764704"/>
          <a:ext cx="7200800" cy="4595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Graph" r:id="rId4" imgW="4154400" imgH="2901600" progId="Origin50.Graph">
                  <p:embed/>
                </p:oleObj>
              </mc:Choice>
              <mc:Fallback>
                <p:oleObj name="Graph" r:id="rId4" imgW="415440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6" y="764704"/>
                        <a:ext cx="7200800" cy="4595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31640" y="5157192"/>
            <a:ext cx="612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</a:t>
            </a:r>
            <a:r>
              <a:rPr lang="en-US" b="1" smtClean="0"/>
              <a:t>ue </a:t>
            </a:r>
            <a:r>
              <a:rPr lang="en-US" b="1" dirty="0"/>
              <a:t>to increasing of the dark current the pedestal considerably broadened and the measurement becomes difficult for doses higher 0.5 </a:t>
            </a:r>
            <a:r>
              <a:rPr lang="en-US" b="1" dirty="0" err="1"/>
              <a:t>MGy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483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44454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GaAs:Cr</a:t>
            </a:r>
            <a:r>
              <a:rPr lang="en-US" sz="3200" dirty="0" smtClean="0"/>
              <a:t> and Si sensor resolution.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1830" y="4869160"/>
            <a:ext cx="81599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/>
              <a:t>2σ-criterion </a:t>
            </a:r>
            <a:r>
              <a:rPr lang="ru-RU" sz="1600" dirty="0" err="1"/>
              <a:t>was</a:t>
            </a:r>
            <a:r>
              <a:rPr lang="ru-RU" sz="1600" dirty="0"/>
              <a:t> </a:t>
            </a:r>
            <a:r>
              <a:rPr lang="ru-RU" sz="1600" dirty="0" err="1" smtClean="0"/>
              <a:t>applied</a:t>
            </a:r>
            <a:r>
              <a:rPr lang="en-US" sz="1600" dirty="0" smtClean="0"/>
              <a:t> </a:t>
            </a:r>
            <a:r>
              <a:rPr lang="ru-RU" sz="1600" dirty="0" err="1" smtClean="0"/>
              <a:t>for</a:t>
            </a:r>
            <a:r>
              <a:rPr lang="ru-RU" sz="1600" dirty="0" smtClean="0"/>
              <a:t> </a:t>
            </a:r>
            <a:r>
              <a:rPr lang="ru-RU" sz="1600" dirty="0"/>
              <a:t>a </a:t>
            </a:r>
            <a:r>
              <a:rPr lang="ru-RU" sz="1600" dirty="0" err="1"/>
              <a:t>correct</a:t>
            </a:r>
            <a:r>
              <a:rPr lang="ru-RU" sz="1600" dirty="0"/>
              <a:t> </a:t>
            </a:r>
            <a:r>
              <a:rPr lang="ru-RU" sz="1600" dirty="0" err="1"/>
              <a:t>comparison</a:t>
            </a:r>
            <a:r>
              <a:rPr lang="ru-RU" sz="1600" dirty="0"/>
              <a:t> </a:t>
            </a:r>
            <a:r>
              <a:rPr lang="ru-RU" sz="1600" dirty="0" err="1"/>
              <a:t>of</a:t>
            </a:r>
            <a:r>
              <a:rPr lang="ru-RU" sz="1600" dirty="0"/>
              <a:t> </a:t>
            </a:r>
            <a:r>
              <a:rPr lang="ru-RU" sz="1600" dirty="0" err="1"/>
              <a:t>Si</a:t>
            </a:r>
            <a:r>
              <a:rPr lang="ru-RU" sz="1600" dirty="0"/>
              <a:t> </a:t>
            </a:r>
            <a:r>
              <a:rPr lang="ru-RU" sz="1600" dirty="0" err="1"/>
              <a:t>and</a:t>
            </a:r>
            <a:r>
              <a:rPr lang="ru-RU" sz="1600" dirty="0"/>
              <a:t> </a:t>
            </a:r>
            <a:r>
              <a:rPr lang="ru-RU" sz="1600" dirty="0" err="1"/>
              <a:t>GaAs</a:t>
            </a:r>
            <a:r>
              <a:rPr lang="ru-RU" sz="1600" dirty="0"/>
              <a:t> </a:t>
            </a:r>
            <a:r>
              <a:rPr lang="ru-RU" sz="1600" dirty="0" err="1"/>
              <a:t>sensor</a:t>
            </a:r>
            <a:r>
              <a:rPr lang="ru-RU" sz="1600" dirty="0"/>
              <a:t> </a:t>
            </a:r>
            <a:r>
              <a:rPr lang="ru-RU" sz="1600" dirty="0" err="1" smtClean="0"/>
              <a:t>performance</a:t>
            </a:r>
            <a:r>
              <a:rPr lang="ru-RU" sz="1600" dirty="0" smtClean="0"/>
              <a:t>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b="1" i="1" dirty="0" smtClean="0"/>
              <a:t>K</a:t>
            </a:r>
            <a:r>
              <a:rPr lang="en-US" sz="1600" dirty="0" smtClean="0"/>
              <a:t> is the </a:t>
            </a:r>
            <a:r>
              <a:rPr lang="ru-RU" sz="1600" dirty="0" err="1" smtClean="0"/>
              <a:t>ratio</a:t>
            </a:r>
            <a:r>
              <a:rPr lang="ru-RU" sz="1600" dirty="0" smtClean="0"/>
              <a:t> </a:t>
            </a:r>
            <a:r>
              <a:rPr lang="ru-RU" sz="1600" dirty="0" err="1"/>
              <a:t>of</a:t>
            </a:r>
            <a:r>
              <a:rPr lang="ru-RU" sz="1600" dirty="0"/>
              <a:t> </a:t>
            </a:r>
            <a:r>
              <a:rPr lang="ru-RU" sz="1600" dirty="0" err="1"/>
              <a:t>events</a:t>
            </a:r>
            <a:r>
              <a:rPr lang="ru-RU" sz="1600" dirty="0"/>
              <a:t> </a:t>
            </a:r>
            <a:r>
              <a:rPr lang="ru-RU" sz="1600" dirty="0" err="1"/>
              <a:t>departed</a:t>
            </a:r>
            <a:r>
              <a:rPr lang="ru-RU" sz="1600" dirty="0"/>
              <a:t> </a:t>
            </a:r>
            <a:r>
              <a:rPr lang="ru-RU" sz="1600" dirty="0" err="1"/>
              <a:t>greater</a:t>
            </a:r>
            <a:r>
              <a:rPr lang="ru-RU" sz="1600" dirty="0"/>
              <a:t> </a:t>
            </a:r>
            <a:r>
              <a:rPr lang="ru-RU" sz="1600" dirty="0" err="1"/>
              <a:t>than</a:t>
            </a:r>
            <a:r>
              <a:rPr lang="ru-RU" sz="1600" dirty="0"/>
              <a:t> </a:t>
            </a:r>
            <a:r>
              <a:rPr lang="ru-RU" sz="1600" dirty="0" err="1"/>
              <a:t>the</a:t>
            </a:r>
            <a:r>
              <a:rPr lang="ru-RU" sz="1600" dirty="0"/>
              <a:t> </a:t>
            </a:r>
            <a:r>
              <a:rPr lang="ru-RU" sz="1600" dirty="0" err="1"/>
              <a:t>total</a:t>
            </a:r>
            <a:r>
              <a:rPr lang="ru-RU" sz="1600" dirty="0"/>
              <a:t> </a:t>
            </a:r>
            <a:r>
              <a:rPr lang="ru-RU" sz="1600" dirty="0" err="1"/>
              <a:t>number</a:t>
            </a:r>
            <a:r>
              <a:rPr lang="ru-RU" sz="1600" dirty="0"/>
              <a:t> 2σ </a:t>
            </a:r>
            <a:r>
              <a:rPr lang="ru-RU" sz="1600" dirty="0" err="1"/>
              <a:t>from</a:t>
            </a:r>
            <a:r>
              <a:rPr lang="ru-RU" sz="1600" dirty="0"/>
              <a:t> </a:t>
            </a:r>
            <a:r>
              <a:rPr lang="ru-RU" sz="1600" dirty="0" err="1"/>
              <a:t>pedestal</a:t>
            </a:r>
            <a:r>
              <a:rPr lang="ru-RU" sz="1600" dirty="0"/>
              <a:t> </a:t>
            </a:r>
            <a:r>
              <a:rPr lang="ru-RU" sz="1600" dirty="0" err="1"/>
              <a:t>to</a:t>
            </a:r>
            <a:r>
              <a:rPr lang="ru-RU" sz="1600" dirty="0"/>
              <a:t> </a:t>
            </a:r>
            <a:r>
              <a:rPr lang="ru-RU" sz="1600" dirty="0" err="1"/>
              <a:t>the</a:t>
            </a:r>
            <a:r>
              <a:rPr lang="ru-RU" sz="1600" dirty="0"/>
              <a:t> </a:t>
            </a:r>
            <a:r>
              <a:rPr lang="ru-RU" sz="1600" dirty="0" err="1"/>
              <a:t>total</a:t>
            </a:r>
            <a:r>
              <a:rPr lang="ru-RU" sz="1600" dirty="0"/>
              <a:t> </a:t>
            </a:r>
            <a:r>
              <a:rPr lang="ru-RU" sz="1600" dirty="0" err="1"/>
              <a:t>number</a:t>
            </a:r>
            <a:r>
              <a:rPr lang="ru-RU" sz="1600" dirty="0"/>
              <a:t> </a:t>
            </a:r>
            <a:r>
              <a:rPr lang="ru-RU" sz="1600" dirty="0" err="1"/>
              <a:t>of</a:t>
            </a:r>
            <a:r>
              <a:rPr lang="ru-RU" sz="1600" dirty="0"/>
              <a:t> </a:t>
            </a:r>
            <a:r>
              <a:rPr lang="ru-RU" sz="1600" dirty="0" err="1"/>
              <a:t>events</a:t>
            </a:r>
            <a:r>
              <a:rPr lang="ru-RU" sz="1600" dirty="0"/>
              <a:t> </a:t>
            </a:r>
            <a:r>
              <a:rPr lang="ru-RU" sz="1600" dirty="0" err="1"/>
              <a:t>in</a:t>
            </a:r>
            <a:r>
              <a:rPr lang="ru-RU" sz="1600" dirty="0"/>
              <a:t>  </a:t>
            </a:r>
            <a:r>
              <a:rPr lang="ru-RU" sz="1600" dirty="0" smtClean="0"/>
              <a:t>MIP-</a:t>
            </a:r>
            <a:r>
              <a:rPr lang="ru-RU" sz="1600" dirty="0" err="1" smtClean="0"/>
              <a:t>spectrum</a:t>
            </a:r>
            <a:r>
              <a:rPr lang="en-US" sz="16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ru-RU" sz="1600" dirty="0" err="1" smtClean="0">
                <a:effectLst/>
              </a:rPr>
              <a:t>The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err="1">
                <a:effectLst/>
              </a:rPr>
              <a:t>greater</a:t>
            </a:r>
            <a:r>
              <a:rPr lang="ru-RU" sz="1600" dirty="0">
                <a:effectLst/>
              </a:rPr>
              <a:t> </a:t>
            </a:r>
            <a:r>
              <a:rPr lang="en-US" sz="1600" b="1" i="1" dirty="0" smtClean="0">
                <a:effectLst/>
              </a:rPr>
              <a:t>K</a:t>
            </a:r>
            <a:r>
              <a:rPr lang="ru-RU" sz="1600" dirty="0" smtClean="0">
                <a:effectLst/>
              </a:rPr>
              <a:t>, </a:t>
            </a:r>
            <a:r>
              <a:rPr lang="ru-RU" sz="1600" dirty="0" err="1">
                <a:effectLst/>
              </a:rPr>
              <a:t>the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better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the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signal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and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pedestal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are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separated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in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the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spectrum</a:t>
            </a:r>
            <a:r>
              <a:rPr lang="ru-RU" sz="1600" dirty="0">
                <a:effectLst/>
              </a:rPr>
              <a:t>.</a:t>
            </a:r>
            <a:endParaRPr lang="ru-RU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516216" y="2636912"/>
                <a:ext cx="1151213" cy="6571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</a:rPr>
                        <m:t>𝑲</m:t>
                      </m:r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σ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b="1" i="1" baseline="-25000">
                                  <a:latin typeface="Cambria Math"/>
                                </a:rPr>
                                <m:t>𝐭𝐨𝐭𝐚𝐥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636912"/>
                <a:ext cx="1151213" cy="657103"/>
              </a:xfrm>
              <a:prstGeom prst="rect">
                <a:avLst/>
              </a:prstGeom>
              <a:blipFill rotWithShape="1">
                <a:blip r:embed="rId3"/>
                <a:stretch>
                  <a:fillRect b="-9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9" y="877889"/>
            <a:ext cx="4617887" cy="388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908720"/>
            <a:ext cx="1080120" cy="189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5247048" y="1514044"/>
            <a:ext cx="79208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GaAs </a:t>
            </a:r>
            <a:r>
              <a:rPr lang="en-US" sz="800" b="1" dirty="0" smtClean="0">
                <a:solidFill>
                  <a:schemeClr val="tx1"/>
                </a:solidFill>
              </a:rPr>
              <a:t>barrier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1822879"/>
            <a:ext cx="79208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Si N5</a:t>
            </a:r>
            <a:endParaRPr lang="en-US" sz="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40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44454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GaAs </a:t>
            </a:r>
            <a:r>
              <a:rPr lang="en-US" sz="3200" dirty="0" smtClean="0"/>
              <a:t>CCE-</a:t>
            </a:r>
            <a:r>
              <a:rPr lang="en-US" sz="3200" dirty="0" err="1" smtClean="0"/>
              <a:t>V</a:t>
            </a:r>
            <a:r>
              <a:rPr lang="en-US" sz="2400" dirty="0" err="1" smtClean="0"/>
              <a:t>bias</a:t>
            </a:r>
            <a:r>
              <a:rPr lang="en-US" sz="2400" dirty="0" smtClean="0"/>
              <a:t> </a:t>
            </a:r>
            <a:r>
              <a:rPr lang="en-US" sz="3200" dirty="0" smtClean="0"/>
              <a:t>dependence.</a:t>
            </a:r>
            <a:endParaRPr lang="ru-RU" sz="32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9984745"/>
              </p:ext>
            </p:extLst>
          </p:nvPr>
        </p:nvGraphicFramePr>
        <p:xfrm>
          <a:off x="1115616" y="908720"/>
          <a:ext cx="7056784" cy="3916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38874" y="4725144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F</a:t>
            </a:r>
            <a:r>
              <a:rPr lang="ru-RU" sz="1600" dirty="0" err="1" smtClean="0"/>
              <a:t>or</a:t>
            </a:r>
            <a:r>
              <a:rPr lang="ru-RU" sz="1600" dirty="0" smtClean="0"/>
              <a:t> </a:t>
            </a:r>
            <a:r>
              <a:rPr lang="ru-RU" sz="1600" dirty="0" err="1"/>
              <a:t>the</a:t>
            </a:r>
            <a:r>
              <a:rPr lang="ru-RU" sz="1600" dirty="0"/>
              <a:t> </a:t>
            </a:r>
            <a:r>
              <a:rPr lang="ru-RU" sz="1600" dirty="0" err="1"/>
              <a:t>irradiated</a:t>
            </a:r>
            <a:r>
              <a:rPr lang="ru-RU" sz="1600" dirty="0"/>
              <a:t> </a:t>
            </a:r>
            <a:r>
              <a:rPr lang="ru-RU" sz="1600" dirty="0" err="1"/>
              <a:t>GaAs</a:t>
            </a:r>
            <a:r>
              <a:rPr lang="ru-RU" sz="1600" dirty="0"/>
              <a:t> </a:t>
            </a:r>
            <a:r>
              <a:rPr lang="ru-RU" sz="1600" dirty="0" err="1"/>
              <a:t>sensors</a:t>
            </a:r>
            <a:r>
              <a:rPr lang="ru-RU" sz="1600" dirty="0"/>
              <a:t> CCE </a:t>
            </a:r>
            <a:r>
              <a:rPr lang="ru-RU" sz="1600" dirty="0" err="1" smtClean="0"/>
              <a:t>increases</a:t>
            </a:r>
            <a:r>
              <a:rPr lang="ru-RU" sz="1600" dirty="0" smtClean="0"/>
              <a:t> </a:t>
            </a:r>
            <a:r>
              <a:rPr lang="ru-RU" sz="1600" dirty="0" err="1"/>
              <a:t>significant</a:t>
            </a:r>
            <a:r>
              <a:rPr lang="ru-RU" sz="1600" dirty="0"/>
              <a:t> </a:t>
            </a:r>
            <a:r>
              <a:rPr lang="ru-RU" sz="1600" dirty="0" err="1"/>
              <a:t>with</a:t>
            </a:r>
            <a:r>
              <a:rPr lang="ru-RU" sz="1600" dirty="0"/>
              <a:t> </a:t>
            </a:r>
            <a:r>
              <a:rPr lang="ru-RU" sz="1600" dirty="0" err="1"/>
              <a:t>the</a:t>
            </a:r>
            <a:r>
              <a:rPr lang="ru-RU" sz="1600" dirty="0"/>
              <a:t> </a:t>
            </a:r>
            <a:r>
              <a:rPr lang="ru-RU" sz="1600" dirty="0" err="1"/>
              <a:t>field</a:t>
            </a:r>
            <a:r>
              <a:rPr lang="ru-RU" sz="1600" dirty="0"/>
              <a:t> </a:t>
            </a:r>
            <a:r>
              <a:rPr lang="ru-RU" sz="1600" dirty="0" err="1"/>
              <a:t>strength</a:t>
            </a:r>
            <a:r>
              <a:rPr lang="ru-RU" sz="1600" dirty="0"/>
              <a:t> </a:t>
            </a:r>
            <a:r>
              <a:rPr lang="ru-RU" sz="1600" dirty="0" err="1"/>
              <a:t>up</a:t>
            </a:r>
            <a:r>
              <a:rPr lang="ru-RU" sz="1600" dirty="0"/>
              <a:t> </a:t>
            </a:r>
            <a:r>
              <a:rPr lang="ru-RU" sz="1600" dirty="0" err="1"/>
              <a:t>to</a:t>
            </a:r>
            <a:r>
              <a:rPr lang="ru-RU" sz="1600" dirty="0"/>
              <a:t> </a:t>
            </a:r>
            <a:r>
              <a:rPr lang="ru-RU" sz="1600" b="1" dirty="0"/>
              <a:t>20 </a:t>
            </a:r>
            <a:r>
              <a:rPr lang="ru-RU" sz="1600" b="1" dirty="0" err="1"/>
              <a:t>kV</a:t>
            </a:r>
            <a:r>
              <a:rPr lang="ru-RU" sz="1600" b="1" dirty="0"/>
              <a:t> / </a:t>
            </a:r>
            <a:r>
              <a:rPr lang="ru-RU" sz="1600" b="1" dirty="0" err="1"/>
              <a:t>cm</a:t>
            </a:r>
            <a:r>
              <a:rPr lang="ru-RU" sz="1600" dirty="0"/>
              <a:t>,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ru-RU" sz="1600" dirty="0" err="1" smtClean="0"/>
              <a:t>while</a:t>
            </a:r>
            <a:r>
              <a:rPr lang="ru-RU" sz="1600" dirty="0" smtClean="0"/>
              <a:t> </a:t>
            </a:r>
            <a:r>
              <a:rPr lang="ru-RU" sz="1600" dirty="0" err="1"/>
              <a:t>in</a:t>
            </a:r>
            <a:r>
              <a:rPr lang="ru-RU" sz="1600" dirty="0"/>
              <a:t> </a:t>
            </a:r>
            <a:r>
              <a:rPr lang="ru-RU" sz="1600" dirty="0" err="1"/>
              <a:t>the</a:t>
            </a:r>
            <a:r>
              <a:rPr lang="ru-RU" sz="1600" dirty="0"/>
              <a:t> </a:t>
            </a:r>
            <a:r>
              <a:rPr lang="ru-RU" sz="1600" dirty="0" err="1"/>
              <a:t>non-irradiated</a:t>
            </a:r>
            <a:r>
              <a:rPr lang="ru-RU" sz="1600" dirty="0"/>
              <a:t> </a:t>
            </a:r>
            <a:r>
              <a:rPr lang="ru-RU" sz="1600" dirty="0" err="1"/>
              <a:t>sensors</a:t>
            </a:r>
            <a:r>
              <a:rPr lang="ru-RU" sz="1600" dirty="0"/>
              <a:t> </a:t>
            </a:r>
            <a:r>
              <a:rPr lang="ru-RU" sz="1600" dirty="0" err="1"/>
              <a:t>saturation</a:t>
            </a:r>
            <a:r>
              <a:rPr lang="ru-RU" sz="1600" dirty="0"/>
              <a:t> </a:t>
            </a:r>
            <a:r>
              <a:rPr lang="ru-RU" sz="1600" dirty="0" err="1"/>
              <a:t>begins</a:t>
            </a:r>
            <a:r>
              <a:rPr lang="ru-RU" sz="1600" dirty="0"/>
              <a:t> </a:t>
            </a:r>
            <a:r>
              <a:rPr lang="ru-RU" sz="1600" dirty="0" err="1"/>
              <a:t>at</a:t>
            </a:r>
            <a:r>
              <a:rPr lang="ru-RU" sz="1600" dirty="0"/>
              <a:t> </a:t>
            </a:r>
            <a:r>
              <a:rPr lang="ru-RU" sz="1600" b="1" dirty="0"/>
              <a:t>1 </a:t>
            </a:r>
            <a:r>
              <a:rPr lang="ru-RU" sz="1600" b="1" dirty="0" err="1" smtClean="0"/>
              <a:t>kV</a:t>
            </a:r>
            <a:r>
              <a:rPr lang="ru-RU" sz="1600" b="1" dirty="0" smtClean="0"/>
              <a:t>/</a:t>
            </a:r>
            <a:r>
              <a:rPr lang="ru-RU" sz="1600" b="1" dirty="0" err="1" smtClean="0"/>
              <a:t>cm</a:t>
            </a:r>
            <a:endParaRPr lang="ru-RU" sz="16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21075" y="1174807"/>
            <a:ext cx="6383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GaAs HR</a:t>
            </a:r>
            <a:endParaRPr lang="en-US" sz="1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73605" y="1765501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GaAs barrier</a:t>
            </a:r>
            <a:endParaRPr lang="en-US" sz="1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53714" y="2369683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GaAs barrier</a:t>
            </a:r>
            <a:endParaRPr lang="en-US" sz="1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28330" y="2959440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GaAs barrier</a:t>
            </a:r>
            <a:endParaRPr lang="en-US" sz="1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01596" y="3439452"/>
            <a:ext cx="992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GaAs HR</a:t>
            </a:r>
            <a:endParaRPr lang="en-US" sz="1000" b="1" dirty="0"/>
          </a:p>
        </p:txBody>
      </p:sp>
      <p:sp>
        <p:nvSpPr>
          <p:cNvPr id="12" name="Умножение 11"/>
          <p:cNvSpPr/>
          <p:nvPr/>
        </p:nvSpPr>
        <p:spPr>
          <a:xfrm>
            <a:off x="6791902" y="3501008"/>
            <a:ext cx="72008" cy="1231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9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46738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CCE measurements for GaAs and Si under neutron irradiation from IBR 2</a:t>
            </a:r>
            <a:endParaRPr lang="en-US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307372"/>
              </p:ext>
            </p:extLst>
          </p:nvPr>
        </p:nvGraphicFramePr>
        <p:xfrm>
          <a:off x="683568" y="713446"/>
          <a:ext cx="7289543" cy="5091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Graph" r:id="rId3" imgW="4154400" imgH="2901600" progId="Origin50.Graph">
                  <p:embed/>
                </p:oleObj>
              </mc:Choice>
              <mc:Fallback>
                <p:oleObj name="Graph" r:id="rId3" imgW="415440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713446"/>
                        <a:ext cx="7289543" cy="5091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10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Summary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>
              <a:lnSpc>
                <a:spcPct val="150000"/>
              </a:lnSpc>
            </a:pPr>
            <a:r>
              <a:rPr lang="ru-RU" sz="1600" dirty="0" err="1"/>
              <a:t>Irradiation</a:t>
            </a:r>
            <a:r>
              <a:rPr lang="ru-RU" sz="1600" dirty="0"/>
              <a:t> </a:t>
            </a:r>
            <a:r>
              <a:rPr lang="ru-RU" sz="1600" dirty="0" err="1"/>
              <a:t>of</a:t>
            </a:r>
            <a:r>
              <a:rPr lang="ru-RU" sz="1600" dirty="0"/>
              <a:t> </a:t>
            </a:r>
            <a:r>
              <a:rPr lang="ru-RU" sz="1600" dirty="0" err="1"/>
              <a:t>the</a:t>
            </a:r>
            <a:r>
              <a:rPr lang="ru-RU" sz="1600" dirty="0"/>
              <a:t> </a:t>
            </a:r>
            <a:r>
              <a:rPr lang="ru-RU" sz="1600" dirty="0" err="1"/>
              <a:t>high-resistive</a:t>
            </a:r>
            <a:r>
              <a:rPr lang="ru-RU" sz="1600" dirty="0"/>
              <a:t> </a:t>
            </a:r>
            <a:r>
              <a:rPr lang="ru-RU" sz="1600" dirty="0" err="1"/>
              <a:t>and</a:t>
            </a:r>
            <a:r>
              <a:rPr lang="ru-RU" sz="1600" dirty="0"/>
              <a:t> </a:t>
            </a:r>
            <a:r>
              <a:rPr lang="ru-RU" sz="1600" dirty="0" err="1"/>
              <a:t>barrier</a:t>
            </a:r>
            <a:r>
              <a:rPr lang="ru-RU" sz="1600" dirty="0"/>
              <a:t> </a:t>
            </a:r>
            <a:r>
              <a:rPr lang="ru-RU" sz="1600" dirty="0" err="1"/>
              <a:t>GaAs:Cr</a:t>
            </a:r>
            <a:r>
              <a:rPr lang="ru-RU" sz="1600" dirty="0"/>
              <a:t> </a:t>
            </a:r>
            <a:r>
              <a:rPr lang="en-US" sz="1600" dirty="0" err="1"/>
              <a:t>sens</a:t>
            </a:r>
            <a:r>
              <a:rPr lang="ru-RU" sz="1600" dirty="0" err="1"/>
              <a:t>ors</a:t>
            </a:r>
            <a:r>
              <a:rPr lang="ru-RU" sz="1600" dirty="0"/>
              <a:t> </a:t>
            </a:r>
            <a:r>
              <a:rPr lang="ru-RU" sz="1600" dirty="0" err="1"/>
              <a:t>and</a:t>
            </a:r>
            <a:r>
              <a:rPr lang="ru-RU" sz="1600" dirty="0"/>
              <a:t> </a:t>
            </a:r>
            <a:r>
              <a:rPr lang="ru-RU" sz="1600" dirty="0" err="1"/>
              <a:t>the</a:t>
            </a:r>
            <a:r>
              <a:rPr lang="ru-RU" sz="1600" dirty="0"/>
              <a:t> </a:t>
            </a:r>
            <a:r>
              <a:rPr lang="ru-RU" sz="1600" dirty="0" err="1"/>
              <a:t>normal</a:t>
            </a:r>
            <a:r>
              <a:rPr lang="ru-RU" sz="1600" dirty="0"/>
              <a:t> </a:t>
            </a:r>
            <a:r>
              <a:rPr lang="ru-RU" sz="1600" dirty="0" err="1"/>
              <a:t>and</a:t>
            </a:r>
            <a:r>
              <a:rPr lang="ru-RU" sz="1600" dirty="0"/>
              <a:t> </a:t>
            </a:r>
            <a:r>
              <a:rPr lang="ru-RU" sz="1600" dirty="0" err="1"/>
              <a:t>radiation-resistant</a:t>
            </a:r>
            <a:r>
              <a:rPr lang="ru-RU" sz="1600" dirty="0"/>
              <a:t> n-</a:t>
            </a:r>
            <a:r>
              <a:rPr lang="ru-RU" sz="1600" dirty="0" err="1"/>
              <a:t>type</a:t>
            </a:r>
            <a:r>
              <a:rPr lang="ru-RU" sz="1600" dirty="0"/>
              <a:t> </a:t>
            </a:r>
            <a:r>
              <a:rPr lang="ru-RU" sz="1600" dirty="0" err="1"/>
              <a:t>Si</a:t>
            </a:r>
            <a:r>
              <a:rPr lang="ru-RU" sz="1600" dirty="0"/>
              <a:t> </a:t>
            </a:r>
            <a:r>
              <a:rPr lang="ru-RU" sz="1600" dirty="0" err="1"/>
              <a:t>sensors</a:t>
            </a:r>
            <a:r>
              <a:rPr lang="ru-RU" sz="1600" dirty="0"/>
              <a:t> </a:t>
            </a:r>
            <a:r>
              <a:rPr lang="ru-RU" sz="1600" dirty="0" err="1"/>
              <a:t>by</a:t>
            </a:r>
            <a:r>
              <a:rPr lang="ru-RU" sz="1600" dirty="0"/>
              <a:t> 20 </a:t>
            </a:r>
            <a:r>
              <a:rPr lang="ru-RU" sz="1600" dirty="0" err="1"/>
              <a:t>MeV</a:t>
            </a:r>
            <a:r>
              <a:rPr lang="ru-RU" sz="1600" dirty="0"/>
              <a:t> </a:t>
            </a:r>
            <a:r>
              <a:rPr lang="ru-RU" sz="1600" dirty="0" err="1" smtClean="0"/>
              <a:t>electron</a:t>
            </a:r>
            <a:r>
              <a:rPr lang="ru-RU" sz="1600" dirty="0" smtClean="0"/>
              <a:t> </a:t>
            </a:r>
            <a:r>
              <a:rPr lang="ru-RU" sz="1600" dirty="0" err="1"/>
              <a:t>beam</a:t>
            </a:r>
            <a:r>
              <a:rPr lang="ru-RU" sz="1600" dirty="0"/>
              <a:t> </a:t>
            </a:r>
            <a:r>
              <a:rPr lang="ru-RU" sz="1600" dirty="0" err="1"/>
              <a:t>of</a:t>
            </a:r>
            <a:r>
              <a:rPr lang="ru-RU" sz="1600" dirty="0"/>
              <a:t> </a:t>
            </a:r>
            <a:r>
              <a:rPr lang="ru-RU" sz="1600" dirty="0" err="1" smtClean="0"/>
              <a:t>was</a:t>
            </a:r>
            <a:r>
              <a:rPr lang="ru-RU" sz="1600" dirty="0" smtClean="0"/>
              <a:t> </a:t>
            </a:r>
            <a:r>
              <a:rPr lang="ru-RU" sz="1600" dirty="0" err="1" smtClean="0"/>
              <a:t>performed</a:t>
            </a:r>
            <a:r>
              <a:rPr lang="en-US" sz="1600" dirty="0"/>
              <a:t>.</a:t>
            </a:r>
            <a:endParaRPr lang="en-US" sz="1600" dirty="0" smtClean="0"/>
          </a:p>
          <a:p>
            <a:pPr fontAlgn="t">
              <a:lnSpc>
                <a:spcPct val="150000"/>
              </a:lnSpc>
            </a:pPr>
            <a:r>
              <a:rPr lang="en-US" sz="1600" dirty="0" smtClean="0"/>
              <a:t>R</a:t>
            </a:r>
            <a:r>
              <a:rPr lang="ru-RU" sz="1600" dirty="0" err="1" smtClean="0"/>
              <a:t>adiation</a:t>
            </a:r>
            <a:r>
              <a:rPr lang="ru-RU" sz="1600" dirty="0" smtClean="0"/>
              <a:t> </a:t>
            </a:r>
            <a:r>
              <a:rPr lang="ru-RU" sz="1600" dirty="0" err="1"/>
              <a:t>damage</a:t>
            </a:r>
            <a:r>
              <a:rPr lang="ru-RU" sz="1600" dirty="0"/>
              <a:t> </a:t>
            </a:r>
            <a:r>
              <a:rPr lang="ru-RU" sz="1600" dirty="0" err="1"/>
              <a:t>in</a:t>
            </a:r>
            <a:r>
              <a:rPr lang="ru-RU" sz="1600" dirty="0"/>
              <a:t> </a:t>
            </a:r>
            <a:r>
              <a:rPr lang="ru-RU" sz="1600" dirty="0" err="1"/>
              <a:t>GaAs</a:t>
            </a:r>
            <a:r>
              <a:rPr lang="ru-RU" sz="1600" dirty="0"/>
              <a:t> </a:t>
            </a:r>
            <a:r>
              <a:rPr lang="ru-RU" sz="1600" dirty="0" err="1"/>
              <a:t>and</a:t>
            </a:r>
            <a:r>
              <a:rPr lang="ru-RU" sz="1600" dirty="0"/>
              <a:t> </a:t>
            </a:r>
            <a:r>
              <a:rPr lang="ru-RU" sz="1600" dirty="0" err="1"/>
              <a:t>Si</a:t>
            </a:r>
            <a:r>
              <a:rPr lang="ru-RU" sz="1600" dirty="0"/>
              <a:t> </a:t>
            </a:r>
            <a:r>
              <a:rPr lang="en-US" sz="1600" dirty="0" smtClean="0"/>
              <a:t>are </a:t>
            </a:r>
            <a:r>
              <a:rPr lang="ru-RU" sz="1600" dirty="0" err="1" smtClean="0"/>
              <a:t>different</a:t>
            </a:r>
            <a:r>
              <a:rPr lang="en-US" sz="1600" dirty="0" smtClean="0"/>
              <a:t>: 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ncreasing</a:t>
            </a:r>
            <a:r>
              <a:rPr lang="ru-RU" sz="1600" dirty="0" smtClean="0"/>
              <a:t> </a:t>
            </a:r>
            <a:r>
              <a:rPr lang="ru-RU" sz="1600" dirty="0" err="1"/>
              <a:t>of</a:t>
            </a:r>
            <a:r>
              <a:rPr lang="ru-RU" sz="1600" dirty="0"/>
              <a:t> </a:t>
            </a:r>
            <a:r>
              <a:rPr lang="ru-RU" sz="1600" dirty="0" err="1"/>
              <a:t>the</a:t>
            </a:r>
            <a:r>
              <a:rPr lang="ru-RU" sz="1600" dirty="0"/>
              <a:t> </a:t>
            </a:r>
            <a:r>
              <a:rPr lang="ru-RU" sz="1600" dirty="0" err="1"/>
              <a:t>dark</a:t>
            </a:r>
            <a:r>
              <a:rPr lang="ru-RU" sz="1600" dirty="0"/>
              <a:t> </a:t>
            </a:r>
            <a:r>
              <a:rPr lang="ru-RU" sz="1600" dirty="0" err="1" smtClean="0"/>
              <a:t>current</a:t>
            </a:r>
            <a:r>
              <a:rPr lang="en-US" sz="1600" dirty="0" smtClean="0"/>
              <a:t> in Si and dropping signal in GaAs. </a:t>
            </a:r>
          </a:p>
          <a:p>
            <a:pPr fontAlgn="t">
              <a:lnSpc>
                <a:spcPct val="150000"/>
              </a:lnSpc>
            </a:pPr>
            <a:r>
              <a:rPr lang="ru-RU" sz="1600" dirty="0"/>
              <a:t>A </a:t>
            </a:r>
            <a:r>
              <a:rPr lang="ru-RU" sz="1600" dirty="0" err="1"/>
              <a:t>significant</a:t>
            </a:r>
            <a:r>
              <a:rPr lang="ru-RU" sz="1600" dirty="0"/>
              <a:t> </a:t>
            </a:r>
            <a:r>
              <a:rPr lang="ru-RU" sz="1600" dirty="0" err="1"/>
              <a:t>difference</a:t>
            </a:r>
            <a:r>
              <a:rPr lang="ru-RU" sz="1600" dirty="0"/>
              <a:t> </a:t>
            </a:r>
            <a:r>
              <a:rPr lang="ru-RU" sz="1600" dirty="0" err="1"/>
              <a:t>between</a:t>
            </a:r>
            <a:r>
              <a:rPr lang="ru-RU" sz="1600" dirty="0"/>
              <a:t> </a:t>
            </a:r>
            <a:r>
              <a:rPr lang="en-US" sz="1600" dirty="0" smtClean="0"/>
              <a:t>two</a:t>
            </a:r>
            <a:r>
              <a:rPr lang="ru-RU" sz="1600" dirty="0" smtClean="0"/>
              <a:t> </a:t>
            </a:r>
            <a:r>
              <a:rPr lang="ru-RU" sz="1600" dirty="0" err="1"/>
              <a:t>types</a:t>
            </a:r>
            <a:r>
              <a:rPr lang="ru-RU" sz="1600" dirty="0"/>
              <a:t> </a:t>
            </a:r>
            <a:r>
              <a:rPr lang="en-US" sz="1600" dirty="0" smtClean="0"/>
              <a:t>of </a:t>
            </a:r>
            <a:r>
              <a:rPr lang="ru-RU" sz="1600" dirty="0" err="1" smtClean="0"/>
              <a:t>GaAs:Cr</a:t>
            </a:r>
            <a:r>
              <a:rPr lang="ru-RU" sz="1600" dirty="0" smtClean="0"/>
              <a:t> </a:t>
            </a:r>
            <a:r>
              <a:rPr lang="ru-RU" sz="1600" dirty="0" err="1"/>
              <a:t>sensors</a:t>
            </a:r>
            <a:r>
              <a:rPr lang="ru-RU" sz="1600" dirty="0"/>
              <a:t> </a:t>
            </a:r>
            <a:r>
              <a:rPr lang="en-US" sz="1600" dirty="0" smtClean="0"/>
              <a:t>and two types of Si </a:t>
            </a:r>
            <a:r>
              <a:rPr lang="ru-RU" sz="1600" dirty="0" err="1" smtClean="0"/>
              <a:t>is</a:t>
            </a:r>
            <a:r>
              <a:rPr lang="ru-RU" sz="1600" dirty="0" smtClean="0"/>
              <a:t> </a:t>
            </a:r>
            <a:r>
              <a:rPr lang="ru-RU" sz="1600" dirty="0" err="1"/>
              <a:t>not</a:t>
            </a:r>
            <a:r>
              <a:rPr lang="ru-RU" sz="1600" dirty="0"/>
              <a:t> </a:t>
            </a:r>
            <a:r>
              <a:rPr lang="ru-RU" sz="1600" dirty="0" err="1" smtClean="0"/>
              <a:t>found</a:t>
            </a:r>
            <a:r>
              <a:rPr lang="en-US" sz="1600" dirty="0" smtClean="0"/>
              <a:t>.</a:t>
            </a:r>
            <a:r>
              <a:rPr lang="ru-RU" sz="1600" dirty="0" smtClean="0"/>
              <a:t> </a:t>
            </a:r>
            <a:endParaRPr lang="en-US" sz="1600" dirty="0" smtClean="0"/>
          </a:p>
          <a:p>
            <a:pPr fontAlgn="t">
              <a:lnSpc>
                <a:spcPct val="150000"/>
              </a:lnSpc>
            </a:pPr>
            <a:r>
              <a:rPr lang="ru-RU" sz="1600" dirty="0"/>
              <a:t>2-σ </a:t>
            </a:r>
            <a:r>
              <a:rPr lang="ru-RU" sz="1600" dirty="0" err="1"/>
              <a:t>criterion</a:t>
            </a:r>
            <a:r>
              <a:rPr lang="ru-RU" sz="1600" dirty="0"/>
              <a:t> </a:t>
            </a:r>
            <a:r>
              <a:rPr lang="ru-RU" sz="1600" dirty="0" err="1"/>
              <a:t>was</a:t>
            </a:r>
            <a:r>
              <a:rPr lang="ru-RU" sz="1600" dirty="0"/>
              <a:t> </a:t>
            </a:r>
            <a:r>
              <a:rPr lang="ru-RU" sz="1600" dirty="0" err="1"/>
              <a:t>applied</a:t>
            </a:r>
            <a:r>
              <a:rPr lang="ru-RU" sz="1600" dirty="0"/>
              <a:t> </a:t>
            </a:r>
            <a:r>
              <a:rPr lang="ru-RU" sz="1600" dirty="0" err="1"/>
              <a:t>to</a:t>
            </a:r>
            <a:r>
              <a:rPr lang="ru-RU" sz="1600" dirty="0"/>
              <a:t> </a:t>
            </a:r>
            <a:r>
              <a:rPr lang="ru-RU" sz="1600" dirty="0" err="1"/>
              <a:t>separate</a:t>
            </a:r>
            <a:r>
              <a:rPr lang="ru-RU" sz="1600" dirty="0"/>
              <a:t> </a:t>
            </a:r>
            <a:r>
              <a:rPr lang="ru-RU" sz="1600" dirty="0" err="1"/>
              <a:t>the</a:t>
            </a:r>
            <a:r>
              <a:rPr lang="ru-RU" sz="1600" dirty="0"/>
              <a:t> </a:t>
            </a:r>
            <a:r>
              <a:rPr lang="ru-RU" sz="1600" dirty="0" err="1" smtClean="0"/>
              <a:t>signal</a:t>
            </a:r>
            <a:r>
              <a:rPr lang="ru-RU" sz="1600" dirty="0" smtClean="0"/>
              <a:t> </a:t>
            </a:r>
            <a:r>
              <a:rPr lang="ru-RU" sz="1600" dirty="0" err="1"/>
              <a:t>from</a:t>
            </a:r>
            <a:r>
              <a:rPr lang="ru-RU" sz="1600" dirty="0"/>
              <a:t> </a:t>
            </a:r>
            <a:r>
              <a:rPr lang="ru-RU" sz="1600" dirty="0" err="1"/>
              <a:t>the</a:t>
            </a:r>
            <a:r>
              <a:rPr lang="ru-RU" sz="1600" dirty="0"/>
              <a:t> </a:t>
            </a:r>
            <a:r>
              <a:rPr lang="ru-RU" sz="1600" dirty="0" err="1" smtClean="0"/>
              <a:t>pedestal</a:t>
            </a:r>
            <a:r>
              <a:rPr lang="en-US" sz="1600" dirty="0" smtClean="0"/>
              <a:t>. </a:t>
            </a:r>
          </a:p>
          <a:p>
            <a:pPr fontAlgn="t">
              <a:lnSpc>
                <a:spcPct val="150000"/>
              </a:lnSpc>
            </a:pPr>
            <a:r>
              <a:rPr lang="en-US" sz="1600" dirty="0" smtClean="0"/>
              <a:t>After </a:t>
            </a:r>
            <a:r>
              <a:rPr lang="ru-RU" sz="1600" dirty="0" err="1" smtClean="0"/>
              <a:t>dose</a:t>
            </a:r>
            <a:r>
              <a:rPr lang="en-US" sz="1600" dirty="0" smtClean="0"/>
              <a:t> </a:t>
            </a:r>
            <a:r>
              <a:rPr lang="en-US" sz="1600" dirty="0"/>
              <a:t>1.5 </a:t>
            </a:r>
            <a:r>
              <a:rPr lang="en-US" sz="1600" dirty="0" err="1" smtClean="0"/>
              <a:t>Mgy</a:t>
            </a:r>
            <a:r>
              <a:rPr lang="en-US" sz="1600" dirty="0" smtClean="0"/>
              <a:t> in </a:t>
            </a:r>
            <a:r>
              <a:rPr lang="en-US" sz="1600" dirty="0" err="1" smtClean="0"/>
              <a:t>GaAs:Cr</a:t>
            </a:r>
            <a:r>
              <a:rPr lang="ru-RU" sz="1600" dirty="0" smtClean="0"/>
              <a:t> </a:t>
            </a:r>
            <a:r>
              <a:rPr lang="en-US" sz="1600" dirty="0" smtClean="0"/>
              <a:t>signal magnitude remains about </a:t>
            </a:r>
            <a:r>
              <a:rPr lang="ru-RU" sz="1600" dirty="0" smtClean="0"/>
              <a:t>10</a:t>
            </a:r>
            <a:r>
              <a:rPr lang="ru-RU" sz="1600" dirty="0"/>
              <a:t>% </a:t>
            </a:r>
            <a:r>
              <a:rPr lang="ru-RU" sz="1600" dirty="0" err="1"/>
              <a:t>of</a:t>
            </a:r>
            <a:r>
              <a:rPr lang="ru-RU" sz="1600" dirty="0"/>
              <a:t> </a:t>
            </a:r>
            <a:r>
              <a:rPr lang="ru-RU" sz="1600" dirty="0" err="1" smtClean="0"/>
              <a:t>initial</a:t>
            </a:r>
            <a:r>
              <a:rPr lang="en-US" sz="1600" dirty="0" smtClean="0"/>
              <a:t>, when Si is not possible to use at room temperature. </a:t>
            </a:r>
            <a:endParaRPr lang="ru-RU" sz="1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36321" y="146895"/>
            <a:ext cx="8228160" cy="612065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</a:tabLst>
            </a:pPr>
            <a:r>
              <a:rPr lang="ru-RU" altLang="en-US"/>
              <a:t>Two types of GaAs:Cr detectors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1121" y="1117557"/>
            <a:ext cx="4219200" cy="2338806"/>
          </a:xfrm>
          <a:ln/>
        </p:spPr>
        <p:txBody>
          <a:bodyPr/>
          <a:lstStyle/>
          <a:p>
            <a:pPr marL="289445" indent="-247684">
              <a:buFont typeface="Times New Roman" pitchFamily="16" charset="0"/>
              <a:buChar char="•"/>
              <a:tabLst>
                <a:tab pos="-332645" algn="l"/>
                <a:tab pos="504007" algn="l"/>
                <a:tab pos="792012" algn="l"/>
                <a:tab pos="1199538" algn="l"/>
                <a:tab pos="1607064" algn="l"/>
                <a:tab pos="2014590" algn="l"/>
                <a:tab pos="2422116" algn="l"/>
                <a:tab pos="2829642" algn="l"/>
                <a:tab pos="3237168" algn="l"/>
                <a:tab pos="3644694" algn="l"/>
                <a:tab pos="4052220" algn="l"/>
                <a:tab pos="4459746" algn="l"/>
                <a:tab pos="4867272" algn="l"/>
                <a:tab pos="5274798" algn="l"/>
                <a:tab pos="5682324" algn="l"/>
                <a:tab pos="6089850" algn="l"/>
                <a:tab pos="6497376" algn="l"/>
                <a:tab pos="6904902" algn="l"/>
                <a:tab pos="7312428" algn="l"/>
                <a:tab pos="7719954" algn="l"/>
                <a:tab pos="8127480" algn="l"/>
              </a:tabLst>
            </a:pPr>
            <a:r>
              <a:rPr lang="ru-RU" altLang="en-US"/>
              <a:t>'Resistive' GaAs:Cr</a:t>
            </a:r>
          </a:p>
          <a:p>
            <a:pPr marL="967694" lvl="1" indent="-518408">
              <a:buFont typeface="Times New Roman" pitchFamily="16" charset="0"/>
              <a:buChar char="–"/>
              <a:tabLst>
                <a:tab pos="-332645" algn="l"/>
                <a:tab pos="504007" algn="l"/>
                <a:tab pos="792012" algn="l"/>
                <a:tab pos="1199538" algn="l"/>
                <a:tab pos="1607064" algn="l"/>
                <a:tab pos="2014590" algn="l"/>
                <a:tab pos="2422116" algn="l"/>
                <a:tab pos="2829642" algn="l"/>
                <a:tab pos="3237168" algn="l"/>
                <a:tab pos="3644694" algn="l"/>
                <a:tab pos="4052220" algn="l"/>
                <a:tab pos="4459746" algn="l"/>
                <a:tab pos="4867272" algn="l"/>
                <a:tab pos="5274798" algn="l"/>
                <a:tab pos="5682324" algn="l"/>
                <a:tab pos="6089850" algn="l"/>
                <a:tab pos="6497376" algn="l"/>
                <a:tab pos="6904902" algn="l"/>
                <a:tab pos="7312428" algn="l"/>
                <a:tab pos="7719954" algn="l"/>
                <a:tab pos="8127480" algn="l"/>
              </a:tabLst>
            </a:pPr>
            <a:r>
              <a:rPr lang="ru-RU" altLang="en-US" sz="2000"/>
              <a:t>resistivity ~10</a:t>
            </a:r>
            <a:r>
              <a:rPr lang="ru-RU" altLang="en-US" sz="2000" baseline="33000"/>
              <a:t>9</a:t>
            </a:r>
            <a:r>
              <a:rPr lang="ru-RU" altLang="en-US" sz="2000"/>
              <a:t> Om*cm</a:t>
            </a:r>
          </a:p>
          <a:p>
            <a:pPr marL="967694" lvl="1" indent="-518408">
              <a:buFont typeface="Times New Roman" pitchFamily="16" charset="0"/>
              <a:buChar char="–"/>
              <a:tabLst>
                <a:tab pos="-332645" algn="l"/>
                <a:tab pos="504007" algn="l"/>
                <a:tab pos="792012" algn="l"/>
                <a:tab pos="1199538" algn="l"/>
                <a:tab pos="1607064" algn="l"/>
                <a:tab pos="2014590" algn="l"/>
                <a:tab pos="2422116" algn="l"/>
                <a:tab pos="2829642" algn="l"/>
                <a:tab pos="3237168" algn="l"/>
                <a:tab pos="3644694" algn="l"/>
                <a:tab pos="4052220" algn="l"/>
                <a:tab pos="4459746" algn="l"/>
                <a:tab pos="4867272" algn="l"/>
                <a:tab pos="5274798" algn="l"/>
                <a:tab pos="5682324" algn="l"/>
                <a:tab pos="6089850" algn="l"/>
                <a:tab pos="6497376" algn="l"/>
                <a:tab pos="6904902" algn="l"/>
                <a:tab pos="7312428" algn="l"/>
                <a:tab pos="7719954" algn="l"/>
                <a:tab pos="8127480" algn="l"/>
              </a:tabLst>
            </a:pPr>
            <a:r>
              <a:rPr lang="ru-RU" altLang="en-US" sz="2000"/>
              <a:t>active thickness up to 1 mm</a:t>
            </a:r>
          </a:p>
          <a:p>
            <a:pPr marL="967694" lvl="1" indent="-518408">
              <a:buFont typeface="Times New Roman" pitchFamily="16" charset="0"/>
              <a:buChar char="–"/>
              <a:tabLst>
                <a:tab pos="-332645" algn="l"/>
                <a:tab pos="504007" algn="l"/>
                <a:tab pos="792012" algn="l"/>
                <a:tab pos="1199538" algn="l"/>
                <a:tab pos="1607064" algn="l"/>
                <a:tab pos="2014590" algn="l"/>
                <a:tab pos="2422116" algn="l"/>
                <a:tab pos="2829642" algn="l"/>
                <a:tab pos="3237168" algn="l"/>
                <a:tab pos="3644694" algn="l"/>
                <a:tab pos="4052220" algn="l"/>
                <a:tab pos="4459746" algn="l"/>
                <a:tab pos="4867272" algn="l"/>
                <a:tab pos="5274798" algn="l"/>
                <a:tab pos="5682324" algn="l"/>
                <a:tab pos="6089850" algn="l"/>
                <a:tab pos="6497376" algn="l"/>
                <a:tab pos="6904902" algn="l"/>
                <a:tab pos="7312428" algn="l"/>
                <a:tab pos="7719954" algn="l"/>
                <a:tab pos="8127480" algn="l"/>
              </a:tabLst>
            </a:pPr>
            <a:r>
              <a:rPr lang="en-US" altLang="en-US" sz="2000">
                <a:cs typeface="Arial Bold" charset="0"/>
              </a:rPr>
              <a:t>electron drift length up to 2 mm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674240" y="1117558"/>
            <a:ext cx="4016160" cy="5131259"/>
          </a:xfrm>
          <a:ln/>
        </p:spPr>
        <p:txBody>
          <a:bodyPr/>
          <a:lstStyle/>
          <a:p>
            <a:pPr marL="289445" indent="-247684">
              <a:tabLst>
                <a:tab pos="-332645" algn="l"/>
                <a:tab pos="504007" algn="l"/>
                <a:tab pos="792012" algn="l"/>
                <a:tab pos="1199538" algn="l"/>
                <a:tab pos="1607064" algn="l"/>
                <a:tab pos="2014590" algn="l"/>
                <a:tab pos="2422116" algn="l"/>
                <a:tab pos="2829642" algn="l"/>
                <a:tab pos="3237168" algn="l"/>
                <a:tab pos="3644694" algn="l"/>
                <a:tab pos="4052220" algn="l"/>
                <a:tab pos="4459746" algn="l"/>
                <a:tab pos="4867272" algn="l"/>
                <a:tab pos="5274798" algn="l"/>
                <a:tab pos="5682324" algn="l"/>
                <a:tab pos="6089850" algn="l"/>
                <a:tab pos="6497376" algn="l"/>
                <a:tab pos="6904902" algn="l"/>
                <a:tab pos="7312428" algn="l"/>
                <a:tab pos="7719954" algn="l"/>
                <a:tab pos="8127480" algn="l"/>
              </a:tabLst>
            </a:pPr>
            <a:r>
              <a:rPr lang="ru-RU" altLang="en-US" dirty="0">
                <a:ea typeface="Comic Sans MS" pitchFamily="64" charset="0"/>
                <a:cs typeface="Comic Sans MS" pitchFamily="64" charset="0"/>
              </a:rPr>
              <a:t>πν </a:t>
            </a:r>
            <a:r>
              <a:rPr lang="ru-RU" altLang="en-US" dirty="0" err="1">
                <a:ea typeface="Comic Sans MS" pitchFamily="64" charset="0"/>
                <a:cs typeface="Comic Sans MS" pitchFamily="64" charset="0"/>
              </a:rPr>
              <a:t>junction</a:t>
            </a:r>
            <a:r>
              <a:rPr lang="ru-RU" altLang="en-US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dirty="0" err="1">
                <a:ea typeface="Comic Sans MS" pitchFamily="64" charset="0"/>
                <a:cs typeface="Comic Sans MS" pitchFamily="64" charset="0"/>
              </a:rPr>
              <a:t>structure</a:t>
            </a:r>
            <a:endParaRPr lang="ru-RU" altLang="en-US" dirty="0">
              <a:ea typeface="Comic Sans MS" pitchFamily="64" charset="0"/>
              <a:cs typeface="Comic Sans MS" pitchFamily="64" charset="0"/>
            </a:endParaRPr>
          </a:p>
          <a:p>
            <a:pPr marL="967694" lvl="1" indent="-518408">
              <a:tabLst>
                <a:tab pos="-332645" algn="l"/>
                <a:tab pos="504007" algn="l"/>
                <a:tab pos="792012" algn="l"/>
                <a:tab pos="1199538" algn="l"/>
                <a:tab pos="1607064" algn="l"/>
                <a:tab pos="2014590" algn="l"/>
                <a:tab pos="2422116" algn="l"/>
                <a:tab pos="2829642" algn="l"/>
                <a:tab pos="3237168" algn="l"/>
                <a:tab pos="3644694" algn="l"/>
                <a:tab pos="4052220" algn="l"/>
                <a:tab pos="4459746" algn="l"/>
                <a:tab pos="4867272" algn="l"/>
                <a:tab pos="5274798" algn="l"/>
                <a:tab pos="5682324" algn="l"/>
                <a:tab pos="6089850" algn="l"/>
                <a:tab pos="6497376" algn="l"/>
                <a:tab pos="6904902" algn="l"/>
                <a:tab pos="7312428" algn="l"/>
                <a:tab pos="7719954" algn="l"/>
                <a:tab pos="8127480" algn="l"/>
              </a:tabLst>
            </a:pPr>
            <a:r>
              <a:rPr lang="ru-RU" altLang="en-US" sz="2000" dirty="0" err="1">
                <a:ea typeface="Comic Sans MS" pitchFamily="64" charset="0"/>
                <a:cs typeface="Comic Sans MS" pitchFamily="64" charset="0"/>
              </a:rPr>
              <a:t>active</a:t>
            </a:r>
            <a:r>
              <a:rPr lang="ru-RU" altLang="en-US" sz="2000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sz="2000" dirty="0" err="1">
                <a:ea typeface="Comic Sans MS" pitchFamily="64" charset="0"/>
                <a:cs typeface="Comic Sans MS" pitchFamily="64" charset="0"/>
              </a:rPr>
              <a:t>thickness</a:t>
            </a:r>
            <a:r>
              <a:rPr lang="ru-RU" altLang="en-US" sz="2000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sz="2000" dirty="0" err="1">
                <a:ea typeface="Comic Sans MS" pitchFamily="64" charset="0"/>
                <a:cs typeface="Comic Sans MS" pitchFamily="64" charset="0"/>
              </a:rPr>
              <a:t>is</a:t>
            </a:r>
            <a:r>
              <a:rPr lang="ru-RU" altLang="en-US" sz="2000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sz="2000" dirty="0" err="1">
                <a:ea typeface="Comic Sans MS" pitchFamily="64" charset="0"/>
                <a:cs typeface="Comic Sans MS" pitchFamily="64" charset="0"/>
              </a:rPr>
              <a:t>determined</a:t>
            </a:r>
            <a:r>
              <a:rPr lang="ru-RU" altLang="en-US" sz="2000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sz="2000" dirty="0" err="1">
                <a:ea typeface="Comic Sans MS" pitchFamily="64" charset="0"/>
                <a:cs typeface="Comic Sans MS" pitchFamily="64" charset="0"/>
              </a:rPr>
              <a:t>by</a:t>
            </a:r>
            <a:r>
              <a:rPr lang="ru-RU" altLang="en-US" sz="2000" dirty="0">
                <a:ea typeface="Comic Sans MS" pitchFamily="64" charset="0"/>
                <a:cs typeface="Comic Sans MS" pitchFamily="64" charset="0"/>
              </a:rPr>
              <a:t> πν </a:t>
            </a:r>
            <a:r>
              <a:rPr lang="ru-RU" altLang="en-US" sz="2000" dirty="0" err="1">
                <a:ea typeface="Comic Sans MS" pitchFamily="64" charset="0"/>
                <a:cs typeface="Comic Sans MS" pitchFamily="64" charset="0"/>
              </a:rPr>
              <a:t>junction</a:t>
            </a:r>
            <a:r>
              <a:rPr lang="ru-RU" altLang="en-US" sz="2000" dirty="0">
                <a:ea typeface="Comic Sans MS" pitchFamily="64" charset="0"/>
                <a:cs typeface="Comic Sans MS" pitchFamily="64" charset="0"/>
              </a:rPr>
              <a:t> (~0.1-0.2 </a:t>
            </a:r>
            <a:r>
              <a:rPr lang="ru-RU" altLang="en-US" sz="2000" dirty="0" err="1">
                <a:ea typeface="Comic Sans MS" pitchFamily="64" charset="0"/>
                <a:cs typeface="Comic Sans MS" pitchFamily="64" charset="0"/>
              </a:rPr>
              <a:t>mm</a:t>
            </a:r>
            <a:r>
              <a:rPr lang="ru-RU" altLang="en-US" sz="2000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sz="2000" dirty="0" err="1">
                <a:ea typeface="Comic Sans MS" pitchFamily="64" charset="0"/>
                <a:cs typeface="Comic Sans MS" pitchFamily="64" charset="0"/>
              </a:rPr>
              <a:t>depending</a:t>
            </a:r>
            <a:r>
              <a:rPr lang="ru-RU" altLang="en-US" sz="2000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sz="2000" dirty="0" err="1">
                <a:ea typeface="Comic Sans MS" pitchFamily="64" charset="0"/>
                <a:cs typeface="Comic Sans MS" pitchFamily="64" charset="0"/>
              </a:rPr>
              <a:t>on</a:t>
            </a:r>
            <a:r>
              <a:rPr lang="ru-RU" altLang="en-US" sz="2000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sz="2000" dirty="0" err="1">
                <a:ea typeface="Comic Sans MS" pitchFamily="64" charset="0"/>
                <a:cs typeface="Comic Sans MS" pitchFamily="64" charset="0"/>
              </a:rPr>
              <a:t>Ubias</a:t>
            </a:r>
            <a:r>
              <a:rPr lang="ru-RU" altLang="en-US" sz="2000" dirty="0">
                <a:ea typeface="Comic Sans MS" pitchFamily="64" charset="0"/>
                <a:cs typeface="Comic Sans MS" pitchFamily="64" charset="0"/>
              </a:rPr>
              <a:t>)</a:t>
            </a:r>
          </a:p>
          <a:p>
            <a:pPr marL="967694" lvl="1" indent="-518408">
              <a:tabLst>
                <a:tab pos="-332645" algn="l"/>
                <a:tab pos="504007" algn="l"/>
                <a:tab pos="792012" algn="l"/>
                <a:tab pos="1199538" algn="l"/>
                <a:tab pos="1607064" algn="l"/>
                <a:tab pos="2014590" algn="l"/>
                <a:tab pos="2422116" algn="l"/>
                <a:tab pos="2829642" algn="l"/>
                <a:tab pos="3237168" algn="l"/>
                <a:tab pos="3644694" algn="l"/>
                <a:tab pos="4052220" algn="l"/>
                <a:tab pos="4459746" algn="l"/>
                <a:tab pos="4867272" algn="l"/>
                <a:tab pos="5274798" algn="l"/>
                <a:tab pos="5682324" algn="l"/>
                <a:tab pos="6089850" algn="l"/>
                <a:tab pos="6497376" algn="l"/>
                <a:tab pos="6904902" algn="l"/>
                <a:tab pos="7312428" algn="l"/>
                <a:tab pos="7719954" algn="l"/>
                <a:tab pos="8127480" algn="l"/>
              </a:tabLst>
            </a:pPr>
            <a:r>
              <a:rPr lang="ru-RU" altLang="en-US" sz="2000" dirty="0" err="1">
                <a:ea typeface="Comic Sans MS" pitchFamily="64" charset="0"/>
                <a:cs typeface="Comic Sans MS" pitchFamily="64" charset="0"/>
              </a:rPr>
              <a:t>resistivity</a:t>
            </a:r>
            <a:r>
              <a:rPr lang="ru-RU" altLang="en-US" sz="2000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sz="2000" dirty="0" err="1">
                <a:ea typeface="Comic Sans MS" pitchFamily="64" charset="0"/>
                <a:cs typeface="Comic Sans MS" pitchFamily="64" charset="0"/>
              </a:rPr>
              <a:t>and</a:t>
            </a:r>
            <a:r>
              <a:rPr lang="ru-RU" altLang="en-US" sz="2000" dirty="0">
                <a:ea typeface="Comic Sans MS" pitchFamily="64" charset="0"/>
                <a:cs typeface="Comic Sans MS" pitchFamily="64" charset="0"/>
              </a:rPr>
              <a:t> CCE </a:t>
            </a:r>
            <a:r>
              <a:rPr lang="ru-RU" altLang="en-US" sz="2000" dirty="0" err="1">
                <a:ea typeface="Comic Sans MS" pitchFamily="64" charset="0"/>
                <a:cs typeface="Comic Sans MS" pitchFamily="64" charset="0"/>
              </a:rPr>
              <a:t>is</a:t>
            </a:r>
            <a:r>
              <a:rPr lang="ru-RU" altLang="en-US" sz="2000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sz="2000" dirty="0" err="1">
                <a:ea typeface="Comic Sans MS" pitchFamily="64" charset="0"/>
                <a:cs typeface="Comic Sans MS" pitchFamily="64" charset="0"/>
              </a:rPr>
              <a:t>Ok</a:t>
            </a:r>
            <a:endParaRPr lang="ru-RU" altLang="en-US" sz="2000" dirty="0">
              <a:ea typeface="Comic Sans MS" pitchFamily="64" charset="0"/>
              <a:cs typeface="Comic Sans MS" pitchFamily="6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91680" y="3737193"/>
            <a:ext cx="4029120" cy="2261037"/>
          </a:xfrm>
          <a:prstGeom prst="rect">
            <a:avLst/>
          </a:prstGeom>
          <a:solidFill>
            <a:srgbClr val="FFFFCC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1621" rIns="81639" bIns="4082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ru-RU" altLang="en-US" sz="2400">
                <a:latin typeface="Times New Roman" pitchFamily="16" charset="0"/>
              </a:rPr>
              <a:t>ν-type GaAs:Cr</a:t>
            </a: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371520" y="3727112"/>
            <a:ext cx="4049280" cy="10082"/>
          </a:xfrm>
          <a:prstGeom prst="line">
            <a:avLst/>
          </a:prstGeom>
          <a:noFill/>
          <a:ln w="7200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371520" y="5980948"/>
            <a:ext cx="4049280" cy="10081"/>
          </a:xfrm>
          <a:prstGeom prst="line">
            <a:avLst/>
          </a:prstGeom>
          <a:noFill/>
          <a:ln w="7200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4584960" y="4707855"/>
            <a:ext cx="4055040" cy="1336460"/>
            <a:chOff x="3184" y="3269"/>
            <a:chExt cx="2816" cy="928"/>
          </a:xfrm>
        </p:grpSpPr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3195" y="3275"/>
              <a:ext cx="2797" cy="864"/>
            </a:xfrm>
            <a:prstGeom prst="rect">
              <a:avLst/>
            </a:prstGeom>
            <a:solidFill>
              <a:srgbClr val="CCFFFF"/>
            </a:solidFill>
            <a:ln w="9525" cap="flat">
              <a:solidFill>
                <a:srgbClr val="3465A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Rectangle 9"/>
            <p:cNvSpPr>
              <a:spLocks noChangeArrowheads="1"/>
            </p:cNvSpPr>
            <p:nvPr/>
          </p:nvSpPr>
          <p:spPr bwMode="auto">
            <a:xfrm>
              <a:off x="3195" y="3326"/>
              <a:ext cx="2804" cy="313"/>
            </a:xfrm>
            <a:prstGeom prst="rect">
              <a:avLst/>
            </a:prstGeom>
            <a:solidFill>
              <a:srgbClr val="E6E6FF"/>
            </a:solidFill>
            <a:ln w="9525" cap="flat">
              <a:solidFill>
                <a:srgbClr val="3465A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7932" rIns="90000" bIns="45000" anchor="ctr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pPr algn="ctr"/>
              <a:r>
                <a:rPr lang="ru-RU" altLang="en-US" sz="2400">
                  <a:latin typeface="Times New Roman" pitchFamily="16" charset="0"/>
                </a:rPr>
                <a:t>π-type GaAs:Cr</a:t>
              </a:r>
            </a:p>
          </p:txBody>
        </p:sp>
        <p:sp>
          <p:nvSpPr>
            <p:cNvPr id="7178" name="Rectangle 10"/>
            <p:cNvSpPr>
              <a:spLocks noChangeArrowheads="1"/>
            </p:cNvSpPr>
            <p:nvPr/>
          </p:nvSpPr>
          <p:spPr bwMode="auto">
            <a:xfrm>
              <a:off x="3195" y="3649"/>
              <a:ext cx="2804" cy="313"/>
            </a:xfrm>
            <a:prstGeom prst="rect">
              <a:avLst/>
            </a:prstGeom>
            <a:solidFill>
              <a:srgbClr val="729FCF"/>
            </a:solidFill>
            <a:ln w="9525" cap="flat">
              <a:solidFill>
                <a:srgbClr val="3465A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7932" rIns="90000" bIns="45000" anchor="ctr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pPr algn="ctr"/>
              <a:r>
                <a:rPr lang="ru-RU" altLang="en-US" sz="2400">
                  <a:latin typeface="Times New Roman" pitchFamily="16" charset="0"/>
                </a:rPr>
                <a:t>ν-type GaAs:Cr</a:t>
              </a:r>
            </a:p>
          </p:txBody>
        </p:sp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>
              <a:off x="3184" y="4153"/>
              <a:ext cx="2811" cy="6"/>
            </a:xfrm>
            <a:prstGeom prst="line">
              <a:avLst/>
            </a:prstGeom>
            <a:noFill/>
            <a:ln w="720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Line 12"/>
            <p:cNvSpPr>
              <a:spLocks noChangeShapeType="1"/>
            </p:cNvSpPr>
            <p:nvPr/>
          </p:nvSpPr>
          <p:spPr bwMode="auto">
            <a:xfrm>
              <a:off x="3184" y="3269"/>
              <a:ext cx="2811" cy="6"/>
            </a:xfrm>
            <a:prstGeom prst="line">
              <a:avLst/>
            </a:prstGeom>
            <a:noFill/>
            <a:ln w="720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Text Box 13"/>
            <p:cNvSpPr txBox="1">
              <a:spLocks noChangeArrowheads="1"/>
            </p:cNvSpPr>
            <p:nvPr/>
          </p:nvSpPr>
          <p:spPr bwMode="auto">
            <a:xfrm>
              <a:off x="3907" y="3910"/>
              <a:ext cx="117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7932" rIns="90000" bIns="4500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pPr algn="ctr"/>
              <a:r>
                <a:rPr lang="ru-RU" altLang="en-US" sz="2400">
                  <a:latin typeface="Times New Roman" pitchFamily="16" charset="0"/>
                </a:rPr>
                <a:t>n-type GaAs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16478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36321" y="146895"/>
            <a:ext cx="8228160" cy="612065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</a:tabLst>
            </a:pPr>
            <a:r>
              <a:rPr lang="ru-RU" altLang="en-US"/>
              <a:t>Summary of previous measurements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117558"/>
            <a:ext cx="8228160" cy="5131259"/>
          </a:xfrm>
          <a:ln/>
        </p:spPr>
        <p:txBody>
          <a:bodyPr>
            <a:normAutofit/>
          </a:bodyPr>
          <a:lstStyle/>
          <a:p>
            <a:pPr marL="289445" indent="-247684">
              <a:buFont typeface="Times New Roman" pitchFamily="16" charset="0"/>
              <a:buChar char="•"/>
              <a:tabLst>
                <a:tab pos="-332645" algn="l"/>
                <a:tab pos="504007" algn="l"/>
                <a:tab pos="792012" algn="l"/>
                <a:tab pos="1199538" algn="l"/>
                <a:tab pos="1607064" algn="l"/>
                <a:tab pos="2014590" algn="l"/>
                <a:tab pos="2422116" algn="l"/>
                <a:tab pos="2829642" algn="l"/>
                <a:tab pos="3237168" algn="l"/>
                <a:tab pos="3644694" algn="l"/>
                <a:tab pos="4052220" algn="l"/>
                <a:tab pos="4459746" algn="l"/>
                <a:tab pos="4867272" algn="l"/>
                <a:tab pos="5274798" algn="l"/>
                <a:tab pos="5682324" algn="l"/>
                <a:tab pos="6089850" algn="l"/>
                <a:tab pos="6497376" algn="l"/>
                <a:tab pos="6904902" algn="l"/>
                <a:tab pos="7312428" algn="l"/>
                <a:tab pos="7719954" algn="l"/>
                <a:tab pos="8127480" algn="l"/>
                <a:tab pos="8150520" algn="l"/>
              </a:tabLst>
            </a:pPr>
            <a:r>
              <a:rPr lang="ru-RU" altLang="en-US" dirty="0" err="1"/>
              <a:t>GaAs:Cr</a:t>
            </a:r>
            <a:r>
              <a:rPr lang="ru-RU" altLang="en-US" dirty="0"/>
              <a:t> </a:t>
            </a:r>
            <a:r>
              <a:rPr lang="ru-RU" altLang="en-US" dirty="0" err="1" smtClean="0"/>
              <a:t>detectors</a:t>
            </a:r>
            <a:r>
              <a:rPr lang="ru-RU" altLang="en-US" dirty="0" smtClean="0"/>
              <a:t> </a:t>
            </a:r>
            <a:r>
              <a:rPr lang="ru-RU" altLang="en-US" dirty="0" err="1"/>
              <a:t>based</a:t>
            </a:r>
            <a:r>
              <a:rPr lang="ru-RU" altLang="en-US" dirty="0"/>
              <a:t> </a:t>
            </a:r>
            <a:r>
              <a:rPr lang="ru-RU" altLang="en-US" dirty="0" err="1"/>
              <a:t>on</a:t>
            </a:r>
            <a:r>
              <a:rPr lang="ru-RU" altLang="en-US" dirty="0"/>
              <a:t> </a:t>
            </a:r>
            <a:r>
              <a:rPr lang="ru-RU" altLang="en-US" dirty="0">
                <a:latin typeface="Times New Roman" pitchFamily="16" charset="0"/>
                <a:ea typeface="Comic Sans MS" pitchFamily="64" charset="0"/>
                <a:cs typeface="Comic Sans MS" pitchFamily="64" charset="0"/>
              </a:rPr>
              <a:t>πν</a:t>
            </a:r>
            <a:r>
              <a:rPr lang="ru-RU" altLang="en-US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dirty="0" err="1">
                <a:ea typeface="Comic Sans MS" pitchFamily="64" charset="0"/>
                <a:cs typeface="Comic Sans MS" pitchFamily="64" charset="0"/>
              </a:rPr>
              <a:t>junction</a:t>
            </a:r>
            <a:r>
              <a:rPr lang="ru-RU" altLang="en-US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dirty="0" err="1">
                <a:ea typeface="Comic Sans MS" pitchFamily="64" charset="0"/>
                <a:cs typeface="Comic Sans MS" pitchFamily="64" charset="0"/>
              </a:rPr>
              <a:t>structure</a:t>
            </a:r>
            <a:r>
              <a:rPr lang="ru-RU" altLang="en-US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dirty="0" err="1">
                <a:ea typeface="Comic Sans MS" pitchFamily="64" charset="0"/>
                <a:cs typeface="Comic Sans MS" pitchFamily="64" charset="0"/>
              </a:rPr>
              <a:t>may</a:t>
            </a:r>
            <a:r>
              <a:rPr lang="ru-RU" altLang="en-US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dirty="0" err="1">
                <a:ea typeface="Comic Sans MS" pitchFamily="64" charset="0"/>
                <a:cs typeface="Comic Sans MS" pitchFamily="64" charset="0"/>
              </a:rPr>
              <a:t>have</a:t>
            </a:r>
            <a:r>
              <a:rPr lang="ru-RU" altLang="en-US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dirty="0" err="1">
                <a:ea typeface="Comic Sans MS" pitchFamily="64" charset="0"/>
                <a:cs typeface="Comic Sans MS" pitchFamily="64" charset="0"/>
              </a:rPr>
              <a:t>the</a:t>
            </a:r>
            <a:r>
              <a:rPr lang="ru-RU" altLang="en-US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dirty="0" err="1">
                <a:ea typeface="Comic Sans MS" pitchFamily="64" charset="0"/>
                <a:cs typeface="Comic Sans MS" pitchFamily="64" charset="0"/>
              </a:rPr>
              <a:t>same</a:t>
            </a:r>
            <a:r>
              <a:rPr lang="ru-RU" altLang="en-US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dirty="0" err="1">
                <a:ea typeface="Comic Sans MS" pitchFamily="64" charset="0"/>
                <a:cs typeface="Comic Sans MS" pitchFamily="64" charset="0"/>
              </a:rPr>
              <a:t>or</a:t>
            </a:r>
            <a:r>
              <a:rPr lang="ru-RU" altLang="en-US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dirty="0" err="1">
                <a:ea typeface="Comic Sans MS" pitchFamily="64" charset="0"/>
                <a:cs typeface="Comic Sans MS" pitchFamily="64" charset="0"/>
              </a:rPr>
              <a:t>better</a:t>
            </a:r>
            <a:r>
              <a:rPr lang="ru-RU" altLang="en-US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dirty="0" err="1">
                <a:ea typeface="Comic Sans MS" pitchFamily="64" charset="0"/>
                <a:cs typeface="Comic Sans MS" pitchFamily="64" charset="0"/>
              </a:rPr>
              <a:t>radiation</a:t>
            </a:r>
            <a:r>
              <a:rPr lang="ru-RU" altLang="en-US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dirty="0" err="1">
                <a:ea typeface="Comic Sans MS" pitchFamily="64" charset="0"/>
                <a:cs typeface="Comic Sans MS" pitchFamily="64" charset="0"/>
              </a:rPr>
              <a:t>hardness</a:t>
            </a:r>
            <a:r>
              <a:rPr lang="ru-RU" altLang="en-US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dirty="0" err="1">
                <a:ea typeface="Comic Sans MS" pitchFamily="64" charset="0"/>
                <a:cs typeface="Comic Sans MS" pitchFamily="64" charset="0"/>
              </a:rPr>
              <a:t>comparing</a:t>
            </a:r>
            <a:r>
              <a:rPr lang="ru-RU" altLang="en-US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dirty="0" err="1">
                <a:ea typeface="Comic Sans MS" pitchFamily="64" charset="0"/>
                <a:cs typeface="Comic Sans MS" pitchFamily="64" charset="0"/>
              </a:rPr>
              <a:t>with</a:t>
            </a:r>
            <a:r>
              <a:rPr lang="ru-RU" altLang="en-US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dirty="0" err="1">
                <a:ea typeface="Comic Sans MS" pitchFamily="64" charset="0"/>
                <a:cs typeface="Comic Sans MS" pitchFamily="64" charset="0"/>
              </a:rPr>
              <a:t>the</a:t>
            </a:r>
            <a:r>
              <a:rPr lang="ru-RU" altLang="en-US" dirty="0">
                <a:ea typeface="Comic Sans MS" pitchFamily="64" charset="0"/>
                <a:cs typeface="Comic Sans MS" pitchFamily="64" charset="0"/>
              </a:rPr>
              <a:t> '</a:t>
            </a:r>
            <a:r>
              <a:rPr lang="ru-RU" altLang="en-US" dirty="0" err="1">
                <a:ea typeface="Comic Sans MS" pitchFamily="64" charset="0"/>
                <a:cs typeface="Comic Sans MS" pitchFamily="64" charset="0"/>
              </a:rPr>
              <a:t>resistive</a:t>
            </a:r>
            <a:r>
              <a:rPr lang="ru-RU" altLang="en-US" dirty="0">
                <a:ea typeface="Comic Sans MS" pitchFamily="64" charset="0"/>
                <a:cs typeface="Comic Sans MS" pitchFamily="64" charset="0"/>
              </a:rPr>
              <a:t>' </a:t>
            </a:r>
            <a:r>
              <a:rPr lang="ru-RU" altLang="en-US" dirty="0" err="1">
                <a:ea typeface="Comic Sans MS" pitchFamily="64" charset="0"/>
                <a:cs typeface="Comic Sans MS" pitchFamily="64" charset="0"/>
              </a:rPr>
              <a:t>GaAs:Cr</a:t>
            </a:r>
            <a:endParaRPr lang="ru-RU" altLang="en-US" dirty="0">
              <a:ea typeface="Comic Sans MS" pitchFamily="64" charset="0"/>
              <a:cs typeface="Comic Sans MS" pitchFamily="64" charset="0"/>
            </a:endParaRPr>
          </a:p>
          <a:p>
            <a:pPr marL="289445" indent="-247684">
              <a:buFont typeface="Times New Roman" pitchFamily="16" charset="0"/>
              <a:buChar char="•"/>
              <a:tabLst>
                <a:tab pos="-332645" algn="l"/>
                <a:tab pos="504007" algn="l"/>
                <a:tab pos="792012" algn="l"/>
                <a:tab pos="1199538" algn="l"/>
                <a:tab pos="1607064" algn="l"/>
                <a:tab pos="2014590" algn="l"/>
                <a:tab pos="2422116" algn="l"/>
                <a:tab pos="2829642" algn="l"/>
                <a:tab pos="3237168" algn="l"/>
                <a:tab pos="3644694" algn="l"/>
                <a:tab pos="4052220" algn="l"/>
                <a:tab pos="4459746" algn="l"/>
                <a:tab pos="4867272" algn="l"/>
                <a:tab pos="5274798" algn="l"/>
                <a:tab pos="5682324" algn="l"/>
                <a:tab pos="6089850" algn="l"/>
                <a:tab pos="6497376" algn="l"/>
                <a:tab pos="6904902" algn="l"/>
                <a:tab pos="7312428" algn="l"/>
                <a:tab pos="7719954" algn="l"/>
                <a:tab pos="8127480" algn="l"/>
                <a:tab pos="8150520" algn="l"/>
              </a:tabLst>
            </a:pPr>
            <a:r>
              <a:rPr lang="ru-RU" altLang="en-US" dirty="0">
                <a:latin typeface="Times New Roman" pitchFamily="16" charset="0"/>
                <a:ea typeface="Comic Sans MS" pitchFamily="64" charset="0"/>
                <a:cs typeface="Comic Sans MS" pitchFamily="64" charset="0"/>
              </a:rPr>
              <a:t>πν</a:t>
            </a:r>
            <a:r>
              <a:rPr lang="ru-RU" altLang="en-US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dirty="0" err="1">
                <a:ea typeface="Comic Sans MS" pitchFamily="64" charset="0"/>
                <a:cs typeface="Comic Sans MS" pitchFamily="64" charset="0"/>
              </a:rPr>
              <a:t>junction</a:t>
            </a:r>
            <a:r>
              <a:rPr lang="ru-RU" altLang="en-US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dirty="0" err="1">
                <a:ea typeface="Comic Sans MS" pitchFamily="64" charset="0"/>
                <a:cs typeface="Comic Sans MS" pitchFamily="64" charset="0"/>
              </a:rPr>
              <a:t>structures</a:t>
            </a:r>
            <a:r>
              <a:rPr lang="ru-RU" altLang="en-US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dirty="0" err="1">
                <a:ea typeface="Comic Sans MS" pitchFamily="64" charset="0"/>
                <a:cs typeface="Comic Sans MS" pitchFamily="64" charset="0"/>
              </a:rPr>
              <a:t>were</a:t>
            </a:r>
            <a:r>
              <a:rPr lang="ru-RU" altLang="en-US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dirty="0" err="1">
                <a:ea typeface="Comic Sans MS" pitchFamily="64" charset="0"/>
                <a:cs typeface="Comic Sans MS" pitchFamily="64" charset="0"/>
              </a:rPr>
              <a:t>never</a:t>
            </a:r>
            <a:r>
              <a:rPr lang="ru-RU" altLang="en-US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dirty="0" err="1">
                <a:ea typeface="Comic Sans MS" pitchFamily="64" charset="0"/>
                <a:cs typeface="Comic Sans MS" pitchFamily="64" charset="0"/>
              </a:rPr>
              <a:t>tested</a:t>
            </a:r>
            <a:r>
              <a:rPr lang="ru-RU" altLang="en-US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dirty="0" err="1">
                <a:ea typeface="Comic Sans MS" pitchFamily="64" charset="0"/>
                <a:cs typeface="Comic Sans MS" pitchFamily="64" charset="0"/>
              </a:rPr>
              <a:t>systematically</a:t>
            </a:r>
            <a:r>
              <a:rPr lang="ru-RU" altLang="en-US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dirty="0" err="1">
                <a:ea typeface="Comic Sans MS" pitchFamily="64" charset="0"/>
                <a:cs typeface="Comic Sans MS" pitchFamily="64" charset="0"/>
              </a:rPr>
              <a:t>in</a:t>
            </a:r>
            <a:r>
              <a:rPr lang="ru-RU" altLang="en-US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dirty="0" err="1">
                <a:ea typeface="Comic Sans MS" pitchFamily="64" charset="0"/>
                <a:cs typeface="Comic Sans MS" pitchFamily="64" charset="0"/>
              </a:rPr>
              <a:t>electron</a:t>
            </a:r>
            <a:r>
              <a:rPr lang="ru-RU" altLang="en-US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dirty="0" err="1">
                <a:ea typeface="Comic Sans MS" pitchFamily="64" charset="0"/>
                <a:cs typeface="Comic Sans MS" pitchFamily="64" charset="0"/>
              </a:rPr>
              <a:t>beams</a:t>
            </a:r>
            <a:r>
              <a:rPr lang="ru-RU" altLang="en-US" dirty="0">
                <a:ea typeface="Comic Sans MS" pitchFamily="64" charset="0"/>
                <a:cs typeface="Comic Sans MS" pitchFamily="64" charset="0"/>
              </a:rPr>
              <a:t>. </a:t>
            </a:r>
          </a:p>
          <a:p>
            <a:pPr marL="289445" indent="-247684">
              <a:buFont typeface="Times New Roman" pitchFamily="16" charset="0"/>
              <a:buChar char="•"/>
              <a:tabLst>
                <a:tab pos="-332645" algn="l"/>
                <a:tab pos="504007" algn="l"/>
                <a:tab pos="792012" algn="l"/>
                <a:tab pos="1199538" algn="l"/>
                <a:tab pos="1607064" algn="l"/>
                <a:tab pos="2014590" algn="l"/>
                <a:tab pos="2422116" algn="l"/>
                <a:tab pos="2829642" algn="l"/>
                <a:tab pos="3237168" algn="l"/>
                <a:tab pos="3644694" algn="l"/>
                <a:tab pos="4052220" algn="l"/>
                <a:tab pos="4459746" algn="l"/>
                <a:tab pos="4867272" algn="l"/>
                <a:tab pos="5274798" algn="l"/>
                <a:tab pos="5682324" algn="l"/>
                <a:tab pos="6089850" algn="l"/>
                <a:tab pos="6497376" algn="l"/>
                <a:tab pos="6904902" algn="l"/>
                <a:tab pos="7312428" algn="l"/>
                <a:tab pos="7719954" algn="l"/>
                <a:tab pos="8127480" algn="l"/>
                <a:tab pos="8150520" algn="l"/>
              </a:tabLst>
            </a:pPr>
            <a:r>
              <a:rPr lang="ru-RU" altLang="en-US" dirty="0" err="1" smtClean="0">
                <a:ea typeface="Comic Sans MS" pitchFamily="64" charset="0"/>
                <a:cs typeface="Comic Sans MS" pitchFamily="64" charset="0"/>
              </a:rPr>
              <a:t>We</a:t>
            </a:r>
            <a:r>
              <a:rPr lang="ru-RU" altLang="en-US" dirty="0" smtClean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dirty="0" err="1">
                <a:ea typeface="Comic Sans MS" pitchFamily="64" charset="0"/>
                <a:cs typeface="Comic Sans MS" pitchFamily="64" charset="0"/>
              </a:rPr>
              <a:t>never</a:t>
            </a:r>
            <a:r>
              <a:rPr lang="ru-RU" altLang="en-US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dirty="0" err="1">
                <a:ea typeface="Comic Sans MS" pitchFamily="64" charset="0"/>
                <a:cs typeface="Comic Sans MS" pitchFamily="64" charset="0"/>
              </a:rPr>
              <a:t>reported</a:t>
            </a:r>
            <a:r>
              <a:rPr lang="ru-RU" altLang="en-US" dirty="0">
                <a:ea typeface="Comic Sans MS" pitchFamily="64" charset="0"/>
                <a:cs typeface="Comic Sans MS" pitchFamily="64" charset="0"/>
              </a:rPr>
              <a:t> (= </a:t>
            </a:r>
            <a:r>
              <a:rPr lang="ru-RU" altLang="en-US" dirty="0" err="1">
                <a:ea typeface="Comic Sans MS" pitchFamily="64" charset="0"/>
                <a:cs typeface="Comic Sans MS" pitchFamily="64" charset="0"/>
              </a:rPr>
              <a:t>never</a:t>
            </a:r>
            <a:r>
              <a:rPr lang="ru-RU" altLang="en-US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dirty="0" err="1">
                <a:ea typeface="Comic Sans MS" pitchFamily="64" charset="0"/>
                <a:cs typeface="Comic Sans MS" pitchFamily="64" charset="0"/>
              </a:rPr>
              <a:t>systematically</a:t>
            </a:r>
            <a:r>
              <a:rPr lang="ru-RU" altLang="en-US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dirty="0" err="1">
                <a:ea typeface="Comic Sans MS" pitchFamily="64" charset="0"/>
                <a:cs typeface="Comic Sans MS" pitchFamily="64" charset="0"/>
              </a:rPr>
              <a:t>studied</a:t>
            </a:r>
            <a:r>
              <a:rPr lang="ru-RU" altLang="en-US" dirty="0">
                <a:ea typeface="Comic Sans MS" pitchFamily="64" charset="0"/>
                <a:cs typeface="Comic Sans MS" pitchFamily="64" charset="0"/>
              </a:rPr>
              <a:t>) </a:t>
            </a:r>
            <a:r>
              <a:rPr lang="ru-RU" altLang="en-US" dirty="0" err="1">
                <a:ea typeface="Comic Sans MS" pitchFamily="64" charset="0"/>
                <a:cs typeface="Comic Sans MS" pitchFamily="64" charset="0"/>
              </a:rPr>
              <a:t>the</a:t>
            </a:r>
            <a:r>
              <a:rPr lang="ru-RU" altLang="en-US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dirty="0" err="1">
                <a:ea typeface="Comic Sans MS" pitchFamily="64" charset="0"/>
                <a:cs typeface="Comic Sans MS" pitchFamily="64" charset="0"/>
              </a:rPr>
              <a:t>dependence</a:t>
            </a:r>
            <a:r>
              <a:rPr lang="ru-RU" altLang="en-US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dirty="0" err="1">
                <a:ea typeface="Comic Sans MS" pitchFamily="64" charset="0"/>
                <a:cs typeface="Comic Sans MS" pitchFamily="64" charset="0"/>
              </a:rPr>
              <a:t>of</a:t>
            </a:r>
            <a:r>
              <a:rPr lang="ru-RU" altLang="en-US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dirty="0" err="1">
                <a:ea typeface="Comic Sans MS" pitchFamily="64" charset="0"/>
                <a:cs typeface="Comic Sans MS" pitchFamily="64" charset="0"/>
              </a:rPr>
              <a:t>the</a:t>
            </a:r>
            <a:r>
              <a:rPr lang="ru-RU" altLang="en-US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dirty="0" err="1">
                <a:ea typeface="Comic Sans MS" pitchFamily="64" charset="0"/>
                <a:cs typeface="Comic Sans MS" pitchFamily="64" charset="0"/>
              </a:rPr>
              <a:t>radiation</a:t>
            </a:r>
            <a:r>
              <a:rPr lang="ru-RU" altLang="en-US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dirty="0" err="1">
                <a:ea typeface="Comic Sans MS" pitchFamily="64" charset="0"/>
                <a:cs typeface="Comic Sans MS" pitchFamily="64" charset="0"/>
              </a:rPr>
              <a:t>degradation</a:t>
            </a:r>
            <a:r>
              <a:rPr lang="ru-RU" altLang="en-US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dirty="0" err="1">
                <a:ea typeface="Comic Sans MS" pitchFamily="64" charset="0"/>
                <a:cs typeface="Comic Sans MS" pitchFamily="64" charset="0"/>
              </a:rPr>
              <a:t>on</a:t>
            </a:r>
            <a:r>
              <a:rPr lang="ru-RU" altLang="en-US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dirty="0" err="1">
                <a:ea typeface="Comic Sans MS" pitchFamily="64" charset="0"/>
                <a:cs typeface="Comic Sans MS" pitchFamily="64" charset="0"/>
              </a:rPr>
              <a:t>the</a:t>
            </a:r>
            <a:r>
              <a:rPr lang="ru-RU" altLang="en-US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dirty="0" err="1">
                <a:ea typeface="Comic Sans MS" pitchFamily="64" charset="0"/>
                <a:cs typeface="Comic Sans MS" pitchFamily="64" charset="0"/>
              </a:rPr>
              <a:t>irradiation</a:t>
            </a:r>
            <a:r>
              <a:rPr lang="ru-RU" altLang="en-US" dirty="0">
                <a:ea typeface="Comic Sans MS" pitchFamily="64" charset="0"/>
                <a:cs typeface="Comic Sans MS" pitchFamily="64" charset="0"/>
              </a:rPr>
              <a:t> </a:t>
            </a:r>
            <a:r>
              <a:rPr lang="ru-RU" altLang="en-US" dirty="0" err="1">
                <a:ea typeface="Comic Sans MS" pitchFamily="64" charset="0"/>
                <a:cs typeface="Comic Sans MS" pitchFamily="64" charset="0"/>
              </a:rPr>
              <a:t>rate</a:t>
            </a:r>
            <a:endParaRPr lang="ru-RU" altLang="en-US" dirty="0">
              <a:ea typeface="Comic Sans MS" pitchFamily="64" charset="0"/>
              <a:cs typeface="Comic Sans MS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6630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GaAs:Cr</a:t>
            </a:r>
            <a:r>
              <a:rPr lang="en-US" sz="3200" dirty="0" smtClean="0"/>
              <a:t> and Si sensors</a:t>
            </a:r>
            <a:endParaRPr lang="ru-RU" sz="3200" dirty="0"/>
          </a:p>
        </p:txBody>
      </p:sp>
      <p:pic>
        <p:nvPicPr>
          <p:cNvPr id="1028" name="Picture 4" descr="D:\Test-Area\CCE+Probe station\CCE Station\Photo\Ga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68760"/>
            <a:ext cx="1728192" cy="164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Test-Area\GaAs\Pad\Single_pad\Pictures\Detectors\S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7704856" cy="222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64224" y="422108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43808" y="422108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19972" y="422108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23976" y="4221087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613284"/>
              </p:ext>
            </p:extLst>
          </p:nvPr>
        </p:nvGraphicFramePr>
        <p:xfrm>
          <a:off x="519406" y="1412777"/>
          <a:ext cx="6074649" cy="2592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737"/>
                <a:gridCol w="1924649"/>
                <a:gridCol w="925189"/>
                <a:gridCol w="1595089"/>
                <a:gridCol w="1373985"/>
              </a:tblGrid>
              <a:tr h="59287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Type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Holder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Size, x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y z, mm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Sensitive area, </a:t>
                      </a: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r>
                        <a:rPr lang="en-US" sz="1400" b="1" kern="1200" baseline="30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983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GaAs:Cr</a:t>
                      </a:r>
                      <a:r>
                        <a:rPr lang="en-US" sz="1400" dirty="0" smtClean="0"/>
                        <a:t> barrier,</a:t>
                      </a:r>
                      <a:r>
                        <a:rPr lang="en-US" sz="1400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n</a:t>
                      </a:r>
                      <a:r>
                        <a:rPr lang="en-US" sz="1400" i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400" baseline="0" dirty="0" smtClean="0"/>
                        <a:t>-</a:t>
                      </a:r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ν</a:t>
                      </a:r>
                      <a:r>
                        <a:rPr lang="arn-CL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-n</a:t>
                      </a:r>
                      <a:r>
                        <a:rPr lang="arn-CL" sz="1400" dirty="0" smtClean="0"/>
                        <a:t>(radiation hard)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Plastic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5x5x0.3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5x5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983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GaAs:Cr</a:t>
                      </a:r>
                      <a:r>
                        <a:rPr lang="en-US" sz="1400" dirty="0" smtClean="0"/>
                        <a:t> high resistive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PCB 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5x5x0.3</a:t>
                      </a:r>
                      <a:endParaRPr lang="ru-RU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4.5x4.5</a:t>
                      </a:r>
                      <a:endParaRPr lang="ru-RU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990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Si n-type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Plastic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5x5x0.3</a:t>
                      </a:r>
                      <a:endParaRPr lang="ru-RU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4x4</a:t>
                      </a:r>
                      <a:endParaRPr lang="ru-RU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983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Si n-type </a:t>
                      </a:r>
                      <a:r>
                        <a:rPr lang="arn-CL" sz="1400" dirty="0" smtClean="0"/>
                        <a:t>rad-hard sensor from USCS</a:t>
                      </a:r>
                      <a:endParaRPr lang="ru-RU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PCB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10x10x0.4</a:t>
                      </a:r>
                      <a:endParaRPr lang="ru-RU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4x4</a:t>
                      </a:r>
                      <a:endParaRPr lang="ru-RU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506737" y="2780928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n-CL" sz="3200" dirty="0"/>
              <a:t>LINAC-800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2713" y="4365104"/>
            <a:ext cx="6606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n-CL" dirty="0"/>
              <a:t>800 MeV electron </a:t>
            </a:r>
            <a:r>
              <a:rPr lang="arn-CL" dirty="0" smtClean="0"/>
              <a:t>linear accelerator (</a:t>
            </a:r>
            <a:r>
              <a:rPr lang="arn-CL" dirty="0"/>
              <a:t>LINAC-800) is under </a:t>
            </a:r>
            <a:r>
              <a:rPr lang="arn-CL" dirty="0" smtClean="0"/>
              <a:t>construction </a:t>
            </a:r>
            <a:r>
              <a:rPr lang="arn-CL" dirty="0"/>
              <a:t>at JINR</a:t>
            </a:r>
            <a:r>
              <a:rPr lang="arn-CL" dirty="0" smtClean="0"/>
              <a:t>. </a:t>
            </a:r>
            <a:r>
              <a:rPr lang="ru-RU" dirty="0"/>
              <a:t>20 </a:t>
            </a:r>
            <a:r>
              <a:rPr lang="ru-RU" dirty="0" err="1"/>
              <a:t>MeV</a:t>
            </a:r>
            <a:r>
              <a:rPr lang="ru-RU" dirty="0"/>
              <a:t> </a:t>
            </a:r>
            <a:r>
              <a:rPr lang="ru-RU" dirty="0" err="1"/>
              <a:t>beam</a:t>
            </a:r>
            <a:r>
              <a:rPr lang="ru-RU" dirty="0"/>
              <a:t> </a:t>
            </a:r>
            <a:r>
              <a:rPr lang="ru-RU" dirty="0" err="1"/>
              <a:t>channel</a:t>
            </a:r>
            <a:r>
              <a:rPr lang="ru-RU" dirty="0"/>
              <a:t> </a:t>
            </a:r>
            <a:r>
              <a:rPr lang="ru-RU" dirty="0" err="1"/>
              <a:t>was</a:t>
            </a:r>
            <a:r>
              <a:rPr lang="ru-RU" dirty="0"/>
              <a:t> </a:t>
            </a:r>
            <a:r>
              <a:rPr lang="ru-RU" dirty="0" err="1" smtClean="0"/>
              <a:t>used</a:t>
            </a:r>
            <a:r>
              <a:rPr lang="en-US" dirty="0" smtClean="0"/>
              <a:t> for sensors irradiation</a:t>
            </a:r>
            <a:r>
              <a:rPr lang="ru-RU" dirty="0" smtClean="0"/>
              <a:t>. </a:t>
            </a:r>
            <a:r>
              <a:rPr lang="en-US" dirty="0" smtClean="0"/>
              <a:t>Beam parameters: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bunch</a:t>
            </a:r>
            <a:r>
              <a:rPr lang="ru-RU" dirty="0" smtClean="0"/>
              <a:t> </a:t>
            </a:r>
            <a:r>
              <a:rPr lang="ru-RU" dirty="0" err="1"/>
              <a:t>current</a:t>
            </a:r>
            <a:r>
              <a:rPr lang="ru-RU" dirty="0"/>
              <a:t> </a:t>
            </a:r>
            <a:r>
              <a:rPr lang="ru-RU" dirty="0" err="1" smtClean="0"/>
              <a:t>up</a:t>
            </a:r>
            <a:r>
              <a:rPr lang="ru-RU" dirty="0" smtClean="0"/>
              <a:t> </a:t>
            </a:r>
            <a:r>
              <a:rPr lang="ru-RU" dirty="0" err="1"/>
              <a:t>to</a:t>
            </a:r>
            <a:r>
              <a:rPr lang="ru-RU" dirty="0"/>
              <a:t> 10 </a:t>
            </a:r>
            <a:r>
              <a:rPr lang="ru-RU" dirty="0" err="1"/>
              <a:t>mA</a:t>
            </a:r>
            <a:r>
              <a:rPr lang="ru-RU" dirty="0"/>
              <a:t>,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duration</a:t>
            </a:r>
            <a:r>
              <a:rPr lang="ru-RU" dirty="0" smtClean="0"/>
              <a:t> </a:t>
            </a:r>
            <a:r>
              <a:rPr lang="ru-RU" dirty="0"/>
              <a:t>2 </a:t>
            </a:r>
            <a:r>
              <a:rPr lang="ru-RU" dirty="0" err="1"/>
              <a:t>ms</a:t>
            </a:r>
            <a:r>
              <a:rPr lang="ru-RU" dirty="0"/>
              <a:t>,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frequency</a:t>
            </a:r>
            <a:r>
              <a:rPr lang="ru-RU" dirty="0" smtClean="0"/>
              <a:t> </a:t>
            </a:r>
            <a:r>
              <a:rPr lang="ru-RU" dirty="0" err="1"/>
              <a:t>from</a:t>
            </a:r>
            <a:r>
              <a:rPr lang="ru-RU" dirty="0"/>
              <a:t> 1 </a:t>
            </a:r>
            <a:r>
              <a:rPr lang="ru-RU" dirty="0" err="1"/>
              <a:t>to</a:t>
            </a:r>
            <a:r>
              <a:rPr lang="ru-RU" dirty="0"/>
              <a:t> 10 </a:t>
            </a:r>
            <a:r>
              <a:rPr lang="ru-RU" dirty="0" err="1"/>
              <a:t>Hz</a:t>
            </a:r>
            <a:r>
              <a:rPr lang="ru-RU" dirty="0"/>
              <a:t>. </a:t>
            </a:r>
            <a:endParaRPr lang="arn-CL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6197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131840" y="335699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15816" y="3140968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Set up our experiments</a:t>
            </a:r>
            <a:endParaRPr lang="en-US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5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Irradiation setup</a:t>
            </a:r>
            <a:endParaRPr lang="ru-RU" sz="3200" dirty="0"/>
          </a:p>
        </p:txBody>
      </p:sp>
      <p:pic>
        <p:nvPicPr>
          <p:cNvPr id="5" name="Рисунок 4" descr="20161005_1021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53223"/>
            <a:ext cx="5311899" cy="2811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3" name="Picture 1" descr="D:\Test-Area\GaAs\Pad\Single_pad\Pictures\Charge_control_LVprogram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021" y="4135432"/>
            <a:ext cx="3530361" cy="249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61317" y="4698895"/>
            <a:ext cx="158417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Keithley</a:t>
            </a:r>
            <a:r>
              <a:rPr lang="en-US" dirty="0" smtClean="0"/>
              <a:t> 6517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3231505" y="3961160"/>
            <a:ext cx="288032" cy="6919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324418" y="5243765"/>
            <a:ext cx="720080" cy="2784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6358398" y="1340768"/>
            <a:ext cx="1440160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798558" y="1090481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pipe</a:t>
            </a:r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5025756" y="2474280"/>
            <a:ext cx="2570580" cy="5946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514483" y="288429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Collimator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55576" y="134965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Sensors</a:t>
            </a:r>
            <a:endParaRPr lang="ru-RU" dirty="0"/>
          </a:p>
        </p:txBody>
      </p:sp>
      <p:cxnSp>
        <p:nvCxnSpPr>
          <p:cNvPr id="28" name="Прямая со стрелкой 27"/>
          <p:cNvCxnSpPr>
            <a:stCxn id="27" idx="3"/>
          </p:cNvCxnSpPr>
          <p:nvPr/>
        </p:nvCxnSpPr>
        <p:spPr>
          <a:xfrm>
            <a:off x="1691680" y="1534319"/>
            <a:ext cx="2376264" cy="45452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0004" y="1863447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Faraday cup</a:t>
            </a:r>
            <a:endParaRPr lang="ru-RU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1696108" y="2186612"/>
            <a:ext cx="1679413" cy="902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17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Irradiation control</a:t>
            </a:r>
            <a:endParaRPr lang="ru-RU" sz="3200" dirty="0"/>
          </a:p>
        </p:txBody>
      </p:sp>
      <p:pic>
        <p:nvPicPr>
          <p:cNvPr id="2050" name="Picture 2" descr="D:\Test-Area\GaAs\Pad\Single_pad\Pictures\Detectors\Foil_8.56_35.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46" y="1888884"/>
            <a:ext cx="4259765" cy="269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66370" y="1921118"/>
            <a:ext cx="28803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T</a:t>
            </a:r>
            <a:r>
              <a:rPr lang="ru-RU" dirty="0" err="1" smtClean="0"/>
              <a:t>he</a:t>
            </a:r>
            <a:r>
              <a:rPr lang="ru-RU" dirty="0" smtClean="0"/>
              <a:t> </a:t>
            </a:r>
            <a:r>
              <a:rPr lang="ru-RU" dirty="0" err="1"/>
              <a:t>radiation</a:t>
            </a:r>
            <a:r>
              <a:rPr lang="ru-RU" dirty="0"/>
              <a:t> </a:t>
            </a:r>
            <a:r>
              <a:rPr lang="ru-RU" dirty="0" err="1"/>
              <a:t>sensitive</a:t>
            </a:r>
            <a:r>
              <a:rPr lang="ru-RU" dirty="0"/>
              <a:t> </a:t>
            </a:r>
            <a:r>
              <a:rPr lang="ru-RU" dirty="0" err="1"/>
              <a:t>film</a:t>
            </a:r>
            <a:r>
              <a:rPr lang="ru-RU" dirty="0"/>
              <a:t> </a:t>
            </a:r>
            <a:r>
              <a:rPr lang="ru-RU" dirty="0" err="1"/>
              <a:t>was</a:t>
            </a:r>
            <a:r>
              <a:rPr lang="ru-RU" dirty="0"/>
              <a:t> </a:t>
            </a:r>
            <a:r>
              <a:rPr lang="ru-RU" dirty="0" err="1" smtClean="0"/>
              <a:t>placed</a:t>
            </a:r>
            <a:r>
              <a:rPr lang="en-US" dirty="0" smtClean="0"/>
              <a:t> b</a:t>
            </a:r>
            <a:r>
              <a:rPr lang="ru-RU" dirty="0" err="1" smtClean="0"/>
              <a:t>ehind</a:t>
            </a:r>
            <a:r>
              <a:rPr lang="ru-RU" dirty="0" smtClean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 smtClean="0"/>
              <a:t>sensor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to  </a:t>
            </a:r>
            <a:r>
              <a:rPr lang="ru-RU" dirty="0" err="1" smtClean="0"/>
              <a:t>control</a:t>
            </a:r>
            <a:r>
              <a:rPr lang="ru-RU" dirty="0" smtClean="0"/>
              <a:t>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/>
              <a:t>absorbed</a:t>
            </a:r>
            <a:r>
              <a:rPr lang="ru-RU" dirty="0"/>
              <a:t> </a:t>
            </a:r>
            <a:r>
              <a:rPr lang="ru-RU" dirty="0" err="1" smtClean="0"/>
              <a:t>dose</a:t>
            </a:r>
            <a:r>
              <a:rPr lang="ru-RU" dirty="0"/>
              <a:t>,  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en-US" dirty="0" smtClean="0"/>
              <a:t>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/>
              <a:t>uniformity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electron</a:t>
            </a:r>
            <a:r>
              <a:rPr lang="ru-RU" dirty="0"/>
              <a:t> </a:t>
            </a:r>
            <a:r>
              <a:rPr lang="ru-RU" dirty="0" err="1"/>
              <a:t>flounce</a:t>
            </a:r>
            <a:r>
              <a:rPr lang="ru-RU" dirty="0"/>
              <a:t> </a:t>
            </a:r>
            <a:r>
              <a:rPr lang="ru-RU" dirty="0" err="1" smtClean="0"/>
              <a:t>during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irradiation</a:t>
            </a:r>
            <a:r>
              <a:rPr lang="ru-RU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9712" y="5085184"/>
            <a:ext cx="618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n-CL" sz="1200" b="1" dirty="0" smtClean="0">
                <a:solidFill>
                  <a:srgbClr val="FF0000"/>
                </a:solidFill>
              </a:rPr>
              <a:t>48 kGy</a:t>
            </a:r>
            <a:endParaRPr lang="ru-RU" sz="1200" b="1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2195736" y="4149080"/>
            <a:ext cx="0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067944" y="4149080"/>
            <a:ext cx="0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76357" y="5099084"/>
            <a:ext cx="696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n-CL" sz="1200" b="1" dirty="0" smtClean="0">
                <a:solidFill>
                  <a:srgbClr val="FF0000"/>
                </a:solidFill>
              </a:rPr>
              <a:t>194 kGy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3501008"/>
            <a:ext cx="518686" cy="4221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Sensor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8112" y="3923183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5mm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3491880" y="3610358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5mm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4716016" y="3952472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5mm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5139027" y="3588984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5mm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8737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GEANT 4 simulation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400682"/>
              </p:ext>
            </p:extLst>
          </p:nvPr>
        </p:nvGraphicFramePr>
        <p:xfrm>
          <a:off x="1187624" y="2276872"/>
          <a:ext cx="6552729" cy="1717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4975"/>
                <a:gridCol w="709201"/>
                <a:gridCol w="1296144"/>
                <a:gridCol w="1001558"/>
                <a:gridCol w="1674009"/>
                <a:gridCol w="99684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Sensor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Holder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Thickness, um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Energy deposit   </a:t>
                      </a:r>
                      <a:r>
                        <a:rPr lang="en-US" sz="1400" dirty="0">
                          <a:effectLst/>
                        </a:rPr>
                        <a:t>by one e, MeV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Absorbed dose to charge in Faraday cap, </a:t>
                      </a:r>
                      <a:r>
                        <a:rPr lang="en-US" sz="1400" dirty="0" err="1">
                          <a:effectLst/>
                        </a:rPr>
                        <a:t>kGy</a:t>
                      </a:r>
                      <a:r>
                        <a:rPr lang="en-US" sz="1400" dirty="0">
                          <a:effectLst/>
                        </a:rPr>
                        <a:t>/</a:t>
                      </a:r>
                      <a:r>
                        <a:rPr lang="en-US" sz="1400" dirty="0" err="1">
                          <a:effectLst/>
                        </a:rPr>
                        <a:t>uC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Error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GaAs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Plastic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0.2218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5.56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0.04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GaAs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PCB 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0.2238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5.61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0.04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 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Plastic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0.1064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6.09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0.06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 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PCB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0.1066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6.10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0.06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5616" y="1412776"/>
            <a:ext cx="4968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electron </a:t>
            </a:r>
            <a:r>
              <a:rPr lang="en-US" sz="1400" dirty="0" smtClean="0"/>
              <a:t>transport  through the </a:t>
            </a:r>
            <a:r>
              <a:rPr lang="en-US" sz="1400" dirty="0"/>
              <a:t>irradiation setup was simulated by GEANT4 in order to </a:t>
            </a:r>
            <a:r>
              <a:rPr lang="en-US" sz="1400" dirty="0" smtClean="0"/>
              <a:t>obtain </a:t>
            </a:r>
            <a:r>
              <a:rPr lang="en-US" sz="1400" dirty="0"/>
              <a:t>the ratio of </a:t>
            </a:r>
            <a:r>
              <a:rPr lang="en-US" sz="1400" dirty="0" smtClean="0"/>
              <a:t>registered by Faraday </a:t>
            </a:r>
            <a:r>
              <a:rPr lang="en-US" sz="1400" dirty="0"/>
              <a:t>cup </a:t>
            </a:r>
            <a:r>
              <a:rPr lang="en-US" sz="1400" dirty="0" smtClean="0"/>
              <a:t>charge </a:t>
            </a:r>
            <a:r>
              <a:rPr lang="en-US" sz="1400" dirty="0"/>
              <a:t>to absorbed dose </a:t>
            </a:r>
            <a:r>
              <a:rPr lang="en-US" sz="1400" dirty="0" smtClean="0"/>
              <a:t>in </a:t>
            </a:r>
            <a:r>
              <a:rPr lang="en-US" sz="1400" dirty="0"/>
              <a:t>the </a:t>
            </a:r>
            <a:r>
              <a:rPr lang="en-US" sz="1400" dirty="0" smtClean="0"/>
              <a:t>sensor.</a:t>
            </a: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3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40144</TotalTime>
  <Words>1242</Words>
  <Application>Microsoft Office PowerPoint</Application>
  <PresentationFormat>Экран (4:3)</PresentationFormat>
  <Paragraphs>272</Paragraphs>
  <Slides>28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Office Theme</vt:lpstr>
      <vt:lpstr>Graph</vt:lpstr>
      <vt:lpstr>      Radiation hardness tests of GaAs and Si sensors at JINR      S.M. Shakour  JINR, Dubna, Russia   2017   </vt:lpstr>
      <vt:lpstr>Gallium arsenide as a detector material</vt:lpstr>
      <vt:lpstr>Two types of GaAs:Cr detectors</vt:lpstr>
      <vt:lpstr>Summary of previous measurements</vt:lpstr>
      <vt:lpstr>GaAs:Cr and Si sensors</vt:lpstr>
      <vt:lpstr>LINAC-800</vt:lpstr>
      <vt:lpstr>Irradiation setup</vt:lpstr>
      <vt:lpstr>Irradiation control</vt:lpstr>
      <vt:lpstr>GEANT 4 simulation</vt:lpstr>
      <vt:lpstr>CCE(Charge collection efficiency ) measurement set up</vt:lpstr>
      <vt:lpstr>Installation for CCE and I-V(Volt - Ampere) measurement</vt:lpstr>
      <vt:lpstr>Results I-V Si</vt:lpstr>
      <vt:lpstr>Results I-V: πν junction structure  and HR GaAs:Cr</vt:lpstr>
      <vt:lpstr>MIP of non irradiated GaAs:Cr sensors</vt:lpstr>
      <vt:lpstr>GaAs MIP signal vs Dose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Облучение образцов  GaAs:Cr и Si  на ускорителе ЛИНАК-800</dc:title>
  <dc:creator>Vladimir</dc:creator>
  <cp:lastModifiedBy>Said</cp:lastModifiedBy>
  <cp:revision>147</cp:revision>
  <cp:lastPrinted>2017-02-07T10:24:21Z</cp:lastPrinted>
  <dcterms:created xsi:type="dcterms:W3CDTF">2016-11-08T12:50:56Z</dcterms:created>
  <dcterms:modified xsi:type="dcterms:W3CDTF">2017-02-07T16:09:02Z</dcterms:modified>
</cp:coreProperties>
</file>