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7" r:id="rId2"/>
    <p:sldId id="396" r:id="rId3"/>
    <p:sldId id="400" r:id="rId4"/>
    <p:sldId id="409" r:id="rId5"/>
    <p:sldId id="410" r:id="rId6"/>
    <p:sldId id="408" r:id="rId7"/>
    <p:sldId id="341" r:id="rId8"/>
    <p:sldId id="405" r:id="rId9"/>
    <p:sldId id="402" r:id="rId10"/>
    <p:sldId id="406" r:id="rId11"/>
    <p:sldId id="404" r:id="rId12"/>
    <p:sldId id="40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30" autoAdjust="0"/>
  </p:normalViewPr>
  <p:slideViewPr>
    <p:cSldViewPr snapToGrid="0" snapToObjects="1" showGuides="1">
      <p:cViewPr>
        <p:scale>
          <a:sx n="150" d="100"/>
          <a:sy n="150" d="100"/>
        </p:scale>
        <p:origin x="-144" y="1560"/>
      </p:cViewPr>
      <p:guideLst>
        <p:guide orient="horz" pos="437"/>
        <p:guide pos="4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B9F74-8E16-FD49-8A19-BADDEB8B95F9}" type="datetimeFigureOut">
              <a:rPr lang="en-US" smtClean="0"/>
              <a:t>17.12.20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55CF2-1224-1A46-9EB1-78B3864C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896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38454-C436-F244-A693-F7FCCB3041D8}" type="datetimeFigureOut">
              <a:rPr lang="en-US" smtClean="0"/>
              <a:t>17.12.20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C43BA-3937-6E48-A707-6DC697FB3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58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CE55-0F41-C94D-BCFC-9A4D008F5502}" type="datetime1">
              <a:rPr lang="ru-RU" smtClean="0"/>
              <a:t>17.12.20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B44-3269-CE42-87F8-3D614CC3FC7B}" type="datetime1">
              <a:rPr lang="ru-RU" smtClean="0"/>
              <a:t>17.12.20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7A7D6-2031-FB47-A9AE-CAA1DB3F1597}" type="datetime1">
              <a:rPr lang="ru-RU" smtClean="0"/>
              <a:t>17.12.20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6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FA8A-C1EC-8A48-917B-D54BA695BF30}" type="datetime1">
              <a:rPr lang="ru-RU" smtClean="0"/>
              <a:t>17.12.20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4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633-CD8F-D744-B9B6-C2604456D246}" type="datetime1">
              <a:rPr lang="ru-RU" smtClean="0"/>
              <a:t>17.12.20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2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476D-1972-684F-A439-7D726E31EF47}" type="datetime1">
              <a:rPr lang="ru-RU" smtClean="0"/>
              <a:t>17.12.20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63D6-71BE-D540-9D33-A6C4CB7A1B44}" type="datetime1">
              <a:rPr lang="ru-RU" smtClean="0"/>
              <a:t>17.12.20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1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ADE-F752-4C47-87E8-25E693F5B6FF}" type="datetime1">
              <a:rPr lang="ru-RU" smtClean="0"/>
              <a:t>17.12.20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6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51F17-40BD-1B4D-B918-C5838EA88AFE}" type="datetime1">
              <a:rPr lang="ru-RU" smtClean="0"/>
              <a:t>17.12.20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1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62E1-25B4-EF44-B869-AA18FE81D110}" type="datetime1">
              <a:rPr lang="ru-RU" smtClean="0"/>
              <a:t>17.12.20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8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5BBB-CAD0-8348-911F-200AEC5CE1F2}" type="datetime1">
              <a:rPr lang="ru-RU" smtClean="0"/>
              <a:t>17.12.20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3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A387F-E44C-104A-A21C-77F125B8B3B1}" type="datetime1">
              <a:rPr lang="ru-RU" smtClean="0"/>
              <a:t>17.12.20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ndico.jinr.ru/event/1771/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x.uis.no/confxiv/" TargetMode="External"/><Relationship Id="rId4" Type="http://schemas.openxmlformats.org/officeDocument/2006/relationships/hyperlink" Target="https://indico.lip.pt/event/592/" TargetMode="External"/><Relationship Id="rId5" Type="http://schemas.openxmlformats.org/officeDocument/2006/relationships/hyperlink" Target="https://indico.nucleares.unam.mx/event/1488/" TargetMode="External"/><Relationship Id="rId6" Type="http://schemas.openxmlformats.org/officeDocument/2006/relationships/hyperlink" Target="https://indico.cern.ch/event/851194/" TargetMode="External"/><Relationship Id="rId7" Type="http://schemas.openxmlformats.org/officeDocument/2006/relationships/hyperlink" Target="http://www.lomcon.r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llconferencealert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jinr.ru/category/343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283" y="1412875"/>
            <a:ext cx="868045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rgbClr val="0000FF"/>
                </a:solidFill>
              </a:rPr>
              <a:t>Tentative plans and tasks  </a:t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rgbClr val="0000FF"/>
                </a:solidFill>
              </a:rPr>
              <a:t>of the MPD/PWG1  </a:t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rgbClr val="0000FF"/>
                </a:solidFill>
              </a:rPr>
              <a:t>for 2021.</a:t>
            </a:r>
            <a:br>
              <a:rPr lang="en-US" sz="4000" dirty="0" smtClean="0">
                <a:solidFill>
                  <a:srgbClr val="0000FF"/>
                </a:solidFill>
              </a:rPr>
            </a:b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882900"/>
            <a:ext cx="6400800" cy="1752600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sz="5000" dirty="0" err="1" smtClean="0">
                <a:solidFill>
                  <a:schemeClr val="tx1"/>
                </a:solidFill>
              </a:rPr>
              <a:t>G.Feofilov</a:t>
            </a:r>
            <a:r>
              <a:rPr lang="en-US" sz="5000" dirty="0" smtClean="0">
                <a:solidFill>
                  <a:schemeClr val="tx1"/>
                </a:solidFill>
              </a:rPr>
              <a:t>, </a:t>
            </a:r>
            <a:r>
              <a:rPr lang="en-US" sz="5000" dirty="0" err="1" smtClean="0">
                <a:solidFill>
                  <a:schemeClr val="tx1"/>
                </a:solidFill>
              </a:rPr>
              <a:t>A.Ivashkin</a:t>
            </a:r>
            <a:endParaRPr lang="en-US" sz="50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/>
              <a:t>PWG1/MPD/NICA seminar, </a:t>
            </a:r>
            <a:r>
              <a:rPr lang="en-US" dirty="0">
                <a:solidFill>
                  <a:srgbClr val="0000FF"/>
                </a:solidFill>
              </a:rPr>
              <a:t>17/12/</a:t>
            </a:r>
            <a:r>
              <a:rPr lang="en-US" dirty="0" smtClean="0">
                <a:solidFill>
                  <a:srgbClr val="0000FF"/>
                </a:solidFill>
              </a:rPr>
              <a:t>2020,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18:</a:t>
            </a:r>
            <a:r>
              <a:rPr lang="en-US" b="1" dirty="0"/>
              <a:t>0</a:t>
            </a:r>
            <a:r>
              <a:rPr lang="en-US" b="1" dirty="0" smtClean="0"/>
              <a:t>0 (Moscow time) </a:t>
            </a:r>
          </a:p>
          <a:p>
            <a:r>
              <a:rPr lang="ru-RU" dirty="0" smtClean="0">
                <a:hlinkClick r:id="rId2"/>
              </a:rPr>
              <a:t>https</a:t>
            </a:r>
            <a:r>
              <a:rPr lang="ru-RU" dirty="0">
                <a:hlinkClick r:id="rId2"/>
              </a:rPr>
              <a:t>://indico.jinr.ru/event/1771/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ru-RU" dirty="0"/>
              <a:t> </a:t>
            </a:r>
            <a:endParaRPr lang="en-US" dirty="0" smtClean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en-US" b="1" dirty="0" smtClean="0"/>
          </a:p>
        </p:txBody>
      </p:sp>
      <p:pic>
        <p:nvPicPr>
          <p:cNvPr id="4" name="Picture 6" descr="NICA-Logo_4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567" y="351102"/>
            <a:ext cx="1498600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155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hlinkClick r:id="rId2" tooltip="Upcoming International Conferences 2021 &amp; 2022"/>
              </a:rPr>
              <a:t>Upcoming International Conferences 2021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dirty="0"/>
              <a:t>2021</a:t>
            </a:r>
            <a:r>
              <a:rPr lang="en-US" sz="1400" dirty="0"/>
              <a:t>-07-</a:t>
            </a:r>
            <a:r>
              <a:rPr lang="en-US" sz="1400" dirty="0" smtClean="0"/>
              <a:t>21 EPS</a:t>
            </a:r>
            <a:r>
              <a:rPr lang="en-US" sz="1400" dirty="0"/>
              <a:t>-</a:t>
            </a:r>
            <a:r>
              <a:rPr lang="en-US" sz="1400" b="1" dirty="0"/>
              <a:t>HEP </a:t>
            </a:r>
            <a:r>
              <a:rPr lang="en-US" sz="1400" b="1" dirty="0" smtClean="0"/>
              <a:t>2021 </a:t>
            </a:r>
            <a:r>
              <a:rPr lang="en-US" sz="1400" dirty="0" smtClean="0"/>
              <a:t>Hamburg</a:t>
            </a:r>
            <a:r>
              <a:rPr lang="en-US" sz="1400" dirty="0"/>
              <a:t>, </a:t>
            </a:r>
            <a:r>
              <a:rPr lang="en-US" sz="1400" dirty="0" smtClean="0"/>
              <a:t>Germany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dirty="0"/>
              <a:t>2 - 7 August 2021, Stavanger, Norway </a:t>
            </a:r>
            <a:r>
              <a:rPr lang="en-US" sz="1400" dirty="0" smtClean="0"/>
              <a:t>, virtual,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/>
              <a:t>CONF-14 - The </a:t>
            </a:r>
            <a:r>
              <a:rPr lang="en-US" sz="1400" b="1" dirty="0" err="1"/>
              <a:t>XIVth</a:t>
            </a:r>
            <a:r>
              <a:rPr lang="en-US" sz="1400" b="1" dirty="0"/>
              <a:t> Quark confinement and the Hadron spectrum conference </a:t>
            </a:r>
            <a:r>
              <a:rPr lang="en-US" sz="1400" i="1" dirty="0"/>
              <a:t>!! 1 year shift due to covid19 !!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/>
              <a:t>virtual, </a:t>
            </a:r>
            <a:r>
              <a:rPr lang="en-US" sz="1400" b="1" dirty="0" smtClean="0">
                <a:hlinkClick r:id="rId3"/>
              </a:rPr>
              <a:t>https</a:t>
            </a:r>
            <a:r>
              <a:rPr lang="en-US" sz="1400" b="1" dirty="0">
                <a:hlinkClick r:id="rId3"/>
              </a:rPr>
              <a:t>://ux.uis.no/confxiv</a:t>
            </a:r>
            <a:r>
              <a:rPr lang="en-US" sz="1400" b="1" dirty="0" smtClean="0">
                <a:hlinkClick r:id="rId3"/>
              </a:rPr>
              <a:t>/</a:t>
            </a:r>
            <a:endParaRPr lang="en-US" sz="14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sz="1400" dirty="0"/>
              <a:t>30 August - 3 September 2021, </a:t>
            </a:r>
            <a:r>
              <a:rPr lang="en-US" sz="1400" dirty="0" err="1"/>
              <a:t>Lisboa</a:t>
            </a:r>
            <a:r>
              <a:rPr lang="en-US" sz="1400" dirty="0"/>
              <a:t>, Portugal </a:t>
            </a:r>
            <a:r>
              <a:rPr lang="en-US" sz="1400" dirty="0" smtClean="0"/>
              <a:t>, </a:t>
            </a:r>
            <a:r>
              <a:rPr lang="en-US" sz="1400" b="1" dirty="0" smtClean="0"/>
              <a:t>PANIC</a:t>
            </a:r>
            <a:r>
              <a:rPr lang="en-US" sz="1400" b="1" dirty="0"/>
              <a:t>-2020 - 22nd International Conference on Particles and Nuclei </a:t>
            </a:r>
            <a:r>
              <a:rPr lang="en-US" sz="1400" i="1" dirty="0"/>
              <a:t>!! 1 year shift due to covid19 !!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>
                <a:hlinkClick r:id="rId4"/>
              </a:rPr>
              <a:t>https</a:t>
            </a:r>
            <a:r>
              <a:rPr lang="en-US" sz="1400" dirty="0">
                <a:hlinkClick r:id="rId4"/>
              </a:rPr>
              <a:t>://indico.lip.pt/event/592/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 smtClean="0"/>
              <a:t>2021</a:t>
            </a:r>
            <a:r>
              <a:rPr lang="en-US" sz="1400" dirty="0"/>
              <a:t>-05-31 CHARM 2020 - RESCHEDULED 10th International Workshop on Charm Physics Mexico City, Mexico -- -- </a:t>
            </a:r>
            <a:r>
              <a:rPr lang="en-US" sz="1400" dirty="0" smtClean="0">
                <a:hlinkClick r:id="rId5"/>
              </a:rPr>
              <a:t>https</a:t>
            </a:r>
            <a:r>
              <a:rPr lang="en-US" sz="1400" dirty="0">
                <a:hlinkClick r:id="rId5"/>
              </a:rPr>
              <a:t>://indico.nucleares.unam.mx/event/1488</a:t>
            </a:r>
            <a:r>
              <a:rPr lang="en-US" sz="1400" dirty="0" smtClean="0">
                <a:hlinkClick r:id="rId5"/>
              </a:rPr>
              <a:t>/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SPEAKING </a:t>
            </a:r>
            <a:r>
              <a:rPr lang="en-US" sz="1400" b="1" dirty="0" smtClean="0"/>
              <a:t>OPPORTUNITIES:  </a:t>
            </a:r>
            <a:endParaRPr lang="en-US" sz="1400" b="1" dirty="0"/>
          </a:p>
          <a:p>
            <a:pPr>
              <a:buAutoNum type="arabicParenR"/>
            </a:pPr>
            <a:r>
              <a:rPr lang="en-US" sz="1400" dirty="0"/>
              <a:t>15 - 19 March 2021, Baku, Azerbaijan </a:t>
            </a:r>
            <a:r>
              <a:rPr lang="en-US" sz="1400" i="1" dirty="0"/>
              <a:t>!! 1 year shift due to covid-19 !!</a:t>
            </a:r>
            <a:r>
              <a:rPr lang="en-US" sz="1400" dirty="0"/>
              <a:t> </a:t>
            </a:r>
            <a:r>
              <a:rPr lang="en-US" sz="1400" dirty="0" smtClean="0"/>
              <a:t>–virtual ???,</a:t>
            </a:r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b="1" dirty="0" smtClean="0"/>
              <a:t>CPOD</a:t>
            </a:r>
            <a:r>
              <a:rPr lang="en-US" sz="1400" b="1" dirty="0"/>
              <a:t>-2020 - International Workshop on Critical Point and Onset of </a:t>
            </a:r>
            <a:r>
              <a:rPr lang="en-US" sz="1400" b="1" dirty="0" err="1"/>
              <a:t>Deconfinement</a:t>
            </a:r>
            <a:r>
              <a:rPr lang="en-US" sz="1400" b="1" dirty="0"/>
              <a:t>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hlinkClick r:id="rId6"/>
              </a:rPr>
              <a:t>Conference </a:t>
            </a:r>
            <a:r>
              <a:rPr lang="en-US" sz="1400" dirty="0" smtClean="0">
                <a:hlinkClick r:id="rId6"/>
              </a:rPr>
              <a:t>page</a:t>
            </a:r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smtClean="0">
                <a:hlinkClick r:id="rId6"/>
              </a:rPr>
              <a:t>https</a:t>
            </a:r>
            <a:r>
              <a:rPr lang="en-US" sz="1400" dirty="0">
                <a:hlinkClick r:id="rId6"/>
              </a:rPr>
              <a:t>://indico.cern.ch/event/851194</a:t>
            </a:r>
            <a:r>
              <a:rPr lang="en-US" sz="1400" dirty="0" smtClean="0">
                <a:hlinkClick r:id="rId6"/>
              </a:rPr>
              <a:t>/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smtClean="0"/>
              <a:t>2) August </a:t>
            </a:r>
            <a:r>
              <a:rPr lang="pl-PL" sz="1400" dirty="0"/>
              <a:t>19 - 25</a:t>
            </a:r>
            <a:r>
              <a:rPr lang="pl-PL" sz="1400" dirty="0" smtClean="0"/>
              <a:t>, </a:t>
            </a:r>
            <a:r>
              <a:rPr lang="pl-PL" sz="1400" dirty="0" err="1" smtClean="0"/>
              <a:t>Moscow</a:t>
            </a:r>
            <a:r>
              <a:rPr lang="pl-PL" sz="1400" dirty="0" smtClean="0"/>
              <a:t>,  2021,</a:t>
            </a:r>
            <a:r>
              <a:rPr lang="en-US" sz="1400" dirty="0" err="1" smtClean="0"/>
              <a:t>Lomonosov</a:t>
            </a:r>
            <a:r>
              <a:rPr lang="en-US" sz="1400" dirty="0" smtClean="0"/>
              <a:t> Conferences on </a:t>
            </a:r>
            <a:r>
              <a:rPr lang="en-US" sz="1400" dirty="0"/>
              <a:t>Elementary Particle Physics </a:t>
            </a:r>
            <a:br>
              <a:rPr lang="en-US" sz="1400" dirty="0"/>
            </a:br>
            <a:r>
              <a:rPr lang="en-US" sz="1400" dirty="0">
                <a:hlinkClick r:id="rId7"/>
              </a:rPr>
              <a:t>http://www.lomcon.ru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3)  </a:t>
            </a:r>
            <a:r>
              <a:rPr lang="en-US" sz="1400" dirty="0"/>
              <a:t>September </a:t>
            </a:r>
            <a:r>
              <a:rPr lang="en-US" sz="1400" dirty="0" smtClean="0"/>
              <a:t>2021 --  NUCLEUS-2020/2021 in Saint-Petersburg, -- TBA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59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BACK-UP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32" y="4673600"/>
            <a:ext cx="3437467" cy="145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9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PWG1-MPD – </a:t>
            </a:r>
            <a:r>
              <a:rPr lang="en-US" dirty="0" smtClean="0">
                <a:solidFill>
                  <a:srgbClr val="0000FF"/>
                </a:solidFill>
              </a:rPr>
              <a:t>participants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Institutes: </a:t>
            </a:r>
            <a:r>
              <a:rPr lang="en-US" dirty="0" err="1" smtClean="0"/>
              <a:t>SPbSU</a:t>
            </a:r>
            <a:r>
              <a:rPr lang="en-US" dirty="0" smtClean="0"/>
              <a:t> (</a:t>
            </a:r>
            <a:r>
              <a:rPr lang="en-US" dirty="0" err="1" smtClean="0"/>
              <a:t>St.Petersburg</a:t>
            </a:r>
            <a:r>
              <a:rPr lang="en-US" dirty="0" smtClean="0"/>
              <a:t>), INR (</a:t>
            </a:r>
            <a:r>
              <a:rPr lang="en-US" dirty="0" err="1" smtClean="0"/>
              <a:t>Troitsk</a:t>
            </a:r>
            <a:r>
              <a:rPr lang="en-US" dirty="0" smtClean="0"/>
              <a:t>), </a:t>
            </a:r>
            <a:r>
              <a:rPr lang="en-US" dirty="0" err="1" smtClean="0"/>
              <a:t>MEPhI</a:t>
            </a:r>
            <a:r>
              <a:rPr lang="en-US" dirty="0" smtClean="0"/>
              <a:t> (Moscow), Mexican team …other?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dirty="0" smtClean="0">
                <a:solidFill>
                  <a:srgbClr val="0000FF"/>
                </a:solidFill>
              </a:rPr>
              <a:t>here </a:t>
            </a:r>
            <a:r>
              <a:rPr lang="en-US" dirty="0">
                <a:solidFill>
                  <a:srgbClr val="0000FF"/>
                </a:solidFill>
              </a:rPr>
              <a:t>to see </a:t>
            </a:r>
            <a:r>
              <a:rPr lang="en-US" dirty="0" smtClean="0">
                <a:solidFill>
                  <a:srgbClr val="0000FF"/>
                </a:solidFill>
              </a:rPr>
              <a:t>us: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             </a:t>
            </a:r>
            <a:r>
              <a:rPr lang="en-US" dirty="0" smtClean="0"/>
              <a:t>You </a:t>
            </a:r>
            <a:r>
              <a:rPr lang="en-US" dirty="0"/>
              <a:t>may </a:t>
            </a:r>
            <a:r>
              <a:rPr lang="en-US" dirty="0" smtClean="0"/>
              <a:t>visit our WEB page: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://indico.jinr.ru/category/343/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43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Briefly from the MPD Physics Council meeting 16/12/2020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4401" cy="4525963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en-US" sz="2200" dirty="0"/>
              <a:t>S</a:t>
            </a:r>
            <a:r>
              <a:rPr lang="ru-RU" sz="2200" dirty="0" err="1"/>
              <a:t>tatus</a:t>
            </a:r>
            <a:r>
              <a:rPr lang="ru-RU" sz="2200" dirty="0"/>
              <a:t> </a:t>
            </a:r>
            <a:r>
              <a:rPr lang="ru-RU" sz="2200" dirty="0" err="1"/>
              <a:t>of</a:t>
            </a:r>
            <a:r>
              <a:rPr lang="ru-RU" sz="2200" dirty="0"/>
              <a:t> 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>
                <a:solidFill>
                  <a:srgbClr val="0000FF"/>
                </a:solidFill>
              </a:rPr>
              <a:t>"</a:t>
            </a:r>
            <a:r>
              <a:rPr lang="ru-RU" sz="2200" dirty="0" err="1">
                <a:solidFill>
                  <a:srgbClr val="0000FF"/>
                </a:solidFill>
              </a:rPr>
              <a:t>First</a:t>
            </a:r>
            <a:r>
              <a:rPr lang="ru-RU" sz="2200" dirty="0">
                <a:solidFill>
                  <a:srgbClr val="0000FF"/>
                </a:solidFill>
              </a:rPr>
              <a:t> </a:t>
            </a:r>
            <a:r>
              <a:rPr lang="ru-RU" sz="2200" dirty="0" err="1">
                <a:solidFill>
                  <a:srgbClr val="0000FF"/>
                </a:solidFill>
              </a:rPr>
              <a:t>Physics</a:t>
            </a:r>
            <a:r>
              <a:rPr lang="ru-RU" sz="2200" dirty="0">
                <a:solidFill>
                  <a:srgbClr val="0000FF"/>
                </a:solidFill>
              </a:rPr>
              <a:t>" </a:t>
            </a:r>
            <a:r>
              <a:rPr lang="ru-RU" sz="2200" dirty="0" err="1" smtClean="0"/>
              <a:t>document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--- End-of January 2021 – the draft should be submitted  to the collaboration review</a:t>
            </a:r>
          </a:p>
          <a:p>
            <a:pPr marL="0" indent="0">
              <a:buNone/>
            </a:pPr>
            <a:r>
              <a:rPr lang="ru-RU" sz="2200" dirty="0"/>
              <a:t>-- </a:t>
            </a:r>
            <a:r>
              <a:rPr lang="en-US" sz="2200" dirty="0" smtClean="0"/>
              <a:t>It </a:t>
            </a:r>
            <a:r>
              <a:rPr lang="en-US" sz="2200" dirty="0"/>
              <a:t>is supposed to be published in </a:t>
            </a:r>
            <a:r>
              <a:rPr lang="en-US" sz="2200" dirty="0" smtClean="0"/>
              <a:t>–JINR?EPJA? </a:t>
            </a:r>
            <a:r>
              <a:rPr lang="en-US" sz="2200" dirty="0"/>
              <a:t>o</a:t>
            </a:r>
            <a:r>
              <a:rPr lang="en-US" sz="2200" dirty="0" smtClean="0"/>
              <a:t>r </a:t>
            </a:r>
            <a:r>
              <a:rPr lang="en-US" sz="2200" dirty="0" err="1" smtClean="0"/>
              <a:t>MexicoPhys</a:t>
            </a:r>
            <a:r>
              <a:rPr lang="en-US" sz="2200" dirty="0"/>
              <a:t>. </a:t>
            </a:r>
            <a:r>
              <a:rPr lang="en-US" sz="2200" dirty="0" smtClean="0"/>
              <a:t>Journal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charset="2"/>
              <a:buChar char="Ø"/>
            </a:pPr>
            <a:r>
              <a:rPr lang="en-US" sz="2200" dirty="0" smtClean="0"/>
              <a:t>What </a:t>
            </a:r>
            <a:r>
              <a:rPr lang="en-US" sz="2200" dirty="0"/>
              <a:t>is a discovery </a:t>
            </a:r>
            <a:r>
              <a:rPr lang="en-US" sz="2200" dirty="0" smtClean="0"/>
              <a:t>potential in </a:t>
            </a:r>
            <a:r>
              <a:rPr lang="en-US" sz="2200" dirty="0" err="1" smtClean="0"/>
              <a:t>Bi+Bi</a:t>
            </a:r>
            <a:r>
              <a:rPr lang="en-US" sz="2200" dirty="0" smtClean="0"/>
              <a:t> collisions at √</a:t>
            </a:r>
            <a:r>
              <a:rPr lang="en-US" sz="2200" dirty="0" err="1" smtClean="0"/>
              <a:t>s</a:t>
            </a:r>
            <a:r>
              <a:rPr lang="en-US" sz="2200" baseline="-25000" dirty="0" err="1" smtClean="0"/>
              <a:t>NN</a:t>
            </a:r>
            <a:r>
              <a:rPr lang="en-US" sz="2200" dirty="0" smtClean="0"/>
              <a:t>=9.4 </a:t>
            </a:r>
            <a:r>
              <a:rPr lang="en-US" sz="2200" dirty="0" err="1" smtClean="0"/>
              <a:t>GeV</a:t>
            </a:r>
            <a:r>
              <a:rPr lang="en-US" sz="2200" dirty="0" smtClean="0"/>
              <a:t>?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The next paper should be concentrated on physics: </a:t>
            </a:r>
            <a:endParaRPr lang="ru-RU" sz="2200" dirty="0" smtClean="0"/>
          </a:p>
          <a:p>
            <a:pPr marL="0" indent="0">
              <a:buNone/>
            </a:pP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the extensive MC </a:t>
            </a:r>
            <a:r>
              <a:rPr lang="en-US" sz="2200" dirty="0">
                <a:solidFill>
                  <a:srgbClr val="0000FF"/>
                </a:solidFill>
              </a:rPr>
              <a:t>production</a:t>
            </a:r>
            <a:r>
              <a:rPr lang="en-US" sz="2200" dirty="0"/>
              <a:t> </a:t>
            </a:r>
            <a:r>
              <a:rPr lang="en-US" sz="2200" dirty="0" smtClean="0"/>
              <a:t>at </a:t>
            </a:r>
            <a:r>
              <a:rPr lang="en-US" sz="2200" dirty="0"/>
              <a:t>NICA </a:t>
            </a:r>
            <a:r>
              <a:rPr lang="en-US" sz="2200" dirty="0" smtClean="0"/>
              <a:t>cluster and </a:t>
            </a:r>
            <a:endParaRPr lang="ru-RU" sz="2200" dirty="0" smtClean="0"/>
          </a:p>
          <a:p>
            <a:pPr marL="0" indent="0"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analysis </a:t>
            </a:r>
            <a:r>
              <a:rPr lang="en-US" sz="2200" dirty="0" smtClean="0">
                <a:solidFill>
                  <a:srgbClr val="0000FF"/>
                </a:solidFill>
              </a:rPr>
              <a:t>of panorama of the available experimental  data  </a:t>
            </a:r>
            <a:r>
              <a:rPr lang="en-US" sz="2200" dirty="0" smtClean="0"/>
              <a:t>are needed</a:t>
            </a:r>
          </a:p>
          <a:p>
            <a:pPr marL="0" indent="0">
              <a:buNone/>
            </a:pPr>
            <a:endParaRPr lang="en-US" sz="2200" dirty="0" smtClean="0"/>
          </a:p>
          <a:p>
            <a:pPr>
              <a:buFont typeface="Wingdings" charset="2"/>
              <a:buChar char="Ø"/>
            </a:pPr>
            <a:r>
              <a:rPr lang="en-US" sz="2200" dirty="0" smtClean="0"/>
              <a:t>Our plans and tasks for 2021?</a:t>
            </a:r>
          </a:p>
          <a:p>
            <a:pPr marL="0" indent="0">
              <a:buNone/>
            </a:pPr>
            <a:r>
              <a:rPr lang="en-US" sz="2200" dirty="0" smtClean="0"/>
              <a:t>--- to continue in line with our PWG1 tasks:</a:t>
            </a:r>
          </a:p>
          <a:p>
            <a:pPr>
              <a:buFont typeface="Wingdings" charset="2"/>
              <a:buChar char="Ø"/>
            </a:pP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7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PWG1-MPD –  general </a:t>
            </a:r>
            <a:r>
              <a:rPr lang="en-US" sz="3200" dirty="0" smtClean="0">
                <a:solidFill>
                  <a:srgbClr val="0000FF"/>
                </a:solidFill>
              </a:rPr>
              <a:t>task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Overview and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nalysis </a:t>
            </a:r>
            <a:r>
              <a:rPr lang="en-US" sz="2000" dirty="0">
                <a:solidFill>
                  <a:srgbClr val="0000FF"/>
                </a:solidFill>
              </a:rPr>
              <a:t>of the existing  experimental landscape </a:t>
            </a:r>
            <a:r>
              <a:rPr lang="en-US" sz="2000" dirty="0">
                <a:solidFill>
                  <a:srgbClr val="000000"/>
                </a:solidFill>
              </a:rPr>
              <a:t>(BES-1 and BES-II </a:t>
            </a:r>
            <a:r>
              <a:rPr lang="en-US" sz="2000" dirty="0" err="1">
                <a:solidFill>
                  <a:srgbClr val="000000"/>
                </a:solidFill>
              </a:rPr>
              <a:t>programmes</a:t>
            </a:r>
            <a:r>
              <a:rPr lang="en-US" sz="2000" dirty="0">
                <a:solidFill>
                  <a:srgbClr val="000000"/>
                </a:solidFill>
              </a:rPr>
              <a:t> , NA61/SHINE results) and </a:t>
            </a:r>
            <a:r>
              <a:rPr lang="en-US" sz="2000" dirty="0" smtClean="0">
                <a:solidFill>
                  <a:srgbClr val="000000"/>
                </a:solidFill>
              </a:rPr>
              <a:t>development of </a:t>
            </a:r>
            <a:r>
              <a:rPr lang="en-US" sz="2000" dirty="0" smtClean="0">
                <a:solidFill>
                  <a:srgbClr val="0000FF"/>
                </a:solidFill>
              </a:rPr>
              <a:t>the </a:t>
            </a:r>
            <a:r>
              <a:rPr lang="en-US" sz="2000" dirty="0" smtClean="0">
                <a:solidFill>
                  <a:srgbClr val="0000FF"/>
                </a:solidFill>
              </a:rPr>
              <a:t>detailed </a:t>
            </a:r>
            <a:r>
              <a:rPr lang="en-US" sz="2000" dirty="0">
                <a:solidFill>
                  <a:srgbClr val="0000FF"/>
                </a:solidFill>
              </a:rPr>
              <a:t>experimental program</a:t>
            </a:r>
            <a:r>
              <a:rPr lang="en-US" sz="2000" dirty="0">
                <a:solidFill>
                  <a:srgbClr val="000000"/>
                </a:solidFill>
              </a:rPr>
              <a:t> for the MPD  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Physics tasks and MC simulations  of </a:t>
            </a:r>
            <a:r>
              <a:rPr lang="en-US" sz="2000" dirty="0" err="1" smtClean="0">
                <a:solidFill>
                  <a:srgbClr val="0000FF"/>
                </a:solidFill>
              </a:rPr>
              <a:t>Bi</a:t>
            </a:r>
            <a:r>
              <a:rPr lang="en-US" sz="2000" dirty="0" err="1">
                <a:solidFill>
                  <a:srgbClr val="0000FF"/>
                </a:solidFill>
              </a:rPr>
              <a:t>+Bi</a:t>
            </a:r>
            <a:r>
              <a:rPr lang="en-US" sz="2000" dirty="0">
                <a:solidFill>
                  <a:srgbClr val="0000FF"/>
                </a:solidFill>
              </a:rPr>
              <a:t> collisions at √</a:t>
            </a:r>
            <a:r>
              <a:rPr lang="en-US" sz="2000" dirty="0" err="1">
                <a:solidFill>
                  <a:srgbClr val="0000FF"/>
                </a:solidFill>
              </a:rPr>
              <a:t>s</a:t>
            </a:r>
            <a:r>
              <a:rPr lang="en-US" sz="2000" baseline="-25000" dirty="0" err="1">
                <a:solidFill>
                  <a:srgbClr val="0000FF"/>
                </a:solidFill>
              </a:rPr>
              <a:t>NN</a:t>
            </a:r>
            <a:r>
              <a:rPr lang="en-US" sz="2000" dirty="0">
                <a:solidFill>
                  <a:srgbClr val="0000FF"/>
                </a:solidFill>
              </a:rPr>
              <a:t>=9.4 </a:t>
            </a:r>
            <a:r>
              <a:rPr lang="en-US" sz="2000" dirty="0" err="1">
                <a:solidFill>
                  <a:srgbClr val="0000FF"/>
                </a:solidFill>
              </a:rPr>
              <a:t>GeV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using the  available MC Event generators (</a:t>
            </a:r>
            <a:r>
              <a:rPr lang="en-US" sz="2000" dirty="0" err="1" smtClean="0"/>
              <a:t>UrQMD</a:t>
            </a:r>
            <a:r>
              <a:rPr lang="en-US" sz="2000" dirty="0"/>
              <a:t>, PHSD, </a:t>
            </a:r>
            <a:r>
              <a:rPr lang="en-US" sz="2000" dirty="0" smtClean="0"/>
              <a:t>SMASH, </a:t>
            </a:r>
            <a:r>
              <a:rPr lang="en-US" sz="2000" dirty="0" err="1" smtClean="0"/>
              <a:t>MCGlauber</a:t>
            </a:r>
            <a:r>
              <a:rPr lang="en-US" sz="2000" dirty="0"/>
              <a:t>, DCM-QGSM and DCM-</a:t>
            </a:r>
            <a:r>
              <a:rPr lang="en-US" sz="2000" dirty="0" smtClean="0"/>
              <a:t>SMM, </a:t>
            </a:r>
            <a:r>
              <a:rPr lang="en-US" sz="2000" dirty="0" smtClean="0">
                <a:solidFill>
                  <a:srgbClr val="FF0000"/>
                </a:solidFill>
              </a:rPr>
              <a:t>….more??? )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Theoretical developments are very important: </a:t>
            </a:r>
          </a:p>
          <a:p>
            <a:pPr lvl="1"/>
            <a:r>
              <a:rPr lang="en-US" sz="1600" dirty="0" smtClean="0"/>
              <a:t>Role of Spectator </a:t>
            </a:r>
            <a:r>
              <a:rPr lang="en-US" sz="1600" dirty="0"/>
              <a:t>Matter in </a:t>
            </a:r>
            <a:r>
              <a:rPr lang="en-US" sz="1600" dirty="0" smtClean="0"/>
              <a:t>AA collisions, </a:t>
            </a:r>
          </a:p>
          <a:p>
            <a:pPr lvl="1"/>
            <a:r>
              <a:rPr lang="en-US" sz="1600" dirty="0" smtClean="0"/>
              <a:t>Selection of  collisions </a:t>
            </a:r>
            <a:r>
              <a:rPr lang="en-US" sz="1600" dirty="0"/>
              <a:t>c</a:t>
            </a:r>
            <a:r>
              <a:rPr lang="en-US" sz="1600" dirty="0" smtClean="0"/>
              <a:t>entrality classes (We have to define  classes</a:t>
            </a:r>
            <a:r>
              <a:rPr lang="en-US" sz="1600" b="1" dirty="0" smtClean="0"/>
              <a:t> </a:t>
            </a:r>
            <a:r>
              <a:rPr lang="en-US" sz="1600" dirty="0"/>
              <a:t>of </a:t>
            </a:r>
            <a:r>
              <a:rPr lang="en-US" sz="1600" dirty="0" smtClean="0"/>
              <a:t>events with well </a:t>
            </a:r>
            <a:r>
              <a:rPr lang="en-US" sz="1600" dirty="0"/>
              <a:t>defined initial </a:t>
            </a:r>
            <a:r>
              <a:rPr lang="en-US" sz="1600" dirty="0" smtClean="0"/>
              <a:t>conditions), </a:t>
            </a:r>
          </a:p>
          <a:p>
            <a:pPr lvl="1"/>
            <a:r>
              <a:rPr lang="en-US" sz="1600" dirty="0" smtClean="0"/>
              <a:t>Application of strongly intensive observables in the analysis to eliminate trivial effects,</a:t>
            </a:r>
          </a:p>
          <a:p>
            <a:pPr lvl="1"/>
            <a:r>
              <a:rPr lang="en-US" sz="1600" dirty="0" smtClean="0"/>
              <a:t>…more?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>
              <a:buFont typeface="Wingdings" charset="2"/>
              <a:buChar char="Ø"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96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311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>
                <a:solidFill>
                  <a:srgbClr val="0000FF"/>
                </a:solidFill>
              </a:rPr>
              <a:t>PWG1:     Global Observables</a:t>
            </a:r>
            <a:r>
              <a:rPr lang="ru-RU" dirty="0" smtClean="0">
                <a:solidFill>
                  <a:srgbClr val="857AFF"/>
                </a:solidFill>
              </a:rPr>
              <a:t/>
            </a:r>
            <a:br>
              <a:rPr lang="ru-RU" dirty="0" smtClean="0">
                <a:solidFill>
                  <a:srgbClr val="857A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Some topics of interest and the main tasks</a:t>
            </a:r>
            <a:endParaRPr lang="en-US" sz="31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312"/>
            <a:ext cx="8229600" cy="5372332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endParaRPr lang="ru-RU" dirty="0"/>
          </a:p>
          <a:p>
            <a:pPr lvl="0">
              <a:buFont typeface="Wingdings" charset="2"/>
              <a:buChar char="Ø"/>
            </a:pPr>
            <a:r>
              <a:rPr lang="en-US" sz="5000" dirty="0" err="1" smtClean="0"/>
              <a:t>Rapiidity</a:t>
            </a:r>
            <a:r>
              <a:rPr lang="en-US" sz="5000" dirty="0" smtClean="0"/>
              <a:t> </a:t>
            </a:r>
            <a:r>
              <a:rPr lang="en-US" sz="5000" dirty="0"/>
              <a:t>distribution of charged </a:t>
            </a:r>
            <a:r>
              <a:rPr lang="en-US" sz="5000" dirty="0" smtClean="0"/>
              <a:t>particles</a:t>
            </a:r>
          </a:p>
          <a:p>
            <a:pPr marL="0" lvl="0" indent="0">
              <a:buNone/>
            </a:pPr>
            <a:r>
              <a:rPr lang="en-US" sz="5000" dirty="0" smtClean="0"/>
              <a:t>                  ----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>
                <a:solidFill>
                  <a:srgbClr val="FF0000"/>
                </a:solidFill>
              </a:rPr>
              <a:t>Total event </a:t>
            </a:r>
            <a:r>
              <a:rPr lang="en-US" sz="5000" dirty="0" smtClean="0">
                <a:solidFill>
                  <a:srgbClr val="FF0000"/>
                </a:solidFill>
              </a:rPr>
              <a:t>multiplicity</a:t>
            </a:r>
          </a:p>
          <a:p>
            <a:pPr lvl="0">
              <a:buFont typeface="Wingdings" charset="2"/>
              <a:buChar char="Ø"/>
            </a:pPr>
            <a:r>
              <a:rPr lang="en-US" sz="5000" dirty="0" smtClean="0">
                <a:solidFill>
                  <a:srgbClr val="FF0000"/>
                </a:solidFill>
              </a:rPr>
              <a:t>Total </a:t>
            </a:r>
            <a:r>
              <a:rPr lang="en-US" sz="5000" dirty="0">
                <a:solidFill>
                  <a:srgbClr val="FF0000"/>
                </a:solidFill>
              </a:rPr>
              <a:t>event energy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transverse energy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mean transverse </a:t>
            </a:r>
            <a:r>
              <a:rPr lang="en-US" sz="5000" dirty="0" err="1"/>
              <a:t>pT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 — </a:t>
            </a:r>
            <a:r>
              <a:rPr lang="en-US" sz="5000" dirty="0"/>
              <a:t>charged particles density at </a:t>
            </a:r>
            <a:r>
              <a:rPr lang="en-US" sz="5000" dirty="0" err="1" smtClean="0"/>
              <a:t>midrapiidty</a:t>
            </a:r>
            <a:endParaRPr lang="en-US" sz="5000" dirty="0" smtClean="0"/>
          </a:p>
          <a:p>
            <a:pPr marL="0" indent="0">
              <a:buNone/>
            </a:pPr>
            <a:r>
              <a:rPr lang="en-US" sz="5000" dirty="0" smtClean="0"/>
              <a:t>                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>
                <a:solidFill>
                  <a:srgbClr val="FF0000"/>
                </a:solidFill>
              </a:rPr>
              <a:t>Centrality determination and different estimators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>
                <a:solidFill>
                  <a:srgbClr val="0000FF"/>
                </a:solidFill>
              </a:rPr>
              <a:t>               </a:t>
            </a:r>
            <a:r>
              <a:rPr lang="en-US" sz="5000" dirty="0" smtClean="0">
                <a:solidFill>
                  <a:srgbClr val="000000"/>
                </a:solidFill>
              </a:rPr>
              <a:t>— </a:t>
            </a:r>
            <a:r>
              <a:rPr lang="en-US" sz="5000" dirty="0">
                <a:solidFill>
                  <a:srgbClr val="000000"/>
                </a:solidFill>
              </a:rPr>
              <a:t>spectator nucleons (N_s) and number of nucleon-participants (N_{part})</a:t>
            </a:r>
            <a:endParaRPr lang="ru-RU" sz="50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5000" dirty="0" smtClean="0">
                <a:solidFill>
                  <a:srgbClr val="0000FF"/>
                </a:solidFill>
              </a:rPr>
              <a:t>               </a:t>
            </a:r>
            <a:r>
              <a:rPr lang="en-US" sz="5000" dirty="0" smtClean="0">
                <a:solidFill>
                  <a:srgbClr val="FF0000"/>
                </a:solidFill>
              </a:rPr>
              <a:t>— </a:t>
            </a:r>
            <a:r>
              <a:rPr lang="en-US" sz="5000" dirty="0">
                <a:solidFill>
                  <a:srgbClr val="FF0000"/>
                </a:solidFill>
              </a:rPr>
              <a:t>multiplicity classes: pros and cons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>
                <a:solidFill>
                  <a:srgbClr val="FF0000"/>
                </a:solidFill>
              </a:rPr>
              <a:t>                — </a:t>
            </a:r>
            <a:r>
              <a:rPr lang="en-US" sz="5000" dirty="0">
                <a:solidFill>
                  <a:srgbClr val="FF0000"/>
                </a:solidFill>
              </a:rPr>
              <a:t>different estimators and impact parameter b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/>
              <a:t>               -</a:t>
            </a:r>
            <a:r>
              <a:rPr lang="en-US" sz="5000" dirty="0"/>
              <a:t>---event-by-event spectator measurement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 smtClean="0">
                <a:solidFill>
                  <a:srgbClr val="000000"/>
                </a:solidFill>
              </a:rPr>
              <a:t>Total </a:t>
            </a:r>
            <a:r>
              <a:rPr lang="en-US" sz="5000" dirty="0">
                <a:solidFill>
                  <a:srgbClr val="000000"/>
                </a:solidFill>
              </a:rPr>
              <a:t>cross-section measurement</a:t>
            </a:r>
            <a:endParaRPr lang="ru-RU" sz="5000" dirty="0">
              <a:solidFill>
                <a:srgbClr val="00000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5000" dirty="0" smtClean="0">
                <a:solidFill>
                  <a:srgbClr val="000000"/>
                </a:solidFill>
              </a:rPr>
              <a:t>Event </a:t>
            </a:r>
            <a:r>
              <a:rPr lang="en-US" sz="5000" dirty="0">
                <a:solidFill>
                  <a:srgbClr val="000000"/>
                </a:solidFill>
              </a:rPr>
              <a:t>primary vertex determination</a:t>
            </a:r>
            <a:endParaRPr lang="ru-RU" sz="5000" dirty="0">
              <a:solidFill>
                <a:srgbClr val="000000"/>
              </a:solidFill>
            </a:endParaRPr>
          </a:p>
          <a:p>
            <a:pPr lvl="0">
              <a:buFont typeface="Wingdings" charset="2"/>
              <a:buChar char="Ø"/>
            </a:pPr>
            <a:r>
              <a:rPr lang="en-US" sz="5000" dirty="0" smtClean="0">
                <a:solidFill>
                  <a:srgbClr val="000000"/>
                </a:solidFill>
              </a:rPr>
              <a:t> </a:t>
            </a:r>
            <a:r>
              <a:rPr lang="en-US" sz="5000" dirty="0">
                <a:solidFill>
                  <a:srgbClr val="000000"/>
                </a:solidFill>
              </a:rPr>
              <a:t>Event plane measurement at all </a:t>
            </a:r>
            <a:r>
              <a:rPr lang="en-US" sz="5000" dirty="0" err="1">
                <a:solidFill>
                  <a:srgbClr val="000000"/>
                </a:solidFill>
              </a:rPr>
              <a:t>rapidities</a:t>
            </a:r>
            <a:endParaRPr lang="ru-RU" sz="5000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31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311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 smtClean="0">
                <a:solidFill>
                  <a:srgbClr val="0000FF"/>
                </a:solidFill>
              </a:rPr>
              <a:t>PWG1:     Global Observables</a:t>
            </a:r>
            <a:r>
              <a:rPr lang="ru-RU" dirty="0" smtClean="0">
                <a:solidFill>
                  <a:srgbClr val="857AFF"/>
                </a:solidFill>
              </a:rPr>
              <a:t/>
            </a:r>
            <a:br>
              <a:rPr lang="ru-RU" dirty="0" smtClean="0">
                <a:solidFill>
                  <a:srgbClr val="857A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Some topics of interest and the main </a:t>
            </a:r>
            <a:r>
              <a:rPr lang="en-US" sz="3100" dirty="0" smtClean="0">
                <a:solidFill>
                  <a:srgbClr val="0000FF"/>
                </a:solidFill>
              </a:rPr>
              <a:t>tasks:</a:t>
            </a:r>
            <a:r>
              <a:rPr lang="en-US" sz="3100" dirty="0" smtClean="0">
                <a:solidFill>
                  <a:srgbClr val="0000FF"/>
                </a:solidFill>
              </a:rPr>
              <a:t/>
            </a:r>
            <a:br>
              <a:rPr lang="en-US" sz="3100" dirty="0" smtClean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please, sign up and send us e-mails!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312"/>
            <a:ext cx="8229600" cy="5372332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endParaRPr lang="ru-RU" dirty="0"/>
          </a:p>
          <a:p>
            <a:pPr lvl="0">
              <a:buFont typeface="Wingdings" charset="2"/>
              <a:buChar char="Ø"/>
            </a:pPr>
            <a:r>
              <a:rPr lang="en-US" sz="5000" dirty="0" err="1" smtClean="0"/>
              <a:t>Rapiidity</a:t>
            </a:r>
            <a:r>
              <a:rPr lang="en-US" sz="5000" dirty="0" smtClean="0"/>
              <a:t> </a:t>
            </a:r>
            <a:r>
              <a:rPr lang="en-US" sz="5000" dirty="0"/>
              <a:t>distribution of charged </a:t>
            </a:r>
            <a:r>
              <a:rPr lang="en-US" sz="5000" dirty="0" smtClean="0"/>
              <a:t>particles</a:t>
            </a:r>
          </a:p>
          <a:p>
            <a:pPr marL="0" lvl="0" indent="0">
              <a:buNone/>
            </a:pPr>
            <a:r>
              <a:rPr lang="en-US" sz="5000" dirty="0" smtClean="0"/>
              <a:t>                  ----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/>
              <a:t>Total event </a:t>
            </a:r>
            <a:r>
              <a:rPr lang="en-US" sz="5000" dirty="0" smtClean="0"/>
              <a:t>multiplicity</a:t>
            </a:r>
          </a:p>
          <a:p>
            <a:pPr lvl="0">
              <a:buFont typeface="Wingdings" charset="2"/>
              <a:buChar char="Ø"/>
            </a:pPr>
            <a:r>
              <a:rPr lang="en-US" sz="5000" dirty="0" smtClean="0"/>
              <a:t>Total </a:t>
            </a:r>
            <a:r>
              <a:rPr lang="en-US" sz="5000" dirty="0"/>
              <a:t>event energy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transverse energy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mean transverse </a:t>
            </a:r>
            <a:r>
              <a:rPr lang="en-US" sz="5000" dirty="0" err="1"/>
              <a:t>pT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 — </a:t>
            </a:r>
            <a:r>
              <a:rPr lang="en-US" sz="5000" dirty="0"/>
              <a:t>charged particles density at </a:t>
            </a:r>
            <a:r>
              <a:rPr lang="en-US" sz="5000" dirty="0" err="1" smtClean="0"/>
              <a:t>midrapiidty</a:t>
            </a:r>
            <a:endParaRPr lang="en-US" sz="5000" dirty="0" smtClean="0"/>
          </a:p>
          <a:p>
            <a:pPr marL="0" indent="0">
              <a:buNone/>
            </a:pPr>
            <a:r>
              <a:rPr lang="en-US" sz="5000" dirty="0" smtClean="0"/>
              <a:t>                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/>
              <a:t>Centrality determination and different estimators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spectator nucleons (N_s) and number of nucleon-participants (N_{part})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multiplicity classes: pros and cons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 — </a:t>
            </a:r>
            <a:r>
              <a:rPr lang="en-US" sz="5000" dirty="0"/>
              <a:t>different estimators and impact parameter b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-</a:t>
            </a:r>
            <a:r>
              <a:rPr lang="en-US" sz="5000" dirty="0"/>
              <a:t>---event-by-event spectator measurement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 smtClean="0"/>
              <a:t>Total </a:t>
            </a:r>
            <a:r>
              <a:rPr lang="en-US" sz="5000" dirty="0"/>
              <a:t>cross-section measurement</a:t>
            </a:r>
            <a:endParaRPr lang="ru-RU" sz="5000" dirty="0"/>
          </a:p>
          <a:p>
            <a:pPr>
              <a:buFont typeface="Wingdings" charset="2"/>
              <a:buChar char="Ø"/>
            </a:pPr>
            <a:r>
              <a:rPr lang="en-US" sz="5000" dirty="0" smtClean="0"/>
              <a:t>Event </a:t>
            </a:r>
            <a:r>
              <a:rPr lang="en-US" sz="5000" dirty="0"/>
              <a:t>primary vertex determination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 smtClean="0"/>
              <a:t> </a:t>
            </a:r>
            <a:r>
              <a:rPr lang="en-US" sz="5000" dirty="0"/>
              <a:t>Event plane measurement at all </a:t>
            </a:r>
            <a:r>
              <a:rPr lang="en-US" sz="5000" dirty="0" err="1"/>
              <a:t>rapidities</a:t>
            </a:r>
            <a:endParaRPr lang="ru-RU" sz="500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73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solidFill>
                  <a:srgbClr val="0000FF"/>
                </a:solidFill>
              </a:rPr>
              <a:t>What could be new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                  with the first MPD data </a:t>
            </a:r>
            <a:r>
              <a:rPr lang="en-US" sz="3200" dirty="0">
                <a:solidFill>
                  <a:srgbClr val="0000FF"/>
                </a:solidFill>
              </a:rPr>
              <a:t>in </a:t>
            </a:r>
            <a:r>
              <a:rPr lang="en-US" sz="3200" dirty="0" err="1">
                <a:solidFill>
                  <a:srgbClr val="0000FF"/>
                </a:solidFill>
              </a:rPr>
              <a:t>Bi+Bi</a:t>
            </a:r>
            <a:r>
              <a:rPr lang="en-US" sz="3200" dirty="0">
                <a:solidFill>
                  <a:srgbClr val="0000FF"/>
                </a:solidFill>
              </a:rPr>
              <a:t> collisions at √</a:t>
            </a:r>
            <a:r>
              <a:rPr lang="en-US" sz="3200" dirty="0" err="1">
                <a:solidFill>
                  <a:srgbClr val="0000FF"/>
                </a:solidFill>
              </a:rPr>
              <a:t>s</a:t>
            </a:r>
            <a:r>
              <a:rPr lang="en-US" sz="3200" baseline="-25000" dirty="0" err="1">
                <a:solidFill>
                  <a:srgbClr val="0000FF"/>
                </a:solidFill>
              </a:rPr>
              <a:t>NN</a:t>
            </a:r>
            <a:r>
              <a:rPr lang="en-US" sz="3200" dirty="0">
                <a:solidFill>
                  <a:srgbClr val="0000FF"/>
                </a:solidFill>
              </a:rPr>
              <a:t>=9.4 </a:t>
            </a:r>
            <a:r>
              <a:rPr lang="en-US" sz="3200" dirty="0" err="1" smtClean="0">
                <a:solidFill>
                  <a:srgbClr val="0000FF"/>
                </a:solidFill>
              </a:rPr>
              <a:t>GeV</a:t>
            </a:r>
            <a:r>
              <a:rPr lang="en-US" sz="3200" dirty="0" smtClean="0">
                <a:solidFill>
                  <a:srgbClr val="0000FF"/>
                </a:solidFill>
              </a:rPr>
              <a:t>?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sz="2000" dirty="0"/>
              <a:t>T</a:t>
            </a:r>
            <a:r>
              <a:rPr lang="en-US" sz="2000" dirty="0" smtClean="0"/>
              <a:t>o measure  </a:t>
            </a:r>
            <a:r>
              <a:rPr lang="en-US" sz="2000" dirty="0"/>
              <a:t>with better </a:t>
            </a:r>
            <a:r>
              <a:rPr lang="en-US" sz="2000" dirty="0" smtClean="0"/>
              <a:t>statistics the yields and ratios of anti-</a:t>
            </a:r>
            <a:r>
              <a:rPr lang="en-US" sz="2000" dirty="0" err="1" smtClean="0"/>
              <a:t>Λ</a:t>
            </a:r>
            <a:r>
              <a:rPr lang="en-US" sz="2000" dirty="0" smtClean="0"/>
              <a:t>/</a:t>
            </a:r>
            <a:r>
              <a:rPr lang="en-US" sz="2000" dirty="0" err="1" smtClean="0"/>
              <a:t>Λ</a:t>
            </a:r>
            <a:r>
              <a:rPr lang="en-US" sz="2000" dirty="0"/>
              <a:t> </a:t>
            </a:r>
            <a:r>
              <a:rPr lang="en-US" sz="2000" dirty="0" smtClean="0"/>
              <a:t> vs. </a:t>
            </a:r>
            <a:r>
              <a:rPr lang="en-US" sz="2000" dirty="0" err="1" smtClean="0"/>
              <a:t>pT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a</a:t>
            </a:r>
            <a:r>
              <a:rPr lang="en-US" sz="2000" dirty="0" smtClean="0"/>
              <a:t>nd </a:t>
            </a:r>
            <a:r>
              <a:rPr lang="en-US" sz="2000" dirty="0" smtClean="0">
                <a:solidFill>
                  <a:srgbClr val="0000FF"/>
                </a:solidFill>
              </a:rPr>
              <a:t>for several centrality classes</a:t>
            </a:r>
          </a:p>
          <a:p>
            <a:pPr>
              <a:buFont typeface="Wingdings" charset="2"/>
              <a:buChar char="Ø"/>
            </a:pPr>
            <a:r>
              <a:rPr lang="en-US" sz="2000" dirty="0"/>
              <a:t>To measure  with better statistics the yields and ratios of anti</a:t>
            </a:r>
            <a:r>
              <a:rPr lang="en-US" sz="2000" dirty="0" smtClean="0"/>
              <a:t>-p/p  </a:t>
            </a:r>
            <a:r>
              <a:rPr lang="en-US" sz="2000" dirty="0"/>
              <a:t>vs. </a:t>
            </a:r>
            <a:r>
              <a:rPr lang="en-US" sz="2000" dirty="0" err="1" smtClean="0"/>
              <a:t>pT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and </a:t>
            </a:r>
            <a:r>
              <a:rPr lang="en-US" sz="2000" dirty="0">
                <a:solidFill>
                  <a:srgbClr val="0000FF"/>
                </a:solidFill>
              </a:rPr>
              <a:t>for several centrality </a:t>
            </a:r>
            <a:r>
              <a:rPr lang="en-US" sz="2000" dirty="0" smtClean="0">
                <a:solidFill>
                  <a:srgbClr val="0000FF"/>
                </a:solidFill>
              </a:rPr>
              <a:t>classes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000" dirty="0"/>
              <a:t>T</a:t>
            </a:r>
            <a:r>
              <a:rPr lang="en-US" sz="2000" dirty="0" smtClean="0"/>
              <a:t>o check scaling </a:t>
            </a:r>
            <a:r>
              <a:rPr lang="en-US" sz="2000" dirty="0"/>
              <a:t>of </a:t>
            </a:r>
            <a:r>
              <a:rPr lang="en-US" sz="2000" dirty="0" smtClean="0"/>
              <a:t> yields of charged particles  observed  </a:t>
            </a:r>
            <a:r>
              <a:rPr lang="en-US" sz="2000" dirty="0" smtClean="0">
                <a:solidFill>
                  <a:srgbClr val="0000FF"/>
                </a:solidFill>
              </a:rPr>
              <a:t>with </a:t>
            </a:r>
            <a:r>
              <a:rPr lang="en-US" sz="2000" dirty="0">
                <a:solidFill>
                  <a:srgbClr val="0000FF"/>
                </a:solidFill>
              </a:rPr>
              <a:t>&lt;</a:t>
            </a:r>
            <a:r>
              <a:rPr lang="en-US" sz="2000" dirty="0" err="1">
                <a:solidFill>
                  <a:srgbClr val="0000FF"/>
                </a:solidFill>
              </a:rPr>
              <a:t>N</a:t>
            </a:r>
            <a:r>
              <a:rPr lang="en-US" sz="2000" baseline="-25000" dirty="0" err="1">
                <a:solidFill>
                  <a:srgbClr val="0000FF"/>
                </a:solidFill>
              </a:rPr>
              <a:t>part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Is it relevant to </a:t>
            </a:r>
            <a:r>
              <a:rPr lang="en-US" sz="2000" dirty="0">
                <a:solidFill>
                  <a:srgbClr val="0000FF"/>
                </a:solidFill>
              </a:rPr>
              <a:t>baryon </a:t>
            </a:r>
            <a:r>
              <a:rPr lang="en-US" sz="2000" dirty="0" smtClean="0">
                <a:solidFill>
                  <a:srgbClr val="0000FF"/>
                </a:solidFill>
              </a:rPr>
              <a:t>stopping or to anti-baryon absorption</a:t>
            </a:r>
            <a:r>
              <a:rPr lang="en-US" sz="2000" dirty="0" smtClean="0"/>
              <a:t>?</a:t>
            </a: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To measure with better statistics the ratios of particles:  π-/π+,  K-/K+, </a:t>
            </a:r>
          </a:p>
          <a:p>
            <a:pPr marL="0" indent="0">
              <a:buNone/>
            </a:pPr>
            <a:r>
              <a:rPr lang="en-US" sz="2000" dirty="0"/>
              <a:t>a</a:t>
            </a:r>
            <a:r>
              <a:rPr lang="en-US" sz="2000" dirty="0" smtClean="0"/>
              <a:t>nti-p/p </a:t>
            </a:r>
            <a:r>
              <a:rPr lang="en-US" sz="2000" dirty="0" smtClean="0">
                <a:solidFill>
                  <a:srgbClr val="0000FF"/>
                </a:solidFill>
              </a:rPr>
              <a:t>vs. &lt;</a:t>
            </a:r>
            <a:r>
              <a:rPr lang="en-US" sz="2000" dirty="0" err="1" smtClean="0">
                <a:solidFill>
                  <a:srgbClr val="0000FF"/>
                </a:solidFill>
              </a:rPr>
              <a:t>Npart</a:t>
            </a:r>
            <a:r>
              <a:rPr lang="en-US" sz="2000" dirty="0" smtClean="0">
                <a:solidFill>
                  <a:srgbClr val="0000FF"/>
                </a:solidFill>
              </a:rPr>
              <a:t>&gt; </a:t>
            </a:r>
          </a:p>
          <a:p>
            <a:pPr marL="0" indent="0">
              <a:buNone/>
            </a:pPr>
            <a:r>
              <a:rPr lang="en-US" sz="2000" dirty="0" smtClean="0"/>
              <a:t>-- To clarify the role of resonances in charge-transfer mechanism of particle production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7200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933" y="1239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Reminder of discussion in January 2020: 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0000FF"/>
                </a:solidFill>
              </a:rPr>
              <a:t>SUMMARY </a:t>
            </a:r>
            <a:r>
              <a:rPr lang="en-US" sz="3600" dirty="0">
                <a:solidFill>
                  <a:srgbClr val="0000FF"/>
                </a:solidFill>
              </a:rPr>
              <a:t>TIMELINE FOR FIRST-DAY</a:t>
            </a:r>
            <a:br>
              <a:rPr lang="en-US" sz="3600" dirty="0">
                <a:solidFill>
                  <a:srgbClr val="0000FF"/>
                </a:solidFill>
              </a:rPr>
            </a:br>
            <a:r>
              <a:rPr lang="en-US" sz="3600" dirty="0">
                <a:solidFill>
                  <a:srgbClr val="0000FF"/>
                </a:solidFill>
              </a:rPr>
              <a:t>PHYSICS RESULTS </a:t>
            </a:r>
            <a:r>
              <a:rPr lang="en-US" sz="3600" dirty="0" smtClean="0">
                <a:solidFill>
                  <a:srgbClr val="0000FF"/>
                </a:solidFill>
              </a:rPr>
              <a:t>PUBLICATIONS </a:t>
            </a:r>
            <a:br>
              <a:rPr lang="en-US" sz="3600" dirty="0" smtClean="0">
                <a:solidFill>
                  <a:srgbClr val="0000FF"/>
                </a:solidFill>
              </a:rPr>
            </a:br>
            <a:r>
              <a:rPr lang="en-US" sz="3100" dirty="0">
                <a:solidFill>
                  <a:srgbClr val="0000FF"/>
                </a:solidFill>
              </a:rPr>
              <a:t/>
            </a:r>
            <a:br>
              <a:rPr lang="en-US" sz="3100" dirty="0">
                <a:solidFill>
                  <a:srgbClr val="0000FF"/>
                </a:solidFill>
              </a:rPr>
            </a:br>
            <a:endParaRPr lang="en-US" sz="31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36833"/>
            <a:ext cx="850053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following papers could be proposed from </a:t>
            </a:r>
            <a:r>
              <a:rPr lang="en-US" sz="1800" dirty="0" smtClean="0"/>
              <a:t>the PWG1 for “the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Day observables”: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1. Measurement of the charged particle </a:t>
            </a:r>
            <a:r>
              <a:rPr lang="en-US" sz="1800" dirty="0" err="1" smtClean="0"/>
              <a:t>pseudorapidity</a:t>
            </a:r>
            <a:r>
              <a:rPr lang="en-US" sz="1800" dirty="0" smtClean="0"/>
              <a:t> </a:t>
            </a:r>
            <a:r>
              <a:rPr lang="en-US" sz="1800" dirty="0"/>
              <a:t>density in </a:t>
            </a:r>
            <a:r>
              <a:rPr lang="en-US" sz="1800" dirty="0" err="1"/>
              <a:t>Au+Au</a:t>
            </a:r>
            <a:r>
              <a:rPr lang="en-US" sz="1800" dirty="0"/>
              <a:t> collisions at 10 </a:t>
            </a:r>
            <a:r>
              <a:rPr lang="en-US" sz="1800" dirty="0" err="1"/>
              <a:t>GeV</a:t>
            </a:r>
            <a:r>
              <a:rPr lang="en-US" sz="1800" dirty="0"/>
              <a:t> </a:t>
            </a:r>
            <a:r>
              <a:rPr lang="en-US" sz="1800" dirty="0" smtClean="0"/>
              <a:t>at NICA</a:t>
            </a:r>
            <a:r>
              <a:rPr lang="en-US" sz="1800" dirty="0"/>
              <a:t>/MPD.</a:t>
            </a:r>
          </a:p>
          <a:p>
            <a:pPr marL="0" indent="0">
              <a:buNone/>
            </a:pPr>
            <a:r>
              <a:rPr lang="en-US" sz="1800" dirty="0"/>
              <a:t>2. Measurements of mean transverse energy per </a:t>
            </a:r>
            <a:r>
              <a:rPr lang="en-US" sz="1800" dirty="0" smtClean="0"/>
              <a:t>identified </a:t>
            </a:r>
            <a:r>
              <a:rPr lang="en-US" sz="1800" dirty="0"/>
              <a:t>charged hadron as a function of </a:t>
            </a:r>
            <a:r>
              <a:rPr lang="en-US" sz="1800" dirty="0" err="1"/>
              <a:t>Npart</a:t>
            </a:r>
            <a:r>
              <a:rPr lang="en-US" sz="1800" dirty="0"/>
              <a:t> </a:t>
            </a:r>
            <a:r>
              <a:rPr lang="en-US" sz="1800" dirty="0" smtClean="0"/>
              <a:t>in </a:t>
            </a:r>
            <a:r>
              <a:rPr lang="en-US" sz="1800" dirty="0" err="1" smtClean="0"/>
              <a:t>Au</a:t>
            </a:r>
            <a:r>
              <a:rPr lang="en-US" sz="1800" dirty="0" err="1"/>
              <a:t>+Au</a:t>
            </a:r>
            <a:r>
              <a:rPr lang="en-US" sz="1800" dirty="0"/>
              <a:t> collisions at 10 </a:t>
            </a:r>
            <a:r>
              <a:rPr lang="en-US" sz="1800" dirty="0" err="1"/>
              <a:t>GeV</a:t>
            </a:r>
            <a:r>
              <a:rPr lang="en-US" sz="1800" dirty="0"/>
              <a:t> at NICA/MPD</a:t>
            </a:r>
          </a:p>
          <a:p>
            <a:pPr marL="0" indent="0">
              <a:buNone/>
            </a:pPr>
            <a:r>
              <a:rPr lang="en-US" sz="1800" dirty="0"/>
              <a:t>3. Measurements of particle ratios at </a:t>
            </a:r>
            <a:r>
              <a:rPr lang="en-US" sz="1800" dirty="0" err="1"/>
              <a:t>midrapidity</a:t>
            </a:r>
            <a:r>
              <a:rPr lang="en-US" sz="1800" dirty="0"/>
              <a:t> </a:t>
            </a:r>
            <a:r>
              <a:rPr lang="en-US" sz="1800" dirty="0" smtClean="0"/>
              <a:t>in </a:t>
            </a:r>
            <a:r>
              <a:rPr lang="en-US" sz="1800" dirty="0" err="1" smtClean="0"/>
              <a:t>Au</a:t>
            </a:r>
            <a:r>
              <a:rPr lang="en-US" sz="1800" dirty="0" err="1"/>
              <a:t>+</a:t>
            </a:r>
            <a:r>
              <a:rPr lang="en-US" sz="1800" dirty="0" err="1" smtClean="0"/>
              <a:t>Au</a:t>
            </a: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2157439"/>
            <a:ext cx="89407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KEY FIRST-DAY </a:t>
            </a:r>
            <a:r>
              <a:rPr lang="en-US" dirty="0" smtClean="0"/>
              <a:t>OBSERVABLES, </a:t>
            </a:r>
            <a:r>
              <a:rPr lang="en-US" dirty="0"/>
              <a:t>DRAFT 00-002</a:t>
            </a:r>
          </a:p>
          <a:p>
            <a:r>
              <a:rPr lang="en-US" dirty="0"/>
              <a:t>Contributions from the PWG1 </a:t>
            </a:r>
            <a:r>
              <a:rPr lang="en-US" dirty="0" smtClean="0"/>
              <a:t>groups: </a:t>
            </a:r>
            <a:r>
              <a:rPr lang="en-US" dirty="0" err="1" smtClean="0"/>
              <a:t>MexNICA</a:t>
            </a:r>
            <a:r>
              <a:rPr lang="en-US" dirty="0" smtClean="0"/>
              <a:t> team, </a:t>
            </a:r>
            <a:r>
              <a:rPr lang="en-US" dirty="0" err="1" smtClean="0"/>
              <a:t>SPbSU</a:t>
            </a:r>
            <a:r>
              <a:rPr lang="en-US" dirty="0" smtClean="0"/>
              <a:t> team, INR team, </a:t>
            </a:r>
            <a:r>
              <a:rPr lang="en-US" dirty="0" err="1" smtClean="0"/>
              <a:t>MePHI</a:t>
            </a:r>
            <a:r>
              <a:rPr lang="en-US" dirty="0" smtClean="0"/>
              <a:t> team, (</a:t>
            </a:r>
            <a:r>
              <a:rPr lang="en-US" dirty="0">
                <a:solidFill>
                  <a:srgbClr val="0000FF"/>
                </a:solidFill>
              </a:rPr>
              <a:t>Dated: January 20, 2020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8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933" y="1239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Corrections/for discussion: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0000FF"/>
                </a:solidFill>
              </a:rPr>
              <a:t>SUMMARY </a:t>
            </a:r>
            <a:r>
              <a:rPr lang="en-US" sz="3600" dirty="0">
                <a:solidFill>
                  <a:srgbClr val="0000FF"/>
                </a:solidFill>
              </a:rPr>
              <a:t>TIMELINE FOR FIRST-DAY</a:t>
            </a:r>
            <a:br>
              <a:rPr lang="en-US" sz="3600" dirty="0">
                <a:solidFill>
                  <a:srgbClr val="0000FF"/>
                </a:solidFill>
              </a:rPr>
            </a:br>
            <a:r>
              <a:rPr lang="en-US" sz="3600" dirty="0">
                <a:solidFill>
                  <a:srgbClr val="0000FF"/>
                </a:solidFill>
              </a:rPr>
              <a:t>PHYSICS RESULTS </a:t>
            </a:r>
            <a:r>
              <a:rPr lang="en-US" sz="3600" dirty="0" smtClean="0">
                <a:solidFill>
                  <a:srgbClr val="0000FF"/>
                </a:solidFill>
              </a:rPr>
              <a:t>PUBLICATIONS </a:t>
            </a:r>
            <a:br>
              <a:rPr lang="en-US" sz="3600" dirty="0" smtClean="0">
                <a:solidFill>
                  <a:srgbClr val="0000FF"/>
                </a:solidFill>
              </a:rPr>
            </a:br>
            <a:r>
              <a:rPr lang="en-US" sz="3100" dirty="0">
                <a:solidFill>
                  <a:srgbClr val="0000FF"/>
                </a:solidFill>
              </a:rPr>
              <a:t/>
            </a:r>
            <a:br>
              <a:rPr lang="en-US" sz="3100" dirty="0">
                <a:solidFill>
                  <a:srgbClr val="0000FF"/>
                </a:solidFill>
              </a:rPr>
            </a:br>
            <a:endParaRPr lang="en-US" sz="31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2332037"/>
            <a:ext cx="850053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following papers could be proposed from </a:t>
            </a:r>
            <a:r>
              <a:rPr lang="en-US" sz="1800" dirty="0" smtClean="0"/>
              <a:t>the PWG1 for “the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Day observables”: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</a:t>
            </a:r>
            <a:r>
              <a:rPr lang="en-US" sz="1800" dirty="0">
                <a:solidFill>
                  <a:srgbClr val="0000FF"/>
                </a:solidFill>
              </a:rPr>
              <a:t>. Measurement of the charged particle </a:t>
            </a:r>
            <a:r>
              <a:rPr lang="en-US" sz="1800" dirty="0" err="1" smtClean="0">
                <a:solidFill>
                  <a:srgbClr val="0000FF"/>
                </a:solidFill>
              </a:rPr>
              <a:t>pseudorapidity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density </a:t>
            </a:r>
            <a:r>
              <a:rPr lang="en-US" sz="1800" dirty="0">
                <a:solidFill>
                  <a:srgbClr val="FF0000"/>
                </a:solidFill>
              </a:rPr>
              <a:t>in </a:t>
            </a:r>
            <a:r>
              <a:rPr lang="en-US" sz="1800" dirty="0" err="1" smtClean="0">
                <a:solidFill>
                  <a:srgbClr val="FF0000"/>
                </a:solidFill>
              </a:rPr>
              <a:t>Bi+Bi</a:t>
            </a:r>
            <a:r>
              <a:rPr lang="en-US" sz="1800" dirty="0" smtClean="0">
                <a:solidFill>
                  <a:srgbClr val="FF0000"/>
                </a:solidFill>
              </a:rPr>
              <a:t> collisions </a:t>
            </a:r>
            <a:r>
              <a:rPr lang="en-US" sz="1800" dirty="0">
                <a:solidFill>
                  <a:srgbClr val="FF0000"/>
                </a:solidFill>
              </a:rPr>
              <a:t>at </a:t>
            </a:r>
            <a:r>
              <a:rPr lang="en-US" sz="1800" dirty="0" smtClean="0">
                <a:solidFill>
                  <a:srgbClr val="FF0000"/>
                </a:solidFill>
              </a:rPr>
              <a:t>9.4 </a:t>
            </a:r>
            <a:r>
              <a:rPr lang="en-US" sz="1800" dirty="0" err="1">
                <a:solidFill>
                  <a:srgbClr val="FF0000"/>
                </a:solidFill>
              </a:rPr>
              <a:t>GeV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at NICA</a:t>
            </a:r>
            <a:r>
              <a:rPr lang="en-US" sz="1800" dirty="0">
                <a:solidFill>
                  <a:srgbClr val="0000FF"/>
                </a:solidFill>
              </a:rPr>
              <a:t>/MPD.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</a:rPr>
              <a:t>2. Measurements of mean transverse energy per </a:t>
            </a:r>
            <a:r>
              <a:rPr lang="en-US" sz="1800" dirty="0" smtClean="0">
                <a:solidFill>
                  <a:srgbClr val="0000FF"/>
                </a:solidFill>
              </a:rPr>
              <a:t>identified </a:t>
            </a:r>
            <a:r>
              <a:rPr lang="en-US" sz="1800" dirty="0">
                <a:solidFill>
                  <a:srgbClr val="0000FF"/>
                </a:solidFill>
              </a:rPr>
              <a:t>charged hadron as a function of </a:t>
            </a:r>
            <a:r>
              <a:rPr lang="en-US" sz="1800" dirty="0" err="1">
                <a:solidFill>
                  <a:srgbClr val="0000FF"/>
                </a:solidFill>
              </a:rPr>
              <a:t>Npart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in </a:t>
            </a:r>
            <a:r>
              <a:rPr lang="en-US" sz="1800" dirty="0" err="1">
                <a:solidFill>
                  <a:srgbClr val="FF0000"/>
                </a:solidFill>
              </a:rPr>
              <a:t>Bi+Bi</a:t>
            </a:r>
            <a:r>
              <a:rPr lang="en-US" sz="1800" dirty="0">
                <a:solidFill>
                  <a:srgbClr val="FF0000"/>
                </a:solidFill>
              </a:rPr>
              <a:t> collisions at 9.4 </a:t>
            </a:r>
            <a:r>
              <a:rPr lang="en-US" sz="1800" dirty="0" err="1" smtClean="0">
                <a:solidFill>
                  <a:srgbClr val="FF0000"/>
                </a:solidFill>
              </a:rPr>
              <a:t>GeV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at </a:t>
            </a:r>
            <a:r>
              <a:rPr lang="en-US" sz="1800" dirty="0">
                <a:solidFill>
                  <a:srgbClr val="0000FF"/>
                </a:solidFill>
              </a:rPr>
              <a:t>NICA/MPD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</a:rPr>
              <a:t>3. Measurements of particle ratios at </a:t>
            </a:r>
            <a:r>
              <a:rPr lang="en-US" sz="1800" dirty="0" err="1">
                <a:solidFill>
                  <a:srgbClr val="0000FF"/>
                </a:solidFill>
              </a:rPr>
              <a:t>midrapidity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in </a:t>
            </a:r>
            <a:r>
              <a:rPr lang="en-US" sz="1800" dirty="0">
                <a:solidFill>
                  <a:srgbClr val="0000FF"/>
                </a:solidFill>
              </a:rPr>
              <a:t>in </a:t>
            </a:r>
            <a:r>
              <a:rPr lang="en-US" sz="1800" dirty="0" err="1">
                <a:solidFill>
                  <a:srgbClr val="FF0000"/>
                </a:solidFill>
              </a:rPr>
              <a:t>Bi+Bi</a:t>
            </a:r>
            <a:r>
              <a:rPr lang="en-US" sz="1800" dirty="0">
                <a:solidFill>
                  <a:srgbClr val="FF0000"/>
                </a:solidFill>
              </a:rPr>
              <a:t> collisions at 9.4 </a:t>
            </a:r>
            <a:r>
              <a:rPr lang="en-US" sz="1800" dirty="0" err="1">
                <a:solidFill>
                  <a:srgbClr val="FF0000"/>
                </a:solidFill>
              </a:rPr>
              <a:t>GeV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2"/>
                </a:solidFill>
              </a:rPr>
              <a:t>What we are </a:t>
            </a:r>
            <a:r>
              <a:rPr lang="en-US" sz="1800" b="1" dirty="0" smtClean="0">
                <a:solidFill>
                  <a:schemeClr val="accent2"/>
                </a:solidFill>
              </a:rPr>
              <a:t>missing and we have to go further in: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1800" dirty="0" smtClean="0">
                <a:solidFill>
                  <a:srgbClr val="0000FF"/>
                </a:solidFill>
              </a:rPr>
              <a:t>Theoretical predictions are important  for these observables vs. centrality class</a:t>
            </a:r>
          </a:p>
          <a:p>
            <a:pPr>
              <a:buFont typeface="Wingdings" charset="2"/>
              <a:buChar char="Ø"/>
            </a:pPr>
            <a:r>
              <a:rPr lang="en-US" sz="1800" dirty="0" smtClean="0">
                <a:solidFill>
                  <a:srgbClr val="0000FF"/>
                </a:solidFill>
              </a:rPr>
              <a:t>MC simulations for various  observables  vs. centrality, </a:t>
            </a:r>
          </a:p>
          <a:p>
            <a:pPr>
              <a:buFont typeface="Wingdings" charset="2"/>
              <a:buChar char="Ø"/>
            </a:pPr>
            <a:r>
              <a:rPr lang="en-US" sz="1800" b="1" dirty="0" smtClean="0">
                <a:solidFill>
                  <a:schemeClr val="accent2"/>
                </a:solidFill>
              </a:rPr>
              <a:t>Task No1: Centrality class codes should be implemented in the </a:t>
            </a:r>
            <a:r>
              <a:rPr lang="en-US" sz="1800" b="1" dirty="0" err="1" smtClean="0">
                <a:solidFill>
                  <a:schemeClr val="accent2"/>
                </a:solidFill>
              </a:rPr>
              <a:t>MPDRoot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1800" b="1" dirty="0" smtClean="0">
                <a:solidFill>
                  <a:schemeClr val="accent2"/>
                </a:solidFill>
              </a:rPr>
              <a:t>….</a:t>
            </a: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 </a:t>
            </a:r>
          </a:p>
          <a:p>
            <a:pPr>
              <a:buFont typeface="Wingdings" charset="2"/>
              <a:buChar char="Ø"/>
            </a:pPr>
            <a:endParaRPr lang="en-US" sz="1800" b="1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157439"/>
            <a:ext cx="8940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4932" y="6477000"/>
            <a:ext cx="541867" cy="244475"/>
          </a:xfrm>
        </p:spPr>
        <p:txBody>
          <a:bodyPr/>
          <a:lstStyle/>
          <a:p>
            <a:fld id="{483B0C10-EA00-3C44-9CB2-8D51EC53E0A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85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062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What we are </a:t>
            </a:r>
            <a:r>
              <a:rPr lang="en-US" b="1" dirty="0" smtClean="0">
                <a:solidFill>
                  <a:schemeClr val="accent2"/>
                </a:solidFill>
              </a:rPr>
              <a:t>missing:</a:t>
            </a: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           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5867" cy="382693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dirty="0" smtClean="0"/>
              <a:t>Coordination of MC simulations:</a:t>
            </a:r>
          </a:p>
          <a:p>
            <a:pPr lvl="1"/>
            <a:r>
              <a:rPr lang="en-US" dirty="0" smtClean="0"/>
              <a:t>Physics  requirements,  task </a:t>
            </a:r>
            <a:r>
              <a:rPr lang="en-US" dirty="0" smtClean="0"/>
              <a:t>from various  PWGs </a:t>
            </a:r>
            <a:r>
              <a:rPr lang="en-US" dirty="0" smtClean="0">
                <a:sym typeface="Wingdings"/>
              </a:rPr>
              <a:t>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MC simulations </a:t>
            </a:r>
            <a:r>
              <a:rPr lang="en-US" dirty="0" smtClean="0">
                <a:sym typeface="Wingdings"/>
              </a:rPr>
              <a:t>Analysis</a:t>
            </a:r>
          </a:p>
          <a:p>
            <a:pPr marL="457200" lvl="1" indent="0">
              <a:buNone/>
            </a:pPr>
            <a:r>
              <a:rPr lang="en-US" dirty="0">
                <a:sym typeface="Wingdings"/>
              </a:rPr>
              <a:t>(</a:t>
            </a:r>
            <a:r>
              <a:rPr lang="en-US" dirty="0" smtClean="0">
                <a:sym typeface="Wingdings"/>
              </a:rPr>
              <a:t>see also the report by Alexey </a:t>
            </a:r>
            <a:r>
              <a:rPr lang="en-US" dirty="0" err="1" smtClean="0">
                <a:sym typeface="Wingdings"/>
              </a:rPr>
              <a:t>Aparin</a:t>
            </a:r>
            <a:r>
              <a:rPr lang="en-US" dirty="0" smtClean="0">
                <a:sym typeface="Wingdings"/>
              </a:rPr>
              <a:t> today)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We need to define the experts/representative(s) from the PWG1 to work on the MC simulations in contact with the JINR  software </a:t>
            </a:r>
            <a:r>
              <a:rPr lang="en-US" dirty="0" smtClean="0">
                <a:sym typeface="Wingdings"/>
              </a:rPr>
              <a:t>representatives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85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3837</TotalTime>
  <Words>1043</Words>
  <Application>Microsoft Macintosh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Tentative plans and tasks   of the MPD/PWG1   for 2021. </vt:lpstr>
      <vt:lpstr>Briefly from the MPD Physics Council meeting 16/12/2020</vt:lpstr>
      <vt:lpstr>PWG1-MPD –  general task</vt:lpstr>
      <vt:lpstr>PWG1:     Global Observables Some topics of interest and the main tasks</vt:lpstr>
      <vt:lpstr>PWG1:     Global Observables Some topics of interest and the main tasks: please, sign up and send us e-mails!</vt:lpstr>
      <vt:lpstr>What could be new                    with the first MPD data in Bi+Bi collisions at √sNN=9.4 GeV?</vt:lpstr>
      <vt:lpstr>Reminder of discussion in January 2020:  SUMMARY TIMELINE FOR FIRST-DAY PHYSICS RESULTS PUBLICATIONS   </vt:lpstr>
      <vt:lpstr>Corrections/for discussion: SUMMARY TIMELINE FOR FIRST-DAY PHYSICS RESULTS PUBLICATIONS   </vt:lpstr>
      <vt:lpstr>What we are missing:                                           </vt:lpstr>
      <vt:lpstr>Upcoming International Conferences 2021 </vt:lpstr>
      <vt:lpstr>BACK-UP</vt:lpstr>
      <vt:lpstr>PWG1-MPD – participants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MPD/NICA PWG1 Global Observables</dc:title>
  <dc:subject/>
  <dc:creator>Grigory</dc:creator>
  <cp:keywords/>
  <dc:description/>
  <cp:lastModifiedBy>Grigory</cp:lastModifiedBy>
  <cp:revision>107</cp:revision>
  <dcterms:created xsi:type="dcterms:W3CDTF">2019-07-22T20:16:05Z</dcterms:created>
  <dcterms:modified xsi:type="dcterms:W3CDTF">2020-12-17T13:39:53Z</dcterms:modified>
  <cp:category/>
</cp:coreProperties>
</file>