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76" r:id="rId4"/>
    <p:sldMasterId id="2147483688" r:id="rId5"/>
    <p:sldMasterId id="2147483700" r:id="rId6"/>
    <p:sldMasterId id="2147483713" r:id="rId7"/>
    <p:sldMasterId id="2147483726" r:id="rId8"/>
    <p:sldMasterId id="2147483739" r:id="rId9"/>
    <p:sldMasterId id="2147483751" r:id="rId10"/>
    <p:sldMasterId id="2147483763" r:id="rId11"/>
    <p:sldMasterId id="2147483775" r:id="rId12"/>
    <p:sldMasterId id="2147483787" r:id="rId13"/>
    <p:sldMasterId id="2147483801" r:id="rId14"/>
    <p:sldMasterId id="2147483813" r:id="rId15"/>
    <p:sldMasterId id="2147483826" r:id="rId16"/>
    <p:sldMasterId id="2147483838" r:id="rId17"/>
    <p:sldMasterId id="2147483850" r:id="rId18"/>
    <p:sldMasterId id="2147483862" r:id="rId19"/>
  </p:sldMasterIdLst>
  <p:notesMasterIdLst>
    <p:notesMasterId r:id="rId79"/>
  </p:notesMasterIdLst>
  <p:sldIdLst>
    <p:sldId id="808" r:id="rId20"/>
    <p:sldId id="811" r:id="rId21"/>
    <p:sldId id="814" r:id="rId22"/>
    <p:sldId id="813" r:id="rId23"/>
    <p:sldId id="854" r:id="rId24"/>
    <p:sldId id="877" r:id="rId25"/>
    <p:sldId id="888" r:id="rId26"/>
    <p:sldId id="815" r:id="rId27"/>
    <p:sldId id="889" r:id="rId28"/>
    <p:sldId id="823" r:id="rId29"/>
    <p:sldId id="438" r:id="rId30"/>
    <p:sldId id="265" r:id="rId31"/>
    <p:sldId id="828" r:id="rId32"/>
    <p:sldId id="829" r:id="rId33"/>
    <p:sldId id="830" r:id="rId34"/>
    <p:sldId id="831" r:id="rId35"/>
    <p:sldId id="840" r:id="rId36"/>
    <p:sldId id="882" r:id="rId37"/>
    <p:sldId id="839" r:id="rId38"/>
    <p:sldId id="845" r:id="rId39"/>
    <p:sldId id="846" r:id="rId40"/>
    <p:sldId id="884" r:id="rId41"/>
    <p:sldId id="256" r:id="rId42"/>
    <p:sldId id="878" r:id="rId43"/>
    <p:sldId id="843" r:id="rId44"/>
    <p:sldId id="851" r:id="rId45"/>
    <p:sldId id="874" r:id="rId46"/>
    <p:sldId id="819" r:id="rId47"/>
    <p:sldId id="261" r:id="rId48"/>
    <p:sldId id="855" r:id="rId49"/>
    <p:sldId id="857" r:id="rId50"/>
    <p:sldId id="858" r:id="rId51"/>
    <p:sldId id="859" r:id="rId52"/>
    <p:sldId id="863" r:id="rId53"/>
    <p:sldId id="271" r:id="rId54"/>
    <p:sldId id="272" r:id="rId55"/>
    <p:sldId id="864" r:id="rId56"/>
    <p:sldId id="871" r:id="rId57"/>
    <p:sldId id="856" r:id="rId58"/>
    <p:sldId id="885" r:id="rId59"/>
    <p:sldId id="886" r:id="rId60"/>
    <p:sldId id="872" r:id="rId61"/>
    <p:sldId id="826" r:id="rId62"/>
    <p:sldId id="825" r:id="rId63"/>
    <p:sldId id="832" r:id="rId64"/>
    <p:sldId id="833" r:id="rId65"/>
    <p:sldId id="834" r:id="rId66"/>
    <p:sldId id="835" r:id="rId67"/>
    <p:sldId id="836" r:id="rId68"/>
    <p:sldId id="866" r:id="rId69"/>
    <p:sldId id="841" r:id="rId70"/>
    <p:sldId id="842" r:id="rId71"/>
    <p:sldId id="867" r:id="rId72"/>
    <p:sldId id="848" r:id="rId73"/>
    <p:sldId id="849" r:id="rId74"/>
    <p:sldId id="850" r:id="rId75"/>
    <p:sldId id="868" r:id="rId76"/>
    <p:sldId id="869" r:id="rId77"/>
    <p:sldId id="865" r:id="rId78"/>
  </p:sldIdLst>
  <p:sldSz cx="12192000" cy="6858000"/>
  <p:notesSz cx="7099300" cy="102346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A2"/>
    <a:srgbClr val="13596F"/>
    <a:srgbClr val="0432FF"/>
    <a:srgbClr val="D5FC79"/>
    <a:srgbClr val="03858C"/>
    <a:srgbClr val="135870"/>
    <a:srgbClr val="05878D"/>
    <a:srgbClr val="129DBE"/>
    <a:srgbClr val="14B4DA"/>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1" autoAdjust="0"/>
    <p:restoredTop sz="69904" autoAdjust="0"/>
  </p:normalViewPr>
  <p:slideViewPr>
    <p:cSldViewPr snapToGrid="0">
      <p:cViewPr varScale="1">
        <p:scale>
          <a:sx n="74" d="100"/>
          <a:sy n="74" d="100"/>
        </p:scale>
        <p:origin x="1914" y="72"/>
      </p:cViewPr>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p:cViewPr varScale="1">
        <p:scale>
          <a:sx n="73" d="100"/>
          <a:sy n="73" d="100"/>
        </p:scale>
        <p:origin x="3042"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orota\Downloads\Nr%20of%20proposals.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Лист1!$A$2</c:f>
              <c:strCache>
                <c:ptCount val="1"/>
                <c:pt idx="0">
                  <c:v>Бюджет</c:v>
                </c:pt>
              </c:strCache>
            </c:strRef>
          </c:tx>
          <c:spPr>
            <a:solidFill>
              <a:srgbClr val="3399FF"/>
            </a:solidFill>
          </c:spPr>
          <c:invertIfNegative val="0"/>
          <c:dPt>
            <c:idx val="0"/>
            <c:invertIfNegative val="0"/>
            <c:bubble3D val="0"/>
            <c:spPr>
              <a:solidFill>
                <a:srgbClr val="1D8EFF"/>
              </a:solidFill>
            </c:spPr>
            <c:extLst>
              <c:ext xmlns:c16="http://schemas.microsoft.com/office/drawing/2014/chart" uri="{C3380CC4-5D6E-409C-BE32-E72D297353CC}">
                <c16:uniqueId val="{00000001-DF6F-46B0-A24C-31CEA7D2E21E}"/>
              </c:ext>
            </c:extLst>
          </c:dPt>
          <c:dPt>
            <c:idx val="1"/>
            <c:invertIfNegative val="0"/>
            <c:bubble3D val="0"/>
            <c:spPr>
              <a:pattFill prst="ltUpDiag">
                <a:fgClr>
                  <a:srgbClr val="1D8EFF"/>
                </a:fgClr>
                <a:bgClr>
                  <a:schemeClr val="bg1"/>
                </a:bgClr>
              </a:pattFill>
            </c:spPr>
            <c:extLst>
              <c:ext xmlns:c16="http://schemas.microsoft.com/office/drawing/2014/chart" uri="{C3380CC4-5D6E-409C-BE32-E72D297353CC}">
                <c16:uniqueId val="{00000003-DF6F-46B0-A24C-31CEA7D2E21E}"/>
              </c:ext>
            </c:extLst>
          </c:dPt>
          <c:dPt>
            <c:idx val="2"/>
            <c:invertIfNegative val="0"/>
            <c:bubble3D val="0"/>
            <c:spPr>
              <a:pattFill prst="ltUpDiag">
                <a:fgClr>
                  <a:srgbClr val="1D8EFF"/>
                </a:fgClr>
                <a:bgClr>
                  <a:schemeClr val="bg1"/>
                </a:bgClr>
              </a:pattFill>
            </c:spPr>
            <c:extLst>
              <c:ext xmlns:c16="http://schemas.microsoft.com/office/drawing/2014/chart" uri="{C3380CC4-5D6E-409C-BE32-E72D297353CC}">
                <c16:uniqueId val="{00000005-DF6F-46B0-A24C-31CEA7D2E21E}"/>
              </c:ext>
            </c:extLst>
          </c:dPt>
          <c:dPt>
            <c:idx val="3"/>
            <c:invertIfNegative val="0"/>
            <c:bubble3D val="0"/>
            <c:spPr>
              <a:pattFill prst="ltUpDiag">
                <a:fgClr>
                  <a:srgbClr val="1D8EFF"/>
                </a:fgClr>
                <a:bgClr>
                  <a:schemeClr val="bg1"/>
                </a:bgClr>
              </a:pattFill>
            </c:spPr>
            <c:extLst>
              <c:ext xmlns:c16="http://schemas.microsoft.com/office/drawing/2014/chart" uri="{C3380CC4-5D6E-409C-BE32-E72D297353CC}">
                <c16:uniqueId val="{00000007-DF6F-46B0-A24C-31CEA7D2E21E}"/>
              </c:ext>
            </c:extLst>
          </c:dPt>
          <c:dPt>
            <c:idx val="4"/>
            <c:invertIfNegative val="0"/>
            <c:bubble3D val="0"/>
            <c:spPr>
              <a:pattFill prst="ltUpDiag">
                <a:fgClr>
                  <a:srgbClr val="1D8EFF"/>
                </a:fgClr>
                <a:bgClr>
                  <a:schemeClr val="bg1"/>
                </a:bgClr>
              </a:pattFill>
              <a:ln w="38100">
                <a:noFill/>
              </a:ln>
            </c:spPr>
            <c:extLst>
              <c:ext xmlns:c16="http://schemas.microsoft.com/office/drawing/2014/chart" uri="{C3380CC4-5D6E-409C-BE32-E72D297353CC}">
                <c16:uniqueId val="{00000009-DF6F-46B0-A24C-31CEA7D2E21E}"/>
              </c:ext>
            </c:extLst>
          </c:dPt>
          <c:dPt>
            <c:idx val="5"/>
            <c:invertIfNegative val="0"/>
            <c:bubble3D val="0"/>
            <c:spPr>
              <a:pattFill prst="ltUpDiag">
                <a:fgClr>
                  <a:srgbClr val="1D8EFF"/>
                </a:fgClr>
                <a:bgClr>
                  <a:schemeClr val="bg1"/>
                </a:bgClr>
              </a:pattFill>
              <a:ln w="6350">
                <a:noFill/>
                <a:prstDash val="solid"/>
              </a:ln>
            </c:spPr>
            <c:extLst>
              <c:ext xmlns:c16="http://schemas.microsoft.com/office/drawing/2014/chart" uri="{C3380CC4-5D6E-409C-BE32-E72D297353CC}">
                <c16:uniqueId val="{0000000B-DF6F-46B0-A24C-31CEA7D2E21E}"/>
              </c:ext>
            </c:extLst>
          </c:dPt>
          <c:dPt>
            <c:idx val="6"/>
            <c:invertIfNegative val="0"/>
            <c:bubble3D val="0"/>
            <c:spPr>
              <a:pattFill prst="ltUpDiag">
                <a:fgClr>
                  <a:srgbClr val="3B9DFF"/>
                </a:fgClr>
                <a:bgClr>
                  <a:schemeClr val="bg1"/>
                </a:bgClr>
              </a:pattFill>
              <a:ln w="6350">
                <a:noFill/>
                <a:prstDash val="solid"/>
              </a:ln>
            </c:spPr>
            <c:extLst>
              <c:ext xmlns:c16="http://schemas.microsoft.com/office/drawing/2014/chart" uri="{C3380CC4-5D6E-409C-BE32-E72D297353CC}">
                <c16:uniqueId val="{0000000D-DF6F-46B0-A24C-31CEA7D2E21E}"/>
              </c:ext>
            </c:extLst>
          </c:dPt>
          <c:dPt>
            <c:idx val="7"/>
            <c:invertIfNegative val="0"/>
            <c:bubble3D val="0"/>
            <c:spPr>
              <a:pattFill prst="ltUpDiag">
                <a:fgClr>
                  <a:srgbClr val="3B9DFF"/>
                </a:fgClr>
                <a:bgClr>
                  <a:schemeClr val="bg1"/>
                </a:bgClr>
              </a:pattFill>
              <a:ln w="9525">
                <a:noFill/>
                <a:prstDash val="dash"/>
              </a:ln>
            </c:spPr>
            <c:extLst>
              <c:ext xmlns:c16="http://schemas.microsoft.com/office/drawing/2014/chart" uri="{C3380CC4-5D6E-409C-BE32-E72D297353CC}">
                <c16:uniqueId val="{0000000F-DF6F-46B0-A24C-31CEA7D2E21E}"/>
              </c:ext>
            </c:extLst>
          </c:dPt>
          <c:cat>
            <c:strRef>
              <c:f>Лист1!$B$1:$E$1</c:f>
              <c:strCache>
                <c:ptCount val="4"/>
                <c:pt idx="0">
                  <c:v>2021</c:v>
                </c:pt>
                <c:pt idx="1">
                  <c:v>2022</c:v>
                </c:pt>
                <c:pt idx="2">
                  <c:v>2023</c:v>
                </c:pt>
                <c:pt idx="3">
                  <c:v>2024</c:v>
                </c:pt>
              </c:strCache>
            </c:strRef>
          </c:cat>
          <c:val>
            <c:numRef>
              <c:f>Лист1!$B$2:$E$2</c:f>
              <c:numCache>
                <c:formatCode>General</c:formatCode>
                <c:ptCount val="4"/>
                <c:pt idx="0">
                  <c:v>214.6</c:v>
                </c:pt>
                <c:pt idx="1">
                  <c:v>217.4</c:v>
                </c:pt>
                <c:pt idx="2">
                  <c:v>222.8</c:v>
                </c:pt>
                <c:pt idx="3">
                  <c:v>228.4</c:v>
                </c:pt>
              </c:numCache>
            </c:numRef>
          </c:val>
          <c:extLst>
            <c:ext xmlns:c16="http://schemas.microsoft.com/office/drawing/2014/chart" uri="{C3380CC4-5D6E-409C-BE32-E72D297353CC}">
              <c16:uniqueId val="{00000010-DF6F-46B0-A24C-31CEA7D2E21E}"/>
            </c:ext>
          </c:extLst>
        </c:ser>
        <c:ser>
          <c:idx val="1"/>
          <c:order val="1"/>
          <c:tx>
            <c:strRef>
              <c:f>Лист1!$A$3</c:f>
              <c:strCache>
                <c:ptCount val="1"/>
                <c:pt idx="0">
                  <c:v>Carry-forward</c:v>
                </c:pt>
              </c:strCache>
            </c:strRef>
          </c:tx>
          <c:spPr>
            <a:solidFill>
              <a:srgbClr val="7030A0"/>
            </a:solidFill>
          </c:spPr>
          <c:invertIfNegative val="0"/>
          <c:cat>
            <c:strRef>
              <c:f>Лист1!$B$1:$E$1</c:f>
              <c:strCache>
                <c:ptCount val="4"/>
                <c:pt idx="0">
                  <c:v>2021</c:v>
                </c:pt>
                <c:pt idx="1">
                  <c:v>2022</c:v>
                </c:pt>
                <c:pt idx="2">
                  <c:v>2023</c:v>
                </c:pt>
                <c:pt idx="3">
                  <c:v>2024</c:v>
                </c:pt>
              </c:strCache>
            </c:strRef>
          </c:cat>
          <c:val>
            <c:numRef>
              <c:f>Лист1!$B$3:$E$3</c:f>
              <c:numCache>
                <c:formatCode>General</c:formatCode>
                <c:ptCount val="4"/>
                <c:pt idx="0">
                  <c:v>9.1999999999999993</c:v>
                </c:pt>
              </c:numCache>
            </c:numRef>
          </c:val>
          <c:extLst>
            <c:ext xmlns:c16="http://schemas.microsoft.com/office/drawing/2014/chart" uri="{C3380CC4-5D6E-409C-BE32-E72D297353CC}">
              <c16:uniqueId val="{00000011-DF6F-46B0-A24C-31CEA7D2E21E}"/>
            </c:ext>
          </c:extLst>
        </c:ser>
        <c:dLbls>
          <c:showLegendKey val="0"/>
          <c:showVal val="0"/>
          <c:showCatName val="0"/>
          <c:showSerName val="0"/>
          <c:showPercent val="0"/>
          <c:showBubbleSize val="0"/>
        </c:dLbls>
        <c:gapWidth val="100"/>
        <c:overlap val="100"/>
        <c:axId val="312127632"/>
        <c:axId val="312125392"/>
      </c:barChart>
      <c:catAx>
        <c:axId val="312127632"/>
        <c:scaling>
          <c:orientation val="minMax"/>
        </c:scaling>
        <c:delete val="0"/>
        <c:axPos val="b"/>
        <c:numFmt formatCode="General" sourceLinked="0"/>
        <c:majorTickMark val="out"/>
        <c:minorTickMark val="none"/>
        <c:tickLblPos val="nextTo"/>
        <c:txPr>
          <a:bodyPr/>
          <a:lstStyle/>
          <a:p>
            <a:pPr>
              <a:defRPr sz="1600" b="1"/>
            </a:pPr>
            <a:endParaRPr lang="ru-RU"/>
          </a:p>
        </c:txPr>
        <c:crossAx val="312125392"/>
        <c:crossesAt val="0"/>
        <c:auto val="1"/>
        <c:lblAlgn val="ctr"/>
        <c:lblOffset val="100"/>
        <c:noMultiLvlLbl val="0"/>
      </c:catAx>
      <c:valAx>
        <c:axId val="312125392"/>
        <c:scaling>
          <c:orientation val="minMax"/>
          <c:max val="300"/>
          <c:min val="0"/>
        </c:scaling>
        <c:delete val="0"/>
        <c:axPos val="l"/>
        <c:majorGridlines>
          <c:spPr>
            <a:ln w="6350">
              <a:solidFill>
                <a:schemeClr val="bg1">
                  <a:lumMod val="75000"/>
                </a:schemeClr>
              </a:solidFill>
              <a:prstDash val="solid"/>
            </a:ln>
          </c:spPr>
        </c:majorGridlines>
        <c:numFmt formatCode="General" sourceLinked="1"/>
        <c:majorTickMark val="out"/>
        <c:minorTickMark val="none"/>
        <c:tickLblPos val="nextTo"/>
        <c:txPr>
          <a:bodyPr/>
          <a:lstStyle/>
          <a:p>
            <a:pPr>
              <a:defRPr sz="1400"/>
            </a:pPr>
            <a:endParaRPr lang="ru-RU"/>
          </a:p>
        </c:txPr>
        <c:crossAx val="312127632"/>
        <c:crosses val="autoZero"/>
        <c:crossBetween val="between"/>
      </c:valAx>
    </c:plotArea>
    <c:plotVisOnly val="1"/>
    <c:dispBlanksAs val="gap"/>
    <c:showDLblsOverMax val="0"/>
  </c:chart>
  <c:txPr>
    <a:bodyPr/>
    <a:lstStyle/>
    <a:p>
      <a:pPr>
        <a:defRPr sz="1800">
          <a:latin typeface="Arial" panose="020B0604020202020204" pitchFamily="34" charset="0"/>
          <a:cs typeface="Arial" panose="020B0604020202020204" pitchFamily="34" charset="0"/>
        </a:defRPr>
      </a:pPr>
      <a:endParaRPr lang="ru-RU"/>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pl-PL"/>
              <a:t>Number of proposals</a:t>
            </a:r>
          </a:p>
        </c:rich>
      </c:tx>
      <c:layout>
        <c:manualLayout>
          <c:xMode val="edge"/>
          <c:yMode val="edge"/>
          <c:x val="0.30736955730506799"/>
          <c:y val="8.9402021228284875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barChart>
        <c:barDir val="col"/>
        <c:grouping val="clustered"/>
        <c:varyColors val="0"/>
        <c:ser>
          <c:idx val="0"/>
          <c:order val="0"/>
          <c:tx>
            <c:strRef>
              <c:f>'nr of proposals from 2015'!$B$1</c:f>
              <c:strCache>
                <c:ptCount val="1"/>
                <c:pt idx="0">
                  <c:v>Submitted</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'nr of proposals from 2015'!$A$2:$A$7</c:f>
              <c:numCache>
                <c:formatCode>General</c:formatCode>
                <c:ptCount val="6"/>
                <c:pt idx="0">
                  <c:v>2015</c:v>
                </c:pt>
                <c:pt idx="1">
                  <c:v>2016</c:v>
                </c:pt>
                <c:pt idx="2">
                  <c:v>2017</c:v>
                </c:pt>
                <c:pt idx="3">
                  <c:v>2018</c:v>
                </c:pt>
                <c:pt idx="4">
                  <c:v>2019</c:v>
                </c:pt>
                <c:pt idx="5">
                  <c:v>2020</c:v>
                </c:pt>
              </c:numCache>
            </c:numRef>
          </c:cat>
          <c:val>
            <c:numRef>
              <c:f>'nr of proposals from 2015'!$B$2:$B$7</c:f>
              <c:numCache>
                <c:formatCode>General</c:formatCode>
                <c:ptCount val="6"/>
                <c:pt idx="0">
                  <c:v>197</c:v>
                </c:pt>
                <c:pt idx="1">
                  <c:v>242</c:v>
                </c:pt>
                <c:pt idx="2">
                  <c:v>221</c:v>
                </c:pt>
                <c:pt idx="3">
                  <c:v>131</c:v>
                </c:pt>
                <c:pt idx="4">
                  <c:v>220</c:v>
                </c:pt>
                <c:pt idx="5">
                  <c:v>86</c:v>
                </c:pt>
              </c:numCache>
            </c:numRef>
          </c:val>
          <c:extLst>
            <c:ext xmlns:c16="http://schemas.microsoft.com/office/drawing/2014/chart" uri="{C3380CC4-5D6E-409C-BE32-E72D297353CC}">
              <c16:uniqueId val="{00000000-165C-415F-8B6C-C35D0DC9A7F3}"/>
            </c:ext>
          </c:extLst>
        </c:ser>
        <c:ser>
          <c:idx val="1"/>
          <c:order val="1"/>
          <c:tx>
            <c:strRef>
              <c:f>'nr of proposals from 2015'!$C$1</c:f>
              <c:strCache>
                <c:ptCount val="1"/>
                <c:pt idx="0">
                  <c:v>Accepted</c:v>
                </c:pt>
              </c:strCache>
            </c:strRef>
          </c:tx>
          <c:spPr>
            <a:solidFill>
              <a:srgbClr val="FF00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'nr of proposals from 2015'!$A$2:$A$7</c:f>
              <c:numCache>
                <c:formatCode>General</c:formatCode>
                <c:ptCount val="6"/>
                <c:pt idx="0">
                  <c:v>2015</c:v>
                </c:pt>
                <c:pt idx="1">
                  <c:v>2016</c:v>
                </c:pt>
                <c:pt idx="2">
                  <c:v>2017</c:v>
                </c:pt>
                <c:pt idx="3">
                  <c:v>2018</c:v>
                </c:pt>
                <c:pt idx="4">
                  <c:v>2019</c:v>
                </c:pt>
                <c:pt idx="5">
                  <c:v>2020</c:v>
                </c:pt>
              </c:numCache>
            </c:numRef>
          </c:cat>
          <c:val>
            <c:numRef>
              <c:f>'nr of proposals from 2015'!$C$2:$C$7</c:f>
              <c:numCache>
                <c:formatCode>General</c:formatCode>
                <c:ptCount val="6"/>
                <c:pt idx="0">
                  <c:v>189</c:v>
                </c:pt>
                <c:pt idx="1">
                  <c:v>208</c:v>
                </c:pt>
                <c:pt idx="2">
                  <c:v>203</c:v>
                </c:pt>
                <c:pt idx="3">
                  <c:v>116</c:v>
                </c:pt>
                <c:pt idx="4">
                  <c:v>196</c:v>
                </c:pt>
                <c:pt idx="5">
                  <c:v>80</c:v>
                </c:pt>
              </c:numCache>
            </c:numRef>
          </c:val>
          <c:extLst>
            <c:ext xmlns:c16="http://schemas.microsoft.com/office/drawing/2014/chart" uri="{C3380CC4-5D6E-409C-BE32-E72D297353CC}">
              <c16:uniqueId val="{00000001-165C-415F-8B6C-C35D0DC9A7F3}"/>
            </c:ext>
          </c:extLst>
        </c:ser>
        <c:dLbls>
          <c:dLblPos val="inEnd"/>
          <c:showLegendKey val="0"/>
          <c:showVal val="1"/>
          <c:showCatName val="0"/>
          <c:showSerName val="0"/>
          <c:showPercent val="0"/>
          <c:showBubbleSize val="0"/>
        </c:dLbls>
        <c:gapWidth val="65"/>
        <c:axId val="575613200"/>
        <c:axId val="575613760"/>
      </c:barChart>
      <c:catAx>
        <c:axId val="57561320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ru-RU"/>
          </a:p>
        </c:txPr>
        <c:crossAx val="575613760"/>
        <c:crosses val="autoZero"/>
        <c:auto val="1"/>
        <c:lblAlgn val="ctr"/>
        <c:lblOffset val="100"/>
        <c:noMultiLvlLbl val="0"/>
      </c:catAx>
      <c:valAx>
        <c:axId val="57561376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57561320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Лист1!$B$1</c:f>
              <c:strCache>
                <c:ptCount val="1"/>
                <c:pt idx="0">
                  <c:v>CPU used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359-4302-ADCD-BD2B29E6D93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359-4302-ADCD-BD2B29E6D931}"/>
              </c:ext>
            </c:extLst>
          </c:dPt>
          <c:cat>
            <c:strRef>
              <c:f>Лист1!$A$2:$A$3</c:f>
              <c:strCache>
                <c:ptCount val="2"/>
                <c:pt idx="0">
                  <c:v>BaikalGVD</c:v>
                </c:pt>
                <c:pt idx="1">
                  <c:v>Filding@Home</c:v>
                </c:pt>
              </c:strCache>
            </c:strRef>
          </c:cat>
          <c:val>
            <c:numRef>
              <c:f>Лист1!$B$2:$B$3</c:f>
              <c:numCache>
                <c:formatCode>General</c:formatCode>
                <c:ptCount val="2"/>
                <c:pt idx="0">
                  <c:v>3.1</c:v>
                </c:pt>
                <c:pt idx="1">
                  <c:v>3.12</c:v>
                </c:pt>
              </c:numCache>
            </c:numRef>
          </c:val>
          <c:extLst>
            <c:ext xmlns:c16="http://schemas.microsoft.com/office/drawing/2014/chart" uri="{C3380CC4-5D6E-409C-BE32-E72D297353CC}">
              <c16:uniqueId val="{00000004-B359-4302-ADCD-BD2B29E6D93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image" Target="../media/image143.wmf"/><Relationship Id="rId1" Type="http://schemas.openxmlformats.org/officeDocument/2006/relationships/image" Target="../media/image1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ru-RU"/>
          </a:p>
        </p:txBody>
      </p:sp>
      <p:sp>
        <p:nvSpPr>
          <p:cNvPr id="3" name="Дата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1EC1F84E-F3E0-411C-9392-53C719758B29}" type="datetimeFigureOut">
              <a:rPr lang="ru-RU" smtClean="0"/>
              <a:t>18.02.2021</a:t>
            </a:fld>
            <a:endParaRPr lang="ru-RU"/>
          </a:p>
        </p:txBody>
      </p:sp>
      <p:sp>
        <p:nvSpPr>
          <p:cNvPr id="4" name="Образ слайда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ru-RU"/>
          </a:p>
        </p:txBody>
      </p:sp>
      <p:sp>
        <p:nvSpPr>
          <p:cNvPr id="5" name="Заметки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ru-RU"/>
          </a:p>
        </p:txBody>
      </p:sp>
      <p:sp>
        <p:nvSpPr>
          <p:cNvPr id="7" name="Номер слайда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1F0E7699-6158-4CE0-8810-1FCB7CB507E0}" type="slidenum">
              <a:rPr lang="ru-RU" smtClean="0"/>
              <a:t>‹#›</a:t>
            </a:fld>
            <a:endParaRPr lang="ru-RU"/>
          </a:p>
        </p:txBody>
      </p:sp>
    </p:spTree>
    <p:extLst>
      <p:ext uri="{BB962C8B-B14F-4D97-AF65-F5344CB8AC3E}">
        <p14:creationId xmlns:p14="http://schemas.microsoft.com/office/powerpoint/2010/main" val="2484192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dirty="0"/>
          </a:p>
        </p:txBody>
      </p:sp>
      <p:sp>
        <p:nvSpPr>
          <p:cNvPr id="4" name="Номер слайда 3"/>
          <p:cNvSpPr>
            <a:spLocks noGrp="1"/>
          </p:cNvSpPr>
          <p:nvPr>
            <p:ph type="sldNum" sz="quarter" idx="5"/>
          </p:nvPr>
        </p:nvSpPr>
        <p:spPr/>
        <p:txBody>
          <a:bodyPr/>
          <a:lstStyle/>
          <a:p>
            <a:fld id="{1F0E7699-6158-4CE0-8810-1FCB7CB507E0}" type="slidenum">
              <a:rPr lang="ru-RU" smtClean="0"/>
              <a:t>1</a:t>
            </a:fld>
            <a:endParaRPr lang="ru-RU"/>
          </a:p>
        </p:txBody>
      </p:sp>
    </p:spTree>
    <p:extLst>
      <p:ext uri="{BB962C8B-B14F-4D97-AF65-F5344CB8AC3E}">
        <p14:creationId xmlns:p14="http://schemas.microsoft.com/office/powerpoint/2010/main" val="322380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Образ слайда 1"/>
          <p:cNvSpPr>
            <a:spLocks noGrp="1" noRot="1" noChangeAspect="1" noChangeArrowheads="1" noTextEdit="1"/>
          </p:cNvSpPr>
          <p:nvPr>
            <p:ph type="sldImg"/>
          </p:nvPr>
        </p:nvSpPr>
        <p:spPr>
          <a:ln/>
        </p:spPr>
      </p:sp>
      <p:sp>
        <p:nvSpPr>
          <p:cNvPr id="614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eaLnBrk="1" hangingPunct="1">
              <a:spcBef>
                <a:spcPct val="0"/>
              </a:spcBef>
            </a:pPr>
            <a:endParaRPr lang="ru-RU" altLang="ru-RU" dirty="0"/>
          </a:p>
        </p:txBody>
      </p:sp>
      <p:sp>
        <p:nvSpPr>
          <p:cNvPr id="6148" name="Номер слайда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sz="13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sz="13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sz="13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sz="13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sz="1300">
                <a:solidFill>
                  <a:srgbClr val="000000"/>
                </a:solidFill>
                <a:latin typeface="Times New Roman" panose="02020603050405020304" pitchFamily="18" charset="0"/>
              </a:defRPr>
            </a:lvl5pPr>
            <a:lvl6pPr marL="2723815" indent="-247620" defTabSz="495239" eaLnBrk="0" fontAlgn="base" hangingPunct="0">
              <a:spcBef>
                <a:spcPct val="30000"/>
              </a:spcBef>
              <a:spcAft>
                <a:spcPct val="0"/>
              </a:spcAft>
              <a:buClr>
                <a:srgbClr val="000000"/>
              </a:buClr>
              <a:buSzPct val="100000"/>
              <a:buFont typeface="Times New Roman" panose="02020603050405020304" pitchFamily="18" charset="0"/>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sz="1300">
                <a:solidFill>
                  <a:srgbClr val="000000"/>
                </a:solidFill>
                <a:latin typeface="Times New Roman" panose="02020603050405020304" pitchFamily="18" charset="0"/>
              </a:defRPr>
            </a:lvl6pPr>
            <a:lvl7pPr marL="3219054" indent="-247620" defTabSz="495239" eaLnBrk="0" fontAlgn="base" hangingPunct="0">
              <a:spcBef>
                <a:spcPct val="30000"/>
              </a:spcBef>
              <a:spcAft>
                <a:spcPct val="0"/>
              </a:spcAft>
              <a:buClr>
                <a:srgbClr val="000000"/>
              </a:buClr>
              <a:buSzPct val="100000"/>
              <a:buFont typeface="Times New Roman" panose="02020603050405020304" pitchFamily="18" charset="0"/>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sz="1300">
                <a:solidFill>
                  <a:srgbClr val="000000"/>
                </a:solidFill>
                <a:latin typeface="Times New Roman" panose="02020603050405020304" pitchFamily="18" charset="0"/>
              </a:defRPr>
            </a:lvl7pPr>
            <a:lvl8pPr marL="3714293" indent="-247620" defTabSz="495239" eaLnBrk="0" fontAlgn="base" hangingPunct="0">
              <a:spcBef>
                <a:spcPct val="30000"/>
              </a:spcBef>
              <a:spcAft>
                <a:spcPct val="0"/>
              </a:spcAft>
              <a:buClr>
                <a:srgbClr val="000000"/>
              </a:buClr>
              <a:buSzPct val="100000"/>
              <a:buFont typeface="Times New Roman" panose="02020603050405020304" pitchFamily="18" charset="0"/>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sz="1300">
                <a:solidFill>
                  <a:srgbClr val="000000"/>
                </a:solidFill>
                <a:latin typeface="Times New Roman" panose="02020603050405020304" pitchFamily="18" charset="0"/>
              </a:defRPr>
            </a:lvl8pPr>
            <a:lvl9pPr marL="4209532" indent="-247620" defTabSz="495239" eaLnBrk="0" fontAlgn="base" hangingPunct="0">
              <a:spcBef>
                <a:spcPct val="30000"/>
              </a:spcBef>
              <a:spcAft>
                <a:spcPct val="0"/>
              </a:spcAft>
              <a:buClr>
                <a:srgbClr val="000000"/>
              </a:buClr>
              <a:buSzPct val="100000"/>
              <a:buFont typeface="Times New Roman" panose="02020603050405020304" pitchFamily="18" charset="0"/>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sz="1300">
                <a:solidFill>
                  <a:srgbClr val="000000"/>
                </a:solidFill>
                <a:latin typeface="Times New Roman" panose="02020603050405020304" pitchFamily="18" charset="0"/>
              </a:defRPr>
            </a:lvl9pPr>
          </a:lstStyle>
          <a:p>
            <a:pPr>
              <a:spcBef>
                <a:spcPct val="0"/>
              </a:spcBef>
              <a:buClrTx/>
              <a:buFontTx/>
              <a:buNone/>
            </a:pPr>
            <a:fld id="{381BD418-69B6-4F96-9D62-369715C33651}" type="slidenum">
              <a:rPr lang="ru-RU" altLang="ru-RU" sz="1400">
                <a:latin typeface="Calibri" panose="020F0502020204030204" pitchFamily="34" charset="0"/>
              </a:rPr>
              <a:pPr>
                <a:spcBef>
                  <a:spcPct val="0"/>
                </a:spcBef>
                <a:buClrTx/>
                <a:buFontTx/>
                <a:buNone/>
              </a:pPr>
              <a:t>10</a:t>
            </a:fld>
            <a:endParaRPr lang="ru-RU" altLang="ru-RU" sz="1400">
              <a:latin typeface="Calibri" panose="020F0502020204030204" pitchFamily="34" charset="0"/>
            </a:endParaRPr>
          </a:p>
        </p:txBody>
      </p:sp>
    </p:spTree>
    <p:extLst>
      <p:ext uri="{BB962C8B-B14F-4D97-AF65-F5344CB8AC3E}">
        <p14:creationId xmlns:p14="http://schemas.microsoft.com/office/powerpoint/2010/main" val="1732902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49250" y="192088"/>
            <a:ext cx="6400800" cy="3602037"/>
          </a:xfrm>
        </p:spPr>
      </p:sp>
      <p:sp>
        <p:nvSpPr>
          <p:cNvPr id="3" name="Заметки 2"/>
          <p:cNvSpPr>
            <a:spLocks noGrp="1"/>
          </p:cNvSpPr>
          <p:nvPr>
            <p:ph type="body" idx="1"/>
          </p:nvPr>
        </p:nvSpPr>
        <p:spPr>
          <a:xfrm>
            <a:off x="540112" y="3906505"/>
            <a:ext cx="6209938" cy="5929826"/>
          </a:xfrm>
        </p:spPr>
        <p:txBody>
          <a:bodyPr/>
          <a:lstStyle/>
          <a:p>
            <a:pPr algn="just"/>
            <a:endParaRPr lang="en-US" dirty="0"/>
          </a:p>
        </p:txBody>
      </p:sp>
      <p:sp>
        <p:nvSpPr>
          <p:cNvPr id="4" name="Номер слайда 3"/>
          <p:cNvSpPr>
            <a:spLocks noGrp="1"/>
          </p:cNvSpPr>
          <p:nvPr>
            <p:ph type="sldNum" idx="10"/>
          </p:nvPr>
        </p:nvSpPr>
        <p:spPr>
          <a:xfrm>
            <a:off x="3934037" y="9592277"/>
            <a:ext cx="3076363" cy="513507"/>
          </a:xfrm>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0013" algn="l"/>
                <a:tab pos="1828800" algn="l"/>
                <a:tab pos="2286000" algn="l"/>
                <a:tab pos="2743200" algn="l"/>
                <a:tab pos="3200400" algn="l"/>
                <a:tab pos="3657600" algn="l"/>
                <a:tab pos="4113213" algn="l"/>
                <a:tab pos="4570413" algn="l"/>
                <a:tab pos="5027613" algn="l"/>
                <a:tab pos="5486400" algn="l"/>
                <a:tab pos="5943600" algn="l"/>
                <a:tab pos="6399213" algn="l"/>
                <a:tab pos="6856413" algn="l"/>
                <a:tab pos="7313613" algn="l"/>
                <a:tab pos="7770813" algn="l"/>
                <a:tab pos="8228013" algn="l"/>
                <a:tab pos="8686800" algn="l"/>
                <a:tab pos="9142413" algn="l"/>
              </a:tabLst>
              <a:defRPr/>
            </a:pPr>
            <a:fld id="{46AE85CE-6384-4904-8D61-764B558355DB}" type="slidenum">
              <a:rPr kumimoji="0" lang="ru-RU" altLang="ru-RU" sz="13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0013" algn="l"/>
                  <a:tab pos="1828800" algn="l"/>
                  <a:tab pos="2286000" algn="l"/>
                  <a:tab pos="2743200" algn="l"/>
                  <a:tab pos="3200400" algn="l"/>
                  <a:tab pos="3657600" algn="l"/>
                  <a:tab pos="4113213" algn="l"/>
                  <a:tab pos="4570413" algn="l"/>
                  <a:tab pos="5027613" algn="l"/>
                  <a:tab pos="5486400" algn="l"/>
                  <a:tab pos="5943600" algn="l"/>
                  <a:tab pos="6399213" algn="l"/>
                  <a:tab pos="6856413" algn="l"/>
                  <a:tab pos="7313613" algn="l"/>
                  <a:tab pos="7770813" algn="l"/>
                  <a:tab pos="8228013" algn="l"/>
                  <a:tab pos="8686800" algn="l"/>
                  <a:tab pos="9142413" algn="l"/>
                </a:tabLst>
                <a:defRPr/>
              </a:pPr>
              <a:t>11</a:t>
            </a:fld>
            <a:endParaRPr kumimoji="0" lang="ru-RU" altLang="ru-RU" sz="13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98572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709930" y="4925407"/>
            <a:ext cx="5679440" cy="2834293"/>
          </a:xfrm>
        </p:spPr>
        <p:txBody>
          <a:bodyPr/>
          <a:lstStyle/>
          <a:p>
            <a:pPr algn="just"/>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a:xfrm>
            <a:off x="3900825" y="9638376"/>
            <a:ext cx="3076363" cy="51350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3CD76-ADC9-4E19-A1C1-C97D169DD60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363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7350" y="327025"/>
            <a:ext cx="6140450" cy="3454400"/>
          </a:xfrm>
        </p:spPr>
      </p:sp>
      <p:sp>
        <p:nvSpPr>
          <p:cNvPr id="3" name="Заметки 2"/>
          <p:cNvSpPr>
            <a:spLocks noGrp="1"/>
          </p:cNvSpPr>
          <p:nvPr>
            <p:ph type="body" idx="1"/>
          </p:nvPr>
        </p:nvSpPr>
        <p:spPr>
          <a:xfrm>
            <a:off x="499580" y="4001449"/>
            <a:ext cx="6205314" cy="5719657"/>
          </a:xfrm>
        </p:spPr>
        <p:txBody>
          <a:bodyPr/>
          <a:lstStyle/>
          <a:p>
            <a:pPr algn="just"/>
            <a:endParaRPr lang="ru-RU" dirty="0"/>
          </a:p>
        </p:txBody>
      </p:sp>
      <p:sp>
        <p:nvSpPr>
          <p:cNvPr id="4" name="Номер слайда 3"/>
          <p:cNvSpPr>
            <a:spLocks noGrp="1"/>
          </p:cNvSpPr>
          <p:nvPr>
            <p:ph type="sldNum" sz="quarter" idx="5"/>
          </p:nvPr>
        </p:nvSpPr>
        <p:spPr/>
        <p:txBody>
          <a:bodyPr/>
          <a:lstStyle/>
          <a:p>
            <a:fld id="{BA73CD76-ADC9-4E19-A1C1-C97D169DD60D}" type="slidenum">
              <a:rPr lang="ru-RU" smtClean="0">
                <a:solidFill>
                  <a:prstClr val="black"/>
                </a:solidFill>
              </a:rPr>
              <a:pPr/>
              <a:t>13</a:t>
            </a:fld>
            <a:endParaRPr lang="ru-RU">
              <a:solidFill>
                <a:prstClr val="black"/>
              </a:solidFill>
            </a:endParaRPr>
          </a:p>
        </p:txBody>
      </p:sp>
    </p:spTree>
    <p:extLst>
      <p:ext uri="{BB962C8B-B14F-4D97-AF65-F5344CB8AC3E}">
        <p14:creationId xmlns:p14="http://schemas.microsoft.com/office/powerpoint/2010/main" val="3312742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sz="1300" dirty="0"/>
          </a:p>
        </p:txBody>
      </p:sp>
      <p:sp>
        <p:nvSpPr>
          <p:cNvPr id="4" name="Номер слайда 3"/>
          <p:cNvSpPr>
            <a:spLocks noGrp="1"/>
          </p:cNvSpPr>
          <p:nvPr>
            <p:ph type="sldNum" sz="quarter" idx="10"/>
          </p:nvPr>
        </p:nvSpPr>
        <p:spPr/>
        <p:txBody>
          <a:bodyPr/>
          <a:lstStyle/>
          <a:p>
            <a:fld id="{EF59EA51-A539-4251-8FC6-73DE179CD98B}" type="slidenum">
              <a:rPr lang="ru-RU" smtClean="0">
                <a:solidFill>
                  <a:prstClr val="black"/>
                </a:solidFill>
              </a:rPr>
              <a:pPr/>
              <a:t>14</a:t>
            </a:fld>
            <a:endParaRPr lang="ru-RU">
              <a:solidFill>
                <a:prstClr val="black"/>
              </a:solidFill>
            </a:endParaRPr>
          </a:p>
        </p:txBody>
      </p:sp>
    </p:spTree>
    <p:extLst>
      <p:ext uri="{BB962C8B-B14F-4D97-AF65-F5344CB8AC3E}">
        <p14:creationId xmlns:p14="http://schemas.microsoft.com/office/powerpoint/2010/main" val="282832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EF59EA51-A539-4251-8FC6-73DE179CD98B}" type="slidenum">
              <a:rPr lang="ru-RU" smtClean="0">
                <a:solidFill>
                  <a:prstClr val="black"/>
                </a:solidFill>
              </a:rPr>
              <a:pPr/>
              <a:t>15</a:t>
            </a:fld>
            <a:endParaRPr lang="ru-RU">
              <a:solidFill>
                <a:prstClr val="black"/>
              </a:solidFill>
            </a:endParaRPr>
          </a:p>
        </p:txBody>
      </p:sp>
    </p:spTree>
    <p:extLst>
      <p:ext uri="{BB962C8B-B14F-4D97-AF65-F5344CB8AC3E}">
        <p14:creationId xmlns:p14="http://schemas.microsoft.com/office/powerpoint/2010/main" val="1302928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214313"/>
            <a:ext cx="6140450" cy="3454400"/>
          </a:xfrm>
        </p:spPr>
      </p:sp>
      <p:sp>
        <p:nvSpPr>
          <p:cNvPr id="3" name="Notes Placeholder 2"/>
          <p:cNvSpPr>
            <a:spLocks noGrp="1"/>
          </p:cNvSpPr>
          <p:nvPr>
            <p:ph type="body" idx="1"/>
          </p:nvPr>
        </p:nvSpPr>
        <p:spPr>
          <a:xfrm>
            <a:off x="709930" y="3828519"/>
            <a:ext cx="5679440" cy="5498361"/>
          </a:xfrm>
        </p:spPr>
        <p:txBody>
          <a:bodyPr>
            <a:noAutofit/>
          </a:bodyPr>
          <a:lstStyle/>
          <a:p>
            <a:pPr algn="just">
              <a:spcAft>
                <a:spcPts val="867"/>
              </a:spcAft>
            </a:pPr>
            <a:endParaRPr lang="ru-RU" b="0" dirty="0">
              <a:solidFill>
                <a:prstClr val="black"/>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134C8F6C-C242-1E47-904E-8C3AD0F7C21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648959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pl-PL" b="1" dirty="0">
              <a:effectLst/>
            </a:endParaRPr>
          </a:p>
        </p:txBody>
      </p:sp>
      <p:sp>
        <p:nvSpPr>
          <p:cNvPr id="4" name="Slide Number Placeholder 3"/>
          <p:cNvSpPr>
            <a:spLocks noGrp="1"/>
          </p:cNvSpPr>
          <p:nvPr>
            <p:ph type="sldNum" sz="quarter" idx="5"/>
          </p:nvPr>
        </p:nvSpPr>
        <p:spPr/>
        <p:txBody>
          <a:bodyPr/>
          <a:lstStyle/>
          <a:p>
            <a:fld id="{FFB44101-C4AB-424C-AFD7-A8154077180C}" type="slidenum">
              <a:rPr lang="pl-PL" smtClean="0">
                <a:solidFill>
                  <a:prstClr val="black"/>
                </a:solidFill>
              </a:rPr>
              <a:pPr/>
              <a:t>17</a:t>
            </a:fld>
            <a:endParaRPr lang="pl-PL">
              <a:solidFill>
                <a:prstClr val="black"/>
              </a:solidFill>
            </a:endParaRPr>
          </a:p>
        </p:txBody>
      </p:sp>
    </p:spTree>
    <p:extLst>
      <p:ext uri="{BB962C8B-B14F-4D97-AF65-F5344CB8AC3E}">
        <p14:creationId xmlns:p14="http://schemas.microsoft.com/office/powerpoint/2010/main" val="3043973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377825"/>
            <a:ext cx="6140450" cy="3454400"/>
          </a:xfrm>
        </p:spPr>
      </p:sp>
      <p:sp>
        <p:nvSpPr>
          <p:cNvPr id="3" name="Notes Placeholder 2"/>
          <p:cNvSpPr>
            <a:spLocks noGrp="1"/>
          </p:cNvSpPr>
          <p:nvPr>
            <p:ph type="body" idx="1"/>
          </p:nvPr>
        </p:nvSpPr>
        <p:spPr>
          <a:xfrm>
            <a:off x="709930" y="4128573"/>
            <a:ext cx="5679440" cy="5459564"/>
          </a:xfrm>
        </p:spPr>
        <p:txBody>
          <a:bodyPr/>
          <a:lstStyle/>
          <a:p>
            <a:pPr algn="just"/>
            <a:endParaRPr lang="pl-PL" b="0" dirty="0">
              <a:effectLst/>
            </a:endParaRPr>
          </a:p>
        </p:txBody>
      </p:sp>
      <p:sp>
        <p:nvSpPr>
          <p:cNvPr id="4" name="Slide Number Placeholder 3"/>
          <p:cNvSpPr>
            <a:spLocks noGrp="1"/>
          </p:cNvSpPr>
          <p:nvPr>
            <p:ph type="sldNum" sz="quarter" idx="5"/>
          </p:nvPr>
        </p:nvSpPr>
        <p:spPr/>
        <p:txBody>
          <a:bodyPr/>
          <a:lstStyle/>
          <a:p>
            <a:fld id="{FFB44101-C4AB-424C-AFD7-A8154077180C}" type="slidenum">
              <a:rPr lang="pl-PL" smtClean="0">
                <a:solidFill>
                  <a:prstClr val="black"/>
                </a:solidFill>
              </a:rPr>
              <a:pPr/>
              <a:t>18</a:t>
            </a:fld>
            <a:endParaRPr lang="pl-PL">
              <a:solidFill>
                <a:prstClr val="black"/>
              </a:solidFill>
            </a:endParaRPr>
          </a:p>
        </p:txBody>
      </p:sp>
    </p:spTree>
    <p:extLst>
      <p:ext uri="{BB962C8B-B14F-4D97-AF65-F5344CB8AC3E}">
        <p14:creationId xmlns:p14="http://schemas.microsoft.com/office/powerpoint/2010/main" val="2425213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defTabSz="990478">
              <a:defRPr/>
            </a:pPr>
            <a:endParaRPr lang="ru-RU" dirty="0"/>
          </a:p>
        </p:txBody>
      </p:sp>
      <p:sp>
        <p:nvSpPr>
          <p:cNvPr id="5" name="Номер слайда 4"/>
          <p:cNvSpPr>
            <a:spLocks noGrp="1"/>
          </p:cNvSpPr>
          <p:nvPr>
            <p:ph type="sldNum" sz="quarter" idx="5"/>
          </p:nvPr>
        </p:nvSpPr>
        <p:spPr/>
        <p:txBody>
          <a:bodyPr/>
          <a:lstStyle/>
          <a:p>
            <a:fld id="{DB167085-EAAD-40AC-9521-41372C9095FB}" type="slidenum">
              <a:rPr lang="ru-RU" smtClean="0">
                <a:solidFill>
                  <a:prstClr val="black"/>
                </a:solidFill>
              </a:rPr>
              <a:pPr/>
              <a:t>19</a:t>
            </a:fld>
            <a:endParaRPr lang="ru-RU">
              <a:solidFill>
                <a:prstClr val="black"/>
              </a:solidFill>
            </a:endParaRPr>
          </a:p>
        </p:txBody>
      </p:sp>
    </p:spTree>
    <p:extLst>
      <p:ext uri="{BB962C8B-B14F-4D97-AF65-F5344CB8AC3E}">
        <p14:creationId xmlns:p14="http://schemas.microsoft.com/office/powerpoint/2010/main" val="2552250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defTabSz="990478">
              <a:defRPr/>
            </a:pPr>
            <a:endParaRPr lang="en-US" dirty="0"/>
          </a:p>
        </p:txBody>
      </p:sp>
      <p:sp>
        <p:nvSpPr>
          <p:cNvPr id="4" name="Номер слайда 3"/>
          <p:cNvSpPr>
            <a:spLocks noGrp="1"/>
          </p:cNvSpPr>
          <p:nvPr>
            <p:ph type="sldNum" sz="quarter" idx="5"/>
          </p:nvPr>
        </p:nvSpPr>
        <p:spPr/>
        <p:txBody>
          <a:bodyPr/>
          <a:lstStyle/>
          <a:p>
            <a:fld id="{1F0E7699-6158-4CE0-8810-1FCB7CB507E0}" type="slidenum">
              <a:rPr lang="ru-RU" smtClean="0"/>
              <a:t>2</a:t>
            </a:fld>
            <a:endParaRPr lang="ru-RU"/>
          </a:p>
        </p:txBody>
      </p:sp>
    </p:spTree>
    <p:extLst>
      <p:ext uri="{BB962C8B-B14F-4D97-AF65-F5344CB8AC3E}">
        <p14:creationId xmlns:p14="http://schemas.microsoft.com/office/powerpoint/2010/main" val="3828040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dirty="0"/>
          </a:p>
        </p:txBody>
      </p:sp>
      <p:sp>
        <p:nvSpPr>
          <p:cNvPr id="4" name="Номер слайда 3"/>
          <p:cNvSpPr>
            <a:spLocks noGrp="1"/>
          </p:cNvSpPr>
          <p:nvPr>
            <p:ph type="sldNum" sz="quarter" idx="5"/>
          </p:nvPr>
        </p:nvSpPr>
        <p:spPr/>
        <p:txBody>
          <a:bodyPr/>
          <a:lstStyle/>
          <a:p>
            <a:fld id="{D1EE87FB-E01A-429A-B787-AC57B2BB37FA}" type="slidenum">
              <a:rPr lang="ru-RU" smtClean="0">
                <a:solidFill>
                  <a:prstClr val="black"/>
                </a:solidFill>
              </a:rPr>
              <a:pPr/>
              <a:t>20</a:t>
            </a:fld>
            <a:endParaRPr lang="ru-RU">
              <a:solidFill>
                <a:prstClr val="black"/>
              </a:solidFill>
            </a:endParaRPr>
          </a:p>
        </p:txBody>
      </p:sp>
    </p:spTree>
    <p:extLst>
      <p:ext uri="{BB962C8B-B14F-4D97-AF65-F5344CB8AC3E}">
        <p14:creationId xmlns:p14="http://schemas.microsoft.com/office/powerpoint/2010/main" val="4266240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defRPr/>
            </a:pPr>
            <a:endParaRPr lang="ru-RU" spc="-1" dirty="0">
              <a:latin typeface="Calibri" panose="020F0502020204030204" pitchFamily="34" charset="0"/>
              <a:cs typeface="Calibri" panose="020F0502020204030204" pitchFamily="34" charset="0"/>
            </a:endParaRPr>
          </a:p>
        </p:txBody>
      </p:sp>
      <p:sp>
        <p:nvSpPr>
          <p:cNvPr id="4" name="Номер слайда 3"/>
          <p:cNvSpPr>
            <a:spLocks noGrp="1"/>
          </p:cNvSpPr>
          <p:nvPr>
            <p:ph type="sldNum" sz="quarter" idx="5"/>
          </p:nvPr>
        </p:nvSpPr>
        <p:spPr/>
        <p:txBody>
          <a:bodyPr/>
          <a:lstStyle/>
          <a:p>
            <a:pPr>
              <a:defRPr/>
            </a:pPr>
            <a:fld id="{EDFB0D53-7B31-4C23-9764-662FB5786FC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000103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79425" y="223838"/>
            <a:ext cx="6140450" cy="3454400"/>
          </a:xfrm>
        </p:spPr>
      </p:sp>
      <p:sp>
        <p:nvSpPr>
          <p:cNvPr id="3" name="Заметки 2"/>
          <p:cNvSpPr>
            <a:spLocks noGrp="1"/>
          </p:cNvSpPr>
          <p:nvPr>
            <p:ph type="body" idx="1"/>
          </p:nvPr>
        </p:nvSpPr>
        <p:spPr>
          <a:xfrm>
            <a:off x="709930" y="3901948"/>
            <a:ext cx="5679440" cy="5721687"/>
          </a:xfrm>
        </p:spPr>
        <p:txBody>
          <a:bodyPr/>
          <a:lstStyle/>
          <a:p>
            <a:pPr algn="just">
              <a:defRPr/>
            </a:pPr>
            <a:endParaRPr lang="ru-RU" dirty="0"/>
          </a:p>
        </p:txBody>
      </p:sp>
      <p:sp>
        <p:nvSpPr>
          <p:cNvPr id="4" name="Номер слайда 3"/>
          <p:cNvSpPr>
            <a:spLocks noGrp="1"/>
          </p:cNvSpPr>
          <p:nvPr>
            <p:ph type="sldNum" sz="quarter" idx="5"/>
          </p:nvPr>
        </p:nvSpPr>
        <p:spPr/>
        <p:txBody>
          <a:bodyPr/>
          <a:lstStyle/>
          <a:p>
            <a:fld id="{D1EE87FB-E01A-429A-B787-AC57B2BB37FA}" type="slidenum">
              <a:rPr lang="ru-RU" smtClean="0">
                <a:solidFill>
                  <a:prstClr val="black"/>
                </a:solidFill>
              </a:rPr>
              <a:pPr/>
              <a:t>22</a:t>
            </a:fld>
            <a:endParaRPr lang="ru-RU">
              <a:solidFill>
                <a:prstClr val="black"/>
              </a:solidFill>
            </a:endParaRPr>
          </a:p>
        </p:txBody>
      </p:sp>
    </p:spTree>
    <p:extLst>
      <p:ext uri="{BB962C8B-B14F-4D97-AF65-F5344CB8AC3E}">
        <p14:creationId xmlns:p14="http://schemas.microsoft.com/office/powerpoint/2010/main" val="1119745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a:xfrm>
            <a:off x="3832971" y="9488686"/>
            <a:ext cx="3076363" cy="513507"/>
          </a:xfrm>
        </p:spPr>
        <p:txBody>
          <a:bodyPr/>
          <a:lstStyle/>
          <a:p>
            <a:fld id="{5D9A9314-717A-450D-B31A-A9CE7D5D2112}" type="slidenum">
              <a:rPr lang="ru-RU" smtClean="0"/>
              <a:pPr/>
              <a:t>23</a:t>
            </a:fld>
            <a:endParaRPr lang="ru-RU" dirty="0"/>
          </a:p>
        </p:txBody>
      </p:sp>
    </p:spTree>
    <p:extLst>
      <p:ext uri="{BB962C8B-B14F-4D97-AF65-F5344CB8AC3E}">
        <p14:creationId xmlns:p14="http://schemas.microsoft.com/office/powerpoint/2010/main" val="1451772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dirty="0"/>
          </a:p>
        </p:txBody>
      </p:sp>
      <p:sp>
        <p:nvSpPr>
          <p:cNvPr id="4" name="Номер слайда 3"/>
          <p:cNvSpPr>
            <a:spLocks noGrp="1"/>
          </p:cNvSpPr>
          <p:nvPr>
            <p:ph type="sldNum" sz="quarter" idx="5"/>
          </p:nvPr>
        </p:nvSpPr>
        <p:spPr>
          <a:xfrm>
            <a:off x="3830794" y="9556007"/>
            <a:ext cx="3076363" cy="513507"/>
          </a:xfrm>
        </p:spPr>
        <p:txBody>
          <a:bodyPr/>
          <a:lstStyle/>
          <a:p>
            <a:fld id="{1F0E7699-6158-4CE0-8810-1FCB7CB507E0}" type="slidenum">
              <a:rPr lang="ru-RU" smtClean="0"/>
              <a:t>24</a:t>
            </a:fld>
            <a:endParaRPr lang="ru-RU" dirty="0"/>
          </a:p>
        </p:txBody>
      </p:sp>
    </p:spTree>
    <p:extLst>
      <p:ext uri="{BB962C8B-B14F-4D97-AF65-F5344CB8AC3E}">
        <p14:creationId xmlns:p14="http://schemas.microsoft.com/office/powerpoint/2010/main" val="446032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79425" y="212725"/>
            <a:ext cx="6140450" cy="3454400"/>
          </a:xfrm>
        </p:spPr>
      </p:sp>
      <p:sp>
        <p:nvSpPr>
          <p:cNvPr id="3" name="Заметки 2"/>
          <p:cNvSpPr>
            <a:spLocks noGrp="1"/>
          </p:cNvSpPr>
          <p:nvPr>
            <p:ph type="body" idx="1"/>
          </p:nvPr>
        </p:nvSpPr>
        <p:spPr>
          <a:xfrm>
            <a:off x="328671" y="3724263"/>
            <a:ext cx="6507692" cy="6012834"/>
          </a:xfrm>
        </p:spPr>
        <p:txBody>
          <a:bodyPr>
            <a:noAutofit/>
          </a:bodyPr>
          <a:lstStyle/>
          <a:p>
            <a:pPr algn="just" defTabSz="990478">
              <a:defRPr/>
            </a:pPr>
            <a:endParaRPr lang="en-US" sz="1100" i="1" dirty="0">
              <a:latin typeface="Calibri" panose="020F0502020204030204" pitchFamily="34" charset="0"/>
              <a:cs typeface="Calibri" panose="020F0502020204030204" pitchFamily="34" charset="0"/>
            </a:endParaRPr>
          </a:p>
        </p:txBody>
      </p:sp>
      <p:sp>
        <p:nvSpPr>
          <p:cNvPr id="4" name="Номер слайда 3"/>
          <p:cNvSpPr>
            <a:spLocks noGrp="1"/>
          </p:cNvSpPr>
          <p:nvPr>
            <p:ph type="sldNum" sz="quarter" idx="10"/>
          </p:nvPr>
        </p:nvSpPr>
        <p:spPr>
          <a:xfrm>
            <a:off x="3911812" y="9550181"/>
            <a:ext cx="3076363" cy="513507"/>
          </a:xfrm>
        </p:spPr>
        <p:txBody>
          <a:bodyPr/>
          <a:lstStyle/>
          <a:p>
            <a:fld id="{5D9A9314-717A-450D-B31A-A9CE7D5D2112}" type="slidenum">
              <a:rPr lang="ru-RU" smtClean="0">
                <a:solidFill>
                  <a:prstClr val="black"/>
                </a:solidFill>
              </a:rPr>
              <a:pPr/>
              <a:t>25</a:t>
            </a:fld>
            <a:endParaRPr lang="ru-RU" dirty="0">
              <a:solidFill>
                <a:prstClr val="black"/>
              </a:solidFill>
            </a:endParaRPr>
          </a:p>
        </p:txBody>
      </p:sp>
    </p:spTree>
    <p:extLst>
      <p:ext uri="{BB962C8B-B14F-4D97-AF65-F5344CB8AC3E}">
        <p14:creationId xmlns:p14="http://schemas.microsoft.com/office/powerpoint/2010/main" val="2760194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defTabSz="990478">
              <a:defRPr/>
            </a:pPr>
            <a:endParaRPr lang="ru-RU" b="0" dirty="0">
              <a:latin typeface="Calibri" panose="020F0502020204030204" pitchFamily="34" charset="0"/>
              <a:cs typeface="Calibri" panose="020F0502020204030204" pitchFamily="34" charset="0"/>
            </a:endParaRPr>
          </a:p>
        </p:txBody>
      </p:sp>
      <p:sp>
        <p:nvSpPr>
          <p:cNvPr id="4" name="Номер слайда 3"/>
          <p:cNvSpPr>
            <a:spLocks noGrp="1"/>
          </p:cNvSpPr>
          <p:nvPr>
            <p:ph type="sldNum" sz="quarter" idx="10"/>
          </p:nvPr>
        </p:nvSpPr>
        <p:spPr/>
        <p:txBody>
          <a:bodyPr/>
          <a:lstStyle/>
          <a:p>
            <a:fld id="{88ACB70B-EBE0-4BFB-99C4-04C072BE8E1B}" type="slidenum">
              <a:rPr lang="ru-RU" smtClean="0">
                <a:solidFill>
                  <a:prstClr val="black"/>
                </a:solidFill>
              </a:rPr>
              <a:pPr/>
              <a:t>26</a:t>
            </a:fld>
            <a:endParaRPr lang="ru-RU">
              <a:solidFill>
                <a:prstClr val="black"/>
              </a:solidFill>
            </a:endParaRPr>
          </a:p>
        </p:txBody>
      </p:sp>
    </p:spTree>
    <p:extLst>
      <p:ext uri="{BB962C8B-B14F-4D97-AF65-F5344CB8AC3E}">
        <p14:creationId xmlns:p14="http://schemas.microsoft.com/office/powerpoint/2010/main" val="1145769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Образ слайда 1"/>
          <p:cNvSpPr>
            <a:spLocks noGrp="1" noRot="1" noChangeAspect="1" noChangeArrowheads="1" noTextEdit="1"/>
          </p:cNvSpPr>
          <p:nvPr>
            <p:ph type="sldImg"/>
          </p:nvPr>
        </p:nvSpPr>
        <p:spPr bwMode="auto">
          <a:xfrm>
            <a:off x="727075" y="241300"/>
            <a:ext cx="5470525" cy="3076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Заметки 2"/>
          <p:cNvSpPr>
            <a:spLocks noGrp="1"/>
          </p:cNvSpPr>
          <p:nvPr>
            <p:ph type="body" idx="1"/>
          </p:nvPr>
        </p:nvSpPr>
        <p:spPr>
          <a:xfrm>
            <a:off x="249237" y="3384539"/>
            <a:ext cx="6600825" cy="6659573"/>
          </a:xfrm>
        </p:spPr>
        <p:txBody>
          <a:bodyPr>
            <a:noAutofit/>
          </a:bodyPr>
          <a:lstStyle/>
          <a:p>
            <a:pPr algn="just">
              <a:defRPr/>
            </a:pPr>
            <a:endParaRPr lang="ru-RU" sz="1160" kern="1200" dirty="0">
              <a:solidFill>
                <a:schemeClr val="tx1"/>
              </a:solidFill>
              <a:effectLst/>
              <a:ea typeface="+mn-ea"/>
              <a:cs typeface="+mn-cs"/>
            </a:endParaRPr>
          </a:p>
        </p:txBody>
      </p:sp>
      <p:sp>
        <p:nvSpPr>
          <p:cNvPr id="216068" name="Номер слайда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7350" indent="-236538">
              <a:defRPr>
                <a:solidFill>
                  <a:schemeClr val="tx1"/>
                </a:solidFill>
                <a:latin typeface="Arial" panose="020B0604020202020204" pitchFamily="34" charset="0"/>
                <a:cs typeface="Arial" panose="020B0604020202020204" pitchFamily="34" charset="0"/>
              </a:defRPr>
            </a:lvl4pPr>
            <a:lvl5pPr marL="2132013" indent="-236538">
              <a:defRPr>
                <a:solidFill>
                  <a:schemeClr val="tx1"/>
                </a:solidFill>
                <a:latin typeface="Arial" panose="020B0604020202020204" pitchFamily="34" charset="0"/>
                <a:cs typeface="Arial" panose="020B0604020202020204" pitchFamily="34" charset="0"/>
              </a:defRPr>
            </a:lvl5pPr>
            <a:lvl6pPr marL="25892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64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36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813"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E721EF-FCE4-4EE6-B5C6-F01E64D8231E}" type="slidenum">
              <a:rPr lang="ru-RU" altLang="ru-RU">
                <a:solidFill>
                  <a:prstClr val="black"/>
                </a:solidFill>
                <a:latin typeface="Calibri" panose="020F0502020204030204" pitchFamily="34" charset="0"/>
              </a:rPr>
              <a:pPr/>
              <a:t>27</a:t>
            </a:fld>
            <a:endParaRPr lang="ru-RU" altLang="ru-RU" dirty="0">
              <a:solidFill>
                <a:prstClr val="black"/>
              </a:solidFill>
              <a:latin typeface="Calibri" panose="020F0502020204030204" pitchFamily="34" charset="0"/>
            </a:endParaRPr>
          </a:p>
        </p:txBody>
      </p:sp>
    </p:spTree>
    <p:extLst>
      <p:ext uri="{BB962C8B-B14F-4D97-AF65-F5344CB8AC3E}">
        <p14:creationId xmlns:p14="http://schemas.microsoft.com/office/powerpoint/2010/main" val="2181302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92125" y="212725"/>
            <a:ext cx="6140450" cy="3454400"/>
          </a:xfrm>
        </p:spPr>
      </p:sp>
      <p:sp>
        <p:nvSpPr>
          <p:cNvPr id="3" name="Заметки 2"/>
          <p:cNvSpPr>
            <a:spLocks noGrp="1"/>
          </p:cNvSpPr>
          <p:nvPr>
            <p:ph type="body" idx="1"/>
          </p:nvPr>
        </p:nvSpPr>
        <p:spPr>
          <a:xfrm>
            <a:off x="455930" y="3782408"/>
            <a:ext cx="6249670" cy="6239480"/>
          </a:xfrm>
        </p:spPr>
        <p:txBody>
          <a:bodyPr/>
          <a:lstStyle/>
          <a:p>
            <a:pPr defTabSz="990478">
              <a:defRPr/>
            </a:pPr>
            <a:endParaRPr lang="en-US" sz="1050" dirty="0">
              <a:solidFill>
                <a:srgbClr val="0066CC"/>
              </a:solidFill>
              <a:latin typeface="Calibri" panose="020F0502020204030204" pitchFamily="34" charset="0"/>
              <a:cs typeface="Calibri" panose="020F0502020204030204" pitchFamily="34" charset="0"/>
            </a:endParaRPr>
          </a:p>
        </p:txBody>
      </p:sp>
      <p:sp>
        <p:nvSpPr>
          <p:cNvPr id="4" name="Номер слайда 3"/>
          <p:cNvSpPr>
            <a:spLocks noGrp="1"/>
          </p:cNvSpPr>
          <p:nvPr>
            <p:ph type="sldNum" sz="quarter" idx="5"/>
          </p:nvPr>
        </p:nvSpPr>
        <p:spPr/>
        <p:txBody>
          <a:bodyPr/>
          <a:lstStyle/>
          <a:p>
            <a:fld id="{1F0E7699-6158-4CE0-8810-1FCB7CB507E0}" type="slidenum">
              <a:rPr lang="ru-RU" smtClean="0"/>
              <a:t>28</a:t>
            </a:fld>
            <a:endParaRPr lang="ru-RU"/>
          </a:p>
        </p:txBody>
      </p:sp>
    </p:spTree>
    <p:extLst>
      <p:ext uri="{BB962C8B-B14F-4D97-AF65-F5344CB8AC3E}">
        <p14:creationId xmlns:p14="http://schemas.microsoft.com/office/powerpoint/2010/main" val="2751883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F0E7699-6158-4CE0-8810-1FCB7CB507E0}" type="slidenum">
              <a:rPr lang="ru-RU" smtClean="0"/>
              <a:t>29</a:t>
            </a:fld>
            <a:endParaRPr lang="ru-RU"/>
          </a:p>
        </p:txBody>
      </p:sp>
    </p:spTree>
    <p:extLst>
      <p:ext uri="{BB962C8B-B14F-4D97-AF65-F5344CB8AC3E}">
        <p14:creationId xmlns:p14="http://schemas.microsoft.com/office/powerpoint/2010/main" val="3196539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F0E7699-6158-4CE0-8810-1FCB7CB507E0}" type="slidenum">
              <a:rPr lang="ru-RU" smtClean="0"/>
              <a:t>3</a:t>
            </a:fld>
            <a:endParaRPr lang="ru-RU"/>
          </a:p>
        </p:txBody>
      </p:sp>
    </p:spTree>
    <p:extLst>
      <p:ext uri="{BB962C8B-B14F-4D97-AF65-F5344CB8AC3E}">
        <p14:creationId xmlns:p14="http://schemas.microsoft.com/office/powerpoint/2010/main" val="38657294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FDAC00C3-A145-4B63-9C6F-C9C25F72D1BB}" type="slidenum">
              <a:rPr lang="ru-RU" smtClean="0">
                <a:solidFill>
                  <a:prstClr val="black"/>
                </a:solidFill>
              </a:rPr>
              <a:pPr/>
              <a:t>30</a:t>
            </a:fld>
            <a:endParaRPr lang="ru-RU">
              <a:solidFill>
                <a:prstClr val="black"/>
              </a:solidFill>
            </a:endParaRPr>
          </a:p>
        </p:txBody>
      </p:sp>
    </p:spTree>
    <p:extLst>
      <p:ext uri="{BB962C8B-B14F-4D97-AF65-F5344CB8AC3E}">
        <p14:creationId xmlns:p14="http://schemas.microsoft.com/office/powerpoint/2010/main" val="943668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dirty="0"/>
          </a:p>
        </p:txBody>
      </p:sp>
      <p:sp>
        <p:nvSpPr>
          <p:cNvPr id="4" name="Номер слайда 3"/>
          <p:cNvSpPr>
            <a:spLocks noGrp="1"/>
          </p:cNvSpPr>
          <p:nvPr>
            <p:ph type="sldNum" sz="quarter" idx="5"/>
          </p:nvPr>
        </p:nvSpPr>
        <p:spPr/>
        <p:txBody>
          <a:bodyPr/>
          <a:lstStyle/>
          <a:p>
            <a:fld id="{2B92CD03-3475-449A-84C9-7B3CE3E8BCCB}" type="slidenum">
              <a:rPr lang="ru-RU" smtClean="0">
                <a:solidFill>
                  <a:prstClr val="black"/>
                </a:solidFill>
              </a:rPr>
              <a:pPr/>
              <a:t>31</a:t>
            </a:fld>
            <a:endParaRPr lang="ru-RU">
              <a:solidFill>
                <a:prstClr val="black"/>
              </a:solidFill>
            </a:endParaRPr>
          </a:p>
        </p:txBody>
      </p:sp>
    </p:spTree>
    <p:extLst>
      <p:ext uri="{BB962C8B-B14F-4D97-AF65-F5344CB8AC3E}">
        <p14:creationId xmlns:p14="http://schemas.microsoft.com/office/powerpoint/2010/main" val="1470744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dirty="0"/>
          </a:p>
        </p:txBody>
      </p:sp>
      <p:sp>
        <p:nvSpPr>
          <p:cNvPr id="4" name="Номер слайда 3"/>
          <p:cNvSpPr>
            <a:spLocks noGrp="1"/>
          </p:cNvSpPr>
          <p:nvPr>
            <p:ph type="sldNum" sz="quarter" idx="5"/>
          </p:nvPr>
        </p:nvSpPr>
        <p:spPr/>
        <p:txBody>
          <a:bodyPr/>
          <a:lstStyle/>
          <a:p>
            <a:fld id="{2B92CD03-3475-449A-84C9-7B3CE3E8BCCB}" type="slidenum">
              <a:rPr lang="ru-RU" smtClean="0">
                <a:solidFill>
                  <a:prstClr val="black"/>
                </a:solidFill>
              </a:rPr>
              <a:pPr/>
              <a:t>32</a:t>
            </a:fld>
            <a:endParaRPr lang="ru-RU">
              <a:solidFill>
                <a:prstClr val="black"/>
              </a:solidFill>
            </a:endParaRPr>
          </a:p>
        </p:txBody>
      </p:sp>
    </p:spTree>
    <p:extLst>
      <p:ext uri="{BB962C8B-B14F-4D97-AF65-F5344CB8AC3E}">
        <p14:creationId xmlns:p14="http://schemas.microsoft.com/office/powerpoint/2010/main" val="1812941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en-US" b="0" i="1"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2B92CD03-3475-449A-84C9-7B3CE3E8BCCB}" type="slidenum">
              <a:rPr lang="ru-RU" smtClean="0">
                <a:solidFill>
                  <a:prstClr val="black"/>
                </a:solidFill>
              </a:rPr>
              <a:pPr/>
              <a:t>33</a:t>
            </a:fld>
            <a:endParaRPr lang="ru-RU">
              <a:solidFill>
                <a:prstClr val="black"/>
              </a:solidFill>
            </a:endParaRPr>
          </a:p>
        </p:txBody>
      </p:sp>
    </p:spTree>
    <p:extLst>
      <p:ext uri="{BB962C8B-B14F-4D97-AF65-F5344CB8AC3E}">
        <p14:creationId xmlns:p14="http://schemas.microsoft.com/office/powerpoint/2010/main" val="2220212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en-US" dirty="0"/>
          </a:p>
        </p:txBody>
      </p:sp>
      <p:sp>
        <p:nvSpPr>
          <p:cNvPr id="4" name="Номер слайда 3"/>
          <p:cNvSpPr>
            <a:spLocks noGrp="1"/>
          </p:cNvSpPr>
          <p:nvPr>
            <p:ph type="sldNum" sz="quarter" idx="5"/>
          </p:nvPr>
        </p:nvSpPr>
        <p:spPr/>
        <p:txBody>
          <a:bodyPr/>
          <a:lstStyle/>
          <a:p>
            <a:fld id="{9804D7C3-E940-4F89-8FBB-4125DC8D1F4D}" type="slidenum">
              <a:rPr lang="ru-RU" smtClean="0">
                <a:solidFill>
                  <a:prstClr val="black"/>
                </a:solidFill>
              </a:rPr>
              <a:pPr/>
              <a:t>34</a:t>
            </a:fld>
            <a:endParaRPr lang="ru-RU">
              <a:solidFill>
                <a:prstClr val="black"/>
              </a:solidFill>
            </a:endParaRPr>
          </a:p>
        </p:txBody>
      </p:sp>
    </p:spTree>
    <p:extLst>
      <p:ext uri="{BB962C8B-B14F-4D97-AF65-F5344CB8AC3E}">
        <p14:creationId xmlns:p14="http://schemas.microsoft.com/office/powerpoint/2010/main" val="4262580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709930" y="4925408"/>
            <a:ext cx="5679440" cy="2939068"/>
          </a:xfrm>
        </p:spPr>
        <p:txBody>
          <a:bodyPr>
            <a:normAutofit/>
          </a:bodyPr>
          <a:lstStyle/>
          <a:p>
            <a:pPr algn="just"/>
            <a:endParaRPr lang="en-US" dirty="0"/>
          </a:p>
        </p:txBody>
      </p:sp>
      <p:sp>
        <p:nvSpPr>
          <p:cNvPr id="4" name="Номер слайда 3"/>
          <p:cNvSpPr>
            <a:spLocks noGrp="1"/>
          </p:cNvSpPr>
          <p:nvPr>
            <p:ph type="sldNum" sz="quarter" idx="10"/>
          </p:nvPr>
        </p:nvSpPr>
        <p:spPr>
          <a:xfrm>
            <a:off x="3935307" y="9572079"/>
            <a:ext cx="3076363" cy="51350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F8CC3-DDA0-42CF-B9A7-5BE6BD4F3E89}"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321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709930" y="4925408"/>
            <a:ext cx="5679440" cy="3291130"/>
          </a:xfrm>
        </p:spPr>
        <p:txBody>
          <a:bodyPr>
            <a:normAutofit/>
          </a:bodyPr>
          <a:lstStyle/>
          <a:p>
            <a:endParaRPr lang="en-US" dirty="0"/>
          </a:p>
        </p:txBody>
      </p:sp>
      <p:sp>
        <p:nvSpPr>
          <p:cNvPr id="4" name="Номер слайда 3"/>
          <p:cNvSpPr>
            <a:spLocks noGrp="1"/>
          </p:cNvSpPr>
          <p:nvPr>
            <p:ph type="sldNum" sz="quarter" idx="10"/>
          </p:nvPr>
        </p:nvSpPr>
        <p:spPr>
          <a:xfrm>
            <a:off x="3879850" y="9533979"/>
            <a:ext cx="3076363" cy="51350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F8CC3-DDA0-42CF-B9A7-5BE6BD4F3E89}"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4558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804D7C3-E940-4F89-8FBB-4125DC8D1F4D}" type="slidenum">
              <a:rPr lang="ru-RU" smtClean="0">
                <a:solidFill>
                  <a:prstClr val="black"/>
                </a:solidFill>
              </a:rPr>
              <a:pPr/>
              <a:t>37</a:t>
            </a:fld>
            <a:endParaRPr lang="ru-RU">
              <a:solidFill>
                <a:prstClr val="black"/>
              </a:solidFill>
            </a:endParaRPr>
          </a:p>
        </p:txBody>
      </p:sp>
    </p:spTree>
    <p:extLst>
      <p:ext uri="{BB962C8B-B14F-4D97-AF65-F5344CB8AC3E}">
        <p14:creationId xmlns:p14="http://schemas.microsoft.com/office/powerpoint/2010/main" val="16408744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dirty="0"/>
          </a:p>
        </p:txBody>
      </p:sp>
      <p:sp>
        <p:nvSpPr>
          <p:cNvPr id="4" name="Номер слайда 3"/>
          <p:cNvSpPr>
            <a:spLocks noGrp="1"/>
          </p:cNvSpPr>
          <p:nvPr>
            <p:ph type="sldNum" sz="quarter" idx="10"/>
          </p:nvPr>
        </p:nvSpPr>
        <p:spPr/>
        <p:txBody>
          <a:bodyPr/>
          <a:lstStyle/>
          <a:p>
            <a:fld id="{1F0E7699-6158-4CE0-8810-1FCB7CB507E0}" type="slidenum">
              <a:rPr lang="ru-RU" smtClean="0"/>
              <a:t>38</a:t>
            </a:fld>
            <a:endParaRPr lang="ru-RU"/>
          </a:p>
        </p:txBody>
      </p:sp>
    </p:spTree>
    <p:extLst>
      <p:ext uri="{BB962C8B-B14F-4D97-AF65-F5344CB8AC3E}">
        <p14:creationId xmlns:p14="http://schemas.microsoft.com/office/powerpoint/2010/main" val="15546894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ru-RU" kern="1200" dirty="0">
              <a:solidFill>
                <a:schemeClr val="tx1"/>
              </a:solidFill>
              <a:effectLst/>
              <a:latin typeface="+mn-lt"/>
              <a:ea typeface="+mn-ea"/>
              <a:cs typeface="+mn-cs"/>
            </a:endParaRPr>
          </a:p>
        </p:txBody>
      </p:sp>
      <p:sp>
        <p:nvSpPr>
          <p:cNvPr id="4" name="Номер слайда 3">
            <a:extLst>
              <a:ext uri="{FF2B5EF4-FFF2-40B4-BE49-F238E27FC236}">
                <a16:creationId xmlns:a16="http://schemas.microsoft.com/office/drawing/2014/main" id="{1A908056-9E47-4060-BAFA-324EB6E28353}"/>
              </a:ext>
            </a:extLst>
          </p:cNvPr>
          <p:cNvSpPr>
            <a:spLocks noGrp="1"/>
          </p:cNvSpPr>
          <p:nvPr>
            <p:ph type="sldNum" sz="quarter" idx="5"/>
          </p:nvPr>
        </p:nvSpPr>
        <p:spPr>
          <a:xfrm>
            <a:off x="4021294" y="9721107"/>
            <a:ext cx="3076363" cy="513507"/>
          </a:xfrm>
        </p:spPr>
        <p:txBody>
          <a:bodyPr/>
          <a:lstStyle/>
          <a:p>
            <a:fld id="{2B92CD03-3475-449A-84C9-7B3CE3E8BCCB}" type="slidenum">
              <a:rPr lang="ru-RU" smtClean="0">
                <a:solidFill>
                  <a:prstClr val="black"/>
                </a:solidFill>
              </a:rPr>
              <a:pPr/>
              <a:t>39</a:t>
            </a:fld>
            <a:endParaRPr lang="ru-RU">
              <a:solidFill>
                <a:prstClr val="black"/>
              </a:solidFill>
            </a:endParaRPr>
          </a:p>
        </p:txBody>
      </p:sp>
    </p:spTree>
    <p:extLst>
      <p:ext uri="{BB962C8B-B14F-4D97-AF65-F5344CB8AC3E}">
        <p14:creationId xmlns:p14="http://schemas.microsoft.com/office/powerpoint/2010/main" val="225364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en-US" dirty="0"/>
          </a:p>
        </p:txBody>
      </p:sp>
      <p:sp>
        <p:nvSpPr>
          <p:cNvPr id="4" name="Номер слайда 3"/>
          <p:cNvSpPr>
            <a:spLocks noGrp="1"/>
          </p:cNvSpPr>
          <p:nvPr>
            <p:ph type="sldNum" sz="quarter" idx="5"/>
          </p:nvPr>
        </p:nvSpPr>
        <p:spPr/>
        <p:txBody>
          <a:bodyPr/>
          <a:lstStyle/>
          <a:p>
            <a:fld id="{1F0E7699-6158-4CE0-8810-1FCB7CB507E0}" type="slidenum">
              <a:rPr lang="ru-RU" smtClean="0"/>
              <a:t>4</a:t>
            </a:fld>
            <a:endParaRPr lang="ru-RU"/>
          </a:p>
        </p:txBody>
      </p:sp>
    </p:spTree>
    <p:extLst>
      <p:ext uri="{BB962C8B-B14F-4D97-AF65-F5344CB8AC3E}">
        <p14:creationId xmlns:p14="http://schemas.microsoft.com/office/powerpoint/2010/main" val="10282476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709930" y="4925407"/>
            <a:ext cx="5679440" cy="4434493"/>
          </a:xfrm>
        </p:spPr>
        <p:txBody>
          <a:bodyPr/>
          <a:lstStyle/>
          <a:p>
            <a:pPr algn="just"/>
            <a:endParaRPr lang="ru-RU" dirty="0"/>
          </a:p>
        </p:txBody>
      </p:sp>
      <p:sp>
        <p:nvSpPr>
          <p:cNvPr id="4" name="Номер слайда 3"/>
          <p:cNvSpPr>
            <a:spLocks noGrp="1"/>
          </p:cNvSpPr>
          <p:nvPr>
            <p:ph type="sldNum" sz="quarter" idx="5"/>
          </p:nvPr>
        </p:nvSpPr>
        <p:spPr/>
        <p:txBody>
          <a:bodyPr/>
          <a:lstStyle/>
          <a:p>
            <a:fld id="{1F0E7699-6158-4CE0-8810-1FCB7CB507E0}" type="slidenum">
              <a:rPr lang="ru-RU" smtClean="0"/>
              <a:t>40</a:t>
            </a:fld>
            <a:endParaRPr lang="ru-RU"/>
          </a:p>
        </p:txBody>
      </p:sp>
    </p:spTree>
    <p:extLst>
      <p:ext uri="{BB962C8B-B14F-4D97-AF65-F5344CB8AC3E}">
        <p14:creationId xmlns:p14="http://schemas.microsoft.com/office/powerpoint/2010/main" val="38049832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709930" y="4925408"/>
            <a:ext cx="5679440" cy="3516372"/>
          </a:xfrm>
        </p:spPr>
        <p:txBody>
          <a:bodyPr/>
          <a:lstStyle/>
          <a:p>
            <a:pPr algn="just"/>
            <a:endParaRPr lang="en-US" dirty="0"/>
          </a:p>
        </p:txBody>
      </p:sp>
      <p:sp>
        <p:nvSpPr>
          <p:cNvPr id="4" name="Номер слайда 3"/>
          <p:cNvSpPr>
            <a:spLocks noGrp="1"/>
          </p:cNvSpPr>
          <p:nvPr>
            <p:ph type="sldNum" sz="quarter" idx="5"/>
          </p:nvPr>
        </p:nvSpPr>
        <p:spPr>
          <a:xfrm>
            <a:off x="3781637" y="8601373"/>
            <a:ext cx="3076363" cy="513507"/>
          </a:xfrm>
        </p:spPr>
        <p:txBody>
          <a:bodyPr/>
          <a:lstStyle/>
          <a:p>
            <a:pPr>
              <a:defRPr/>
            </a:pPr>
            <a:fld id="{1F0E7699-6158-4CE0-8810-1FCB7CB507E0}" type="slidenum">
              <a:rPr lang="ru-RU" sz="1300" smtClean="0">
                <a:solidFill>
                  <a:prstClr val="black"/>
                </a:solidFill>
              </a:rPr>
              <a:pPr>
                <a:defRPr/>
              </a:pPr>
              <a:t>41</a:t>
            </a:fld>
            <a:endParaRPr lang="ru-RU" sz="1300">
              <a:solidFill>
                <a:prstClr val="black"/>
              </a:solidFill>
            </a:endParaRPr>
          </a:p>
        </p:txBody>
      </p:sp>
    </p:spTree>
    <p:extLst>
      <p:ext uri="{BB962C8B-B14F-4D97-AF65-F5344CB8AC3E}">
        <p14:creationId xmlns:p14="http://schemas.microsoft.com/office/powerpoint/2010/main" val="10274836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F0E7699-6158-4CE0-8810-1FCB7CB507E0}" type="slidenum">
              <a:rPr lang="ru-RU" smtClean="0"/>
              <a:t>42</a:t>
            </a:fld>
            <a:endParaRPr lang="ru-RU"/>
          </a:p>
        </p:txBody>
      </p:sp>
    </p:spTree>
    <p:extLst>
      <p:ext uri="{BB962C8B-B14F-4D97-AF65-F5344CB8AC3E}">
        <p14:creationId xmlns:p14="http://schemas.microsoft.com/office/powerpoint/2010/main" val="2246169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F0E7699-6158-4CE0-8810-1FCB7CB507E0}" type="slidenum">
              <a:rPr lang="ru-RU" smtClean="0"/>
              <a:t>43</a:t>
            </a:fld>
            <a:endParaRPr lang="ru-RU"/>
          </a:p>
        </p:txBody>
      </p:sp>
    </p:spTree>
    <p:extLst>
      <p:ext uri="{BB962C8B-B14F-4D97-AF65-F5344CB8AC3E}">
        <p14:creationId xmlns:p14="http://schemas.microsoft.com/office/powerpoint/2010/main" val="23924584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a:xfrm>
            <a:off x="360363" y="203200"/>
            <a:ext cx="6135687" cy="3452813"/>
          </a:xfrm>
          <a:ln/>
        </p:spPr>
      </p:sp>
      <p:sp>
        <p:nvSpPr>
          <p:cNvPr id="10243" name="Notes Placeholder 2"/>
          <p:cNvSpPr>
            <a:spLocks noGrp="1" noChangeArrowheads="1"/>
          </p:cNvSpPr>
          <p:nvPr>
            <p:ph type="body" idx="1"/>
          </p:nvPr>
        </p:nvSpPr>
        <p:spPr>
          <a:xfrm>
            <a:off x="588322" y="3735470"/>
            <a:ext cx="5679440" cy="5985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altLang="en-US" sz="1050" dirty="0"/>
          </a:p>
        </p:txBody>
      </p:sp>
      <p:sp>
        <p:nvSpPr>
          <p:cNvPr id="10244" name="Slide Number Placeholder 3"/>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b="1">
                <a:solidFill>
                  <a:schemeClr val="tx1"/>
                </a:solidFill>
                <a:latin typeface="Arial" panose="020B0604020202020204" pitchFamily="34" charset="0"/>
                <a:cs typeface="Arial" panose="020B0604020202020204" pitchFamily="34" charset="0"/>
              </a:defRPr>
            </a:lvl1pPr>
            <a:lvl2pPr>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b="1">
                <a:solidFill>
                  <a:schemeClr val="tx1"/>
                </a:solidFill>
                <a:latin typeface="Arial" panose="020B0604020202020204" pitchFamily="34" charset="0"/>
                <a:cs typeface="Arial" panose="020B0604020202020204" pitchFamily="34" charset="0"/>
              </a:defRPr>
            </a:lvl2pPr>
            <a:lvl3pPr>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b="1">
                <a:solidFill>
                  <a:schemeClr val="tx1"/>
                </a:solidFill>
                <a:latin typeface="Arial" panose="020B0604020202020204" pitchFamily="34" charset="0"/>
                <a:cs typeface="Arial" panose="020B0604020202020204" pitchFamily="34" charset="0"/>
              </a:defRPr>
            </a:lvl3pPr>
            <a:lvl4pPr>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b="1">
                <a:solidFill>
                  <a:schemeClr val="tx1"/>
                </a:solidFill>
                <a:latin typeface="Arial" panose="020B0604020202020204" pitchFamily="34" charset="0"/>
                <a:cs typeface="Arial" panose="020B0604020202020204" pitchFamily="34" charset="0"/>
              </a:defRPr>
            </a:lvl4pPr>
            <a:lvl5pPr>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b="1">
                <a:solidFill>
                  <a:schemeClr val="tx1"/>
                </a:solidFill>
                <a:latin typeface="Arial" panose="020B0604020202020204" pitchFamily="34" charset="0"/>
                <a:cs typeface="Arial" panose="020B0604020202020204" pitchFamily="34" charset="0"/>
              </a:defRPr>
            </a:lvl5pPr>
            <a:lvl6pPr marL="2723815" indent="-247620" defTabSz="495239" eaLnBrk="0" fontAlgn="base" hangingPunct="0">
              <a:spcBef>
                <a:spcPct val="0"/>
              </a:spcBef>
              <a:spcAft>
                <a:spcPct val="0"/>
              </a:spcAft>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b="1">
                <a:solidFill>
                  <a:schemeClr val="tx1"/>
                </a:solidFill>
                <a:latin typeface="Arial" panose="020B0604020202020204" pitchFamily="34" charset="0"/>
                <a:cs typeface="Arial" panose="020B0604020202020204" pitchFamily="34" charset="0"/>
              </a:defRPr>
            </a:lvl6pPr>
            <a:lvl7pPr marL="3219054" indent="-247620" defTabSz="495239" eaLnBrk="0" fontAlgn="base" hangingPunct="0">
              <a:spcBef>
                <a:spcPct val="0"/>
              </a:spcBef>
              <a:spcAft>
                <a:spcPct val="0"/>
              </a:spcAft>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b="1">
                <a:solidFill>
                  <a:schemeClr val="tx1"/>
                </a:solidFill>
                <a:latin typeface="Arial" panose="020B0604020202020204" pitchFamily="34" charset="0"/>
                <a:cs typeface="Arial" panose="020B0604020202020204" pitchFamily="34" charset="0"/>
              </a:defRPr>
            </a:lvl7pPr>
            <a:lvl8pPr marL="3714293" indent="-247620" defTabSz="495239" eaLnBrk="0" fontAlgn="base" hangingPunct="0">
              <a:spcBef>
                <a:spcPct val="0"/>
              </a:spcBef>
              <a:spcAft>
                <a:spcPct val="0"/>
              </a:spcAft>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b="1">
                <a:solidFill>
                  <a:schemeClr val="tx1"/>
                </a:solidFill>
                <a:latin typeface="Arial" panose="020B0604020202020204" pitchFamily="34" charset="0"/>
                <a:cs typeface="Arial" panose="020B0604020202020204" pitchFamily="34" charset="0"/>
              </a:defRPr>
            </a:lvl8pPr>
            <a:lvl9pPr marL="4209532" indent="-247620" defTabSz="495239" eaLnBrk="0" fontAlgn="base" hangingPunct="0">
              <a:spcBef>
                <a:spcPct val="0"/>
              </a:spcBef>
              <a:spcAft>
                <a:spcPct val="0"/>
              </a:spcAft>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b="1">
                <a:solidFill>
                  <a:schemeClr val="tx1"/>
                </a:solidFill>
                <a:latin typeface="Arial" panose="020B0604020202020204" pitchFamily="34" charset="0"/>
                <a:cs typeface="Arial" panose="020B0604020202020204" pitchFamily="34" charset="0"/>
              </a:defRPr>
            </a:lvl9pPr>
          </a:lstStyle>
          <a:p>
            <a:fld id="{ACFED2CA-977F-4B49-A596-BF7DBF50DB08}" type="slidenum">
              <a:rPr lang="ru-RU" altLang="ru-RU" b="0">
                <a:solidFill>
                  <a:srgbClr val="000000"/>
                </a:solidFill>
              </a:rPr>
              <a:pPr/>
              <a:t>44</a:t>
            </a:fld>
            <a:endParaRPr lang="ru-RU" altLang="ru-RU" b="0">
              <a:solidFill>
                <a:srgbClr val="000000"/>
              </a:solidFill>
            </a:endParaRPr>
          </a:p>
        </p:txBody>
      </p:sp>
    </p:spTree>
    <p:extLst>
      <p:ext uri="{BB962C8B-B14F-4D97-AF65-F5344CB8AC3E}">
        <p14:creationId xmlns:p14="http://schemas.microsoft.com/office/powerpoint/2010/main" val="836812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79425" y="400050"/>
            <a:ext cx="6140450" cy="3454400"/>
          </a:xfrm>
        </p:spPr>
      </p:sp>
      <p:sp>
        <p:nvSpPr>
          <p:cNvPr id="3" name="Заметки 2"/>
          <p:cNvSpPr>
            <a:spLocks noGrp="1"/>
          </p:cNvSpPr>
          <p:nvPr>
            <p:ph type="body" idx="1"/>
          </p:nvPr>
        </p:nvSpPr>
        <p:spPr>
          <a:xfrm>
            <a:off x="479354" y="4072523"/>
            <a:ext cx="6450048" cy="5762040"/>
          </a:xfrm>
        </p:spPr>
        <p:txBody>
          <a:bodyPr/>
          <a:lstStyle/>
          <a:p>
            <a:pPr algn="just"/>
            <a:endParaRPr lang="ru-RU" dirty="0"/>
          </a:p>
        </p:txBody>
      </p:sp>
      <p:sp>
        <p:nvSpPr>
          <p:cNvPr id="4" name="Номер слайда 3"/>
          <p:cNvSpPr>
            <a:spLocks noGrp="1"/>
          </p:cNvSpPr>
          <p:nvPr>
            <p:ph type="sldNum" sz="quarter" idx="10"/>
          </p:nvPr>
        </p:nvSpPr>
        <p:spPr/>
        <p:txBody>
          <a:bodyPr/>
          <a:lstStyle/>
          <a:p>
            <a:fld id="{0C929A3B-CAEE-435F-8550-2B753D2573F0}" type="slidenum">
              <a:rPr lang="ru-RU" smtClean="0">
                <a:solidFill>
                  <a:prstClr val="black"/>
                </a:solidFill>
              </a:rPr>
              <a:pPr/>
              <a:t>45</a:t>
            </a:fld>
            <a:endParaRPr lang="ru-RU">
              <a:solidFill>
                <a:prstClr val="black"/>
              </a:solidFill>
            </a:endParaRPr>
          </a:p>
        </p:txBody>
      </p:sp>
    </p:spTree>
    <p:extLst>
      <p:ext uri="{BB962C8B-B14F-4D97-AF65-F5344CB8AC3E}">
        <p14:creationId xmlns:p14="http://schemas.microsoft.com/office/powerpoint/2010/main" val="20022635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79425" y="295275"/>
            <a:ext cx="6140450" cy="3454400"/>
          </a:xfrm>
        </p:spPr>
      </p:sp>
      <p:sp>
        <p:nvSpPr>
          <p:cNvPr id="3" name="Заметки 2"/>
          <p:cNvSpPr>
            <a:spLocks noGrp="1"/>
          </p:cNvSpPr>
          <p:nvPr>
            <p:ph type="body" idx="1"/>
          </p:nvPr>
        </p:nvSpPr>
        <p:spPr>
          <a:xfrm>
            <a:off x="355787" y="3921940"/>
            <a:ext cx="6387727" cy="5799167"/>
          </a:xfrm>
        </p:spPr>
        <p:txBody>
          <a:bodyPr/>
          <a:lstStyle/>
          <a:p>
            <a:pPr algn="just"/>
            <a:endParaRPr lang="ru-RU" sz="1100" dirty="0">
              <a:latin typeface="Calibri" panose="020F0502020204030204" pitchFamily="34" charset="0"/>
              <a:cs typeface="Calibri" panose="020F0502020204030204" pitchFamily="34" charset="0"/>
            </a:endParaRPr>
          </a:p>
        </p:txBody>
      </p:sp>
      <p:sp>
        <p:nvSpPr>
          <p:cNvPr id="4" name="Номер слайда 3"/>
          <p:cNvSpPr>
            <a:spLocks noGrp="1"/>
          </p:cNvSpPr>
          <p:nvPr>
            <p:ph type="sldNum" sz="quarter" idx="5"/>
          </p:nvPr>
        </p:nvSpPr>
        <p:spPr/>
        <p:txBody>
          <a:bodyPr/>
          <a:lstStyle/>
          <a:p>
            <a:fld id="{EF59EA51-A539-4251-8FC6-73DE179CD98B}" type="slidenum">
              <a:rPr lang="ru-RU" smtClean="0">
                <a:solidFill>
                  <a:prstClr val="black"/>
                </a:solidFill>
              </a:rPr>
              <a:pPr/>
              <a:t>46</a:t>
            </a:fld>
            <a:endParaRPr lang="ru-RU" dirty="0">
              <a:solidFill>
                <a:prstClr val="black"/>
              </a:solidFill>
            </a:endParaRPr>
          </a:p>
        </p:txBody>
      </p:sp>
    </p:spTree>
    <p:extLst>
      <p:ext uri="{BB962C8B-B14F-4D97-AF65-F5344CB8AC3E}">
        <p14:creationId xmlns:p14="http://schemas.microsoft.com/office/powerpoint/2010/main" val="33706707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PlaceHolder 1"/>
          <p:cNvSpPr>
            <a:spLocks noGrp="1" noRot="1" noChangeAspect="1"/>
          </p:cNvSpPr>
          <p:nvPr>
            <p:ph type="sldImg"/>
          </p:nvPr>
        </p:nvSpPr>
        <p:spPr>
          <a:xfrm>
            <a:off x="217488" y="487363"/>
            <a:ext cx="6413500" cy="3608387"/>
          </a:xfrm>
          <a:prstGeom prst="rect">
            <a:avLst/>
          </a:prstGeom>
        </p:spPr>
      </p:sp>
      <p:sp>
        <p:nvSpPr>
          <p:cNvPr id="143" name="CustomShape 2"/>
          <p:cNvSpPr/>
          <p:nvPr/>
        </p:nvSpPr>
        <p:spPr>
          <a:xfrm>
            <a:off x="783345" y="5683434"/>
            <a:ext cx="6259682" cy="5383245"/>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2" name="Заметки 1">
            <a:extLst>
              <a:ext uri="{FF2B5EF4-FFF2-40B4-BE49-F238E27FC236}">
                <a16:creationId xmlns:a16="http://schemas.microsoft.com/office/drawing/2014/main" id="{90B54E20-01E3-4599-A82E-388B1AAD64D7}"/>
              </a:ext>
            </a:extLst>
          </p:cNvPr>
          <p:cNvSpPr>
            <a:spLocks noGrp="1"/>
          </p:cNvSpPr>
          <p:nvPr>
            <p:ph type="body" idx="1"/>
          </p:nvPr>
        </p:nvSpPr>
        <p:spPr>
          <a:xfrm>
            <a:off x="458497" y="4345178"/>
            <a:ext cx="6259682" cy="5383245"/>
          </a:xfrm>
        </p:spPr>
        <p:txBody>
          <a:bodyPr/>
          <a:lstStyle/>
          <a:p>
            <a:pPr algn="just"/>
            <a:endParaRPr lang="en-US" dirty="0"/>
          </a:p>
        </p:txBody>
      </p:sp>
      <p:sp>
        <p:nvSpPr>
          <p:cNvPr id="5" name="Номер слайда 3">
            <a:extLst>
              <a:ext uri="{FF2B5EF4-FFF2-40B4-BE49-F238E27FC236}">
                <a16:creationId xmlns:a16="http://schemas.microsoft.com/office/drawing/2014/main" id="{9873E8DC-ECA3-4161-A163-B1DA0A5DA4E3}"/>
              </a:ext>
            </a:extLst>
          </p:cNvPr>
          <p:cNvSpPr>
            <a:spLocks noGrp="1"/>
          </p:cNvSpPr>
          <p:nvPr>
            <p:ph type="sldNum" sz="quarter" idx="5"/>
          </p:nvPr>
        </p:nvSpPr>
        <p:spPr>
          <a:xfrm>
            <a:off x="4021294" y="9721107"/>
            <a:ext cx="3076363" cy="513507"/>
          </a:xfrm>
        </p:spPr>
        <p:txBody>
          <a:bodyPr/>
          <a:lstStyle/>
          <a:p>
            <a:fld id="{EF59EA51-A539-4251-8FC6-73DE179CD98B}" type="slidenum">
              <a:rPr lang="ru-RU" smtClean="0">
                <a:solidFill>
                  <a:prstClr val="black"/>
                </a:solidFill>
              </a:rPr>
              <a:pPr/>
              <a:t>47</a:t>
            </a:fld>
            <a:endParaRPr lang="ru-RU" dirty="0">
              <a:solidFill>
                <a:prstClr val="black"/>
              </a:solidFill>
            </a:endParaRPr>
          </a:p>
        </p:txBody>
      </p:sp>
    </p:spTree>
    <p:extLst>
      <p:ext uri="{BB962C8B-B14F-4D97-AF65-F5344CB8AC3E}">
        <p14:creationId xmlns:p14="http://schemas.microsoft.com/office/powerpoint/2010/main" val="30877815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dirty="0"/>
          </a:p>
        </p:txBody>
      </p:sp>
      <p:sp>
        <p:nvSpPr>
          <p:cNvPr id="4" name="Номер слайда 3"/>
          <p:cNvSpPr>
            <a:spLocks noGrp="1"/>
          </p:cNvSpPr>
          <p:nvPr>
            <p:ph type="sldNum" sz="quarter" idx="5"/>
          </p:nvPr>
        </p:nvSpPr>
        <p:spPr/>
        <p:txBody>
          <a:bodyPr/>
          <a:lstStyle/>
          <a:p>
            <a:fld id="{EF59EA51-A539-4251-8FC6-73DE179CD98B}" type="slidenum">
              <a:rPr lang="ru-RU" smtClean="0">
                <a:solidFill>
                  <a:prstClr val="black"/>
                </a:solidFill>
              </a:rPr>
              <a:pPr/>
              <a:t>48</a:t>
            </a:fld>
            <a:endParaRPr lang="ru-RU">
              <a:solidFill>
                <a:prstClr val="black"/>
              </a:solidFill>
            </a:endParaRPr>
          </a:p>
        </p:txBody>
      </p:sp>
    </p:spTree>
    <p:extLst>
      <p:ext uri="{BB962C8B-B14F-4D97-AF65-F5344CB8AC3E}">
        <p14:creationId xmlns:p14="http://schemas.microsoft.com/office/powerpoint/2010/main" val="36794749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79425" y="207963"/>
            <a:ext cx="6140450" cy="3454400"/>
          </a:xfrm>
        </p:spPr>
      </p:sp>
      <p:sp>
        <p:nvSpPr>
          <p:cNvPr id="3" name="Заметки 2"/>
          <p:cNvSpPr>
            <a:spLocks noGrp="1"/>
          </p:cNvSpPr>
          <p:nvPr>
            <p:ph type="body" idx="1"/>
          </p:nvPr>
        </p:nvSpPr>
        <p:spPr>
          <a:xfrm>
            <a:off x="295804" y="3792037"/>
            <a:ext cx="6507692" cy="6094913"/>
          </a:xfrm>
        </p:spPr>
        <p:txBody>
          <a:bodyPr/>
          <a:lstStyle/>
          <a:p>
            <a:pPr algn="just"/>
            <a:endParaRPr lang="ru-RU" sz="1100" dirty="0"/>
          </a:p>
        </p:txBody>
      </p:sp>
      <p:sp>
        <p:nvSpPr>
          <p:cNvPr id="4" name="Номер слайда 3"/>
          <p:cNvSpPr>
            <a:spLocks noGrp="1"/>
          </p:cNvSpPr>
          <p:nvPr>
            <p:ph type="sldNum" sz="quarter" idx="10"/>
          </p:nvPr>
        </p:nvSpPr>
        <p:spPr/>
        <p:txBody>
          <a:bodyPr/>
          <a:lstStyle/>
          <a:p>
            <a:fld id="{0112F335-3B54-457D-A062-02160AD86101}" type="slidenum">
              <a:rPr lang="ru-RU" smtClean="0">
                <a:solidFill>
                  <a:prstClr val="black"/>
                </a:solidFill>
              </a:rPr>
              <a:pPr/>
              <a:t>49</a:t>
            </a:fld>
            <a:endParaRPr lang="ru-RU">
              <a:solidFill>
                <a:prstClr val="black"/>
              </a:solidFill>
            </a:endParaRPr>
          </a:p>
        </p:txBody>
      </p:sp>
    </p:spTree>
    <p:extLst>
      <p:ext uri="{BB962C8B-B14F-4D97-AF65-F5344CB8AC3E}">
        <p14:creationId xmlns:p14="http://schemas.microsoft.com/office/powerpoint/2010/main" val="231473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73075" y="530225"/>
            <a:ext cx="6140450" cy="3454400"/>
          </a:xfrm>
        </p:spPr>
      </p:sp>
      <p:sp>
        <p:nvSpPr>
          <p:cNvPr id="3" name="Заметки 2"/>
          <p:cNvSpPr>
            <a:spLocks noGrp="1"/>
          </p:cNvSpPr>
          <p:nvPr>
            <p:ph type="body" idx="1"/>
          </p:nvPr>
        </p:nvSpPr>
        <p:spPr>
          <a:xfrm>
            <a:off x="709930" y="4404707"/>
            <a:ext cx="5679440" cy="4574193"/>
          </a:xfrm>
        </p:spPr>
        <p:txBody>
          <a:bodyPr/>
          <a:lstStyle/>
          <a:p>
            <a:pPr algn="just" eaLnBrk="1" hangingPunct="1">
              <a:spcBef>
                <a:spcPct val="0"/>
              </a:spcBef>
            </a:pPr>
            <a:endParaRPr lang="en-US" dirty="0"/>
          </a:p>
        </p:txBody>
      </p:sp>
      <p:sp>
        <p:nvSpPr>
          <p:cNvPr id="4" name="Номер слайда 3"/>
          <p:cNvSpPr>
            <a:spLocks noGrp="1"/>
          </p:cNvSpPr>
          <p:nvPr>
            <p:ph type="sldNum" sz="quarter" idx="10"/>
          </p:nvPr>
        </p:nvSpPr>
        <p:spPr/>
        <p:txBody>
          <a:bodyPr/>
          <a:lstStyle/>
          <a:p>
            <a:fld id="{1F0E7699-6158-4CE0-8810-1FCB7CB507E0}" type="slidenum">
              <a:rPr lang="ru-RU" smtClean="0"/>
              <a:t>5</a:t>
            </a:fld>
            <a:endParaRPr lang="ru-RU"/>
          </a:p>
        </p:txBody>
      </p:sp>
    </p:spTree>
    <p:extLst>
      <p:ext uri="{BB962C8B-B14F-4D97-AF65-F5344CB8AC3E}">
        <p14:creationId xmlns:p14="http://schemas.microsoft.com/office/powerpoint/2010/main" val="21999674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369888"/>
            <a:ext cx="6140450" cy="3454400"/>
          </a:xfrm>
        </p:spPr>
      </p:sp>
      <p:sp>
        <p:nvSpPr>
          <p:cNvPr id="3" name="Notes Placeholder 2"/>
          <p:cNvSpPr>
            <a:spLocks noGrp="1"/>
          </p:cNvSpPr>
          <p:nvPr>
            <p:ph type="body" idx="1"/>
          </p:nvPr>
        </p:nvSpPr>
        <p:spPr>
          <a:xfrm>
            <a:off x="604757" y="4064400"/>
            <a:ext cx="6021258" cy="5656706"/>
          </a:xfrm>
        </p:spPr>
        <p:txBody>
          <a:bodyPr/>
          <a:lstStyle/>
          <a:p>
            <a:pPr algn="just"/>
            <a:endParaRPr lang="pl-PL"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FFB44101-C4AB-424C-AFD7-A8154077180C}" type="slidenum">
              <a:rPr lang="pl-PL" smtClean="0">
                <a:solidFill>
                  <a:prstClr val="black"/>
                </a:solidFill>
              </a:rPr>
              <a:pPr/>
              <a:t>50</a:t>
            </a:fld>
            <a:endParaRPr lang="pl-PL">
              <a:solidFill>
                <a:prstClr val="black"/>
              </a:solidFill>
            </a:endParaRPr>
          </a:p>
        </p:txBody>
      </p:sp>
    </p:spTree>
    <p:extLst>
      <p:ext uri="{BB962C8B-B14F-4D97-AF65-F5344CB8AC3E}">
        <p14:creationId xmlns:p14="http://schemas.microsoft.com/office/powerpoint/2010/main" val="6847699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04813" y="393700"/>
            <a:ext cx="6138862" cy="3454400"/>
          </a:xfrm>
        </p:spPr>
      </p:sp>
      <p:sp>
        <p:nvSpPr>
          <p:cNvPr id="3" name="Заметки 2"/>
          <p:cNvSpPr>
            <a:spLocks noGrp="1"/>
          </p:cNvSpPr>
          <p:nvPr>
            <p:ph type="body" idx="1"/>
          </p:nvPr>
        </p:nvSpPr>
        <p:spPr>
          <a:xfrm>
            <a:off x="368407" y="4405733"/>
            <a:ext cx="6362487" cy="4827168"/>
          </a:xfrm>
        </p:spPr>
        <p:txBody>
          <a:bodyPr/>
          <a:lstStyle/>
          <a:p>
            <a:pPr lvl="0" algn="just">
              <a:defRPr/>
            </a:pPr>
            <a:endParaRPr lang="ru-RU" dirty="0">
              <a:latin typeface="Calibri" panose="020F0502020204030204" pitchFamily="34" charset="0"/>
              <a:cs typeface="Calibri" panose="020F0502020204030204" pitchFamily="34" charset="0"/>
            </a:endParaRPr>
          </a:p>
        </p:txBody>
      </p:sp>
      <p:sp>
        <p:nvSpPr>
          <p:cNvPr id="4" name="Номер слайда 3"/>
          <p:cNvSpPr>
            <a:spLocks noGrp="1"/>
          </p:cNvSpPr>
          <p:nvPr>
            <p:ph type="sldNum" sz="quarter" idx="10"/>
          </p:nvPr>
        </p:nvSpPr>
        <p:spPr/>
        <p:txBody>
          <a:bodyPr/>
          <a:lstStyle/>
          <a:p>
            <a:pPr>
              <a:defRPr/>
            </a:pPr>
            <a:fld id="{03903463-7FF3-4519-B0A2-C60EA150542B}" type="slidenum">
              <a:rPr lang="ru-RU" smtClean="0">
                <a:solidFill>
                  <a:prstClr val="black"/>
                </a:solidFill>
                <a:latin typeface="Calibri" panose="020F0502020204030204"/>
              </a:rPr>
              <a:pPr>
                <a:defRPr/>
              </a:pPr>
              <a:t>51</a:t>
            </a:fld>
            <a:endParaRPr lang="ru-RU">
              <a:solidFill>
                <a:prstClr val="black"/>
              </a:solidFill>
              <a:latin typeface="Calibri" panose="020F0502020204030204"/>
            </a:endParaRPr>
          </a:p>
        </p:txBody>
      </p:sp>
    </p:spTree>
    <p:extLst>
      <p:ext uri="{BB962C8B-B14F-4D97-AF65-F5344CB8AC3E}">
        <p14:creationId xmlns:p14="http://schemas.microsoft.com/office/powerpoint/2010/main" val="21643582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531813"/>
            <a:ext cx="6140450" cy="3454400"/>
          </a:xfrm>
        </p:spPr>
      </p:sp>
      <p:sp>
        <p:nvSpPr>
          <p:cNvPr id="3" name="Notes Placeholder 2"/>
          <p:cNvSpPr>
            <a:spLocks noGrp="1"/>
          </p:cNvSpPr>
          <p:nvPr>
            <p:ph type="body" idx="1"/>
          </p:nvPr>
        </p:nvSpPr>
        <p:spPr>
          <a:xfrm>
            <a:off x="546534" y="4147241"/>
            <a:ext cx="6006233" cy="4958659"/>
          </a:xfrm>
        </p:spPr>
        <p:txBody>
          <a:bodyPr/>
          <a:lstStyle/>
          <a:p>
            <a:pPr algn="just"/>
            <a:endParaRPr lang="pl-PL" dirty="0"/>
          </a:p>
        </p:txBody>
      </p:sp>
      <p:sp>
        <p:nvSpPr>
          <p:cNvPr id="4" name="Slide Number Placeholder 3"/>
          <p:cNvSpPr>
            <a:spLocks noGrp="1"/>
          </p:cNvSpPr>
          <p:nvPr>
            <p:ph type="sldNum" sz="quarter" idx="5"/>
          </p:nvPr>
        </p:nvSpPr>
        <p:spPr>
          <a:xfrm>
            <a:off x="4002244" y="9663957"/>
            <a:ext cx="3076363" cy="513507"/>
          </a:xfrm>
        </p:spPr>
        <p:txBody>
          <a:bodyPr/>
          <a:lstStyle/>
          <a:p>
            <a:fld id="{FFB44101-C4AB-424C-AFD7-A8154077180C}" type="slidenum">
              <a:rPr lang="pl-PL" smtClean="0">
                <a:solidFill>
                  <a:prstClr val="black"/>
                </a:solidFill>
              </a:rPr>
              <a:pPr/>
              <a:t>52</a:t>
            </a:fld>
            <a:endParaRPr lang="pl-PL" dirty="0">
              <a:solidFill>
                <a:prstClr val="black"/>
              </a:solidFill>
            </a:endParaRPr>
          </a:p>
        </p:txBody>
      </p:sp>
    </p:spTree>
    <p:extLst>
      <p:ext uri="{BB962C8B-B14F-4D97-AF65-F5344CB8AC3E}">
        <p14:creationId xmlns:p14="http://schemas.microsoft.com/office/powerpoint/2010/main" val="8657530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73075" y="163513"/>
            <a:ext cx="6137275" cy="3452812"/>
          </a:xfrm>
        </p:spPr>
      </p:sp>
      <p:sp>
        <p:nvSpPr>
          <p:cNvPr id="3" name="Заметки 2"/>
          <p:cNvSpPr>
            <a:spLocks noGrp="1"/>
          </p:cNvSpPr>
          <p:nvPr>
            <p:ph type="body" idx="1"/>
          </p:nvPr>
        </p:nvSpPr>
        <p:spPr>
          <a:xfrm>
            <a:off x="709930" y="3753519"/>
            <a:ext cx="5679440" cy="6161190"/>
          </a:xfrm>
        </p:spPr>
        <p:txBody>
          <a:bodyPr>
            <a:noAutofit/>
          </a:bodyPr>
          <a:lstStyle/>
          <a:p>
            <a:pPr algn="just"/>
            <a:endParaRPr lang="ru-RU" dirty="0"/>
          </a:p>
        </p:txBody>
      </p:sp>
      <p:sp>
        <p:nvSpPr>
          <p:cNvPr id="4" name="Номер слайда 3"/>
          <p:cNvSpPr>
            <a:spLocks noGrp="1"/>
          </p:cNvSpPr>
          <p:nvPr>
            <p:ph type="sldNum" sz="quarter" idx="10"/>
          </p:nvPr>
        </p:nvSpPr>
        <p:spPr/>
        <p:txBody>
          <a:bodyPr/>
          <a:lstStyle/>
          <a:p>
            <a:fld id="{5D9A9314-717A-450D-B31A-A9CE7D5D2112}" type="slidenum">
              <a:rPr lang="ru-RU" smtClean="0">
                <a:solidFill>
                  <a:prstClr val="black"/>
                </a:solidFill>
              </a:rPr>
              <a:pPr/>
              <a:t>53</a:t>
            </a:fld>
            <a:endParaRPr lang="ru-RU">
              <a:solidFill>
                <a:prstClr val="black"/>
              </a:solidFill>
            </a:endParaRPr>
          </a:p>
        </p:txBody>
      </p:sp>
    </p:spTree>
    <p:extLst>
      <p:ext uri="{BB962C8B-B14F-4D97-AF65-F5344CB8AC3E}">
        <p14:creationId xmlns:p14="http://schemas.microsoft.com/office/powerpoint/2010/main" val="21480337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79425" y="581025"/>
            <a:ext cx="6140450" cy="3454400"/>
          </a:xfrm>
        </p:spPr>
      </p:sp>
      <p:sp>
        <p:nvSpPr>
          <p:cNvPr id="3" name="Заметки 2"/>
          <p:cNvSpPr>
            <a:spLocks noGrp="1"/>
          </p:cNvSpPr>
          <p:nvPr>
            <p:ph type="body" idx="1"/>
          </p:nvPr>
        </p:nvSpPr>
        <p:spPr>
          <a:xfrm>
            <a:off x="709930" y="4356818"/>
            <a:ext cx="5679440" cy="4773106"/>
          </a:xfrm>
        </p:spPr>
        <p:txBody>
          <a:bodyPr/>
          <a:lstStyle/>
          <a:p>
            <a:endParaRPr lang="en-US" dirty="0"/>
          </a:p>
        </p:txBody>
      </p:sp>
      <p:sp>
        <p:nvSpPr>
          <p:cNvPr id="4" name="Номер слайда 3"/>
          <p:cNvSpPr>
            <a:spLocks noGrp="1"/>
          </p:cNvSpPr>
          <p:nvPr>
            <p:ph type="sldNum" sz="quarter" idx="5"/>
          </p:nvPr>
        </p:nvSpPr>
        <p:spPr/>
        <p:txBody>
          <a:bodyPr/>
          <a:lstStyle/>
          <a:p>
            <a:fld id="{D1EE87FB-E01A-429A-B787-AC57B2BB37FA}" type="slidenum">
              <a:rPr lang="ru-RU" smtClean="0">
                <a:solidFill>
                  <a:prstClr val="black"/>
                </a:solidFill>
              </a:rPr>
              <a:pPr/>
              <a:t>54</a:t>
            </a:fld>
            <a:endParaRPr lang="ru-RU">
              <a:solidFill>
                <a:prstClr val="black"/>
              </a:solidFill>
            </a:endParaRPr>
          </a:p>
        </p:txBody>
      </p:sp>
    </p:spTree>
    <p:extLst>
      <p:ext uri="{BB962C8B-B14F-4D97-AF65-F5344CB8AC3E}">
        <p14:creationId xmlns:p14="http://schemas.microsoft.com/office/powerpoint/2010/main" val="20719995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en-US" dirty="0">
              <a:latin typeface="Calibri" panose="020F0502020204030204" pitchFamily="34" charset="0"/>
              <a:cs typeface="Calibri" panose="020F0502020204030204" pitchFamily="34" charset="0"/>
            </a:endParaRPr>
          </a:p>
        </p:txBody>
      </p:sp>
      <p:sp>
        <p:nvSpPr>
          <p:cNvPr id="4" name="Номер слайда 3"/>
          <p:cNvSpPr>
            <a:spLocks noGrp="1"/>
          </p:cNvSpPr>
          <p:nvPr>
            <p:ph type="sldNum" sz="quarter" idx="10"/>
          </p:nvPr>
        </p:nvSpPr>
        <p:spPr/>
        <p:txBody>
          <a:bodyPr/>
          <a:lstStyle/>
          <a:p>
            <a:fld id="{B665186D-78B3-41D7-853C-759E3277444C}" type="slidenum">
              <a:rPr lang="ru-RU" smtClean="0">
                <a:solidFill>
                  <a:prstClr val="black"/>
                </a:solidFill>
              </a:rPr>
              <a:pPr/>
              <a:t>55</a:t>
            </a:fld>
            <a:endParaRPr lang="ru-RU">
              <a:solidFill>
                <a:prstClr val="black"/>
              </a:solidFill>
            </a:endParaRPr>
          </a:p>
        </p:txBody>
      </p:sp>
    </p:spTree>
    <p:extLst>
      <p:ext uri="{BB962C8B-B14F-4D97-AF65-F5344CB8AC3E}">
        <p14:creationId xmlns:p14="http://schemas.microsoft.com/office/powerpoint/2010/main" val="28731442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Образ слайда 1">
            <a:extLst>
              <a:ext uri="{FF2B5EF4-FFF2-40B4-BE49-F238E27FC236}">
                <a16:creationId xmlns:a16="http://schemas.microsoft.com/office/drawing/2014/main" id="{2DC70175-227A-44FC-9289-24E81EBBBB58}"/>
              </a:ext>
            </a:extLst>
          </p:cNvPr>
          <p:cNvSpPr>
            <a:spLocks noGrp="1" noRot="1" noChangeAspect="1" noTextEdit="1"/>
          </p:cNvSpPr>
          <p:nvPr>
            <p:ph type="sldImg"/>
          </p:nvPr>
        </p:nvSpPr>
        <p:spPr bwMode="auto">
          <a:xfrm>
            <a:off x="479425" y="369888"/>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Заметки 2">
            <a:extLst>
              <a:ext uri="{FF2B5EF4-FFF2-40B4-BE49-F238E27FC236}">
                <a16:creationId xmlns:a16="http://schemas.microsoft.com/office/drawing/2014/main" id="{32055DE6-27DC-47A6-BF3C-E8B1A6635790}"/>
              </a:ext>
            </a:extLst>
          </p:cNvPr>
          <p:cNvSpPr>
            <a:spLocks noGrp="1"/>
          </p:cNvSpPr>
          <p:nvPr>
            <p:ph type="body" idx="1"/>
          </p:nvPr>
        </p:nvSpPr>
        <p:spPr>
          <a:xfrm>
            <a:off x="709930" y="4097400"/>
            <a:ext cx="5679440" cy="5767325"/>
          </a:xfrm>
        </p:spPr>
        <p:txBody>
          <a:bodyPr>
            <a:normAutofit/>
          </a:bodyPr>
          <a:lstStyle/>
          <a:p>
            <a:pPr defTabSz="990478">
              <a:defRPr/>
            </a:pPr>
            <a:endParaRPr lang="en-US" sz="1000" dirty="0"/>
          </a:p>
        </p:txBody>
      </p:sp>
      <p:sp>
        <p:nvSpPr>
          <p:cNvPr id="249860" name="Номер слайда 3">
            <a:extLst>
              <a:ext uri="{FF2B5EF4-FFF2-40B4-BE49-F238E27FC236}">
                <a16:creationId xmlns:a16="http://schemas.microsoft.com/office/drawing/2014/main" id="{8948D214-AFA0-4A27-A26B-DDEAA38EB3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04763" indent="-309524">
              <a:defRPr>
                <a:solidFill>
                  <a:schemeClr val="tx1"/>
                </a:solidFill>
                <a:latin typeface="Arial" panose="020B0604020202020204" pitchFamily="34" charset="0"/>
                <a:cs typeface="Arial" panose="020B0604020202020204" pitchFamily="34" charset="0"/>
              </a:defRPr>
            </a:lvl2pPr>
            <a:lvl3pPr marL="1238098" indent="-247620">
              <a:defRPr>
                <a:solidFill>
                  <a:schemeClr val="tx1"/>
                </a:solidFill>
                <a:latin typeface="Arial" panose="020B0604020202020204" pitchFamily="34" charset="0"/>
                <a:cs typeface="Arial" panose="020B0604020202020204" pitchFamily="34" charset="0"/>
              </a:defRPr>
            </a:lvl3pPr>
            <a:lvl4pPr marL="1733337" indent="-247620">
              <a:defRPr>
                <a:solidFill>
                  <a:schemeClr val="tx1"/>
                </a:solidFill>
                <a:latin typeface="Arial" panose="020B0604020202020204" pitchFamily="34" charset="0"/>
                <a:cs typeface="Arial" panose="020B0604020202020204" pitchFamily="34" charset="0"/>
              </a:defRPr>
            </a:lvl4pPr>
            <a:lvl5pPr marL="2228576" indent="-247620">
              <a:defRPr>
                <a:solidFill>
                  <a:schemeClr val="tx1"/>
                </a:solidFill>
                <a:latin typeface="Arial" panose="020B0604020202020204" pitchFamily="34" charset="0"/>
                <a:cs typeface="Arial" panose="020B0604020202020204" pitchFamily="34" charset="0"/>
              </a:defRPr>
            </a:lvl5pPr>
            <a:lvl6pPr marL="2723815" indent="-2476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19054" indent="-2476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14293" indent="-2476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09532" indent="-24762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18C3680-3502-4737-9FFF-3934218763E8}" type="slidenum">
              <a:rPr lang="ru-RU" altLang="ru-RU">
                <a:solidFill>
                  <a:prstClr val="black"/>
                </a:solidFill>
                <a:latin typeface="Calibri" panose="020F0502020204030204" pitchFamily="34" charset="0"/>
              </a:rPr>
              <a:pPr/>
              <a:t>56</a:t>
            </a:fld>
            <a:endParaRPr lang="ru-RU" altLang="ru-RU">
              <a:solidFill>
                <a:prstClr val="black"/>
              </a:solidFill>
              <a:latin typeface="Calibri" panose="020F0502020204030204" pitchFamily="34" charset="0"/>
            </a:endParaRPr>
          </a:p>
        </p:txBody>
      </p:sp>
    </p:spTree>
    <p:extLst>
      <p:ext uri="{BB962C8B-B14F-4D97-AF65-F5344CB8AC3E}">
        <p14:creationId xmlns:p14="http://schemas.microsoft.com/office/powerpoint/2010/main" val="30735507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79425" y="582613"/>
            <a:ext cx="6140450" cy="3454400"/>
          </a:xfrm>
        </p:spPr>
      </p:sp>
      <p:sp>
        <p:nvSpPr>
          <p:cNvPr id="3" name="Заметки 2"/>
          <p:cNvSpPr>
            <a:spLocks noGrp="1"/>
          </p:cNvSpPr>
          <p:nvPr>
            <p:ph type="body" idx="1"/>
          </p:nvPr>
        </p:nvSpPr>
        <p:spPr>
          <a:xfrm>
            <a:off x="709930" y="4513180"/>
            <a:ext cx="5679440" cy="4029879"/>
          </a:xfrm>
        </p:spPr>
        <p:txBody>
          <a:bodyPr/>
          <a:lstStyle/>
          <a:p>
            <a:pPr algn="just"/>
            <a:endParaRPr lang="ru-RU" dirty="0">
              <a:latin typeface="Calibri" panose="020F0502020204030204" pitchFamily="34" charset="0"/>
              <a:cs typeface="Calibri" panose="020F0502020204030204" pitchFamily="34" charset="0"/>
            </a:endParaRPr>
          </a:p>
        </p:txBody>
      </p:sp>
      <p:sp>
        <p:nvSpPr>
          <p:cNvPr id="4" name="Номер слайда 3"/>
          <p:cNvSpPr>
            <a:spLocks noGrp="1"/>
          </p:cNvSpPr>
          <p:nvPr>
            <p:ph type="sldNum" sz="quarter" idx="10"/>
          </p:nvPr>
        </p:nvSpPr>
        <p:spPr/>
        <p:txBody>
          <a:bodyPr/>
          <a:lstStyle/>
          <a:p>
            <a:fld id="{88ACB70B-EBE0-4BFB-99C4-04C072BE8E1B}" type="slidenum">
              <a:rPr lang="ru-RU" smtClean="0">
                <a:solidFill>
                  <a:prstClr val="black"/>
                </a:solidFill>
              </a:rPr>
              <a:pPr/>
              <a:t>57</a:t>
            </a:fld>
            <a:endParaRPr lang="ru-RU">
              <a:solidFill>
                <a:prstClr val="black"/>
              </a:solidFill>
            </a:endParaRPr>
          </a:p>
        </p:txBody>
      </p:sp>
    </p:spTree>
    <p:extLst>
      <p:ext uri="{BB962C8B-B14F-4D97-AF65-F5344CB8AC3E}">
        <p14:creationId xmlns:p14="http://schemas.microsoft.com/office/powerpoint/2010/main" val="36081249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79425" y="369888"/>
            <a:ext cx="6140450" cy="3454400"/>
          </a:xfrm>
        </p:spPr>
      </p:sp>
      <p:sp>
        <p:nvSpPr>
          <p:cNvPr id="3" name="Заметки 2"/>
          <p:cNvSpPr>
            <a:spLocks noGrp="1"/>
          </p:cNvSpPr>
          <p:nvPr>
            <p:ph type="body" idx="1"/>
          </p:nvPr>
        </p:nvSpPr>
        <p:spPr>
          <a:xfrm>
            <a:off x="598182" y="4012999"/>
            <a:ext cx="5902936" cy="6032338"/>
          </a:xfrm>
        </p:spPr>
        <p:txBody>
          <a:bodyPr>
            <a:normAutofit lnSpcReduction="10000"/>
          </a:bodyPr>
          <a:lstStyle/>
          <a:p>
            <a:endParaRPr lang="ru-RU" sz="1050" dirty="0"/>
          </a:p>
        </p:txBody>
      </p:sp>
      <p:sp>
        <p:nvSpPr>
          <p:cNvPr id="4" name="Номер слайда 3"/>
          <p:cNvSpPr>
            <a:spLocks noGrp="1"/>
          </p:cNvSpPr>
          <p:nvPr>
            <p:ph type="sldNum" sz="quarter" idx="10"/>
          </p:nvPr>
        </p:nvSpPr>
        <p:spPr/>
        <p:txBody>
          <a:bodyPr/>
          <a:lstStyle/>
          <a:p>
            <a:fld id="{6C4F8CC3-DDA0-42CF-B9A7-5BE6BD4F3E89}" type="slidenum">
              <a:rPr lang="ru-RU" smtClean="0">
                <a:solidFill>
                  <a:prstClr val="black"/>
                </a:solidFill>
              </a:rPr>
              <a:pPr/>
              <a:t>58</a:t>
            </a:fld>
            <a:endParaRPr lang="ru-RU">
              <a:solidFill>
                <a:prstClr val="black"/>
              </a:solidFill>
            </a:endParaRPr>
          </a:p>
        </p:txBody>
      </p:sp>
    </p:spTree>
    <p:extLst>
      <p:ext uri="{BB962C8B-B14F-4D97-AF65-F5344CB8AC3E}">
        <p14:creationId xmlns:p14="http://schemas.microsoft.com/office/powerpoint/2010/main" val="18855393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585788" y="142875"/>
            <a:ext cx="6137275" cy="3452813"/>
          </a:xfrm>
        </p:spPr>
      </p:sp>
      <p:sp>
        <p:nvSpPr>
          <p:cNvPr id="3" name="Заметки 2"/>
          <p:cNvSpPr>
            <a:spLocks noGrp="1"/>
          </p:cNvSpPr>
          <p:nvPr>
            <p:ph type="body" idx="1"/>
          </p:nvPr>
        </p:nvSpPr>
        <p:spPr>
          <a:xfrm>
            <a:off x="460140" y="3745584"/>
            <a:ext cx="6139580" cy="5707218"/>
          </a:xfrm>
        </p:spPr>
        <p:txBody>
          <a:bodyPr/>
          <a:lstStyle/>
          <a:p>
            <a:endParaRPr lang="en-GB" dirty="0"/>
          </a:p>
        </p:txBody>
      </p:sp>
      <p:sp>
        <p:nvSpPr>
          <p:cNvPr id="4" name="Номер слайда 3"/>
          <p:cNvSpPr>
            <a:spLocks noGrp="1"/>
          </p:cNvSpPr>
          <p:nvPr>
            <p:ph type="sldNum" sz="quarter" idx="5"/>
          </p:nvPr>
        </p:nvSpPr>
        <p:spPr/>
        <p:txBody>
          <a:bodyPr/>
          <a:lstStyle/>
          <a:p>
            <a:fld id="{9804D7C3-E940-4F89-8FBB-4125DC8D1F4D}" type="slidenum">
              <a:rPr lang="ru-RU" smtClean="0">
                <a:solidFill>
                  <a:prstClr val="black"/>
                </a:solidFill>
              </a:rPr>
              <a:pPr/>
              <a:t>59</a:t>
            </a:fld>
            <a:endParaRPr lang="ru-RU">
              <a:solidFill>
                <a:prstClr val="black"/>
              </a:solidFill>
            </a:endParaRPr>
          </a:p>
        </p:txBody>
      </p:sp>
    </p:spTree>
    <p:extLst>
      <p:ext uri="{BB962C8B-B14F-4D97-AF65-F5344CB8AC3E}">
        <p14:creationId xmlns:p14="http://schemas.microsoft.com/office/powerpoint/2010/main" val="4250379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79425" y="207963"/>
            <a:ext cx="6140450" cy="3454400"/>
          </a:xfrm>
        </p:spPr>
      </p:sp>
      <p:sp>
        <p:nvSpPr>
          <p:cNvPr id="3" name="Заметки 2"/>
          <p:cNvSpPr>
            <a:spLocks noGrp="1"/>
          </p:cNvSpPr>
          <p:nvPr>
            <p:ph type="body" idx="1"/>
          </p:nvPr>
        </p:nvSpPr>
        <p:spPr>
          <a:xfrm>
            <a:off x="479425" y="3802002"/>
            <a:ext cx="6140450" cy="6224648"/>
          </a:xfrm>
        </p:spPr>
        <p:txBody>
          <a:bodyPr/>
          <a:lstStyle/>
          <a:p>
            <a:pPr algn="just"/>
            <a:endParaRPr lang="en-US" sz="1100" dirty="0"/>
          </a:p>
        </p:txBody>
      </p:sp>
      <p:sp>
        <p:nvSpPr>
          <p:cNvPr id="4" name="Номер слайда 3"/>
          <p:cNvSpPr>
            <a:spLocks noGrp="1"/>
          </p:cNvSpPr>
          <p:nvPr>
            <p:ph type="sldNum" sz="quarter" idx="5"/>
          </p:nvPr>
        </p:nvSpPr>
        <p:spPr/>
        <p:txBody>
          <a:bodyPr/>
          <a:lstStyle/>
          <a:p>
            <a:fld id="{1F0E7699-6158-4CE0-8810-1FCB7CB507E0}" type="slidenum">
              <a:rPr lang="ru-RU" smtClean="0"/>
              <a:t>6</a:t>
            </a:fld>
            <a:endParaRPr lang="ru-RU"/>
          </a:p>
        </p:txBody>
      </p:sp>
    </p:spTree>
    <p:extLst>
      <p:ext uri="{BB962C8B-B14F-4D97-AF65-F5344CB8AC3E}">
        <p14:creationId xmlns:p14="http://schemas.microsoft.com/office/powerpoint/2010/main" val="149537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709930" y="4925407"/>
            <a:ext cx="5679440" cy="4897862"/>
          </a:xfrm>
        </p:spPr>
        <p:txBody>
          <a:bodyPr/>
          <a:lstStyle/>
          <a:p>
            <a:endParaRPr lang="ru-RU" dirty="0"/>
          </a:p>
        </p:txBody>
      </p:sp>
      <p:sp>
        <p:nvSpPr>
          <p:cNvPr id="4" name="Номер слайда 3"/>
          <p:cNvSpPr>
            <a:spLocks noGrp="1"/>
          </p:cNvSpPr>
          <p:nvPr>
            <p:ph type="sldNum" sz="quarter" idx="5"/>
          </p:nvPr>
        </p:nvSpPr>
        <p:spPr/>
        <p:txBody>
          <a:bodyPr/>
          <a:lstStyle/>
          <a:p>
            <a:fld id="{1F0E7699-6158-4CE0-8810-1FCB7CB507E0}" type="slidenum">
              <a:rPr lang="ru-RU" smtClean="0"/>
              <a:t>7</a:t>
            </a:fld>
            <a:endParaRPr lang="ru-RU"/>
          </a:p>
        </p:txBody>
      </p:sp>
    </p:spTree>
    <p:extLst>
      <p:ext uri="{BB962C8B-B14F-4D97-AF65-F5344CB8AC3E}">
        <p14:creationId xmlns:p14="http://schemas.microsoft.com/office/powerpoint/2010/main" val="2006239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dirty="0"/>
          </a:p>
        </p:txBody>
      </p:sp>
      <p:sp>
        <p:nvSpPr>
          <p:cNvPr id="4" name="Номер слайда 3"/>
          <p:cNvSpPr>
            <a:spLocks noGrp="1"/>
          </p:cNvSpPr>
          <p:nvPr>
            <p:ph type="sldNum" sz="quarter" idx="5"/>
          </p:nvPr>
        </p:nvSpPr>
        <p:spPr/>
        <p:txBody>
          <a:bodyPr/>
          <a:lstStyle/>
          <a:p>
            <a:fld id="{1F0E7699-6158-4CE0-8810-1FCB7CB507E0}" type="slidenum">
              <a:rPr lang="ru-RU" smtClean="0"/>
              <a:t>8</a:t>
            </a:fld>
            <a:endParaRPr lang="ru-RU"/>
          </a:p>
        </p:txBody>
      </p:sp>
    </p:spTree>
    <p:extLst>
      <p:ext uri="{BB962C8B-B14F-4D97-AF65-F5344CB8AC3E}">
        <p14:creationId xmlns:p14="http://schemas.microsoft.com/office/powerpoint/2010/main" val="212847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Образ слайда 1"/>
          <p:cNvSpPr>
            <a:spLocks noGrp="1" noRot="1" noChangeAspect="1" noChangeArrowheads="1" noTextEdit="1"/>
          </p:cNvSpPr>
          <p:nvPr>
            <p:ph type="sldImg"/>
          </p:nvPr>
        </p:nvSpPr>
        <p:spPr>
          <a:xfrm>
            <a:off x="481013" y="203200"/>
            <a:ext cx="6137275" cy="3452813"/>
          </a:xfrm>
          <a:ln/>
        </p:spPr>
      </p:sp>
      <p:sp>
        <p:nvSpPr>
          <p:cNvPr id="4099" name="Заметки 2"/>
          <p:cNvSpPr>
            <a:spLocks noGrp="1" noChangeArrowheads="1"/>
          </p:cNvSpPr>
          <p:nvPr>
            <p:ph type="body" idx="1"/>
          </p:nvPr>
        </p:nvSpPr>
        <p:spPr>
          <a:xfrm>
            <a:off x="224508" y="3744491"/>
            <a:ext cx="6704894" cy="59766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107000"/>
              </a:lnSpc>
              <a:spcBef>
                <a:spcPct val="0"/>
              </a:spcBef>
              <a:spcAft>
                <a:spcPts val="867"/>
              </a:spcAft>
            </a:pPr>
            <a:endParaRPr lang="en-US" altLang="en-US"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4100" name="Номер слайда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sz="13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sz="13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sz="13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sz="13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sz="1300">
                <a:solidFill>
                  <a:srgbClr val="000000"/>
                </a:solidFill>
                <a:latin typeface="Times New Roman" panose="02020603050405020304" pitchFamily="18" charset="0"/>
              </a:defRPr>
            </a:lvl5pPr>
            <a:lvl6pPr marL="2723815" indent="-247620" defTabSz="495239" eaLnBrk="0" fontAlgn="base" hangingPunct="0">
              <a:spcBef>
                <a:spcPct val="30000"/>
              </a:spcBef>
              <a:spcAft>
                <a:spcPct val="0"/>
              </a:spcAft>
              <a:buClr>
                <a:srgbClr val="000000"/>
              </a:buClr>
              <a:buSzPct val="100000"/>
              <a:buFont typeface="Times New Roman" panose="02020603050405020304" pitchFamily="18" charset="0"/>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sz="1300">
                <a:solidFill>
                  <a:srgbClr val="000000"/>
                </a:solidFill>
                <a:latin typeface="Times New Roman" panose="02020603050405020304" pitchFamily="18" charset="0"/>
              </a:defRPr>
            </a:lvl6pPr>
            <a:lvl7pPr marL="3219054" indent="-247620" defTabSz="495239" eaLnBrk="0" fontAlgn="base" hangingPunct="0">
              <a:spcBef>
                <a:spcPct val="30000"/>
              </a:spcBef>
              <a:spcAft>
                <a:spcPct val="0"/>
              </a:spcAft>
              <a:buClr>
                <a:srgbClr val="000000"/>
              </a:buClr>
              <a:buSzPct val="100000"/>
              <a:buFont typeface="Times New Roman" panose="02020603050405020304" pitchFamily="18" charset="0"/>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sz="1300">
                <a:solidFill>
                  <a:srgbClr val="000000"/>
                </a:solidFill>
                <a:latin typeface="Times New Roman" panose="02020603050405020304" pitchFamily="18" charset="0"/>
              </a:defRPr>
            </a:lvl7pPr>
            <a:lvl8pPr marL="3714293" indent="-247620" defTabSz="495239" eaLnBrk="0" fontAlgn="base" hangingPunct="0">
              <a:spcBef>
                <a:spcPct val="30000"/>
              </a:spcBef>
              <a:spcAft>
                <a:spcPct val="0"/>
              </a:spcAft>
              <a:buClr>
                <a:srgbClr val="000000"/>
              </a:buClr>
              <a:buSzPct val="100000"/>
              <a:buFont typeface="Times New Roman" panose="02020603050405020304" pitchFamily="18" charset="0"/>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sz="1300">
                <a:solidFill>
                  <a:srgbClr val="000000"/>
                </a:solidFill>
                <a:latin typeface="Times New Roman" panose="02020603050405020304" pitchFamily="18" charset="0"/>
              </a:defRPr>
            </a:lvl8pPr>
            <a:lvl9pPr marL="4209532" indent="-247620" defTabSz="495239" eaLnBrk="0" fontAlgn="base" hangingPunct="0">
              <a:spcBef>
                <a:spcPct val="30000"/>
              </a:spcBef>
              <a:spcAft>
                <a:spcPct val="0"/>
              </a:spcAft>
              <a:buClr>
                <a:srgbClr val="000000"/>
              </a:buClr>
              <a:buSzPct val="100000"/>
              <a:buFont typeface="Times New Roman" panose="02020603050405020304" pitchFamily="18" charset="0"/>
              <a:tabLst>
                <a:tab pos="0" algn="l"/>
                <a:tab pos="495239" algn="l"/>
                <a:tab pos="990478" algn="l"/>
                <a:tab pos="1483998" algn="l"/>
                <a:tab pos="1980956" algn="l"/>
                <a:tab pos="2476195" algn="l"/>
                <a:tab pos="2971434" algn="l"/>
                <a:tab pos="3466673" algn="l"/>
                <a:tab pos="3961912" algn="l"/>
                <a:tab pos="4455432" algn="l"/>
                <a:tab pos="4950671" algn="l"/>
                <a:tab pos="5445910" algn="l"/>
                <a:tab pos="5942868" algn="l"/>
                <a:tab pos="6438108" algn="l"/>
                <a:tab pos="6931628" algn="l"/>
                <a:tab pos="7426867" algn="l"/>
                <a:tab pos="7922106" algn="l"/>
                <a:tab pos="8417345" algn="l"/>
                <a:tab pos="8912584" algn="l"/>
                <a:tab pos="9409542" algn="l"/>
                <a:tab pos="9903062" algn="l"/>
              </a:tabLst>
              <a:defRPr sz="1300">
                <a:solidFill>
                  <a:srgbClr val="000000"/>
                </a:solidFill>
                <a:latin typeface="Times New Roman" panose="02020603050405020304" pitchFamily="18" charset="0"/>
              </a:defRPr>
            </a:lvl9pPr>
          </a:lstStyle>
          <a:p>
            <a:pPr>
              <a:spcBef>
                <a:spcPct val="0"/>
              </a:spcBef>
              <a:buClrTx/>
              <a:buFontTx/>
              <a:buNone/>
            </a:pPr>
            <a:fld id="{BAC89A7C-59EB-4609-B3E2-1978CB1D846B}" type="slidenum">
              <a:rPr lang="ru-RU" altLang="ru-RU" sz="1400">
                <a:latin typeface="Calibri" panose="020F0502020204030204" pitchFamily="34" charset="0"/>
              </a:rPr>
              <a:pPr>
                <a:spcBef>
                  <a:spcPct val="0"/>
                </a:spcBef>
                <a:buClrTx/>
                <a:buFontTx/>
                <a:buNone/>
              </a:pPr>
              <a:t>9</a:t>
            </a:fld>
            <a:endParaRPr lang="ru-RU" altLang="ru-RU" sz="1400">
              <a:latin typeface="Calibri" panose="020F0502020204030204" pitchFamily="34" charset="0"/>
            </a:endParaRPr>
          </a:p>
        </p:txBody>
      </p:sp>
    </p:spTree>
    <p:extLst>
      <p:ext uri="{BB962C8B-B14F-4D97-AF65-F5344CB8AC3E}">
        <p14:creationId xmlns:p14="http://schemas.microsoft.com/office/powerpoint/2010/main" val="3488068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8BF889-6096-4D86-AA3D-768B23B3FD65}"/>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5A7AEC66-A12B-41DC-840F-D74A6D8DC1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75822E17-B4DE-423D-9118-94DECC40F466}"/>
              </a:ext>
            </a:extLst>
          </p:cNvPr>
          <p:cNvSpPr>
            <a:spLocks noGrp="1"/>
          </p:cNvSpPr>
          <p:nvPr>
            <p:ph type="dt" sz="half" idx="10"/>
          </p:nvPr>
        </p:nvSpPr>
        <p:spPr/>
        <p:txBody>
          <a:bodyPr/>
          <a:lstStyle/>
          <a:p>
            <a:fld id="{21506A7B-1D7D-4352-93EC-DCA4963C9EDA}" type="datetimeFigureOut">
              <a:rPr lang="ru-RU" smtClean="0"/>
              <a:t>18.02.2021</a:t>
            </a:fld>
            <a:endParaRPr lang="ru-RU"/>
          </a:p>
        </p:txBody>
      </p:sp>
      <p:sp>
        <p:nvSpPr>
          <p:cNvPr id="5" name="Нижний колонтитул 4">
            <a:extLst>
              <a:ext uri="{FF2B5EF4-FFF2-40B4-BE49-F238E27FC236}">
                <a16:creationId xmlns:a16="http://schemas.microsoft.com/office/drawing/2014/main" id="{455AB54A-5B79-4E22-8306-FAF32E8EC05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D3F4874-A3ED-476B-97E7-6FDE6DC5FAE4}"/>
              </a:ext>
            </a:extLst>
          </p:cNvPr>
          <p:cNvSpPr>
            <a:spLocks noGrp="1"/>
          </p:cNvSpPr>
          <p:nvPr>
            <p:ph type="sldNum" sz="quarter" idx="12"/>
          </p:nvPr>
        </p:nvSpPr>
        <p:spPr/>
        <p:txBody>
          <a:bodyPr/>
          <a:lstStyle/>
          <a:p>
            <a:fld id="{9ACF6032-5A88-43DC-ABE8-EF8A04536373}" type="slidenum">
              <a:rPr lang="ru-RU" smtClean="0"/>
              <a:t>‹#›</a:t>
            </a:fld>
            <a:endParaRPr lang="ru-RU"/>
          </a:p>
        </p:txBody>
      </p:sp>
    </p:spTree>
    <p:extLst>
      <p:ext uri="{BB962C8B-B14F-4D97-AF65-F5344CB8AC3E}">
        <p14:creationId xmlns:p14="http://schemas.microsoft.com/office/powerpoint/2010/main" val="1409964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06C7D8-5FF7-4CF9-9404-71A139A12D0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9851447B-D8BD-4F73-B1D7-40BB14825B15}"/>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0C90C30-A4FD-41FA-BF4E-1741095932C8}"/>
              </a:ext>
            </a:extLst>
          </p:cNvPr>
          <p:cNvSpPr>
            <a:spLocks noGrp="1"/>
          </p:cNvSpPr>
          <p:nvPr>
            <p:ph type="dt" sz="half" idx="10"/>
          </p:nvPr>
        </p:nvSpPr>
        <p:spPr/>
        <p:txBody>
          <a:bodyPr/>
          <a:lstStyle/>
          <a:p>
            <a:fld id="{21506A7B-1D7D-4352-93EC-DCA4963C9EDA}" type="datetimeFigureOut">
              <a:rPr lang="ru-RU" smtClean="0"/>
              <a:t>18.02.2021</a:t>
            </a:fld>
            <a:endParaRPr lang="ru-RU"/>
          </a:p>
        </p:txBody>
      </p:sp>
      <p:sp>
        <p:nvSpPr>
          <p:cNvPr id="5" name="Нижний колонтитул 4">
            <a:extLst>
              <a:ext uri="{FF2B5EF4-FFF2-40B4-BE49-F238E27FC236}">
                <a16:creationId xmlns:a16="http://schemas.microsoft.com/office/drawing/2014/main" id="{2C831189-09C6-4161-8F1E-FA9010808E7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0881B21-0DAA-45E1-A1D9-A57030CB6D38}"/>
              </a:ext>
            </a:extLst>
          </p:cNvPr>
          <p:cNvSpPr>
            <a:spLocks noGrp="1"/>
          </p:cNvSpPr>
          <p:nvPr>
            <p:ph type="sldNum" sz="quarter" idx="12"/>
          </p:nvPr>
        </p:nvSpPr>
        <p:spPr/>
        <p:txBody>
          <a:bodyPr/>
          <a:lstStyle/>
          <a:p>
            <a:fld id="{9ACF6032-5A88-43DC-ABE8-EF8A04536373}" type="slidenum">
              <a:rPr lang="ru-RU" smtClean="0"/>
              <a:t>‹#›</a:t>
            </a:fld>
            <a:endParaRPr lang="ru-RU"/>
          </a:p>
        </p:txBody>
      </p:sp>
    </p:spTree>
    <p:extLst>
      <p:ext uri="{BB962C8B-B14F-4D97-AF65-F5344CB8AC3E}">
        <p14:creationId xmlns:p14="http://schemas.microsoft.com/office/powerpoint/2010/main" val="3350585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74872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170754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039350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265009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113287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113220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680761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555980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81722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63730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8D0961C8-2C26-41C5-A30D-6B982006518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4B9AE552-D1DB-495B-9EE8-F46391FD7C07}"/>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84492BB-E067-4D1C-AAEE-F5DAB4652AB3}"/>
              </a:ext>
            </a:extLst>
          </p:cNvPr>
          <p:cNvSpPr>
            <a:spLocks noGrp="1"/>
          </p:cNvSpPr>
          <p:nvPr>
            <p:ph type="dt" sz="half" idx="10"/>
          </p:nvPr>
        </p:nvSpPr>
        <p:spPr/>
        <p:txBody>
          <a:bodyPr/>
          <a:lstStyle/>
          <a:p>
            <a:fld id="{21506A7B-1D7D-4352-93EC-DCA4963C9EDA}" type="datetimeFigureOut">
              <a:rPr lang="ru-RU" smtClean="0"/>
              <a:t>18.02.2021</a:t>
            </a:fld>
            <a:endParaRPr lang="ru-RU"/>
          </a:p>
        </p:txBody>
      </p:sp>
      <p:sp>
        <p:nvSpPr>
          <p:cNvPr id="5" name="Нижний колонтитул 4">
            <a:extLst>
              <a:ext uri="{FF2B5EF4-FFF2-40B4-BE49-F238E27FC236}">
                <a16:creationId xmlns:a16="http://schemas.microsoft.com/office/drawing/2014/main" id="{1A81EC71-8FE2-4BA9-BD33-8E9ABCFECF9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E3F7AC8-5ED3-49EC-B53C-DE226A30F69D}"/>
              </a:ext>
            </a:extLst>
          </p:cNvPr>
          <p:cNvSpPr>
            <a:spLocks noGrp="1"/>
          </p:cNvSpPr>
          <p:nvPr>
            <p:ph type="sldNum" sz="quarter" idx="12"/>
          </p:nvPr>
        </p:nvSpPr>
        <p:spPr/>
        <p:txBody>
          <a:bodyPr/>
          <a:lstStyle/>
          <a:p>
            <a:fld id="{9ACF6032-5A88-43DC-ABE8-EF8A04536373}" type="slidenum">
              <a:rPr lang="ru-RU" smtClean="0"/>
              <a:t>‹#›</a:t>
            </a:fld>
            <a:endParaRPr lang="ru-RU"/>
          </a:p>
        </p:txBody>
      </p:sp>
    </p:spTree>
    <p:extLst>
      <p:ext uri="{BB962C8B-B14F-4D97-AF65-F5344CB8AC3E}">
        <p14:creationId xmlns:p14="http://schemas.microsoft.com/office/powerpoint/2010/main" val="25977064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902088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389804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016356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870496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838965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619826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494683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5C4609B9-F1BB-4DF8-8307-FB76CDCBDB6B}"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EBAA175-13BA-41F6-840B-ECEF437912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095835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C4609B9-F1BB-4DF8-8307-FB76CDCBDB6B}"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EBAA175-13BA-41F6-840B-ECEF437912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996709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C4609B9-F1BB-4DF8-8307-FB76CDCBDB6B}"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EBAA175-13BA-41F6-840B-ECEF437912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47349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pattFill prst="diagBrick">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1F3B-60D6-4394-8BA0-E71868DF50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4A66E2-032A-4089-BCCF-147D055B8A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ED2D81-2B39-4BD0-88CA-E97EE6348C78}"/>
              </a:ext>
            </a:extLst>
          </p:cNvPr>
          <p:cNvSpPr>
            <a:spLocks noGrp="1"/>
          </p:cNvSpPr>
          <p:nvPr>
            <p:ph type="dt" sz="half" idx="10"/>
          </p:nvPr>
        </p:nvSpPr>
        <p:spPr/>
        <p:txBody>
          <a:bodyPr/>
          <a:lstStyle/>
          <a:p>
            <a:fld id="{7350A38F-C130-4425-931B-2ECE6D292E34}" type="datetimeFigureOut">
              <a:rPr lang="en-US" smtClean="0"/>
              <a:t>2/18/2021</a:t>
            </a:fld>
            <a:endParaRPr lang="en-US"/>
          </a:p>
        </p:txBody>
      </p:sp>
      <p:sp>
        <p:nvSpPr>
          <p:cNvPr id="5" name="Footer Placeholder 4">
            <a:extLst>
              <a:ext uri="{FF2B5EF4-FFF2-40B4-BE49-F238E27FC236}">
                <a16:creationId xmlns:a16="http://schemas.microsoft.com/office/drawing/2014/main" id="{CCE62521-6699-4124-BFDD-0BEA90CA57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330C40-453A-43D2-A894-C9369F9211E9}"/>
              </a:ext>
            </a:extLst>
          </p:cNvPr>
          <p:cNvSpPr>
            <a:spLocks noGrp="1"/>
          </p:cNvSpPr>
          <p:nvPr>
            <p:ph type="sldNum" sz="quarter" idx="12"/>
          </p:nvPr>
        </p:nvSpPr>
        <p:spPr/>
        <p:txBody>
          <a:bodyPr/>
          <a:lstStyle/>
          <a:p>
            <a:fld id="{CFBA9A17-702F-4A12-A943-B57E31AD1434}" type="slidenum">
              <a:rPr lang="en-US" smtClean="0"/>
              <a:t>‹#›</a:t>
            </a:fld>
            <a:endParaRPr lang="en-US"/>
          </a:p>
        </p:txBody>
      </p:sp>
    </p:spTree>
    <p:extLst>
      <p:ext uri="{BB962C8B-B14F-4D97-AF65-F5344CB8AC3E}">
        <p14:creationId xmlns:p14="http://schemas.microsoft.com/office/powerpoint/2010/main" val="39820851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C4609B9-F1BB-4DF8-8307-FB76CDCBDB6B}"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EBAA175-13BA-41F6-840B-ECEF437912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412536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C4609B9-F1BB-4DF8-8307-FB76CDCBDB6B}" type="datetimeFigureOut">
              <a:rPr lang="ru-RU" smtClean="0">
                <a:solidFill>
                  <a:prstClr val="black">
                    <a:tint val="75000"/>
                  </a:prstClr>
                </a:solidFill>
              </a:rPr>
              <a:pPr/>
              <a:t>18.02.2021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EBAA175-13BA-41F6-840B-ECEF437912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000309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C4609B9-F1BB-4DF8-8307-FB76CDCBDB6B}" type="datetimeFigureOut">
              <a:rPr lang="ru-RU" smtClean="0">
                <a:solidFill>
                  <a:prstClr val="black">
                    <a:tint val="75000"/>
                  </a:prstClr>
                </a:solidFill>
              </a:rPr>
              <a:pPr/>
              <a:t>18.02.2021</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EBAA175-13BA-41F6-840B-ECEF437912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567347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C4609B9-F1BB-4DF8-8307-FB76CDCBDB6B}" type="datetimeFigureOut">
              <a:rPr lang="ru-RU" smtClean="0">
                <a:solidFill>
                  <a:prstClr val="black">
                    <a:tint val="75000"/>
                  </a:prstClr>
                </a:solidFill>
              </a:rPr>
              <a:pPr/>
              <a:t>18.02.2021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EBAA175-13BA-41F6-840B-ECEF437912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69138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5C4609B9-F1BB-4DF8-8307-FB76CDCBDB6B}"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EBAA175-13BA-41F6-840B-ECEF437912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246291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5C4609B9-F1BB-4DF8-8307-FB76CDCBDB6B}"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EBAA175-13BA-41F6-840B-ECEF437912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84042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C4609B9-F1BB-4DF8-8307-FB76CDCBDB6B}"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EBAA175-13BA-41F6-840B-ECEF437912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344798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C4609B9-F1BB-4DF8-8307-FB76CDCBDB6B}"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EBAA175-13BA-41F6-840B-ECEF437912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079153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Only">
    <p:bg>
      <p:bgPr>
        <a:pattFill prst="diagBrick">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43EC503-27B3-4CE9-9F20-36440C89F968}"/>
              </a:ext>
            </a:extLst>
          </p:cNvPr>
          <p:cNvSpPr>
            <a:spLocks noGrp="1"/>
          </p:cNvSpPr>
          <p:nvPr>
            <p:ph type="dt" sz="half" idx="10"/>
          </p:nvPr>
        </p:nvSpPr>
        <p:spPr/>
        <p:txBody>
          <a:bodyPr/>
          <a:lstStyle/>
          <a:p>
            <a:fld id="{7350A38F-C130-4425-931B-2ECE6D292E34}" type="datetimeFigureOut">
              <a:rPr lang="en-US" smtClean="0"/>
              <a:t>2/18/2021</a:t>
            </a:fld>
            <a:endParaRPr lang="en-US"/>
          </a:p>
        </p:txBody>
      </p:sp>
      <p:sp>
        <p:nvSpPr>
          <p:cNvPr id="4" name="Footer Placeholder 3">
            <a:extLst>
              <a:ext uri="{FF2B5EF4-FFF2-40B4-BE49-F238E27FC236}">
                <a16:creationId xmlns:a16="http://schemas.microsoft.com/office/drawing/2014/main" id="{698C7643-CC17-4E85-9969-8943C0A859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F9C293-9C43-442F-8704-3EE2E6D5B9E6}"/>
              </a:ext>
            </a:extLst>
          </p:cNvPr>
          <p:cNvSpPr>
            <a:spLocks noGrp="1"/>
          </p:cNvSpPr>
          <p:nvPr>
            <p:ph type="sldNum" sz="quarter" idx="12"/>
          </p:nvPr>
        </p:nvSpPr>
        <p:spPr/>
        <p:txBody>
          <a:bodyPr/>
          <a:lstStyle/>
          <a:p>
            <a:fld id="{CFBA9A17-702F-4A12-A943-B57E31AD1434}" type="slidenum">
              <a:rPr lang="en-US" smtClean="0"/>
              <a:t>‹#›</a:t>
            </a:fld>
            <a:endParaRPr lang="en-US"/>
          </a:p>
        </p:txBody>
      </p:sp>
      <p:sp>
        <p:nvSpPr>
          <p:cNvPr id="6" name="Arc 5">
            <a:extLst>
              <a:ext uri="{FF2B5EF4-FFF2-40B4-BE49-F238E27FC236}">
                <a16:creationId xmlns:a16="http://schemas.microsoft.com/office/drawing/2014/main" id="{70D7FD03-2602-4E10-9470-FF2320CA3A48}"/>
              </a:ext>
            </a:extLst>
          </p:cNvPr>
          <p:cNvSpPr/>
          <p:nvPr userDrawn="1"/>
        </p:nvSpPr>
        <p:spPr>
          <a:xfrm>
            <a:off x="9975850" y="4908550"/>
            <a:ext cx="5537200" cy="5537200"/>
          </a:xfrm>
          <a:prstGeom prst="arc">
            <a:avLst>
              <a:gd name="adj1" fmla="val 11823999"/>
              <a:gd name="adj2" fmla="val 15512767"/>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Diamond 4">
            <a:extLst>
              <a:ext uri="{FF2B5EF4-FFF2-40B4-BE49-F238E27FC236}">
                <a16:creationId xmlns:a16="http://schemas.microsoft.com/office/drawing/2014/main" id="{7512FB94-472C-4535-80D5-CB3383956641}"/>
              </a:ext>
            </a:extLst>
          </p:cNvPr>
          <p:cNvSpPr/>
          <p:nvPr userDrawn="1"/>
        </p:nvSpPr>
        <p:spPr>
          <a:xfrm>
            <a:off x="0" y="0"/>
            <a:ext cx="3193143" cy="4069443"/>
          </a:xfrm>
          <a:custGeom>
            <a:avLst/>
            <a:gdLst>
              <a:gd name="connsiteX0" fmla="*/ 0 w 6386286"/>
              <a:gd name="connsiteY0" fmla="*/ 3193143 h 6386286"/>
              <a:gd name="connsiteX1" fmla="*/ 3193143 w 6386286"/>
              <a:gd name="connsiteY1" fmla="*/ 0 h 6386286"/>
              <a:gd name="connsiteX2" fmla="*/ 6386286 w 6386286"/>
              <a:gd name="connsiteY2" fmla="*/ 3193143 h 6386286"/>
              <a:gd name="connsiteX3" fmla="*/ 3193143 w 6386286"/>
              <a:gd name="connsiteY3" fmla="*/ 6386286 h 6386286"/>
              <a:gd name="connsiteX4" fmla="*/ 0 w 6386286"/>
              <a:gd name="connsiteY4" fmla="*/ 3193143 h 6386286"/>
              <a:gd name="connsiteX0" fmla="*/ 0 w 6386286"/>
              <a:gd name="connsiteY0" fmla="*/ 3193143 h 6386286"/>
              <a:gd name="connsiteX1" fmla="*/ 3193143 w 6386286"/>
              <a:gd name="connsiteY1" fmla="*/ 0 h 6386286"/>
              <a:gd name="connsiteX2" fmla="*/ 5509623 w 6386286"/>
              <a:gd name="connsiteY2" fmla="*/ 2316843 h 6386286"/>
              <a:gd name="connsiteX3" fmla="*/ 6386286 w 6386286"/>
              <a:gd name="connsiteY3" fmla="*/ 3193143 h 6386286"/>
              <a:gd name="connsiteX4" fmla="*/ 3193143 w 6386286"/>
              <a:gd name="connsiteY4" fmla="*/ 6386286 h 6386286"/>
              <a:gd name="connsiteX5" fmla="*/ 0 w 6386286"/>
              <a:gd name="connsiteY5" fmla="*/ 3193143 h 6386286"/>
              <a:gd name="connsiteX0" fmla="*/ 3193143 w 6386286"/>
              <a:gd name="connsiteY0" fmla="*/ 0 h 6386286"/>
              <a:gd name="connsiteX1" fmla="*/ 5509623 w 6386286"/>
              <a:gd name="connsiteY1" fmla="*/ 2316843 h 6386286"/>
              <a:gd name="connsiteX2" fmla="*/ 6386286 w 6386286"/>
              <a:gd name="connsiteY2" fmla="*/ 3193143 h 6386286"/>
              <a:gd name="connsiteX3" fmla="*/ 3193143 w 6386286"/>
              <a:gd name="connsiteY3" fmla="*/ 6386286 h 6386286"/>
              <a:gd name="connsiteX4" fmla="*/ 0 w 6386286"/>
              <a:gd name="connsiteY4" fmla="*/ 3193143 h 6386286"/>
              <a:gd name="connsiteX5" fmla="*/ 3284583 w 6386286"/>
              <a:gd name="connsiteY5" fmla="*/ 91440 h 6386286"/>
              <a:gd name="connsiteX0" fmla="*/ 3193143 w 6386286"/>
              <a:gd name="connsiteY0" fmla="*/ 0 h 6386286"/>
              <a:gd name="connsiteX1" fmla="*/ 5509623 w 6386286"/>
              <a:gd name="connsiteY1" fmla="*/ 2316843 h 6386286"/>
              <a:gd name="connsiteX2" fmla="*/ 6386286 w 6386286"/>
              <a:gd name="connsiteY2" fmla="*/ 3193143 h 6386286"/>
              <a:gd name="connsiteX3" fmla="*/ 3193143 w 6386286"/>
              <a:gd name="connsiteY3" fmla="*/ 6386286 h 6386286"/>
              <a:gd name="connsiteX4" fmla="*/ 0 w 6386286"/>
              <a:gd name="connsiteY4" fmla="*/ 3193143 h 6386286"/>
              <a:gd name="connsiteX0" fmla="*/ 5509623 w 6386286"/>
              <a:gd name="connsiteY0" fmla="*/ 0 h 4069443"/>
              <a:gd name="connsiteX1" fmla="*/ 6386286 w 6386286"/>
              <a:gd name="connsiteY1" fmla="*/ 876300 h 4069443"/>
              <a:gd name="connsiteX2" fmla="*/ 3193143 w 6386286"/>
              <a:gd name="connsiteY2" fmla="*/ 4069443 h 4069443"/>
              <a:gd name="connsiteX3" fmla="*/ 0 w 6386286"/>
              <a:gd name="connsiteY3" fmla="*/ 876300 h 4069443"/>
              <a:gd name="connsiteX0" fmla="*/ 2316480 w 3193143"/>
              <a:gd name="connsiteY0" fmla="*/ 0 h 4069443"/>
              <a:gd name="connsiteX1" fmla="*/ 3193143 w 3193143"/>
              <a:gd name="connsiteY1" fmla="*/ 876300 h 4069443"/>
              <a:gd name="connsiteX2" fmla="*/ 0 w 3193143"/>
              <a:gd name="connsiteY2" fmla="*/ 4069443 h 4069443"/>
            </a:gdLst>
            <a:ahLst/>
            <a:cxnLst>
              <a:cxn ang="0">
                <a:pos x="connsiteX0" y="connsiteY0"/>
              </a:cxn>
              <a:cxn ang="0">
                <a:pos x="connsiteX1" y="connsiteY1"/>
              </a:cxn>
              <a:cxn ang="0">
                <a:pos x="connsiteX2" y="connsiteY2"/>
              </a:cxn>
            </a:cxnLst>
            <a:rect l="l" t="t" r="r" b="b"/>
            <a:pathLst>
              <a:path w="3193143" h="4069443">
                <a:moveTo>
                  <a:pt x="2316480" y="0"/>
                </a:moveTo>
                <a:lnTo>
                  <a:pt x="3193143" y="876300"/>
                </a:lnTo>
                <a:lnTo>
                  <a:pt x="0" y="4069443"/>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0833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a:extLst>
              <a:ext uri="{FF2B5EF4-FFF2-40B4-BE49-F238E27FC236}">
                <a16:creationId xmlns:a16="http://schemas.microsoft.com/office/drawing/2014/main" id="{DC86F8AB-AA10-436A-B617-02B2418B7B7C}"/>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46D5E6-F892-4A37-92EC-0A459332C5A5}"/>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FB46F2-2E2D-4C7C-A2FF-609B63FAE7DE}"/>
              </a:ext>
            </a:extLst>
          </p:cNvPr>
          <p:cNvSpPr>
            <a:spLocks noGrp="1" noChangeArrowheads="1"/>
          </p:cNvSpPr>
          <p:nvPr>
            <p:ph type="sldNum" idx="12"/>
          </p:nvPr>
        </p:nvSpPr>
        <p:spPr>
          <a:ln/>
        </p:spPr>
        <p:txBody>
          <a:bodyPr/>
          <a:lstStyle>
            <a:lvl1pPr>
              <a:defRPr/>
            </a:lvl1pPr>
          </a:lstStyle>
          <a:p>
            <a:fld id="{0D0514F3-44B9-4A14-BE44-790F145E8164}" type="slidenum">
              <a:rPr lang="en-US" altLang="ru-RU"/>
              <a:pPr/>
              <a:t>‹#›</a:t>
            </a:fld>
            <a:endParaRPr lang="en-US" altLang="ru-RU"/>
          </a:p>
        </p:txBody>
      </p:sp>
    </p:spTree>
    <p:extLst>
      <p:ext uri="{BB962C8B-B14F-4D97-AF65-F5344CB8AC3E}">
        <p14:creationId xmlns:p14="http://schemas.microsoft.com/office/powerpoint/2010/main" val="2793076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bg>
      <p:bgPr>
        <a:pattFill prst="diagBrick">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43EC503-27B3-4CE9-9F20-36440C89F968}"/>
              </a:ext>
            </a:extLst>
          </p:cNvPr>
          <p:cNvSpPr>
            <a:spLocks noGrp="1"/>
          </p:cNvSpPr>
          <p:nvPr>
            <p:ph type="dt" sz="half" idx="10"/>
          </p:nvPr>
        </p:nvSpPr>
        <p:spPr/>
        <p:txBody>
          <a:bodyPr/>
          <a:lstStyle/>
          <a:p>
            <a:fld id="{7350A38F-C130-4425-931B-2ECE6D292E34}" type="datetimeFigureOut">
              <a:rPr lang="en-US" smtClean="0"/>
              <a:t>2/18/2021</a:t>
            </a:fld>
            <a:endParaRPr lang="en-US"/>
          </a:p>
        </p:txBody>
      </p:sp>
      <p:sp>
        <p:nvSpPr>
          <p:cNvPr id="4" name="Footer Placeholder 3">
            <a:extLst>
              <a:ext uri="{FF2B5EF4-FFF2-40B4-BE49-F238E27FC236}">
                <a16:creationId xmlns:a16="http://schemas.microsoft.com/office/drawing/2014/main" id="{698C7643-CC17-4E85-9969-8943C0A859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F9C293-9C43-442F-8704-3EE2E6D5B9E6}"/>
              </a:ext>
            </a:extLst>
          </p:cNvPr>
          <p:cNvSpPr>
            <a:spLocks noGrp="1"/>
          </p:cNvSpPr>
          <p:nvPr>
            <p:ph type="sldNum" sz="quarter" idx="12"/>
          </p:nvPr>
        </p:nvSpPr>
        <p:spPr/>
        <p:txBody>
          <a:bodyPr/>
          <a:lstStyle/>
          <a:p>
            <a:fld id="{CFBA9A17-702F-4A12-A943-B57E31AD1434}" type="slidenum">
              <a:rPr lang="en-US" smtClean="0"/>
              <a:t>‹#›</a:t>
            </a:fld>
            <a:endParaRPr lang="en-US"/>
          </a:p>
        </p:txBody>
      </p:sp>
      <p:sp>
        <p:nvSpPr>
          <p:cNvPr id="6" name="Arc 5">
            <a:extLst>
              <a:ext uri="{FF2B5EF4-FFF2-40B4-BE49-F238E27FC236}">
                <a16:creationId xmlns:a16="http://schemas.microsoft.com/office/drawing/2014/main" id="{70D7FD03-2602-4E10-9470-FF2320CA3A48}"/>
              </a:ext>
            </a:extLst>
          </p:cNvPr>
          <p:cNvSpPr/>
          <p:nvPr userDrawn="1"/>
        </p:nvSpPr>
        <p:spPr>
          <a:xfrm>
            <a:off x="9975850" y="4908550"/>
            <a:ext cx="5537200" cy="5537200"/>
          </a:xfrm>
          <a:prstGeom prst="arc">
            <a:avLst>
              <a:gd name="adj1" fmla="val 11823999"/>
              <a:gd name="adj2" fmla="val 15512767"/>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Diamond 4">
            <a:extLst>
              <a:ext uri="{FF2B5EF4-FFF2-40B4-BE49-F238E27FC236}">
                <a16:creationId xmlns:a16="http://schemas.microsoft.com/office/drawing/2014/main" id="{7512FB94-472C-4535-80D5-CB3383956641}"/>
              </a:ext>
            </a:extLst>
          </p:cNvPr>
          <p:cNvSpPr/>
          <p:nvPr userDrawn="1"/>
        </p:nvSpPr>
        <p:spPr>
          <a:xfrm>
            <a:off x="0" y="0"/>
            <a:ext cx="3193143" cy="4069443"/>
          </a:xfrm>
          <a:custGeom>
            <a:avLst/>
            <a:gdLst>
              <a:gd name="connsiteX0" fmla="*/ 0 w 6386286"/>
              <a:gd name="connsiteY0" fmla="*/ 3193143 h 6386286"/>
              <a:gd name="connsiteX1" fmla="*/ 3193143 w 6386286"/>
              <a:gd name="connsiteY1" fmla="*/ 0 h 6386286"/>
              <a:gd name="connsiteX2" fmla="*/ 6386286 w 6386286"/>
              <a:gd name="connsiteY2" fmla="*/ 3193143 h 6386286"/>
              <a:gd name="connsiteX3" fmla="*/ 3193143 w 6386286"/>
              <a:gd name="connsiteY3" fmla="*/ 6386286 h 6386286"/>
              <a:gd name="connsiteX4" fmla="*/ 0 w 6386286"/>
              <a:gd name="connsiteY4" fmla="*/ 3193143 h 6386286"/>
              <a:gd name="connsiteX0" fmla="*/ 0 w 6386286"/>
              <a:gd name="connsiteY0" fmla="*/ 3193143 h 6386286"/>
              <a:gd name="connsiteX1" fmla="*/ 3193143 w 6386286"/>
              <a:gd name="connsiteY1" fmla="*/ 0 h 6386286"/>
              <a:gd name="connsiteX2" fmla="*/ 5509623 w 6386286"/>
              <a:gd name="connsiteY2" fmla="*/ 2316843 h 6386286"/>
              <a:gd name="connsiteX3" fmla="*/ 6386286 w 6386286"/>
              <a:gd name="connsiteY3" fmla="*/ 3193143 h 6386286"/>
              <a:gd name="connsiteX4" fmla="*/ 3193143 w 6386286"/>
              <a:gd name="connsiteY4" fmla="*/ 6386286 h 6386286"/>
              <a:gd name="connsiteX5" fmla="*/ 0 w 6386286"/>
              <a:gd name="connsiteY5" fmla="*/ 3193143 h 6386286"/>
              <a:gd name="connsiteX0" fmla="*/ 3193143 w 6386286"/>
              <a:gd name="connsiteY0" fmla="*/ 0 h 6386286"/>
              <a:gd name="connsiteX1" fmla="*/ 5509623 w 6386286"/>
              <a:gd name="connsiteY1" fmla="*/ 2316843 h 6386286"/>
              <a:gd name="connsiteX2" fmla="*/ 6386286 w 6386286"/>
              <a:gd name="connsiteY2" fmla="*/ 3193143 h 6386286"/>
              <a:gd name="connsiteX3" fmla="*/ 3193143 w 6386286"/>
              <a:gd name="connsiteY3" fmla="*/ 6386286 h 6386286"/>
              <a:gd name="connsiteX4" fmla="*/ 0 w 6386286"/>
              <a:gd name="connsiteY4" fmla="*/ 3193143 h 6386286"/>
              <a:gd name="connsiteX5" fmla="*/ 3284583 w 6386286"/>
              <a:gd name="connsiteY5" fmla="*/ 91440 h 6386286"/>
              <a:gd name="connsiteX0" fmla="*/ 3193143 w 6386286"/>
              <a:gd name="connsiteY0" fmla="*/ 0 h 6386286"/>
              <a:gd name="connsiteX1" fmla="*/ 5509623 w 6386286"/>
              <a:gd name="connsiteY1" fmla="*/ 2316843 h 6386286"/>
              <a:gd name="connsiteX2" fmla="*/ 6386286 w 6386286"/>
              <a:gd name="connsiteY2" fmla="*/ 3193143 h 6386286"/>
              <a:gd name="connsiteX3" fmla="*/ 3193143 w 6386286"/>
              <a:gd name="connsiteY3" fmla="*/ 6386286 h 6386286"/>
              <a:gd name="connsiteX4" fmla="*/ 0 w 6386286"/>
              <a:gd name="connsiteY4" fmla="*/ 3193143 h 6386286"/>
              <a:gd name="connsiteX0" fmla="*/ 5509623 w 6386286"/>
              <a:gd name="connsiteY0" fmla="*/ 0 h 4069443"/>
              <a:gd name="connsiteX1" fmla="*/ 6386286 w 6386286"/>
              <a:gd name="connsiteY1" fmla="*/ 876300 h 4069443"/>
              <a:gd name="connsiteX2" fmla="*/ 3193143 w 6386286"/>
              <a:gd name="connsiteY2" fmla="*/ 4069443 h 4069443"/>
              <a:gd name="connsiteX3" fmla="*/ 0 w 6386286"/>
              <a:gd name="connsiteY3" fmla="*/ 876300 h 4069443"/>
              <a:gd name="connsiteX0" fmla="*/ 2316480 w 3193143"/>
              <a:gd name="connsiteY0" fmla="*/ 0 h 4069443"/>
              <a:gd name="connsiteX1" fmla="*/ 3193143 w 3193143"/>
              <a:gd name="connsiteY1" fmla="*/ 876300 h 4069443"/>
              <a:gd name="connsiteX2" fmla="*/ 0 w 3193143"/>
              <a:gd name="connsiteY2" fmla="*/ 4069443 h 4069443"/>
            </a:gdLst>
            <a:ahLst/>
            <a:cxnLst>
              <a:cxn ang="0">
                <a:pos x="connsiteX0" y="connsiteY0"/>
              </a:cxn>
              <a:cxn ang="0">
                <a:pos x="connsiteX1" y="connsiteY1"/>
              </a:cxn>
              <a:cxn ang="0">
                <a:pos x="connsiteX2" y="connsiteY2"/>
              </a:cxn>
            </a:cxnLst>
            <a:rect l="l" t="t" r="r" b="b"/>
            <a:pathLst>
              <a:path w="3193143" h="4069443">
                <a:moveTo>
                  <a:pt x="2316480" y="0"/>
                </a:moveTo>
                <a:lnTo>
                  <a:pt x="3193143" y="876300"/>
                </a:lnTo>
                <a:lnTo>
                  <a:pt x="0" y="4069443"/>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19293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09" y="273050"/>
            <a:ext cx="11525331" cy="857250"/>
          </a:xfrm>
        </p:spPr>
        <p:txBody>
          <a:bodyPr/>
          <a:lstStyle/>
          <a:p>
            <a:r>
              <a:rPr lang="ru-RU" dirty="0"/>
              <a:t>Образец заголовка</a:t>
            </a:r>
          </a:p>
        </p:txBody>
      </p:sp>
      <p:sp>
        <p:nvSpPr>
          <p:cNvPr id="3" name="Содержимое 2"/>
          <p:cNvSpPr>
            <a:spLocks noGrp="1"/>
          </p:cNvSpPr>
          <p:nvPr>
            <p:ph idx="1"/>
          </p:nvPr>
        </p:nvSpPr>
        <p:spPr>
          <a:xfrm>
            <a:off x="609600" y="1604963"/>
            <a:ext cx="10915688"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Rectangle 4">
            <a:extLst>
              <a:ext uri="{FF2B5EF4-FFF2-40B4-BE49-F238E27FC236}">
                <a16:creationId xmlns:a16="http://schemas.microsoft.com/office/drawing/2014/main" id="{3A26AF5B-010B-46A1-96FF-4731150A2444}"/>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20C268-BA83-41A1-BE18-104EBD369A49}"/>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A8F371-33DF-4746-B9B5-22C0D7798A9B}"/>
              </a:ext>
            </a:extLst>
          </p:cNvPr>
          <p:cNvSpPr>
            <a:spLocks noGrp="1" noChangeArrowheads="1"/>
          </p:cNvSpPr>
          <p:nvPr>
            <p:ph type="sldNum" idx="12"/>
          </p:nvPr>
        </p:nvSpPr>
        <p:spPr>
          <a:ln/>
        </p:spPr>
        <p:txBody>
          <a:bodyPr/>
          <a:lstStyle>
            <a:lvl1pPr>
              <a:defRPr/>
            </a:lvl1pPr>
          </a:lstStyle>
          <a:p>
            <a:fld id="{34EA1AF4-5911-4951-94D1-7962DB477720}" type="slidenum">
              <a:rPr lang="en-US" altLang="ru-RU"/>
              <a:pPr/>
              <a:t>‹#›</a:t>
            </a:fld>
            <a:endParaRPr lang="en-US" altLang="ru-RU"/>
          </a:p>
        </p:txBody>
      </p:sp>
    </p:spTree>
    <p:extLst>
      <p:ext uri="{BB962C8B-B14F-4D97-AF65-F5344CB8AC3E}">
        <p14:creationId xmlns:p14="http://schemas.microsoft.com/office/powerpoint/2010/main" val="18776343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a:extLst>
              <a:ext uri="{FF2B5EF4-FFF2-40B4-BE49-F238E27FC236}">
                <a16:creationId xmlns:a16="http://schemas.microsoft.com/office/drawing/2014/main" id="{D06CF018-F74E-4980-AEE8-C3AB83DABB9D}"/>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88E3DD-2FA6-45F7-8577-5AC979811BDF}"/>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AA09C4-0806-46AD-8F86-F03A5553371F}"/>
              </a:ext>
            </a:extLst>
          </p:cNvPr>
          <p:cNvSpPr>
            <a:spLocks noGrp="1" noChangeArrowheads="1"/>
          </p:cNvSpPr>
          <p:nvPr>
            <p:ph type="sldNum" idx="12"/>
          </p:nvPr>
        </p:nvSpPr>
        <p:spPr>
          <a:ln/>
        </p:spPr>
        <p:txBody>
          <a:bodyPr/>
          <a:lstStyle>
            <a:lvl1pPr>
              <a:defRPr/>
            </a:lvl1pPr>
          </a:lstStyle>
          <a:p>
            <a:fld id="{37F19B01-99E5-4AFB-A148-822E19D42C92}" type="slidenum">
              <a:rPr lang="en-US" altLang="ru-RU"/>
              <a:pPr/>
              <a:t>‹#›</a:t>
            </a:fld>
            <a:endParaRPr lang="en-US" altLang="ru-RU"/>
          </a:p>
        </p:txBody>
      </p:sp>
    </p:spTree>
    <p:extLst>
      <p:ext uri="{BB962C8B-B14F-4D97-AF65-F5344CB8AC3E}">
        <p14:creationId xmlns:p14="http://schemas.microsoft.com/office/powerpoint/2010/main" val="39907383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1"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074834"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a16="http://schemas.microsoft.com/office/drawing/2014/main" id="{4F0CDF22-A0E1-403D-9F88-DE52B83A6BFA}"/>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21D813-6F12-42B6-AFCE-F9A52548CFD8}"/>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0A028EE-B233-4114-AC13-87AE73506848}"/>
              </a:ext>
            </a:extLst>
          </p:cNvPr>
          <p:cNvSpPr>
            <a:spLocks noGrp="1" noChangeArrowheads="1"/>
          </p:cNvSpPr>
          <p:nvPr>
            <p:ph type="sldNum" idx="12"/>
          </p:nvPr>
        </p:nvSpPr>
        <p:spPr>
          <a:ln/>
        </p:spPr>
        <p:txBody>
          <a:bodyPr/>
          <a:lstStyle>
            <a:lvl1pPr>
              <a:defRPr/>
            </a:lvl1pPr>
          </a:lstStyle>
          <a:p>
            <a:fld id="{58E1BD0B-C824-4020-AB39-8C2344F80FBD}" type="slidenum">
              <a:rPr lang="en-US" altLang="ru-RU"/>
              <a:pPr/>
              <a:t>‹#›</a:t>
            </a:fld>
            <a:endParaRPr lang="en-US" altLang="ru-RU"/>
          </a:p>
        </p:txBody>
      </p:sp>
    </p:spTree>
    <p:extLst>
      <p:ext uri="{BB962C8B-B14F-4D97-AF65-F5344CB8AC3E}">
        <p14:creationId xmlns:p14="http://schemas.microsoft.com/office/powerpoint/2010/main" val="24246023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a:extLst>
              <a:ext uri="{FF2B5EF4-FFF2-40B4-BE49-F238E27FC236}">
                <a16:creationId xmlns:a16="http://schemas.microsoft.com/office/drawing/2014/main" id="{CF9C3251-B5FF-4311-B2E8-558826E4BFAE}"/>
              </a:ext>
            </a:extLst>
          </p:cNvPr>
          <p:cNvSpPr>
            <a:spLocks noGrp="1" noChangeArrowheads="1"/>
          </p:cNvSpPr>
          <p:nvPr>
            <p:ph type="dt"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93B697B-3F2B-4F65-9007-9868ADC52B43}"/>
              </a:ext>
            </a:extLst>
          </p:cNvPr>
          <p:cNvSpPr>
            <a:spLocks noGrp="1" noChangeArrowheads="1"/>
          </p:cNvSpPr>
          <p:nvPr>
            <p:ph type="ft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066EA35-198C-4F29-8BC5-4BCB4F9C6015}"/>
              </a:ext>
            </a:extLst>
          </p:cNvPr>
          <p:cNvSpPr>
            <a:spLocks noGrp="1" noChangeArrowheads="1"/>
          </p:cNvSpPr>
          <p:nvPr>
            <p:ph type="sldNum" idx="12"/>
          </p:nvPr>
        </p:nvSpPr>
        <p:spPr>
          <a:ln/>
        </p:spPr>
        <p:txBody>
          <a:bodyPr/>
          <a:lstStyle>
            <a:lvl1pPr>
              <a:defRPr/>
            </a:lvl1pPr>
          </a:lstStyle>
          <a:p>
            <a:fld id="{39281EEE-2AF9-46D4-97FE-C88538938599}" type="slidenum">
              <a:rPr lang="en-US" altLang="ru-RU"/>
              <a:pPr/>
              <a:t>‹#›</a:t>
            </a:fld>
            <a:endParaRPr lang="en-US" altLang="ru-RU"/>
          </a:p>
        </p:txBody>
      </p:sp>
    </p:spTree>
    <p:extLst>
      <p:ext uri="{BB962C8B-B14F-4D97-AF65-F5344CB8AC3E}">
        <p14:creationId xmlns:p14="http://schemas.microsoft.com/office/powerpoint/2010/main" val="18621429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a:extLst>
              <a:ext uri="{FF2B5EF4-FFF2-40B4-BE49-F238E27FC236}">
                <a16:creationId xmlns:a16="http://schemas.microsoft.com/office/drawing/2014/main" id="{C0F66649-DB17-4BF9-B309-C00814822B27}"/>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1A6F4E2-CEA1-4C24-A888-92CB3974C64C}"/>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D3E7F88-3693-458F-80AB-B4E1D31B2E74}"/>
              </a:ext>
            </a:extLst>
          </p:cNvPr>
          <p:cNvSpPr>
            <a:spLocks noGrp="1" noChangeArrowheads="1"/>
          </p:cNvSpPr>
          <p:nvPr>
            <p:ph type="sldNum" idx="12"/>
          </p:nvPr>
        </p:nvSpPr>
        <p:spPr>
          <a:ln/>
        </p:spPr>
        <p:txBody>
          <a:bodyPr/>
          <a:lstStyle>
            <a:lvl1pPr>
              <a:defRPr/>
            </a:lvl1pPr>
          </a:lstStyle>
          <a:p>
            <a:fld id="{59418D1C-8196-4EC2-870F-C78DD0C316AF}" type="slidenum">
              <a:rPr lang="en-US" altLang="ru-RU"/>
              <a:pPr/>
              <a:t>‹#›</a:t>
            </a:fld>
            <a:endParaRPr lang="en-US" altLang="ru-RU"/>
          </a:p>
        </p:txBody>
      </p:sp>
    </p:spTree>
    <p:extLst>
      <p:ext uri="{BB962C8B-B14F-4D97-AF65-F5344CB8AC3E}">
        <p14:creationId xmlns:p14="http://schemas.microsoft.com/office/powerpoint/2010/main" val="29706921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D6C7D75-1FFC-45C8-B7F6-5D22DD464CF5}"/>
              </a:ext>
            </a:extLst>
          </p:cNvPr>
          <p:cNvSpPr>
            <a:spLocks noGrp="1" noChangeArrowheads="1"/>
          </p:cNvSpPr>
          <p:nvPr>
            <p:ph type="dt"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7D82A83-7F37-43FF-87D7-C9D791D5E945}"/>
              </a:ext>
            </a:extLst>
          </p:cNvPr>
          <p:cNvSpPr>
            <a:spLocks noGrp="1" noChangeArrowheads="1"/>
          </p:cNvSpPr>
          <p:nvPr>
            <p:ph type="ft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02B630-F38C-48A6-9E03-EE5D1F981920}"/>
              </a:ext>
            </a:extLst>
          </p:cNvPr>
          <p:cNvSpPr>
            <a:spLocks noGrp="1" noChangeArrowheads="1"/>
          </p:cNvSpPr>
          <p:nvPr>
            <p:ph type="sldNum" idx="12"/>
          </p:nvPr>
        </p:nvSpPr>
        <p:spPr>
          <a:ln/>
        </p:spPr>
        <p:txBody>
          <a:bodyPr/>
          <a:lstStyle>
            <a:lvl1pPr>
              <a:defRPr/>
            </a:lvl1pPr>
          </a:lstStyle>
          <a:p>
            <a:fld id="{D46D141B-29AC-4A52-A070-9BCB87E4406D}" type="slidenum">
              <a:rPr lang="en-US" altLang="ru-RU"/>
              <a:pPr/>
              <a:t>‹#›</a:t>
            </a:fld>
            <a:endParaRPr lang="en-US" altLang="ru-RU"/>
          </a:p>
        </p:txBody>
      </p:sp>
    </p:spTree>
    <p:extLst>
      <p:ext uri="{BB962C8B-B14F-4D97-AF65-F5344CB8AC3E}">
        <p14:creationId xmlns:p14="http://schemas.microsoft.com/office/powerpoint/2010/main" val="40607779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a16="http://schemas.microsoft.com/office/drawing/2014/main" id="{31851433-2F20-421C-967E-ABE45FEAA472}"/>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491E2D2-E830-424D-BA32-7B982A91B81C}"/>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B5FC499-C0D4-4D63-992C-74C61ED6F7C0}"/>
              </a:ext>
            </a:extLst>
          </p:cNvPr>
          <p:cNvSpPr>
            <a:spLocks noGrp="1" noChangeArrowheads="1"/>
          </p:cNvSpPr>
          <p:nvPr>
            <p:ph type="sldNum" idx="12"/>
          </p:nvPr>
        </p:nvSpPr>
        <p:spPr>
          <a:ln/>
        </p:spPr>
        <p:txBody>
          <a:bodyPr/>
          <a:lstStyle>
            <a:lvl1pPr>
              <a:defRPr/>
            </a:lvl1pPr>
          </a:lstStyle>
          <a:p>
            <a:fld id="{56C5A913-7E9D-4973-952A-AD59A58E391A}" type="slidenum">
              <a:rPr lang="en-US" altLang="ru-RU"/>
              <a:pPr/>
              <a:t>‹#›</a:t>
            </a:fld>
            <a:endParaRPr lang="en-US" altLang="ru-RU"/>
          </a:p>
        </p:txBody>
      </p:sp>
    </p:spTree>
    <p:extLst>
      <p:ext uri="{BB962C8B-B14F-4D97-AF65-F5344CB8AC3E}">
        <p14:creationId xmlns:p14="http://schemas.microsoft.com/office/powerpoint/2010/main" val="29441015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a16="http://schemas.microsoft.com/office/drawing/2014/main" id="{52FB6EE8-AD07-485F-B812-D6C6D72B639C}"/>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9A267-A809-484B-88AE-BEC2E9F1216F}"/>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AA08F5C-AE1F-4CD5-9DDC-4450E41FEF50}"/>
              </a:ext>
            </a:extLst>
          </p:cNvPr>
          <p:cNvSpPr>
            <a:spLocks noGrp="1" noChangeArrowheads="1"/>
          </p:cNvSpPr>
          <p:nvPr>
            <p:ph type="sldNum" idx="12"/>
          </p:nvPr>
        </p:nvSpPr>
        <p:spPr>
          <a:ln/>
        </p:spPr>
        <p:txBody>
          <a:bodyPr/>
          <a:lstStyle>
            <a:lvl1pPr>
              <a:defRPr/>
            </a:lvl1pPr>
          </a:lstStyle>
          <a:p>
            <a:fld id="{A4B99C40-C275-44BB-A9CD-CD97998454E4}" type="slidenum">
              <a:rPr lang="en-US" altLang="ru-RU"/>
              <a:pPr/>
              <a:t>‹#›</a:t>
            </a:fld>
            <a:endParaRPr lang="en-US" altLang="ru-RU"/>
          </a:p>
        </p:txBody>
      </p:sp>
    </p:spTree>
    <p:extLst>
      <p:ext uri="{BB962C8B-B14F-4D97-AF65-F5344CB8AC3E}">
        <p14:creationId xmlns:p14="http://schemas.microsoft.com/office/powerpoint/2010/main" val="555555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56B65BE0-F07E-4710-A33A-B195F4DF7013}"/>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1CFA6F-F2DA-482D-AC3E-5C1EE1201707}"/>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079483-26F2-4FD2-9B1C-F30BC159F79C}"/>
              </a:ext>
            </a:extLst>
          </p:cNvPr>
          <p:cNvSpPr>
            <a:spLocks noGrp="1" noChangeArrowheads="1"/>
          </p:cNvSpPr>
          <p:nvPr>
            <p:ph type="sldNum" idx="12"/>
          </p:nvPr>
        </p:nvSpPr>
        <p:spPr>
          <a:ln/>
        </p:spPr>
        <p:txBody>
          <a:bodyPr/>
          <a:lstStyle>
            <a:lvl1pPr>
              <a:defRPr/>
            </a:lvl1pPr>
          </a:lstStyle>
          <a:p>
            <a:fld id="{A2DE7AAA-44F3-4CCB-BA04-A9D3F3B95E90}" type="slidenum">
              <a:rPr lang="en-US" altLang="ru-RU"/>
              <a:pPr/>
              <a:t>‹#›</a:t>
            </a:fld>
            <a:endParaRPr lang="en-US" altLang="ru-RU"/>
          </a:p>
        </p:txBody>
      </p:sp>
    </p:spTree>
    <p:extLst>
      <p:ext uri="{BB962C8B-B14F-4D97-AF65-F5344CB8AC3E}">
        <p14:creationId xmlns:p14="http://schemas.microsoft.com/office/powerpoint/2010/main" val="17828726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55051" y="273050"/>
            <a:ext cx="26818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3050"/>
            <a:ext cx="7842251"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0B76FC06-2C2C-456A-B612-09236DF80A18}"/>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1E940CA-07A6-4C2A-B35F-E4033D29FA92}"/>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DE072B-86BC-49F3-9C84-17FF573286C5}"/>
              </a:ext>
            </a:extLst>
          </p:cNvPr>
          <p:cNvSpPr>
            <a:spLocks noGrp="1" noChangeArrowheads="1"/>
          </p:cNvSpPr>
          <p:nvPr>
            <p:ph type="sldNum" idx="12"/>
          </p:nvPr>
        </p:nvSpPr>
        <p:spPr>
          <a:ln/>
        </p:spPr>
        <p:txBody>
          <a:bodyPr/>
          <a:lstStyle>
            <a:lvl1pPr>
              <a:defRPr/>
            </a:lvl1pPr>
          </a:lstStyle>
          <a:p>
            <a:fld id="{0FB8A05F-D83A-4115-A0FD-92873DE02561}" type="slidenum">
              <a:rPr lang="en-US" altLang="ru-RU"/>
              <a:pPr/>
              <a:t>‹#›</a:t>
            </a:fld>
            <a:endParaRPr lang="en-US" altLang="ru-RU"/>
          </a:p>
        </p:txBody>
      </p:sp>
    </p:spTree>
    <p:extLst>
      <p:ext uri="{BB962C8B-B14F-4D97-AF65-F5344CB8AC3E}">
        <p14:creationId xmlns:p14="http://schemas.microsoft.com/office/powerpoint/2010/main" val="2587285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8630F2-074E-4B57-BAE0-90C09B0E1FAD}"/>
              </a:ext>
            </a:extLst>
          </p:cNvPr>
          <p:cNvSpPr>
            <a:spLocks noGrp="1"/>
          </p:cNvSpPr>
          <p:nvPr>
            <p:ph type="dt" sz="half" idx="10"/>
          </p:nvPr>
        </p:nvSpPr>
        <p:spPr/>
        <p:txBody>
          <a:bodyPr/>
          <a:lstStyle/>
          <a:p>
            <a:fld id="{7350A38F-C130-4425-931B-2ECE6D292E34}" type="datetimeFigureOut">
              <a:rPr lang="en-US" smtClean="0"/>
              <a:t>2/18/2021</a:t>
            </a:fld>
            <a:endParaRPr lang="en-US"/>
          </a:p>
        </p:txBody>
      </p:sp>
      <p:sp>
        <p:nvSpPr>
          <p:cNvPr id="3" name="Footer Placeholder 2">
            <a:extLst>
              <a:ext uri="{FF2B5EF4-FFF2-40B4-BE49-F238E27FC236}">
                <a16:creationId xmlns:a16="http://schemas.microsoft.com/office/drawing/2014/main" id="{320109A5-9222-41BC-B6F7-F0188503A3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E1B1E6-7D33-4594-931C-A609E67CD8D1}"/>
              </a:ext>
            </a:extLst>
          </p:cNvPr>
          <p:cNvSpPr>
            <a:spLocks noGrp="1"/>
          </p:cNvSpPr>
          <p:nvPr>
            <p:ph type="sldNum" sz="quarter" idx="12"/>
          </p:nvPr>
        </p:nvSpPr>
        <p:spPr/>
        <p:txBody>
          <a:bodyPr/>
          <a:lstStyle/>
          <a:p>
            <a:fld id="{CFBA9A17-702F-4A12-A943-B57E31AD1434}" type="slidenum">
              <a:rPr lang="en-US" smtClean="0"/>
              <a:t>‹#›</a:t>
            </a:fld>
            <a:endParaRPr lang="en-US"/>
          </a:p>
        </p:txBody>
      </p:sp>
    </p:spTree>
    <p:extLst>
      <p:ext uri="{BB962C8B-B14F-4D97-AF65-F5344CB8AC3E}">
        <p14:creationId xmlns:p14="http://schemas.microsoft.com/office/powerpoint/2010/main" val="429060175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Rectangle 4">
            <a:extLst>
              <a:ext uri="{FF2B5EF4-FFF2-40B4-BE49-F238E27FC236}">
                <a16:creationId xmlns:a16="http://schemas.microsoft.com/office/drawing/2014/main" id="{A6E10629-9EB8-4305-A48B-D9D8496401D0}"/>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222675F-EE0D-4109-8B96-50930AF9DE1C}"/>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4F3287F-0634-4E51-B588-3D0FE078FB37}"/>
              </a:ext>
            </a:extLst>
          </p:cNvPr>
          <p:cNvSpPr>
            <a:spLocks noGrp="1" noChangeArrowheads="1"/>
          </p:cNvSpPr>
          <p:nvPr>
            <p:ph type="sldNum" idx="12"/>
          </p:nvPr>
        </p:nvSpPr>
        <p:spPr>
          <a:ln/>
        </p:spPr>
        <p:txBody>
          <a:bodyPr/>
          <a:lstStyle>
            <a:lvl1pPr>
              <a:defRPr/>
            </a:lvl1pPr>
          </a:lstStyle>
          <a:p>
            <a:fld id="{3B6BDB6D-FFBA-40E7-A79A-27EAA19C089B}" type="slidenum">
              <a:rPr lang="en-US" altLang="ru-RU"/>
              <a:pPr/>
              <a:t>‹#›</a:t>
            </a:fld>
            <a:endParaRPr lang="en-US" altLang="ru-RU"/>
          </a:p>
        </p:txBody>
      </p:sp>
    </p:spTree>
    <p:extLst>
      <p:ext uri="{BB962C8B-B14F-4D97-AF65-F5344CB8AC3E}">
        <p14:creationId xmlns:p14="http://schemas.microsoft.com/office/powerpoint/2010/main" val="3497966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Содержимое 2"/>
          <p:cNvSpPr>
            <a:spLocks noGrp="1"/>
          </p:cNvSpPr>
          <p:nvPr>
            <p:ph sz="quarter" idx="1"/>
          </p:nvPr>
        </p:nvSpPr>
        <p:spPr>
          <a:xfrm>
            <a:off x="609601" y="1604963"/>
            <a:ext cx="5262033" cy="21145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09601" y="3871914"/>
            <a:ext cx="5262033" cy="21161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074834" y="1604963"/>
            <a:ext cx="5262033" cy="43830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a:extLst>
              <a:ext uri="{FF2B5EF4-FFF2-40B4-BE49-F238E27FC236}">
                <a16:creationId xmlns:a16="http://schemas.microsoft.com/office/drawing/2014/main" id="{443F4522-DC97-485F-9506-7EA371947ACA}"/>
              </a:ext>
            </a:extLst>
          </p:cNvPr>
          <p:cNvSpPr>
            <a:spLocks noGrp="1" noChangeArrowheads="1"/>
          </p:cNvSpPr>
          <p:nvPr>
            <p:ph type="dt"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6A42D280-D039-4A10-9730-0736075ADF35}"/>
              </a:ext>
            </a:extLst>
          </p:cNvPr>
          <p:cNvSpPr>
            <a:spLocks noGrp="1" noChangeArrowheads="1"/>
          </p:cNvSpPr>
          <p:nvPr>
            <p:ph type="ft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E45EA8BA-3CD3-4EC4-97F2-7A5CA92DAB05}"/>
              </a:ext>
            </a:extLst>
          </p:cNvPr>
          <p:cNvSpPr>
            <a:spLocks noGrp="1" noChangeArrowheads="1"/>
          </p:cNvSpPr>
          <p:nvPr>
            <p:ph type="sldNum" idx="12"/>
          </p:nvPr>
        </p:nvSpPr>
        <p:spPr>
          <a:ln/>
        </p:spPr>
        <p:txBody>
          <a:bodyPr/>
          <a:lstStyle>
            <a:lvl1pPr>
              <a:defRPr/>
            </a:lvl1pPr>
          </a:lstStyle>
          <a:p>
            <a:fld id="{E937C27C-2AC1-416E-90CE-509BAE09C4B3}" type="slidenum">
              <a:rPr lang="en-US" altLang="ru-RU"/>
              <a:pPr/>
              <a:t>‹#›</a:t>
            </a:fld>
            <a:endParaRPr lang="en-US" altLang="ru-RU"/>
          </a:p>
        </p:txBody>
      </p:sp>
    </p:spTree>
    <p:extLst>
      <p:ext uri="{BB962C8B-B14F-4D97-AF65-F5344CB8AC3E}">
        <p14:creationId xmlns:p14="http://schemas.microsoft.com/office/powerpoint/2010/main" val="35849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A9AD809-B69D-3F47-884B-D4837D472CAF}" type="datetimeFigureOut">
              <a:rPr lang="en-US" smtClean="0">
                <a:solidFill>
                  <a:prstClr val="black">
                    <a:tint val="75000"/>
                  </a:prstClr>
                </a:solidFill>
              </a:rPr>
              <a:pPr/>
              <a:t>2/18/2021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B4976D-9CAC-1A42-B435-3C2E637A2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7842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9AD809-B69D-3F47-884B-D4837D472CAF}" type="datetimeFigureOut">
              <a:rPr lang="en-US" smtClean="0">
                <a:solidFill>
                  <a:prstClr val="black">
                    <a:tint val="75000"/>
                  </a:prstClr>
                </a:solidFill>
              </a:rPr>
              <a:pPr/>
              <a:t>2/18/2021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B4976D-9CAC-1A42-B435-3C2E637A2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6514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AD809-B69D-3F47-884B-D4837D472CAF}" type="datetimeFigureOut">
              <a:rPr lang="en-US" smtClean="0">
                <a:solidFill>
                  <a:prstClr val="black">
                    <a:tint val="75000"/>
                  </a:prstClr>
                </a:solidFill>
              </a:rPr>
              <a:pPr/>
              <a:t>2/18/2021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B4976D-9CAC-1A42-B435-3C2E637A2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2064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9AD809-B69D-3F47-884B-D4837D472CAF}" type="datetimeFigureOut">
              <a:rPr lang="en-US" smtClean="0">
                <a:solidFill>
                  <a:prstClr val="black">
                    <a:tint val="75000"/>
                  </a:prstClr>
                </a:solidFill>
              </a:rPr>
              <a:pPr/>
              <a:t>2/18/2021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B4976D-9CAC-1A42-B435-3C2E637A2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4173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9AD809-B69D-3F47-884B-D4837D472CAF}" type="datetimeFigureOut">
              <a:rPr lang="en-US" smtClean="0">
                <a:solidFill>
                  <a:prstClr val="black">
                    <a:tint val="75000"/>
                  </a:prstClr>
                </a:solidFill>
              </a:rPr>
              <a:pPr/>
              <a:t>2/18/2021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B4976D-9CAC-1A42-B435-3C2E637A2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3768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9AD809-B69D-3F47-884B-D4837D472CAF}" type="datetimeFigureOut">
              <a:rPr lang="en-US" smtClean="0">
                <a:solidFill>
                  <a:prstClr val="black">
                    <a:tint val="75000"/>
                  </a:prstClr>
                </a:solidFill>
              </a:rPr>
              <a:pPr/>
              <a:t>2/18/2021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B4976D-9CAC-1A42-B435-3C2E637A2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54500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9AD809-B69D-3F47-884B-D4837D472CAF}" type="datetimeFigureOut">
              <a:rPr lang="en-US" smtClean="0">
                <a:solidFill>
                  <a:prstClr val="black">
                    <a:tint val="75000"/>
                  </a:prstClr>
                </a:solidFill>
              </a:rPr>
              <a:pPr/>
              <a:t>2/18/2021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B4976D-9CAC-1A42-B435-3C2E637A2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03344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9AD809-B69D-3F47-884B-D4837D472CAF}" type="datetimeFigureOut">
              <a:rPr lang="en-US" smtClean="0">
                <a:solidFill>
                  <a:prstClr val="black">
                    <a:tint val="75000"/>
                  </a:prstClr>
                </a:solidFill>
              </a:rPr>
              <a:pPr/>
              <a:t>2/18/2021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B4976D-9CAC-1A42-B435-3C2E637A2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63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39094902-FE63-49B8-BD35-3262392049C4}" type="datetimeFigureOut">
              <a:rPr lang="ru-RU">
                <a:solidFill>
                  <a:prstClr val="black">
                    <a:tint val="75000"/>
                  </a:prstClr>
                </a:solidFill>
              </a:rPr>
              <a:pPr>
                <a:def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615B4C72-E961-411B-B502-EA5EB7788D53}" type="slidenum">
              <a:rPr lang="ru-RU" altLang="en-US"/>
              <a:pPr/>
              <a:t>‹#›</a:t>
            </a:fld>
            <a:endParaRPr lang="ru-RU" altLang="en-US"/>
          </a:p>
        </p:txBody>
      </p:sp>
    </p:spTree>
    <p:extLst>
      <p:ext uri="{BB962C8B-B14F-4D97-AF65-F5344CB8AC3E}">
        <p14:creationId xmlns:p14="http://schemas.microsoft.com/office/powerpoint/2010/main" val="3849670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9AD809-B69D-3F47-884B-D4837D472CAF}" type="datetimeFigureOut">
              <a:rPr lang="en-US" smtClean="0">
                <a:solidFill>
                  <a:prstClr val="black">
                    <a:tint val="75000"/>
                  </a:prstClr>
                </a:solidFill>
              </a:rPr>
              <a:pPr/>
              <a:t>2/18/2021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B4976D-9CAC-1A42-B435-3C2E637A2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0360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9AD809-B69D-3F47-884B-D4837D472CAF}" type="datetimeFigureOut">
              <a:rPr lang="en-US" smtClean="0">
                <a:solidFill>
                  <a:prstClr val="black">
                    <a:tint val="75000"/>
                  </a:prstClr>
                </a:solidFill>
              </a:rPr>
              <a:pPr/>
              <a:t>2/18/2021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B4976D-9CAC-1A42-B435-3C2E637A2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5056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9AD809-B69D-3F47-884B-D4837D472CAF}" type="datetimeFigureOut">
              <a:rPr lang="en-US" smtClean="0">
                <a:solidFill>
                  <a:prstClr val="black">
                    <a:tint val="75000"/>
                  </a:prstClr>
                </a:solidFill>
              </a:rPr>
              <a:pPr/>
              <a:t>2/18/2021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B4976D-9CAC-1A42-B435-3C2E637A2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0599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itle Only">
    <p:bg>
      <p:bgPr>
        <a:pattFill prst="diagBrick">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43EC503-27B3-4CE9-9F20-36440C89F968}"/>
              </a:ext>
            </a:extLst>
          </p:cNvPr>
          <p:cNvSpPr>
            <a:spLocks noGrp="1"/>
          </p:cNvSpPr>
          <p:nvPr>
            <p:ph type="dt" sz="half" idx="10"/>
          </p:nvPr>
        </p:nvSpPr>
        <p:spPr/>
        <p:txBody>
          <a:bodyPr/>
          <a:lstStyle/>
          <a:p>
            <a:fld id="{7350A38F-C130-4425-931B-2ECE6D292E34}" type="datetimeFigureOut">
              <a:rPr lang="en-US" smtClean="0"/>
              <a:t>2/18/2021</a:t>
            </a:fld>
            <a:endParaRPr lang="en-US"/>
          </a:p>
        </p:txBody>
      </p:sp>
      <p:sp>
        <p:nvSpPr>
          <p:cNvPr id="4" name="Footer Placeholder 3">
            <a:extLst>
              <a:ext uri="{FF2B5EF4-FFF2-40B4-BE49-F238E27FC236}">
                <a16:creationId xmlns:a16="http://schemas.microsoft.com/office/drawing/2014/main" id="{698C7643-CC17-4E85-9969-8943C0A859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F9C293-9C43-442F-8704-3EE2E6D5B9E6}"/>
              </a:ext>
            </a:extLst>
          </p:cNvPr>
          <p:cNvSpPr>
            <a:spLocks noGrp="1"/>
          </p:cNvSpPr>
          <p:nvPr>
            <p:ph type="sldNum" sz="quarter" idx="12"/>
          </p:nvPr>
        </p:nvSpPr>
        <p:spPr/>
        <p:txBody>
          <a:bodyPr/>
          <a:lstStyle/>
          <a:p>
            <a:fld id="{CFBA9A17-702F-4A12-A943-B57E31AD1434}" type="slidenum">
              <a:rPr lang="en-US" smtClean="0"/>
              <a:t>‹#›</a:t>
            </a:fld>
            <a:endParaRPr lang="en-US"/>
          </a:p>
        </p:txBody>
      </p:sp>
      <p:sp>
        <p:nvSpPr>
          <p:cNvPr id="6" name="Arc 5">
            <a:extLst>
              <a:ext uri="{FF2B5EF4-FFF2-40B4-BE49-F238E27FC236}">
                <a16:creationId xmlns:a16="http://schemas.microsoft.com/office/drawing/2014/main" id="{70D7FD03-2602-4E10-9470-FF2320CA3A48}"/>
              </a:ext>
            </a:extLst>
          </p:cNvPr>
          <p:cNvSpPr/>
          <p:nvPr userDrawn="1"/>
        </p:nvSpPr>
        <p:spPr>
          <a:xfrm>
            <a:off x="9975850" y="4908550"/>
            <a:ext cx="5537200" cy="5537200"/>
          </a:xfrm>
          <a:prstGeom prst="arc">
            <a:avLst>
              <a:gd name="adj1" fmla="val 11823999"/>
              <a:gd name="adj2" fmla="val 15512767"/>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Diamond 4">
            <a:extLst>
              <a:ext uri="{FF2B5EF4-FFF2-40B4-BE49-F238E27FC236}">
                <a16:creationId xmlns:a16="http://schemas.microsoft.com/office/drawing/2014/main" id="{7512FB94-472C-4535-80D5-CB3383956641}"/>
              </a:ext>
            </a:extLst>
          </p:cNvPr>
          <p:cNvSpPr/>
          <p:nvPr userDrawn="1"/>
        </p:nvSpPr>
        <p:spPr>
          <a:xfrm>
            <a:off x="0" y="0"/>
            <a:ext cx="3193143" cy="4069443"/>
          </a:xfrm>
          <a:custGeom>
            <a:avLst/>
            <a:gdLst>
              <a:gd name="connsiteX0" fmla="*/ 0 w 6386286"/>
              <a:gd name="connsiteY0" fmla="*/ 3193143 h 6386286"/>
              <a:gd name="connsiteX1" fmla="*/ 3193143 w 6386286"/>
              <a:gd name="connsiteY1" fmla="*/ 0 h 6386286"/>
              <a:gd name="connsiteX2" fmla="*/ 6386286 w 6386286"/>
              <a:gd name="connsiteY2" fmla="*/ 3193143 h 6386286"/>
              <a:gd name="connsiteX3" fmla="*/ 3193143 w 6386286"/>
              <a:gd name="connsiteY3" fmla="*/ 6386286 h 6386286"/>
              <a:gd name="connsiteX4" fmla="*/ 0 w 6386286"/>
              <a:gd name="connsiteY4" fmla="*/ 3193143 h 6386286"/>
              <a:gd name="connsiteX0" fmla="*/ 0 w 6386286"/>
              <a:gd name="connsiteY0" fmla="*/ 3193143 h 6386286"/>
              <a:gd name="connsiteX1" fmla="*/ 3193143 w 6386286"/>
              <a:gd name="connsiteY1" fmla="*/ 0 h 6386286"/>
              <a:gd name="connsiteX2" fmla="*/ 5509623 w 6386286"/>
              <a:gd name="connsiteY2" fmla="*/ 2316843 h 6386286"/>
              <a:gd name="connsiteX3" fmla="*/ 6386286 w 6386286"/>
              <a:gd name="connsiteY3" fmla="*/ 3193143 h 6386286"/>
              <a:gd name="connsiteX4" fmla="*/ 3193143 w 6386286"/>
              <a:gd name="connsiteY4" fmla="*/ 6386286 h 6386286"/>
              <a:gd name="connsiteX5" fmla="*/ 0 w 6386286"/>
              <a:gd name="connsiteY5" fmla="*/ 3193143 h 6386286"/>
              <a:gd name="connsiteX0" fmla="*/ 3193143 w 6386286"/>
              <a:gd name="connsiteY0" fmla="*/ 0 h 6386286"/>
              <a:gd name="connsiteX1" fmla="*/ 5509623 w 6386286"/>
              <a:gd name="connsiteY1" fmla="*/ 2316843 h 6386286"/>
              <a:gd name="connsiteX2" fmla="*/ 6386286 w 6386286"/>
              <a:gd name="connsiteY2" fmla="*/ 3193143 h 6386286"/>
              <a:gd name="connsiteX3" fmla="*/ 3193143 w 6386286"/>
              <a:gd name="connsiteY3" fmla="*/ 6386286 h 6386286"/>
              <a:gd name="connsiteX4" fmla="*/ 0 w 6386286"/>
              <a:gd name="connsiteY4" fmla="*/ 3193143 h 6386286"/>
              <a:gd name="connsiteX5" fmla="*/ 3284583 w 6386286"/>
              <a:gd name="connsiteY5" fmla="*/ 91440 h 6386286"/>
              <a:gd name="connsiteX0" fmla="*/ 3193143 w 6386286"/>
              <a:gd name="connsiteY0" fmla="*/ 0 h 6386286"/>
              <a:gd name="connsiteX1" fmla="*/ 5509623 w 6386286"/>
              <a:gd name="connsiteY1" fmla="*/ 2316843 h 6386286"/>
              <a:gd name="connsiteX2" fmla="*/ 6386286 w 6386286"/>
              <a:gd name="connsiteY2" fmla="*/ 3193143 h 6386286"/>
              <a:gd name="connsiteX3" fmla="*/ 3193143 w 6386286"/>
              <a:gd name="connsiteY3" fmla="*/ 6386286 h 6386286"/>
              <a:gd name="connsiteX4" fmla="*/ 0 w 6386286"/>
              <a:gd name="connsiteY4" fmla="*/ 3193143 h 6386286"/>
              <a:gd name="connsiteX0" fmla="*/ 5509623 w 6386286"/>
              <a:gd name="connsiteY0" fmla="*/ 0 h 4069443"/>
              <a:gd name="connsiteX1" fmla="*/ 6386286 w 6386286"/>
              <a:gd name="connsiteY1" fmla="*/ 876300 h 4069443"/>
              <a:gd name="connsiteX2" fmla="*/ 3193143 w 6386286"/>
              <a:gd name="connsiteY2" fmla="*/ 4069443 h 4069443"/>
              <a:gd name="connsiteX3" fmla="*/ 0 w 6386286"/>
              <a:gd name="connsiteY3" fmla="*/ 876300 h 4069443"/>
              <a:gd name="connsiteX0" fmla="*/ 2316480 w 3193143"/>
              <a:gd name="connsiteY0" fmla="*/ 0 h 4069443"/>
              <a:gd name="connsiteX1" fmla="*/ 3193143 w 3193143"/>
              <a:gd name="connsiteY1" fmla="*/ 876300 h 4069443"/>
              <a:gd name="connsiteX2" fmla="*/ 0 w 3193143"/>
              <a:gd name="connsiteY2" fmla="*/ 4069443 h 4069443"/>
            </a:gdLst>
            <a:ahLst/>
            <a:cxnLst>
              <a:cxn ang="0">
                <a:pos x="connsiteX0" y="connsiteY0"/>
              </a:cxn>
              <a:cxn ang="0">
                <a:pos x="connsiteX1" y="connsiteY1"/>
              </a:cxn>
              <a:cxn ang="0">
                <a:pos x="connsiteX2" y="connsiteY2"/>
              </a:cxn>
            </a:cxnLst>
            <a:rect l="l" t="t" r="r" b="b"/>
            <a:pathLst>
              <a:path w="3193143" h="4069443">
                <a:moveTo>
                  <a:pt x="2316480" y="0"/>
                </a:moveTo>
                <a:lnTo>
                  <a:pt x="3193143" y="876300"/>
                </a:lnTo>
                <a:lnTo>
                  <a:pt x="0" y="4069443"/>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45642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9AF52B04-5B0A-40F1-9207-919F69A292AC}"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8083F9E-01D3-4740-835B-F54512676C8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79468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AF52B04-5B0A-40F1-9207-919F69A292AC}"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8083F9E-01D3-4740-835B-F54512676C8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219152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AF52B04-5B0A-40F1-9207-919F69A292AC}"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8083F9E-01D3-4740-835B-F54512676C8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74757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AF52B04-5B0A-40F1-9207-919F69A292AC}"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8083F9E-01D3-4740-835B-F54512676C8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923492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AF52B04-5B0A-40F1-9207-919F69A292AC}" type="datetimeFigureOut">
              <a:rPr lang="ru-RU" smtClean="0">
                <a:solidFill>
                  <a:prstClr val="black">
                    <a:tint val="75000"/>
                  </a:prstClr>
                </a:solidFill>
              </a:rPr>
              <a:pPr/>
              <a:t>18.02.2021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E8083F9E-01D3-4740-835B-F54512676C8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493570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AF52B04-5B0A-40F1-9207-919F69A292AC}" type="datetimeFigureOut">
              <a:rPr lang="ru-RU" smtClean="0">
                <a:solidFill>
                  <a:prstClr val="black">
                    <a:tint val="75000"/>
                  </a:prstClr>
                </a:solidFill>
              </a:rPr>
              <a:pPr/>
              <a:t>18.02.2021</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E8083F9E-01D3-4740-835B-F54512676C8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49332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D8E476EE-09B1-4014-98DA-F9C02AD34D5C}" type="datetimeFigureOut">
              <a:rPr lang="ru-RU">
                <a:solidFill>
                  <a:prstClr val="black">
                    <a:tint val="75000"/>
                  </a:prstClr>
                </a:solidFill>
              </a:rPr>
              <a:pPr>
                <a:def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59C360B1-322B-4E1E-8B32-036BDC841C90}" type="slidenum">
              <a:rPr lang="ru-RU" altLang="en-US"/>
              <a:pPr/>
              <a:t>‹#›</a:t>
            </a:fld>
            <a:endParaRPr lang="ru-RU" altLang="en-US"/>
          </a:p>
        </p:txBody>
      </p:sp>
    </p:spTree>
    <p:extLst>
      <p:ext uri="{BB962C8B-B14F-4D97-AF65-F5344CB8AC3E}">
        <p14:creationId xmlns:p14="http://schemas.microsoft.com/office/powerpoint/2010/main" val="1361992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AF52B04-5B0A-40F1-9207-919F69A292AC}" type="datetimeFigureOut">
              <a:rPr lang="ru-RU" smtClean="0">
                <a:solidFill>
                  <a:prstClr val="black">
                    <a:tint val="75000"/>
                  </a:prstClr>
                </a:solidFill>
              </a:rPr>
              <a:pPr/>
              <a:t>18.02.2021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E8083F9E-01D3-4740-835B-F54512676C8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21337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AF52B04-5B0A-40F1-9207-919F69A292AC}"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8083F9E-01D3-4740-835B-F54512676C8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011774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AF52B04-5B0A-40F1-9207-919F69A292AC}"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8083F9E-01D3-4740-835B-F54512676C8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145530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AF52B04-5B0A-40F1-9207-919F69A292AC}"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8083F9E-01D3-4740-835B-F54512676C8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933112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AF52B04-5B0A-40F1-9207-919F69A292AC}"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8083F9E-01D3-4740-835B-F54512676C8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169784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Only">
    <p:bg>
      <p:bgPr>
        <a:pattFill prst="diagBrick">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43EC503-27B3-4CE9-9F20-36440C89F968}"/>
              </a:ext>
            </a:extLst>
          </p:cNvPr>
          <p:cNvSpPr>
            <a:spLocks noGrp="1"/>
          </p:cNvSpPr>
          <p:nvPr>
            <p:ph type="dt" sz="half" idx="10"/>
          </p:nvPr>
        </p:nvSpPr>
        <p:spPr/>
        <p:txBody>
          <a:bodyPr/>
          <a:lstStyle/>
          <a:p>
            <a:fld id="{7350A38F-C130-4425-931B-2ECE6D292E34}" type="datetimeFigureOut">
              <a:rPr lang="en-US" smtClean="0"/>
              <a:t>2/18/2021</a:t>
            </a:fld>
            <a:endParaRPr lang="en-US"/>
          </a:p>
        </p:txBody>
      </p:sp>
      <p:sp>
        <p:nvSpPr>
          <p:cNvPr id="4" name="Footer Placeholder 3">
            <a:extLst>
              <a:ext uri="{FF2B5EF4-FFF2-40B4-BE49-F238E27FC236}">
                <a16:creationId xmlns:a16="http://schemas.microsoft.com/office/drawing/2014/main" id="{698C7643-CC17-4E85-9969-8943C0A859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F9C293-9C43-442F-8704-3EE2E6D5B9E6}"/>
              </a:ext>
            </a:extLst>
          </p:cNvPr>
          <p:cNvSpPr>
            <a:spLocks noGrp="1"/>
          </p:cNvSpPr>
          <p:nvPr>
            <p:ph type="sldNum" sz="quarter" idx="12"/>
          </p:nvPr>
        </p:nvSpPr>
        <p:spPr/>
        <p:txBody>
          <a:bodyPr/>
          <a:lstStyle/>
          <a:p>
            <a:fld id="{CFBA9A17-702F-4A12-A943-B57E31AD1434}" type="slidenum">
              <a:rPr lang="en-US" smtClean="0"/>
              <a:t>‹#›</a:t>
            </a:fld>
            <a:endParaRPr lang="en-US"/>
          </a:p>
        </p:txBody>
      </p:sp>
      <p:sp>
        <p:nvSpPr>
          <p:cNvPr id="6" name="Arc 5">
            <a:extLst>
              <a:ext uri="{FF2B5EF4-FFF2-40B4-BE49-F238E27FC236}">
                <a16:creationId xmlns:a16="http://schemas.microsoft.com/office/drawing/2014/main" id="{70D7FD03-2602-4E10-9470-FF2320CA3A48}"/>
              </a:ext>
            </a:extLst>
          </p:cNvPr>
          <p:cNvSpPr/>
          <p:nvPr userDrawn="1"/>
        </p:nvSpPr>
        <p:spPr>
          <a:xfrm>
            <a:off x="9975850" y="4908550"/>
            <a:ext cx="5537200" cy="5537200"/>
          </a:xfrm>
          <a:prstGeom prst="arc">
            <a:avLst>
              <a:gd name="adj1" fmla="val 11823999"/>
              <a:gd name="adj2" fmla="val 15512767"/>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Diamond 4">
            <a:extLst>
              <a:ext uri="{FF2B5EF4-FFF2-40B4-BE49-F238E27FC236}">
                <a16:creationId xmlns:a16="http://schemas.microsoft.com/office/drawing/2014/main" id="{7512FB94-472C-4535-80D5-CB3383956641}"/>
              </a:ext>
            </a:extLst>
          </p:cNvPr>
          <p:cNvSpPr/>
          <p:nvPr userDrawn="1"/>
        </p:nvSpPr>
        <p:spPr>
          <a:xfrm>
            <a:off x="0" y="0"/>
            <a:ext cx="3193143" cy="4069443"/>
          </a:xfrm>
          <a:custGeom>
            <a:avLst/>
            <a:gdLst>
              <a:gd name="connsiteX0" fmla="*/ 0 w 6386286"/>
              <a:gd name="connsiteY0" fmla="*/ 3193143 h 6386286"/>
              <a:gd name="connsiteX1" fmla="*/ 3193143 w 6386286"/>
              <a:gd name="connsiteY1" fmla="*/ 0 h 6386286"/>
              <a:gd name="connsiteX2" fmla="*/ 6386286 w 6386286"/>
              <a:gd name="connsiteY2" fmla="*/ 3193143 h 6386286"/>
              <a:gd name="connsiteX3" fmla="*/ 3193143 w 6386286"/>
              <a:gd name="connsiteY3" fmla="*/ 6386286 h 6386286"/>
              <a:gd name="connsiteX4" fmla="*/ 0 w 6386286"/>
              <a:gd name="connsiteY4" fmla="*/ 3193143 h 6386286"/>
              <a:gd name="connsiteX0" fmla="*/ 0 w 6386286"/>
              <a:gd name="connsiteY0" fmla="*/ 3193143 h 6386286"/>
              <a:gd name="connsiteX1" fmla="*/ 3193143 w 6386286"/>
              <a:gd name="connsiteY1" fmla="*/ 0 h 6386286"/>
              <a:gd name="connsiteX2" fmla="*/ 5509623 w 6386286"/>
              <a:gd name="connsiteY2" fmla="*/ 2316843 h 6386286"/>
              <a:gd name="connsiteX3" fmla="*/ 6386286 w 6386286"/>
              <a:gd name="connsiteY3" fmla="*/ 3193143 h 6386286"/>
              <a:gd name="connsiteX4" fmla="*/ 3193143 w 6386286"/>
              <a:gd name="connsiteY4" fmla="*/ 6386286 h 6386286"/>
              <a:gd name="connsiteX5" fmla="*/ 0 w 6386286"/>
              <a:gd name="connsiteY5" fmla="*/ 3193143 h 6386286"/>
              <a:gd name="connsiteX0" fmla="*/ 3193143 w 6386286"/>
              <a:gd name="connsiteY0" fmla="*/ 0 h 6386286"/>
              <a:gd name="connsiteX1" fmla="*/ 5509623 w 6386286"/>
              <a:gd name="connsiteY1" fmla="*/ 2316843 h 6386286"/>
              <a:gd name="connsiteX2" fmla="*/ 6386286 w 6386286"/>
              <a:gd name="connsiteY2" fmla="*/ 3193143 h 6386286"/>
              <a:gd name="connsiteX3" fmla="*/ 3193143 w 6386286"/>
              <a:gd name="connsiteY3" fmla="*/ 6386286 h 6386286"/>
              <a:gd name="connsiteX4" fmla="*/ 0 w 6386286"/>
              <a:gd name="connsiteY4" fmla="*/ 3193143 h 6386286"/>
              <a:gd name="connsiteX5" fmla="*/ 3284583 w 6386286"/>
              <a:gd name="connsiteY5" fmla="*/ 91440 h 6386286"/>
              <a:gd name="connsiteX0" fmla="*/ 3193143 w 6386286"/>
              <a:gd name="connsiteY0" fmla="*/ 0 h 6386286"/>
              <a:gd name="connsiteX1" fmla="*/ 5509623 w 6386286"/>
              <a:gd name="connsiteY1" fmla="*/ 2316843 h 6386286"/>
              <a:gd name="connsiteX2" fmla="*/ 6386286 w 6386286"/>
              <a:gd name="connsiteY2" fmla="*/ 3193143 h 6386286"/>
              <a:gd name="connsiteX3" fmla="*/ 3193143 w 6386286"/>
              <a:gd name="connsiteY3" fmla="*/ 6386286 h 6386286"/>
              <a:gd name="connsiteX4" fmla="*/ 0 w 6386286"/>
              <a:gd name="connsiteY4" fmla="*/ 3193143 h 6386286"/>
              <a:gd name="connsiteX0" fmla="*/ 5509623 w 6386286"/>
              <a:gd name="connsiteY0" fmla="*/ 0 h 4069443"/>
              <a:gd name="connsiteX1" fmla="*/ 6386286 w 6386286"/>
              <a:gd name="connsiteY1" fmla="*/ 876300 h 4069443"/>
              <a:gd name="connsiteX2" fmla="*/ 3193143 w 6386286"/>
              <a:gd name="connsiteY2" fmla="*/ 4069443 h 4069443"/>
              <a:gd name="connsiteX3" fmla="*/ 0 w 6386286"/>
              <a:gd name="connsiteY3" fmla="*/ 876300 h 4069443"/>
              <a:gd name="connsiteX0" fmla="*/ 2316480 w 3193143"/>
              <a:gd name="connsiteY0" fmla="*/ 0 h 4069443"/>
              <a:gd name="connsiteX1" fmla="*/ 3193143 w 3193143"/>
              <a:gd name="connsiteY1" fmla="*/ 876300 h 4069443"/>
              <a:gd name="connsiteX2" fmla="*/ 0 w 3193143"/>
              <a:gd name="connsiteY2" fmla="*/ 4069443 h 4069443"/>
            </a:gdLst>
            <a:ahLst/>
            <a:cxnLst>
              <a:cxn ang="0">
                <a:pos x="connsiteX0" y="connsiteY0"/>
              </a:cxn>
              <a:cxn ang="0">
                <a:pos x="connsiteX1" y="connsiteY1"/>
              </a:cxn>
              <a:cxn ang="0">
                <a:pos x="connsiteX2" y="connsiteY2"/>
              </a:cxn>
            </a:cxnLst>
            <a:rect l="l" t="t" r="r" b="b"/>
            <a:pathLst>
              <a:path w="3193143" h="4069443">
                <a:moveTo>
                  <a:pt x="2316480" y="0"/>
                </a:moveTo>
                <a:lnTo>
                  <a:pt x="3193143" y="876300"/>
                </a:lnTo>
                <a:lnTo>
                  <a:pt x="0" y="4069443"/>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07601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8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647" indent="0" algn="ctr">
              <a:buNone/>
              <a:defRPr>
                <a:solidFill>
                  <a:schemeClr val="tx1">
                    <a:tint val="75000"/>
                  </a:schemeClr>
                </a:solidFill>
              </a:defRPr>
            </a:lvl2pPr>
            <a:lvl3pPr marL="1217370" indent="0" algn="ctr">
              <a:buNone/>
              <a:defRPr>
                <a:solidFill>
                  <a:schemeClr val="tx1">
                    <a:tint val="75000"/>
                  </a:schemeClr>
                </a:solidFill>
              </a:defRPr>
            </a:lvl3pPr>
            <a:lvl4pPr marL="1826040" indent="0" algn="ctr">
              <a:buNone/>
              <a:defRPr>
                <a:solidFill>
                  <a:schemeClr val="tx1">
                    <a:tint val="75000"/>
                  </a:schemeClr>
                </a:solidFill>
              </a:defRPr>
            </a:lvl4pPr>
            <a:lvl5pPr marL="2434738" indent="0" algn="ctr">
              <a:buNone/>
              <a:defRPr>
                <a:solidFill>
                  <a:schemeClr val="tx1">
                    <a:tint val="75000"/>
                  </a:schemeClr>
                </a:solidFill>
              </a:defRPr>
            </a:lvl5pPr>
            <a:lvl6pPr marL="3043381" indent="0" algn="ctr">
              <a:buNone/>
              <a:defRPr>
                <a:solidFill>
                  <a:schemeClr val="tx1">
                    <a:tint val="75000"/>
                  </a:schemeClr>
                </a:solidFill>
              </a:defRPr>
            </a:lvl6pPr>
            <a:lvl7pPr marL="3652031" indent="0" algn="ctr">
              <a:buNone/>
              <a:defRPr>
                <a:solidFill>
                  <a:schemeClr val="tx1">
                    <a:tint val="75000"/>
                  </a:schemeClr>
                </a:solidFill>
              </a:defRPr>
            </a:lvl7pPr>
            <a:lvl8pPr marL="4260725" indent="0" algn="ctr">
              <a:buNone/>
              <a:defRPr>
                <a:solidFill>
                  <a:schemeClr val="tx1">
                    <a:tint val="75000"/>
                  </a:schemeClr>
                </a:solidFill>
              </a:defRPr>
            </a:lvl8pPr>
            <a:lvl9pPr marL="4869414"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08350371-CAB1-406E-A887-9CCF28054AA9}" type="datetimeFigureOut">
              <a:rPr lang="ru-RU"/>
              <a:pPr>
                <a:defRPr/>
              </a:pPr>
              <a:t>18.02.2021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1DC2BB68-B153-4570-B54C-1A3420E6E04A}" type="slidenum">
              <a:rPr lang="ru-RU" altLang="ru-RU"/>
              <a:pPr/>
              <a:t>‹#›</a:t>
            </a:fld>
            <a:endParaRPr lang="ru-RU" altLang="ru-RU"/>
          </a:p>
        </p:txBody>
      </p:sp>
    </p:spTree>
    <p:extLst>
      <p:ext uri="{BB962C8B-B14F-4D97-AF65-F5344CB8AC3E}">
        <p14:creationId xmlns:p14="http://schemas.microsoft.com/office/powerpoint/2010/main" val="15010436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24D988DB-D0B7-4719-93A2-41D45B78E355}" type="datetimeFigureOut">
              <a:rPr lang="ru-RU"/>
              <a:pPr>
                <a:defRPr/>
              </a:pPr>
              <a:t>18.02.2021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B153459B-CD7A-4DC6-9936-1D9BF348552E}" type="slidenum">
              <a:rPr lang="ru-RU" altLang="ru-RU"/>
              <a:pPr/>
              <a:t>‹#›</a:t>
            </a:fld>
            <a:endParaRPr lang="ru-RU" altLang="ru-RU"/>
          </a:p>
        </p:txBody>
      </p:sp>
    </p:spTree>
    <p:extLst>
      <p:ext uri="{BB962C8B-B14F-4D97-AF65-F5344CB8AC3E}">
        <p14:creationId xmlns:p14="http://schemas.microsoft.com/office/powerpoint/2010/main" val="22904891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5333"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8647" indent="0">
              <a:buNone/>
              <a:defRPr sz="2400">
                <a:solidFill>
                  <a:schemeClr val="tx1">
                    <a:tint val="75000"/>
                  </a:schemeClr>
                </a:solidFill>
              </a:defRPr>
            </a:lvl2pPr>
            <a:lvl3pPr marL="1217370" indent="0">
              <a:buNone/>
              <a:defRPr sz="2133">
                <a:solidFill>
                  <a:schemeClr val="tx1">
                    <a:tint val="75000"/>
                  </a:schemeClr>
                </a:solidFill>
              </a:defRPr>
            </a:lvl3pPr>
            <a:lvl4pPr marL="1826040" indent="0">
              <a:buNone/>
              <a:defRPr sz="1867">
                <a:solidFill>
                  <a:schemeClr val="tx1">
                    <a:tint val="75000"/>
                  </a:schemeClr>
                </a:solidFill>
              </a:defRPr>
            </a:lvl4pPr>
            <a:lvl5pPr marL="2434738" indent="0">
              <a:buNone/>
              <a:defRPr sz="1867">
                <a:solidFill>
                  <a:schemeClr val="tx1">
                    <a:tint val="75000"/>
                  </a:schemeClr>
                </a:solidFill>
              </a:defRPr>
            </a:lvl5pPr>
            <a:lvl6pPr marL="3043381" indent="0">
              <a:buNone/>
              <a:defRPr sz="1867">
                <a:solidFill>
                  <a:schemeClr val="tx1">
                    <a:tint val="75000"/>
                  </a:schemeClr>
                </a:solidFill>
              </a:defRPr>
            </a:lvl6pPr>
            <a:lvl7pPr marL="3652031" indent="0">
              <a:buNone/>
              <a:defRPr sz="1867">
                <a:solidFill>
                  <a:schemeClr val="tx1">
                    <a:tint val="75000"/>
                  </a:schemeClr>
                </a:solidFill>
              </a:defRPr>
            </a:lvl7pPr>
            <a:lvl8pPr marL="4260725" indent="0">
              <a:buNone/>
              <a:defRPr sz="1867">
                <a:solidFill>
                  <a:schemeClr val="tx1">
                    <a:tint val="75000"/>
                  </a:schemeClr>
                </a:solidFill>
              </a:defRPr>
            </a:lvl8pPr>
            <a:lvl9pPr marL="4869414" indent="0">
              <a:buNone/>
              <a:defRPr sz="1867">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14B0B0E4-8146-49AF-B93D-A1297B1DA4E2}" type="datetimeFigureOut">
              <a:rPr lang="ru-RU"/>
              <a:pPr>
                <a:defRPr/>
              </a:pPr>
              <a:t>18.02.2021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5AFDED62-C0BA-4A08-AEB4-CB26563D97AE}" type="slidenum">
              <a:rPr lang="ru-RU" altLang="ru-RU"/>
              <a:pPr/>
              <a:t>‹#›</a:t>
            </a:fld>
            <a:endParaRPr lang="ru-RU" altLang="ru-RU"/>
          </a:p>
        </p:txBody>
      </p:sp>
    </p:spTree>
    <p:extLst>
      <p:ext uri="{BB962C8B-B14F-4D97-AF65-F5344CB8AC3E}">
        <p14:creationId xmlns:p14="http://schemas.microsoft.com/office/powerpoint/2010/main" val="36062969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C7D8839F-36C1-4D54-AFB4-FB0D9612B968}" type="datetimeFigureOut">
              <a:rPr lang="ru-RU"/>
              <a:pPr>
                <a:defRPr/>
              </a:pPr>
              <a:t>18.02.2021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61FDC630-E789-45D4-9051-8FD10C19FBCC}" type="slidenum">
              <a:rPr lang="ru-RU" altLang="ru-RU"/>
              <a:pPr/>
              <a:t>‹#›</a:t>
            </a:fld>
            <a:endParaRPr lang="ru-RU" altLang="ru-RU"/>
          </a:p>
        </p:txBody>
      </p:sp>
    </p:spTree>
    <p:extLst>
      <p:ext uri="{BB962C8B-B14F-4D97-AF65-F5344CB8AC3E}">
        <p14:creationId xmlns:p14="http://schemas.microsoft.com/office/powerpoint/2010/main" val="426794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AAA48609-8625-43F6-9859-B09F4AB07DF4}" type="datetimeFigureOut">
              <a:rPr lang="ru-RU">
                <a:solidFill>
                  <a:prstClr val="black">
                    <a:tint val="75000"/>
                  </a:prstClr>
                </a:solidFill>
              </a:rPr>
              <a:pPr>
                <a:def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7AAB4DAF-9DC8-4219-A124-B6BC9B988E46}" type="slidenum">
              <a:rPr lang="ru-RU" altLang="en-US"/>
              <a:pPr/>
              <a:t>‹#›</a:t>
            </a:fld>
            <a:endParaRPr lang="ru-RU" altLang="en-US"/>
          </a:p>
        </p:txBody>
      </p:sp>
    </p:spTree>
    <p:extLst>
      <p:ext uri="{BB962C8B-B14F-4D97-AF65-F5344CB8AC3E}">
        <p14:creationId xmlns:p14="http://schemas.microsoft.com/office/powerpoint/2010/main" val="13661821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9"/>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3"/>
          </a:xfrm>
        </p:spPr>
        <p:txBody>
          <a:bodyPr anchor="b"/>
          <a:lstStyle>
            <a:lvl1pPr marL="0" indent="0">
              <a:buNone/>
              <a:defRPr sz="3200" b="1"/>
            </a:lvl1pPr>
            <a:lvl2pPr marL="608647" indent="0">
              <a:buNone/>
              <a:defRPr sz="2667" b="1"/>
            </a:lvl2pPr>
            <a:lvl3pPr marL="1217370" indent="0">
              <a:buNone/>
              <a:defRPr sz="2400" b="1"/>
            </a:lvl3pPr>
            <a:lvl4pPr marL="1826040" indent="0">
              <a:buNone/>
              <a:defRPr sz="2133" b="1"/>
            </a:lvl4pPr>
            <a:lvl5pPr marL="2434738" indent="0">
              <a:buNone/>
              <a:defRPr sz="2133" b="1"/>
            </a:lvl5pPr>
            <a:lvl6pPr marL="3043381" indent="0">
              <a:buNone/>
              <a:defRPr sz="2133" b="1"/>
            </a:lvl6pPr>
            <a:lvl7pPr marL="3652031" indent="0">
              <a:buNone/>
              <a:defRPr sz="2133" b="1"/>
            </a:lvl7pPr>
            <a:lvl8pPr marL="4260725" indent="0">
              <a:buNone/>
              <a:defRPr sz="2133" b="1"/>
            </a:lvl8pPr>
            <a:lvl9pPr marL="4869414" indent="0">
              <a:buNone/>
              <a:defRPr sz="2133"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425" y="1535113"/>
            <a:ext cx="5389033" cy="639763"/>
          </a:xfrm>
        </p:spPr>
        <p:txBody>
          <a:bodyPr anchor="b"/>
          <a:lstStyle>
            <a:lvl1pPr marL="0" indent="0">
              <a:buNone/>
              <a:defRPr sz="3200" b="1"/>
            </a:lvl1pPr>
            <a:lvl2pPr marL="608647" indent="0">
              <a:buNone/>
              <a:defRPr sz="2667" b="1"/>
            </a:lvl2pPr>
            <a:lvl3pPr marL="1217370" indent="0">
              <a:buNone/>
              <a:defRPr sz="2400" b="1"/>
            </a:lvl3pPr>
            <a:lvl4pPr marL="1826040" indent="0">
              <a:buNone/>
              <a:defRPr sz="2133" b="1"/>
            </a:lvl4pPr>
            <a:lvl5pPr marL="2434738" indent="0">
              <a:buNone/>
              <a:defRPr sz="2133" b="1"/>
            </a:lvl5pPr>
            <a:lvl6pPr marL="3043381" indent="0">
              <a:buNone/>
              <a:defRPr sz="2133" b="1"/>
            </a:lvl6pPr>
            <a:lvl7pPr marL="3652031" indent="0">
              <a:buNone/>
              <a:defRPr sz="2133" b="1"/>
            </a:lvl7pPr>
            <a:lvl8pPr marL="4260725" indent="0">
              <a:buNone/>
              <a:defRPr sz="2133" b="1"/>
            </a:lvl8pPr>
            <a:lvl9pPr marL="4869414" indent="0">
              <a:buNone/>
              <a:defRPr sz="2133" b="1"/>
            </a:lvl9pPr>
          </a:lstStyle>
          <a:p>
            <a:pPr lvl="0"/>
            <a:r>
              <a:rPr lang="ru-RU"/>
              <a:t>Образец текста</a:t>
            </a:r>
          </a:p>
        </p:txBody>
      </p:sp>
      <p:sp>
        <p:nvSpPr>
          <p:cNvPr id="6" name="Объект 5"/>
          <p:cNvSpPr>
            <a:spLocks noGrp="1"/>
          </p:cNvSpPr>
          <p:nvPr>
            <p:ph sz="quarter" idx="4"/>
          </p:nvPr>
        </p:nvSpPr>
        <p:spPr>
          <a:xfrm>
            <a:off x="6193425"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A8356162-820E-4C10-A260-0CEF6E4C985A}" type="datetimeFigureOut">
              <a:rPr lang="ru-RU"/>
              <a:pPr>
                <a:defRPr/>
              </a:pPr>
              <a:t>18.02.2021</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fld id="{CA9261CE-BA7B-4B12-9029-F4E2D2B361D4}" type="slidenum">
              <a:rPr lang="ru-RU" altLang="ru-RU"/>
              <a:pPr/>
              <a:t>‹#›</a:t>
            </a:fld>
            <a:endParaRPr lang="ru-RU" altLang="ru-RU"/>
          </a:p>
        </p:txBody>
      </p:sp>
    </p:spTree>
    <p:extLst>
      <p:ext uri="{BB962C8B-B14F-4D97-AF65-F5344CB8AC3E}">
        <p14:creationId xmlns:p14="http://schemas.microsoft.com/office/powerpoint/2010/main" val="111849174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891E8E28-1471-4460-BD35-06630A947DD1}" type="datetimeFigureOut">
              <a:rPr lang="ru-RU"/>
              <a:pPr>
                <a:defRPr/>
              </a:pPr>
              <a:t>18.02.2021</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fld id="{68401FC8-4D56-4A5C-A92D-DB8C71ABFFAE}" type="slidenum">
              <a:rPr lang="ru-RU" altLang="ru-RU"/>
              <a:pPr/>
              <a:t>‹#›</a:t>
            </a:fld>
            <a:endParaRPr lang="ru-RU" altLang="ru-RU"/>
          </a:p>
        </p:txBody>
      </p:sp>
    </p:spTree>
    <p:extLst>
      <p:ext uri="{BB962C8B-B14F-4D97-AF65-F5344CB8AC3E}">
        <p14:creationId xmlns:p14="http://schemas.microsoft.com/office/powerpoint/2010/main" val="24981733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A3EC49A2-BD09-44AD-A902-4D5C08CABEA6}" type="datetimeFigureOut">
              <a:rPr lang="ru-RU"/>
              <a:pPr>
                <a:defRPr/>
              </a:pPr>
              <a:t>18.02.2021</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fld id="{26B26F63-0475-4DB8-A193-C064FA4E0324}" type="slidenum">
              <a:rPr lang="ru-RU" altLang="ru-RU"/>
              <a:pPr/>
              <a:t>‹#›</a:t>
            </a:fld>
            <a:endParaRPr lang="ru-RU" altLang="ru-RU"/>
          </a:p>
        </p:txBody>
      </p:sp>
    </p:spTree>
    <p:extLst>
      <p:ext uri="{BB962C8B-B14F-4D97-AF65-F5344CB8AC3E}">
        <p14:creationId xmlns:p14="http://schemas.microsoft.com/office/powerpoint/2010/main" val="11961579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7" y="273049"/>
            <a:ext cx="4011084" cy="1162051"/>
          </a:xfrm>
        </p:spPr>
        <p:txBody>
          <a:bodyPr anchor="b"/>
          <a:lstStyle>
            <a:lvl1pPr algn="l">
              <a:defRPr sz="2667" b="1"/>
            </a:lvl1pPr>
          </a:lstStyle>
          <a:p>
            <a:r>
              <a:rPr lang="ru-RU"/>
              <a:t>Образец заголовка</a:t>
            </a:r>
          </a:p>
        </p:txBody>
      </p:sp>
      <p:sp>
        <p:nvSpPr>
          <p:cNvPr id="3" name="Объект 2"/>
          <p:cNvSpPr>
            <a:spLocks noGrp="1"/>
          </p:cNvSpPr>
          <p:nvPr>
            <p:ph idx="1"/>
          </p:nvPr>
        </p:nvSpPr>
        <p:spPr>
          <a:xfrm>
            <a:off x="4766741" y="27311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7" y="1435124"/>
            <a:ext cx="4011084" cy="4691063"/>
          </a:xfrm>
        </p:spPr>
        <p:txBody>
          <a:bodyPr/>
          <a:lstStyle>
            <a:lvl1pPr marL="0" indent="0">
              <a:buNone/>
              <a:defRPr sz="1867"/>
            </a:lvl1pPr>
            <a:lvl2pPr marL="608647" indent="0">
              <a:buNone/>
              <a:defRPr sz="1600"/>
            </a:lvl2pPr>
            <a:lvl3pPr marL="1217370" indent="0">
              <a:buNone/>
              <a:defRPr sz="1333"/>
            </a:lvl3pPr>
            <a:lvl4pPr marL="1826040" indent="0">
              <a:buNone/>
              <a:defRPr sz="1200"/>
            </a:lvl4pPr>
            <a:lvl5pPr marL="2434738" indent="0">
              <a:buNone/>
              <a:defRPr sz="1200"/>
            </a:lvl5pPr>
            <a:lvl6pPr marL="3043381" indent="0">
              <a:buNone/>
              <a:defRPr sz="1200"/>
            </a:lvl6pPr>
            <a:lvl7pPr marL="3652031" indent="0">
              <a:buNone/>
              <a:defRPr sz="1200"/>
            </a:lvl7pPr>
            <a:lvl8pPr marL="4260725" indent="0">
              <a:buNone/>
              <a:defRPr sz="1200"/>
            </a:lvl8pPr>
            <a:lvl9pPr marL="4869414" indent="0">
              <a:buNone/>
              <a:defRPr sz="12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9FBABE17-813C-44A7-B4A6-0F802ACBEFF0}" type="datetimeFigureOut">
              <a:rPr lang="ru-RU"/>
              <a:pPr>
                <a:defRPr/>
              </a:pPr>
              <a:t>18.02.2021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8322CE8F-6FF4-42DE-B98D-54FC3D248F32}" type="slidenum">
              <a:rPr lang="ru-RU" altLang="ru-RU"/>
              <a:pPr/>
              <a:t>‹#›</a:t>
            </a:fld>
            <a:endParaRPr lang="ru-RU" altLang="ru-RU"/>
          </a:p>
        </p:txBody>
      </p:sp>
    </p:spTree>
    <p:extLst>
      <p:ext uri="{BB962C8B-B14F-4D97-AF65-F5344CB8AC3E}">
        <p14:creationId xmlns:p14="http://schemas.microsoft.com/office/powerpoint/2010/main" val="238953249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1"/>
            <a:ext cx="7315200" cy="566739"/>
          </a:xfrm>
        </p:spPr>
        <p:txBody>
          <a:bodyPr anchor="b"/>
          <a:lstStyle>
            <a:lvl1pPr algn="l">
              <a:defRPr sz="2667"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4267"/>
            </a:lvl1pPr>
            <a:lvl2pPr marL="608647" indent="0">
              <a:buNone/>
              <a:defRPr sz="3733"/>
            </a:lvl2pPr>
            <a:lvl3pPr marL="1217370" indent="0">
              <a:buNone/>
              <a:defRPr sz="3200"/>
            </a:lvl3pPr>
            <a:lvl4pPr marL="1826040" indent="0">
              <a:buNone/>
              <a:defRPr sz="2667"/>
            </a:lvl4pPr>
            <a:lvl5pPr marL="2434738" indent="0">
              <a:buNone/>
              <a:defRPr sz="2667"/>
            </a:lvl5pPr>
            <a:lvl6pPr marL="3043381" indent="0">
              <a:buNone/>
              <a:defRPr sz="2667"/>
            </a:lvl6pPr>
            <a:lvl7pPr marL="3652031" indent="0">
              <a:buNone/>
              <a:defRPr sz="2667"/>
            </a:lvl7pPr>
            <a:lvl8pPr marL="4260725" indent="0">
              <a:buNone/>
              <a:defRPr sz="2667"/>
            </a:lvl8pPr>
            <a:lvl9pPr marL="4869414" indent="0">
              <a:buNone/>
              <a:defRPr sz="2667"/>
            </a:lvl9pPr>
          </a:lstStyle>
          <a:p>
            <a:pPr lvl="0"/>
            <a:endParaRPr lang="ru-RU" noProof="0"/>
          </a:p>
        </p:txBody>
      </p:sp>
      <p:sp>
        <p:nvSpPr>
          <p:cNvPr id="4" name="Текст 3"/>
          <p:cNvSpPr>
            <a:spLocks noGrp="1"/>
          </p:cNvSpPr>
          <p:nvPr>
            <p:ph type="body" sz="half" idx="2"/>
          </p:nvPr>
        </p:nvSpPr>
        <p:spPr>
          <a:xfrm>
            <a:off x="2389717" y="5367393"/>
            <a:ext cx="7315200" cy="804863"/>
          </a:xfrm>
        </p:spPr>
        <p:txBody>
          <a:bodyPr/>
          <a:lstStyle>
            <a:lvl1pPr marL="0" indent="0">
              <a:buNone/>
              <a:defRPr sz="1867"/>
            </a:lvl1pPr>
            <a:lvl2pPr marL="608647" indent="0">
              <a:buNone/>
              <a:defRPr sz="1600"/>
            </a:lvl2pPr>
            <a:lvl3pPr marL="1217370" indent="0">
              <a:buNone/>
              <a:defRPr sz="1333"/>
            </a:lvl3pPr>
            <a:lvl4pPr marL="1826040" indent="0">
              <a:buNone/>
              <a:defRPr sz="1200"/>
            </a:lvl4pPr>
            <a:lvl5pPr marL="2434738" indent="0">
              <a:buNone/>
              <a:defRPr sz="1200"/>
            </a:lvl5pPr>
            <a:lvl6pPr marL="3043381" indent="0">
              <a:buNone/>
              <a:defRPr sz="1200"/>
            </a:lvl6pPr>
            <a:lvl7pPr marL="3652031" indent="0">
              <a:buNone/>
              <a:defRPr sz="1200"/>
            </a:lvl7pPr>
            <a:lvl8pPr marL="4260725" indent="0">
              <a:buNone/>
              <a:defRPr sz="1200"/>
            </a:lvl8pPr>
            <a:lvl9pPr marL="4869414" indent="0">
              <a:buNone/>
              <a:defRPr sz="12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393037AB-E7B0-49D2-AB70-B2335F128AEE}" type="datetimeFigureOut">
              <a:rPr lang="ru-RU"/>
              <a:pPr>
                <a:defRPr/>
              </a:pPr>
              <a:t>18.02.2021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55A42363-5D9C-4E56-900D-A55A87A840C9}" type="slidenum">
              <a:rPr lang="ru-RU" altLang="ru-RU"/>
              <a:pPr/>
              <a:t>‹#›</a:t>
            </a:fld>
            <a:endParaRPr lang="ru-RU" altLang="ru-RU"/>
          </a:p>
        </p:txBody>
      </p:sp>
    </p:spTree>
    <p:extLst>
      <p:ext uri="{BB962C8B-B14F-4D97-AF65-F5344CB8AC3E}">
        <p14:creationId xmlns:p14="http://schemas.microsoft.com/office/powerpoint/2010/main" val="291461653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2C84768B-E7A5-4065-B8F6-E13A03249ED5}" type="datetimeFigureOut">
              <a:rPr lang="ru-RU"/>
              <a:pPr>
                <a:defRPr/>
              </a:pPr>
              <a:t>18.02.2021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3521BB79-DDF6-4C7B-A941-560E9A6C08D9}" type="slidenum">
              <a:rPr lang="ru-RU" altLang="ru-RU"/>
              <a:pPr/>
              <a:t>‹#›</a:t>
            </a:fld>
            <a:endParaRPr lang="ru-RU" altLang="ru-RU"/>
          </a:p>
        </p:txBody>
      </p:sp>
    </p:spTree>
    <p:extLst>
      <p:ext uri="{BB962C8B-B14F-4D97-AF65-F5344CB8AC3E}">
        <p14:creationId xmlns:p14="http://schemas.microsoft.com/office/powerpoint/2010/main" val="71387799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1" y="206377"/>
            <a:ext cx="2743200" cy="4387851"/>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06377"/>
            <a:ext cx="8026400" cy="438785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F001B046-B5E7-47A1-AAA6-EAAEB74BDDA4}" type="datetimeFigureOut">
              <a:rPr lang="ru-RU"/>
              <a:pPr>
                <a:defRPr/>
              </a:pPr>
              <a:t>18.02.2021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754BB841-0577-4283-A73E-C1B8740C5890}" type="slidenum">
              <a:rPr lang="ru-RU" altLang="ru-RU"/>
              <a:pPr/>
              <a:t>‹#›</a:t>
            </a:fld>
            <a:endParaRPr lang="ru-RU" altLang="ru-RU"/>
          </a:p>
        </p:txBody>
      </p:sp>
    </p:spTree>
    <p:extLst>
      <p:ext uri="{BB962C8B-B14F-4D97-AF65-F5344CB8AC3E}">
        <p14:creationId xmlns:p14="http://schemas.microsoft.com/office/powerpoint/2010/main" val="30340274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240D0991-767D-4C25-8E2A-DD7A27E378D5}" type="datetimeFigureOut">
              <a:rPr lang="ru-RU" smtClean="0"/>
              <a:t>18.02.2021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D284B4-584E-4D6C-8E27-B34DE9C07C79}" type="slidenum">
              <a:rPr lang="ru-RU" smtClean="0"/>
              <a:t>‹#›</a:t>
            </a:fld>
            <a:endParaRPr lang="ru-RU"/>
          </a:p>
        </p:txBody>
      </p:sp>
    </p:spTree>
    <p:extLst>
      <p:ext uri="{BB962C8B-B14F-4D97-AF65-F5344CB8AC3E}">
        <p14:creationId xmlns:p14="http://schemas.microsoft.com/office/powerpoint/2010/main" val="9931297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40D0991-767D-4C25-8E2A-DD7A27E378D5}" type="datetimeFigureOut">
              <a:rPr lang="ru-RU" smtClean="0"/>
              <a:t>18.02.2021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D284B4-584E-4D6C-8E27-B34DE9C07C79}" type="slidenum">
              <a:rPr lang="ru-RU" smtClean="0"/>
              <a:t>‹#›</a:t>
            </a:fld>
            <a:endParaRPr lang="ru-RU"/>
          </a:p>
        </p:txBody>
      </p:sp>
    </p:spTree>
    <p:extLst>
      <p:ext uri="{BB962C8B-B14F-4D97-AF65-F5344CB8AC3E}">
        <p14:creationId xmlns:p14="http://schemas.microsoft.com/office/powerpoint/2010/main" val="35948095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240D0991-767D-4C25-8E2A-DD7A27E378D5}" type="datetimeFigureOut">
              <a:rPr lang="ru-RU" smtClean="0"/>
              <a:t>18.02.2021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D284B4-584E-4D6C-8E27-B34DE9C07C79}" type="slidenum">
              <a:rPr lang="ru-RU" smtClean="0"/>
              <a:t>‹#›</a:t>
            </a:fld>
            <a:endParaRPr lang="ru-RU"/>
          </a:p>
        </p:txBody>
      </p:sp>
    </p:spTree>
    <p:extLst>
      <p:ext uri="{BB962C8B-B14F-4D97-AF65-F5344CB8AC3E}">
        <p14:creationId xmlns:p14="http://schemas.microsoft.com/office/powerpoint/2010/main" val="1012066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7F6F3D6C-6A91-4D97-AB37-A6AE31D7D85B}" type="datetimeFigureOut">
              <a:rPr lang="ru-RU">
                <a:solidFill>
                  <a:prstClr val="black">
                    <a:tint val="75000"/>
                  </a:prstClr>
                </a:solidFill>
              </a:rPr>
              <a:pPr>
                <a:defRPr/>
              </a:pPr>
              <a:t>18.02.2021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990EE964-E476-4550-B597-7317733FBF6F}" type="slidenum">
              <a:rPr lang="ru-RU" altLang="en-US"/>
              <a:pPr/>
              <a:t>‹#›</a:t>
            </a:fld>
            <a:endParaRPr lang="ru-RU" altLang="en-US"/>
          </a:p>
        </p:txBody>
      </p:sp>
    </p:spTree>
    <p:extLst>
      <p:ext uri="{BB962C8B-B14F-4D97-AF65-F5344CB8AC3E}">
        <p14:creationId xmlns:p14="http://schemas.microsoft.com/office/powerpoint/2010/main" val="207962533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240D0991-767D-4C25-8E2A-DD7A27E378D5}" type="datetimeFigureOut">
              <a:rPr lang="ru-RU" smtClean="0"/>
              <a:t>18.02.2021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0D284B4-584E-4D6C-8E27-B34DE9C07C79}" type="slidenum">
              <a:rPr lang="ru-RU" smtClean="0"/>
              <a:t>‹#›</a:t>
            </a:fld>
            <a:endParaRPr lang="ru-RU"/>
          </a:p>
        </p:txBody>
      </p:sp>
    </p:spTree>
    <p:extLst>
      <p:ext uri="{BB962C8B-B14F-4D97-AF65-F5344CB8AC3E}">
        <p14:creationId xmlns:p14="http://schemas.microsoft.com/office/powerpoint/2010/main" val="40293493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240D0991-767D-4C25-8E2A-DD7A27E378D5}" type="datetimeFigureOut">
              <a:rPr lang="ru-RU" smtClean="0"/>
              <a:t>18.02.2021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0D284B4-584E-4D6C-8E27-B34DE9C07C79}" type="slidenum">
              <a:rPr lang="ru-RU" smtClean="0"/>
              <a:t>‹#›</a:t>
            </a:fld>
            <a:endParaRPr lang="ru-RU"/>
          </a:p>
        </p:txBody>
      </p:sp>
    </p:spTree>
    <p:extLst>
      <p:ext uri="{BB962C8B-B14F-4D97-AF65-F5344CB8AC3E}">
        <p14:creationId xmlns:p14="http://schemas.microsoft.com/office/powerpoint/2010/main" val="68961937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240D0991-767D-4C25-8E2A-DD7A27E378D5}" type="datetimeFigureOut">
              <a:rPr lang="ru-RU" smtClean="0"/>
              <a:t>18.02.2021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0D284B4-584E-4D6C-8E27-B34DE9C07C79}" type="slidenum">
              <a:rPr lang="ru-RU" smtClean="0"/>
              <a:t>‹#›</a:t>
            </a:fld>
            <a:endParaRPr lang="ru-RU"/>
          </a:p>
        </p:txBody>
      </p:sp>
    </p:spTree>
    <p:extLst>
      <p:ext uri="{BB962C8B-B14F-4D97-AF65-F5344CB8AC3E}">
        <p14:creationId xmlns:p14="http://schemas.microsoft.com/office/powerpoint/2010/main" val="25100605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40D0991-767D-4C25-8E2A-DD7A27E378D5}" type="datetimeFigureOut">
              <a:rPr lang="ru-RU" smtClean="0"/>
              <a:t>18.02.2021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0D284B4-584E-4D6C-8E27-B34DE9C07C79}" type="slidenum">
              <a:rPr lang="ru-RU" smtClean="0"/>
              <a:t>‹#›</a:t>
            </a:fld>
            <a:endParaRPr lang="ru-RU"/>
          </a:p>
        </p:txBody>
      </p:sp>
    </p:spTree>
    <p:extLst>
      <p:ext uri="{BB962C8B-B14F-4D97-AF65-F5344CB8AC3E}">
        <p14:creationId xmlns:p14="http://schemas.microsoft.com/office/powerpoint/2010/main" val="380460986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240D0991-767D-4C25-8E2A-DD7A27E378D5}" type="datetimeFigureOut">
              <a:rPr lang="ru-RU" smtClean="0"/>
              <a:t>18.02.2021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0D284B4-584E-4D6C-8E27-B34DE9C07C79}" type="slidenum">
              <a:rPr lang="ru-RU" smtClean="0"/>
              <a:t>‹#›</a:t>
            </a:fld>
            <a:endParaRPr lang="ru-RU"/>
          </a:p>
        </p:txBody>
      </p:sp>
    </p:spTree>
    <p:extLst>
      <p:ext uri="{BB962C8B-B14F-4D97-AF65-F5344CB8AC3E}">
        <p14:creationId xmlns:p14="http://schemas.microsoft.com/office/powerpoint/2010/main" val="169319346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240D0991-767D-4C25-8E2A-DD7A27E378D5}" type="datetimeFigureOut">
              <a:rPr lang="ru-RU" smtClean="0"/>
              <a:t>18.02.2021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0D284B4-584E-4D6C-8E27-B34DE9C07C79}" type="slidenum">
              <a:rPr lang="ru-RU" smtClean="0"/>
              <a:t>‹#›</a:t>
            </a:fld>
            <a:endParaRPr lang="ru-RU"/>
          </a:p>
        </p:txBody>
      </p:sp>
    </p:spTree>
    <p:extLst>
      <p:ext uri="{BB962C8B-B14F-4D97-AF65-F5344CB8AC3E}">
        <p14:creationId xmlns:p14="http://schemas.microsoft.com/office/powerpoint/2010/main" val="1140469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40D0991-767D-4C25-8E2A-DD7A27E378D5}" type="datetimeFigureOut">
              <a:rPr lang="ru-RU" smtClean="0"/>
              <a:t>18.02.2021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D284B4-584E-4D6C-8E27-B34DE9C07C79}" type="slidenum">
              <a:rPr lang="ru-RU" smtClean="0"/>
              <a:t>‹#›</a:t>
            </a:fld>
            <a:endParaRPr lang="ru-RU"/>
          </a:p>
        </p:txBody>
      </p:sp>
    </p:spTree>
    <p:extLst>
      <p:ext uri="{BB962C8B-B14F-4D97-AF65-F5344CB8AC3E}">
        <p14:creationId xmlns:p14="http://schemas.microsoft.com/office/powerpoint/2010/main" val="15735510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40D0991-767D-4C25-8E2A-DD7A27E378D5}" type="datetimeFigureOut">
              <a:rPr lang="ru-RU" smtClean="0"/>
              <a:t>18.02.2021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D284B4-584E-4D6C-8E27-B34DE9C07C79}" type="slidenum">
              <a:rPr lang="ru-RU" smtClean="0"/>
              <a:t>‹#›</a:t>
            </a:fld>
            <a:endParaRPr lang="ru-RU"/>
          </a:p>
        </p:txBody>
      </p:sp>
    </p:spTree>
    <p:extLst>
      <p:ext uri="{BB962C8B-B14F-4D97-AF65-F5344CB8AC3E}">
        <p14:creationId xmlns:p14="http://schemas.microsoft.com/office/powerpoint/2010/main" val="12515281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3"/>
          <p:cNvSpPr>
            <a:spLocks noGrp="1" noChangeArrowheads="1"/>
          </p:cNvSpPr>
          <p:nvPr>
            <p:ph type="dt" idx="10"/>
          </p:nvPr>
        </p:nvSpPr>
        <p:spPr>
          <a:ln/>
        </p:spPr>
        <p:txBody>
          <a:bodyPr/>
          <a:lstStyle>
            <a:lvl1pPr>
              <a:defRPr/>
            </a:lvl1pPr>
          </a:lstStyle>
          <a:p>
            <a:pPr>
              <a:defRPr/>
            </a:pPr>
            <a:fld id="{0E5EE64A-FF32-48EE-9EF2-71AC6AAAD477}" type="datetime1">
              <a:rPr lang="en-US" altLang="ru-RU"/>
              <a:pPr>
                <a:defRPr/>
              </a:pPr>
              <a:t>2/18/2021</a:t>
            </a:fld>
            <a:endParaRPr lang="en-US" altLang="ru-RU"/>
          </a:p>
        </p:txBody>
      </p:sp>
      <p:sp>
        <p:nvSpPr>
          <p:cNvPr id="5" name="Rectangle 4"/>
          <p:cNvSpPr>
            <a:spLocks noGrp="1" noChangeArrowheads="1"/>
          </p:cNvSpPr>
          <p:nvPr>
            <p:ph type="ftr" idx="11"/>
          </p:nvPr>
        </p:nvSpPr>
        <p:spPr>
          <a:ln/>
        </p:spPr>
        <p:txBody>
          <a:bodyPr/>
          <a:lstStyle>
            <a:lvl1pPr>
              <a:defRPr/>
            </a:lvl1pPr>
          </a:lstStyle>
          <a:p>
            <a:pPr>
              <a:defRPr/>
            </a:pPr>
            <a:endParaRPr lang="en-US" altLang="ru-RU"/>
          </a:p>
        </p:txBody>
      </p:sp>
      <p:sp>
        <p:nvSpPr>
          <p:cNvPr id="6" name="Rectangle 5"/>
          <p:cNvSpPr>
            <a:spLocks noGrp="1" noChangeArrowheads="1"/>
          </p:cNvSpPr>
          <p:nvPr>
            <p:ph type="sldNum" idx="12"/>
          </p:nvPr>
        </p:nvSpPr>
        <p:spPr>
          <a:ln/>
        </p:spPr>
        <p:txBody>
          <a:bodyPr/>
          <a:lstStyle>
            <a:lvl1pPr>
              <a:defRPr/>
            </a:lvl1pPr>
          </a:lstStyle>
          <a:p>
            <a:pPr>
              <a:defRPr/>
            </a:pPr>
            <a:fld id="{66E2E052-DBB4-4624-86F9-79DB478FA737}" type="slidenum">
              <a:rPr lang="en-US" altLang="ru-RU"/>
              <a:pPr>
                <a:defRPr/>
              </a:pPr>
              <a:t>‹#›</a:t>
            </a:fld>
            <a:endParaRPr lang="en-US" altLang="ru-RU"/>
          </a:p>
        </p:txBody>
      </p:sp>
    </p:spTree>
    <p:extLst>
      <p:ext uri="{BB962C8B-B14F-4D97-AF65-F5344CB8AC3E}">
        <p14:creationId xmlns:p14="http://schemas.microsoft.com/office/powerpoint/2010/main" val="22900683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dt" idx="10"/>
          </p:nvPr>
        </p:nvSpPr>
        <p:spPr>
          <a:ln/>
        </p:spPr>
        <p:txBody>
          <a:bodyPr/>
          <a:lstStyle>
            <a:lvl1pPr>
              <a:defRPr/>
            </a:lvl1pPr>
          </a:lstStyle>
          <a:p>
            <a:pPr>
              <a:defRPr/>
            </a:pPr>
            <a:fld id="{68A1DD40-F562-4780-8148-E586BD0EB904}" type="datetime1">
              <a:rPr lang="en-US" altLang="ru-RU"/>
              <a:pPr>
                <a:defRPr/>
              </a:pPr>
              <a:t>2/18/2021</a:t>
            </a:fld>
            <a:endParaRPr lang="en-US" altLang="ru-RU"/>
          </a:p>
        </p:txBody>
      </p:sp>
      <p:sp>
        <p:nvSpPr>
          <p:cNvPr id="5" name="Rectangle 4"/>
          <p:cNvSpPr>
            <a:spLocks noGrp="1" noChangeArrowheads="1"/>
          </p:cNvSpPr>
          <p:nvPr>
            <p:ph type="ftr" idx="11"/>
          </p:nvPr>
        </p:nvSpPr>
        <p:spPr>
          <a:ln/>
        </p:spPr>
        <p:txBody>
          <a:bodyPr/>
          <a:lstStyle>
            <a:lvl1pPr>
              <a:defRPr/>
            </a:lvl1pPr>
          </a:lstStyle>
          <a:p>
            <a:pPr>
              <a:defRPr/>
            </a:pPr>
            <a:endParaRPr lang="en-US" altLang="ru-RU"/>
          </a:p>
        </p:txBody>
      </p:sp>
      <p:sp>
        <p:nvSpPr>
          <p:cNvPr id="6" name="Rectangle 5"/>
          <p:cNvSpPr>
            <a:spLocks noGrp="1" noChangeArrowheads="1"/>
          </p:cNvSpPr>
          <p:nvPr>
            <p:ph type="sldNum" idx="12"/>
          </p:nvPr>
        </p:nvSpPr>
        <p:spPr>
          <a:ln/>
        </p:spPr>
        <p:txBody>
          <a:bodyPr/>
          <a:lstStyle>
            <a:lvl1pPr>
              <a:defRPr/>
            </a:lvl1pPr>
          </a:lstStyle>
          <a:p>
            <a:pPr>
              <a:defRPr/>
            </a:pPr>
            <a:fld id="{7A3F3422-97C2-4AD8-884F-83B444416924}" type="slidenum">
              <a:rPr lang="en-US" altLang="ru-RU"/>
              <a:pPr>
                <a:defRPr/>
              </a:pPr>
              <a:t>‹#›</a:t>
            </a:fld>
            <a:endParaRPr lang="en-US" altLang="ru-RU"/>
          </a:p>
        </p:txBody>
      </p:sp>
    </p:spTree>
    <p:extLst>
      <p:ext uri="{BB962C8B-B14F-4D97-AF65-F5344CB8AC3E}">
        <p14:creationId xmlns:p14="http://schemas.microsoft.com/office/powerpoint/2010/main" val="3437634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6E3A0186-2E11-4C9B-B750-1022B75AD3AB}" type="datetimeFigureOut">
              <a:rPr lang="ru-RU">
                <a:solidFill>
                  <a:prstClr val="black">
                    <a:tint val="75000"/>
                  </a:prstClr>
                </a:solidFill>
              </a:rPr>
              <a:pPr>
                <a:defRPr/>
              </a:pPr>
              <a:t>18.02.2021</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fld id="{C69B9142-CD1E-425B-998E-9E18AB5CA923}" type="slidenum">
              <a:rPr lang="ru-RU" altLang="en-US"/>
              <a:pPr/>
              <a:t>‹#›</a:t>
            </a:fld>
            <a:endParaRPr lang="ru-RU" altLang="en-US"/>
          </a:p>
        </p:txBody>
      </p:sp>
    </p:spTree>
    <p:extLst>
      <p:ext uri="{BB962C8B-B14F-4D97-AF65-F5344CB8AC3E}">
        <p14:creationId xmlns:p14="http://schemas.microsoft.com/office/powerpoint/2010/main" val="7040410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dt" idx="10"/>
          </p:nvPr>
        </p:nvSpPr>
        <p:spPr>
          <a:ln/>
        </p:spPr>
        <p:txBody>
          <a:bodyPr/>
          <a:lstStyle>
            <a:lvl1pPr>
              <a:defRPr/>
            </a:lvl1pPr>
          </a:lstStyle>
          <a:p>
            <a:pPr>
              <a:defRPr/>
            </a:pPr>
            <a:fld id="{A9C0027E-A722-4B89-AED0-AB6A7CA7948A}" type="datetime1">
              <a:rPr lang="en-US" altLang="ru-RU"/>
              <a:pPr>
                <a:defRPr/>
              </a:pPr>
              <a:t>2/18/2021</a:t>
            </a:fld>
            <a:endParaRPr lang="en-US" altLang="ru-RU"/>
          </a:p>
        </p:txBody>
      </p:sp>
      <p:sp>
        <p:nvSpPr>
          <p:cNvPr id="5" name="Rectangle 4"/>
          <p:cNvSpPr>
            <a:spLocks noGrp="1" noChangeArrowheads="1"/>
          </p:cNvSpPr>
          <p:nvPr>
            <p:ph type="ftr" idx="11"/>
          </p:nvPr>
        </p:nvSpPr>
        <p:spPr>
          <a:ln/>
        </p:spPr>
        <p:txBody>
          <a:bodyPr/>
          <a:lstStyle>
            <a:lvl1pPr>
              <a:defRPr/>
            </a:lvl1pPr>
          </a:lstStyle>
          <a:p>
            <a:pPr>
              <a:defRPr/>
            </a:pPr>
            <a:endParaRPr lang="en-US" altLang="ru-RU"/>
          </a:p>
        </p:txBody>
      </p:sp>
      <p:sp>
        <p:nvSpPr>
          <p:cNvPr id="6" name="Rectangle 5"/>
          <p:cNvSpPr>
            <a:spLocks noGrp="1" noChangeArrowheads="1"/>
          </p:cNvSpPr>
          <p:nvPr>
            <p:ph type="sldNum" idx="12"/>
          </p:nvPr>
        </p:nvSpPr>
        <p:spPr>
          <a:ln/>
        </p:spPr>
        <p:txBody>
          <a:bodyPr/>
          <a:lstStyle>
            <a:lvl1pPr>
              <a:defRPr/>
            </a:lvl1pPr>
          </a:lstStyle>
          <a:p>
            <a:pPr>
              <a:defRPr/>
            </a:pPr>
            <a:fld id="{AE674CD2-0FA7-4321-8779-BD5E0F2DF5C0}" type="slidenum">
              <a:rPr lang="en-US" altLang="ru-RU"/>
              <a:pPr>
                <a:defRPr/>
              </a:pPr>
              <a:t>‹#›</a:t>
            </a:fld>
            <a:endParaRPr lang="en-US" altLang="ru-RU"/>
          </a:p>
        </p:txBody>
      </p:sp>
    </p:spTree>
    <p:extLst>
      <p:ext uri="{BB962C8B-B14F-4D97-AF65-F5344CB8AC3E}">
        <p14:creationId xmlns:p14="http://schemas.microsoft.com/office/powerpoint/2010/main" val="253497544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0"/>
            <a:ext cx="5380567"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3367" y="1600200"/>
            <a:ext cx="5382684"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3"/>
          <p:cNvSpPr>
            <a:spLocks noGrp="1" noChangeArrowheads="1"/>
          </p:cNvSpPr>
          <p:nvPr>
            <p:ph type="dt" idx="10"/>
          </p:nvPr>
        </p:nvSpPr>
        <p:spPr>
          <a:ln/>
        </p:spPr>
        <p:txBody>
          <a:bodyPr/>
          <a:lstStyle>
            <a:lvl1pPr>
              <a:defRPr/>
            </a:lvl1pPr>
          </a:lstStyle>
          <a:p>
            <a:pPr>
              <a:defRPr/>
            </a:pPr>
            <a:fld id="{10918835-1810-4A7B-B9FF-D5F0B54033CD}" type="datetime1">
              <a:rPr lang="en-US" altLang="ru-RU"/>
              <a:pPr>
                <a:defRPr/>
              </a:pPr>
              <a:t>2/18/2021</a:t>
            </a:fld>
            <a:endParaRPr lang="en-US" altLang="ru-RU"/>
          </a:p>
        </p:txBody>
      </p:sp>
      <p:sp>
        <p:nvSpPr>
          <p:cNvPr id="6" name="Rectangle 4"/>
          <p:cNvSpPr>
            <a:spLocks noGrp="1" noChangeArrowheads="1"/>
          </p:cNvSpPr>
          <p:nvPr>
            <p:ph type="ftr" idx="11"/>
          </p:nvPr>
        </p:nvSpPr>
        <p:spPr>
          <a:ln/>
        </p:spPr>
        <p:txBody>
          <a:bodyPr/>
          <a:lstStyle>
            <a:lvl1pPr>
              <a:defRPr/>
            </a:lvl1pPr>
          </a:lstStyle>
          <a:p>
            <a:pPr>
              <a:defRPr/>
            </a:pPr>
            <a:endParaRPr lang="en-US" altLang="ru-RU"/>
          </a:p>
        </p:txBody>
      </p:sp>
      <p:sp>
        <p:nvSpPr>
          <p:cNvPr id="7" name="Rectangle 5"/>
          <p:cNvSpPr>
            <a:spLocks noGrp="1" noChangeArrowheads="1"/>
          </p:cNvSpPr>
          <p:nvPr>
            <p:ph type="sldNum" idx="12"/>
          </p:nvPr>
        </p:nvSpPr>
        <p:spPr>
          <a:ln/>
        </p:spPr>
        <p:txBody>
          <a:bodyPr/>
          <a:lstStyle>
            <a:lvl1pPr>
              <a:defRPr/>
            </a:lvl1pPr>
          </a:lstStyle>
          <a:p>
            <a:pPr>
              <a:defRPr/>
            </a:pPr>
            <a:fld id="{CED70E27-8B2B-4E9B-BC39-A58A56619389}" type="slidenum">
              <a:rPr lang="en-US" altLang="ru-RU"/>
              <a:pPr>
                <a:defRPr/>
              </a:pPr>
              <a:t>‹#›</a:t>
            </a:fld>
            <a:endParaRPr lang="en-US" altLang="ru-RU"/>
          </a:p>
        </p:txBody>
      </p:sp>
    </p:spTree>
    <p:extLst>
      <p:ext uri="{BB962C8B-B14F-4D97-AF65-F5344CB8AC3E}">
        <p14:creationId xmlns:p14="http://schemas.microsoft.com/office/powerpoint/2010/main" val="22416926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3"/>
          <p:cNvSpPr>
            <a:spLocks noGrp="1" noChangeArrowheads="1"/>
          </p:cNvSpPr>
          <p:nvPr>
            <p:ph type="dt" idx="10"/>
          </p:nvPr>
        </p:nvSpPr>
        <p:spPr>
          <a:ln/>
        </p:spPr>
        <p:txBody>
          <a:bodyPr/>
          <a:lstStyle>
            <a:lvl1pPr>
              <a:defRPr/>
            </a:lvl1pPr>
          </a:lstStyle>
          <a:p>
            <a:pPr>
              <a:defRPr/>
            </a:pPr>
            <a:fld id="{53A33894-57BC-4E9D-9DF3-465F8A1D5296}" type="datetime1">
              <a:rPr lang="en-US" altLang="ru-RU"/>
              <a:pPr>
                <a:defRPr/>
              </a:pPr>
              <a:t>2/18/2021</a:t>
            </a:fld>
            <a:endParaRPr lang="en-US" altLang="ru-RU"/>
          </a:p>
        </p:txBody>
      </p:sp>
      <p:sp>
        <p:nvSpPr>
          <p:cNvPr id="8" name="Rectangle 4"/>
          <p:cNvSpPr>
            <a:spLocks noGrp="1" noChangeArrowheads="1"/>
          </p:cNvSpPr>
          <p:nvPr>
            <p:ph type="ftr" idx="11"/>
          </p:nvPr>
        </p:nvSpPr>
        <p:spPr>
          <a:ln/>
        </p:spPr>
        <p:txBody>
          <a:bodyPr/>
          <a:lstStyle>
            <a:lvl1pPr>
              <a:defRPr/>
            </a:lvl1pPr>
          </a:lstStyle>
          <a:p>
            <a:pPr>
              <a:defRPr/>
            </a:pPr>
            <a:endParaRPr lang="en-US" altLang="ru-RU"/>
          </a:p>
        </p:txBody>
      </p:sp>
      <p:sp>
        <p:nvSpPr>
          <p:cNvPr id="9" name="Rectangle 5"/>
          <p:cNvSpPr>
            <a:spLocks noGrp="1" noChangeArrowheads="1"/>
          </p:cNvSpPr>
          <p:nvPr>
            <p:ph type="sldNum" idx="12"/>
          </p:nvPr>
        </p:nvSpPr>
        <p:spPr>
          <a:ln/>
        </p:spPr>
        <p:txBody>
          <a:bodyPr/>
          <a:lstStyle>
            <a:lvl1pPr>
              <a:defRPr/>
            </a:lvl1pPr>
          </a:lstStyle>
          <a:p>
            <a:pPr>
              <a:defRPr/>
            </a:pPr>
            <a:fld id="{8F1EA8F1-68A4-41F8-A3B8-9C8592D222D7}" type="slidenum">
              <a:rPr lang="en-US" altLang="ru-RU"/>
              <a:pPr>
                <a:defRPr/>
              </a:pPr>
              <a:t>‹#›</a:t>
            </a:fld>
            <a:endParaRPr lang="en-US" altLang="ru-RU"/>
          </a:p>
        </p:txBody>
      </p:sp>
    </p:spTree>
    <p:extLst>
      <p:ext uri="{BB962C8B-B14F-4D97-AF65-F5344CB8AC3E}">
        <p14:creationId xmlns:p14="http://schemas.microsoft.com/office/powerpoint/2010/main" val="42161146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3"/>
          <p:cNvSpPr>
            <a:spLocks noGrp="1" noChangeArrowheads="1"/>
          </p:cNvSpPr>
          <p:nvPr>
            <p:ph type="dt" idx="10"/>
          </p:nvPr>
        </p:nvSpPr>
        <p:spPr>
          <a:ln/>
        </p:spPr>
        <p:txBody>
          <a:bodyPr/>
          <a:lstStyle>
            <a:lvl1pPr>
              <a:defRPr/>
            </a:lvl1pPr>
          </a:lstStyle>
          <a:p>
            <a:pPr>
              <a:defRPr/>
            </a:pPr>
            <a:fld id="{20701B39-E4BE-434B-923B-A2676E601DEC}" type="datetime1">
              <a:rPr lang="en-US" altLang="ru-RU"/>
              <a:pPr>
                <a:defRPr/>
              </a:pPr>
              <a:t>2/18/2021</a:t>
            </a:fld>
            <a:endParaRPr lang="en-US" altLang="ru-RU"/>
          </a:p>
        </p:txBody>
      </p:sp>
      <p:sp>
        <p:nvSpPr>
          <p:cNvPr id="4" name="Rectangle 4"/>
          <p:cNvSpPr>
            <a:spLocks noGrp="1" noChangeArrowheads="1"/>
          </p:cNvSpPr>
          <p:nvPr>
            <p:ph type="ftr" idx="11"/>
          </p:nvPr>
        </p:nvSpPr>
        <p:spPr>
          <a:ln/>
        </p:spPr>
        <p:txBody>
          <a:bodyPr/>
          <a:lstStyle>
            <a:lvl1pPr>
              <a:defRPr/>
            </a:lvl1pPr>
          </a:lstStyle>
          <a:p>
            <a:pPr>
              <a:defRPr/>
            </a:pPr>
            <a:endParaRPr lang="en-US" altLang="ru-RU"/>
          </a:p>
        </p:txBody>
      </p:sp>
      <p:sp>
        <p:nvSpPr>
          <p:cNvPr id="5" name="Rectangle 5"/>
          <p:cNvSpPr>
            <a:spLocks noGrp="1" noChangeArrowheads="1"/>
          </p:cNvSpPr>
          <p:nvPr>
            <p:ph type="sldNum" idx="12"/>
          </p:nvPr>
        </p:nvSpPr>
        <p:spPr>
          <a:ln/>
        </p:spPr>
        <p:txBody>
          <a:bodyPr/>
          <a:lstStyle>
            <a:lvl1pPr>
              <a:defRPr/>
            </a:lvl1pPr>
          </a:lstStyle>
          <a:p>
            <a:pPr>
              <a:defRPr/>
            </a:pPr>
            <a:fld id="{69C8B994-7D17-4F96-A86B-72F66CC4114C}" type="slidenum">
              <a:rPr lang="en-US" altLang="ru-RU"/>
              <a:pPr>
                <a:defRPr/>
              </a:pPr>
              <a:t>‹#›</a:t>
            </a:fld>
            <a:endParaRPr lang="en-US" altLang="ru-RU"/>
          </a:p>
        </p:txBody>
      </p:sp>
    </p:spTree>
    <p:extLst>
      <p:ext uri="{BB962C8B-B14F-4D97-AF65-F5344CB8AC3E}">
        <p14:creationId xmlns:p14="http://schemas.microsoft.com/office/powerpoint/2010/main" val="199641930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fld id="{C5E34A4C-25C8-4319-83B1-7B1B69B75C2C}" type="datetime1">
              <a:rPr lang="en-US" altLang="ru-RU"/>
              <a:pPr>
                <a:defRPr/>
              </a:pPr>
              <a:t>2/18/2021</a:t>
            </a:fld>
            <a:endParaRPr lang="en-US" altLang="ru-RU"/>
          </a:p>
        </p:txBody>
      </p:sp>
      <p:sp>
        <p:nvSpPr>
          <p:cNvPr id="3" name="Rectangle 4"/>
          <p:cNvSpPr>
            <a:spLocks noGrp="1" noChangeArrowheads="1"/>
          </p:cNvSpPr>
          <p:nvPr>
            <p:ph type="ftr" idx="11"/>
          </p:nvPr>
        </p:nvSpPr>
        <p:spPr>
          <a:ln/>
        </p:spPr>
        <p:txBody>
          <a:bodyPr/>
          <a:lstStyle>
            <a:lvl1pPr>
              <a:defRPr/>
            </a:lvl1pPr>
          </a:lstStyle>
          <a:p>
            <a:pPr>
              <a:defRPr/>
            </a:pPr>
            <a:endParaRPr lang="en-US" altLang="ru-RU"/>
          </a:p>
        </p:txBody>
      </p:sp>
      <p:sp>
        <p:nvSpPr>
          <p:cNvPr id="4" name="Rectangle 5"/>
          <p:cNvSpPr>
            <a:spLocks noGrp="1" noChangeArrowheads="1"/>
          </p:cNvSpPr>
          <p:nvPr>
            <p:ph type="sldNum" idx="12"/>
          </p:nvPr>
        </p:nvSpPr>
        <p:spPr>
          <a:ln/>
        </p:spPr>
        <p:txBody>
          <a:bodyPr/>
          <a:lstStyle>
            <a:lvl1pPr>
              <a:defRPr/>
            </a:lvl1pPr>
          </a:lstStyle>
          <a:p>
            <a:pPr>
              <a:defRPr/>
            </a:pPr>
            <a:fld id="{7AD57519-3631-47FC-89E9-F4C4675E0A7E}" type="slidenum">
              <a:rPr lang="en-US" altLang="ru-RU"/>
              <a:pPr>
                <a:defRPr/>
              </a:pPr>
              <a:t>‹#›</a:t>
            </a:fld>
            <a:endParaRPr lang="en-US" altLang="ru-RU"/>
          </a:p>
        </p:txBody>
      </p:sp>
    </p:spTree>
    <p:extLst>
      <p:ext uri="{BB962C8B-B14F-4D97-AF65-F5344CB8AC3E}">
        <p14:creationId xmlns:p14="http://schemas.microsoft.com/office/powerpoint/2010/main" val="138953616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3"/>
          <p:cNvSpPr>
            <a:spLocks noGrp="1" noChangeArrowheads="1"/>
          </p:cNvSpPr>
          <p:nvPr>
            <p:ph type="dt" idx="10"/>
          </p:nvPr>
        </p:nvSpPr>
        <p:spPr>
          <a:ln/>
        </p:spPr>
        <p:txBody>
          <a:bodyPr/>
          <a:lstStyle>
            <a:lvl1pPr>
              <a:defRPr/>
            </a:lvl1pPr>
          </a:lstStyle>
          <a:p>
            <a:pPr>
              <a:defRPr/>
            </a:pPr>
            <a:fld id="{4FE75D8B-23C1-4D14-A5EE-299BC96FE272}" type="datetime1">
              <a:rPr lang="en-US" altLang="ru-RU"/>
              <a:pPr>
                <a:defRPr/>
              </a:pPr>
              <a:t>2/18/2021</a:t>
            </a:fld>
            <a:endParaRPr lang="en-US" altLang="ru-RU"/>
          </a:p>
        </p:txBody>
      </p:sp>
      <p:sp>
        <p:nvSpPr>
          <p:cNvPr id="6" name="Rectangle 4"/>
          <p:cNvSpPr>
            <a:spLocks noGrp="1" noChangeArrowheads="1"/>
          </p:cNvSpPr>
          <p:nvPr>
            <p:ph type="ftr" idx="11"/>
          </p:nvPr>
        </p:nvSpPr>
        <p:spPr>
          <a:ln/>
        </p:spPr>
        <p:txBody>
          <a:bodyPr/>
          <a:lstStyle>
            <a:lvl1pPr>
              <a:defRPr/>
            </a:lvl1pPr>
          </a:lstStyle>
          <a:p>
            <a:pPr>
              <a:defRPr/>
            </a:pPr>
            <a:endParaRPr lang="en-US" altLang="ru-RU"/>
          </a:p>
        </p:txBody>
      </p:sp>
      <p:sp>
        <p:nvSpPr>
          <p:cNvPr id="7" name="Rectangle 5"/>
          <p:cNvSpPr>
            <a:spLocks noGrp="1" noChangeArrowheads="1"/>
          </p:cNvSpPr>
          <p:nvPr>
            <p:ph type="sldNum" idx="12"/>
          </p:nvPr>
        </p:nvSpPr>
        <p:spPr>
          <a:ln/>
        </p:spPr>
        <p:txBody>
          <a:bodyPr/>
          <a:lstStyle>
            <a:lvl1pPr>
              <a:defRPr/>
            </a:lvl1pPr>
          </a:lstStyle>
          <a:p>
            <a:pPr>
              <a:defRPr/>
            </a:pPr>
            <a:fld id="{0E0710EF-9BF2-49CE-80E1-CB412E2BD7D5}" type="slidenum">
              <a:rPr lang="en-US" altLang="ru-RU"/>
              <a:pPr>
                <a:defRPr/>
              </a:pPr>
              <a:t>‹#›</a:t>
            </a:fld>
            <a:endParaRPr lang="en-US" altLang="ru-RU"/>
          </a:p>
        </p:txBody>
      </p:sp>
    </p:spTree>
    <p:extLst>
      <p:ext uri="{BB962C8B-B14F-4D97-AF65-F5344CB8AC3E}">
        <p14:creationId xmlns:p14="http://schemas.microsoft.com/office/powerpoint/2010/main" val="11449639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3"/>
          <p:cNvSpPr>
            <a:spLocks noGrp="1" noChangeArrowheads="1"/>
          </p:cNvSpPr>
          <p:nvPr>
            <p:ph type="dt" idx="10"/>
          </p:nvPr>
        </p:nvSpPr>
        <p:spPr>
          <a:ln/>
        </p:spPr>
        <p:txBody>
          <a:bodyPr/>
          <a:lstStyle>
            <a:lvl1pPr>
              <a:defRPr/>
            </a:lvl1pPr>
          </a:lstStyle>
          <a:p>
            <a:pPr>
              <a:defRPr/>
            </a:pPr>
            <a:fld id="{10275FE5-A839-4E4B-9E3D-D94337CB219B}" type="datetime1">
              <a:rPr lang="en-US" altLang="ru-RU"/>
              <a:pPr>
                <a:defRPr/>
              </a:pPr>
              <a:t>2/18/2021</a:t>
            </a:fld>
            <a:endParaRPr lang="en-US" altLang="ru-RU"/>
          </a:p>
        </p:txBody>
      </p:sp>
      <p:sp>
        <p:nvSpPr>
          <p:cNvPr id="6" name="Rectangle 4"/>
          <p:cNvSpPr>
            <a:spLocks noGrp="1" noChangeArrowheads="1"/>
          </p:cNvSpPr>
          <p:nvPr>
            <p:ph type="ftr" idx="11"/>
          </p:nvPr>
        </p:nvSpPr>
        <p:spPr>
          <a:ln/>
        </p:spPr>
        <p:txBody>
          <a:bodyPr/>
          <a:lstStyle>
            <a:lvl1pPr>
              <a:defRPr/>
            </a:lvl1pPr>
          </a:lstStyle>
          <a:p>
            <a:pPr>
              <a:defRPr/>
            </a:pPr>
            <a:endParaRPr lang="en-US" altLang="ru-RU"/>
          </a:p>
        </p:txBody>
      </p:sp>
      <p:sp>
        <p:nvSpPr>
          <p:cNvPr id="7" name="Rectangle 5"/>
          <p:cNvSpPr>
            <a:spLocks noGrp="1" noChangeArrowheads="1"/>
          </p:cNvSpPr>
          <p:nvPr>
            <p:ph type="sldNum" idx="12"/>
          </p:nvPr>
        </p:nvSpPr>
        <p:spPr>
          <a:ln/>
        </p:spPr>
        <p:txBody>
          <a:bodyPr/>
          <a:lstStyle>
            <a:lvl1pPr>
              <a:defRPr/>
            </a:lvl1pPr>
          </a:lstStyle>
          <a:p>
            <a:pPr>
              <a:defRPr/>
            </a:pPr>
            <a:fld id="{4E85863D-9900-4B55-AE46-0535FC9A86E3}" type="slidenum">
              <a:rPr lang="en-US" altLang="ru-RU"/>
              <a:pPr>
                <a:defRPr/>
              </a:pPr>
              <a:t>‹#›</a:t>
            </a:fld>
            <a:endParaRPr lang="en-US" altLang="ru-RU"/>
          </a:p>
        </p:txBody>
      </p:sp>
    </p:spTree>
    <p:extLst>
      <p:ext uri="{BB962C8B-B14F-4D97-AF65-F5344CB8AC3E}">
        <p14:creationId xmlns:p14="http://schemas.microsoft.com/office/powerpoint/2010/main" val="13760567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dt" idx="10"/>
          </p:nvPr>
        </p:nvSpPr>
        <p:spPr>
          <a:ln/>
        </p:spPr>
        <p:txBody>
          <a:bodyPr/>
          <a:lstStyle>
            <a:lvl1pPr>
              <a:defRPr/>
            </a:lvl1pPr>
          </a:lstStyle>
          <a:p>
            <a:pPr>
              <a:defRPr/>
            </a:pPr>
            <a:fld id="{F1610B80-3786-461C-AB05-CFA52E4D4936}" type="datetime1">
              <a:rPr lang="en-US" altLang="ru-RU"/>
              <a:pPr>
                <a:defRPr/>
              </a:pPr>
              <a:t>2/18/2021</a:t>
            </a:fld>
            <a:endParaRPr lang="en-US" altLang="ru-RU"/>
          </a:p>
        </p:txBody>
      </p:sp>
      <p:sp>
        <p:nvSpPr>
          <p:cNvPr id="5" name="Rectangle 4"/>
          <p:cNvSpPr>
            <a:spLocks noGrp="1" noChangeArrowheads="1"/>
          </p:cNvSpPr>
          <p:nvPr>
            <p:ph type="ftr" idx="11"/>
          </p:nvPr>
        </p:nvSpPr>
        <p:spPr>
          <a:ln/>
        </p:spPr>
        <p:txBody>
          <a:bodyPr/>
          <a:lstStyle>
            <a:lvl1pPr>
              <a:defRPr/>
            </a:lvl1pPr>
          </a:lstStyle>
          <a:p>
            <a:pPr>
              <a:defRPr/>
            </a:pPr>
            <a:endParaRPr lang="en-US" altLang="ru-RU"/>
          </a:p>
        </p:txBody>
      </p:sp>
      <p:sp>
        <p:nvSpPr>
          <p:cNvPr id="6" name="Rectangle 5"/>
          <p:cNvSpPr>
            <a:spLocks noGrp="1" noChangeArrowheads="1"/>
          </p:cNvSpPr>
          <p:nvPr>
            <p:ph type="sldNum" idx="12"/>
          </p:nvPr>
        </p:nvSpPr>
        <p:spPr>
          <a:ln/>
        </p:spPr>
        <p:txBody>
          <a:bodyPr/>
          <a:lstStyle>
            <a:lvl1pPr>
              <a:defRPr/>
            </a:lvl1pPr>
          </a:lstStyle>
          <a:p>
            <a:pPr>
              <a:defRPr/>
            </a:pPr>
            <a:fld id="{9A41E17D-1751-4DC5-9CB6-5D66C5AB9E61}" type="slidenum">
              <a:rPr lang="en-US" altLang="ru-RU"/>
              <a:pPr>
                <a:defRPr/>
              </a:pPr>
              <a:t>‹#›</a:t>
            </a:fld>
            <a:endParaRPr lang="en-US" altLang="ru-RU"/>
          </a:p>
        </p:txBody>
      </p:sp>
    </p:spTree>
    <p:extLst>
      <p:ext uri="{BB962C8B-B14F-4D97-AF65-F5344CB8AC3E}">
        <p14:creationId xmlns:p14="http://schemas.microsoft.com/office/powerpoint/2010/main" val="220671104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4967" y="274638"/>
            <a:ext cx="2741084" cy="5846762"/>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1" y="274638"/>
            <a:ext cx="8022167" cy="584676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dt" idx="10"/>
          </p:nvPr>
        </p:nvSpPr>
        <p:spPr>
          <a:ln/>
        </p:spPr>
        <p:txBody>
          <a:bodyPr/>
          <a:lstStyle>
            <a:lvl1pPr>
              <a:defRPr/>
            </a:lvl1pPr>
          </a:lstStyle>
          <a:p>
            <a:pPr>
              <a:defRPr/>
            </a:pPr>
            <a:fld id="{675D5F9F-41B8-40CD-A4FA-8E0E1884F1F8}" type="datetime1">
              <a:rPr lang="en-US" altLang="ru-RU"/>
              <a:pPr>
                <a:defRPr/>
              </a:pPr>
              <a:t>2/18/2021</a:t>
            </a:fld>
            <a:endParaRPr lang="en-US" altLang="ru-RU"/>
          </a:p>
        </p:txBody>
      </p:sp>
      <p:sp>
        <p:nvSpPr>
          <p:cNvPr id="5" name="Rectangle 4"/>
          <p:cNvSpPr>
            <a:spLocks noGrp="1" noChangeArrowheads="1"/>
          </p:cNvSpPr>
          <p:nvPr>
            <p:ph type="ftr" idx="11"/>
          </p:nvPr>
        </p:nvSpPr>
        <p:spPr>
          <a:ln/>
        </p:spPr>
        <p:txBody>
          <a:bodyPr/>
          <a:lstStyle>
            <a:lvl1pPr>
              <a:defRPr/>
            </a:lvl1pPr>
          </a:lstStyle>
          <a:p>
            <a:pPr>
              <a:defRPr/>
            </a:pPr>
            <a:endParaRPr lang="en-US" altLang="ru-RU"/>
          </a:p>
        </p:txBody>
      </p:sp>
      <p:sp>
        <p:nvSpPr>
          <p:cNvPr id="6" name="Rectangle 5"/>
          <p:cNvSpPr>
            <a:spLocks noGrp="1" noChangeArrowheads="1"/>
          </p:cNvSpPr>
          <p:nvPr>
            <p:ph type="sldNum" idx="12"/>
          </p:nvPr>
        </p:nvSpPr>
        <p:spPr>
          <a:ln/>
        </p:spPr>
        <p:txBody>
          <a:bodyPr/>
          <a:lstStyle>
            <a:lvl1pPr>
              <a:defRPr/>
            </a:lvl1pPr>
          </a:lstStyle>
          <a:p>
            <a:pPr>
              <a:defRPr/>
            </a:pPr>
            <a:fld id="{407E29B1-E4A0-4D46-8A08-2EF7FCB4DDAE}" type="slidenum">
              <a:rPr lang="en-US" altLang="ru-RU"/>
              <a:pPr>
                <a:defRPr/>
              </a:pPr>
              <a:t>‹#›</a:t>
            </a:fld>
            <a:endParaRPr lang="en-US" altLang="ru-RU"/>
          </a:p>
        </p:txBody>
      </p:sp>
    </p:spTree>
    <p:extLst>
      <p:ext uri="{BB962C8B-B14F-4D97-AF65-F5344CB8AC3E}">
        <p14:creationId xmlns:p14="http://schemas.microsoft.com/office/powerpoint/2010/main" val="25480228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81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BA1361-F012-41F5-B710-121A77E675F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8C9BA69-2E39-400B-BE7F-E372EFDB39E0}"/>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B48B810-BD58-469A-85BD-FDA04998C4A8}"/>
              </a:ext>
            </a:extLst>
          </p:cNvPr>
          <p:cNvSpPr>
            <a:spLocks noGrp="1"/>
          </p:cNvSpPr>
          <p:nvPr>
            <p:ph type="dt" sz="half" idx="10"/>
          </p:nvPr>
        </p:nvSpPr>
        <p:spPr/>
        <p:txBody>
          <a:bodyPr/>
          <a:lstStyle/>
          <a:p>
            <a:fld id="{21506A7B-1D7D-4352-93EC-DCA4963C9EDA}" type="datetimeFigureOut">
              <a:rPr lang="ru-RU" smtClean="0"/>
              <a:t>18.02.2021</a:t>
            </a:fld>
            <a:endParaRPr lang="ru-RU"/>
          </a:p>
        </p:txBody>
      </p:sp>
      <p:sp>
        <p:nvSpPr>
          <p:cNvPr id="5" name="Нижний колонтитул 4">
            <a:extLst>
              <a:ext uri="{FF2B5EF4-FFF2-40B4-BE49-F238E27FC236}">
                <a16:creationId xmlns:a16="http://schemas.microsoft.com/office/drawing/2014/main" id="{0606222C-BC27-4EDF-B5AC-D9C5132CACB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93C7DD1-C3CB-45FB-82FA-09FFD04551F6}"/>
              </a:ext>
            </a:extLst>
          </p:cNvPr>
          <p:cNvSpPr>
            <a:spLocks noGrp="1"/>
          </p:cNvSpPr>
          <p:nvPr>
            <p:ph type="sldNum" sz="quarter" idx="12"/>
          </p:nvPr>
        </p:nvSpPr>
        <p:spPr/>
        <p:txBody>
          <a:bodyPr/>
          <a:lstStyle/>
          <a:p>
            <a:fld id="{9ACF6032-5A88-43DC-ABE8-EF8A04536373}" type="slidenum">
              <a:rPr lang="ru-RU" smtClean="0"/>
              <a:t>‹#›</a:t>
            </a:fld>
            <a:endParaRPr lang="ru-RU"/>
          </a:p>
        </p:txBody>
      </p:sp>
    </p:spTree>
    <p:extLst>
      <p:ext uri="{BB962C8B-B14F-4D97-AF65-F5344CB8AC3E}">
        <p14:creationId xmlns:p14="http://schemas.microsoft.com/office/powerpoint/2010/main" val="2279902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BD97D257-B76B-4814-B156-CB588FD176A4}" type="datetimeFigureOut">
              <a:rPr lang="ru-RU">
                <a:solidFill>
                  <a:prstClr val="black">
                    <a:tint val="75000"/>
                  </a:prstClr>
                </a:solidFill>
              </a:rPr>
              <a:pPr>
                <a:defRPr/>
              </a:pPr>
              <a:t>18.02.2021</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fld id="{FB5CA087-8498-46C5-9CF2-023A3FF19995}" type="slidenum">
              <a:rPr lang="ru-RU" altLang="en-US"/>
              <a:pPr/>
              <a:t>‹#›</a:t>
            </a:fld>
            <a:endParaRPr lang="ru-RU" altLang="en-US"/>
          </a:p>
        </p:txBody>
      </p:sp>
    </p:spTree>
    <p:extLst>
      <p:ext uri="{BB962C8B-B14F-4D97-AF65-F5344CB8AC3E}">
        <p14:creationId xmlns:p14="http://schemas.microsoft.com/office/powerpoint/2010/main" val="60311973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CA" sz="3200" b="0" strike="noStrike" spc="-1">
              <a:latin typeface="Arial"/>
            </a:endParaRPr>
          </a:p>
        </p:txBody>
      </p:sp>
    </p:spTree>
    <p:extLst>
      <p:ext uri="{BB962C8B-B14F-4D97-AF65-F5344CB8AC3E}">
        <p14:creationId xmlns:p14="http://schemas.microsoft.com/office/powerpoint/2010/main" val="176982282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CA" sz="3200" b="0" strike="noStrike" spc="-1">
              <a:latin typeface="Arial"/>
            </a:endParaRPr>
          </a:p>
        </p:txBody>
      </p:sp>
    </p:spTree>
    <p:extLst>
      <p:ext uri="{BB962C8B-B14F-4D97-AF65-F5344CB8AC3E}">
        <p14:creationId xmlns:p14="http://schemas.microsoft.com/office/powerpoint/2010/main" val="34327832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CA"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CA" sz="3200" b="0" strike="noStrike" spc="-1">
              <a:latin typeface="Arial"/>
            </a:endParaRPr>
          </a:p>
        </p:txBody>
      </p:sp>
    </p:spTree>
    <p:extLst>
      <p:ext uri="{BB962C8B-B14F-4D97-AF65-F5344CB8AC3E}">
        <p14:creationId xmlns:p14="http://schemas.microsoft.com/office/powerpoint/2010/main" val="244377732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Tree>
    <p:extLst>
      <p:ext uri="{BB962C8B-B14F-4D97-AF65-F5344CB8AC3E}">
        <p14:creationId xmlns:p14="http://schemas.microsoft.com/office/powerpoint/2010/main" val="123782468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CA" sz="3200" b="0" strike="noStrike" spc="-1">
              <a:latin typeface="Arial"/>
            </a:endParaRPr>
          </a:p>
        </p:txBody>
      </p:sp>
    </p:spTree>
    <p:extLst>
      <p:ext uri="{BB962C8B-B14F-4D97-AF65-F5344CB8AC3E}">
        <p14:creationId xmlns:p14="http://schemas.microsoft.com/office/powerpoint/2010/main" val="187232338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CA"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CA"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CA" sz="3200" b="0" strike="noStrike" spc="-1">
              <a:latin typeface="Arial"/>
            </a:endParaRPr>
          </a:p>
        </p:txBody>
      </p:sp>
    </p:spTree>
    <p:extLst>
      <p:ext uri="{BB962C8B-B14F-4D97-AF65-F5344CB8AC3E}">
        <p14:creationId xmlns:p14="http://schemas.microsoft.com/office/powerpoint/2010/main" val="12482829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CA"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CA"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CA" sz="3200" b="0" strike="noStrike" spc="-1">
              <a:latin typeface="Arial"/>
            </a:endParaRPr>
          </a:p>
        </p:txBody>
      </p:sp>
    </p:spTree>
    <p:extLst>
      <p:ext uri="{BB962C8B-B14F-4D97-AF65-F5344CB8AC3E}">
        <p14:creationId xmlns:p14="http://schemas.microsoft.com/office/powerpoint/2010/main" val="71061272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CA"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CA"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CA" sz="3200" b="0" strike="noStrike" spc="-1">
              <a:latin typeface="Arial"/>
            </a:endParaRPr>
          </a:p>
        </p:txBody>
      </p:sp>
    </p:spTree>
    <p:extLst>
      <p:ext uri="{BB962C8B-B14F-4D97-AF65-F5344CB8AC3E}">
        <p14:creationId xmlns:p14="http://schemas.microsoft.com/office/powerpoint/2010/main" val="111987008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CA"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CA" sz="3200" b="0" strike="noStrike" spc="-1">
              <a:latin typeface="Arial"/>
            </a:endParaRPr>
          </a:p>
        </p:txBody>
      </p:sp>
    </p:spTree>
    <p:extLst>
      <p:ext uri="{BB962C8B-B14F-4D97-AF65-F5344CB8AC3E}">
        <p14:creationId xmlns:p14="http://schemas.microsoft.com/office/powerpoint/2010/main" val="47453466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CA"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CA"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CA"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CA" sz="3200" b="0" strike="noStrike" spc="-1">
              <a:latin typeface="Arial"/>
            </a:endParaRPr>
          </a:p>
        </p:txBody>
      </p:sp>
    </p:spTree>
    <p:extLst>
      <p:ext uri="{BB962C8B-B14F-4D97-AF65-F5344CB8AC3E}">
        <p14:creationId xmlns:p14="http://schemas.microsoft.com/office/powerpoint/2010/main" val="2726978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39DFB60C-6A1B-4F66-8127-A3DD1652085B}" type="datetimeFigureOut">
              <a:rPr lang="ru-RU">
                <a:solidFill>
                  <a:prstClr val="black">
                    <a:tint val="75000"/>
                  </a:prstClr>
                </a:solidFill>
              </a:rPr>
              <a:pPr>
                <a:defRPr/>
              </a:pPr>
              <a:t>18.02.2021</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fld id="{B01BE6FC-6996-4176-B805-1A9754274D8F}" type="slidenum">
              <a:rPr lang="ru-RU" altLang="en-US"/>
              <a:pPr/>
              <a:t>‹#›</a:t>
            </a:fld>
            <a:endParaRPr lang="ru-RU" altLang="en-US"/>
          </a:p>
        </p:txBody>
      </p:sp>
    </p:spTree>
    <p:extLst>
      <p:ext uri="{BB962C8B-B14F-4D97-AF65-F5344CB8AC3E}">
        <p14:creationId xmlns:p14="http://schemas.microsoft.com/office/powerpoint/2010/main" val="153935261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CA"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CA"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CA"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CA"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CA"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CA" sz="3200" b="0" strike="noStrike" spc="-1">
              <a:latin typeface="Arial"/>
            </a:endParaRPr>
          </a:p>
        </p:txBody>
      </p:sp>
    </p:spTree>
    <p:extLst>
      <p:ext uri="{BB962C8B-B14F-4D97-AF65-F5344CB8AC3E}">
        <p14:creationId xmlns:p14="http://schemas.microsoft.com/office/powerpoint/2010/main" val="2632522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EC9085E2-807C-4C5D-A886-8DCBD8A86204}" type="datetimeFigureOut">
              <a:rPr lang="ru-RU">
                <a:solidFill>
                  <a:prstClr val="black">
                    <a:tint val="75000"/>
                  </a:prstClr>
                </a:solidFill>
              </a:rPr>
              <a:pPr>
                <a:defRPr/>
              </a:pPr>
              <a:t>18.02.2021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90D34EB1-25A5-401E-8BCD-55474FF23E96}" type="slidenum">
              <a:rPr lang="ru-RU" altLang="en-US"/>
              <a:pPr/>
              <a:t>‹#›</a:t>
            </a:fld>
            <a:endParaRPr lang="ru-RU" altLang="en-US"/>
          </a:p>
        </p:txBody>
      </p:sp>
    </p:spTree>
    <p:extLst>
      <p:ext uri="{BB962C8B-B14F-4D97-AF65-F5344CB8AC3E}">
        <p14:creationId xmlns:p14="http://schemas.microsoft.com/office/powerpoint/2010/main" val="30639561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6"/>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ru-RU" noProof="0"/>
          </a:p>
        </p:txBody>
      </p:sp>
      <p:sp>
        <p:nvSpPr>
          <p:cNvPr id="4" name="Текст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188B80DA-F429-4A7B-8234-F12591D2DC84}" type="datetimeFigureOut">
              <a:rPr lang="ru-RU">
                <a:solidFill>
                  <a:prstClr val="black">
                    <a:tint val="75000"/>
                  </a:prstClr>
                </a:solidFill>
              </a:rPr>
              <a:pPr>
                <a:defRPr/>
              </a:pPr>
              <a:t>18.02.2021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4D203102-D315-4FF8-AE2B-8AC39914590A}" type="slidenum">
              <a:rPr lang="ru-RU" altLang="en-US"/>
              <a:pPr/>
              <a:t>‹#›</a:t>
            </a:fld>
            <a:endParaRPr lang="ru-RU" altLang="en-US"/>
          </a:p>
        </p:txBody>
      </p:sp>
    </p:spTree>
    <p:extLst>
      <p:ext uri="{BB962C8B-B14F-4D97-AF65-F5344CB8AC3E}">
        <p14:creationId xmlns:p14="http://schemas.microsoft.com/office/powerpoint/2010/main" val="1284071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74919229-E7FA-4D69-8286-BD5F6F3263E6}" type="datetimeFigureOut">
              <a:rPr lang="ru-RU">
                <a:solidFill>
                  <a:prstClr val="black">
                    <a:tint val="75000"/>
                  </a:prstClr>
                </a:solidFill>
              </a:rPr>
              <a:pPr>
                <a:def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006222EF-6718-456C-AF62-412440811EED}" type="slidenum">
              <a:rPr lang="ru-RU" altLang="en-US"/>
              <a:pPr/>
              <a:t>‹#›</a:t>
            </a:fld>
            <a:endParaRPr lang="ru-RU" altLang="en-US"/>
          </a:p>
        </p:txBody>
      </p:sp>
    </p:spTree>
    <p:extLst>
      <p:ext uri="{BB962C8B-B14F-4D97-AF65-F5344CB8AC3E}">
        <p14:creationId xmlns:p14="http://schemas.microsoft.com/office/powerpoint/2010/main" val="749824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6"/>
            <a:ext cx="2628900" cy="5811839"/>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6"/>
            <a:ext cx="7734300" cy="581183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EBDADD4D-D5CB-4EDA-8693-9CEA5704CB75}" type="datetimeFigureOut">
              <a:rPr lang="ru-RU">
                <a:solidFill>
                  <a:prstClr val="black">
                    <a:tint val="75000"/>
                  </a:prstClr>
                </a:solidFill>
              </a:rPr>
              <a:pPr>
                <a:def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85978FE2-7601-42DD-A4D3-228B495EA274}" type="slidenum">
              <a:rPr lang="ru-RU" altLang="en-US"/>
              <a:pPr/>
              <a:t>‹#›</a:t>
            </a:fld>
            <a:endParaRPr lang="ru-RU" altLang="en-US"/>
          </a:p>
        </p:txBody>
      </p:sp>
    </p:spTree>
    <p:extLst>
      <p:ext uri="{BB962C8B-B14F-4D97-AF65-F5344CB8AC3E}">
        <p14:creationId xmlns:p14="http://schemas.microsoft.com/office/powerpoint/2010/main" val="1555816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39094902-FE63-49B8-BD35-3262392049C4}" type="datetimeFigureOut">
              <a:rPr lang="ru-RU">
                <a:solidFill>
                  <a:prstClr val="black">
                    <a:tint val="75000"/>
                  </a:prstClr>
                </a:solidFill>
              </a:rPr>
              <a:pPr>
                <a:def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615B4C72-E961-411B-B502-EA5EB7788D53}" type="slidenum">
              <a:rPr lang="ru-RU" altLang="en-US"/>
              <a:pPr/>
              <a:t>‹#›</a:t>
            </a:fld>
            <a:endParaRPr lang="ru-RU" altLang="en-US"/>
          </a:p>
        </p:txBody>
      </p:sp>
    </p:spTree>
    <p:extLst>
      <p:ext uri="{BB962C8B-B14F-4D97-AF65-F5344CB8AC3E}">
        <p14:creationId xmlns:p14="http://schemas.microsoft.com/office/powerpoint/2010/main" val="3246179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D8E476EE-09B1-4014-98DA-F9C02AD34D5C}" type="datetimeFigureOut">
              <a:rPr lang="ru-RU">
                <a:solidFill>
                  <a:prstClr val="black">
                    <a:tint val="75000"/>
                  </a:prstClr>
                </a:solidFill>
              </a:rPr>
              <a:pPr>
                <a:def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59C360B1-322B-4E1E-8B32-036BDC841C90}" type="slidenum">
              <a:rPr lang="ru-RU" altLang="en-US"/>
              <a:pPr/>
              <a:t>‹#›</a:t>
            </a:fld>
            <a:endParaRPr lang="ru-RU" altLang="en-US"/>
          </a:p>
        </p:txBody>
      </p:sp>
    </p:spTree>
    <p:extLst>
      <p:ext uri="{BB962C8B-B14F-4D97-AF65-F5344CB8AC3E}">
        <p14:creationId xmlns:p14="http://schemas.microsoft.com/office/powerpoint/2010/main" val="3351312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AAA48609-8625-43F6-9859-B09F4AB07DF4}" type="datetimeFigureOut">
              <a:rPr lang="ru-RU">
                <a:solidFill>
                  <a:prstClr val="black">
                    <a:tint val="75000"/>
                  </a:prstClr>
                </a:solidFill>
              </a:rPr>
              <a:pPr>
                <a:def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7AAB4DAF-9DC8-4219-A124-B6BC9B988E46}" type="slidenum">
              <a:rPr lang="ru-RU" altLang="en-US"/>
              <a:pPr/>
              <a:t>‹#›</a:t>
            </a:fld>
            <a:endParaRPr lang="ru-RU" altLang="en-US"/>
          </a:p>
        </p:txBody>
      </p:sp>
    </p:spTree>
    <p:extLst>
      <p:ext uri="{BB962C8B-B14F-4D97-AF65-F5344CB8AC3E}">
        <p14:creationId xmlns:p14="http://schemas.microsoft.com/office/powerpoint/2010/main" val="1896374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7F6F3D6C-6A91-4D97-AB37-A6AE31D7D85B}" type="datetimeFigureOut">
              <a:rPr lang="ru-RU">
                <a:solidFill>
                  <a:prstClr val="black">
                    <a:tint val="75000"/>
                  </a:prstClr>
                </a:solidFill>
              </a:rPr>
              <a:pPr>
                <a:defRPr/>
              </a:pPr>
              <a:t>18.02.2021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990EE964-E476-4550-B597-7317733FBF6F}" type="slidenum">
              <a:rPr lang="ru-RU" altLang="en-US"/>
              <a:pPr/>
              <a:t>‹#›</a:t>
            </a:fld>
            <a:endParaRPr lang="ru-RU" altLang="en-US"/>
          </a:p>
        </p:txBody>
      </p:sp>
    </p:spTree>
    <p:extLst>
      <p:ext uri="{BB962C8B-B14F-4D97-AF65-F5344CB8AC3E}">
        <p14:creationId xmlns:p14="http://schemas.microsoft.com/office/powerpoint/2010/main" val="675549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FA53AB-6985-43B6-952E-CF2ADFDE1CF6}"/>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A91BEB06-4936-45F5-A177-EFA584B56E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2D617436-68B0-4A4C-B727-FD47E28B97E3}"/>
              </a:ext>
            </a:extLst>
          </p:cNvPr>
          <p:cNvSpPr>
            <a:spLocks noGrp="1"/>
          </p:cNvSpPr>
          <p:nvPr>
            <p:ph type="dt" sz="half" idx="10"/>
          </p:nvPr>
        </p:nvSpPr>
        <p:spPr/>
        <p:txBody>
          <a:bodyPr/>
          <a:lstStyle/>
          <a:p>
            <a:fld id="{21506A7B-1D7D-4352-93EC-DCA4963C9EDA}" type="datetimeFigureOut">
              <a:rPr lang="ru-RU" smtClean="0"/>
              <a:t>18.02.2021</a:t>
            </a:fld>
            <a:endParaRPr lang="ru-RU"/>
          </a:p>
        </p:txBody>
      </p:sp>
      <p:sp>
        <p:nvSpPr>
          <p:cNvPr id="5" name="Нижний колонтитул 4">
            <a:extLst>
              <a:ext uri="{FF2B5EF4-FFF2-40B4-BE49-F238E27FC236}">
                <a16:creationId xmlns:a16="http://schemas.microsoft.com/office/drawing/2014/main" id="{3767E18C-288F-4CAB-86AD-733769A9619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23FC1C2-153E-4C57-B5FC-5A439B3454B9}"/>
              </a:ext>
            </a:extLst>
          </p:cNvPr>
          <p:cNvSpPr>
            <a:spLocks noGrp="1"/>
          </p:cNvSpPr>
          <p:nvPr>
            <p:ph type="sldNum" sz="quarter" idx="12"/>
          </p:nvPr>
        </p:nvSpPr>
        <p:spPr/>
        <p:txBody>
          <a:bodyPr/>
          <a:lstStyle/>
          <a:p>
            <a:fld id="{9ACF6032-5A88-43DC-ABE8-EF8A04536373}" type="slidenum">
              <a:rPr lang="ru-RU" smtClean="0"/>
              <a:t>‹#›</a:t>
            </a:fld>
            <a:endParaRPr lang="ru-RU"/>
          </a:p>
        </p:txBody>
      </p:sp>
    </p:spTree>
    <p:extLst>
      <p:ext uri="{BB962C8B-B14F-4D97-AF65-F5344CB8AC3E}">
        <p14:creationId xmlns:p14="http://schemas.microsoft.com/office/powerpoint/2010/main" val="2583925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6E3A0186-2E11-4C9B-B750-1022B75AD3AB}" type="datetimeFigureOut">
              <a:rPr lang="ru-RU">
                <a:solidFill>
                  <a:prstClr val="black">
                    <a:tint val="75000"/>
                  </a:prstClr>
                </a:solidFill>
              </a:rPr>
              <a:pPr>
                <a:defRPr/>
              </a:pPr>
              <a:t>18.02.2021</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fld id="{C69B9142-CD1E-425B-998E-9E18AB5CA923}" type="slidenum">
              <a:rPr lang="ru-RU" altLang="en-US"/>
              <a:pPr/>
              <a:t>‹#›</a:t>
            </a:fld>
            <a:endParaRPr lang="ru-RU" altLang="en-US"/>
          </a:p>
        </p:txBody>
      </p:sp>
    </p:spTree>
    <p:extLst>
      <p:ext uri="{BB962C8B-B14F-4D97-AF65-F5344CB8AC3E}">
        <p14:creationId xmlns:p14="http://schemas.microsoft.com/office/powerpoint/2010/main" val="1191883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BD97D257-B76B-4814-B156-CB588FD176A4}" type="datetimeFigureOut">
              <a:rPr lang="ru-RU">
                <a:solidFill>
                  <a:prstClr val="black">
                    <a:tint val="75000"/>
                  </a:prstClr>
                </a:solidFill>
              </a:rPr>
              <a:pPr>
                <a:defRPr/>
              </a:pPr>
              <a:t>18.02.2021</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fld id="{FB5CA087-8498-46C5-9CF2-023A3FF19995}" type="slidenum">
              <a:rPr lang="ru-RU" altLang="en-US"/>
              <a:pPr/>
              <a:t>‹#›</a:t>
            </a:fld>
            <a:endParaRPr lang="ru-RU" altLang="en-US"/>
          </a:p>
        </p:txBody>
      </p:sp>
    </p:spTree>
    <p:extLst>
      <p:ext uri="{BB962C8B-B14F-4D97-AF65-F5344CB8AC3E}">
        <p14:creationId xmlns:p14="http://schemas.microsoft.com/office/powerpoint/2010/main" val="31559502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39DFB60C-6A1B-4F66-8127-A3DD1652085B}" type="datetimeFigureOut">
              <a:rPr lang="ru-RU">
                <a:solidFill>
                  <a:prstClr val="black">
                    <a:tint val="75000"/>
                  </a:prstClr>
                </a:solidFill>
              </a:rPr>
              <a:pPr>
                <a:defRPr/>
              </a:pPr>
              <a:t>18.02.2021</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fld id="{B01BE6FC-6996-4176-B805-1A9754274D8F}" type="slidenum">
              <a:rPr lang="ru-RU" altLang="en-US"/>
              <a:pPr/>
              <a:t>‹#›</a:t>
            </a:fld>
            <a:endParaRPr lang="ru-RU" altLang="en-US"/>
          </a:p>
        </p:txBody>
      </p:sp>
    </p:spTree>
    <p:extLst>
      <p:ext uri="{BB962C8B-B14F-4D97-AF65-F5344CB8AC3E}">
        <p14:creationId xmlns:p14="http://schemas.microsoft.com/office/powerpoint/2010/main" val="2831280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EC9085E2-807C-4C5D-A886-8DCBD8A86204}" type="datetimeFigureOut">
              <a:rPr lang="ru-RU">
                <a:solidFill>
                  <a:prstClr val="black">
                    <a:tint val="75000"/>
                  </a:prstClr>
                </a:solidFill>
              </a:rPr>
              <a:pPr>
                <a:defRPr/>
              </a:pPr>
              <a:t>18.02.2021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90D34EB1-25A5-401E-8BCD-55474FF23E96}" type="slidenum">
              <a:rPr lang="ru-RU" altLang="en-US"/>
              <a:pPr/>
              <a:t>‹#›</a:t>
            </a:fld>
            <a:endParaRPr lang="ru-RU" altLang="en-US"/>
          </a:p>
        </p:txBody>
      </p:sp>
    </p:spTree>
    <p:extLst>
      <p:ext uri="{BB962C8B-B14F-4D97-AF65-F5344CB8AC3E}">
        <p14:creationId xmlns:p14="http://schemas.microsoft.com/office/powerpoint/2010/main" val="1278955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6"/>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ru-RU" noProof="0"/>
          </a:p>
        </p:txBody>
      </p:sp>
      <p:sp>
        <p:nvSpPr>
          <p:cNvPr id="4" name="Текст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188B80DA-F429-4A7B-8234-F12591D2DC84}" type="datetimeFigureOut">
              <a:rPr lang="ru-RU">
                <a:solidFill>
                  <a:prstClr val="black">
                    <a:tint val="75000"/>
                  </a:prstClr>
                </a:solidFill>
              </a:rPr>
              <a:pPr>
                <a:defRPr/>
              </a:pPr>
              <a:t>18.02.2021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4D203102-D315-4FF8-AE2B-8AC39914590A}" type="slidenum">
              <a:rPr lang="ru-RU" altLang="en-US"/>
              <a:pPr/>
              <a:t>‹#›</a:t>
            </a:fld>
            <a:endParaRPr lang="ru-RU" altLang="en-US"/>
          </a:p>
        </p:txBody>
      </p:sp>
    </p:spTree>
    <p:extLst>
      <p:ext uri="{BB962C8B-B14F-4D97-AF65-F5344CB8AC3E}">
        <p14:creationId xmlns:p14="http://schemas.microsoft.com/office/powerpoint/2010/main" val="3375859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74919229-E7FA-4D69-8286-BD5F6F3263E6}" type="datetimeFigureOut">
              <a:rPr lang="ru-RU">
                <a:solidFill>
                  <a:prstClr val="black">
                    <a:tint val="75000"/>
                  </a:prstClr>
                </a:solidFill>
              </a:rPr>
              <a:pPr>
                <a:def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006222EF-6718-456C-AF62-412440811EED}" type="slidenum">
              <a:rPr lang="ru-RU" altLang="en-US"/>
              <a:pPr/>
              <a:t>‹#›</a:t>
            </a:fld>
            <a:endParaRPr lang="ru-RU" altLang="en-US"/>
          </a:p>
        </p:txBody>
      </p:sp>
    </p:spTree>
    <p:extLst>
      <p:ext uri="{BB962C8B-B14F-4D97-AF65-F5344CB8AC3E}">
        <p14:creationId xmlns:p14="http://schemas.microsoft.com/office/powerpoint/2010/main" val="32568449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6"/>
            <a:ext cx="2628900" cy="5811839"/>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6"/>
            <a:ext cx="7734300" cy="581183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EBDADD4D-D5CB-4EDA-8693-9CEA5704CB75}" type="datetimeFigureOut">
              <a:rPr lang="ru-RU">
                <a:solidFill>
                  <a:prstClr val="black">
                    <a:tint val="75000"/>
                  </a:prstClr>
                </a:solidFill>
              </a:rPr>
              <a:pPr>
                <a:def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85978FE2-7601-42DD-A4D3-228B495EA274}" type="slidenum">
              <a:rPr lang="ru-RU" altLang="en-US"/>
              <a:pPr/>
              <a:t>‹#›</a:t>
            </a:fld>
            <a:endParaRPr lang="ru-RU" altLang="en-US"/>
          </a:p>
        </p:txBody>
      </p:sp>
    </p:spTree>
    <p:extLst>
      <p:ext uri="{BB962C8B-B14F-4D97-AF65-F5344CB8AC3E}">
        <p14:creationId xmlns:p14="http://schemas.microsoft.com/office/powerpoint/2010/main" val="33914053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240D0991-767D-4C25-8E2A-DD7A27E378D5}"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0D284B4-584E-4D6C-8E27-B34DE9C07C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176198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40D0991-767D-4C25-8E2A-DD7A27E378D5}"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0D284B4-584E-4D6C-8E27-B34DE9C07C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8573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240D0991-767D-4C25-8E2A-DD7A27E378D5}"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0D284B4-584E-4D6C-8E27-B34DE9C07C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95901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C0FA69-BEAB-4A18-AC12-2CCB7C24933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CD05554-3475-4FE2-BB56-43F74D14003A}"/>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2B114AB7-F357-49A1-9545-D64B11267A9A}"/>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49C235A-12A1-46AD-8624-8D58BE1CD84F}"/>
              </a:ext>
            </a:extLst>
          </p:cNvPr>
          <p:cNvSpPr>
            <a:spLocks noGrp="1"/>
          </p:cNvSpPr>
          <p:nvPr>
            <p:ph type="dt" sz="half" idx="10"/>
          </p:nvPr>
        </p:nvSpPr>
        <p:spPr/>
        <p:txBody>
          <a:bodyPr/>
          <a:lstStyle/>
          <a:p>
            <a:fld id="{21506A7B-1D7D-4352-93EC-DCA4963C9EDA}" type="datetimeFigureOut">
              <a:rPr lang="ru-RU" smtClean="0"/>
              <a:t>18.02.2021</a:t>
            </a:fld>
            <a:endParaRPr lang="ru-RU"/>
          </a:p>
        </p:txBody>
      </p:sp>
      <p:sp>
        <p:nvSpPr>
          <p:cNvPr id="6" name="Нижний колонтитул 5">
            <a:extLst>
              <a:ext uri="{FF2B5EF4-FFF2-40B4-BE49-F238E27FC236}">
                <a16:creationId xmlns:a16="http://schemas.microsoft.com/office/drawing/2014/main" id="{7EAE4611-4FC1-42CC-AFE6-3C7A67DDCD4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3A275C0-DEC4-4D5F-8F3D-3BABC51D4AED}"/>
              </a:ext>
            </a:extLst>
          </p:cNvPr>
          <p:cNvSpPr>
            <a:spLocks noGrp="1"/>
          </p:cNvSpPr>
          <p:nvPr>
            <p:ph type="sldNum" sz="quarter" idx="12"/>
          </p:nvPr>
        </p:nvSpPr>
        <p:spPr/>
        <p:txBody>
          <a:bodyPr/>
          <a:lstStyle/>
          <a:p>
            <a:fld id="{9ACF6032-5A88-43DC-ABE8-EF8A04536373}" type="slidenum">
              <a:rPr lang="ru-RU" smtClean="0"/>
              <a:t>‹#›</a:t>
            </a:fld>
            <a:endParaRPr lang="ru-RU"/>
          </a:p>
        </p:txBody>
      </p:sp>
    </p:spTree>
    <p:extLst>
      <p:ext uri="{BB962C8B-B14F-4D97-AF65-F5344CB8AC3E}">
        <p14:creationId xmlns:p14="http://schemas.microsoft.com/office/powerpoint/2010/main" val="41726890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240D0991-767D-4C25-8E2A-DD7A27E378D5}"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0D284B4-584E-4D6C-8E27-B34DE9C07C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3555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240D0991-767D-4C25-8E2A-DD7A27E378D5}" type="datetimeFigureOut">
              <a:rPr lang="ru-RU" smtClean="0">
                <a:solidFill>
                  <a:prstClr val="black">
                    <a:tint val="75000"/>
                  </a:prstClr>
                </a:solidFill>
              </a:rPr>
              <a:pPr/>
              <a:t>18.02.2021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F0D284B4-584E-4D6C-8E27-B34DE9C07C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76962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240D0991-767D-4C25-8E2A-DD7A27E378D5}" type="datetimeFigureOut">
              <a:rPr lang="ru-RU" smtClean="0">
                <a:solidFill>
                  <a:prstClr val="black">
                    <a:tint val="75000"/>
                  </a:prstClr>
                </a:solidFill>
              </a:rPr>
              <a:pPr/>
              <a:t>18.02.2021</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F0D284B4-584E-4D6C-8E27-B34DE9C07C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62992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40D0991-767D-4C25-8E2A-DD7A27E378D5}" type="datetimeFigureOut">
              <a:rPr lang="ru-RU" smtClean="0">
                <a:solidFill>
                  <a:prstClr val="black">
                    <a:tint val="75000"/>
                  </a:prstClr>
                </a:solidFill>
              </a:rPr>
              <a:pPr/>
              <a:t>18.02.2021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F0D284B4-584E-4D6C-8E27-B34DE9C07C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78182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240D0991-767D-4C25-8E2A-DD7A27E378D5}"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0D284B4-584E-4D6C-8E27-B34DE9C07C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19572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240D0991-767D-4C25-8E2A-DD7A27E378D5}"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0D284B4-584E-4D6C-8E27-B34DE9C07C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538838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40D0991-767D-4C25-8E2A-DD7A27E378D5}"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0D284B4-584E-4D6C-8E27-B34DE9C07C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074421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40D0991-767D-4C25-8E2A-DD7A27E378D5}"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0D284B4-584E-4D6C-8E27-B34DE9C07C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034533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450503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09548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D3BE0A-4CF6-4B14-8609-FFE6FC9B1710}"/>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56F82FFE-4454-4D18-93CE-2CDE5BEB8D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D283356-66DD-4B4B-BA5D-788F1A84805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286EE90D-8100-4D96-BF10-182943EE9C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58B03510-7DE7-4650-BB97-0216F30E1837}"/>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F60A613B-D2DB-4ADB-90DC-A29438A781D3}"/>
              </a:ext>
            </a:extLst>
          </p:cNvPr>
          <p:cNvSpPr>
            <a:spLocks noGrp="1"/>
          </p:cNvSpPr>
          <p:nvPr>
            <p:ph type="dt" sz="half" idx="10"/>
          </p:nvPr>
        </p:nvSpPr>
        <p:spPr/>
        <p:txBody>
          <a:bodyPr/>
          <a:lstStyle/>
          <a:p>
            <a:fld id="{21506A7B-1D7D-4352-93EC-DCA4963C9EDA}" type="datetimeFigureOut">
              <a:rPr lang="ru-RU" smtClean="0"/>
              <a:t>18.02.2021</a:t>
            </a:fld>
            <a:endParaRPr lang="ru-RU"/>
          </a:p>
        </p:txBody>
      </p:sp>
      <p:sp>
        <p:nvSpPr>
          <p:cNvPr id="8" name="Нижний колонтитул 7">
            <a:extLst>
              <a:ext uri="{FF2B5EF4-FFF2-40B4-BE49-F238E27FC236}">
                <a16:creationId xmlns:a16="http://schemas.microsoft.com/office/drawing/2014/main" id="{9F99589E-E871-436B-8C44-A6DDB99CE921}"/>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DF05767A-DF25-4254-9C12-49561412511A}"/>
              </a:ext>
            </a:extLst>
          </p:cNvPr>
          <p:cNvSpPr>
            <a:spLocks noGrp="1"/>
          </p:cNvSpPr>
          <p:nvPr>
            <p:ph type="sldNum" sz="quarter" idx="12"/>
          </p:nvPr>
        </p:nvSpPr>
        <p:spPr/>
        <p:txBody>
          <a:bodyPr/>
          <a:lstStyle/>
          <a:p>
            <a:fld id="{9ACF6032-5A88-43DC-ABE8-EF8A04536373}" type="slidenum">
              <a:rPr lang="ru-RU" smtClean="0"/>
              <a:t>‹#›</a:t>
            </a:fld>
            <a:endParaRPr lang="ru-RU"/>
          </a:p>
        </p:txBody>
      </p:sp>
    </p:spTree>
    <p:extLst>
      <p:ext uri="{BB962C8B-B14F-4D97-AF65-F5344CB8AC3E}">
        <p14:creationId xmlns:p14="http://schemas.microsoft.com/office/powerpoint/2010/main" val="11508927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26686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33564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36852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875417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609676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061919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783226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186072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117784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562" y="89689"/>
            <a:ext cx="10971684" cy="1512097"/>
          </a:xfrm>
          <a:prstGeom prst="rect">
            <a:avLst/>
          </a:prstGeom>
        </p:spPr>
        <p:txBody>
          <a:bodyPr lIns="0" tIns="0" rIns="0" bIns="0" anchor="ctr">
            <a:noAutofit/>
          </a:bodyPr>
          <a:lstStyle/>
          <a:p>
            <a:pPr algn="ctr"/>
            <a:endParaRPr lang="ru-RU" sz="5321" b="0" strike="noStrike" spc="-1">
              <a:latin typeface="Arial"/>
            </a:endParaRPr>
          </a:p>
        </p:txBody>
      </p:sp>
      <p:sp>
        <p:nvSpPr>
          <p:cNvPr id="8" name="PlaceHolder 2"/>
          <p:cNvSpPr>
            <a:spLocks noGrp="1"/>
          </p:cNvSpPr>
          <p:nvPr>
            <p:ph type="body"/>
          </p:nvPr>
        </p:nvSpPr>
        <p:spPr>
          <a:xfrm>
            <a:off x="609562" y="1604399"/>
            <a:ext cx="10971684" cy="3976819"/>
          </a:xfrm>
          <a:prstGeom prst="rect">
            <a:avLst/>
          </a:prstGeom>
        </p:spPr>
        <p:txBody>
          <a:bodyPr lIns="0" tIns="0" rIns="0" bIns="0">
            <a:normAutofit/>
          </a:bodyPr>
          <a:lstStyle/>
          <a:p>
            <a:endParaRPr lang="ru-RU" sz="3870" b="0" strike="noStrike" spc="-1">
              <a:latin typeface="Arial"/>
            </a:endParaRPr>
          </a:p>
        </p:txBody>
      </p:sp>
    </p:spTree>
    <p:extLst>
      <p:ext uri="{BB962C8B-B14F-4D97-AF65-F5344CB8AC3E}">
        <p14:creationId xmlns:p14="http://schemas.microsoft.com/office/powerpoint/2010/main" val="3111129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33B2C4-81FB-47EA-B022-749257DA07AC}"/>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33D61231-86F2-45C0-ADFA-2F95D79FF69F}"/>
              </a:ext>
            </a:extLst>
          </p:cNvPr>
          <p:cNvSpPr>
            <a:spLocks noGrp="1"/>
          </p:cNvSpPr>
          <p:nvPr>
            <p:ph type="dt" sz="half" idx="10"/>
          </p:nvPr>
        </p:nvSpPr>
        <p:spPr/>
        <p:txBody>
          <a:bodyPr/>
          <a:lstStyle/>
          <a:p>
            <a:fld id="{21506A7B-1D7D-4352-93EC-DCA4963C9EDA}" type="datetimeFigureOut">
              <a:rPr lang="ru-RU" smtClean="0"/>
              <a:t>18.02.2021</a:t>
            </a:fld>
            <a:endParaRPr lang="ru-RU"/>
          </a:p>
        </p:txBody>
      </p:sp>
      <p:sp>
        <p:nvSpPr>
          <p:cNvPr id="4" name="Нижний колонтитул 3">
            <a:extLst>
              <a:ext uri="{FF2B5EF4-FFF2-40B4-BE49-F238E27FC236}">
                <a16:creationId xmlns:a16="http://schemas.microsoft.com/office/drawing/2014/main" id="{3E7481BA-EF8E-4D92-9922-EE14B76153E3}"/>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A43FDF0F-E82A-4973-AA14-78DBEC429BCB}"/>
              </a:ext>
            </a:extLst>
          </p:cNvPr>
          <p:cNvSpPr>
            <a:spLocks noGrp="1"/>
          </p:cNvSpPr>
          <p:nvPr>
            <p:ph type="sldNum" sz="quarter" idx="12"/>
          </p:nvPr>
        </p:nvSpPr>
        <p:spPr/>
        <p:txBody>
          <a:bodyPr/>
          <a:lstStyle/>
          <a:p>
            <a:fld id="{9ACF6032-5A88-43DC-ABE8-EF8A04536373}" type="slidenum">
              <a:rPr lang="ru-RU" smtClean="0"/>
              <a:t>‹#›</a:t>
            </a:fld>
            <a:endParaRPr lang="ru-RU"/>
          </a:p>
        </p:txBody>
      </p:sp>
    </p:spTree>
    <p:extLst>
      <p:ext uri="{BB962C8B-B14F-4D97-AF65-F5344CB8AC3E}">
        <p14:creationId xmlns:p14="http://schemas.microsoft.com/office/powerpoint/2010/main" val="17130187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476751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993142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863756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555642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0444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92351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273928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171356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515637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54517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4F5868C-623A-4EB6-8285-637EAE587B70}"/>
              </a:ext>
            </a:extLst>
          </p:cNvPr>
          <p:cNvSpPr>
            <a:spLocks noGrp="1"/>
          </p:cNvSpPr>
          <p:nvPr>
            <p:ph type="dt" sz="half" idx="10"/>
          </p:nvPr>
        </p:nvSpPr>
        <p:spPr/>
        <p:txBody>
          <a:bodyPr/>
          <a:lstStyle/>
          <a:p>
            <a:fld id="{21506A7B-1D7D-4352-93EC-DCA4963C9EDA}" type="datetimeFigureOut">
              <a:rPr lang="ru-RU" smtClean="0"/>
              <a:t>18.02.2021</a:t>
            </a:fld>
            <a:endParaRPr lang="ru-RU"/>
          </a:p>
        </p:txBody>
      </p:sp>
      <p:sp>
        <p:nvSpPr>
          <p:cNvPr id="3" name="Нижний колонтитул 2">
            <a:extLst>
              <a:ext uri="{FF2B5EF4-FFF2-40B4-BE49-F238E27FC236}">
                <a16:creationId xmlns:a16="http://schemas.microsoft.com/office/drawing/2014/main" id="{26824FF3-2D8D-49FC-BA37-D750DE151C47}"/>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1904E74F-F8E9-49B9-A97B-312521B268AC}"/>
              </a:ext>
            </a:extLst>
          </p:cNvPr>
          <p:cNvSpPr>
            <a:spLocks noGrp="1"/>
          </p:cNvSpPr>
          <p:nvPr>
            <p:ph type="sldNum" sz="quarter" idx="12"/>
          </p:nvPr>
        </p:nvSpPr>
        <p:spPr/>
        <p:txBody>
          <a:bodyPr/>
          <a:lstStyle/>
          <a:p>
            <a:fld id="{9ACF6032-5A88-43DC-ABE8-EF8A04536373}" type="slidenum">
              <a:rPr lang="ru-RU" smtClean="0"/>
              <a:t>‹#›</a:t>
            </a:fld>
            <a:endParaRPr lang="ru-RU"/>
          </a:p>
        </p:txBody>
      </p:sp>
    </p:spTree>
    <p:extLst>
      <p:ext uri="{BB962C8B-B14F-4D97-AF65-F5344CB8AC3E}">
        <p14:creationId xmlns:p14="http://schemas.microsoft.com/office/powerpoint/2010/main" val="19539316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325131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562" y="89689"/>
            <a:ext cx="10971684" cy="1512097"/>
          </a:xfrm>
          <a:prstGeom prst="rect">
            <a:avLst/>
          </a:prstGeom>
        </p:spPr>
        <p:txBody>
          <a:bodyPr lIns="0" tIns="0" rIns="0" bIns="0" anchor="ctr">
            <a:noAutofit/>
          </a:bodyPr>
          <a:lstStyle/>
          <a:p>
            <a:pPr algn="ctr"/>
            <a:endParaRPr lang="ru-RU" sz="5321" b="0" strike="noStrike" spc="-1">
              <a:latin typeface="Arial"/>
            </a:endParaRPr>
          </a:p>
        </p:txBody>
      </p:sp>
      <p:sp>
        <p:nvSpPr>
          <p:cNvPr id="8" name="PlaceHolder 2"/>
          <p:cNvSpPr>
            <a:spLocks noGrp="1"/>
          </p:cNvSpPr>
          <p:nvPr>
            <p:ph type="body"/>
          </p:nvPr>
        </p:nvSpPr>
        <p:spPr>
          <a:xfrm>
            <a:off x="609562" y="1604399"/>
            <a:ext cx="10971684" cy="3976819"/>
          </a:xfrm>
          <a:prstGeom prst="rect">
            <a:avLst/>
          </a:prstGeom>
        </p:spPr>
        <p:txBody>
          <a:bodyPr lIns="0" tIns="0" rIns="0" bIns="0">
            <a:normAutofit/>
          </a:bodyPr>
          <a:lstStyle/>
          <a:p>
            <a:endParaRPr lang="ru-RU" sz="3870" b="0" strike="noStrike" spc="-1">
              <a:latin typeface="Arial"/>
            </a:endParaRPr>
          </a:p>
        </p:txBody>
      </p:sp>
    </p:spTree>
    <p:extLst>
      <p:ext uri="{BB962C8B-B14F-4D97-AF65-F5344CB8AC3E}">
        <p14:creationId xmlns:p14="http://schemas.microsoft.com/office/powerpoint/2010/main" val="22875827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84"/>
            <a:ext cx="10363200" cy="1470025"/>
          </a:xfrm>
        </p:spPr>
        <p:txBody>
          <a:bodyPr/>
          <a:lstStyle/>
          <a:p>
            <a:r>
              <a:rPr lang="en-US"/>
              <a:t>Click to edit Master title style</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679" indent="0" algn="ctr">
              <a:buNone/>
              <a:defRPr>
                <a:solidFill>
                  <a:schemeClr val="tx1">
                    <a:tint val="75000"/>
                  </a:schemeClr>
                </a:solidFill>
              </a:defRPr>
            </a:lvl2pPr>
            <a:lvl3pPr marL="1217430" indent="0" algn="ctr">
              <a:buNone/>
              <a:defRPr>
                <a:solidFill>
                  <a:schemeClr val="tx1">
                    <a:tint val="75000"/>
                  </a:schemeClr>
                </a:solidFill>
              </a:defRPr>
            </a:lvl3pPr>
            <a:lvl4pPr marL="1826130" indent="0" algn="ctr">
              <a:buNone/>
              <a:defRPr>
                <a:solidFill>
                  <a:schemeClr val="tx1">
                    <a:tint val="75000"/>
                  </a:schemeClr>
                </a:solidFill>
              </a:defRPr>
            </a:lvl4pPr>
            <a:lvl5pPr marL="2434858" indent="0" algn="ctr">
              <a:buNone/>
              <a:defRPr>
                <a:solidFill>
                  <a:schemeClr val="tx1">
                    <a:tint val="75000"/>
                  </a:schemeClr>
                </a:solidFill>
              </a:defRPr>
            </a:lvl5pPr>
            <a:lvl6pPr marL="3043533" indent="0" algn="ctr">
              <a:buNone/>
              <a:defRPr>
                <a:solidFill>
                  <a:schemeClr val="tx1">
                    <a:tint val="75000"/>
                  </a:schemeClr>
                </a:solidFill>
              </a:defRPr>
            </a:lvl6pPr>
            <a:lvl7pPr marL="3652215" indent="0" algn="ctr">
              <a:buNone/>
              <a:defRPr>
                <a:solidFill>
                  <a:schemeClr val="tx1">
                    <a:tint val="75000"/>
                  </a:schemeClr>
                </a:solidFill>
              </a:defRPr>
            </a:lvl7pPr>
            <a:lvl8pPr marL="4260939" indent="0" algn="ctr">
              <a:buNone/>
              <a:defRPr>
                <a:solidFill>
                  <a:schemeClr val="tx1">
                    <a:tint val="75000"/>
                  </a:schemeClr>
                </a:solidFill>
              </a:defRPr>
            </a:lvl8pPr>
            <a:lvl9pPr marL="4869657" indent="0" algn="ctr">
              <a:buNone/>
              <a:defRPr>
                <a:solidFill>
                  <a:schemeClr val="tx1">
                    <a:tint val="75000"/>
                  </a:schemeClr>
                </a:solidFill>
              </a:defRPr>
            </a:lvl9pPr>
          </a:lstStyle>
          <a:p>
            <a:r>
              <a:rPr lang="en-US"/>
              <a:t>Click to edit Master subtitle style</a:t>
            </a:r>
            <a:endParaRPr lang="ru-RU"/>
          </a:p>
        </p:txBody>
      </p:sp>
      <p:sp>
        <p:nvSpPr>
          <p:cNvPr id="4" name="Дата 3">
            <a:extLst>
              <a:ext uri="{FF2B5EF4-FFF2-40B4-BE49-F238E27FC236}">
                <a16:creationId xmlns:a16="http://schemas.microsoft.com/office/drawing/2014/main" id="{102964A4-636E-4E7B-9084-FB0F37EC087D}"/>
              </a:ext>
            </a:extLst>
          </p:cNvPr>
          <p:cNvSpPr>
            <a:spLocks noGrp="1"/>
          </p:cNvSpPr>
          <p:nvPr>
            <p:ph type="dt" sz="half" idx="10"/>
          </p:nvPr>
        </p:nvSpPr>
        <p:spPr/>
        <p:txBody>
          <a:bodyPr/>
          <a:lstStyle>
            <a:lvl1pPr>
              <a:defRPr/>
            </a:lvl1pPr>
          </a:lstStyle>
          <a:p>
            <a:fld id="{65E018B4-97DE-4A4F-BC47-A7D5D822311F}" type="datetimeFigureOut">
              <a:rPr lang="ru-RU" smtClean="0"/>
              <a:pPr/>
              <a:t>18.02.2021</a:t>
            </a:fld>
            <a:endParaRPr lang="ru-RU"/>
          </a:p>
        </p:txBody>
      </p:sp>
      <p:sp>
        <p:nvSpPr>
          <p:cNvPr id="5" name="Нижний колонтитул 4">
            <a:extLst>
              <a:ext uri="{FF2B5EF4-FFF2-40B4-BE49-F238E27FC236}">
                <a16:creationId xmlns:a16="http://schemas.microsoft.com/office/drawing/2014/main" id="{EAD3CE33-97E1-40B5-91AD-476FFBBCE881}"/>
              </a:ext>
            </a:extLst>
          </p:cNvPr>
          <p:cNvSpPr>
            <a:spLocks noGrp="1"/>
          </p:cNvSpPr>
          <p:nvPr>
            <p:ph type="ftr" sz="quarter" idx="11"/>
          </p:nvPr>
        </p:nvSpPr>
        <p:spPr/>
        <p:txBody>
          <a:bodyPr/>
          <a:lstStyle>
            <a:lvl1pPr>
              <a:defRPr/>
            </a:lvl1pPr>
          </a:lstStyle>
          <a:p>
            <a:endParaRPr lang="ru-RU"/>
          </a:p>
        </p:txBody>
      </p:sp>
      <p:sp>
        <p:nvSpPr>
          <p:cNvPr id="6" name="Номер слайда 5">
            <a:extLst>
              <a:ext uri="{FF2B5EF4-FFF2-40B4-BE49-F238E27FC236}">
                <a16:creationId xmlns:a16="http://schemas.microsoft.com/office/drawing/2014/main" id="{3AD76E32-CCDF-4024-8A1C-331F918D693D}"/>
              </a:ext>
            </a:extLst>
          </p:cNvPr>
          <p:cNvSpPr>
            <a:spLocks noGrp="1"/>
          </p:cNvSpPr>
          <p:nvPr>
            <p:ph type="sldNum" sz="quarter" idx="12"/>
          </p:nvPr>
        </p:nvSpPr>
        <p:spPr/>
        <p:txBody>
          <a:bodyPr/>
          <a:lstStyle>
            <a:lvl1pPr>
              <a:defRPr/>
            </a:lvl1pPr>
          </a:lstStyle>
          <a:p>
            <a:fld id="{2BD008C7-2828-4C04-9C38-690AEAEB6AE4}" type="slidenum">
              <a:rPr lang="ru-RU" smtClean="0"/>
              <a:pPr/>
              <a:t>‹#›</a:t>
            </a:fld>
            <a:endParaRPr lang="ru-RU"/>
          </a:p>
        </p:txBody>
      </p:sp>
    </p:spTree>
    <p:extLst>
      <p:ext uri="{BB962C8B-B14F-4D97-AF65-F5344CB8AC3E}">
        <p14:creationId xmlns:p14="http://schemas.microsoft.com/office/powerpoint/2010/main" val="28629442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Объект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a:extLst>
              <a:ext uri="{FF2B5EF4-FFF2-40B4-BE49-F238E27FC236}">
                <a16:creationId xmlns:a16="http://schemas.microsoft.com/office/drawing/2014/main" id="{501883F3-A815-4797-8132-FFD67D571655}"/>
              </a:ext>
            </a:extLst>
          </p:cNvPr>
          <p:cNvSpPr>
            <a:spLocks noGrp="1"/>
          </p:cNvSpPr>
          <p:nvPr>
            <p:ph type="dt" sz="half" idx="10"/>
          </p:nvPr>
        </p:nvSpPr>
        <p:spPr/>
        <p:txBody>
          <a:bodyPr/>
          <a:lstStyle>
            <a:lvl1pPr>
              <a:defRPr/>
            </a:lvl1pPr>
          </a:lstStyle>
          <a:p>
            <a:fld id="{65E018B4-97DE-4A4F-BC47-A7D5D822311F}" type="datetimeFigureOut">
              <a:rPr lang="ru-RU" smtClean="0"/>
              <a:pPr/>
              <a:t>18.02.2021</a:t>
            </a:fld>
            <a:endParaRPr lang="ru-RU"/>
          </a:p>
        </p:txBody>
      </p:sp>
      <p:sp>
        <p:nvSpPr>
          <p:cNvPr id="5" name="Нижний колонтитул 4">
            <a:extLst>
              <a:ext uri="{FF2B5EF4-FFF2-40B4-BE49-F238E27FC236}">
                <a16:creationId xmlns:a16="http://schemas.microsoft.com/office/drawing/2014/main" id="{C6736CD3-EB96-4381-9B46-88142600EE70}"/>
              </a:ext>
            </a:extLst>
          </p:cNvPr>
          <p:cNvSpPr>
            <a:spLocks noGrp="1"/>
          </p:cNvSpPr>
          <p:nvPr>
            <p:ph type="ftr" sz="quarter" idx="11"/>
          </p:nvPr>
        </p:nvSpPr>
        <p:spPr/>
        <p:txBody>
          <a:bodyPr/>
          <a:lstStyle>
            <a:lvl1pPr>
              <a:defRPr/>
            </a:lvl1pPr>
          </a:lstStyle>
          <a:p>
            <a:endParaRPr lang="ru-RU"/>
          </a:p>
        </p:txBody>
      </p:sp>
      <p:sp>
        <p:nvSpPr>
          <p:cNvPr id="6" name="Номер слайда 5">
            <a:extLst>
              <a:ext uri="{FF2B5EF4-FFF2-40B4-BE49-F238E27FC236}">
                <a16:creationId xmlns:a16="http://schemas.microsoft.com/office/drawing/2014/main" id="{D87D6536-FBD1-435B-9569-B2AD23D53512}"/>
              </a:ext>
            </a:extLst>
          </p:cNvPr>
          <p:cNvSpPr>
            <a:spLocks noGrp="1"/>
          </p:cNvSpPr>
          <p:nvPr>
            <p:ph type="sldNum" sz="quarter" idx="12"/>
          </p:nvPr>
        </p:nvSpPr>
        <p:spPr/>
        <p:txBody>
          <a:bodyPr/>
          <a:lstStyle>
            <a:lvl1pPr>
              <a:defRPr/>
            </a:lvl1pPr>
          </a:lstStyle>
          <a:p>
            <a:fld id="{2BD008C7-2828-4C04-9C38-690AEAEB6AE4}" type="slidenum">
              <a:rPr lang="ru-RU" smtClean="0"/>
              <a:pPr/>
              <a:t>‹#›</a:t>
            </a:fld>
            <a:endParaRPr lang="ru-RU"/>
          </a:p>
        </p:txBody>
      </p:sp>
    </p:spTree>
    <p:extLst>
      <p:ext uri="{BB962C8B-B14F-4D97-AF65-F5344CB8AC3E}">
        <p14:creationId xmlns:p14="http://schemas.microsoft.com/office/powerpoint/2010/main" val="40214144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8679" indent="0">
              <a:buNone/>
              <a:defRPr sz="2400">
                <a:solidFill>
                  <a:schemeClr val="tx1">
                    <a:tint val="75000"/>
                  </a:schemeClr>
                </a:solidFill>
              </a:defRPr>
            </a:lvl2pPr>
            <a:lvl3pPr marL="1217430" indent="0">
              <a:buNone/>
              <a:defRPr sz="2133">
                <a:solidFill>
                  <a:schemeClr val="tx1">
                    <a:tint val="75000"/>
                  </a:schemeClr>
                </a:solidFill>
              </a:defRPr>
            </a:lvl3pPr>
            <a:lvl4pPr marL="1826130" indent="0">
              <a:buNone/>
              <a:defRPr sz="1867">
                <a:solidFill>
                  <a:schemeClr val="tx1">
                    <a:tint val="75000"/>
                  </a:schemeClr>
                </a:solidFill>
              </a:defRPr>
            </a:lvl4pPr>
            <a:lvl5pPr marL="2434858" indent="0">
              <a:buNone/>
              <a:defRPr sz="1867">
                <a:solidFill>
                  <a:schemeClr val="tx1">
                    <a:tint val="75000"/>
                  </a:schemeClr>
                </a:solidFill>
              </a:defRPr>
            </a:lvl5pPr>
            <a:lvl6pPr marL="3043533" indent="0">
              <a:buNone/>
              <a:defRPr sz="1867">
                <a:solidFill>
                  <a:schemeClr val="tx1">
                    <a:tint val="75000"/>
                  </a:schemeClr>
                </a:solidFill>
              </a:defRPr>
            </a:lvl6pPr>
            <a:lvl7pPr marL="3652215" indent="0">
              <a:buNone/>
              <a:defRPr sz="1867">
                <a:solidFill>
                  <a:schemeClr val="tx1">
                    <a:tint val="75000"/>
                  </a:schemeClr>
                </a:solidFill>
              </a:defRPr>
            </a:lvl7pPr>
            <a:lvl8pPr marL="4260939" indent="0">
              <a:buNone/>
              <a:defRPr sz="1867">
                <a:solidFill>
                  <a:schemeClr val="tx1">
                    <a:tint val="75000"/>
                  </a:schemeClr>
                </a:solidFill>
              </a:defRPr>
            </a:lvl8pPr>
            <a:lvl9pPr marL="4869657" indent="0">
              <a:buNone/>
              <a:defRPr sz="1867">
                <a:solidFill>
                  <a:schemeClr val="tx1">
                    <a:tint val="75000"/>
                  </a:schemeClr>
                </a:solidFill>
              </a:defRPr>
            </a:lvl9pPr>
          </a:lstStyle>
          <a:p>
            <a:pPr lvl="0"/>
            <a:r>
              <a:rPr lang="en-US"/>
              <a:t>Click to edit Master text styles</a:t>
            </a:r>
          </a:p>
        </p:txBody>
      </p:sp>
      <p:sp>
        <p:nvSpPr>
          <p:cNvPr id="4" name="Дата 3">
            <a:extLst>
              <a:ext uri="{FF2B5EF4-FFF2-40B4-BE49-F238E27FC236}">
                <a16:creationId xmlns:a16="http://schemas.microsoft.com/office/drawing/2014/main" id="{11AA5F54-440B-4141-8B75-22122D625F4C}"/>
              </a:ext>
            </a:extLst>
          </p:cNvPr>
          <p:cNvSpPr>
            <a:spLocks noGrp="1"/>
          </p:cNvSpPr>
          <p:nvPr>
            <p:ph type="dt" sz="half" idx="10"/>
          </p:nvPr>
        </p:nvSpPr>
        <p:spPr/>
        <p:txBody>
          <a:bodyPr/>
          <a:lstStyle>
            <a:lvl1pPr>
              <a:defRPr/>
            </a:lvl1pPr>
          </a:lstStyle>
          <a:p>
            <a:fld id="{65E018B4-97DE-4A4F-BC47-A7D5D822311F}" type="datetimeFigureOut">
              <a:rPr lang="ru-RU" smtClean="0"/>
              <a:pPr/>
              <a:t>18.02.2021</a:t>
            </a:fld>
            <a:endParaRPr lang="ru-RU"/>
          </a:p>
        </p:txBody>
      </p:sp>
      <p:sp>
        <p:nvSpPr>
          <p:cNvPr id="5" name="Нижний колонтитул 4">
            <a:extLst>
              <a:ext uri="{FF2B5EF4-FFF2-40B4-BE49-F238E27FC236}">
                <a16:creationId xmlns:a16="http://schemas.microsoft.com/office/drawing/2014/main" id="{3DF6C12F-484D-46CA-A80E-797569C554E9}"/>
              </a:ext>
            </a:extLst>
          </p:cNvPr>
          <p:cNvSpPr>
            <a:spLocks noGrp="1"/>
          </p:cNvSpPr>
          <p:nvPr>
            <p:ph type="ftr" sz="quarter" idx="11"/>
          </p:nvPr>
        </p:nvSpPr>
        <p:spPr/>
        <p:txBody>
          <a:bodyPr/>
          <a:lstStyle>
            <a:lvl1pPr>
              <a:defRPr/>
            </a:lvl1pPr>
          </a:lstStyle>
          <a:p>
            <a:endParaRPr lang="ru-RU"/>
          </a:p>
        </p:txBody>
      </p:sp>
      <p:sp>
        <p:nvSpPr>
          <p:cNvPr id="6" name="Номер слайда 5">
            <a:extLst>
              <a:ext uri="{FF2B5EF4-FFF2-40B4-BE49-F238E27FC236}">
                <a16:creationId xmlns:a16="http://schemas.microsoft.com/office/drawing/2014/main" id="{41B98248-C2C8-4921-8AE2-1EC1F535E432}"/>
              </a:ext>
            </a:extLst>
          </p:cNvPr>
          <p:cNvSpPr>
            <a:spLocks noGrp="1"/>
          </p:cNvSpPr>
          <p:nvPr>
            <p:ph type="sldNum" sz="quarter" idx="12"/>
          </p:nvPr>
        </p:nvSpPr>
        <p:spPr/>
        <p:txBody>
          <a:bodyPr/>
          <a:lstStyle>
            <a:lvl1pPr>
              <a:defRPr/>
            </a:lvl1pPr>
          </a:lstStyle>
          <a:p>
            <a:fld id="{2BD008C7-2828-4C04-9C38-690AEAEB6AE4}" type="slidenum">
              <a:rPr lang="ru-RU" smtClean="0"/>
              <a:pPr/>
              <a:t>‹#›</a:t>
            </a:fld>
            <a:endParaRPr lang="ru-RU"/>
          </a:p>
        </p:txBody>
      </p:sp>
    </p:spTree>
    <p:extLst>
      <p:ext uri="{BB962C8B-B14F-4D97-AF65-F5344CB8AC3E}">
        <p14:creationId xmlns:p14="http://schemas.microsoft.com/office/powerpoint/2010/main" val="20500348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Объект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Объект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Дата 3">
            <a:extLst>
              <a:ext uri="{FF2B5EF4-FFF2-40B4-BE49-F238E27FC236}">
                <a16:creationId xmlns:a16="http://schemas.microsoft.com/office/drawing/2014/main" id="{51472866-BAA5-45A3-9B3B-909F44D2B9ED}"/>
              </a:ext>
            </a:extLst>
          </p:cNvPr>
          <p:cNvSpPr>
            <a:spLocks noGrp="1"/>
          </p:cNvSpPr>
          <p:nvPr>
            <p:ph type="dt" sz="half" idx="10"/>
          </p:nvPr>
        </p:nvSpPr>
        <p:spPr/>
        <p:txBody>
          <a:bodyPr/>
          <a:lstStyle>
            <a:lvl1pPr>
              <a:defRPr/>
            </a:lvl1pPr>
          </a:lstStyle>
          <a:p>
            <a:fld id="{65E018B4-97DE-4A4F-BC47-A7D5D822311F}" type="datetimeFigureOut">
              <a:rPr lang="ru-RU" smtClean="0"/>
              <a:pPr/>
              <a:t>18.02.2021</a:t>
            </a:fld>
            <a:endParaRPr lang="ru-RU"/>
          </a:p>
        </p:txBody>
      </p:sp>
      <p:sp>
        <p:nvSpPr>
          <p:cNvPr id="6" name="Нижний колонтитул 4">
            <a:extLst>
              <a:ext uri="{FF2B5EF4-FFF2-40B4-BE49-F238E27FC236}">
                <a16:creationId xmlns:a16="http://schemas.microsoft.com/office/drawing/2014/main" id="{5988166D-CFC6-446E-8F04-4F3F2155C646}"/>
              </a:ext>
            </a:extLst>
          </p:cNvPr>
          <p:cNvSpPr>
            <a:spLocks noGrp="1"/>
          </p:cNvSpPr>
          <p:nvPr>
            <p:ph type="ftr" sz="quarter" idx="11"/>
          </p:nvPr>
        </p:nvSpPr>
        <p:spPr/>
        <p:txBody>
          <a:bodyPr/>
          <a:lstStyle>
            <a:lvl1pPr>
              <a:defRPr/>
            </a:lvl1pPr>
          </a:lstStyle>
          <a:p>
            <a:endParaRPr lang="ru-RU"/>
          </a:p>
        </p:txBody>
      </p:sp>
      <p:sp>
        <p:nvSpPr>
          <p:cNvPr id="7" name="Номер слайда 5">
            <a:extLst>
              <a:ext uri="{FF2B5EF4-FFF2-40B4-BE49-F238E27FC236}">
                <a16:creationId xmlns:a16="http://schemas.microsoft.com/office/drawing/2014/main" id="{F5BB01F3-7BA0-499E-80FD-C6D5C21A2ABC}"/>
              </a:ext>
            </a:extLst>
          </p:cNvPr>
          <p:cNvSpPr>
            <a:spLocks noGrp="1"/>
          </p:cNvSpPr>
          <p:nvPr>
            <p:ph type="sldNum" sz="quarter" idx="12"/>
          </p:nvPr>
        </p:nvSpPr>
        <p:spPr/>
        <p:txBody>
          <a:bodyPr/>
          <a:lstStyle>
            <a:lvl1pPr>
              <a:defRPr/>
            </a:lvl1pPr>
          </a:lstStyle>
          <a:p>
            <a:fld id="{2BD008C7-2828-4C04-9C38-690AEAEB6AE4}" type="slidenum">
              <a:rPr lang="ru-RU" smtClean="0"/>
              <a:pPr/>
              <a:t>‹#›</a:t>
            </a:fld>
            <a:endParaRPr lang="ru-RU"/>
          </a:p>
        </p:txBody>
      </p:sp>
    </p:spTree>
    <p:extLst>
      <p:ext uri="{BB962C8B-B14F-4D97-AF65-F5344CB8AC3E}">
        <p14:creationId xmlns:p14="http://schemas.microsoft.com/office/powerpoint/2010/main" val="39594510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ru-RU"/>
          </a:p>
        </p:txBody>
      </p:sp>
      <p:sp>
        <p:nvSpPr>
          <p:cNvPr id="3" name="Текст 2"/>
          <p:cNvSpPr>
            <a:spLocks noGrp="1"/>
          </p:cNvSpPr>
          <p:nvPr>
            <p:ph type="body" idx="1"/>
          </p:nvPr>
        </p:nvSpPr>
        <p:spPr>
          <a:xfrm>
            <a:off x="609600" y="1535113"/>
            <a:ext cx="5386917" cy="639763"/>
          </a:xfrm>
        </p:spPr>
        <p:txBody>
          <a:bodyPr anchor="b"/>
          <a:lstStyle>
            <a:lvl1pPr marL="0" indent="0">
              <a:buNone/>
              <a:defRPr sz="3200" b="1"/>
            </a:lvl1pPr>
            <a:lvl2pPr marL="608679" indent="0">
              <a:buNone/>
              <a:defRPr sz="2667" b="1"/>
            </a:lvl2pPr>
            <a:lvl3pPr marL="1217430" indent="0">
              <a:buNone/>
              <a:defRPr sz="2400" b="1"/>
            </a:lvl3pPr>
            <a:lvl4pPr marL="1826130" indent="0">
              <a:buNone/>
              <a:defRPr sz="2133" b="1"/>
            </a:lvl4pPr>
            <a:lvl5pPr marL="2434858" indent="0">
              <a:buNone/>
              <a:defRPr sz="2133" b="1"/>
            </a:lvl5pPr>
            <a:lvl6pPr marL="3043533" indent="0">
              <a:buNone/>
              <a:defRPr sz="2133" b="1"/>
            </a:lvl6pPr>
            <a:lvl7pPr marL="3652215" indent="0">
              <a:buNone/>
              <a:defRPr sz="2133" b="1"/>
            </a:lvl7pPr>
            <a:lvl8pPr marL="4260939" indent="0">
              <a:buNone/>
              <a:defRPr sz="2133" b="1"/>
            </a:lvl8pPr>
            <a:lvl9pPr marL="4869657" indent="0">
              <a:buNone/>
              <a:defRPr sz="2133" b="1"/>
            </a:lvl9pPr>
          </a:lstStyle>
          <a:p>
            <a:pPr lvl="0"/>
            <a:r>
              <a:rPr lang="en-US"/>
              <a:t>Click to edit Master text styles</a:t>
            </a:r>
          </a:p>
        </p:txBody>
      </p:sp>
      <p:sp>
        <p:nvSpPr>
          <p:cNvPr id="4" name="Объект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Текст 4"/>
          <p:cNvSpPr>
            <a:spLocks noGrp="1"/>
          </p:cNvSpPr>
          <p:nvPr>
            <p:ph type="body" sz="quarter" idx="3"/>
          </p:nvPr>
        </p:nvSpPr>
        <p:spPr>
          <a:xfrm>
            <a:off x="6193422" y="1535113"/>
            <a:ext cx="5389033" cy="639763"/>
          </a:xfrm>
        </p:spPr>
        <p:txBody>
          <a:bodyPr anchor="b"/>
          <a:lstStyle>
            <a:lvl1pPr marL="0" indent="0">
              <a:buNone/>
              <a:defRPr sz="3200" b="1"/>
            </a:lvl1pPr>
            <a:lvl2pPr marL="608679" indent="0">
              <a:buNone/>
              <a:defRPr sz="2667" b="1"/>
            </a:lvl2pPr>
            <a:lvl3pPr marL="1217430" indent="0">
              <a:buNone/>
              <a:defRPr sz="2400" b="1"/>
            </a:lvl3pPr>
            <a:lvl4pPr marL="1826130" indent="0">
              <a:buNone/>
              <a:defRPr sz="2133" b="1"/>
            </a:lvl4pPr>
            <a:lvl5pPr marL="2434858" indent="0">
              <a:buNone/>
              <a:defRPr sz="2133" b="1"/>
            </a:lvl5pPr>
            <a:lvl6pPr marL="3043533" indent="0">
              <a:buNone/>
              <a:defRPr sz="2133" b="1"/>
            </a:lvl6pPr>
            <a:lvl7pPr marL="3652215" indent="0">
              <a:buNone/>
              <a:defRPr sz="2133" b="1"/>
            </a:lvl7pPr>
            <a:lvl8pPr marL="4260939" indent="0">
              <a:buNone/>
              <a:defRPr sz="2133" b="1"/>
            </a:lvl8pPr>
            <a:lvl9pPr marL="4869657" indent="0">
              <a:buNone/>
              <a:defRPr sz="2133" b="1"/>
            </a:lvl9pPr>
          </a:lstStyle>
          <a:p>
            <a:pPr lvl="0"/>
            <a:r>
              <a:rPr lang="en-US"/>
              <a:t>Click to edit Master text styles</a:t>
            </a:r>
          </a:p>
        </p:txBody>
      </p:sp>
      <p:sp>
        <p:nvSpPr>
          <p:cNvPr id="6" name="Объект 5"/>
          <p:cNvSpPr>
            <a:spLocks noGrp="1"/>
          </p:cNvSpPr>
          <p:nvPr>
            <p:ph sz="quarter" idx="4"/>
          </p:nvPr>
        </p:nvSpPr>
        <p:spPr>
          <a:xfrm>
            <a:off x="619342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Дата 3">
            <a:extLst>
              <a:ext uri="{FF2B5EF4-FFF2-40B4-BE49-F238E27FC236}">
                <a16:creationId xmlns:a16="http://schemas.microsoft.com/office/drawing/2014/main" id="{9C1E8C33-32F7-4ABA-9583-07D5AC65B64F}"/>
              </a:ext>
            </a:extLst>
          </p:cNvPr>
          <p:cNvSpPr>
            <a:spLocks noGrp="1"/>
          </p:cNvSpPr>
          <p:nvPr>
            <p:ph type="dt" sz="half" idx="10"/>
          </p:nvPr>
        </p:nvSpPr>
        <p:spPr/>
        <p:txBody>
          <a:bodyPr/>
          <a:lstStyle>
            <a:lvl1pPr>
              <a:defRPr/>
            </a:lvl1pPr>
          </a:lstStyle>
          <a:p>
            <a:fld id="{65E018B4-97DE-4A4F-BC47-A7D5D822311F}" type="datetimeFigureOut">
              <a:rPr lang="ru-RU" smtClean="0"/>
              <a:pPr/>
              <a:t>18.02.2021</a:t>
            </a:fld>
            <a:endParaRPr lang="ru-RU"/>
          </a:p>
        </p:txBody>
      </p:sp>
      <p:sp>
        <p:nvSpPr>
          <p:cNvPr id="8" name="Нижний колонтитул 4">
            <a:extLst>
              <a:ext uri="{FF2B5EF4-FFF2-40B4-BE49-F238E27FC236}">
                <a16:creationId xmlns:a16="http://schemas.microsoft.com/office/drawing/2014/main" id="{2F60784E-E684-4FB5-BB7E-993026AF0D48}"/>
              </a:ext>
            </a:extLst>
          </p:cNvPr>
          <p:cNvSpPr>
            <a:spLocks noGrp="1"/>
          </p:cNvSpPr>
          <p:nvPr>
            <p:ph type="ftr" sz="quarter" idx="11"/>
          </p:nvPr>
        </p:nvSpPr>
        <p:spPr/>
        <p:txBody>
          <a:bodyPr/>
          <a:lstStyle>
            <a:lvl1pPr>
              <a:defRPr/>
            </a:lvl1pPr>
          </a:lstStyle>
          <a:p>
            <a:endParaRPr lang="ru-RU"/>
          </a:p>
        </p:txBody>
      </p:sp>
      <p:sp>
        <p:nvSpPr>
          <p:cNvPr id="9" name="Номер слайда 5">
            <a:extLst>
              <a:ext uri="{FF2B5EF4-FFF2-40B4-BE49-F238E27FC236}">
                <a16:creationId xmlns:a16="http://schemas.microsoft.com/office/drawing/2014/main" id="{7F2EDEBA-109C-4260-BE6C-1319DCAA22CA}"/>
              </a:ext>
            </a:extLst>
          </p:cNvPr>
          <p:cNvSpPr>
            <a:spLocks noGrp="1"/>
          </p:cNvSpPr>
          <p:nvPr>
            <p:ph type="sldNum" sz="quarter" idx="12"/>
          </p:nvPr>
        </p:nvSpPr>
        <p:spPr/>
        <p:txBody>
          <a:bodyPr/>
          <a:lstStyle>
            <a:lvl1pPr>
              <a:defRPr/>
            </a:lvl1pPr>
          </a:lstStyle>
          <a:p>
            <a:fld id="{2BD008C7-2828-4C04-9C38-690AEAEB6AE4}" type="slidenum">
              <a:rPr lang="ru-RU" smtClean="0"/>
              <a:pPr/>
              <a:t>‹#›</a:t>
            </a:fld>
            <a:endParaRPr lang="ru-RU"/>
          </a:p>
        </p:txBody>
      </p:sp>
    </p:spTree>
    <p:extLst>
      <p:ext uri="{BB962C8B-B14F-4D97-AF65-F5344CB8AC3E}">
        <p14:creationId xmlns:p14="http://schemas.microsoft.com/office/powerpoint/2010/main" val="12690090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Дата 3">
            <a:extLst>
              <a:ext uri="{FF2B5EF4-FFF2-40B4-BE49-F238E27FC236}">
                <a16:creationId xmlns:a16="http://schemas.microsoft.com/office/drawing/2014/main" id="{B061597B-963E-4375-9C01-BBF7F7DCF13D}"/>
              </a:ext>
            </a:extLst>
          </p:cNvPr>
          <p:cNvSpPr>
            <a:spLocks noGrp="1"/>
          </p:cNvSpPr>
          <p:nvPr>
            <p:ph type="dt" sz="half" idx="10"/>
          </p:nvPr>
        </p:nvSpPr>
        <p:spPr/>
        <p:txBody>
          <a:bodyPr/>
          <a:lstStyle>
            <a:lvl1pPr>
              <a:defRPr/>
            </a:lvl1pPr>
          </a:lstStyle>
          <a:p>
            <a:fld id="{65E018B4-97DE-4A4F-BC47-A7D5D822311F}" type="datetimeFigureOut">
              <a:rPr lang="ru-RU" smtClean="0"/>
              <a:pPr/>
              <a:t>18.02.2021</a:t>
            </a:fld>
            <a:endParaRPr lang="ru-RU"/>
          </a:p>
        </p:txBody>
      </p:sp>
      <p:sp>
        <p:nvSpPr>
          <p:cNvPr id="4" name="Нижний колонтитул 4">
            <a:extLst>
              <a:ext uri="{FF2B5EF4-FFF2-40B4-BE49-F238E27FC236}">
                <a16:creationId xmlns:a16="http://schemas.microsoft.com/office/drawing/2014/main" id="{B8378306-6907-40B8-9E3A-85A82337B079}"/>
              </a:ext>
            </a:extLst>
          </p:cNvPr>
          <p:cNvSpPr>
            <a:spLocks noGrp="1"/>
          </p:cNvSpPr>
          <p:nvPr>
            <p:ph type="ftr" sz="quarter" idx="11"/>
          </p:nvPr>
        </p:nvSpPr>
        <p:spPr/>
        <p:txBody>
          <a:bodyPr/>
          <a:lstStyle>
            <a:lvl1pPr>
              <a:defRPr/>
            </a:lvl1pPr>
          </a:lstStyle>
          <a:p>
            <a:endParaRPr lang="ru-RU"/>
          </a:p>
        </p:txBody>
      </p:sp>
      <p:sp>
        <p:nvSpPr>
          <p:cNvPr id="5" name="Номер слайда 5">
            <a:extLst>
              <a:ext uri="{FF2B5EF4-FFF2-40B4-BE49-F238E27FC236}">
                <a16:creationId xmlns:a16="http://schemas.microsoft.com/office/drawing/2014/main" id="{5B920E94-3292-4917-A305-3971B9B1CB76}"/>
              </a:ext>
            </a:extLst>
          </p:cNvPr>
          <p:cNvSpPr>
            <a:spLocks noGrp="1"/>
          </p:cNvSpPr>
          <p:nvPr>
            <p:ph type="sldNum" sz="quarter" idx="12"/>
          </p:nvPr>
        </p:nvSpPr>
        <p:spPr/>
        <p:txBody>
          <a:bodyPr/>
          <a:lstStyle>
            <a:lvl1pPr>
              <a:defRPr/>
            </a:lvl1pPr>
          </a:lstStyle>
          <a:p>
            <a:fld id="{2BD008C7-2828-4C04-9C38-690AEAEB6AE4}" type="slidenum">
              <a:rPr lang="ru-RU" smtClean="0"/>
              <a:pPr/>
              <a:t>‹#›</a:t>
            </a:fld>
            <a:endParaRPr lang="ru-RU"/>
          </a:p>
        </p:txBody>
      </p:sp>
    </p:spTree>
    <p:extLst>
      <p:ext uri="{BB962C8B-B14F-4D97-AF65-F5344CB8AC3E}">
        <p14:creationId xmlns:p14="http://schemas.microsoft.com/office/powerpoint/2010/main" val="10933482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FC2590FA-304A-48C6-A812-0621CB473ECA}"/>
              </a:ext>
            </a:extLst>
          </p:cNvPr>
          <p:cNvSpPr>
            <a:spLocks noGrp="1"/>
          </p:cNvSpPr>
          <p:nvPr>
            <p:ph type="dt" sz="half" idx="10"/>
          </p:nvPr>
        </p:nvSpPr>
        <p:spPr/>
        <p:txBody>
          <a:bodyPr/>
          <a:lstStyle>
            <a:lvl1pPr>
              <a:defRPr/>
            </a:lvl1pPr>
          </a:lstStyle>
          <a:p>
            <a:fld id="{65E018B4-97DE-4A4F-BC47-A7D5D822311F}" type="datetimeFigureOut">
              <a:rPr lang="ru-RU" smtClean="0"/>
              <a:pPr/>
              <a:t>18.02.2021</a:t>
            </a:fld>
            <a:endParaRPr lang="ru-RU"/>
          </a:p>
        </p:txBody>
      </p:sp>
      <p:sp>
        <p:nvSpPr>
          <p:cNvPr id="3" name="Нижний колонтитул 4">
            <a:extLst>
              <a:ext uri="{FF2B5EF4-FFF2-40B4-BE49-F238E27FC236}">
                <a16:creationId xmlns:a16="http://schemas.microsoft.com/office/drawing/2014/main" id="{2C6160A4-B359-4F80-9CDF-F889B2AA97A9}"/>
              </a:ext>
            </a:extLst>
          </p:cNvPr>
          <p:cNvSpPr>
            <a:spLocks noGrp="1"/>
          </p:cNvSpPr>
          <p:nvPr>
            <p:ph type="ftr" sz="quarter" idx="11"/>
          </p:nvPr>
        </p:nvSpPr>
        <p:spPr/>
        <p:txBody>
          <a:bodyPr/>
          <a:lstStyle>
            <a:lvl1pPr>
              <a:defRPr/>
            </a:lvl1pPr>
          </a:lstStyle>
          <a:p>
            <a:endParaRPr lang="ru-RU"/>
          </a:p>
        </p:txBody>
      </p:sp>
      <p:sp>
        <p:nvSpPr>
          <p:cNvPr id="4" name="Номер слайда 5">
            <a:extLst>
              <a:ext uri="{FF2B5EF4-FFF2-40B4-BE49-F238E27FC236}">
                <a16:creationId xmlns:a16="http://schemas.microsoft.com/office/drawing/2014/main" id="{D4D493B1-EDEE-4484-A513-E9B346B917D8}"/>
              </a:ext>
            </a:extLst>
          </p:cNvPr>
          <p:cNvSpPr>
            <a:spLocks noGrp="1"/>
          </p:cNvSpPr>
          <p:nvPr>
            <p:ph type="sldNum" sz="quarter" idx="12"/>
          </p:nvPr>
        </p:nvSpPr>
        <p:spPr/>
        <p:txBody>
          <a:bodyPr/>
          <a:lstStyle>
            <a:lvl1pPr>
              <a:defRPr/>
            </a:lvl1pPr>
          </a:lstStyle>
          <a:p>
            <a:fld id="{2BD008C7-2828-4C04-9C38-690AEAEB6AE4}" type="slidenum">
              <a:rPr lang="ru-RU" smtClean="0"/>
              <a:pPr/>
              <a:t>‹#›</a:t>
            </a:fld>
            <a:endParaRPr lang="ru-RU"/>
          </a:p>
        </p:txBody>
      </p:sp>
    </p:spTree>
    <p:extLst>
      <p:ext uri="{BB962C8B-B14F-4D97-AF65-F5344CB8AC3E}">
        <p14:creationId xmlns:p14="http://schemas.microsoft.com/office/powerpoint/2010/main" val="17535315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7" y="273049"/>
            <a:ext cx="4011084" cy="1162051"/>
          </a:xfrm>
        </p:spPr>
        <p:txBody>
          <a:bodyPr anchor="b"/>
          <a:lstStyle>
            <a:lvl1pPr algn="l">
              <a:defRPr sz="2667" b="1"/>
            </a:lvl1pPr>
          </a:lstStyle>
          <a:p>
            <a:r>
              <a:rPr lang="en-US"/>
              <a:t>Click to edit Master title style</a:t>
            </a:r>
            <a:endParaRPr lang="ru-RU"/>
          </a:p>
        </p:txBody>
      </p:sp>
      <p:sp>
        <p:nvSpPr>
          <p:cNvPr id="3" name="Объект 2"/>
          <p:cNvSpPr>
            <a:spLocks noGrp="1"/>
          </p:cNvSpPr>
          <p:nvPr>
            <p:ph idx="1"/>
          </p:nvPr>
        </p:nvSpPr>
        <p:spPr>
          <a:xfrm>
            <a:off x="4766741" y="273109"/>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Текст 3"/>
          <p:cNvSpPr>
            <a:spLocks noGrp="1"/>
          </p:cNvSpPr>
          <p:nvPr>
            <p:ph type="body" sz="half" idx="2"/>
          </p:nvPr>
        </p:nvSpPr>
        <p:spPr>
          <a:xfrm>
            <a:off x="609607" y="1435124"/>
            <a:ext cx="4011084" cy="4691063"/>
          </a:xfrm>
        </p:spPr>
        <p:txBody>
          <a:bodyPr/>
          <a:lstStyle>
            <a:lvl1pPr marL="0" indent="0">
              <a:buNone/>
              <a:defRPr sz="1867"/>
            </a:lvl1pPr>
            <a:lvl2pPr marL="608679" indent="0">
              <a:buNone/>
              <a:defRPr sz="1600"/>
            </a:lvl2pPr>
            <a:lvl3pPr marL="1217430" indent="0">
              <a:buNone/>
              <a:defRPr sz="1333"/>
            </a:lvl3pPr>
            <a:lvl4pPr marL="1826130" indent="0">
              <a:buNone/>
              <a:defRPr sz="1200"/>
            </a:lvl4pPr>
            <a:lvl5pPr marL="2434858" indent="0">
              <a:buNone/>
              <a:defRPr sz="1200"/>
            </a:lvl5pPr>
            <a:lvl6pPr marL="3043533" indent="0">
              <a:buNone/>
              <a:defRPr sz="1200"/>
            </a:lvl6pPr>
            <a:lvl7pPr marL="3652215" indent="0">
              <a:buNone/>
              <a:defRPr sz="1200"/>
            </a:lvl7pPr>
            <a:lvl8pPr marL="4260939" indent="0">
              <a:buNone/>
              <a:defRPr sz="1200"/>
            </a:lvl8pPr>
            <a:lvl9pPr marL="4869657" indent="0">
              <a:buNone/>
              <a:defRPr sz="1200"/>
            </a:lvl9pPr>
          </a:lstStyle>
          <a:p>
            <a:pPr lvl="0"/>
            <a:r>
              <a:rPr lang="en-US"/>
              <a:t>Click to edit Master text styles</a:t>
            </a:r>
          </a:p>
        </p:txBody>
      </p:sp>
      <p:sp>
        <p:nvSpPr>
          <p:cNvPr id="5" name="Дата 3">
            <a:extLst>
              <a:ext uri="{FF2B5EF4-FFF2-40B4-BE49-F238E27FC236}">
                <a16:creationId xmlns:a16="http://schemas.microsoft.com/office/drawing/2014/main" id="{F0AFC73F-7A21-494D-A930-62F79EF5F724}"/>
              </a:ext>
            </a:extLst>
          </p:cNvPr>
          <p:cNvSpPr>
            <a:spLocks noGrp="1"/>
          </p:cNvSpPr>
          <p:nvPr>
            <p:ph type="dt" sz="half" idx="10"/>
          </p:nvPr>
        </p:nvSpPr>
        <p:spPr/>
        <p:txBody>
          <a:bodyPr/>
          <a:lstStyle>
            <a:lvl1pPr>
              <a:defRPr/>
            </a:lvl1pPr>
          </a:lstStyle>
          <a:p>
            <a:fld id="{65E018B4-97DE-4A4F-BC47-A7D5D822311F}" type="datetimeFigureOut">
              <a:rPr lang="ru-RU" smtClean="0"/>
              <a:pPr/>
              <a:t>18.02.2021</a:t>
            </a:fld>
            <a:endParaRPr lang="ru-RU"/>
          </a:p>
        </p:txBody>
      </p:sp>
      <p:sp>
        <p:nvSpPr>
          <p:cNvPr id="6" name="Нижний колонтитул 4">
            <a:extLst>
              <a:ext uri="{FF2B5EF4-FFF2-40B4-BE49-F238E27FC236}">
                <a16:creationId xmlns:a16="http://schemas.microsoft.com/office/drawing/2014/main" id="{43B4010A-D67A-4BFD-81E7-E64B1056C6B9}"/>
              </a:ext>
            </a:extLst>
          </p:cNvPr>
          <p:cNvSpPr>
            <a:spLocks noGrp="1"/>
          </p:cNvSpPr>
          <p:nvPr>
            <p:ph type="ftr" sz="quarter" idx="11"/>
          </p:nvPr>
        </p:nvSpPr>
        <p:spPr/>
        <p:txBody>
          <a:bodyPr/>
          <a:lstStyle>
            <a:lvl1pPr>
              <a:defRPr/>
            </a:lvl1pPr>
          </a:lstStyle>
          <a:p>
            <a:endParaRPr lang="ru-RU"/>
          </a:p>
        </p:txBody>
      </p:sp>
      <p:sp>
        <p:nvSpPr>
          <p:cNvPr id="7" name="Номер слайда 5">
            <a:extLst>
              <a:ext uri="{FF2B5EF4-FFF2-40B4-BE49-F238E27FC236}">
                <a16:creationId xmlns:a16="http://schemas.microsoft.com/office/drawing/2014/main" id="{AC9D34AB-F237-4AB6-9671-12723268F67B}"/>
              </a:ext>
            </a:extLst>
          </p:cNvPr>
          <p:cNvSpPr>
            <a:spLocks noGrp="1"/>
          </p:cNvSpPr>
          <p:nvPr>
            <p:ph type="sldNum" sz="quarter" idx="12"/>
          </p:nvPr>
        </p:nvSpPr>
        <p:spPr/>
        <p:txBody>
          <a:bodyPr/>
          <a:lstStyle>
            <a:lvl1pPr>
              <a:defRPr/>
            </a:lvl1pPr>
          </a:lstStyle>
          <a:p>
            <a:fld id="{2BD008C7-2828-4C04-9C38-690AEAEB6AE4}" type="slidenum">
              <a:rPr lang="ru-RU" smtClean="0"/>
              <a:pPr/>
              <a:t>‹#›</a:t>
            </a:fld>
            <a:endParaRPr lang="ru-RU"/>
          </a:p>
        </p:txBody>
      </p:sp>
    </p:spTree>
    <p:extLst>
      <p:ext uri="{BB962C8B-B14F-4D97-AF65-F5344CB8AC3E}">
        <p14:creationId xmlns:p14="http://schemas.microsoft.com/office/powerpoint/2010/main" val="3794453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A2FAFA-E59E-481F-972E-0B0DEA4BC4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7821BF5-1A4B-43A6-A975-0BCBF42D22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69EEFDBC-6D4D-4405-8C90-9914A6C6E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0EAA0AD-F20F-4FF2-B62A-1D69208544E8}"/>
              </a:ext>
            </a:extLst>
          </p:cNvPr>
          <p:cNvSpPr>
            <a:spLocks noGrp="1"/>
          </p:cNvSpPr>
          <p:nvPr>
            <p:ph type="dt" sz="half" idx="10"/>
          </p:nvPr>
        </p:nvSpPr>
        <p:spPr/>
        <p:txBody>
          <a:bodyPr/>
          <a:lstStyle/>
          <a:p>
            <a:fld id="{21506A7B-1D7D-4352-93EC-DCA4963C9EDA}" type="datetimeFigureOut">
              <a:rPr lang="ru-RU" smtClean="0"/>
              <a:t>18.02.2021</a:t>
            </a:fld>
            <a:endParaRPr lang="ru-RU"/>
          </a:p>
        </p:txBody>
      </p:sp>
      <p:sp>
        <p:nvSpPr>
          <p:cNvPr id="6" name="Нижний колонтитул 5">
            <a:extLst>
              <a:ext uri="{FF2B5EF4-FFF2-40B4-BE49-F238E27FC236}">
                <a16:creationId xmlns:a16="http://schemas.microsoft.com/office/drawing/2014/main" id="{D9B7A4F2-8224-4CFF-859D-1512C3D07C7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0679918-6C89-48AF-B425-C97D4EABE3BC}"/>
              </a:ext>
            </a:extLst>
          </p:cNvPr>
          <p:cNvSpPr>
            <a:spLocks noGrp="1"/>
          </p:cNvSpPr>
          <p:nvPr>
            <p:ph type="sldNum" sz="quarter" idx="12"/>
          </p:nvPr>
        </p:nvSpPr>
        <p:spPr/>
        <p:txBody>
          <a:bodyPr/>
          <a:lstStyle/>
          <a:p>
            <a:fld id="{9ACF6032-5A88-43DC-ABE8-EF8A04536373}" type="slidenum">
              <a:rPr lang="ru-RU" smtClean="0"/>
              <a:t>‹#›</a:t>
            </a:fld>
            <a:endParaRPr lang="ru-RU"/>
          </a:p>
        </p:txBody>
      </p:sp>
    </p:spTree>
    <p:extLst>
      <p:ext uri="{BB962C8B-B14F-4D97-AF65-F5344CB8AC3E}">
        <p14:creationId xmlns:p14="http://schemas.microsoft.com/office/powerpoint/2010/main" val="316748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endParaRPr lang="ru-RU"/>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4267"/>
            </a:lvl1pPr>
            <a:lvl2pPr marL="608679" indent="0">
              <a:buNone/>
              <a:defRPr sz="3733"/>
            </a:lvl2pPr>
            <a:lvl3pPr marL="1217430" indent="0">
              <a:buNone/>
              <a:defRPr sz="3200"/>
            </a:lvl3pPr>
            <a:lvl4pPr marL="1826130" indent="0">
              <a:buNone/>
              <a:defRPr sz="2667"/>
            </a:lvl4pPr>
            <a:lvl5pPr marL="2434858" indent="0">
              <a:buNone/>
              <a:defRPr sz="2667"/>
            </a:lvl5pPr>
            <a:lvl6pPr marL="3043533" indent="0">
              <a:buNone/>
              <a:defRPr sz="2667"/>
            </a:lvl6pPr>
            <a:lvl7pPr marL="3652215" indent="0">
              <a:buNone/>
              <a:defRPr sz="2667"/>
            </a:lvl7pPr>
            <a:lvl8pPr marL="4260939" indent="0">
              <a:buNone/>
              <a:defRPr sz="2667"/>
            </a:lvl8pPr>
            <a:lvl9pPr marL="4869657" indent="0">
              <a:buNone/>
              <a:defRPr sz="2667"/>
            </a:lvl9pPr>
          </a:lstStyle>
          <a:p>
            <a:pPr lvl="0"/>
            <a:r>
              <a:rPr lang="en-US" noProof="0"/>
              <a:t>Click icon to add picture</a:t>
            </a:r>
            <a:endParaRPr lang="ru-RU" noProof="0"/>
          </a:p>
        </p:txBody>
      </p:sp>
      <p:sp>
        <p:nvSpPr>
          <p:cNvPr id="4" name="Текст 3"/>
          <p:cNvSpPr>
            <a:spLocks noGrp="1"/>
          </p:cNvSpPr>
          <p:nvPr>
            <p:ph type="body" sz="half" idx="2"/>
          </p:nvPr>
        </p:nvSpPr>
        <p:spPr>
          <a:xfrm>
            <a:off x="2389717" y="5367390"/>
            <a:ext cx="7315200" cy="804863"/>
          </a:xfrm>
        </p:spPr>
        <p:txBody>
          <a:bodyPr/>
          <a:lstStyle>
            <a:lvl1pPr marL="0" indent="0">
              <a:buNone/>
              <a:defRPr sz="1867"/>
            </a:lvl1pPr>
            <a:lvl2pPr marL="608679" indent="0">
              <a:buNone/>
              <a:defRPr sz="1600"/>
            </a:lvl2pPr>
            <a:lvl3pPr marL="1217430" indent="0">
              <a:buNone/>
              <a:defRPr sz="1333"/>
            </a:lvl3pPr>
            <a:lvl4pPr marL="1826130" indent="0">
              <a:buNone/>
              <a:defRPr sz="1200"/>
            </a:lvl4pPr>
            <a:lvl5pPr marL="2434858" indent="0">
              <a:buNone/>
              <a:defRPr sz="1200"/>
            </a:lvl5pPr>
            <a:lvl6pPr marL="3043533" indent="0">
              <a:buNone/>
              <a:defRPr sz="1200"/>
            </a:lvl6pPr>
            <a:lvl7pPr marL="3652215" indent="0">
              <a:buNone/>
              <a:defRPr sz="1200"/>
            </a:lvl7pPr>
            <a:lvl8pPr marL="4260939" indent="0">
              <a:buNone/>
              <a:defRPr sz="1200"/>
            </a:lvl8pPr>
            <a:lvl9pPr marL="4869657" indent="0">
              <a:buNone/>
              <a:defRPr sz="1200"/>
            </a:lvl9pPr>
          </a:lstStyle>
          <a:p>
            <a:pPr lvl="0"/>
            <a:r>
              <a:rPr lang="en-US"/>
              <a:t>Click to edit Master text styles</a:t>
            </a:r>
          </a:p>
        </p:txBody>
      </p:sp>
      <p:sp>
        <p:nvSpPr>
          <p:cNvPr id="5" name="Дата 3">
            <a:extLst>
              <a:ext uri="{FF2B5EF4-FFF2-40B4-BE49-F238E27FC236}">
                <a16:creationId xmlns:a16="http://schemas.microsoft.com/office/drawing/2014/main" id="{DDBB3B7D-922C-4187-A3B1-C2D262002E30}"/>
              </a:ext>
            </a:extLst>
          </p:cNvPr>
          <p:cNvSpPr>
            <a:spLocks noGrp="1"/>
          </p:cNvSpPr>
          <p:nvPr>
            <p:ph type="dt" sz="half" idx="10"/>
          </p:nvPr>
        </p:nvSpPr>
        <p:spPr/>
        <p:txBody>
          <a:bodyPr/>
          <a:lstStyle>
            <a:lvl1pPr>
              <a:defRPr/>
            </a:lvl1pPr>
          </a:lstStyle>
          <a:p>
            <a:fld id="{65E018B4-97DE-4A4F-BC47-A7D5D822311F}" type="datetimeFigureOut">
              <a:rPr lang="ru-RU" smtClean="0"/>
              <a:pPr/>
              <a:t>18.02.2021</a:t>
            </a:fld>
            <a:endParaRPr lang="ru-RU"/>
          </a:p>
        </p:txBody>
      </p:sp>
      <p:sp>
        <p:nvSpPr>
          <p:cNvPr id="6" name="Нижний колонтитул 4">
            <a:extLst>
              <a:ext uri="{FF2B5EF4-FFF2-40B4-BE49-F238E27FC236}">
                <a16:creationId xmlns:a16="http://schemas.microsoft.com/office/drawing/2014/main" id="{E35FC088-D230-4FE8-B438-D6C5233AD615}"/>
              </a:ext>
            </a:extLst>
          </p:cNvPr>
          <p:cNvSpPr>
            <a:spLocks noGrp="1"/>
          </p:cNvSpPr>
          <p:nvPr>
            <p:ph type="ftr" sz="quarter" idx="11"/>
          </p:nvPr>
        </p:nvSpPr>
        <p:spPr/>
        <p:txBody>
          <a:bodyPr/>
          <a:lstStyle>
            <a:lvl1pPr>
              <a:defRPr/>
            </a:lvl1pPr>
          </a:lstStyle>
          <a:p>
            <a:endParaRPr lang="ru-RU"/>
          </a:p>
        </p:txBody>
      </p:sp>
      <p:sp>
        <p:nvSpPr>
          <p:cNvPr id="7" name="Номер слайда 5">
            <a:extLst>
              <a:ext uri="{FF2B5EF4-FFF2-40B4-BE49-F238E27FC236}">
                <a16:creationId xmlns:a16="http://schemas.microsoft.com/office/drawing/2014/main" id="{B46805C7-98DC-4574-85DB-AAA4CA228D33}"/>
              </a:ext>
            </a:extLst>
          </p:cNvPr>
          <p:cNvSpPr>
            <a:spLocks noGrp="1"/>
          </p:cNvSpPr>
          <p:nvPr>
            <p:ph type="sldNum" sz="quarter" idx="12"/>
          </p:nvPr>
        </p:nvSpPr>
        <p:spPr/>
        <p:txBody>
          <a:bodyPr/>
          <a:lstStyle>
            <a:lvl1pPr>
              <a:defRPr/>
            </a:lvl1pPr>
          </a:lstStyle>
          <a:p>
            <a:fld id="{2BD008C7-2828-4C04-9C38-690AEAEB6AE4}" type="slidenum">
              <a:rPr lang="ru-RU" smtClean="0"/>
              <a:pPr/>
              <a:t>‹#›</a:t>
            </a:fld>
            <a:endParaRPr lang="ru-RU"/>
          </a:p>
        </p:txBody>
      </p:sp>
    </p:spTree>
    <p:extLst>
      <p:ext uri="{BB962C8B-B14F-4D97-AF65-F5344CB8AC3E}">
        <p14:creationId xmlns:p14="http://schemas.microsoft.com/office/powerpoint/2010/main" val="9711924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Вертикальный текст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a:extLst>
              <a:ext uri="{FF2B5EF4-FFF2-40B4-BE49-F238E27FC236}">
                <a16:creationId xmlns:a16="http://schemas.microsoft.com/office/drawing/2014/main" id="{B7312604-923B-4208-A467-DC6D7CF1B4D5}"/>
              </a:ext>
            </a:extLst>
          </p:cNvPr>
          <p:cNvSpPr>
            <a:spLocks noGrp="1"/>
          </p:cNvSpPr>
          <p:nvPr>
            <p:ph type="dt" sz="half" idx="10"/>
          </p:nvPr>
        </p:nvSpPr>
        <p:spPr/>
        <p:txBody>
          <a:bodyPr/>
          <a:lstStyle>
            <a:lvl1pPr>
              <a:defRPr/>
            </a:lvl1pPr>
          </a:lstStyle>
          <a:p>
            <a:fld id="{65E018B4-97DE-4A4F-BC47-A7D5D822311F}" type="datetimeFigureOut">
              <a:rPr lang="ru-RU" smtClean="0"/>
              <a:pPr/>
              <a:t>18.02.2021</a:t>
            </a:fld>
            <a:endParaRPr lang="ru-RU"/>
          </a:p>
        </p:txBody>
      </p:sp>
      <p:sp>
        <p:nvSpPr>
          <p:cNvPr id="5" name="Нижний колонтитул 4">
            <a:extLst>
              <a:ext uri="{FF2B5EF4-FFF2-40B4-BE49-F238E27FC236}">
                <a16:creationId xmlns:a16="http://schemas.microsoft.com/office/drawing/2014/main" id="{084079AB-F182-4D1B-A400-895363274D97}"/>
              </a:ext>
            </a:extLst>
          </p:cNvPr>
          <p:cNvSpPr>
            <a:spLocks noGrp="1"/>
          </p:cNvSpPr>
          <p:nvPr>
            <p:ph type="ftr" sz="quarter" idx="11"/>
          </p:nvPr>
        </p:nvSpPr>
        <p:spPr/>
        <p:txBody>
          <a:bodyPr/>
          <a:lstStyle>
            <a:lvl1pPr>
              <a:defRPr/>
            </a:lvl1pPr>
          </a:lstStyle>
          <a:p>
            <a:endParaRPr lang="ru-RU"/>
          </a:p>
        </p:txBody>
      </p:sp>
      <p:sp>
        <p:nvSpPr>
          <p:cNvPr id="6" name="Номер слайда 5">
            <a:extLst>
              <a:ext uri="{FF2B5EF4-FFF2-40B4-BE49-F238E27FC236}">
                <a16:creationId xmlns:a16="http://schemas.microsoft.com/office/drawing/2014/main" id="{701853F8-6C9A-443C-8349-C0C9502D1F2F}"/>
              </a:ext>
            </a:extLst>
          </p:cNvPr>
          <p:cNvSpPr>
            <a:spLocks noGrp="1"/>
          </p:cNvSpPr>
          <p:nvPr>
            <p:ph type="sldNum" sz="quarter" idx="12"/>
          </p:nvPr>
        </p:nvSpPr>
        <p:spPr/>
        <p:txBody>
          <a:bodyPr/>
          <a:lstStyle>
            <a:lvl1pPr>
              <a:defRPr/>
            </a:lvl1pPr>
          </a:lstStyle>
          <a:p>
            <a:fld id="{2BD008C7-2828-4C04-9C38-690AEAEB6AE4}" type="slidenum">
              <a:rPr lang="ru-RU" smtClean="0"/>
              <a:pPr/>
              <a:t>‹#›</a:t>
            </a:fld>
            <a:endParaRPr lang="ru-RU"/>
          </a:p>
        </p:txBody>
      </p:sp>
    </p:spTree>
    <p:extLst>
      <p:ext uri="{BB962C8B-B14F-4D97-AF65-F5344CB8AC3E}">
        <p14:creationId xmlns:p14="http://schemas.microsoft.com/office/powerpoint/2010/main" val="41502218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1" y="206377"/>
            <a:ext cx="2743200" cy="4387851"/>
          </a:xfrm>
        </p:spPr>
        <p:txBody>
          <a:bodyPr vert="eaVert"/>
          <a:lstStyle/>
          <a:p>
            <a:r>
              <a:rPr lang="en-US"/>
              <a:t>Click to edit Master title style</a:t>
            </a:r>
            <a:endParaRPr lang="ru-RU"/>
          </a:p>
        </p:txBody>
      </p:sp>
      <p:sp>
        <p:nvSpPr>
          <p:cNvPr id="3" name="Вертикальный текст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a:extLst>
              <a:ext uri="{FF2B5EF4-FFF2-40B4-BE49-F238E27FC236}">
                <a16:creationId xmlns:a16="http://schemas.microsoft.com/office/drawing/2014/main" id="{B06F1A7F-115F-4888-9C48-877D7978DA89}"/>
              </a:ext>
            </a:extLst>
          </p:cNvPr>
          <p:cNvSpPr>
            <a:spLocks noGrp="1"/>
          </p:cNvSpPr>
          <p:nvPr>
            <p:ph type="dt" sz="half" idx="10"/>
          </p:nvPr>
        </p:nvSpPr>
        <p:spPr/>
        <p:txBody>
          <a:bodyPr/>
          <a:lstStyle>
            <a:lvl1pPr>
              <a:defRPr/>
            </a:lvl1pPr>
          </a:lstStyle>
          <a:p>
            <a:fld id="{65E018B4-97DE-4A4F-BC47-A7D5D822311F}" type="datetimeFigureOut">
              <a:rPr lang="ru-RU" smtClean="0"/>
              <a:pPr/>
              <a:t>18.02.2021</a:t>
            </a:fld>
            <a:endParaRPr lang="ru-RU"/>
          </a:p>
        </p:txBody>
      </p:sp>
      <p:sp>
        <p:nvSpPr>
          <p:cNvPr id="5" name="Нижний колонтитул 4">
            <a:extLst>
              <a:ext uri="{FF2B5EF4-FFF2-40B4-BE49-F238E27FC236}">
                <a16:creationId xmlns:a16="http://schemas.microsoft.com/office/drawing/2014/main" id="{239D44DB-9C8F-44C9-BB16-391BAF9C3252}"/>
              </a:ext>
            </a:extLst>
          </p:cNvPr>
          <p:cNvSpPr>
            <a:spLocks noGrp="1"/>
          </p:cNvSpPr>
          <p:nvPr>
            <p:ph type="ftr" sz="quarter" idx="11"/>
          </p:nvPr>
        </p:nvSpPr>
        <p:spPr/>
        <p:txBody>
          <a:bodyPr/>
          <a:lstStyle>
            <a:lvl1pPr>
              <a:defRPr/>
            </a:lvl1pPr>
          </a:lstStyle>
          <a:p>
            <a:endParaRPr lang="ru-RU"/>
          </a:p>
        </p:txBody>
      </p:sp>
      <p:sp>
        <p:nvSpPr>
          <p:cNvPr id="6" name="Номер слайда 5">
            <a:extLst>
              <a:ext uri="{FF2B5EF4-FFF2-40B4-BE49-F238E27FC236}">
                <a16:creationId xmlns:a16="http://schemas.microsoft.com/office/drawing/2014/main" id="{EAA2527E-3479-4C94-8AEF-7D86F7ADE178}"/>
              </a:ext>
            </a:extLst>
          </p:cNvPr>
          <p:cNvSpPr>
            <a:spLocks noGrp="1"/>
          </p:cNvSpPr>
          <p:nvPr>
            <p:ph type="sldNum" sz="quarter" idx="12"/>
          </p:nvPr>
        </p:nvSpPr>
        <p:spPr/>
        <p:txBody>
          <a:bodyPr/>
          <a:lstStyle>
            <a:lvl1pPr>
              <a:defRPr/>
            </a:lvl1pPr>
          </a:lstStyle>
          <a:p>
            <a:fld id="{2BD008C7-2828-4C04-9C38-690AEAEB6AE4}" type="slidenum">
              <a:rPr lang="ru-RU" smtClean="0"/>
              <a:pPr/>
              <a:t>‹#›</a:t>
            </a:fld>
            <a:endParaRPr lang="ru-RU"/>
          </a:p>
        </p:txBody>
      </p:sp>
    </p:spTree>
    <p:extLst>
      <p:ext uri="{BB962C8B-B14F-4D97-AF65-F5344CB8AC3E}">
        <p14:creationId xmlns:p14="http://schemas.microsoft.com/office/powerpoint/2010/main" val="30109881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cSld name="1_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fontAlgn="auto">
              <a:spcBef>
                <a:spcPts val="0"/>
              </a:spcBef>
              <a:spcAft>
                <a:spcPts val="0"/>
              </a:spcAft>
              <a:defRPr/>
            </a:pPr>
            <a:fld id="{2B5FAE25-64E2-4860-B1F2-1F4ACD9BBA75}" type="datetimeFigureOut">
              <a:rPr lang="ru-RU" sz="1200" smtClean="0">
                <a:solidFill>
                  <a:prstClr val="black">
                    <a:lumMod val="65000"/>
                    <a:lumOff val="35000"/>
                  </a:prstClr>
                </a:solidFill>
                <a:latin typeface="Calibri"/>
              </a:rPr>
              <a:pPr fontAlgn="auto">
                <a:spcBef>
                  <a:spcPts val="0"/>
                </a:spcBef>
                <a:spcAft>
                  <a:spcPts val="0"/>
                </a:spcAft>
                <a:defRPr/>
              </a:pPr>
              <a:t>18.02.2021</a:t>
            </a:fld>
            <a:endParaRPr lang="ru-RU" sz="1200">
              <a:solidFill>
                <a:prstClr val="black">
                  <a:lumMod val="65000"/>
                  <a:lumOff val="35000"/>
                </a:prstClr>
              </a:solidFill>
              <a:latin typeface="Calibri"/>
            </a:endParaRPr>
          </a:p>
        </p:txBody>
      </p:sp>
      <p:sp>
        <p:nvSpPr>
          <p:cNvPr id="6" name="Footer Placeholder 5"/>
          <p:cNvSpPr>
            <a:spLocks noGrp="1"/>
          </p:cNvSpPr>
          <p:nvPr>
            <p:ph type="ftr" sz="quarter" idx="11"/>
          </p:nvPr>
        </p:nvSpPr>
        <p:spPr/>
        <p:txBody>
          <a:bodyPr/>
          <a:lstStyle/>
          <a:p>
            <a:pPr fontAlgn="auto">
              <a:spcBef>
                <a:spcPts val="0"/>
              </a:spcBef>
              <a:spcAft>
                <a:spcPts val="0"/>
              </a:spcAft>
              <a:defRPr/>
            </a:pPr>
            <a:endParaRPr lang="ru-RU" sz="1200">
              <a:solidFill>
                <a:prstClr val="black">
                  <a:lumMod val="65000"/>
                  <a:lumOff val="35000"/>
                </a:prstClr>
              </a:solidFill>
              <a:latin typeface="Calibri"/>
            </a:endParaRPr>
          </a:p>
        </p:txBody>
      </p:sp>
      <p:sp>
        <p:nvSpPr>
          <p:cNvPr id="7" name="Slide Number Placeholder 6"/>
          <p:cNvSpPr>
            <a:spLocks noGrp="1"/>
          </p:cNvSpPr>
          <p:nvPr>
            <p:ph type="sldNum" sz="quarter" idx="12"/>
          </p:nvPr>
        </p:nvSpPr>
        <p:spPr/>
        <p:txBody>
          <a:bodyPr/>
          <a:lstStyle/>
          <a:p>
            <a:pPr fontAlgn="auto">
              <a:spcBef>
                <a:spcPts val="0"/>
              </a:spcBef>
              <a:spcAft>
                <a:spcPts val="0"/>
              </a:spcAft>
              <a:defRPr/>
            </a:pPr>
            <a:fld id="{868ADF82-EAA0-479F-AB7A-5E44DB0B3D5C}" type="slidenum">
              <a:rPr lang="ru-RU" sz="1200" smtClean="0">
                <a:solidFill>
                  <a:prstClr val="black">
                    <a:lumMod val="65000"/>
                    <a:lumOff val="35000"/>
                  </a:prstClr>
                </a:solidFill>
                <a:latin typeface="Calibri"/>
              </a:rPr>
              <a:pPr fontAlgn="auto">
                <a:spcBef>
                  <a:spcPts val="0"/>
                </a:spcBef>
                <a:spcAft>
                  <a:spcPts val="0"/>
                </a:spcAft>
                <a:defRPr/>
              </a:pPr>
              <a:t>‹#›</a:t>
            </a:fld>
            <a:endParaRPr lang="ru-RU" sz="1200">
              <a:solidFill>
                <a:prstClr val="black">
                  <a:lumMod val="65000"/>
                  <a:lumOff val="35000"/>
                </a:prstClr>
              </a:solidFill>
              <a:latin typeface="Calibri"/>
            </a:endParaRPr>
          </a:p>
        </p:txBody>
      </p:sp>
      <p:sp>
        <p:nvSpPr>
          <p:cNvPr id="9" name="Content Placeholder 8"/>
          <p:cNvSpPr>
            <a:spLocks noGrp="1"/>
          </p:cNvSpPr>
          <p:nvPr>
            <p:ph sz="quarter" idx="13"/>
          </p:nvPr>
        </p:nvSpPr>
        <p:spPr>
          <a:xfrm>
            <a:off x="487680" y="1600200"/>
            <a:ext cx="5388864" cy="452628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25474108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01759C8C-2E3E-4478-BEED-13010C44F280}"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BFA3F7-1493-4627-A451-EC46B7526BE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309705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1759C8C-2E3E-4478-BEED-13010C44F280}"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BFA3F7-1493-4627-A451-EC46B7526BE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1154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01759C8C-2E3E-4478-BEED-13010C44F280}"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BFA3F7-1493-4627-A451-EC46B7526BE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795495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01759C8C-2E3E-4478-BEED-13010C44F280}"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BFA3F7-1493-4627-A451-EC46B7526BE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543619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01759C8C-2E3E-4478-BEED-13010C44F280}" type="datetimeFigureOut">
              <a:rPr lang="ru-RU" smtClean="0">
                <a:solidFill>
                  <a:prstClr val="black">
                    <a:tint val="75000"/>
                  </a:prstClr>
                </a:solidFill>
              </a:rPr>
              <a:pPr/>
              <a:t>18.02.2021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72BFA3F7-1493-4627-A451-EC46B7526BE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739811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01759C8C-2E3E-4478-BEED-13010C44F280}" type="datetimeFigureOut">
              <a:rPr lang="ru-RU" smtClean="0">
                <a:solidFill>
                  <a:prstClr val="black">
                    <a:tint val="75000"/>
                  </a:prstClr>
                </a:solidFill>
              </a:rPr>
              <a:pPr/>
              <a:t>18.02.2021</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72BFA3F7-1493-4627-A451-EC46B7526BE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25078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0C6FEC-D595-4C30-95C3-4D2DD09D4A9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40555A0C-C4DE-4D1F-8908-23E3873C2C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DD03DCC5-CFE8-4948-A844-A3358FF25C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157615E-7703-4811-BAEA-CDBBE4A02240}"/>
              </a:ext>
            </a:extLst>
          </p:cNvPr>
          <p:cNvSpPr>
            <a:spLocks noGrp="1"/>
          </p:cNvSpPr>
          <p:nvPr>
            <p:ph type="dt" sz="half" idx="10"/>
          </p:nvPr>
        </p:nvSpPr>
        <p:spPr/>
        <p:txBody>
          <a:bodyPr/>
          <a:lstStyle/>
          <a:p>
            <a:fld id="{21506A7B-1D7D-4352-93EC-DCA4963C9EDA}" type="datetimeFigureOut">
              <a:rPr lang="ru-RU" smtClean="0"/>
              <a:t>18.02.2021</a:t>
            </a:fld>
            <a:endParaRPr lang="ru-RU"/>
          </a:p>
        </p:txBody>
      </p:sp>
      <p:sp>
        <p:nvSpPr>
          <p:cNvPr id="6" name="Нижний колонтитул 5">
            <a:extLst>
              <a:ext uri="{FF2B5EF4-FFF2-40B4-BE49-F238E27FC236}">
                <a16:creationId xmlns:a16="http://schemas.microsoft.com/office/drawing/2014/main" id="{202BBE5E-4D92-4F52-B2DA-9A5F74E1C55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04C9041-6C89-464C-B2E7-4E8C9B75DB4D}"/>
              </a:ext>
            </a:extLst>
          </p:cNvPr>
          <p:cNvSpPr>
            <a:spLocks noGrp="1"/>
          </p:cNvSpPr>
          <p:nvPr>
            <p:ph type="sldNum" sz="quarter" idx="12"/>
          </p:nvPr>
        </p:nvSpPr>
        <p:spPr/>
        <p:txBody>
          <a:bodyPr/>
          <a:lstStyle/>
          <a:p>
            <a:fld id="{9ACF6032-5A88-43DC-ABE8-EF8A04536373}" type="slidenum">
              <a:rPr lang="ru-RU" smtClean="0"/>
              <a:t>‹#›</a:t>
            </a:fld>
            <a:endParaRPr lang="ru-RU"/>
          </a:p>
        </p:txBody>
      </p:sp>
    </p:spTree>
    <p:extLst>
      <p:ext uri="{BB962C8B-B14F-4D97-AF65-F5344CB8AC3E}">
        <p14:creationId xmlns:p14="http://schemas.microsoft.com/office/powerpoint/2010/main" val="1855891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1759C8C-2E3E-4478-BEED-13010C44F280}" type="datetimeFigureOut">
              <a:rPr lang="ru-RU" smtClean="0">
                <a:solidFill>
                  <a:prstClr val="black">
                    <a:tint val="75000"/>
                  </a:prstClr>
                </a:solidFill>
              </a:rPr>
              <a:pPr/>
              <a:t>18.02.2021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72BFA3F7-1493-4627-A451-EC46B7526BE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386220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01759C8C-2E3E-4478-BEED-13010C44F280}"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BFA3F7-1493-4627-A451-EC46B7526BE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454475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01759C8C-2E3E-4478-BEED-13010C44F280}"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BFA3F7-1493-4627-A451-EC46B7526BE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332982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1759C8C-2E3E-4478-BEED-13010C44F280}"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BFA3F7-1493-4627-A451-EC46B7526BE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756959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1759C8C-2E3E-4478-BEED-13010C44F280}"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BFA3F7-1493-4627-A451-EC46B7526BE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499529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775338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251347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207326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337883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26774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2.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image" Target="../media/image1.emf"/><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5.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heme" Target="../theme/theme19.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8.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0D08DD0-F436-43FE-8185-70890C672D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59B8B714-65CE-4B04-91F4-6C6E8542BA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0636EB1-8712-4337-81C1-F8DF0EF43F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506A7B-1D7D-4352-93EC-DCA4963C9EDA}" type="datetimeFigureOut">
              <a:rPr lang="ru-RU" smtClean="0"/>
              <a:t>18.02.2021</a:t>
            </a:fld>
            <a:endParaRPr lang="ru-RU"/>
          </a:p>
        </p:txBody>
      </p:sp>
      <p:sp>
        <p:nvSpPr>
          <p:cNvPr id="5" name="Нижний колонтитул 4">
            <a:extLst>
              <a:ext uri="{FF2B5EF4-FFF2-40B4-BE49-F238E27FC236}">
                <a16:creationId xmlns:a16="http://schemas.microsoft.com/office/drawing/2014/main" id="{FB8EB859-1EF5-4F80-8BB6-A1D1E66951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1EAFE123-298E-49F4-8CCB-420EAA6EEE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CF6032-5A88-43DC-ABE8-EF8A04536373}" type="slidenum">
              <a:rPr lang="ru-RU" smtClean="0"/>
              <a:t>‹#›</a:t>
            </a:fld>
            <a:endParaRPr lang="ru-RU"/>
          </a:p>
        </p:txBody>
      </p:sp>
    </p:spTree>
    <p:extLst>
      <p:ext uri="{BB962C8B-B14F-4D97-AF65-F5344CB8AC3E}">
        <p14:creationId xmlns:p14="http://schemas.microsoft.com/office/powerpoint/2010/main" val="1998589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9264487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3D19F5-6915-4889-AD39-3A8A84E5448B}"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4F290-A7EA-4476-9E4B-1C3ACA3E61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1760404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4609B9-F1BB-4DF8-8307-FB76CDCBDB6B}"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BAA175-13BA-41F6-840B-ECEF437912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1642635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8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5AF9C5C6-951B-40AA-B7F3-97EEA8B7D2AD}"/>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5" name="Rectangle 2">
            <a:extLst>
              <a:ext uri="{FF2B5EF4-FFF2-40B4-BE49-F238E27FC236}">
                <a16:creationId xmlns:a16="http://schemas.microsoft.com/office/drawing/2014/main" id="{27874FA5-436D-40A3-AFA0-BD68EF8D336D}"/>
              </a:ext>
            </a:extLst>
          </p:cNvPr>
          <p:cNvSpPr>
            <a:spLocks noGrp="1" noChangeArrowheads="1"/>
          </p:cNvSpPr>
          <p:nvPr>
            <p:ph type="title"/>
          </p:nvPr>
        </p:nvSpPr>
        <p:spPr bwMode="auto">
          <a:xfrm>
            <a:off x="2874434" y="273050"/>
            <a:ext cx="644313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3076" name="Rectangle 3">
            <a:extLst>
              <a:ext uri="{FF2B5EF4-FFF2-40B4-BE49-F238E27FC236}">
                <a16:creationId xmlns:a16="http://schemas.microsoft.com/office/drawing/2014/main" id="{DDBBB5F1-5BF7-433B-90BB-94491F5CE7A7}"/>
              </a:ext>
            </a:extLst>
          </p:cNvPr>
          <p:cNvSpPr>
            <a:spLocks noGrp="1" noChangeArrowheads="1"/>
          </p:cNvSpPr>
          <p:nvPr>
            <p:ph type="body" idx="1"/>
          </p:nvPr>
        </p:nvSpPr>
        <p:spPr bwMode="auto">
          <a:xfrm>
            <a:off x="609600" y="1604963"/>
            <a:ext cx="10727267"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25578"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
        <p:nvSpPr>
          <p:cNvPr id="2" name="Rectangle 4">
            <a:extLst>
              <a:ext uri="{FF2B5EF4-FFF2-40B4-BE49-F238E27FC236}">
                <a16:creationId xmlns:a16="http://schemas.microsoft.com/office/drawing/2014/main" id="{C73596DA-3CE9-4DAC-94F1-B1D4B91AC97B}"/>
              </a:ext>
            </a:extLst>
          </p:cNvPr>
          <p:cNvSpPr>
            <a:spLocks noGrp="1" noChangeArrowheads="1"/>
          </p:cNvSpPr>
          <p:nvPr>
            <p:ph type="dt"/>
          </p:nvPr>
        </p:nvSpPr>
        <p:spPr bwMode="auto">
          <a:xfrm>
            <a:off x="609600"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a:extLst>
              <a:ext uri="{FF2B5EF4-FFF2-40B4-BE49-F238E27FC236}">
                <a16:creationId xmlns:a16="http://schemas.microsoft.com/office/drawing/2014/main" id="{2A816952-ED1C-4C45-AE01-0EBC327F3967}"/>
              </a:ext>
            </a:extLst>
          </p:cNvPr>
          <p:cNvSpPr>
            <a:spLocks noGrp="1" noChangeArrowheads="1"/>
          </p:cNvSpPr>
          <p:nvPr>
            <p:ph type="ftr"/>
          </p:nvPr>
        </p:nvSpPr>
        <p:spPr bwMode="auto">
          <a:xfrm>
            <a:off x="4169834" y="6246814"/>
            <a:ext cx="386291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a:extLst>
              <a:ext uri="{FF2B5EF4-FFF2-40B4-BE49-F238E27FC236}">
                <a16:creationId xmlns:a16="http://schemas.microsoft.com/office/drawing/2014/main" id="{2BFCB32A-6CA8-4AAF-9EAB-C5B051C11198}"/>
              </a:ext>
            </a:extLst>
          </p:cNvPr>
          <p:cNvSpPr>
            <a:spLocks noGrp="1" noChangeArrowheads="1"/>
          </p:cNvSpPr>
          <p:nvPr>
            <p:ph type="sldNum"/>
          </p:nvPr>
        </p:nvSpPr>
        <p:spPr bwMode="auto">
          <a:xfrm>
            <a:off x="8741833"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eaLnBrk="1" hangingPunct="1">
              <a:buFont typeface="Times New Roman" panose="02020603050405020304" pitchFamily="18" charset="0"/>
              <a:buNone/>
              <a:defRPr sz="1400">
                <a:solidFill>
                  <a:srgbClr val="FFFFFF"/>
                </a:solidFill>
                <a:latin typeface="Times New Roman" panose="02020603050405020304" pitchFamily="18" charset="0"/>
                <a:ea typeface="Droid Sans Fallback"/>
              </a:defRPr>
            </a:lvl1pPr>
          </a:lstStyle>
          <a:p>
            <a:fld id="{A378184B-8A5D-4EB6-A682-DF239B770BD1}" type="slidenum">
              <a:rPr lang="en-US" altLang="ru-RU"/>
              <a:pPr/>
              <a:t>‹#›</a:t>
            </a:fld>
            <a:endParaRPr lang="en-US" altLang="ru-RU"/>
          </a:p>
        </p:txBody>
      </p:sp>
    </p:spTree>
    <p:extLst>
      <p:ext uri="{BB962C8B-B14F-4D97-AF65-F5344CB8AC3E}">
        <p14:creationId xmlns:p14="http://schemas.microsoft.com/office/powerpoint/2010/main" val="189665236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anose="02020603050405020304" pitchFamily="18" charset="0"/>
        <a:buChar char="•"/>
        <a:defRPr sz="29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anose="02020603050405020304" pitchFamily="18" charset="0"/>
        <a:buChar char="–"/>
        <a:defRPr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anose="02020603050405020304" pitchFamily="18" charset="0"/>
        <a:buChar char="•"/>
        <a:defRPr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anose="02020603050405020304" pitchFamily="18" charset="0"/>
        <a:buChar char="–"/>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anose="02020603050405020304" pitchFamily="18" charset="0"/>
        <a:buChar char="»"/>
        <a:defRPr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9AD809-B69D-3F47-884B-D4837D472CAF}" type="datetimeFigureOut">
              <a:rPr lang="en-US" smtClean="0">
                <a:solidFill>
                  <a:prstClr val="black">
                    <a:tint val="75000"/>
                  </a:prstClr>
                </a:solidFill>
              </a:rPr>
              <a:pPr/>
              <a:t>2/18/2021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B4976D-9CAC-1A42-B435-3C2E637A2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9141433"/>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52B04-5B0A-40F1-9207-919F69A292AC}"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083F9E-01D3-4740-835B-F54512676C8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83056208"/>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16" tIns="45657" rIns="91316" bIns="45657" numCol="1" anchor="ctr" anchorCtr="0" compatLnSpc="1">
            <a:prstTxWarp prst="textNoShape">
              <a:avLst/>
            </a:prstTxWarp>
          </a:bodyPr>
          <a:lstStyle/>
          <a:p>
            <a:pPr lvl="0"/>
            <a:r>
              <a:rPr lang="ru-RU" altLang="ru-RU"/>
              <a:t>Образец заголовка</a:t>
            </a:r>
          </a:p>
        </p:txBody>
      </p:sp>
      <p:sp>
        <p:nvSpPr>
          <p:cNvPr id="2051" name="Текст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16" tIns="45657" rIns="91316" bIns="45657"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609600" y="6356350"/>
            <a:ext cx="2844800" cy="366713"/>
          </a:xfrm>
          <a:prstGeom prst="rect">
            <a:avLst/>
          </a:prstGeom>
        </p:spPr>
        <p:txBody>
          <a:bodyPr vert="horz" wrap="square" lIns="91316" tIns="45657" rIns="91316" bIns="45657" numCol="1" anchor="ctr" anchorCtr="0" compatLnSpc="1">
            <a:prstTxWarp prst="textNoShape">
              <a:avLst/>
            </a:prstTxWarp>
          </a:bodyPr>
          <a:lstStyle>
            <a:lvl1pPr>
              <a:defRPr sz="1600">
                <a:solidFill>
                  <a:srgbClr val="898989"/>
                </a:solidFill>
                <a:latin typeface="Calibri" pitchFamily="34" charset="0"/>
              </a:defRPr>
            </a:lvl1pPr>
          </a:lstStyle>
          <a:p>
            <a:pPr eaLnBrk="0" fontAlgn="base" hangingPunct="0">
              <a:spcBef>
                <a:spcPct val="0"/>
              </a:spcBef>
              <a:spcAft>
                <a:spcPct val="0"/>
              </a:spcAft>
              <a:defRPr/>
            </a:pPr>
            <a:fld id="{67B43F85-C12F-4ADD-BD5F-C7AEB64CE527}" type="datetimeFigureOut">
              <a:rPr lang="ru-RU">
                <a:cs typeface="Arial" panose="020B0604020202020204" pitchFamily="34" charset="0"/>
              </a:rPr>
              <a:pPr eaLnBrk="0" fontAlgn="base" hangingPunct="0">
                <a:spcBef>
                  <a:spcPct val="0"/>
                </a:spcBef>
                <a:spcAft>
                  <a:spcPct val="0"/>
                </a:spcAft>
                <a:defRPr/>
              </a:pPr>
              <a:t>18.02.2021</a:t>
            </a:fld>
            <a:endParaRPr lang="ru-RU">
              <a:cs typeface="Arial" panose="020B0604020202020204" pitchFamily="34" charset="0"/>
            </a:endParaRPr>
          </a:p>
        </p:txBody>
      </p:sp>
      <p:sp>
        <p:nvSpPr>
          <p:cNvPr id="5" name="Нижний колонтитул 4"/>
          <p:cNvSpPr>
            <a:spLocks noGrp="1"/>
          </p:cNvSpPr>
          <p:nvPr>
            <p:ph type="ftr" sz="quarter" idx="3"/>
          </p:nvPr>
        </p:nvSpPr>
        <p:spPr>
          <a:xfrm>
            <a:off x="4165600" y="6356350"/>
            <a:ext cx="3860800" cy="366713"/>
          </a:xfrm>
          <a:prstGeom prst="rect">
            <a:avLst/>
          </a:prstGeom>
        </p:spPr>
        <p:txBody>
          <a:bodyPr vert="horz" wrap="square" lIns="91316" tIns="45657" rIns="91316" bIns="45657" numCol="1" anchor="ctr" anchorCtr="0" compatLnSpc="1">
            <a:prstTxWarp prst="textNoShape">
              <a:avLst/>
            </a:prstTxWarp>
          </a:bodyPr>
          <a:lstStyle>
            <a:lvl1pPr algn="ctr">
              <a:defRPr sz="1600">
                <a:solidFill>
                  <a:srgbClr val="898989"/>
                </a:solidFill>
                <a:latin typeface="Calibri" pitchFamily="34" charset="0"/>
              </a:defRPr>
            </a:lvl1pPr>
          </a:lstStyle>
          <a:p>
            <a:pPr eaLnBrk="0" fontAlgn="base" hangingPunct="0">
              <a:spcBef>
                <a:spcPct val="0"/>
              </a:spcBef>
              <a:spcAft>
                <a:spcPct val="0"/>
              </a:spcAft>
              <a:defRPr/>
            </a:pPr>
            <a:endParaRPr lang="ru-RU">
              <a:cs typeface="Arial" panose="020B0604020202020204" pitchFamily="34" charset="0"/>
            </a:endParaRPr>
          </a:p>
        </p:txBody>
      </p:sp>
      <p:sp>
        <p:nvSpPr>
          <p:cNvPr id="6" name="Номер слайда 5"/>
          <p:cNvSpPr>
            <a:spLocks noGrp="1"/>
          </p:cNvSpPr>
          <p:nvPr>
            <p:ph type="sldNum" sz="quarter" idx="4"/>
          </p:nvPr>
        </p:nvSpPr>
        <p:spPr>
          <a:xfrm>
            <a:off x="8737600" y="6356350"/>
            <a:ext cx="2844800" cy="366713"/>
          </a:xfrm>
          <a:prstGeom prst="rect">
            <a:avLst/>
          </a:prstGeom>
        </p:spPr>
        <p:txBody>
          <a:bodyPr vert="horz" wrap="square" lIns="91316" tIns="45657" rIns="91316" bIns="45657" numCol="1" anchor="ctr" anchorCtr="0" compatLnSpc="1">
            <a:prstTxWarp prst="textNoShape">
              <a:avLst/>
            </a:prstTxWarp>
          </a:bodyPr>
          <a:lstStyle>
            <a:lvl1pPr algn="r">
              <a:defRPr sz="1600">
                <a:solidFill>
                  <a:srgbClr val="898989"/>
                </a:solidFill>
              </a:defRPr>
            </a:lvl1pPr>
          </a:lstStyle>
          <a:p>
            <a:pPr eaLnBrk="0" fontAlgn="base" hangingPunct="0">
              <a:spcBef>
                <a:spcPct val="0"/>
              </a:spcBef>
              <a:spcAft>
                <a:spcPct val="0"/>
              </a:spcAft>
            </a:pPr>
            <a:fld id="{F8794A00-8905-4C27-A784-A416AC98735F}" type="slidenum">
              <a:rPr lang="ru-RU" altLang="ru-RU" smtClean="0">
                <a:latin typeface="Arial" panose="020B0604020202020204" pitchFamily="34" charset="0"/>
                <a:cs typeface="Arial" panose="020B0604020202020204" pitchFamily="34" charset="0"/>
              </a:rPr>
              <a:pPr eaLnBrk="0" fontAlgn="base" hangingPunct="0">
                <a:spcBef>
                  <a:spcPct val="0"/>
                </a:spcBef>
                <a:spcAft>
                  <a:spcPct val="0"/>
                </a:spcAft>
              </a:pPr>
              <a:t>‹#›</a:t>
            </a:fld>
            <a:endParaRPr lang="ru-RU" alt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058084"/>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defTabSz="1216025" rtl="0" eaLnBrk="0" fontAlgn="base" hangingPunct="0">
        <a:spcBef>
          <a:spcPct val="0"/>
        </a:spcBef>
        <a:spcAft>
          <a:spcPct val="0"/>
        </a:spcAft>
        <a:defRPr sz="5800" kern="1200">
          <a:solidFill>
            <a:schemeClr val="tx1"/>
          </a:solidFill>
          <a:latin typeface="+mj-lt"/>
          <a:ea typeface="+mj-ea"/>
          <a:cs typeface="+mj-cs"/>
        </a:defRPr>
      </a:lvl1pPr>
      <a:lvl2pPr algn="ctr" defTabSz="1216025" rtl="0" eaLnBrk="0" fontAlgn="base" hangingPunct="0">
        <a:spcBef>
          <a:spcPct val="0"/>
        </a:spcBef>
        <a:spcAft>
          <a:spcPct val="0"/>
        </a:spcAft>
        <a:defRPr sz="5800">
          <a:solidFill>
            <a:schemeClr val="tx1"/>
          </a:solidFill>
          <a:latin typeface="Calibri" pitchFamily="34" charset="0"/>
        </a:defRPr>
      </a:lvl2pPr>
      <a:lvl3pPr algn="ctr" defTabSz="1216025" rtl="0" eaLnBrk="0" fontAlgn="base" hangingPunct="0">
        <a:spcBef>
          <a:spcPct val="0"/>
        </a:spcBef>
        <a:spcAft>
          <a:spcPct val="0"/>
        </a:spcAft>
        <a:defRPr sz="5800">
          <a:solidFill>
            <a:schemeClr val="tx1"/>
          </a:solidFill>
          <a:latin typeface="Calibri" pitchFamily="34" charset="0"/>
        </a:defRPr>
      </a:lvl3pPr>
      <a:lvl4pPr algn="ctr" defTabSz="1216025" rtl="0" eaLnBrk="0" fontAlgn="base" hangingPunct="0">
        <a:spcBef>
          <a:spcPct val="0"/>
        </a:spcBef>
        <a:spcAft>
          <a:spcPct val="0"/>
        </a:spcAft>
        <a:defRPr sz="5800">
          <a:solidFill>
            <a:schemeClr val="tx1"/>
          </a:solidFill>
          <a:latin typeface="Calibri" pitchFamily="34" charset="0"/>
        </a:defRPr>
      </a:lvl4pPr>
      <a:lvl5pPr algn="ctr" defTabSz="1216025" rtl="0" eaLnBrk="0" fontAlgn="base" hangingPunct="0">
        <a:spcBef>
          <a:spcPct val="0"/>
        </a:spcBef>
        <a:spcAft>
          <a:spcPct val="0"/>
        </a:spcAft>
        <a:defRPr sz="5800">
          <a:solidFill>
            <a:schemeClr val="tx1"/>
          </a:solidFill>
          <a:latin typeface="Calibri" pitchFamily="34" charset="0"/>
        </a:defRPr>
      </a:lvl5pPr>
      <a:lvl6pPr marL="609585" algn="ctr" defTabSz="1217054" rtl="0" fontAlgn="base">
        <a:spcBef>
          <a:spcPct val="0"/>
        </a:spcBef>
        <a:spcAft>
          <a:spcPct val="0"/>
        </a:spcAft>
        <a:defRPr sz="5867">
          <a:solidFill>
            <a:schemeClr val="tx1"/>
          </a:solidFill>
          <a:latin typeface="Calibri" pitchFamily="34" charset="0"/>
        </a:defRPr>
      </a:lvl6pPr>
      <a:lvl7pPr marL="1219170" algn="ctr" defTabSz="1217054" rtl="0" fontAlgn="base">
        <a:spcBef>
          <a:spcPct val="0"/>
        </a:spcBef>
        <a:spcAft>
          <a:spcPct val="0"/>
        </a:spcAft>
        <a:defRPr sz="5867">
          <a:solidFill>
            <a:schemeClr val="tx1"/>
          </a:solidFill>
          <a:latin typeface="Calibri" pitchFamily="34" charset="0"/>
        </a:defRPr>
      </a:lvl7pPr>
      <a:lvl8pPr marL="1828754" algn="ctr" defTabSz="1217054" rtl="0" fontAlgn="base">
        <a:spcBef>
          <a:spcPct val="0"/>
        </a:spcBef>
        <a:spcAft>
          <a:spcPct val="0"/>
        </a:spcAft>
        <a:defRPr sz="5867">
          <a:solidFill>
            <a:schemeClr val="tx1"/>
          </a:solidFill>
          <a:latin typeface="Calibri" pitchFamily="34" charset="0"/>
        </a:defRPr>
      </a:lvl8pPr>
      <a:lvl9pPr marL="2438339" algn="ctr" defTabSz="1217054" rtl="0" fontAlgn="base">
        <a:spcBef>
          <a:spcPct val="0"/>
        </a:spcBef>
        <a:spcAft>
          <a:spcPct val="0"/>
        </a:spcAft>
        <a:defRPr sz="5867">
          <a:solidFill>
            <a:schemeClr val="tx1"/>
          </a:solidFill>
          <a:latin typeface="Calibri" pitchFamily="34" charset="0"/>
        </a:defRPr>
      </a:lvl9pPr>
    </p:titleStyle>
    <p:bodyStyle>
      <a:lvl1pPr marL="454025" indent="-454025" algn="l" defTabSz="1216025"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7425" indent="-377825" algn="l" defTabSz="1216025"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19238" indent="-301625" algn="l" defTabSz="121602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28838" indent="-301625" algn="l" defTabSz="1216025"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38438" indent="-301625" algn="l" defTabSz="1216025"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47704" indent="-304320" algn="l" defTabSz="12173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6404" indent="-304320" algn="l" defTabSz="12173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5075" indent="-304320" algn="l" defTabSz="12173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3747" indent="-304320" algn="l" defTabSz="12173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ru-RU"/>
      </a:defPPr>
      <a:lvl1pPr marL="0" algn="l" defTabSz="1217370" rtl="0" eaLnBrk="1" latinLnBrk="0" hangingPunct="1">
        <a:defRPr sz="2400" kern="1200">
          <a:solidFill>
            <a:schemeClr val="tx1"/>
          </a:solidFill>
          <a:latin typeface="+mn-lt"/>
          <a:ea typeface="+mn-ea"/>
          <a:cs typeface="+mn-cs"/>
        </a:defRPr>
      </a:lvl1pPr>
      <a:lvl2pPr marL="608647" algn="l" defTabSz="1217370" rtl="0" eaLnBrk="1" latinLnBrk="0" hangingPunct="1">
        <a:defRPr sz="2400" kern="1200">
          <a:solidFill>
            <a:schemeClr val="tx1"/>
          </a:solidFill>
          <a:latin typeface="+mn-lt"/>
          <a:ea typeface="+mn-ea"/>
          <a:cs typeface="+mn-cs"/>
        </a:defRPr>
      </a:lvl2pPr>
      <a:lvl3pPr marL="1217370" algn="l" defTabSz="1217370" rtl="0" eaLnBrk="1" latinLnBrk="0" hangingPunct="1">
        <a:defRPr sz="2400" kern="1200">
          <a:solidFill>
            <a:schemeClr val="tx1"/>
          </a:solidFill>
          <a:latin typeface="+mn-lt"/>
          <a:ea typeface="+mn-ea"/>
          <a:cs typeface="+mn-cs"/>
        </a:defRPr>
      </a:lvl3pPr>
      <a:lvl4pPr marL="1826040" algn="l" defTabSz="1217370" rtl="0" eaLnBrk="1" latinLnBrk="0" hangingPunct="1">
        <a:defRPr sz="2400" kern="1200">
          <a:solidFill>
            <a:schemeClr val="tx1"/>
          </a:solidFill>
          <a:latin typeface="+mn-lt"/>
          <a:ea typeface="+mn-ea"/>
          <a:cs typeface="+mn-cs"/>
        </a:defRPr>
      </a:lvl4pPr>
      <a:lvl5pPr marL="2434738" algn="l" defTabSz="1217370" rtl="0" eaLnBrk="1" latinLnBrk="0" hangingPunct="1">
        <a:defRPr sz="2400" kern="1200">
          <a:solidFill>
            <a:schemeClr val="tx1"/>
          </a:solidFill>
          <a:latin typeface="+mn-lt"/>
          <a:ea typeface="+mn-ea"/>
          <a:cs typeface="+mn-cs"/>
        </a:defRPr>
      </a:lvl5pPr>
      <a:lvl6pPr marL="3043381" algn="l" defTabSz="1217370" rtl="0" eaLnBrk="1" latinLnBrk="0" hangingPunct="1">
        <a:defRPr sz="2400" kern="1200">
          <a:solidFill>
            <a:schemeClr val="tx1"/>
          </a:solidFill>
          <a:latin typeface="+mn-lt"/>
          <a:ea typeface="+mn-ea"/>
          <a:cs typeface="+mn-cs"/>
        </a:defRPr>
      </a:lvl6pPr>
      <a:lvl7pPr marL="3652031" algn="l" defTabSz="1217370" rtl="0" eaLnBrk="1" latinLnBrk="0" hangingPunct="1">
        <a:defRPr sz="2400" kern="1200">
          <a:solidFill>
            <a:schemeClr val="tx1"/>
          </a:solidFill>
          <a:latin typeface="+mn-lt"/>
          <a:ea typeface="+mn-ea"/>
          <a:cs typeface="+mn-cs"/>
        </a:defRPr>
      </a:lvl7pPr>
      <a:lvl8pPr marL="4260725" algn="l" defTabSz="1217370" rtl="0" eaLnBrk="1" latinLnBrk="0" hangingPunct="1">
        <a:defRPr sz="2400" kern="1200">
          <a:solidFill>
            <a:schemeClr val="tx1"/>
          </a:solidFill>
          <a:latin typeface="+mn-lt"/>
          <a:ea typeface="+mn-ea"/>
          <a:cs typeface="+mn-cs"/>
        </a:defRPr>
      </a:lvl8pPr>
      <a:lvl9pPr marL="4869414" algn="l" defTabSz="1217370"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0D0991-767D-4C25-8E2A-DD7A27E378D5}" type="datetimeFigureOut">
              <a:rPr lang="ru-RU" smtClean="0"/>
              <a:t>18.02.2021</a:t>
            </a:fld>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D284B4-584E-4D6C-8E27-B34DE9C07C79}" type="slidenum">
              <a:rPr lang="ru-RU" smtClean="0"/>
              <a:t>‹#›</a:t>
            </a:fld>
            <a:endParaRPr lang="ru-RU"/>
          </a:p>
        </p:txBody>
      </p:sp>
    </p:spTree>
    <p:extLst>
      <p:ext uri="{BB962C8B-B14F-4D97-AF65-F5344CB8AC3E}">
        <p14:creationId xmlns:p14="http://schemas.microsoft.com/office/powerpoint/2010/main" val="140964939"/>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09600" y="274639"/>
            <a:ext cx="10966451" cy="1138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a:t>Click to edit the title text format</a:t>
            </a:r>
          </a:p>
        </p:txBody>
      </p:sp>
      <p:sp>
        <p:nvSpPr>
          <p:cNvPr id="1027" name="Rectangle 2"/>
          <p:cNvSpPr>
            <a:spLocks noGrp="1" noChangeArrowheads="1"/>
          </p:cNvSpPr>
          <p:nvPr>
            <p:ph type="body" idx="1"/>
          </p:nvPr>
        </p:nvSpPr>
        <p:spPr bwMode="auto">
          <a:xfrm>
            <a:off x="609600" y="1600200"/>
            <a:ext cx="10966451" cy="452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
        <p:nvSpPr>
          <p:cNvPr id="2" name="Rectangle 3"/>
          <p:cNvSpPr>
            <a:spLocks noGrp="1" noChangeArrowheads="1"/>
          </p:cNvSpPr>
          <p:nvPr>
            <p:ph type="dt"/>
          </p:nvPr>
        </p:nvSpPr>
        <p:spPr bwMode="auto">
          <a:xfrm>
            <a:off x="609600" y="6245225"/>
            <a:ext cx="2838451" cy="47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a:solidFill>
                  <a:srgbClr val="000000"/>
                </a:solidFill>
                <a:latin typeface="Arial" pitchFamily="34" charset="0"/>
                <a:cs typeface="Arial" pitchFamily="34" charset="0"/>
              </a:defRPr>
            </a:lvl1pPr>
          </a:lstStyle>
          <a:p>
            <a:pPr>
              <a:defRPr/>
            </a:pPr>
            <a:fld id="{28905E3E-79B8-42C9-804C-619015990EA6}" type="datetime1">
              <a:rPr lang="en-US" altLang="ru-RU"/>
              <a:pPr>
                <a:defRPr/>
              </a:pPr>
              <a:t>2/18/2021</a:t>
            </a:fld>
            <a:endParaRPr lang="en-US" altLang="ru-RU"/>
          </a:p>
        </p:txBody>
      </p:sp>
      <p:sp>
        <p:nvSpPr>
          <p:cNvPr id="1028" name="Rectangle 4"/>
          <p:cNvSpPr>
            <a:spLocks noGrp="1" noChangeArrowheads="1"/>
          </p:cNvSpPr>
          <p:nvPr>
            <p:ph type="ftr"/>
          </p:nvPr>
        </p:nvSpPr>
        <p:spPr bwMode="auto">
          <a:xfrm>
            <a:off x="4165600" y="6245225"/>
            <a:ext cx="3854451" cy="47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a:solidFill>
                  <a:srgbClr val="000000"/>
                </a:solidFill>
                <a:latin typeface="Arial" pitchFamily="34" charset="0"/>
                <a:cs typeface="Arial" pitchFamily="34" charset="0"/>
              </a:defRPr>
            </a:lvl1pPr>
          </a:lstStyle>
          <a:p>
            <a:pPr>
              <a:defRPr/>
            </a:pPr>
            <a:endParaRPr lang="en-US" altLang="ru-RU"/>
          </a:p>
        </p:txBody>
      </p:sp>
      <p:sp>
        <p:nvSpPr>
          <p:cNvPr id="1029" name="Rectangle 5"/>
          <p:cNvSpPr>
            <a:spLocks noGrp="1" noChangeArrowheads="1"/>
          </p:cNvSpPr>
          <p:nvPr>
            <p:ph type="sldNum"/>
          </p:nvPr>
        </p:nvSpPr>
        <p:spPr bwMode="auto">
          <a:xfrm>
            <a:off x="8737600" y="6245225"/>
            <a:ext cx="2838451" cy="47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0">
                <a:solidFill>
                  <a:srgbClr val="000000"/>
                </a:solidFill>
                <a:latin typeface="Arial" pitchFamily="34" charset="0"/>
                <a:cs typeface="Arial" pitchFamily="34" charset="0"/>
              </a:defRPr>
            </a:lvl1pPr>
          </a:lstStyle>
          <a:p>
            <a:pPr>
              <a:defRPr/>
            </a:pPr>
            <a:fld id="{E03D7A4A-ABE4-4CC2-B049-FB22E897399D}" type="slidenum">
              <a:rPr lang="en-US" altLang="ru-RU"/>
              <a:pPr>
                <a:defRPr/>
              </a:pPr>
              <a:t>‹#›</a:t>
            </a:fld>
            <a:endParaRPr lang="en-US" altLang="ru-RU"/>
          </a:p>
        </p:txBody>
      </p:sp>
    </p:spTree>
    <p:extLst>
      <p:ext uri="{BB962C8B-B14F-4D97-AF65-F5344CB8AC3E}">
        <p14:creationId xmlns:p14="http://schemas.microsoft.com/office/powerpoint/2010/main" val="409676360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pitchFamily="34" charset="0"/>
          <a:cs typeface="Arial" pitchFamily="34"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pitchFamily="34" charset="0"/>
          <a:cs typeface="Arial" pitchFamily="34"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pitchFamily="34" charset="0"/>
          <a:cs typeface="Arial" pitchFamily="34"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pitchFamily="34" charset="0"/>
          <a:cs typeface="Arial"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pitchFamily="34" charset="0"/>
          <a:cs typeface="Arial" pitchFamily="34" charset="0"/>
        </a:defRPr>
      </a:lvl6pPr>
      <a:lvl7pPr marL="2971800" indent="-228600"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pitchFamily="34" charset="0"/>
          <a:cs typeface="Arial" pitchFamily="34" charset="0"/>
        </a:defRPr>
      </a:lvl7pPr>
      <a:lvl8pPr marL="3429000" indent="-228600"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pitchFamily="34" charset="0"/>
          <a:cs typeface="Arial" pitchFamily="34" charset="0"/>
        </a:defRPr>
      </a:lvl8pPr>
      <a:lvl9pPr marL="3886200" indent="-228600"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pitchFamily="34" charset="0"/>
          <a:cs typeface="Arial" pitchFamily="34"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CA"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CA"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CA" sz="2800" b="0" strike="noStrike" spc="-1">
                <a:latin typeface="Arial"/>
              </a:rPr>
              <a:t>Second Outline Level</a:t>
            </a:r>
          </a:p>
          <a:p>
            <a:pPr marL="1296000" lvl="2" indent="-288000">
              <a:spcBef>
                <a:spcPts val="850"/>
              </a:spcBef>
              <a:buClr>
                <a:srgbClr val="000000"/>
              </a:buClr>
              <a:buSzPct val="45000"/>
              <a:buFont typeface="Wingdings" charset="2"/>
              <a:buChar char=""/>
            </a:pPr>
            <a:r>
              <a:rPr lang="en-CA" sz="2400" b="0" strike="noStrike" spc="-1">
                <a:latin typeface="Arial"/>
              </a:rPr>
              <a:t>Third Outline Level</a:t>
            </a:r>
          </a:p>
          <a:p>
            <a:pPr marL="1728000" lvl="3" indent="-216000">
              <a:spcBef>
                <a:spcPts val="567"/>
              </a:spcBef>
              <a:buClr>
                <a:srgbClr val="000000"/>
              </a:buClr>
              <a:buSzPct val="75000"/>
              <a:buFont typeface="Symbol" charset="2"/>
              <a:buChar char=""/>
            </a:pPr>
            <a:r>
              <a:rPr lang="en-CA" sz="2000" b="0" strike="noStrike" spc="-1">
                <a:latin typeface="Arial"/>
              </a:rPr>
              <a:t>Fourth Outline Level</a:t>
            </a:r>
          </a:p>
          <a:p>
            <a:pPr marL="2160000" lvl="4" indent="-216000">
              <a:spcBef>
                <a:spcPts val="283"/>
              </a:spcBef>
              <a:buClr>
                <a:srgbClr val="000000"/>
              </a:buClr>
              <a:buSzPct val="45000"/>
              <a:buFont typeface="Wingdings" charset="2"/>
              <a:buChar char=""/>
            </a:pPr>
            <a:r>
              <a:rPr lang="en-CA" sz="2000" b="0" strike="noStrike" spc="-1">
                <a:latin typeface="Arial"/>
              </a:rPr>
              <a:t>Fifth Outline Level</a:t>
            </a:r>
          </a:p>
          <a:p>
            <a:pPr marL="2592000" lvl="5" indent="-216000">
              <a:spcBef>
                <a:spcPts val="283"/>
              </a:spcBef>
              <a:buClr>
                <a:srgbClr val="000000"/>
              </a:buClr>
              <a:buSzPct val="45000"/>
              <a:buFont typeface="Wingdings" charset="2"/>
              <a:buChar char=""/>
            </a:pPr>
            <a:r>
              <a:rPr lang="en-CA" sz="2000" b="0" strike="noStrike" spc="-1">
                <a:latin typeface="Arial"/>
              </a:rPr>
              <a:t>Sixth Outline Level</a:t>
            </a:r>
          </a:p>
          <a:p>
            <a:pPr marL="3024000" lvl="6" indent="-216000">
              <a:spcBef>
                <a:spcPts val="283"/>
              </a:spcBef>
              <a:buClr>
                <a:srgbClr val="000000"/>
              </a:buClr>
              <a:buSzPct val="45000"/>
              <a:buFont typeface="Wingdings" charset="2"/>
              <a:buChar char=""/>
            </a:pPr>
            <a:r>
              <a:rPr lang="en-CA" sz="2000" b="0" strike="noStrike" spc="-1">
                <a:latin typeface="Arial"/>
              </a:rPr>
              <a:t>Seventh Outline Level</a:t>
            </a:r>
          </a:p>
        </p:txBody>
      </p:sp>
    </p:spTree>
    <p:extLst>
      <p:ext uri="{BB962C8B-B14F-4D97-AF65-F5344CB8AC3E}">
        <p14:creationId xmlns:p14="http://schemas.microsoft.com/office/powerpoint/2010/main" val="58800212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A3723-0EEC-4930-A68C-ACDCB8C393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4A5392-F528-49A3-B1AE-90486595BC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885E46-05DA-4588-99AD-7D294C5E7E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50A38F-C130-4425-931B-2ECE6D292E34}" type="datetimeFigureOut">
              <a:rPr lang="en-US" smtClean="0"/>
              <a:t>2/18/2021</a:t>
            </a:fld>
            <a:endParaRPr lang="en-US"/>
          </a:p>
        </p:txBody>
      </p:sp>
      <p:sp>
        <p:nvSpPr>
          <p:cNvPr id="5" name="Footer Placeholder 4">
            <a:extLst>
              <a:ext uri="{FF2B5EF4-FFF2-40B4-BE49-F238E27FC236}">
                <a16:creationId xmlns:a16="http://schemas.microsoft.com/office/drawing/2014/main" id="{203A84DB-0335-4BAB-A164-E043755B3B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8C4637-FB41-49FD-ABF6-E6DDAACBBB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A9A17-702F-4A12-A943-B57E31AD1434}" type="slidenum">
              <a:rPr lang="en-US" smtClean="0"/>
              <a:t>‹#›</a:t>
            </a:fld>
            <a:endParaRPr lang="en-US"/>
          </a:p>
        </p:txBody>
      </p:sp>
    </p:spTree>
    <p:extLst>
      <p:ext uri="{BB962C8B-B14F-4D97-AF65-F5344CB8AC3E}">
        <p14:creationId xmlns:p14="http://schemas.microsoft.com/office/powerpoint/2010/main" val="35226328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a:t>Образец заголовка</a:t>
            </a:r>
          </a:p>
        </p:txBody>
      </p:sp>
      <p:sp>
        <p:nvSpPr>
          <p:cNvPr id="1027" name="Текст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a:t>Образец текста</a:t>
            </a:r>
          </a:p>
          <a:p>
            <a:pPr lvl="1"/>
            <a:r>
              <a:rPr lang="ru-RU" altLang="en-US"/>
              <a:t>Второй уровень</a:t>
            </a:r>
          </a:p>
          <a:p>
            <a:pPr lvl="2"/>
            <a:r>
              <a:rPr lang="ru-RU" altLang="en-US"/>
              <a:t>Третий уровень</a:t>
            </a:r>
          </a:p>
          <a:p>
            <a:pPr lvl="3"/>
            <a:r>
              <a:rPr lang="ru-RU" altLang="en-US"/>
              <a:t>Четвертый уровень</a:t>
            </a:r>
          </a:p>
          <a:p>
            <a:pPr lvl="4"/>
            <a:r>
              <a:rPr lang="ru-RU" altLang="en-US"/>
              <a:t>Пятый уровень</a:t>
            </a:r>
          </a:p>
        </p:txBody>
      </p:sp>
      <p:sp>
        <p:nvSpPr>
          <p:cNvPr id="4" name="Дата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Arial" charset="0"/>
              </a:defRPr>
            </a:lvl1pPr>
          </a:lstStyle>
          <a:p>
            <a:pPr defTabSz="609585">
              <a:defRPr/>
            </a:pPr>
            <a:fld id="{AB517419-1C82-4785-86F9-4821CDA841DA}" type="datetimeFigureOut">
              <a:rPr lang="ru-RU" b="1" smtClean="0">
                <a:solidFill>
                  <a:prstClr val="black">
                    <a:tint val="75000"/>
                  </a:prstClr>
                </a:solidFill>
              </a:rPr>
              <a:pPr defTabSz="609585">
                <a:defRPr/>
              </a:pPr>
              <a:t>18.02.2021</a:t>
            </a:fld>
            <a:endParaRPr lang="ru-RU" b="1">
              <a:solidFill>
                <a:prstClr val="black">
                  <a:tint val="75000"/>
                </a:prstClr>
              </a:solidFill>
            </a:endParaRPr>
          </a:p>
        </p:txBody>
      </p:sp>
      <p:sp>
        <p:nvSpPr>
          <p:cNvPr id="5" name="Нижний колонтитул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Arial" charset="0"/>
              </a:defRPr>
            </a:lvl1pPr>
          </a:lstStyle>
          <a:p>
            <a:pPr defTabSz="609585">
              <a:defRPr/>
            </a:pPr>
            <a:endParaRPr lang="ru-RU" b="1">
              <a:solidFill>
                <a:prstClr val="black">
                  <a:tint val="75000"/>
                </a:prstClr>
              </a:solidFill>
            </a:endParaRPr>
          </a:p>
        </p:txBody>
      </p:sp>
      <p:sp>
        <p:nvSpPr>
          <p:cNvPr id="6" name="Номер слайда 5"/>
          <p:cNvSpPr>
            <a:spLocks noGrp="1"/>
          </p:cNvSpPr>
          <p:nvPr>
            <p:ph type="sldNum" sz="quarter" idx="4"/>
          </p:nvPr>
        </p:nvSpPr>
        <p:spPr>
          <a:xfrm>
            <a:off x="8610600" y="6356351"/>
            <a:ext cx="27432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609585" fontAlgn="base">
              <a:spcBef>
                <a:spcPct val="0"/>
              </a:spcBef>
              <a:spcAft>
                <a:spcPct val="0"/>
              </a:spcAft>
            </a:pPr>
            <a:fld id="{714B33ED-F2EE-470E-BE79-E426C3D48D0C}" type="slidenum">
              <a:rPr lang="ru-RU" altLang="en-US" b="1" smtClean="0">
                <a:latin typeface="Arial" panose="020B0604020202020204" pitchFamily="34" charset="0"/>
                <a:cs typeface="Arial" panose="020B0604020202020204" pitchFamily="34" charset="0"/>
              </a:rPr>
              <a:pPr defTabSz="609585" fontAlgn="base">
                <a:spcBef>
                  <a:spcPct val="0"/>
                </a:spcBef>
                <a:spcAft>
                  <a:spcPct val="0"/>
                </a:spcAft>
              </a:pPr>
              <a:t>‹#›</a:t>
            </a:fld>
            <a:endParaRPr lang="ru-RU" altLang="en-US"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726873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a:t>Образец заголовка</a:t>
            </a:r>
          </a:p>
        </p:txBody>
      </p:sp>
      <p:sp>
        <p:nvSpPr>
          <p:cNvPr id="1027" name="Текст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a:t>Образец текста</a:t>
            </a:r>
          </a:p>
          <a:p>
            <a:pPr lvl="1"/>
            <a:r>
              <a:rPr lang="ru-RU" altLang="en-US"/>
              <a:t>Второй уровень</a:t>
            </a:r>
          </a:p>
          <a:p>
            <a:pPr lvl="2"/>
            <a:r>
              <a:rPr lang="ru-RU" altLang="en-US"/>
              <a:t>Третий уровень</a:t>
            </a:r>
          </a:p>
          <a:p>
            <a:pPr lvl="3"/>
            <a:r>
              <a:rPr lang="ru-RU" altLang="en-US"/>
              <a:t>Четвертый уровень</a:t>
            </a:r>
          </a:p>
          <a:p>
            <a:pPr lvl="4"/>
            <a:r>
              <a:rPr lang="ru-RU" altLang="en-US"/>
              <a:t>Пятый уровень</a:t>
            </a:r>
          </a:p>
        </p:txBody>
      </p:sp>
      <p:sp>
        <p:nvSpPr>
          <p:cNvPr id="4" name="Дата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Arial" charset="0"/>
              </a:defRPr>
            </a:lvl1pPr>
          </a:lstStyle>
          <a:p>
            <a:pPr defTabSz="609585">
              <a:defRPr/>
            </a:pPr>
            <a:fld id="{AB517419-1C82-4785-86F9-4821CDA841DA}" type="datetimeFigureOut">
              <a:rPr lang="ru-RU" b="1" smtClean="0">
                <a:solidFill>
                  <a:prstClr val="black">
                    <a:tint val="75000"/>
                  </a:prstClr>
                </a:solidFill>
              </a:rPr>
              <a:pPr defTabSz="609585">
                <a:defRPr/>
              </a:pPr>
              <a:t>18.02.2021</a:t>
            </a:fld>
            <a:endParaRPr lang="ru-RU" b="1">
              <a:solidFill>
                <a:prstClr val="black">
                  <a:tint val="75000"/>
                </a:prstClr>
              </a:solidFill>
            </a:endParaRPr>
          </a:p>
        </p:txBody>
      </p:sp>
      <p:sp>
        <p:nvSpPr>
          <p:cNvPr id="5" name="Нижний колонтитул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Arial" charset="0"/>
              </a:defRPr>
            </a:lvl1pPr>
          </a:lstStyle>
          <a:p>
            <a:pPr defTabSz="609585">
              <a:defRPr/>
            </a:pPr>
            <a:endParaRPr lang="ru-RU" b="1">
              <a:solidFill>
                <a:prstClr val="black">
                  <a:tint val="75000"/>
                </a:prstClr>
              </a:solidFill>
            </a:endParaRPr>
          </a:p>
        </p:txBody>
      </p:sp>
      <p:sp>
        <p:nvSpPr>
          <p:cNvPr id="6" name="Номер слайда 5"/>
          <p:cNvSpPr>
            <a:spLocks noGrp="1"/>
          </p:cNvSpPr>
          <p:nvPr>
            <p:ph type="sldNum" sz="quarter" idx="4"/>
          </p:nvPr>
        </p:nvSpPr>
        <p:spPr>
          <a:xfrm>
            <a:off x="8610600" y="6356351"/>
            <a:ext cx="27432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609585" fontAlgn="base">
              <a:spcBef>
                <a:spcPct val="0"/>
              </a:spcBef>
              <a:spcAft>
                <a:spcPct val="0"/>
              </a:spcAft>
            </a:pPr>
            <a:fld id="{714B33ED-F2EE-470E-BE79-E426C3D48D0C}" type="slidenum">
              <a:rPr lang="ru-RU" altLang="en-US" b="1" smtClean="0">
                <a:latin typeface="Arial" panose="020B0604020202020204" pitchFamily="34" charset="0"/>
                <a:cs typeface="Arial" panose="020B0604020202020204" pitchFamily="34" charset="0"/>
              </a:rPr>
              <a:pPr defTabSz="609585" fontAlgn="base">
                <a:spcBef>
                  <a:spcPct val="0"/>
                </a:spcBef>
                <a:spcAft>
                  <a:spcPct val="0"/>
                </a:spcAft>
              </a:pPr>
              <a:t>‹#›</a:t>
            </a:fld>
            <a:endParaRPr lang="ru-RU" altLang="en-US"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170962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0D0991-767D-4C25-8E2A-DD7A27E378D5}"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D284B4-584E-4D6C-8E27-B34DE9C07C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703581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3550992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F6F6FE-009C-42EB-9E50-22409F8AF71E}"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9FEF1-D788-4ACB-AD09-300464C0146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6847421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0063A4"/>
            </a:gs>
            <a:gs pos="42999">
              <a:srgbClr val="0069AB"/>
            </a:gs>
            <a:gs pos="67999">
              <a:srgbClr val="005E9C"/>
            </a:gs>
            <a:gs pos="100000">
              <a:srgbClr val="002F59"/>
            </a:gs>
          </a:gsLst>
          <a:lin ang="0" scaled="1"/>
        </a:gradFill>
        <a:effectLst/>
      </p:bgPr>
    </p:bg>
    <p:spTree>
      <p:nvGrpSpPr>
        <p:cNvPr id="1" name=""/>
        <p:cNvGrpSpPr/>
        <p:nvPr/>
      </p:nvGrpSpPr>
      <p:grpSpPr>
        <a:xfrm>
          <a:off x="0" y="0"/>
          <a:ext cx="0" cy="0"/>
          <a:chOff x="0" y="0"/>
          <a:chExt cx="0" cy="0"/>
        </a:xfrm>
      </p:grpSpPr>
      <p:sp>
        <p:nvSpPr>
          <p:cNvPr id="17410" name="Заголовок 1">
            <a:extLst>
              <a:ext uri="{FF2B5EF4-FFF2-40B4-BE49-F238E27FC236}">
                <a16:creationId xmlns:a16="http://schemas.microsoft.com/office/drawing/2014/main" id="{EF66BE3D-6338-42AA-9D58-0E91DB502EF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0" tIns="45659" rIns="91320" bIns="45659" numCol="1" anchor="ctr" anchorCtr="0" compatLnSpc="1">
            <a:prstTxWarp prst="textNoShape">
              <a:avLst/>
            </a:prstTxWarp>
          </a:bodyPr>
          <a:lstStyle/>
          <a:p>
            <a:pPr lvl="0"/>
            <a:r>
              <a:rPr lang="ru-RU" altLang="ru-RU"/>
              <a:t>Образец заголовка</a:t>
            </a:r>
          </a:p>
        </p:txBody>
      </p:sp>
      <p:sp>
        <p:nvSpPr>
          <p:cNvPr id="17411" name="Текст 2">
            <a:extLst>
              <a:ext uri="{FF2B5EF4-FFF2-40B4-BE49-F238E27FC236}">
                <a16:creationId xmlns:a16="http://schemas.microsoft.com/office/drawing/2014/main" id="{6AC832C0-9D33-4405-BB0D-11C6BD9E813C}"/>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0" tIns="45659" rIns="91320" bIns="45659"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883436E4-AD58-4FF7-AF69-45650EE5F1A5}"/>
              </a:ext>
            </a:extLst>
          </p:cNvPr>
          <p:cNvSpPr>
            <a:spLocks noGrp="1"/>
          </p:cNvSpPr>
          <p:nvPr>
            <p:ph type="dt" sz="half" idx="2"/>
          </p:nvPr>
        </p:nvSpPr>
        <p:spPr>
          <a:xfrm>
            <a:off x="609600" y="6356350"/>
            <a:ext cx="2844800" cy="366713"/>
          </a:xfrm>
          <a:prstGeom prst="rect">
            <a:avLst/>
          </a:prstGeom>
        </p:spPr>
        <p:txBody>
          <a:bodyPr vert="horz" wrap="square" lIns="91320" tIns="45659" rIns="91320" bIns="45659" numCol="1" anchor="ctr" anchorCtr="0" compatLnSpc="1">
            <a:prstTxWarp prst="textNoShape">
              <a:avLst/>
            </a:prstTxWarp>
          </a:bodyPr>
          <a:lstStyle>
            <a:lvl1pPr eaLnBrk="1" hangingPunct="1">
              <a:defRPr sz="1600">
                <a:solidFill>
                  <a:srgbClr val="898989"/>
                </a:solidFill>
                <a:latin typeface="Calibri" panose="020F0502020204030204" pitchFamily="34" charset="0"/>
              </a:defRPr>
            </a:lvl1pPr>
          </a:lstStyle>
          <a:p>
            <a:pPr fontAlgn="base">
              <a:spcBef>
                <a:spcPct val="0"/>
              </a:spcBef>
              <a:spcAft>
                <a:spcPct val="0"/>
              </a:spcAft>
            </a:pPr>
            <a:fld id="{65E018B4-97DE-4A4F-BC47-A7D5D822311F}" type="datetimeFigureOut">
              <a:rPr lang="ru-RU" smtClean="0">
                <a:cs typeface="Arial" panose="020B0604020202020204" pitchFamily="34" charset="0"/>
              </a:rPr>
              <a:pPr fontAlgn="base">
                <a:spcBef>
                  <a:spcPct val="0"/>
                </a:spcBef>
                <a:spcAft>
                  <a:spcPct val="0"/>
                </a:spcAft>
              </a:pPr>
              <a:t>18.02.2021</a:t>
            </a:fld>
            <a:endParaRPr lang="ru-RU">
              <a:cs typeface="Arial" panose="020B0604020202020204" pitchFamily="34" charset="0"/>
            </a:endParaRPr>
          </a:p>
        </p:txBody>
      </p:sp>
      <p:sp>
        <p:nvSpPr>
          <p:cNvPr id="5" name="Нижний колонтитул 4">
            <a:extLst>
              <a:ext uri="{FF2B5EF4-FFF2-40B4-BE49-F238E27FC236}">
                <a16:creationId xmlns:a16="http://schemas.microsoft.com/office/drawing/2014/main" id="{1A52598B-130D-43E3-9DE0-486296F20C3E}"/>
              </a:ext>
            </a:extLst>
          </p:cNvPr>
          <p:cNvSpPr>
            <a:spLocks noGrp="1"/>
          </p:cNvSpPr>
          <p:nvPr>
            <p:ph type="ftr" sz="quarter" idx="3"/>
          </p:nvPr>
        </p:nvSpPr>
        <p:spPr>
          <a:xfrm>
            <a:off x="4165600" y="6356350"/>
            <a:ext cx="3860800" cy="366713"/>
          </a:xfrm>
          <a:prstGeom prst="rect">
            <a:avLst/>
          </a:prstGeom>
        </p:spPr>
        <p:txBody>
          <a:bodyPr vert="horz" wrap="square" lIns="91320" tIns="45659" rIns="91320" bIns="45659" numCol="1" anchor="ctr" anchorCtr="0" compatLnSpc="1">
            <a:prstTxWarp prst="textNoShape">
              <a:avLst/>
            </a:prstTxWarp>
          </a:bodyPr>
          <a:lstStyle>
            <a:lvl1pPr algn="ctr" eaLnBrk="1" hangingPunct="1">
              <a:defRPr sz="1600">
                <a:solidFill>
                  <a:srgbClr val="898989"/>
                </a:solidFill>
                <a:latin typeface="Calibri" panose="020F0502020204030204" pitchFamily="34" charset="0"/>
              </a:defRPr>
            </a:lvl1pPr>
          </a:lstStyle>
          <a:p>
            <a:pPr fontAlgn="base">
              <a:spcBef>
                <a:spcPct val="0"/>
              </a:spcBef>
              <a:spcAft>
                <a:spcPct val="0"/>
              </a:spcAft>
            </a:pPr>
            <a:endParaRPr lang="ru-RU">
              <a:cs typeface="Arial" panose="020B0604020202020204" pitchFamily="34" charset="0"/>
            </a:endParaRPr>
          </a:p>
        </p:txBody>
      </p:sp>
      <p:sp>
        <p:nvSpPr>
          <p:cNvPr id="6" name="Номер слайда 5">
            <a:extLst>
              <a:ext uri="{FF2B5EF4-FFF2-40B4-BE49-F238E27FC236}">
                <a16:creationId xmlns:a16="http://schemas.microsoft.com/office/drawing/2014/main" id="{3E596E7F-7B15-4A8E-B95D-DB5D2081F29C}"/>
              </a:ext>
            </a:extLst>
          </p:cNvPr>
          <p:cNvSpPr>
            <a:spLocks noGrp="1"/>
          </p:cNvSpPr>
          <p:nvPr>
            <p:ph type="sldNum" sz="quarter" idx="4"/>
          </p:nvPr>
        </p:nvSpPr>
        <p:spPr>
          <a:xfrm>
            <a:off x="8737600" y="6356350"/>
            <a:ext cx="2844800" cy="366713"/>
          </a:xfrm>
          <a:prstGeom prst="rect">
            <a:avLst/>
          </a:prstGeom>
        </p:spPr>
        <p:txBody>
          <a:bodyPr vert="horz" wrap="square" lIns="91320" tIns="45659" rIns="91320" bIns="45659" numCol="1" anchor="ctr" anchorCtr="0" compatLnSpc="1">
            <a:prstTxWarp prst="textNoShape">
              <a:avLst/>
            </a:prstTxWarp>
          </a:bodyPr>
          <a:lstStyle>
            <a:lvl1pPr algn="r" eaLnBrk="1" hangingPunct="1">
              <a:defRPr sz="1600">
                <a:solidFill>
                  <a:srgbClr val="898989"/>
                </a:solidFill>
              </a:defRPr>
            </a:lvl1pPr>
          </a:lstStyle>
          <a:p>
            <a:pPr fontAlgn="base">
              <a:spcBef>
                <a:spcPct val="0"/>
              </a:spcBef>
              <a:spcAft>
                <a:spcPct val="0"/>
              </a:spcAft>
            </a:pPr>
            <a:fld id="{2BD008C7-2828-4C04-9C38-690AEAEB6AE4}" type="slidenum">
              <a:rPr lang="ru-RU" smtClean="0">
                <a:latin typeface="Arial" panose="020B0604020202020204" pitchFamily="34" charset="0"/>
                <a:cs typeface="Arial" panose="020B0604020202020204" pitchFamily="34" charset="0"/>
              </a:rPr>
              <a:pPr fontAlgn="base">
                <a:spcBef>
                  <a:spcPct val="0"/>
                </a:spcBef>
                <a:spcAft>
                  <a:spcPct val="0"/>
                </a:spcAft>
              </a:pPr>
              <a:t>‹#›</a:t>
            </a:fld>
            <a:endParaRPr 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469460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defTabSz="1216025" rtl="0" eaLnBrk="1" fontAlgn="base" hangingPunct="1">
        <a:spcBef>
          <a:spcPct val="0"/>
        </a:spcBef>
        <a:spcAft>
          <a:spcPct val="0"/>
        </a:spcAft>
        <a:defRPr sz="5800" kern="1200">
          <a:solidFill>
            <a:schemeClr val="tx1"/>
          </a:solidFill>
          <a:latin typeface="+mj-lt"/>
          <a:ea typeface="+mj-ea"/>
          <a:cs typeface="+mj-cs"/>
        </a:defRPr>
      </a:lvl1pPr>
      <a:lvl2pPr algn="ctr" defTabSz="1216025" rtl="0" eaLnBrk="1" fontAlgn="base" hangingPunct="1">
        <a:spcBef>
          <a:spcPct val="0"/>
        </a:spcBef>
        <a:spcAft>
          <a:spcPct val="0"/>
        </a:spcAft>
        <a:defRPr sz="5800">
          <a:solidFill>
            <a:schemeClr val="tx1"/>
          </a:solidFill>
          <a:latin typeface="Calibri" pitchFamily="34" charset="0"/>
        </a:defRPr>
      </a:lvl2pPr>
      <a:lvl3pPr algn="ctr" defTabSz="1216025" rtl="0" eaLnBrk="1" fontAlgn="base" hangingPunct="1">
        <a:spcBef>
          <a:spcPct val="0"/>
        </a:spcBef>
        <a:spcAft>
          <a:spcPct val="0"/>
        </a:spcAft>
        <a:defRPr sz="5800">
          <a:solidFill>
            <a:schemeClr val="tx1"/>
          </a:solidFill>
          <a:latin typeface="Calibri" pitchFamily="34" charset="0"/>
        </a:defRPr>
      </a:lvl3pPr>
      <a:lvl4pPr algn="ctr" defTabSz="1216025" rtl="0" eaLnBrk="1" fontAlgn="base" hangingPunct="1">
        <a:spcBef>
          <a:spcPct val="0"/>
        </a:spcBef>
        <a:spcAft>
          <a:spcPct val="0"/>
        </a:spcAft>
        <a:defRPr sz="5800">
          <a:solidFill>
            <a:schemeClr val="tx1"/>
          </a:solidFill>
          <a:latin typeface="Calibri" pitchFamily="34" charset="0"/>
        </a:defRPr>
      </a:lvl4pPr>
      <a:lvl5pPr algn="ctr" defTabSz="1216025" rtl="0" eaLnBrk="1" fontAlgn="base" hangingPunct="1">
        <a:spcBef>
          <a:spcPct val="0"/>
        </a:spcBef>
        <a:spcAft>
          <a:spcPct val="0"/>
        </a:spcAft>
        <a:defRPr sz="5800">
          <a:solidFill>
            <a:schemeClr val="tx1"/>
          </a:solidFill>
          <a:latin typeface="Calibri" pitchFamily="34" charset="0"/>
        </a:defRPr>
      </a:lvl5pPr>
      <a:lvl6pPr marL="609585" algn="ctr" defTabSz="1217054" rtl="0" eaLnBrk="1" fontAlgn="base" hangingPunct="1">
        <a:spcBef>
          <a:spcPct val="0"/>
        </a:spcBef>
        <a:spcAft>
          <a:spcPct val="0"/>
        </a:spcAft>
        <a:defRPr sz="5867">
          <a:solidFill>
            <a:schemeClr val="tx1"/>
          </a:solidFill>
          <a:latin typeface="Calibri" pitchFamily="34" charset="0"/>
        </a:defRPr>
      </a:lvl6pPr>
      <a:lvl7pPr marL="1219170" algn="ctr" defTabSz="1217054" rtl="0" eaLnBrk="1" fontAlgn="base" hangingPunct="1">
        <a:spcBef>
          <a:spcPct val="0"/>
        </a:spcBef>
        <a:spcAft>
          <a:spcPct val="0"/>
        </a:spcAft>
        <a:defRPr sz="5867">
          <a:solidFill>
            <a:schemeClr val="tx1"/>
          </a:solidFill>
          <a:latin typeface="Calibri" pitchFamily="34" charset="0"/>
        </a:defRPr>
      </a:lvl7pPr>
      <a:lvl8pPr marL="1828754" algn="ctr" defTabSz="1217054" rtl="0" eaLnBrk="1" fontAlgn="base" hangingPunct="1">
        <a:spcBef>
          <a:spcPct val="0"/>
        </a:spcBef>
        <a:spcAft>
          <a:spcPct val="0"/>
        </a:spcAft>
        <a:defRPr sz="5867">
          <a:solidFill>
            <a:schemeClr val="tx1"/>
          </a:solidFill>
          <a:latin typeface="Calibri" pitchFamily="34" charset="0"/>
        </a:defRPr>
      </a:lvl8pPr>
      <a:lvl9pPr marL="2438339" algn="ctr" defTabSz="1217054" rtl="0" eaLnBrk="1" fontAlgn="base" hangingPunct="1">
        <a:spcBef>
          <a:spcPct val="0"/>
        </a:spcBef>
        <a:spcAft>
          <a:spcPct val="0"/>
        </a:spcAft>
        <a:defRPr sz="5867">
          <a:solidFill>
            <a:schemeClr val="tx1"/>
          </a:solidFill>
          <a:latin typeface="Calibri" pitchFamily="34" charset="0"/>
        </a:defRPr>
      </a:lvl9pPr>
    </p:titleStyle>
    <p:bodyStyle>
      <a:lvl1pPr marL="454025" indent="-454025" algn="l" defTabSz="1216025" rtl="0" eaLnBrk="1" fontAlgn="base" hangingPunct="1">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7425" indent="-377825" algn="l" defTabSz="1216025" rtl="0" eaLnBrk="1" fontAlgn="base" hangingPunct="1">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19238" indent="-301625" algn="l" defTabSz="1216025"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28838" indent="-301625" algn="l" defTabSz="1216025" rtl="0" eaLnBrk="1" fontAlgn="base" hangingPunct="1">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38438" indent="-301625" algn="l" defTabSz="1216025" rtl="0" eaLnBrk="1" fontAlgn="base" hangingPunct="1">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47872" indent="-304336" algn="l" defTabSz="121743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6601" indent="-304336" algn="l" defTabSz="121743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5303" indent="-304336" algn="l" defTabSz="121743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4005" indent="-304336" algn="l" defTabSz="121743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ru-RU"/>
      </a:defPPr>
      <a:lvl1pPr marL="0" algn="l" defTabSz="1217430" rtl="0" eaLnBrk="1" latinLnBrk="0" hangingPunct="1">
        <a:defRPr sz="2400" kern="1200">
          <a:solidFill>
            <a:schemeClr val="tx1"/>
          </a:solidFill>
          <a:latin typeface="+mn-lt"/>
          <a:ea typeface="+mn-ea"/>
          <a:cs typeface="+mn-cs"/>
        </a:defRPr>
      </a:lvl1pPr>
      <a:lvl2pPr marL="608679" algn="l" defTabSz="1217430" rtl="0" eaLnBrk="1" latinLnBrk="0" hangingPunct="1">
        <a:defRPr sz="2400" kern="1200">
          <a:solidFill>
            <a:schemeClr val="tx1"/>
          </a:solidFill>
          <a:latin typeface="+mn-lt"/>
          <a:ea typeface="+mn-ea"/>
          <a:cs typeface="+mn-cs"/>
        </a:defRPr>
      </a:lvl2pPr>
      <a:lvl3pPr marL="1217430" algn="l" defTabSz="1217430" rtl="0" eaLnBrk="1" latinLnBrk="0" hangingPunct="1">
        <a:defRPr sz="2400" kern="1200">
          <a:solidFill>
            <a:schemeClr val="tx1"/>
          </a:solidFill>
          <a:latin typeface="+mn-lt"/>
          <a:ea typeface="+mn-ea"/>
          <a:cs typeface="+mn-cs"/>
        </a:defRPr>
      </a:lvl3pPr>
      <a:lvl4pPr marL="1826130" algn="l" defTabSz="1217430" rtl="0" eaLnBrk="1" latinLnBrk="0" hangingPunct="1">
        <a:defRPr sz="2400" kern="1200">
          <a:solidFill>
            <a:schemeClr val="tx1"/>
          </a:solidFill>
          <a:latin typeface="+mn-lt"/>
          <a:ea typeface="+mn-ea"/>
          <a:cs typeface="+mn-cs"/>
        </a:defRPr>
      </a:lvl4pPr>
      <a:lvl5pPr marL="2434858" algn="l" defTabSz="1217430" rtl="0" eaLnBrk="1" latinLnBrk="0" hangingPunct="1">
        <a:defRPr sz="2400" kern="1200">
          <a:solidFill>
            <a:schemeClr val="tx1"/>
          </a:solidFill>
          <a:latin typeface="+mn-lt"/>
          <a:ea typeface="+mn-ea"/>
          <a:cs typeface="+mn-cs"/>
        </a:defRPr>
      </a:lvl5pPr>
      <a:lvl6pPr marL="3043533" algn="l" defTabSz="1217430" rtl="0" eaLnBrk="1" latinLnBrk="0" hangingPunct="1">
        <a:defRPr sz="2400" kern="1200">
          <a:solidFill>
            <a:schemeClr val="tx1"/>
          </a:solidFill>
          <a:latin typeface="+mn-lt"/>
          <a:ea typeface="+mn-ea"/>
          <a:cs typeface="+mn-cs"/>
        </a:defRPr>
      </a:lvl6pPr>
      <a:lvl7pPr marL="3652215" algn="l" defTabSz="1217430" rtl="0" eaLnBrk="1" latinLnBrk="0" hangingPunct="1">
        <a:defRPr sz="2400" kern="1200">
          <a:solidFill>
            <a:schemeClr val="tx1"/>
          </a:solidFill>
          <a:latin typeface="+mn-lt"/>
          <a:ea typeface="+mn-ea"/>
          <a:cs typeface="+mn-cs"/>
        </a:defRPr>
      </a:lvl7pPr>
      <a:lvl8pPr marL="4260939" algn="l" defTabSz="1217430" rtl="0" eaLnBrk="1" latinLnBrk="0" hangingPunct="1">
        <a:defRPr sz="2400" kern="1200">
          <a:solidFill>
            <a:schemeClr val="tx1"/>
          </a:solidFill>
          <a:latin typeface="+mn-lt"/>
          <a:ea typeface="+mn-ea"/>
          <a:cs typeface="+mn-cs"/>
        </a:defRPr>
      </a:lvl8pPr>
      <a:lvl9pPr marL="4869657" algn="l" defTabSz="121743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759C8C-2E3E-4478-BEED-13010C44F280}" type="datetimeFigureOut">
              <a:rPr lang="ru-RU" smtClean="0">
                <a:solidFill>
                  <a:prstClr val="black">
                    <a:tint val="75000"/>
                  </a:prstClr>
                </a:solidFill>
              </a:rPr>
              <a:pPr/>
              <a:t>18.02.2021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BFA3F7-1493-4627-A451-EC46B7526BE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6519093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wmf"/><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10.jpe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7.jpeg"/><Relationship Id="rId7"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2.wmf"/><Relationship Id="rId5" Type="http://schemas.openxmlformats.org/officeDocument/2006/relationships/image" Target="../media/image56.jpe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194.xml"/><Relationship Id="rId6" Type="http://schemas.openxmlformats.org/officeDocument/2006/relationships/image" Target="../media/image2.wmf"/><Relationship Id="rId5" Type="http://schemas.openxmlformats.org/officeDocument/2006/relationships/image" Target="../media/image63.jpe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2.wmf"/><Relationship Id="rId2" Type="http://schemas.openxmlformats.org/officeDocument/2006/relationships/notesSlide" Target="../notesSlides/notesSlide12.xml"/><Relationship Id="rId1" Type="http://schemas.openxmlformats.org/officeDocument/2006/relationships/slideLayout" Target="../slideLayouts/slideLayout178.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67.jpeg"/></Relationships>
</file>

<file path=ppt/slides/_rels/slide14.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4.jpeg"/><Relationship Id="rId7" Type="http://schemas.openxmlformats.org/officeDocument/2006/relationships/image" Target="../media/image2.wmf"/><Relationship Id="rId2" Type="http://schemas.openxmlformats.org/officeDocument/2006/relationships/notesSlide" Target="../notesSlides/notesSlide14.xml"/><Relationship Id="rId1" Type="http://schemas.openxmlformats.org/officeDocument/2006/relationships/slideLayout" Target="../slideLayouts/slideLayout5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49.xml"/><Relationship Id="rId6" Type="http://schemas.openxmlformats.org/officeDocument/2006/relationships/image" Target="../media/image2.wmf"/><Relationship Id="rId5" Type="http://schemas.openxmlformats.org/officeDocument/2006/relationships/image" Target="../media/image77.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48.xml"/><Relationship Id="rId6" Type="http://schemas.openxmlformats.org/officeDocument/2006/relationships/image" Target="../media/image83.jpeg"/><Relationship Id="rId5" Type="http://schemas.openxmlformats.org/officeDocument/2006/relationships/image" Target="../media/image82.png"/><Relationship Id="rId10" Type="http://schemas.openxmlformats.org/officeDocument/2006/relationships/image" Target="../media/image2.wmf"/><Relationship Id="rId4" Type="http://schemas.openxmlformats.org/officeDocument/2006/relationships/image" Target="../media/image81.png"/><Relationship Id="rId9" Type="http://schemas.openxmlformats.org/officeDocument/2006/relationships/image" Target="../media/image86.jpe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73.xml"/><Relationship Id="rId6" Type="http://schemas.openxmlformats.org/officeDocument/2006/relationships/image" Target="../media/image2.wmf"/><Relationship Id="rId5" Type="http://schemas.openxmlformats.org/officeDocument/2006/relationships/image" Target="../media/image88.jpeg"/><Relationship Id="rId4" Type="http://schemas.openxmlformats.org/officeDocument/2006/relationships/image" Target="../media/image87.png"/></Relationships>
</file>

<file path=ppt/slides/_rels/slide18.xml.rels><?xml version="1.0" encoding="UTF-8" standalone="yes"?>
<Relationships xmlns="http://schemas.openxmlformats.org/package/2006/relationships"><Relationship Id="rId3" Type="http://schemas.openxmlformats.org/officeDocument/2006/relationships/image" Target="../media/image2.wmf"/><Relationship Id="rId7" Type="http://schemas.openxmlformats.org/officeDocument/2006/relationships/image" Target="../media/image88.jpeg"/><Relationship Id="rId2" Type="http://schemas.openxmlformats.org/officeDocument/2006/relationships/notesSlide" Target="../notesSlides/notesSlide18.xml"/><Relationship Id="rId1" Type="http://schemas.openxmlformats.org/officeDocument/2006/relationships/slideLayout" Target="../slideLayouts/slideLayout7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72.xml"/><Relationship Id="rId6" Type="http://schemas.openxmlformats.org/officeDocument/2006/relationships/image" Target="../media/image95.jpeg"/><Relationship Id="rId11" Type="http://schemas.openxmlformats.org/officeDocument/2006/relationships/image" Target="../media/image88.jpeg"/><Relationship Id="rId5" Type="http://schemas.openxmlformats.org/officeDocument/2006/relationships/image" Target="../media/image94.jpeg"/><Relationship Id="rId10" Type="http://schemas.openxmlformats.org/officeDocument/2006/relationships/image" Target="../media/image2.wmf"/><Relationship Id="rId4" Type="http://schemas.openxmlformats.org/officeDocument/2006/relationships/image" Target="../media/image93.jpeg"/><Relationship Id="rId9" Type="http://schemas.openxmlformats.org/officeDocument/2006/relationships/image" Target="../media/image97.jpe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wmf"/></Relationships>
</file>

<file path=ppt/slides/_rels/slide2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101.xml"/><Relationship Id="rId6" Type="http://schemas.openxmlformats.org/officeDocument/2006/relationships/image" Target="../media/image100.png"/><Relationship Id="rId5" Type="http://schemas.microsoft.com/office/2007/relationships/hdphoto" Target="../media/hdphoto4.wdp"/><Relationship Id="rId10" Type="http://schemas.openxmlformats.org/officeDocument/2006/relationships/image" Target="../media/image2.wmf"/><Relationship Id="rId4" Type="http://schemas.openxmlformats.org/officeDocument/2006/relationships/image" Target="../media/image99.png"/><Relationship Id="rId9" Type="http://schemas.openxmlformats.org/officeDocument/2006/relationships/image" Target="../media/image103.png"/></Relationships>
</file>

<file path=ppt/slides/_rels/slide21.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jpeg"/><Relationship Id="rId18" Type="http://schemas.openxmlformats.org/officeDocument/2006/relationships/image" Target="../media/image98.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png"/><Relationship Id="rId17" Type="http://schemas.openxmlformats.org/officeDocument/2006/relationships/image" Target="../media/image118.jpeg"/><Relationship Id="rId2" Type="http://schemas.openxmlformats.org/officeDocument/2006/relationships/notesSlide" Target="../notesSlides/notesSlide21.xml"/><Relationship Id="rId16" Type="http://schemas.openxmlformats.org/officeDocument/2006/relationships/image" Target="../media/image117.jpeg"/><Relationship Id="rId1" Type="http://schemas.openxmlformats.org/officeDocument/2006/relationships/slideLayout" Target="../slideLayouts/slideLayout96.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5" Type="http://schemas.openxmlformats.org/officeDocument/2006/relationships/image" Target="../media/image116.png"/><Relationship Id="rId10" Type="http://schemas.openxmlformats.org/officeDocument/2006/relationships/image" Target="../media/image111.png"/><Relationship Id="rId19" Type="http://schemas.openxmlformats.org/officeDocument/2006/relationships/image" Target="../media/image2.wmf"/><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s>
</file>

<file path=ppt/slides/_rels/slide2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101.xml"/><Relationship Id="rId6" Type="http://schemas.microsoft.com/office/2007/relationships/hdphoto" Target="../media/hdphoto5.wdp"/><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2.wmf"/></Relationships>
</file>

<file path=ppt/slides/_rels/slide23.xml.rels><?xml version="1.0" encoding="UTF-8" standalone="yes"?>
<Relationships xmlns="http://schemas.openxmlformats.org/package/2006/relationships"><Relationship Id="rId8" Type="http://schemas.openxmlformats.org/officeDocument/2006/relationships/image" Target="../media/image2.wmf"/><Relationship Id="rId3" Type="http://schemas.openxmlformats.org/officeDocument/2006/relationships/image" Target="../media/image123.png"/><Relationship Id="rId7" Type="http://schemas.openxmlformats.org/officeDocument/2006/relationships/image" Target="../media/image127.gi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26.jpeg"/><Relationship Id="rId5" Type="http://schemas.openxmlformats.org/officeDocument/2006/relationships/image" Target="../media/image125.png"/><Relationship Id="rId4" Type="http://schemas.openxmlformats.org/officeDocument/2006/relationships/image" Target="../media/image124.jpeg"/></Relationships>
</file>

<file path=ppt/slides/_rels/slide24.xml.rels><?xml version="1.0" encoding="UTF-8" standalone="yes"?>
<Relationships xmlns="http://schemas.openxmlformats.org/package/2006/relationships"><Relationship Id="rId8" Type="http://schemas.openxmlformats.org/officeDocument/2006/relationships/image" Target="../media/image2.wmf"/><Relationship Id="rId3" Type="http://schemas.openxmlformats.org/officeDocument/2006/relationships/image" Target="../media/image128.jpeg"/><Relationship Id="rId7" Type="http://schemas.openxmlformats.org/officeDocument/2006/relationships/image" Target="../media/image127.gif"/><Relationship Id="rId2" Type="http://schemas.openxmlformats.org/officeDocument/2006/relationships/notesSlide" Target="../notesSlides/notesSlide24.xml"/><Relationship Id="rId1" Type="http://schemas.openxmlformats.org/officeDocument/2006/relationships/slideLayout" Target="../slideLayouts/slideLayout199.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25.xml.rels><?xml version="1.0" encoding="UTF-8" standalone="yes"?>
<Relationships xmlns="http://schemas.openxmlformats.org/package/2006/relationships"><Relationship Id="rId8" Type="http://schemas.openxmlformats.org/officeDocument/2006/relationships/image" Target="../media/image135.jpeg"/><Relationship Id="rId13" Type="http://schemas.openxmlformats.org/officeDocument/2006/relationships/image" Target="../media/image140.png"/><Relationship Id="rId3" Type="http://schemas.openxmlformats.org/officeDocument/2006/relationships/image" Target="../media/image132.png"/><Relationship Id="rId7" Type="http://schemas.openxmlformats.org/officeDocument/2006/relationships/image" Target="../media/image134.jpeg"/><Relationship Id="rId12" Type="http://schemas.openxmlformats.org/officeDocument/2006/relationships/image" Target="../media/image139.png"/><Relationship Id="rId2" Type="http://schemas.openxmlformats.org/officeDocument/2006/relationships/notesSlide" Target="../notesSlides/notesSlide25.xml"/><Relationship Id="rId16" Type="http://schemas.openxmlformats.org/officeDocument/2006/relationships/image" Target="../media/image2.wmf"/><Relationship Id="rId1" Type="http://schemas.openxmlformats.org/officeDocument/2006/relationships/slideLayout" Target="../slideLayouts/slideLayout84.xml"/><Relationship Id="rId6" Type="http://schemas.microsoft.com/office/2007/relationships/hdphoto" Target="../media/hdphoto7.wdp"/><Relationship Id="rId11" Type="http://schemas.openxmlformats.org/officeDocument/2006/relationships/image" Target="../media/image138.png"/><Relationship Id="rId5" Type="http://schemas.openxmlformats.org/officeDocument/2006/relationships/image" Target="../media/image133.png"/><Relationship Id="rId15" Type="http://schemas.openxmlformats.org/officeDocument/2006/relationships/image" Target="../media/image127.gif"/><Relationship Id="rId10" Type="http://schemas.openxmlformats.org/officeDocument/2006/relationships/image" Target="../media/image137.jpeg"/><Relationship Id="rId4" Type="http://schemas.microsoft.com/office/2007/relationships/hdphoto" Target="../media/hdphoto6.wdp"/><Relationship Id="rId9" Type="http://schemas.openxmlformats.org/officeDocument/2006/relationships/image" Target="../media/image136.jpeg"/><Relationship Id="rId14" Type="http://schemas.openxmlformats.org/officeDocument/2006/relationships/image" Target="../media/image141.png"/></Relationships>
</file>

<file path=ppt/slides/_rels/slide26.xml.rels><?xml version="1.0" encoding="UTF-8" standalone="yes"?>
<Relationships xmlns="http://schemas.openxmlformats.org/package/2006/relationships"><Relationship Id="rId8" Type="http://schemas.openxmlformats.org/officeDocument/2006/relationships/image" Target="../media/image143.wmf"/><Relationship Id="rId3" Type="http://schemas.openxmlformats.org/officeDocument/2006/relationships/notesSlide" Target="../notesSlides/notesSlide26.xml"/><Relationship Id="rId7" Type="http://schemas.openxmlformats.org/officeDocument/2006/relationships/oleObject" Target="../embeddings/oleObject2.bin"/><Relationship Id="rId2" Type="http://schemas.openxmlformats.org/officeDocument/2006/relationships/slideLayout" Target="../slideLayouts/slideLayout123.xml"/><Relationship Id="rId1" Type="http://schemas.openxmlformats.org/officeDocument/2006/relationships/vmlDrawing" Target="../drawings/vmlDrawing1.vml"/><Relationship Id="rId6" Type="http://schemas.openxmlformats.org/officeDocument/2006/relationships/image" Target="../media/image142.wmf"/><Relationship Id="rId11" Type="http://schemas.openxmlformats.org/officeDocument/2006/relationships/image" Target="../media/image2.wmf"/><Relationship Id="rId5" Type="http://schemas.openxmlformats.org/officeDocument/2006/relationships/oleObject" Target="../embeddings/oleObject1.bin"/><Relationship Id="rId10" Type="http://schemas.openxmlformats.org/officeDocument/2006/relationships/image" Target="../media/image144.wmf"/><Relationship Id="rId4" Type="http://schemas.openxmlformats.org/officeDocument/2006/relationships/image" Target="../media/image145.png"/><Relationship Id="rId9"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8" Type="http://schemas.openxmlformats.org/officeDocument/2006/relationships/image" Target="../media/image2.wmf"/><Relationship Id="rId13" Type="http://schemas.openxmlformats.org/officeDocument/2006/relationships/image" Target="../media/image155.png"/><Relationship Id="rId18" Type="http://schemas.openxmlformats.org/officeDocument/2006/relationships/image" Target="../media/image160.png"/><Relationship Id="rId3" Type="http://schemas.openxmlformats.org/officeDocument/2006/relationships/image" Target="../media/image146.emf"/><Relationship Id="rId7" Type="http://schemas.openxmlformats.org/officeDocument/2006/relationships/image" Target="../media/image150.png"/><Relationship Id="rId12" Type="http://schemas.openxmlformats.org/officeDocument/2006/relationships/image" Target="../media/image154.png"/><Relationship Id="rId17" Type="http://schemas.openxmlformats.org/officeDocument/2006/relationships/image" Target="../media/image159.png"/><Relationship Id="rId2" Type="http://schemas.openxmlformats.org/officeDocument/2006/relationships/notesSlide" Target="../notesSlides/notesSlide27.xml"/><Relationship Id="rId16" Type="http://schemas.openxmlformats.org/officeDocument/2006/relationships/image" Target="../media/image158.png"/><Relationship Id="rId20" Type="http://schemas.openxmlformats.org/officeDocument/2006/relationships/image" Target="../media/image161.png"/><Relationship Id="rId1" Type="http://schemas.openxmlformats.org/officeDocument/2006/relationships/slideLayout" Target="../slideLayouts/slideLayout172.xml"/><Relationship Id="rId6" Type="http://schemas.openxmlformats.org/officeDocument/2006/relationships/image" Target="../media/image149.png"/><Relationship Id="rId11" Type="http://schemas.openxmlformats.org/officeDocument/2006/relationships/image" Target="../media/image153.png"/><Relationship Id="rId5" Type="http://schemas.openxmlformats.org/officeDocument/2006/relationships/image" Target="../media/image148.png"/><Relationship Id="rId15" Type="http://schemas.openxmlformats.org/officeDocument/2006/relationships/image" Target="../media/image157.png"/><Relationship Id="rId10" Type="http://schemas.openxmlformats.org/officeDocument/2006/relationships/image" Target="../media/image152.png"/><Relationship Id="rId19" Type="http://schemas.openxmlformats.org/officeDocument/2006/relationships/chart" Target="../charts/chart3.xml"/><Relationship Id="rId4" Type="http://schemas.openxmlformats.org/officeDocument/2006/relationships/image" Target="../media/image147.png"/><Relationship Id="rId9" Type="http://schemas.openxmlformats.org/officeDocument/2006/relationships/image" Target="../media/image151.png"/><Relationship Id="rId14" Type="http://schemas.openxmlformats.org/officeDocument/2006/relationships/image" Target="../media/image156.png"/></Relationships>
</file>

<file path=ppt/slides/_rels/slide28.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5.png"/><Relationship Id="rId2" Type="http://schemas.openxmlformats.org/officeDocument/2006/relationships/notesSlide" Target="../notesSlides/notesSlide28.xml"/><Relationship Id="rId1" Type="http://schemas.openxmlformats.org/officeDocument/2006/relationships/slideLayout" Target="../slideLayouts/slideLayout128.xml"/><Relationship Id="rId6" Type="http://schemas.openxmlformats.org/officeDocument/2006/relationships/image" Target="../media/image164.png"/><Relationship Id="rId5" Type="http://schemas.openxmlformats.org/officeDocument/2006/relationships/image" Target="../media/image163.wmf"/><Relationship Id="rId4" Type="http://schemas.openxmlformats.org/officeDocument/2006/relationships/image" Target="../media/image2.wmf"/></Relationships>
</file>

<file path=ppt/slides/_rels/slide2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9.xml"/><Relationship Id="rId1" Type="http://schemas.openxmlformats.org/officeDocument/2006/relationships/slideLayout" Target="../slideLayouts/slideLayout122.xml"/><Relationship Id="rId6" Type="http://schemas.openxmlformats.org/officeDocument/2006/relationships/image" Target="../media/image2.wmf"/><Relationship Id="rId5" Type="http://schemas.openxmlformats.org/officeDocument/2006/relationships/image" Target="../media/image168.png"/><Relationship Id="rId4" Type="http://schemas.openxmlformats.org/officeDocument/2006/relationships/image" Target="../media/image167.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wmf"/><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png"/><Relationship Id="rId15" Type="http://schemas.openxmlformats.org/officeDocument/2006/relationships/image" Target="../media/image2.wmf"/><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jpeg"/></Relationships>
</file>

<file path=ppt/slides/_rels/slide30.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9.jpeg"/><Relationship Id="rId7" Type="http://schemas.openxmlformats.org/officeDocument/2006/relationships/image" Target="../media/image172.jpeg"/><Relationship Id="rId12" Type="http://schemas.openxmlformats.org/officeDocument/2006/relationships/image" Target="../media/image2.wmf"/><Relationship Id="rId2" Type="http://schemas.openxmlformats.org/officeDocument/2006/relationships/notesSlide" Target="../notesSlides/notesSlide30.xml"/><Relationship Id="rId1" Type="http://schemas.openxmlformats.org/officeDocument/2006/relationships/slideLayout" Target="../slideLayouts/slideLayout135.xml"/><Relationship Id="rId6" Type="http://schemas.openxmlformats.org/officeDocument/2006/relationships/image" Target="../media/image171.png"/><Relationship Id="rId11" Type="http://schemas.openxmlformats.org/officeDocument/2006/relationships/image" Target="../media/image176.png"/><Relationship Id="rId5" Type="http://schemas.microsoft.com/office/2007/relationships/hdphoto" Target="../media/hdphoto8.wdp"/><Relationship Id="rId10" Type="http://schemas.openxmlformats.org/officeDocument/2006/relationships/image" Target="../media/image175.jpeg"/><Relationship Id="rId4" Type="http://schemas.openxmlformats.org/officeDocument/2006/relationships/image" Target="../media/image170.png"/><Relationship Id="rId9" Type="http://schemas.openxmlformats.org/officeDocument/2006/relationships/image" Target="../media/image174.jpeg"/></Relationships>
</file>

<file path=ppt/slides/_rels/slide3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31.xml"/><Relationship Id="rId1" Type="http://schemas.openxmlformats.org/officeDocument/2006/relationships/slideLayout" Target="../slideLayouts/slideLayout143.xml"/><Relationship Id="rId4" Type="http://schemas.openxmlformats.org/officeDocument/2006/relationships/image" Target="../media/image2.wmf"/></Relationships>
</file>

<file path=ppt/slides/_rels/slide3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32.xml"/><Relationship Id="rId1" Type="http://schemas.openxmlformats.org/officeDocument/2006/relationships/slideLayout" Target="../slideLayouts/slideLayout143.xml"/><Relationship Id="rId5" Type="http://schemas.openxmlformats.org/officeDocument/2006/relationships/image" Target="../media/image2.wmf"/><Relationship Id="rId4" Type="http://schemas.openxmlformats.org/officeDocument/2006/relationships/image" Target="../media/image179.png"/></Relationships>
</file>

<file path=ppt/slides/_rels/slide33.xml.rels><?xml version="1.0" encoding="UTF-8" standalone="yes"?>
<Relationships xmlns="http://schemas.openxmlformats.org/package/2006/relationships"><Relationship Id="rId8" Type="http://schemas.openxmlformats.org/officeDocument/2006/relationships/image" Target="../media/image2.wmf"/><Relationship Id="rId3" Type="http://schemas.openxmlformats.org/officeDocument/2006/relationships/image" Target="../media/image180.jpeg"/><Relationship Id="rId7" Type="http://schemas.openxmlformats.org/officeDocument/2006/relationships/image" Target="../media/image184.png"/><Relationship Id="rId2" Type="http://schemas.openxmlformats.org/officeDocument/2006/relationships/notesSlide" Target="../notesSlides/notesSlide33.xml"/><Relationship Id="rId1" Type="http://schemas.openxmlformats.org/officeDocument/2006/relationships/slideLayout" Target="../slideLayouts/slideLayout143.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png"/></Relationships>
</file>

<file path=ppt/slides/_rels/slide3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wmf"/><Relationship Id="rId5" Type="http://schemas.openxmlformats.org/officeDocument/2006/relationships/image" Target="../media/image186.png"/><Relationship Id="rId4" Type="http://schemas.microsoft.com/office/2007/relationships/hdphoto" Target="../media/hdphoto9.wdp"/></Relationships>
</file>

<file path=ppt/slides/_rels/slide35.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186.png"/><Relationship Id="rId7" Type="http://schemas.openxmlformats.org/officeDocument/2006/relationships/image" Target="../media/image189.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2.wmf"/></Relationships>
</file>

<file path=ppt/slides/_rels/slide36.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193.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92.jpg"/><Relationship Id="rId5" Type="http://schemas.openxmlformats.org/officeDocument/2006/relationships/image" Target="../media/image191.jpg"/><Relationship Id="rId4" Type="http://schemas.openxmlformats.org/officeDocument/2006/relationships/image" Target="../media/image2.wmf"/></Relationships>
</file>

<file path=ppt/slides/_rels/slide37.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image" Target="../media/image194.png"/><Relationship Id="rId7" Type="http://schemas.openxmlformats.org/officeDocument/2006/relationships/image" Target="../media/image196.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wmf"/><Relationship Id="rId5" Type="http://schemas.openxmlformats.org/officeDocument/2006/relationships/image" Target="../media/image186.png"/><Relationship Id="rId4" Type="http://schemas.openxmlformats.org/officeDocument/2006/relationships/image" Target="../media/image195.png"/><Relationship Id="rId9" Type="http://schemas.openxmlformats.org/officeDocument/2006/relationships/image" Target="../media/image198.jpeg"/></Relationships>
</file>

<file path=ppt/slides/_rels/slide3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00.jpeg"/><Relationship Id="rId4" Type="http://schemas.openxmlformats.org/officeDocument/2006/relationships/image" Target="../media/image2.wmf"/></Relationships>
</file>

<file path=ppt/slides/_rels/slide39.xml.rels><?xml version="1.0" encoding="UTF-8" standalone="yes"?>
<Relationships xmlns="http://schemas.openxmlformats.org/package/2006/relationships"><Relationship Id="rId3" Type="http://schemas.openxmlformats.org/officeDocument/2006/relationships/image" Target="../media/image201.jpeg"/><Relationship Id="rId7" Type="http://schemas.openxmlformats.org/officeDocument/2006/relationships/image" Target="../media/image2.wmf"/><Relationship Id="rId2" Type="http://schemas.openxmlformats.org/officeDocument/2006/relationships/notesSlide" Target="../notesSlides/notesSlide39.xml"/><Relationship Id="rId1" Type="http://schemas.openxmlformats.org/officeDocument/2006/relationships/slideLayout" Target="../slideLayouts/slideLayout143.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jpeg"/></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wmf"/><Relationship Id="rId4" Type="http://schemas.openxmlformats.org/officeDocument/2006/relationships/image" Target="../media/image41.jpeg"/></Relationships>
</file>

<file path=ppt/slides/_rels/slide4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40.xml"/><Relationship Id="rId1" Type="http://schemas.openxmlformats.org/officeDocument/2006/relationships/slideLayout" Target="../slideLayouts/slideLayout153.xml"/><Relationship Id="rId6" Type="http://schemas.openxmlformats.org/officeDocument/2006/relationships/image" Target="../media/image207.jpeg"/><Relationship Id="rId5" Type="http://schemas.openxmlformats.org/officeDocument/2006/relationships/image" Target="../media/image206.png"/><Relationship Id="rId4" Type="http://schemas.openxmlformats.org/officeDocument/2006/relationships/image" Target="../media/image205.jpeg"/></Relationships>
</file>

<file path=ppt/slides/_rels/slide41.xml.rels><?xml version="1.0" encoding="UTF-8" standalone="yes"?>
<Relationships xmlns="http://schemas.openxmlformats.org/package/2006/relationships"><Relationship Id="rId8" Type="http://schemas.openxmlformats.org/officeDocument/2006/relationships/image" Target="../media/image212.jpeg"/><Relationship Id="rId3" Type="http://schemas.openxmlformats.org/officeDocument/2006/relationships/image" Target="../media/image208.jpeg"/><Relationship Id="rId7" Type="http://schemas.openxmlformats.org/officeDocument/2006/relationships/image" Target="../media/image211.jpeg"/><Relationship Id="rId2" Type="http://schemas.openxmlformats.org/officeDocument/2006/relationships/notesSlide" Target="../notesSlides/notesSlide41.xml"/><Relationship Id="rId1" Type="http://schemas.openxmlformats.org/officeDocument/2006/relationships/slideLayout" Target="../slideLayouts/slideLayout153.xml"/><Relationship Id="rId6" Type="http://schemas.openxmlformats.org/officeDocument/2006/relationships/image" Target="../media/image210.jpeg"/><Relationship Id="rId5" Type="http://schemas.openxmlformats.org/officeDocument/2006/relationships/image" Target="../media/image209.png"/><Relationship Id="rId10" Type="http://schemas.openxmlformats.org/officeDocument/2006/relationships/image" Target="../media/image214.jpeg"/><Relationship Id="rId4" Type="http://schemas.openxmlformats.org/officeDocument/2006/relationships/image" Target="../media/image2.wmf"/><Relationship Id="rId9" Type="http://schemas.openxmlformats.org/officeDocument/2006/relationships/image" Target="../media/image213.png"/></Relationships>
</file>

<file path=ppt/slides/_rels/slide42.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42.xml"/><Relationship Id="rId1" Type="http://schemas.openxmlformats.org/officeDocument/2006/relationships/slideLayout" Target="../slideLayouts/slideLayout165.xml"/><Relationship Id="rId4" Type="http://schemas.openxmlformats.org/officeDocument/2006/relationships/image" Target="../media/image2.w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45.xml"/><Relationship Id="rId1" Type="http://schemas.openxmlformats.org/officeDocument/2006/relationships/slideLayout" Target="../slideLayouts/slideLayout65.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_rels/slide46.x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notesSlide" Target="../notesSlides/notesSlide46.xml"/><Relationship Id="rId1" Type="http://schemas.openxmlformats.org/officeDocument/2006/relationships/slideLayout" Target="../slideLayouts/slideLayout66.xml"/><Relationship Id="rId5" Type="http://schemas.openxmlformats.org/officeDocument/2006/relationships/image" Target="../media/image223.emf"/><Relationship Id="rId4" Type="http://schemas.openxmlformats.org/officeDocument/2006/relationships/image" Target="../media/image222.jpeg"/></Relationships>
</file>

<file path=ppt/slides/_rels/slide47.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47.xml"/><Relationship Id="rId1" Type="http://schemas.openxmlformats.org/officeDocument/2006/relationships/slideLayout" Target="../slideLayouts/slideLayout66.xml"/><Relationship Id="rId5" Type="http://schemas.openxmlformats.org/officeDocument/2006/relationships/image" Target="../media/image226.png"/><Relationship Id="rId4" Type="http://schemas.openxmlformats.org/officeDocument/2006/relationships/image" Target="../media/image225.png"/></Relationships>
</file>

<file path=ppt/slides/_rels/slide48.xml.rels><?xml version="1.0" encoding="UTF-8" standalone="yes"?>
<Relationships xmlns="http://schemas.openxmlformats.org/package/2006/relationships"><Relationship Id="rId3" Type="http://schemas.openxmlformats.org/officeDocument/2006/relationships/image" Target="../media/image227.png"/><Relationship Id="rId7" Type="http://schemas.openxmlformats.org/officeDocument/2006/relationships/image" Target="../media/image231.jpeg"/><Relationship Id="rId2" Type="http://schemas.openxmlformats.org/officeDocument/2006/relationships/notesSlide" Target="../notesSlides/notesSlide48.xml"/><Relationship Id="rId1" Type="http://schemas.openxmlformats.org/officeDocument/2006/relationships/slideLayout" Target="../slideLayouts/slideLayout66.xml"/><Relationship Id="rId6" Type="http://schemas.openxmlformats.org/officeDocument/2006/relationships/image" Target="../media/image230.jpeg"/><Relationship Id="rId5" Type="http://schemas.openxmlformats.org/officeDocument/2006/relationships/image" Target="../media/image229.png"/><Relationship Id="rId4" Type="http://schemas.openxmlformats.org/officeDocument/2006/relationships/image" Target="../media/image228.jpeg"/></Relationships>
</file>

<file path=ppt/slides/_rels/slide4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49.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wmf"/><Relationship Id="rId5" Type="http://schemas.openxmlformats.org/officeDocument/2006/relationships/image" Target="../media/image43.png"/><Relationship Id="rId4" Type="http://schemas.openxmlformats.org/officeDocument/2006/relationships/image" Target="../media/image42.png"/></Relationships>
</file>

<file path=ppt/slides/_rels/slide5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50.xml"/><Relationship Id="rId1" Type="http://schemas.openxmlformats.org/officeDocument/2006/relationships/slideLayout" Target="../slideLayouts/slideLayout75.xml"/><Relationship Id="rId4" Type="http://schemas.openxmlformats.org/officeDocument/2006/relationships/image" Target="../media/image234.png"/></Relationships>
</file>

<file path=ppt/slides/_rels/slide51.xml.rels><?xml version="1.0" encoding="UTF-8" standalone="yes"?>
<Relationships xmlns="http://schemas.openxmlformats.org/package/2006/relationships"><Relationship Id="rId8" Type="http://schemas.openxmlformats.org/officeDocument/2006/relationships/image" Target="../media/image238.jpeg"/><Relationship Id="rId3" Type="http://schemas.openxmlformats.org/officeDocument/2006/relationships/image" Target="../media/image233.png"/><Relationship Id="rId7" Type="http://schemas.openxmlformats.org/officeDocument/2006/relationships/image" Target="../media/image237.jpeg"/><Relationship Id="rId2" Type="http://schemas.openxmlformats.org/officeDocument/2006/relationships/notesSlide" Target="../notesSlides/notesSlide51.xml"/><Relationship Id="rId1" Type="http://schemas.openxmlformats.org/officeDocument/2006/relationships/slideLayout" Target="../slideLayouts/slideLayout83.xml"/><Relationship Id="rId6" Type="http://schemas.openxmlformats.org/officeDocument/2006/relationships/image" Target="../media/image236.png"/><Relationship Id="rId5" Type="http://schemas.microsoft.com/office/2007/relationships/hdphoto" Target="../media/hdphoto10.wdp"/><Relationship Id="rId10" Type="http://schemas.openxmlformats.org/officeDocument/2006/relationships/image" Target="../media/image240.png"/><Relationship Id="rId4" Type="http://schemas.openxmlformats.org/officeDocument/2006/relationships/image" Target="../media/image235.png"/><Relationship Id="rId9" Type="http://schemas.openxmlformats.org/officeDocument/2006/relationships/image" Target="../media/image239.jpeg"/></Relationships>
</file>

<file path=ppt/slides/_rels/slide5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52.xml"/><Relationship Id="rId1" Type="http://schemas.openxmlformats.org/officeDocument/2006/relationships/slideLayout" Target="../slideLayouts/slideLayout83.xml"/><Relationship Id="rId5" Type="http://schemas.openxmlformats.org/officeDocument/2006/relationships/image" Target="../media/image242.png"/><Relationship Id="rId4" Type="http://schemas.openxmlformats.org/officeDocument/2006/relationships/image" Target="../media/image241.png"/></Relationships>
</file>

<file path=ppt/slides/_rels/slide53.xml.rels><?xml version="1.0" encoding="UTF-8" standalone="yes"?>
<Relationships xmlns="http://schemas.openxmlformats.org/package/2006/relationships"><Relationship Id="rId3" Type="http://schemas.openxmlformats.org/officeDocument/2006/relationships/image" Target="../media/image243.emf"/><Relationship Id="rId2" Type="http://schemas.openxmlformats.org/officeDocument/2006/relationships/notesSlide" Target="../notesSlides/notesSlide53.xml"/><Relationship Id="rId1" Type="http://schemas.openxmlformats.org/officeDocument/2006/relationships/slideLayout" Target="../slideLayouts/slideLayout84.xml"/><Relationship Id="rId5" Type="http://schemas.openxmlformats.org/officeDocument/2006/relationships/image" Target="../media/image245.png"/><Relationship Id="rId4" Type="http://schemas.openxmlformats.org/officeDocument/2006/relationships/image" Target="../media/image244.png"/></Relationships>
</file>

<file path=ppt/slides/_rels/slide54.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255.png"/><Relationship Id="rId3" Type="http://schemas.openxmlformats.org/officeDocument/2006/relationships/image" Target="../media/image98.png"/><Relationship Id="rId7" Type="http://schemas.openxmlformats.org/officeDocument/2006/relationships/image" Target="../media/image249.jpeg"/><Relationship Id="rId12" Type="http://schemas.openxmlformats.org/officeDocument/2006/relationships/image" Target="../media/image254.jpeg"/><Relationship Id="rId2" Type="http://schemas.openxmlformats.org/officeDocument/2006/relationships/notesSlide" Target="../notesSlides/notesSlide54.xml"/><Relationship Id="rId1" Type="http://schemas.openxmlformats.org/officeDocument/2006/relationships/slideLayout" Target="../slideLayouts/slideLayout112.xml"/><Relationship Id="rId6" Type="http://schemas.openxmlformats.org/officeDocument/2006/relationships/image" Target="../media/image248.jpeg"/><Relationship Id="rId11" Type="http://schemas.openxmlformats.org/officeDocument/2006/relationships/image" Target="../media/image253.jpeg"/><Relationship Id="rId5" Type="http://schemas.openxmlformats.org/officeDocument/2006/relationships/image" Target="../media/image247.jpeg"/><Relationship Id="rId10" Type="http://schemas.openxmlformats.org/officeDocument/2006/relationships/image" Target="../media/image252.jpeg"/><Relationship Id="rId4" Type="http://schemas.openxmlformats.org/officeDocument/2006/relationships/image" Target="../media/image246.png"/><Relationship Id="rId9" Type="http://schemas.openxmlformats.org/officeDocument/2006/relationships/image" Target="../media/image251.png"/><Relationship Id="rId14" Type="http://schemas.openxmlformats.org/officeDocument/2006/relationships/image" Target="../media/image256.png"/></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112.xml"/><Relationship Id="rId5" Type="http://schemas.openxmlformats.org/officeDocument/2006/relationships/image" Target="../media/image258.jpeg"/><Relationship Id="rId4" Type="http://schemas.openxmlformats.org/officeDocument/2006/relationships/image" Target="../media/image257.jpeg"/></Relationships>
</file>

<file path=ppt/slides/_rels/slide56.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56.xml"/><Relationship Id="rId1" Type="http://schemas.openxmlformats.org/officeDocument/2006/relationships/slideLayout" Target="../slideLayouts/slideLayout112.xml"/><Relationship Id="rId5" Type="http://schemas.openxmlformats.org/officeDocument/2006/relationships/image" Target="../media/image260.jpe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8" Type="http://schemas.openxmlformats.org/officeDocument/2006/relationships/image" Target="../media/image266.png"/><Relationship Id="rId13" Type="http://schemas.openxmlformats.org/officeDocument/2006/relationships/image" Target="../media/image271.png"/><Relationship Id="rId3" Type="http://schemas.openxmlformats.org/officeDocument/2006/relationships/image" Target="../media/image261.png"/><Relationship Id="rId7" Type="http://schemas.openxmlformats.org/officeDocument/2006/relationships/image" Target="../media/image265.png"/><Relationship Id="rId12" Type="http://schemas.openxmlformats.org/officeDocument/2006/relationships/image" Target="../media/image270.png"/><Relationship Id="rId17" Type="http://schemas.openxmlformats.org/officeDocument/2006/relationships/image" Target="../media/image275.tiff"/><Relationship Id="rId2" Type="http://schemas.openxmlformats.org/officeDocument/2006/relationships/notesSlide" Target="../notesSlides/notesSlide57.xml"/><Relationship Id="rId16" Type="http://schemas.openxmlformats.org/officeDocument/2006/relationships/image" Target="../media/image274.png"/><Relationship Id="rId1" Type="http://schemas.openxmlformats.org/officeDocument/2006/relationships/slideLayout" Target="../slideLayouts/slideLayout112.xml"/><Relationship Id="rId6" Type="http://schemas.openxmlformats.org/officeDocument/2006/relationships/image" Target="../media/image264.png"/><Relationship Id="rId11" Type="http://schemas.openxmlformats.org/officeDocument/2006/relationships/image" Target="../media/image269.png"/><Relationship Id="rId5" Type="http://schemas.openxmlformats.org/officeDocument/2006/relationships/image" Target="../media/image263.png"/><Relationship Id="rId15" Type="http://schemas.openxmlformats.org/officeDocument/2006/relationships/image" Target="../media/image273.png"/><Relationship Id="rId10" Type="http://schemas.openxmlformats.org/officeDocument/2006/relationships/image" Target="../media/image268.jpeg"/><Relationship Id="rId4" Type="http://schemas.openxmlformats.org/officeDocument/2006/relationships/image" Target="../media/image262.png"/><Relationship Id="rId9" Type="http://schemas.openxmlformats.org/officeDocument/2006/relationships/image" Target="../media/image267.png"/><Relationship Id="rId14" Type="http://schemas.openxmlformats.org/officeDocument/2006/relationships/image" Target="../media/image272.png"/></Relationships>
</file>

<file path=ppt/slides/_rels/slide5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76.jpeg"/></Relationships>
</file>

<file path=ppt/slides/_rels/slide5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279.jpeg"/><Relationship Id="rId5" Type="http://schemas.openxmlformats.org/officeDocument/2006/relationships/image" Target="../media/image278.jpeg"/><Relationship Id="rId4" Type="http://schemas.openxmlformats.org/officeDocument/2006/relationships/image" Target="../media/image277.png"/></Relationships>
</file>

<file path=ppt/slides/_rels/slide6.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Рисунок 31">
            <a:extLst>
              <a:ext uri="{FF2B5EF4-FFF2-40B4-BE49-F238E27FC236}">
                <a16:creationId xmlns:a16="http://schemas.microsoft.com/office/drawing/2014/main" id="{09C03370-25F1-4A52-ACA9-BB74922D51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6709" y="1827001"/>
            <a:ext cx="2759063" cy="2299193"/>
          </a:xfrm>
          <a:prstGeom prst="rect">
            <a:avLst/>
          </a:prstGeom>
        </p:spPr>
      </p:pic>
      <p:sp>
        <p:nvSpPr>
          <p:cNvPr id="3" name="Прямоугольник: скругленные противолежащие углы 2">
            <a:extLst>
              <a:ext uri="{FF2B5EF4-FFF2-40B4-BE49-F238E27FC236}">
                <a16:creationId xmlns:a16="http://schemas.microsoft.com/office/drawing/2014/main" id="{A0B9056C-18AB-4691-A72C-F15F0275C733}"/>
              </a:ext>
            </a:extLst>
          </p:cNvPr>
          <p:cNvSpPr/>
          <p:nvPr/>
        </p:nvSpPr>
        <p:spPr>
          <a:xfrm>
            <a:off x="281576" y="1361754"/>
            <a:ext cx="5887997" cy="4130094"/>
          </a:xfrm>
          <a:prstGeom prst="round2DiagRect">
            <a:avLst>
              <a:gd name="adj1" fmla="val 17314"/>
              <a:gd name="adj2" fmla="val 0"/>
            </a:avLst>
          </a:prstGeom>
          <a:solidFill>
            <a:srgbClr val="00246B"/>
          </a:solidFill>
          <a:effectLst>
            <a:outerShdw blurRad="50800" dist="38100" dir="18900000" sx="101000" sy="101000" algn="bl" rotWithShape="0">
              <a:srgbClr val="00B0F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a:extLst>
              <a:ext uri="{FF2B5EF4-FFF2-40B4-BE49-F238E27FC236}">
                <a16:creationId xmlns:a16="http://schemas.microsoft.com/office/drawing/2014/main" id="{FC4165A1-2131-4810-A7FB-3A90761427E8}"/>
              </a:ext>
            </a:extLst>
          </p:cNvPr>
          <p:cNvSpPr txBox="1"/>
          <p:nvPr/>
        </p:nvSpPr>
        <p:spPr>
          <a:xfrm>
            <a:off x="666800" y="1522893"/>
            <a:ext cx="5204929" cy="3616375"/>
          </a:xfrm>
          <a:prstGeom prst="rect">
            <a:avLst/>
          </a:prstGeom>
          <a:noFill/>
          <a:ln>
            <a:noFill/>
          </a:ln>
        </p:spPr>
        <p:txBody>
          <a:bodyPr wrap="square" rtlCol="0" anchor="ctr">
            <a:spAutoFit/>
          </a:bodyPr>
          <a:lstStyle/>
          <a:p>
            <a:r>
              <a:rPr lang="en-US" sz="4400" cap="small" dirty="0">
                <a:solidFill>
                  <a:schemeClr val="bg1"/>
                </a:solidFill>
                <a:latin typeface="Calibri" panose="020F0502020204030204" pitchFamily="34" charset="0"/>
                <a:cs typeface="Calibri" panose="020F0502020204030204" pitchFamily="34" charset="0"/>
              </a:rPr>
              <a:t>12</a:t>
            </a:r>
            <a:r>
              <a:rPr lang="ru-RU" sz="4400" cap="small" dirty="0">
                <a:solidFill>
                  <a:schemeClr val="bg1"/>
                </a:solidFill>
                <a:latin typeface="Calibri" panose="020F0502020204030204" pitchFamily="34" charset="0"/>
                <a:cs typeface="Calibri" panose="020F0502020204030204" pitchFamily="34" charset="0"/>
              </a:rPr>
              <a:t>9</a:t>
            </a:r>
            <a:r>
              <a:rPr lang="en-US" sz="4400" cap="small" dirty="0" err="1">
                <a:solidFill>
                  <a:schemeClr val="bg1"/>
                </a:solidFill>
                <a:latin typeface="Calibri" panose="020F0502020204030204" pitchFamily="34" charset="0"/>
                <a:cs typeface="Calibri" panose="020F0502020204030204" pitchFamily="34" charset="0"/>
              </a:rPr>
              <a:t>th</a:t>
            </a:r>
            <a:r>
              <a:rPr lang="en-US" sz="4400" cap="small" dirty="0">
                <a:solidFill>
                  <a:schemeClr val="bg1"/>
                </a:solidFill>
                <a:latin typeface="Calibri" panose="020F0502020204030204" pitchFamily="34" charset="0"/>
                <a:cs typeface="Calibri" panose="020F0502020204030204" pitchFamily="34" charset="0"/>
              </a:rPr>
              <a:t> session of the</a:t>
            </a:r>
            <a:br>
              <a:rPr lang="en-US" sz="4400" cap="small" dirty="0">
                <a:solidFill>
                  <a:schemeClr val="bg1"/>
                </a:solidFill>
                <a:latin typeface="Calibri" panose="020F0502020204030204" pitchFamily="34" charset="0"/>
                <a:cs typeface="Calibri" panose="020F0502020204030204" pitchFamily="34" charset="0"/>
              </a:rPr>
            </a:br>
            <a:r>
              <a:rPr lang="en-US" sz="4400" cap="small" dirty="0">
                <a:solidFill>
                  <a:schemeClr val="bg1"/>
                </a:solidFill>
                <a:latin typeface="Calibri" panose="020F0502020204030204" pitchFamily="34" charset="0"/>
                <a:cs typeface="Calibri" panose="020F0502020204030204" pitchFamily="34" charset="0"/>
              </a:rPr>
              <a:t>JINR Scientific Council</a:t>
            </a:r>
          </a:p>
          <a:p>
            <a:r>
              <a:rPr lang="en-US" sz="3200" cap="small" dirty="0">
                <a:solidFill>
                  <a:schemeClr val="bg1"/>
                </a:solidFill>
                <a:latin typeface="Calibri" panose="020F0502020204030204" pitchFamily="34" charset="0"/>
                <a:cs typeface="Calibri" panose="020F0502020204030204" pitchFamily="34" charset="0"/>
              </a:rPr>
              <a:t>(18-19 February 2021) </a:t>
            </a:r>
          </a:p>
          <a:p>
            <a:pPr>
              <a:spcBef>
                <a:spcPts val="1800"/>
              </a:spcBef>
            </a:pPr>
            <a:r>
              <a:rPr lang="en-US" altLang="ru-RU" sz="4000" b="1" cap="small" dirty="0">
                <a:solidFill>
                  <a:schemeClr val="bg1"/>
                </a:solidFill>
                <a:latin typeface="Calibri" panose="020F0502020204030204" pitchFamily="34" charset="0"/>
                <a:cs typeface="Calibri" panose="020F0502020204030204" pitchFamily="34" charset="0"/>
              </a:rPr>
              <a:t>Director’s Report</a:t>
            </a:r>
            <a:endParaRPr lang="ru-RU" altLang="ru-RU" sz="4000" b="1" cap="small" dirty="0">
              <a:solidFill>
                <a:schemeClr val="bg1"/>
              </a:solidFill>
              <a:latin typeface="Calibri" panose="020F0502020204030204" pitchFamily="34" charset="0"/>
              <a:cs typeface="Calibri" panose="020F0502020204030204" pitchFamily="34" charset="0"/>
            </a:endParaRPr>
          </a:p>
          <a:p>
            <a:pPr>
              <a:spcBef>
                <a:spcPts val="1200"/>
              </a:spcBef>
            </a:pPr>
            <a:r>
              <a:rPr lang="en-US" sz="4000" cap="small" dirty="0" err="1">
                <a:solidFill>
                  <a:schemeClr val="bg1"/>
                </a:solidFill>
                <a:latin typeface="Calibri" panose="020F0502020204030204" pitchFamily="34" charset="0"/>
                <a:cs typeface="Calibri" panose="020F0502020204030204" pitchFamily="34" charset="0"/>
              </a:rPr>
              <a:t>Grigory</a:t>
            </a:r>
            <a:r>
              <a:rPr lang="en-US" sz="4000" cap="small" dirty="0">
                <a:solidFill>
                  <a:schemeClr val="bg1"/>
                </a:solidFill>
                <a:latin typeface="Calibri" panose="020F0502020204030204" pitchFamily="34" charset="0"/>
                <a:cs typeface="Calibri" panose="020F0502020204030204" pitchFamily="34" charset="0"/>
              </a:rPr>
              <a:t> </a:t>
            </a:r>
            <a:r>
              <a:rPr lang="en-US" sz="4000" cap="small" dirty="0" err="1">
                <a:solidFill>
                  <a:schemeClr val="bg1"/>
                </a:solidFill>
                <a:latin typeface="Calibri" panose="020F0502020204030204" pitchFamily="34" charset="0"/>
                <a:cs typeface="Calibri" panose="020F0502020204030204" pitchFamily="34" charset="0"/>
              </a:rPr>
              <a:t>Trubnikov</a:t>
            </a:r>
            <a:endParaRPr lang="en-US" sz="4000" cap="small" dirty="0">
              <a:solidFill>
                <a:schemeClr val="bg1"/>
              </a:solidFill>
              <a:latin typeface="Calibri" panose="020F0502020204030204" pitchFamily="34" charset="0"/>
              <a:cs typeface="Calibri" panose="020F0502020204030204" pitchFamily="34" charset="0"/>
            </a:endParaRPr>
          </a:p>
        </p:txBody>
      </p:sp>
      <p:grpSp>
        <p:nvGrpSpPr>
          <p:cNvPr id="5" name="Группа 6">
            <a:extLst>
              <a:ext uri="{FF2B5EF4-FFF2-40B4-BE49-F238E27FC236}">
                <a16:creationId xmlns:a16="http://schemas.microsoft.com/office/drawing/2014/main" id="{D695BD6A-A76D-4202-9D01-5F908FC004E5}"/>
              </a:ext>
            </a:extLst>
          </p:cNvPr>
          <p:cNvGrpSpPr>
            <a:grpSpLocks/>
          </p:cNvGrpSpPr>
          <p:nvPr/>
        </p:nvGrpSpPr>
        <p:grpSpPr bwMode="auto">
          <a:xfrm>
            <a:off x="6679300" y="716624"/>
            <a:ext cx="4796526" cy="5181298"/>
            <a:chOff x="7139891" y="533401"/>
            <a:chExt cx="4926469" cy="5322230"/>
          </a:xfrm>
        </p:grpSpPr>
        <p:cxnSp>
          <p:nvCxnSpPr>
            <p:cNvPr id="6" name="Прямая соединительная линия 5">
              <a:extLst>
                <a:ext uri="{FF2B5EF4-FFF2-40B4-BE49-F238E27FC236}">
                  <a16:creationId xmlns:a16="http://schemas.microsoft.com/office/drawing/2014/main" id="{FC7C77E3-1B86-4F1A-8424-EF343286F677}"/>
                </a:ext>
              </a:extLst>
            </p:cNvPr>
            <p:cNvCxnSpPr/>
            <p:nvPr/>
          </p:nvCxnSpPr>
          <p:spPr>
            <a:xfrm>
              <a:off x="7460492" y="5668329"/>
              <a:ext cx="4499529" cy="0"/>
            </a:xfrm>
            <a:prstGeom prst="lin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7" name="Овал 6">
              <a:extLst>
                <a:ext uri="{FF2B5EF4-FFF2-40B4-BE49-F238E27FC236}">
                  <a16:creationId xmlns:a16="http://schemas.microsoft.com/office/drawing/2014/main" id="{F9CDE198-322B-4C80-AA49-6B02879DA911}"/>
                </a:ext>
              </a:extLst>
            </p:cNvPr>
            <p:cNvSpPr/>
            <p:nvPr/>
          </p:nvSpPr>
          <p:spPr>
            <a:xfrm>
              <a:off x="7519216" y="696893"/>
              <a:ext cx="4136075" cy="4136514"/>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600">
                <a:solidFill>
                  <a:prstClr val="white"/>
                </a:solidFill>
              </a:endParaRPr>
            </a:p>
          </p:txBody>
        </p:sp>
        <p:pic>
          <p:nvPicPr>
            <p:cNvPr id="8" name="Picture 9" descr="https://upload.wikimedia.org/wikipedia/commons/thumb/2/2f/Flag_of_Armenia.svg/250px-Flag_of_Armenia.svg.png">
              <a:extLst>
                <a:ext uri="{FF2B5EF4-FFF2-40B4-BE49-F238E27FC236}">
                  <a16:creationId xmlns:a16="http://schemas.microsoft.com/office/drawing/2014/main" id="{39280A9D-92A9-4FCB-BFC3-8D9E75B7A735}"/>
                </a:ext>
              </a:extLst>
            </p:cNvPr>
            <p:cNvPicPr>
              <a:picLocks noChangeArrowheads="1"/>
            </p:cNvPicPr>
            <p:nvPr/>
          </p:nvPicPr>
          <p:blipFill>
            <a:blip r:embed="rId4"/>
            <a:srcRect/>
            <a:stretch>
              <a:fillRect/>
            </a:stretch>
          </p:blipFill>
          <p:spPr bwMode="auto">
            <a:xfrm>
              <a:off x="7589050" y="1309592"/>
              <a:ext cx="593589" cy="404763"/>
            </a:xfrm>
            <a:prstGeom prst="rect">
              <a:avLst/>
            </a:prstGeom>
            <a:ln>
              <a:noFill/>
            </a:ln>
            <a:effectLst>
              <a:outerShdw blurRad="292100" dist="139700" dir="2700000" algn="tl" rotWithShape="0">
                <a:srgbClr val="333333">
                  <a:alpha val="65000"/>
                </a:srgbClr>
              </a:outerShdw>
            </a:effectLst>
          </p:spPr>
        </p:pic>
        <p:pic>
          <p:nvPicPr>
            <p:cNvPr id="9" name="Рисунок 18">
              <a:extLst>
                <a:ext uri="{FF2B5EF4-FFF2-40B4-BE49-F238E27FC236}">
                  <a16:creationId xmlns:a16="http://schemas.microsoft.com/office/drawing/2014/main" id="{7B9670AD-A2F7-4822-8905-F88094A480C7}"/>
                </a:ext>
              </a:extLst>
            </p:cNvPr>
            <p:cNvPicPr>
              <a:picLocks/>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344213" y="3249278"/>
              <a:ext cx="593589" cy="360319"/>
            </a:xfrm>
            <a:prstGeom prst="rect">
              <a:avLst/>
            </a:prstGeom>
            <a:ln>
              <a:noFill/>
            </a:ln>
            <a:effectLst>
              <a:outerShdw blurRad="292100" dist="139700" dir="2700000" algn="tl" rotWithShape="0">
                <a:srgbClr val="333333">
                  <a:alpha val="65000"/>
                </a:srgbClr>
              </a:outerShdw>
            </a:effectLst>
          </p:spPr>
        </p:pic>
        <p:pic>
          <p:nvPicPr>
            <p:cNvPr id="10" name="Picture 12">
              <a:extLst>
                <a:ext uri="{FF2B5EF4-FFF2-40B4-BE49-F238E27FC236}">
                  <a16:creationId xmlns:a16="http://schemas.microsoft.com/office/drawing/2014/main" id="{D3F82B87-2754-46CC-B783-9E5ADBB218A9}"/>
                </a:ext>
              </a:extLst>
            </p:cNvPr>
            <p:cNvPicPr>
              <a:picLocks noChangeArrowheads="1"/>
            </p:cNvPicPr>
            <p:nvPr/>
          </p:nvPicPr>
          <p:blipFill>
            <a:blip r:embed="rId6"/>
            <a:srcRect/>
            <a:stretch>
              <a:fillRect/>
            </a:stretch>
          </p:blipFill>
          <p:spPr bwMode="auto">
            <a:xfrm>
              <a:off x="9623758" y="4587376"/>
              <a:ext cx="592002" cy="406350"/>
            </a:xfrm>
            <a:prstGeom prst="rect">
              <a:avLst/>
            </a:prstGeom>
            <a:ln>
              <a:noFill/>
            </a:ln>
            <a:effectLst>
              <a:outerShdw blurRad="292100" dist="139700" dir="2700000" algn="tl" rotWithShape="0">
                <a:srgbClr val="333333">
                  <a:alpha val="65000"/>
                </a:srgbClr>
              </a:outerShdw>
            </a:effectLst>
          </p:spPr>
        </p:pic>
        <p:pic>
          <p:nvPicPr>
            <p:cNvPr id="11" name="Рисунок 48">
              <a:extLst>
                <a:ext uri="{FF2B5EF4-FFF2-40B4-BE49-F238E27FC236}">
                  <a16:creationId xmlns:a16="http://schemas.microsoft.com/office/drawing/2014/main" id="{F7987495-6C8E-4DCB-9E92-300FA3070EE3}"/>
                </a:ext>
              </a:extLst>
            </p:cNvPr>
            <p:cNvPicPr>
              <a:picLocks/>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374473" y="4308010"/>
              <a:ext cx="688817" cy="406350"/>
            </a:xfrm>
            <a:prstGeom prst="rect">
              <a:avLst/>
            </a:prstGeom>
            <a:ln>
              <a:noFill/>
            </a:ln>
            <a:effectLst>
              <a:outerShdw blurRad="292100" dist="139700" dir="2700000" algn="tl" rotWithShape="0">
                <a:srgbClr val="333333">
                  <a:alpha val="65000"/>
                </a:srgbClr>
              </a:outerShdw>
            </a:effectLst>
          </p:spPr>
        </p:pic>
        <p:pic>
          <p:nvPicPr>
            <p:cNvPr id="12" name="Picture 17">
              <a:extLst>
                <a:ext uri="{FF2B5EF4-FFF2-40B4-BE49-F238E27FC236}">
                  <a16:creationId xmlns:a16="http://schemas.microsoft.com/office/drawing/2014/main" id="{33CDB03B-0B6C-46C2-A933-95649CFCD4FF}"/>
                </a:ext>
              </a:extLst>
            </p:cNvPr>
            <p:cNvPicPr>
              <a:picLocks noChangeArrowheads="1"/>
            </p:cNvPicPr>
            <p:nvPr/>
          </p:nvPicPr>
          <p:blipFill>
            <a:blip r:embed="rId8"/>
            <a:srcRect/>
            <a:stretch>
              <a:fillRect/>
            </a:stretch>
          </p:blipFill>
          <p:spPr bwMode="auto">
            <a:xfrm>
              <a:off x="9755491" y="5463567"/>
              <a:ext cx="557084" cy="380953"/>
            </a:xfrm>
            <a:prstGeom prst="rect">
              <a:avLst/>
            </a:prstGeom>
            <a:ln>
              <a:noFill/>
            </a:ln>
            <a:effectLst>
              <a:outerShdw blurRad="292100" dist="139700" dir="2700000" algn="tl" rotWithShape="0">
                <a:srgbClr val="333333">
                  <a:alpha val="65000"/>
                </a:srgbClr>
              </a:outerShdw>
            </a:effectLst>
          </p:spPr>
        </p:pic>
        <p:pic>
          <p:nvPicPr>
            <p:cNvPr id="13" name="Рисунок 12">
              <a:extLst>
                <a:ext uri="{FF2B5EF4-FFF2-40B4-BE49-F238E27FC236}">
                  <a16:creationId xmlns:a16="http://schemas.microsoft.com/office/drawing/2014/main" id="{D7BE7C21-3A0E-48A1-9CEC-6C981B85C233}"/>
                </a:ext>
              </a:extLst>
            </p:cNvPr>
            <p:cNvPicPr>
              <a:picLocks/>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174390" y="5466742"/>
              <a:ext cx="560258" cy="388889"/>
            </a:xfrm>
            <a:prstGeom prst="rect">
              <a:avLst/>
            </a:prstGeom>
            <a:ln>
              <a:noFill/>
            </a:ln>
            <a:effectLst>
              <a:outerShdw blurRad="292100" dist="139700" dir="2700000" algn="tl" rotWithShape="0">
                <a:srgbClr val="333333">
                  <a:alpha val="65000"/>
                </a:srgbClr>
              </a:outerShdw>
            </a:effectLst>
          </p:spPr>
        </p:pic>
        <p:pic>
          <p:nvPicPr>
            <p:cNvPr id="14" name="Рисунок 13">
              <a:extLst>
                <a:ext uri="{FF2B5EF4-FFF2-40B4-BE49-F238E27FC236}">
                  <a16:creationId xmlns:a16="http://schemas.microsoft.com/office/drawing/2014/main" id="{C0384C42-A70D-435D-B545-8228175F988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090271" y="1450863"/>
              <a:ext cx="557085" cy="371429"/>
            </a:xfrm>
            <a:prstGeom prst="rect">
              <a:avLst/>
            </a:prstGeom>
            <a:ln>
              <a:noFill/>
            </a:ln>
            <a:effectLst>
              <a:outerShdw blurRad="292100" dist="139700" dir="2700000" algn="tl" rotWithShape="0">
                <a:srgbClr val="333333">
                  <a:alpha val="65000"/>
                </a:srgbClr>
              </a:outerShdw>
            </a:effectLst>
          </p:spPr>
        </p:pic>
        <p:pic>
          <p:nvPicPr>
            <p:cNvPr id="15" name="Рисунок 14">
              <a:extLst>
                <a:ext uri="{FF2B5EF4-FFF2-40B4-BE49-F238E27FC236}">
                  <a16:creationId xmlns:a16="http://schemas.microsoft.com/office/drawing/2014/main" id="{7708C8F3-E8A6-43D0-838B-8711DBDE7B6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433092" y="2015943"/>
              <a:ext cx="544388" cy="396826"/>
            </a:xfrm>
            <a:prstGeom prst="rect">
              <a:avLst/>
            </a:prstGeom>
            <a:ln>
              <a:noFill/>
            </a:ln>
            <a:effectLst>
              <a:outerShdw blurRad="292100" dist="139700" dir="2700000" algn="tl" rotWithShape="0">
                <a:srgbClr val="333333">
                  <a:alpha val="65000"/>
                </a:srgbClr>
              </a:outerShdw>
            </a:effectLst>
          </p:spPr>
        </p:pic>
        <p:pic>
          <p:nvPicPr>
            <p:cNvPr id="16" name="Рисунок 15">
              <a:extLst>
                <a:ext uri="{FF2B5EF4-FFF2-40B4-BE49-F238E27FC236}">
                  <a16:creationId xmlns:a16="http://schemas.microsoft.com/office/drawing/2014/main" id="{F12FA12B-6813-4711-8430-1C499063A67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79527" y="3768327"/>
              <a:ext cx="604699" cy="401587"/>
            </a:xfrm>
            <a:prstGeom prst="rect">
              <a:avLst/>
            </a:prstGeom>
            <a:ln>
              <a:noFill/>
            </a:ln>
            <a:effectLst>
              <a:outerShdw blurRad="292100" dist="139700" dir="2700000" algn="tl" rotWithShape="0">
                <a:srgbClr val="333333">
                  <a:alpha val="65000"/>
                </a:srgbClr>
              </a:outerShdw>
            </a:effectLst>
          </p:spPr>
        </p:pic>
        <p:pic>
          <p:nvPicPr>
            <p:cNvPr id="17" name="Рисунок 16">
              <a:extLst>
                <a:ext uri="{FF2B5EF4-FFF2-40B4-BE49-F238E27FC236}">
                  <a16:creationId xmlns:a16="http://schemas.microsoft.com/office/drawing/2014/main" id="{3E5A294C-E495-40DB-B5D7-79C64DCAEC1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934941" y="533401"/>
              <a:ext cx="639616" cy="334921"/>
            </a:xfrm>
            <a:prstGeom prst="rect">
              <a:avLst/>
            </a:prstGeom>
            <a:ln>
              <a:noFill/>
            </a:ln>
            <a:effectLst>
              <a:outerShdw blurRad="292100" dist="139700" dir="2700000" algn="tl" rotWithShape="0">
                <a:srgbClr val="333333">
                  <a:alpha val="65000"/>
                </a:srgbClr>
              </a:outerShdw>
            </a:effectLst>
          </p:spPr>
        </p:pic>
        <p:pic>
          <p:nvPicPr>
            <p:cNvPr id="18" name="Рисунок 17">
              <a:extLst>
                <a:ext uri="{FF2B5EF4-FFF2-40B4-BE49-F238E27FC236}">
                  <a16:creationId xmlns:a16="http://schemas.microsoft.com/office/drawing/2014/main" id="{F355DA80-794A-4789-94AD-AFA8C3685EF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552233" y="938163"/>
              <a:ext cx="636441" cy="349207"/>
            </a:xfrm>
            <a:prstGeom prst="rect">
              <a:avLst/>
            </a:prstGeom>
            <a:ln>
              <a:noFill/>
            </a:ln>
            <a:effectLst>
              <a:outerShdw blurRad="292100" dist="139700" dir="2700000" algn="tl" rotWithShape="0">
                <a:srgbClr val="333333">
                  <a:alpha val="65000"/>
                </a:srgbClr>
              </a:outerShdw>
            </a:effectLst>
          </p:spPr>
        </p:pic>
        <p:pic>
          <p:nvPicPr>
            <p:cNvPr id="19" name="Рисунок 18">
              <a:extLst>
                <a:ext uri="{FF2B5EF4-FFF2-40B4-BE49-F238E27FC236}">
                  <a16:creationId xmlns:a16="http://schemas.microsoft.com/office/drawing/2014/main" id="{DF66B11D-45DB-4FC2-AC1E-209C82DA20B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453830" y="5468329"/>
              <a:ext cx="553910" cy="380953"/>
            </a:xfrm>
            <a:prstGeom prst="rect">
              <a:avLst/>
            </a:prstGeom>
            <a:ln>
              <a:noFill/>
            </a:ln>
            <a:effectLst>
              <a:outerShdw blurRad="292100" dist="139700" dir="2700000" algn="tl" rotWithShape="0">
                <a:srgbClr val="333333">
                  <a:alpha val="65000"/>
                </a:srgbClr>
              </a:outerShdw>
            </a:effectLst>
          </p:spPr>
        </p:pic>
        <p:pic>
          <p:nvPicPr>
            <p:cNvPr id="20" name="Рисунок 19">
              <a:extLst>
                <a:ext uri="{FF2B5EF4-FFF2-40B4-BE49-F238E27FC236}">
                  <a16:creationId xmlns:a16="http://schemas.microsoft.com/office/drawing/2014/main" id="{2B32A5F8-6939-485F-A969-7B9C06DFBC6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1022025" y="3792136"/>
              <a:ext cx="661835" cy="347620"/>
            </a:xfrm>
            <a:prstGeom prst="rect">
              <a:avLst/>
            </a:prstGeom>
            <a:ln>
              <a:noFill/>
            </a:ln>
            <a:effectLst>
              <a:outerShdw blurRad="292100" dist="139700" dir="2700000" algn="tl" rotWithShape="0">
                <a:srgbClr val="333333">
                  <a:alpha val="65000"/>
                </a:srgbClr>
              </a:outerShdw>
            </a:effectLst>
          </p:spPr>
        </p:pic>
        <p:pic>
          <p:nvPicPr>
            <p:cNvPr id="21" name="Рисунок 20">
              <a:extLst>
                <a:ext uri="{FF2B5EF4-FFF2-40B4-BE49-F238E27FC236}">
                  <a16:creationId xmlns:a16="http://schemas.microsoft.com/office/drawing/2014/main" id="{F8ADE224-60D5-4F10-8E9F-7A5F1C9C1C74}"/>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483881" y="2644515"/>
              <a:ext cx="582479" cy="331746"/>
            </a:xfrm>
            <a:prstGeom prst="rect">
              <a:avLst/>
            </a:prstGeom>
            <a:ln>
              <a:noFill/>
            </a:ln>
            <a:effectLst>
              <a:outerShdw blurRad="292100" dist="139700" dir="2700000" algn="tl" rotWithShape="0">
                <a:srgbClr val="333333">
                  <a:alpha val="65000"/>
                </a:srgbClr>
              </a:outerShdw>
            </a:effectLst>
          </p:spPr>
        </p:pic>
        <p:pic>
          <p:nvPicPr>
            <p:cNvPr id="22" name="Рисунок 61">
              <a:extLst>
                <a:ext uri="{FF2B5EF4-FFF2-40B4-BE49-F238E27FC236}">
                  <a16:creationId xmlns:a16="http://schemas.microsoft.com/office/drawing/2014/main" id="{C3180278-A633-4250-8180-AD57B41C39F3}"/>
                </a:ext>
              </a:extLst>
            </p:cNvPr>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8118022" y="828675"/>
              <a:ext cx="641109" cy="35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Рисунок 22">
              <a:extLst>
                <a:ext uri="{FF2B5EF4-FFF2-40B4-BE49-F238E27FC236}">
                  <a16:creationId xmlns:a16="http://schemas.microsoft.com/office/drawing/2014/main" id="{AFB30535-A5CF-47B3-BD17-4F8574290D0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254165" y="1917530"/>
              <a:ext cx="595175" cy="363492"/>
            </a:xfrm>
            <a:prstGeom prst="rect">
              <a:avLst/>
            </a:prstGeom>
            <a:ln>
              <a:noFill/>
            </a:ln>
            <a:effectLst>
              <a:outerShdw blurRad="292100" dist="139700" dir="2700000" algn="tl" rotWithShape="0">
                <a:srgbClr val="333333">
                  <a:alpha val="65000"/>
                </a:srgbClr>
              </a:outerShdw>
            </a:effectLst>
          </p:spPr>
        </p:pic>
        <p:pic>
          <p:nvPicPr>
            <p:cNvPr id="24" name="Рисунок 23">
              <a:extLst>
                <a:ext uri="{FF2B5EF4-FFF2-40B4-BE49-F238E27FC236}">
                  <a16:creationId xmlns:a16="http://schemas.microsoft.com/office/drawing/2014/main" id="{2D7D7849-69E5-48F6-8250-4629F634CF6E}"/>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139891" y="2490546"/>
              <a:ext cx="596763" cy="385715"/>
            </a:xfrm>
            <a:prstGeom prst="rect">
              <a:avLst/>
            </a:prstGeom>
            <a:ln>
              <a:noFill/>
            </a:ln>
            <a:effectLst>
              <a:outerShdw blurRad="292100" dist="139700" dir="2700000" algn="tl" rotWithShape="0">
                <a:srgbClr val="333333">
                  <a:alpha val="65000"/>
                </a:srgbClr>
              </a:outerShdw>
            </a:effectLst>
          </p:spPr>
        </p:pic>
        <p:pic>
          <p:nvPicPr>
            <p:cNvPr id="25" name="Рисунок 24">
              <a:extLst>
                <a:ext uri="{FF2B5EF4-FFF2-40B4-BE49-F238E27FC236}">
                  <a16:creationId xmlns:a16="http://schemas.microsoft.com/office/drawing/2014/main" id="{344D953D-7549-4CBE-BFD0-ABB8F21E1675}"/>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239880" y="3154039"/>
              <a:ext cx="609460" cy="406350"/>
            </a:xfrm>
            <a:prstGeom prst="rect">
              <a:avLst/>
            </a:prstGeom>
            <a:ln>
              <a:noFill/>
            </a:ln>
            <a:effectLst>
              <a:outerShdw blurRad="292100" dist="139700" dir="2700000" algn="tl" rotWithShape="0">
                <a:srgbClr val="333333">
                  <a:alpha val="65000"/>
                </a:srgbClr>
              </a:outerShdw>
            </a:effectLst>
          </p:spPr>
        </p:pic>
        <p:pic>
          <p:nvPicPr>
            <p:cNvPr id="26" name="Рисунок 25">
              <a:extLst>
                <a:ext uri="{FF2B5EF4-FFF2-40B4-BE49-F238E27FC236}">
                  <a16:creationId xmlns:a16="http://schemas.microsoft.com/office/drawing/2014/main" id="{0BA3B7FD-9656-4598-991A-DEECD255F342}"/>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027099" y="4314359"/>
              <a:ext cx="603112" cy="401587"/>
            </a:xfrm>
            <a:prstGeom prst="rect">
              <a:avLst/>
            </a:prstGeom>
            <a:ln>
              <a:noFill/>
            </a:ln>
            <a:effectLst>
              <a:outerShdw blurRad="292100" dist="139700" dir="2700000" algn="tl" rotWithShape="0">
                <a:srgbClr val="333333">
                  <a:alpha val="65000"/>
                </a:srgbClr>
              </a:outerShdw>
            </a:effectLst>
          </p:spPr>
        </p:pic>
        <p:pic>
          <p:nvPicPr>
            <p:cNvPr id="27" name="Рисунок 26">
              <a:extLst>
                <a:ext uri="{FF2B5EF4-FFF2-40B4-BE49-F238E27FC236}">
                  <a16:creationId xmlns:a16="http://schemas.microsoft.com/office/drawing/2014/main" id="{0D5776E1-8117-4422-9254-6162F9180494}"/>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9795168" y="557210"/>
              <a:ext cx="634854" cy="380953"/>
            </a:xfrm>
            <a:prstGeom prst="rect">
              <a:avLst/>
            </a:prstGeom>
            <a:ln>
              <a:noFill/>
            </a:ln>
            <a:effectLst>
              <a:outerShdw blurRad="292100" dist="139700" dir="2700000" algn="tl" rotWithShape="0">
                <a:srgbClr val="333333">
                  <a:alpha val="65000"/>
                </a:srgbClr>
              </a:outerShdw>
            </a:effectLst>
          </p:spPr>
        </p:pic>
        <p:pic>
          <p:nvPicPr>
            <p:cNvPr id="28" name="Рисунок 27">
              <a:extLst>
                <a:ext uri="{FF2B5EF4-FFF2-40B4-BE49-F238E27FC236}">
                  <a16:creationId xmlns:a16="http://schemas.microsoft.com/office/drawing/2014/main" id="{306B6807-3C82-4AAA-AD77-A1D506C5938A}"/>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609683" y="5463567"/>
              <a:ext cx="566607" cy="390477"/>
            </a:xfrm>
            <a:prstGeom prst="rect">
              <a:avLst/>
            </a:prstGeom>
            <a:ln>
              <a:noFill/>
            </a:ln>
            <a:effectLst>
              <a:outerShdw blurRad="292100" dist="139700" dir="2700000" algn="tl" rotWithShape="0">
                <a:srgbClr val="333333">
                  <a:alpha val="65000"/>
                </a:srgbClr>
              </a:outerShdw>
            </a:effectLst>
          </p:spPr>
        </p:pic>
        <p:pic>
          <p:nvPicPr>
            <p:cNvPr id="29" name="Рисунок 153611">
              <a:extLst>
                <a:ext uri="{FF2B5EF4-FFF2-40B4-BE49-F238E27FC236}">
                  <a16:creationId xmlns:a16="http://schemas.microsoft.com/office/drawing/2014/main" id="{92FA8579-A285-4D6B-BFF1-7752A487724B}"/>
                </a:ext>
              </a:extLst>
            </p:cNvPr>
            <p:cNvPicPr>
              <a:picLocks noChangeAspect="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8790512" y="4538169"/>
              <a:ext cx="625331" cy="412699"/>
            </a:xfrm>
            <a:prstGeom prst="rect">
              <a:avLst/>
            </a:prstGeom>
            <a:ln>
              <a:noFill/>
            </a:ln>
            <a:effectLst>
              <a:outerShdw blurRad="292100" dist="139700" dir="2700000" algn="tl" rotWithShape="0">
                <a:srgbClr val="333333">
                  <a:alpha val="65000"/>
                </a:srgbClr>
              </a:outerShdw>
            </a:effectLst>
          </p:spPr>
        </p:pic>
        <p:pic>
          <p:nvPicPr>
            <p:cNvPr id="30" name="Рисунок 29">
              <a:extLst>
                <a:ext uri="{FF2B5EF4-FFF2-40B4-BE49-F238E27FC236}">
                  <a16:creationId xmlns:a16="http://schemas.microsoft.com/office/drawing/2014/main" id="{0D3DBC00-ACAC-45BF-9F0E-4E728A0389CA}"/>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8303261" y="5460393"/>
              <a:ext cx="580892" cy="388889"/>
            </a:xfrm>
            <a:prstGeom prst="rect">
              <a:avLst/>
            </a:prstGeom>
            <a:ln>
              <a:noFill/>
            </a:ln>
            <a:effectLst>
              <a:outerShdw blurRad="292100" dist="139700" dir="2700000" algn="tl" rotWithShape="0">
                <a:srgbClr val="333333">
                  <a:alpha val="65000"/>
                </a:srgbClr>
              </a:outerShdw>
            </a:effectLst>
          </p:spPr>
        </p:pic>
        <p:pic>
          <p:nvPicPr>
            <p:cNvPr id="31" name="Рисунок 30">
              <a:extLst>
                <a:ext uri="{FF2B5EF4-FFF2-40B4-BE49-F238E27FC236}">
                  <a16:creationId xmlns:a16="http://schemas.microsoft.com/office/drawing/2014/main" id="{CE1604A6-09FA-41EB-B4EF-67BE09EA4E51}"/>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9026995" y="5463567"/>
              <a:ext cx="579305" cy="384128"/>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765152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2"/>
          <p:cNvSpPr txBox="1">
            <a:spLocks noChangeArrowheads="1"/>
          </p:cNvSpPr>
          <p:nvPr/>
        </p:nvSpPr>
        <p:spPr bwMode="auto">
          <a:xfrm>
            <a:off x="1654797" y="74560"/>
            <a:ext cx="89546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000250" indent="-171450" defTabSz="4572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4572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4572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4572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09585" fontAlgn="base">
              <a:lnSpc>
                <a:spcPct val="100000"/>
              </a:lnSpc>
              <a:spcBef>
                <a:spcPct val="0"/>
              </a:spcBef>
              <a:spcAft>
                <a:spcPct val="0"/>
              </a:spcAft>
              <a:buNone/>
            </a:pPr>
            <a:r>
              <a:rPr lang="en-US" altLang="ru-RU" sz="3600" b="1" cap="small" dirty="0">
                <a:solidFill>
                  <a:srgbClr val="0066CC"/>
                </a:solidFill>
                <a:cs typeface="Calibri" panose="020F0502020204030204" pitchFamily="34" charset="0"/>
              </a:rPr>
              <a:t>NICA complex Construction: Collider and MPD</a:t>
            </a:r>
            <a:endParaRPr lang="ru-RU" altLang="ru-RU" sz="3600" b="1" cap="small" dirty="0">
              <a:solidFill>
                <a:srgbClr val="0066CC"/>
              </a:solidFill>
              <a:cs typeface="Calibri" panose="020F0502020204030204" pitchFamily="34" charset="0"/>
            </a:endParaRPr>
          </a:p>
        </p:txBody>
      </p:sp>
      <p:pic>
        <p:nvPicPr>
          <p:cNvPr id="5123" name="Рисунок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801" y="867833"/>
            <a:ext cx="5281084" cy="403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Рисунок 137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3503" y="5006681"/>
            <a:ext cx="3917668" cy="177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43502" y="4951921"/>
            <a:ext cx="3992919" cy="338554"/>
          </a:xfrm>
          <a:prstGeom prst="rect">
            <a:avLst/>
          </a:prstGeom>
          <a:solidFill>
            <a:schemeClr val="bg1">
              <a:lumMod val="85000"/>
            </a:schemeClr>
          </a:solidFill>
        </p:spPr>
        <p:txBody>
          <a:bodyPr wrap="square">
            <a:spAutoFit/>
          </a:bodyPr>
          <a:lstStyle/>
          <a:p>
            <a:pPr algn="ctr" defTabSz="609585" eaLnBrk="0" fontAlgn="base" hangingPunct="0">
              <a:spcBef>
                <a:spcPct val="0"/>
              </a:spcBef>
              <a:spcAft>
                <a:spcPct val="0"/>
              </a:spcAft>
              <a:defRPr/>
            </a:pPr>
            <a:r>
              <a:rPr lang="en-US" sz="1600" b="1" cap="small" dirty="0">
                <a:solidFill>
                  <a:srgbClr val="C00000"/>
                </a:solidFill>
                <a:latin typeface="Calibri" panose="020F0502020204030204" pitchFamily="34" charset="0"/>
                <a:cs typeface="Calibri" panose="020F0502020204030204" pitchFamily="34" charset="0"/>
              </a:rPr>
              <a:t>80% </a:t>
            </a:r>
            <a:r>
              <a:rPr lang="en-US" sz="1600" b="1" cap="small" dirty="0">
                <a:solidFill>
                  <a:srgbClr val="0066CC"/>
                </a:solidFill>
                <a:latin typeface="Calibri" panose="020F0502020204030204" pitchFamily="34" charset="0"/>
                <a:cs typeface="Calibri" panose="020F0502020204030204" pitchFamily="34" charset="0"/>
              </a:rPr>
              <a:t>of dipoles, </a:t>
            </a:r>
            <a:r>
              <a:rPr lang="en-US" sz="1600" b="1" cap="small" dirty="0">
                <a:solidFill>
                  <a:srgbClr val="C00000"/>
                </a:solidFill>
                <a:latin typeface="Calibri" panose="020F0502020204030204" pitchFamily="34" charset="0"/>
                <a:cs typeface="Calibri" panose="020F0502020204030204" pitchFamily="34" charset="0"/>
              </a:rPr>
              <a:t>10% </a:t>
            </a:r>
            <a:r>
              <a:rPr lang="en-US" sz="1600" b="1" cap="small" dirty="0">
                <a:solidFill>
                  <a:srgbClr val="0066CC"/>
                </a:solidFill>
                <a:latin typeface="Calibri" panose="020F0502020204030204" pitchFamily="34" charset="0"/>
                <a:cs typeface="Calibri" panose="020F0502020204030204" pitchFamily="34" charset="0"/>
              </a:rPr>
              <a:t>of quadrupoles ready</a:t>
            </a:r>
            <a:endParaRPr lang="en-US" sz="1600" b="1" cap="small" dirty="0">
              <a:solidFill>
                <a:srgbClr val="C00000"/>
              </a:solidFill>
              <a:latin typeface="Calibri" panose="020F0502020204030204" pitchFamily="34" charset="0"/>
              <a:cs typeface="Calibri" panose="020F0502020204030204" pitchFamily="34" charset="0"/>
            </a:endParaRPr>
          </a:p>
        </p:txBody>
      </p:sp>
      <p:sp>
        <p:nvSpPr>
          <p:cNvPr id="18" name="TextBox 17"/>
          <p:cNvSpPr txBox="1"/>
          <p:nvPr/>
        </p:nvSpPr>
        <p:spPr>
          <a:xfrm>
            <a:off x="431801" y="4249236"/>
            <a:ext cx="5281083" cy="646331"/>
          </a:xfrm>
          <a:prstGeom prst="rect">
            <a:avLst/>
          </a:prstGeom>
          <a:solidFill>
            <a:schemeClr val="bg1">
              <a:lumMod val="85000"/>
            </a:schemeClr>
          </a:solidFill>
        </p:spPr>
        <p:txBody>
          <a:bodyPr wrap="square">
            <a:spAutoFit/>
          </a:bodyPr>
          <a:lstStyle>
            <a:defPPr>
              <a:defRPr lang="ru-RU"/>
            </a:defPPr>
            <a:lvl1pPr defTabSz="609585" eaLnBrk="0" fontAlgn="base" hangingPunct="0">
              <a:spcBef>
                <a:spcPct val="0"/>
              </a:spcBef>
              <a:spcAft>
                <a:spcPct val="0"/>
              </a:spcAft>
              <a:defRPr b="1" cap="small">
                <a:solidFill>
                  <a:srgbClr val="0066CC"/>
                </a:solidFill>
                <a:latin typeface="Calibri" panose="020F0502020204030204" pitchFamily="34" charset="0"/>
                <a:cs typeface="Calibri" panose="020F0502020204030204" pitchFamily="34" charset="0"/>
              </a:defRPr>
            </a:lvl1pPr>
          </a:lstStyle>
          <a:p>
            <a:r>
              <a:rPr lang="en-US" dirty="0"/>
              <a:t>In general, </a:t>
            </a:r>
            <a:r>
              <a:rPr lang="en-US" dirty="0">
                <a:solidFill>
                  <a:srgbClr val="C00000"/>
                </a:solidFill>
              </a:rPr>
              <a:t>70% </a:t>
            </a:r>
            <a:r>
              <a:rPr lang="en-US" dirty="0"/>
              <a:t>of works accomplished towards design configuration of NICA complex</a:t>
            </a:r>
          </a:p>
        </p:txBody>
      </p:sp>
      <p:pic>
        <p:nvPicPr>
          <p:cNvPr id="15" name="Рисунок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49799" y="90489"/>
            <a:ext cx="1114535" cy="624749"/>
          </a:xfrm>
          <a:prstGeom prst="rect">
            <a:avLst/>
          </a:prstGeom>
        </p:spPr>
      </p:pic>
      <p:grpSp>
        <p:nvGrpSpPr>
          <p:cNvPr id="13" name="Группа 12">
            <a:extLst>
              <a:ext uri="{FF2B5EF4-FFF2-40B4-BE49-F238E27FC236}">
                <a16:creationId xmlns:a16="http://schemas.microsoft.com/office/drawing/2014/main" id="{CA313AAB-6B5F-4B65-826E-26A2ABAAC1B1}"/>
              </a:ext>
            </a:extLst>
          </p:cNvPr>
          <p:cNvGrpSpPr/>
          <p:nvPr/>
        </p:nvGrpSpPr>
        <p:grpSpPr>
          <a:xfrm>
            <a:off x="-12548" y="63350"/>
            <a:ext cx="1224885" cy="737081"/>
            <a:chOff x="1" y="132670"/>
            <a:chExt cx="1352550" cy="813904"/>
          </a:xfrm>
        </p:grpSpPr>
        <p:pic>
          <p:nvPicPr>
            <p:cNvPr id="14" name="Рисунок 13">
              <a:extLst>
                <a:ext uri="{FF2B5EF4-FFF2-40B4-BE49-F238E27FC236}">
                  <a16:creationId xmlns:a16="http://schemas.microsoft.com/office/drawing/2014/main" id="{8964DA90-C6C0-4CC3-B34C-0F1ABA870F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19" name="Прямоугольник 18">
              <a:extLst>
                <a:ext uri="{FF2B5EF4-FFF2-40B4-BE49-F238E27FC236}">
                  <a16:creationId xmlns:a16="http://schemas.microsoft.com/office/drawing/2014/main" id="{BA9B27BF-C3B2-43C7-9EF0-FC58729391A8}"/>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0" name="Picture 2" descr="A boat on the water&#10;&#10;Description automatically generated with low confidence">
            <a:extLst>
              <a:ext uri="{FF2B5EF4-FFF2-40B4-BE49-F238E27FC236}">
                <a16:creationId xmlns:a16="http://schemas.microsoft.com/office/drawing/2014/main" id="{07F3AADD-4CC4-5C45-A2D5-24B1DE7317F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79003" y="867833"/>
            <a:ext cx="3140905" cy="176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Рисунок 6">
            <a:extLst>
              <a:ext uri="{FF2B5EF4-FFF2-40B4-BE49-F238E27FC236}">
                <a16:creationId xmlns:a16="http://schemas.microsoft.com/office/drawing/2014/main" id="{4F342233-A36D-8B4A-B589-6D1D7994D66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780312" y="967892"/>
            <a:ext cx="3284022" cy="2289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7C34220-8288-B34F-8CDD-B53994F3FE75}"/>
              </a:ext>
            </a:extLst>
          </p:cNvPr>
          <p:cNvSpPr txBox="1"/>
          <p:nvPr/>
        </p:nvSpPr>
        <p:spPr>
          <a:xfrm>
            <a:off x="5879003" y="2579361"/>
            <a:ext cx="3343825" cy="738664"/>
          </a:xfrm>
          <a:prstGeom prst="rect">
            <a:avLst/>
          </a:prstGeom>
          <a:solidFill>
            <a:schemeClr val="bg1">
              <a:lumMod val="85000"/>
            </a:schemeClr>
          </a:solidFill>
        </p:spPr>
        <p:txBody>
          <a:bodyPr wrap="square">
            <a:spAutoFit/>
          </a:bodyPr>
          <a:lstStyle/>
          <a:p>
            <a:pPr defTabSz="609585" eaLnBrk="0" fontAlgn="base" hangingPunct="0">
              <a:spcBef>
                <a:spcPct val="0"/>
              </a:spcBef>
              <a:spcAft>
                <a:spcPct val="0"/>
              </a:spcAft>
              <a:defRPr/>
            </a:pPr>
            <a:r>
              <a:rPr lang="en-US" sz="1400" b="1" dirty="0">
                <a:solidFill>
                  <a:srgbClr val="CC0000"/>
                </a:solidFill>
                <a:latin typeface="Calibri" panose="020F0502020204030204" pitchFamily="34" charset="0"/>
                <a:cs typeface="Calibri" panose="020F0502020204030204" pitchFamily="34" charset="0"/>
              </a:rPr>
              <a:t>Solenoid</a:t>
            </a:r>
            <a:r>
              <a:rPr lang="en-US" sz="1400" b="1" dirty="0">
                <a:solidFill>
                  <a:prstClr val="black"/>
                </a:solidFill>
                <a:latin typeface="Calibri" panose="020F0502020204030204" pitchFamily="34" charset="0"/>
                <a:cs typeface="Calibri" panose="020F0502020204030204" pitchFamily="34" charset="0"/>
              </a:rPr>
              <a:t> magnet has been delivered to MPD Hall from Italy. </a:t>
            </a:r>
            <a:r>
              <a:rPr lang="en-US" sz="1400" b="1" dirty="0">
                <a:solidFill>
                  <a:srgbClr val="CC0000"/>
                </a:solidFill>
                <a:latin typeface="Calibri" panose="020F0502020204030204" pitchFamily="34" charset="0"/>
                <a:cs typeface="Calibri" panose="020F0502020204030204" pitchFamily="34" charset="0"/>
              </a:rPr>
              <a:t>Magnet yoke </a:t>
            </a:r>
            <a:r>
              <a:rPr lang="en-US" sz="1400" b="1" dirty="0">
                <a:solidFill>
                  <a:prstClr val="black"/>
                </a:solidFill>
                <a:latin typeface="Calibri" panose="020F0502020204030204" pitchFamily="34" charset="0"/>
                <a:cs typeface="Calibri" panose="020F0502020204030204" pitchFamily="34" charset="0"/>
              </a:rPr>
              <a:t>has been assembled with very high accuracy.</a:t>
            </a:r>
          </a:p>
        </p:txBody>
      </p:sp>
      <p:sp>
        <p:nvSpPr>
          <p:cNvPr id="25" name="TextBox 24">
            <a:extLst>
              <a:ext uri="{FF2B5EF4-FFF2-40B4-BE49-F238E27FC236}">
                <a16:creationId xmlns:a16="http://schemas.microsoft.com/office/drawing/2014/main" id="{520A3CBC-34AA-9F49-B720-7BDF9BB92F72}"/>
              </a:ext>
            </a:extLst>
          </p:cNvPr>
          <p:cNvSpPr txBox="1"/>
          <p:nvPr/>
        </p:nvSpPr>
        <p:spPr>
          <a:xfrm>
            <a:off x="5883667" y="3325907"/>
            <a:ext cx="6180667" cy="1569660"/>
          </a:xfrm>
          <a:prstGeom prst="rect">
            <a:avLst/>
          </a:prstGeom>
          <a:solidFill>
            <a:schemeClr val="bg1">
              <a:lumMod val="85000"/>
            </a:schemeClr>
          </a:solidFill>
        </p:spPr>
        <p:txBody>
          <a:bodyPr wrap="square">
            <a:spAutoFit/>
          </a:bodyPr>
          <a:lstStyle/>
          <a:p>
            <a:pPr defTabSz="609585" eaLnBrk="0" fontAlgn="base" hangingPunct="0">
              <a:spcBef>
                <a:spcPct val="0"/>
              </a:spcBef>
              <a:spcAft>
                <a:spcPct val="0"/>
              </a:spcAft>
              <a:defRPr/>
            </a:pPr>
            <a:r>
              <a:rPr lang="en-US" sz="1600" b="1" dirty="0">
                <a:solidFill>
                  <a:prstClr val="black"/>
                </a:solidFill>
                <a:cs typeface="Arial" panose="020B0604020202020204" pitchFamily="34" charset="0"/>
              </a:rPr>
              <a:t>Formation of the MPD collaboration: over 500 specialists from 39 institutes and 11 countries, is completed. Progress in all areas:</a:t>
            </a:r>
          </a:p>
          <a:p>
            <a:pPr defTabSz="609585" eaLnBrk="0" fontAlgn="base" hangingPunct="0">
              <a:spcBef>
                <a:spcPct val="0"/>
              </a:spcBef>
              <a:spcAft>
                <a:spcPct val="0"/>
              </a:spcAft>
              <a:defRPr/>
            </a:pPr>
            <a:r>
              <a:rPr lang="en-US" sz="1600" b="1" dirty="0">
                <a:solidFill>
                  <a:srgbClr val="CC0000"/>
                </a:solidFill>
                <a:cs typeface="Arial" panose="020B0604020202020204" pitchFamily="34" charset="0"/>
              </a:rPr>
              <a:t>TPC</a:t>
            </a:r>
            <a:r>
              <a:rPr lang="en-US" sz="1600" b="1" dirty="0">
                <a:solidFill>
                  <a:prstClr val="black"/>
                </a:solidFill>
                <a:cs typeface="Arial" panose="020B0604020202020204" pitchFamily="34" charset="0"/>
              </a:rPr>
              <a:t> - 21 out of 24 readout chambers are produced and tested;</a:t>
            </a:r>
          </a:p>
          <a:p>
            <a:pPr defTabSz="609585" eaLnBrk="0" fontAlgn="base" hangingPunct="0">
              <a:spcBef>
                <a:spcPct val="0"/>
              </a:spcBef>
              <a:spcAft>
                <a:spcPct val="0"/>
              </a:spcAft>
              <a:defRPr/>
            </a:pPr>
            <a:r>
              <a:rPr lang="en-US" sz="1600" b="1" dirty="0">
                <a:solidFill>
                  <a:srgbClr val="CC0000"/>
                </a:solidFill>
                <a:cs typeface="Arial" panose="020B0604020202020204" pitchFamily="34" charset="0"/>
              </a:rPr>
              <a:t>TOF</a:t>
            </a:r>
            <a:r>
              <a:rPr lang="en-US" sz="1600" b="1" dirty="0">
                <a:solidFill>
                  <a:prstClr val="black"/>
                </a:solidFill>
                <a:cs typeface="Arial" panose="020B0604020202020204" pitchFamily="34" charset="0"/>
              </a:rPr>
              <a:t> - 40% of </a:t>
            </a:r>
            <a:r>
              <a:rPr lang="en-US" sz="1600" b="1" dirty="0" err="1">
                <a:solidFill>
                  <a:prstClr val="black"/>
                </a:solidFill>
                <a:cs typeface="Arial" panose="020B0604020202020204" pitchFamily="34" charset="0"/>
              </a:rPr>
              <a:t>mRPCs</a:t>
            </a:r>
            <a:r>
              <a:rPr lang="en-US" sz="1600" b="1" dirty="0">
                <a:solidFill>
                  <a:prstClr val="black"/>
                </a:solidFill>
                <a:cs typeface="Arial" panose="020B0604020202020204" pitchFamily="34" charset="0"/>
              </a:rPr>
              <a:t> have already been produced;</a:t>
            </a:r>
          </a:p>
          <a:p>
            <a:pPr defTabSz="609585" eaLnBrk="0" fontAlgn="base" hangingPunct="0">
              <a:spcBef>
                <a:spcPct val="0"/>
              </a:spcBef>
              <a:spcAft>
                <a:spcPct val="0"/>
              </a:spcAft>
              <a:defRPr/>
            </a:pPr>
            <a:r>
              <a:rPr lang="en-US" sz="1600" b="1" dirty="0" err="1">
                <a:solidFill>
                  <a:srgbClr val="CC0000"/>
                </a:solidFill>
                <a:cs typeface="Arial" panose="020B0604020202020204" pitchFamily="34" charset="0"/>
              </a:rPr>
              <a:t>FHCal</a:t>
            </a:r>
            <a:r>
              <a:rPr lang="en-US" sz="1600" b="1" dirty="0">
                <a:solidFill>
                  <a:prstClr val="black"/>
                </a:solidFill>
                <a:cs typeface="Arial" panose="020B0604020202020204" pitchFamily="34" charset="0"/>
              </a:rPr>
              <a:t> - modules and readout electronics are ready for operation;</a:t>
            </a:r>
          </a:p>
          <a:p>
            <a:pPr defTabSz="609585" eaLnBrk="0" fontAlgn="base" hangingPunct="0">
              <a:spcBef>
                <a:spcPct val="0"/>
              </a:spcBef>
              <a:spcAft>
                <a:spcPct val="0"/>
              </a:spcAft>
              <a:defRPr/>
            </a:pPr>
            <a:r>
              <a:rPr lang="en-US" sz="1600" b="1" dirty="0" err="1">
                <a:solidFill>
                  <a:srgbClr val="CC0000"/>
                </a:solidFill>
                <a:cs typeface="Arial" panose="020B0604020202020204" pitchFamily="34" charset="0"/>
              </a:rPr>
              <a:t>ECal</a:t>
            </a:r>
            <a:r>
              <a:rPr lang="en-US" sz="1600" b="1" dirty="0">
                <a:solidFill>
                  <a:prstClr val="black"/>
                </a:solidFill>
                <a:cs typeface="Arial" panose="020B0604020202020204" pitchFamily="34" charset="0"/>
              </a:rPr>
              <a:t> -  300 modules have been produced.</a:t>
            </a:r>
          </a:p>
        </p:txBody>
      </p:sp>
      <p:graphicFrame>
        <p:nvGraphicFramePr>
          <p:cNvPr id="26" name="Table 4">
            <a:extLst>
              <a:ext uri="{FF2B5EF4-FFF2-40B4-BE49-F238E27FC236}">
                <a16:creationId xmlns:a16="http://schemas.microsoft.com/office/drawing/2014/main" id="{15781795-6F6D-3B41-9B61-31A5777F03EE}"/>
              </a:ext>
            </a:extLst>
          </p:cNvPr>
          <p:cNvGraphicFramePr>
            <a:graphicFrameLocks noGrp="1"/>
          </p:cNvGraphicFramePr>
          <p:nvPr>
            <p:extLst>
              <p:ext uri="{D42A27DB-BD31-4B8C-83A1-F6EECF244321}">
                <p14:modId xmlns:p14="http://schemas.microsoft.com/office/powerpoint/2010/main" val="1812622438"/>
              </p:ext>
            </p:extLst>
          </p:nvPr>
        </p:nvGraphicFramePr>
        <p:xfrm>
          <a:off x="4761834" y="5059170"/>
          <a:ext cx="7302500" cy="1666087"/>
        </p:xfrm>
        <a:graphic>
          <a:graphicData uri="http://schemas.openxmlformats.org/drawingml/2006/table">
            <a:tbl>
              <a:tblPr firstRow="1" firstCol="1" bandRow="1">
                <a:tableStyleId>{5C22544A-7EE6-4342-B048-85BDC9FD1C3A}</a:tableStyleId>
              </a:tblPr>
              <a:tblGrid>
                <a:gridCol w="5021580">
                  <a:extLst>
                    <a:ext uri="{9D8B030D-6E8A-4147-A177-3AD203B41FA5}">
                      <a16:colId xmlns:a16="http://schemas.microsoft.com/office/drawing/2014/main" val="20000"/>
                    </a:ext>
                  </a:extLst>
                </a:gridCol>
                <a:gridCol w="2280920">
                  <a:extLst>
                    <a:ext uri="{9D8B030D-6E8A-4147-A177-3AD203B41FA5}">
                      <a16:colId xmlns:a16="http://schemas.microsoft.com/office/drawing/2014/main" val="20001"/>
                    </a:ext>
                  </a:extLst>
                </a:gridCol>
              </a:tblGrid>
              <a:tr h="330643">
                <a:tc>
                  <a:txBody>
                    <a:bodyPr/>
                    <a:lstStyle/>
                    <a:p>
                      <a:pPr marL="0" marR="0" algn="ctr">
                        <a:lnSpc>
                          <a:spcPct val="150000"/>
                        </a:lnSpc>
                        <a:spcBef>
                          <a:spcPts val="0"/>
                        </a:spcBef>
                        <a:spcAft>
                          <a:spcPts val="0"/>
                        </a:spcAft>
                      </a:pPr>
                      <a:r>
                        <a:rPr lang="en-US" sz="1600" dirty="0">
                          <a:solidFill>
                            <a:schemeClr val="tx1"/>
                          </a:solidFill>
                          <a:effectLst/>
                        </a:rPr>
                        <a:t>MPD Stages of assembly</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solidFill>
                      <a:schemeClr val="accent5">
                        <a:lumMod val="40000"/>
                        <a:lumOff val="60000"/>
                      </a:schemeClr>
                    </a:solidFill>
                  </a:tcPr>
                </a:tc>
                <a:tc>
                  <a:txBody>
                    <a:bodyPr/>
                    <a:lstStyle/>
                    <a:p>
                      <a:pPr marL="0" marR="0" algn="ctr">
                        <a:lnSpc>
                          <a:spcPct val="150000"/>
                        </a:lnSpc>
                        <a:spcBef>
                          <a:spcPts val="0"/>
                        </a:spcBef>
                        <a:spcAft>
                          <a:spcPts val="0"/>
                        </a:spcAft>
                      </a:pPr>
                      <a:r>
                        <a:rPr lang="en-US" sz="1600" dirty="0">
                          <a:solidFill>
                            <a:schemeClr val="tx1"/>
                          </a:solidFill>
                          <a:effectLst/>
                        </a:rPr>
                        <a:t>Deadline</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solidFill>
                      <a:schemeClr val="accent5">
                        <a:lumMod val="40000"/>
                        <a:lumOff val="60000"/>
                      </a:schemeClr>
                    </a:solidFill>
                  </a:tcPr>
                </a:tc>
                <a:extLst>
                  <a:ext uri="{0D108BD9-81ED-4DB2-BD59-A6C34878D82A}">
                    <a16:rowId xmlns:a16="http://schemas.microsoft.com/office/drawing/2014/main" val="10000"/>
                  </a:ext>
                </a:extLst>
              </a:tr>
              <a:tr h="333861">
                <a:tc>
                  <a:txBody>
                    <a:bodyPr/>
                    <a:lstStyle/>
                    <a:p>
                      <a:pPr marL="0" marR="0" algn="just">
                        <a:lnSpc>
                          <a:spcPct val="150000"/>
                        </a:lnSpc>
                        <a:spcBef>
                          <a:spcPts val="0"/>
                        </a:spcBef>
                        <a:spcAft>
                          <a:spcPts val="0"/>
                        </a:spcAft>
                      </a:pPr>
                      <a:r>
                        <a:rPr lang="ru-RU" sz="1600" dirty="0" err="1">
                          <a:effectLst/>
                        </a:rPr>
                        <a:t>Magnetic</a:t>
                      </a:r>
                      <a:r>
                        <a:rPr lang="ru-RU" sz="1600" dirty="0">
                          <a:effectLst/>
                        </a:rPr>
                        <a:t> </a:t>
                      </a:r>
                      <a:r>
                        <a:rPr lang="ru-RU" sz="1600" dirty="0" err="1">
                          <a:effectLst/>
                        </a:rPr>
                        <a:t>field</a:t>
                      </a:r>
                      <a:r>
                        <a:rPr lang="ru-RU" sz="1600" dirty="0">
                          <a:effectLst/>
                        </a:rPr>
                        <a:t> </a:t>
                      </a:r>
                      <a:r>
                        <a:rPr lang="ru-RU" sz="1600" dirty="0" err="1">
                          <a:effectLst/>
                        </a:rPr>
                        <a:t>measurements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just">
                        <a:lnSpc>
                          <a:spcPct val="150000"/>
                        </a:lnSpc>
                        <a:spcBef>
                          <a:spcPts val="0"/>
                        </a:spcBef>
                        <a:spcAft>
                          <a:spcPts val="0"/>
                        </a:spcAft>
                      </a:pPr>
                      <a:r>
                        <a:rPr lang="en-US" sz="1600" dirty="0">
                          <a:effectLst/>
                        </a:rPr>
                        <a:t>October</a:t>
                      </a:r>
                      <a:r>
                        <a:rPr lang="ru-RU" sz="1600" dirty="0">
                          <a:effectLst/>
                        </a:rPr>
                        <a:t>-</a:t>
                      </a:r>
                      <a:r>
                        <a:rPr lang="en-US" sz="1600" dirty="0">
                          <a:effectLst/>
                        </a:rPr>
                        <a:t>November</a:t>
                      </a:r>
                      <a:r>
                        <a:rPr lang="ru-RU" sz="1600" dirty="0">
                          <a:effectLst/>
                        </a:rPr>
                        <a:t> 2021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0002"/>
                  </a:ext>
                </a:extLst>
              </a:tr>
              <a:tr h="333861">
                <a:tc>
                  <a:txBody>
                    <a:bodyPr/>
                    <a:lstStyle/>
                    <a:p>
                      <a:pPr marL="0" marR="0" algn="just">
                        <a:lnSpc>
                          <a:spcPct val="150000"/>
                        </a:lnSpc>
                        <a:spcBef>
                          <a:spcPts val="0"/>
                        </a:spcBef>
                        <a:spcAft>
                          <a:spcPts val="0"/>
                        </a:spcAft>
                      </a:pPr>
                      <a:r>
                        <a:rPr lang="en-US" sz="1600">
                          <a:effectLst/>
                        </a:rPr>
                        <a:t>Installation of TOF, TPC, electronics platform, cabling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just">
                        <a:lnSpc>
                          <a:spcPct val="150000"/>
                        </a:lnSpc>
                        <a:spcBef>
                          <a:spcPts val="0"/>
                        </a:spcBef>
                        <a:spcAft>
                          <a:spcPts val="0"/>
                        </a:spcAft>
                      </a:pPr>
                      <a:r>
                        <a:rPr lang="en-US" sz="1600" dirty="0">
                          <a:effectLst/>
                        </a:rPr>
                        <a:t>January</a:t>
                      </a:r>
                      <a:r>
                        <a:rPr lang="ru-RU" sz="1600" dirty="0">
                          <a:effectLst/>
                        </a:rPr>
                        <a:t>-</a:t>
                      </a:r>
                      <a:r>
                        <a:rPr lang="en-US" sz="1600" dirty="0">
                          <a:effectLst/>
                        </a:rPr>
                        <a:t>June</a:t>
                      </a:r>
                      <a:r>
                        <a:rPr lang="ru-RU" sz="1600" dirty="0">
                          <a:effectLst/>
                        </a:rPr>
                        <a:t> 2022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0004"/>
                  </a:ext>
                </a:extLst>
              </a:tr>
              <a:tr h="333861">
                <a:tc>
                  <a:txBody>
                    <a:bodyPr/>
                    <a:lstStyle/>
                    <a:p>
                      <a:pPr marL="0" marR="0" algn="just">
                        <a:lnSpc>
                          <a:spcPct val="150000"/>
                        </a:lnSpc>
                        <a:spcBef>
                          <a:spcPts val="0"/>
                        </a:spcBef>
                        <a:spcAft>
                          <a:spcPts val="0"/>
                        </a:spcAft>
                      </a:pPr>
                      <a:r>
                        <a:rPr lang="en-US" sz="1600">
                          <a:effectLst/>
                        </a:rPr>
                        <a:t>Installation of a beam tube, FHCal, cosmic ray test system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just">
                        <a:lnSpc>
                          <a:spcPct val="150000"/>
                        </a:lnSpc>
                        <a:spcBef>
                          <a:spcPts val="0"/>
                        </a:spcBef>
                        <a:spcAft>
                          <a:spcPts val="0"/>
                        </a:spcAft>
                      </a:pPr>
                      <a:r>
                        <a:rPr lang="en-US" sz="1600">
                          <a:effectLst/>
                        </a:rPr>
                        <a:t>July</a:t>
                      </a:r>
                      <a:r>
                        <a:rPr lang="ru-RU" sz="1600">
                          <a:effectLst/>
                        </a:rPr>
                        <a:t> 2022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0005"/>
                  </a:ext>
                </a:extLst>
              </a:tr>
              <a:tr h="333861">
                <a:tc>
                  <a:txBody>
                    <a:bodyPr/>
                    <a:lstStyle/>
                    <a:p>
                      <a:pPr marL="0" marR="0" lvl="0" indent="0" algn="just" defTabSz="914377" rtl="0" eaLnBrk="1" fontAlgn="auto" latinLnBrk="0" hangingPunct="1">
                        <a:lnSpc>
                          <a:spcPct val="150000"/>
                        </a:lnSpc>
                        <a:spcBef>
                          <a:spcPts val="0"/>
                        </a:spcBef>
                        <a:spcAft>
                          <a:spcPts val="0"/>
                        </a:spcAft>
                        <a:buClrTx/>
                        <a:buSzTx/>
                        <a:buFontTx/>
                        <a:buNone/>
                        <a:tabLst/>
                        <a:defRPr/>
                      </a:pPr>
                      <a:r>
                        <a:rPr lang="en-US" sz="1600" dirty="0">
                          <a:effectLst/>
                        </a:rPr>
                        <a:t>Commissioning / </a:t>
                      </a:r>
                      <a:r>
                        <a:rPr lang="en-US" sz="1600" dirty="0">
                          <a:solidFill>
                            <a:srgbClr val="CC0000"/>
                          </a:solidFill>
                          <a:effectLst/>
                        </a:rPr>
                        <a:t>Beam operation</a:t>
                      </a:r>
                      <a:endParaRPr lang="en-US" sz="1600" dirty="0">
                        <a:solidFill>
                          <a:srgbClr val="CC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lvl="0" indent="0" algn="just" defTabSz="914377" rtl="0" eaLnBrk="1" fontAlgn="auto" latinLnBrk="0" hangingPunct="1">
                        <a:lnSpc>
                          <a:spcPct val="150000"/>
                        </a:lnSpc>
                        <a:spcBef>
                          <a:spcPts val="0"/>
                        </a:spcBef>
                        <a:spcAft>
                          <a:spcPts val="0"/>
                        </a:spcAft>
                        <a:buClrTx/>
                        <a:buSzTx/>
                        <a:buFontTx/>
                        <a:buNone/>
                        <a:tabLst/>
                        <a:defRPr/>
                      </a:pPr>
                      <a:r>
                        <a:rPr lang="en-US" sz="1600" dirty="0">
                          <a:effectLst/>
                        </a:rPr>
                        <a:t>Dec</a:t>
                      </a:r>
                      <a:r>
                        <a:rPr lang="ru-RU" sz="1600" dirty="0">
                          <a:effectLst/>
                        </a:rPr>
                        <a:t> 2022</a:t>
                      </a:r>
                      <a:r>
                        <a:rPr lang="en-US" sz="1600" dirty="0">
                          <a:effectLst/>
                        </a:rPr>
                        <a:t> /  </a:t>
                      </a:r>
                      <a:r>
                        <a:rPr lang="en-US" sz="1600" b="1" dirty="0">
                          <a:solidFill>
                            <a:srgbClr val="CC0000"/>
                          </a:solidFill>
                          <a:effectLst/>
                        </a:rPr>
                        <a:t>March</a:t>
                      </a:r>
                      <a:r>
                        <a:rPr lang="ru-RU" sz="1600" b="1" dirty="0">
                          <a:solidFill>
                            <a:srgbClr val="CC0000"/>
                          </a:solidFill>
                          <a:effectLst/>
                        </a:rPr>
                        <a:t> 2023 </a:t>
                      </a:r>
                      <a:endParaRPr lang="en-US" sz="1600" b="1" dirty="0">
                        <a:solidFill>
                          <a:srgbClr val="CC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197380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1B9961A-B84A-4520-B6C5-C84D44A2CAD8}"/>
              </a:ext>
            </a:extLst>
          </p:cNvPr>
          <p:cNvGrpSpPr/>
          <p:nvPr/>
        </p:nvGrpSpPr>
        <p:grpSpPr>
          <a:xfrm>
            <a:off x="7499542" y="848296"/>
            <a:ext cx="3871374" cy="2559338"/>
            <a:chOff x="7934252" y="818316"/>
            <a:chExt cx="3871374" cy="2559338"/>
          </a:xfrm>
        </p:grpSpPr>
        <p:pic>
          <p:nvPicPr>
            <p:cNvPr id="7" name="Grafik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62374" y="856494"/>
              <a:ext cx="3843252" cy="252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a:extLst>
                <a:ext uri="{FF2B5EF4-FFF2-40B4-BE49-F238E27FC236}">
                  <a16:creationId xmlns:a16="http://schemas.microsoft.com/office/drawing/2014/main" id="{C8D811EB-F16A-4EA0-834D-7B697041FAF8}"/>
                </a:ext>
              </a:extLst>
            </p:cNvPr>
            <p:cNvSpPr/>
            <p:nvPr/>
          </p:nvSpPr>
          <p:spPr bwMode="auto">
            <a:xfrm>
              <a:off x="7934252" y="818316"/>
              <a:ext cx="839449" cy="4999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ru-RU" sz="1800" b="1" i="0" u="none" strike="noStrike" cap="none" normalizeH="0" baseline="0">
                <a:ln>
                  <a:noFill/>
                </a:ln>
                <a:solidFill>
                  <a:schemeClr val="tx1"/>
                </a:solidFill>
                <a:effectLst/>
                <a:latin typeface="Arial" pitchFamily="34" charset="0"/>
                <a:cs typeface="Arial" pitchFamily="34" charset="0"/>
              </a:endParaRPr>
            </a:p>
          </p:txBody>
        </p:sp>
      </p:grpSp>
      <p:pic>
        <p:nvPicPr>
          <p:cNvPr id="15363" name="Picture 2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216011" y="-32527"/>
            <a:ext cx="1699673" cy="954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Прямоугольник 5"/>
          <p:cNvSpPr>
            <a:spLocks noChangeArrowheads="1"/>
          </p:cNvSpPr>
          <p:nvPr/>
        </p:nvSpPr>
        <p:spPr bwMode="auto">
          <a:xfrm>
            <a:off x="5331266" y="6123968"/>
            <a:ext cx="56076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fontAlgn="base">
              <a:spcBef>
                <a:spcPct val="0"/>
              </a:spcBef>
              <a:spcAft>
                <a:spcPct val="0"/>
              </a:spcAft>
            </a:pPr>
            <a:r>
              <a:rPr lang="en-US" altLang="ru-RU" sz="1400" b="1" dirty="0">
                <a:solidFill>
                  <a:srgbClr val="000000"/>
                </a:solidFill>
                <a:latin typeface="Arial" charset="0"/>
                <a:cs typeface="Arial" charset="0"/>
              </a:rPr>
              <a:t>                    		                                      BM@N  experiment</a:t>
            </a:r>
            <a:r>
              <a:rPr lang="en-US" altLang="ru-RU" sz="1400" dirty="0">
                <a:solidFill>
                  <a:srgbClr val="000000"/>
                </a:solidFill>
                <a:latin typeface="Arial" charset="0"/>
                <a:cs typeface="Arial" charset="0"/>
              </a:rPr>
              <a:t> </a:t>
            </a:r>
          </a:p>
        </p:txBody>
      </p:sp>
      <p:pic>
        <p:nvPicPr>
          <p:cNvPr id="15366" name="Рисунок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24656" y="2679374"/>
            <a:ext cx="4389224" cy="224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5310425" y="3585276"/>
            <a:ext cx="6905282" cy="2185214"/>
          </a:xfrm>
          <a:prstGeom prst="rect">
            <a:avLst/>
          </a:prstGeom>
        </p:spPr>
        <p:txBody>
          <a:bodyPr wrap="square">
            <a:spAutoFit/>
          </a:bodyPr>
          <a:lstStyle/>
          <a:p>
            <a:pPr defTabSz="457200" fontAlgn="base">
              <a:spcBef>
                <a:spcPct val="0"/>
              </a:spcBef>
              <a:spcAft>
                <a:spcPct val="0"/>
              </a:spcAft>
              <a:defRPr/>
            </a:pPr>
            <a:r>
              <a:rPr lang="en-US" sz="1700" b="1" dirty="0">
                <a:solidFill>
                  <a:srgbClr val="FF0066"/>
                </a:solidFill>
                <a:latin typeface="Calibri" panose="020F0502020204030204" pitchFamily="34" charset="0"/>
                <a:ea typeface="Calibri"/>
                <a:cs typeface="Calibri" panose="020F0502020204030204" pitchFamily="34" charset="0"/>
              </a:rPr>
              <a:t>• First BM@N SRC paper: </a:t>
            </a:r>
          </a:p>
          <a:p>
            <a:pPr defTabSz="457200" fontAlgn="base">
              <a:spcBef>
                <a:spcPct val="0"/>
              </a:spcBef>
              <a:spcAft>
                <a:spcPct val="0"/>
              </a:spcAft>
            </a:pPr>
            <a:r>
              <a:rPr lang="en-US" sz="1700" b="1" dirty="0">
                <a:solidFill>
                  <a:srgbClr val="000090"/>
                </a:solidFill>
                <a:latin typeface="Calibri" panose="020F0502020204030204" pitchFamily="34" charset="0"/>
                <a:ea typeface="Calibri"/>
                <a:cs typeface="Calibri" panose="020F0502020204030204" pitchFamily="34" charset="0"/>
              </a:rPr>
              <a:t>“</a:t>
            </a:r>
            <a:r>
              <a:rPr lang="en-US" sz="1700" b="1" dirty="0">
                <a:solidFill>
                  <a:srgbClr val="000090"/>
                </a:solidFill>
                <a:latin typeface="Calibri" panose="020F0502020204030204" pitchFamily="34" charset="0"/>
                <a:cs typeface="Calibri" panose="020F0502020204030204" pitchFamily="34" charset="0"/>
              </a:rPr>
              <a:t>The Transparent Nucleus: unperturbed inverse kinematics nucleon knockout measurements with a 48 GeV/c carbon beam</a:t>
            </a:r>
            <a:r>
              <a:rPr lang="en-US" sz="1700" b="1" dirty="0">
                <a:solidFill>
                  <a:srgbClr val="000090"/>
                </a:solidFill>
                <a:latin typeface="Calibri" panose="020F0502020204030204" pitchFamily="34" charset="0"/>
                <a:ea typeface="Calibri"/>
                <a:cs typeface="Calibri" panose="020F0502020204030204" pitchFamily="34" charset="0"/>
              </a:rPr>
              <a:t>” </a:t>
            </a:r>
            <a:r>
              <a:rPr lang="en-US" sz="1700" b="1" dirty="0">
                <a:solidFill>
                  <a:srgbClr val="FF0066"/>
                </a:solidFill>
                <a:latin typeface="Calibri" panose="020F0502020204030204" pitchFamily="34" charset="0"/>
                <a:ea typeface="Calibri"/>
                <a:cs typeface="Calibri" panose="020F0502020204030204" pitchFamily="34" charset="0"/>
              </a:rPr>
              <a:t>accepted by Nature Physics</a:t>
            </a:r>
          </a:p>
          <a:p>
            <a:pPr defTabSz="457200" fontAlgn="base">
              <a:spcBef>
                <a:spcPct val="0"/>
              </a:spcBef>
              <a:spcAft>
                <a:spcPct val="0"/>
              </a:spcAft>
            </a:pPr>
            <a:r>
              <a:rPr lang="en-US" sz="1700" b="1" dirty="0">
                <a:solidFill>
                  <a:srgbClr val="000090"/>
                </a:solidFill>
                <a:latin typeface="Calibri" panose="020F0502020204030204" pitchFamily="34" charset="0"/>
                <a:ea typeface="Calibri"/>
                <a:cs typeface="Calibri" panose="020F0502020204030204" pitchFamily="34" charset="0"/>
              </a:rPr>
              <a:t>• Plans for SRC studies in interactions of carbon beam on proton in Fall 2021</a:t>
            </a:r>
          </a:p>
          <a:p>
            <a:pPr defTabSz="457200" fontAlgn="base">
              <a:spcBef>
                <a:spcPct val="0"/>
              </a:spcBef>
              <a:spcAft>
                <a:spcPct val="0"/>
              </a:spcAft>
            </a:pPr>
            <a:endParaRPr lang="en-US" sz="1700" b="1" dirty="0">
              <a:solidFill>
                <a:srgbClr val="000000"/>
              </a:solidFill>
              <a:latin typeface="Calibri" panose="020F0502020204030204" pitchFamily="34" charset="0"/>
              <a:cs typeface="Calibri" panose="020F0502020204030204" pitchFamily="34" charset="0"/>
            </a:endParaRPr>
          </a:p>
          <a:p>
            <a:pPr defTabSz="457200" fontAlgn="base">
              <a:spcBef>
                <a:spcPct val="0"/>
              </a:spcBef>
              <a:spcAft>
                <a:spcPct val="0"/>
              </a:spcAft>
            </a:pPr>
            <a:endParaRPr lang="en-US" sz="1700" b="1" dirty="0">
              <a:solidFill>
                <a:srgbClr val="000090"/>
              </a:solidFill>
              <a:latin typeface="Calibri" panose="020F0502020204030204" pitchFamily="34" charset="0"/>
              <a:ea typeface="Calibri"/>
              <a:cs typeface="Calibri" panose="020F0502020204030204" pitchFamily="34" charset="0"/>
            </a:endParaRPr>
          </a:p>
        </p:txBody>
      </p:sp>
      <p:sp>
        <p:nvSpPr>
          <p:cNvPr id="3" name="Прямоугольник 2"/>
          <p:cNvSpPr/>
          <p:nvPr/>
        </p:nvSpPr>
        <p:spPr>
          <a:xfrm>
            <a:off x="7751686" y="3282928"/>
            <a:ext cx="3701654" cy="369332"/>
          </a:xfrm>
          <a:prstGeom prst="rect">
            <a:avLst/>
          </a:prstGeom>
        </p:spPr>
        <p:txBody>
          <a:bodyPr wrap="none">
            <a:spAutoFit/>
          </a:bodyPr>
          <a:lstStyle/>
          <a:p>
            <a:pPr defTabSz="457200" fontAlgn="base">
              <a:spcBef>
                <a:spcPct val="0"/>
              </a:spcBef>
              <a:spcAft>
                <a:spcPct val="0"/>
              </a:spcAft>
              <a:defRPr/>
            </a:pPr>
            <a:r>
              <a:rPr lang="en-US" b="1" baseline="30000" dirty="0">
                <a:solidFill>
                  <a:srgbClr val="000000"/>
                </a:solidFill>
                <a:latin typeface="Arial"/>
                <a:cs typeface="Arial" charset="0"/>
              </a:rPr>
              <a:t>12</a:t>
            </a:r>
            <a:r>
              <a:rPr lang="en-US" b="1" dirty="0">
                <a:solidFill>
                  <a:srgbClr val="000000"/>
                </a:solidFill>
                <a:latin typeface="Arial"/>
                <a:cs typeface="Arial" charset="0"/>
              </a:rPr>
              <a:t>C + p </a:t>
            </a:r>
            <a:r>
              <a:rPr lang="en-US" b="1" dirty="0">
                <a:solidFill>
                  <a:srgbClr val="000000"/>
                </a:solidFill>
                <a:latin typeface="Arial"/>
                <a:cs typeface="Arial"/>
              </a:rPr>
              <a:t>→ 2p + </a:t>
            </a:r>
            <a:r>
              <a:rPr lang="en-US" b="1" baseline="30000" dirty="0">
                <a:solidFill>
                  <a:srgbClr val="000000"/>
                </a:solidFill>
                <a:latin typeface="Arial"/>
                <a:cs typeface="Arial"/>
              </a:rPr>
              <a:t>10</a:t>
            </a:r>
            <a:r>
              <a:rPr lang="en-US" b="1" dirty="0">
                <a:solidFill>
                  <a:srgbClr val="000000"/>
                </a:solidFill>
                <a:latin typeface="Arial"/>
                <a:cs typeface="Arial"/>
              </a:rPr>
              <a:t>B / </a:t>
            </a:r>
            <a:r>
              <a:rPr lang="en-US" b="1" baseline="30000" dirty="0">
                <a:solidFill>
                  <a:srgbClr val="000000"/>
                </a:solidFill>
                <a:latin typeface="Arial"/>
                <a:cs typeface="Arial"/>
              </a:rPr>
              <a:t>10</a:t>
            </a:r>
            <a:r>
              <a:rPr lang="en-US" b="1" dirty="0">
                <a:solidFill>
                  <a:srgbClr val="000000"/>
                </a:solidFill>
                <a:latin typeface="Arial"/>
                <a:cs typeface="Arial"/>
              </a:rPr>
              <a:t>Be + (n / p)</a:t>
            </a:r>
            <a:endParaRPr lang="en-US" b="1" dirty="0">
              <a:solidFill>
                <a:srgbClr val="000000"/>
              </a:solidFill>
              <a:latin typeface="Arial"/>
              <a:cs typeface="Arial" charset="0"/>
            </a:endParaRPr>
          </a:p>
        </p:txBody>
      </p:sp>
      <p:sp>
        <p:nvSpPr>
          <p:cNvPr id="5" name="Прямоугольник 4"/>
          <p:cNvSpPr/>
          <p:nvPr/>
        </p:nvSpPr>
        <p:spPr>
          <a:xfrm>
            <a:off x="524656" y="1011778"/>
            <a:ext cx="7585023" cy="1923604"/>
          </a:xfrm>
          <a:prstGeom prst="rect">
            <a:avLst/>
          </a:prstGeom>
        </p:spPr>
        <p:txBody>
          <a:bodyPr wrap="square">
            <a:spAutoFit/>
          </a:bodyPr>
          <a:lstStyle/>
          <a:p>
            <a:pPr defTabSz="457200" fontAlgn="base">
              <a:spcBef>
                <a:spcPct val="0"/>
              </a:spcBef>
              <a:spcAft>
                <a:spcPct val="0"/>
              </a:spcAft>
            </a:pPr>
            <a:r>
              <a:rPr lang="en-US" sz="1700" b="1" dirty="0">
                <a:solidFill>
                  <a:srgbClr val="FF0066"/>
                </a:solidFill>
                <a:latin typeface="Calibri" panose="020F0502020204030204" pitchFamily="34" charset="0"/>
                <a:cs typeface="Calibri" panose="020F0502020204030204" pitchFamily="34" charset="0"/>
              </a:rPr>
              <a:t>Next BM@N Kr (Xe) run in planned for End of 2021:</a:t>
            </a:r>
          </a:p>
          <a:p>
            <a:pPr defTabSz="457200" fontAlgn="base">
              <a:spcBef>
                <a:spcPct val="0"/>
              </a:spcBef>
              <a:spcAft>
                <a:spcPct val="0"/>
              </a:spcAft>
            </a:pPr>
            <a:r>
              <a:rPr lang="en-US" sz="1700" b="1" dirty="0">
                <a:solidFill>
                  <a:srgbClr val="000090"/>
                </a:solidFill>
                <a:latin typeface="Calibri" panose="020F0502020204030204" pitchFamily="34" charset="0"/>
                <a:cs typeface="Calibri" panose="020F0502020204030204" pitchFamily="34" charset="0"/>
              </a:rPr>
              <a:t>►Multi-strange hyperons: promising observables for the Equation</a:t>
            </a:r>
            <a:br>
              <a:rPr lang="en-US" sz="1700" b="1" dirty="0">
                <a:solidFill>
                  <a:srgbClr val="000090"/>
                </a:solidFill>
                <a:latin typeface="Calibri" panose="020F0502020204030204" pitchFamily="34" charset="0"/>
                <a:cs typeface="Calibri" panose="020F0502020204030204" pitchFamily="34" charset="0"/>
              </a:rPr>
            </a:br>
            <a:r>
              <a:rPr lang="en-US" sz="1700" b="1" dirty="0">
                <a:solidFill>
                  <a:srgbClr val="000090"/>
                </a:solidFill>
                <a:latin typeface="Calibri" panose="020F0502020204030204" pitchFamily="34" charset="0"/>
                <a:cs typeface="Calibri" panose="020F0502020204030204" pitchFamily="34" charset="0"/>
              </a:rPr>
              <a:t>of State of symmetric matter at </a:t>
            </a:r>
            <a:r>
              <a:rPr lang="en-US" sz="1700" b="1" dirty="0" err="1">
                <a:solidFill>
                  <a:srgbClr val="000090"/>
                </a:solidFill>
                <a:latin typeface="Calibri" panose="020F0502020204030204" pitchFamily="34" charset="0"/>
                <a:cs typeface="Calibri" panose="020F0502020204030204" pitchFamily="34" charset="0"/>
              </a:rPr>
              <a:t>Nuclotron</a:t>
            </a:r>
            <a:r>
              <a:rPr lang="en-US" sz="1700" b="1" dirty="0">
                <a:solidFill>
                  <a:srgbClr val="000090"/>
                </a:solidFill>
                <a:latin typeface="Calibri" panose="020F0502020204030204" pitchFamily="34" charset="0"/>
                <a:cs typeface="Calibri" panose="020F0502020204030204" pitchFamily="34" charset="0"/>
              </a:rPr>
              <a:t> beam energies</a:t>
            </a:r>
          </a:p>
          <a:p>
            <a:pPr defTabSz="457200" fontAlgn="base">
              <a:spcBef>
                <a:spcPct val="0"/>
              </a:spcBef>
              <a:spcAft>
                <a:spcPct val="0"/>
              </a:spcAft>
            </a:pPr>
            <a:r>
              <a:rPr lang="en-US" sz="1700" b="1" dirty="0">
                <a:solidFill>
                  <a:srgbClr val="000090"/>
                </a:solidFill>
                <a:latin typeface="Calibri" panose="020F0502020204030204" pitchFamily="34" charset="0"/>
                <a:cs typeface="Calibri" panose="020F0502020204030204" pitchFamily="34" charset="0"/>
              </a:rPr>
              <a:t>► Excitation function of </a:t>
            </a:r>
            <a:r>
              <a:rPr lang="el-GR" sz="1700" b="1" dirty="0">
                <a:solidFill>
                  <a:srgbClr val="000090"/>
                </a:solidFill>
                <a:latin typeface="Calibri" panose="020F0502020204030204" pitchFamily="34" charset="0"/>
                <a:cs typeface="Calibri" panose="020F0502020204030204" pitchFamily="34" charset="0"/>
              </a:rPr>
              <a:t>Ξ</a:t>
            </a:r>
            <a:r>
              <a:rPr lang="en-US" sz="1700" b="1" baseline="30000" dirty="0">
                <a:solidFill>
                  <a:srgbClr val="000090"/>
                </a:solidFill>
                <a:latin typeface="Calibri" panose="020F0502020204030204" pitchFamily="34" charset="0"/>
                <a:cs typeface="Calibri" panose="020F0502020204030204" pitchFamily="34" charset="0"/>
              </a:rPr>
              <a:t>-</a:t>
            </a:r>
            <a:r>
              <a:rPr lang="en-US" sz="1700" b="1" dirty="0">
                <a:solidFill>
                  <a:srgbClr val="000090"/>
                </a:solidFill>
                <a:latin typeface="Calibri" panose="020F0502020204030204" pitchFamily="34" charset="0"/>
                <a:cs typeface="Calibri" panose="020F0502020204030204" pitchFamily="34" charset="0"/>
              </a:rPr>
              <a:t> production at 2-3 beam energies → search for the onset of  thermal equilibration of </a:t>
            </a:r>
            <a:r>
              <a:rPr lang="el-GR" sz="1700" b="1" dirty="0">
                <a:solidFill>
                  <a:srgbClr val="000090"/>
                </a:solidFill>
                <a:latin typeface="Calibri" panose="020F0502020204030204" pitchFamily="34" charset="0"/>
                <a:cs typeface="Calibri" panose="020F0502020204030204" pitchFamily="34" charset="0"/>
              </a:rPr>
              <a:t>Ξ</a:t>
            </a:r>
            <a:r>
              <a:rPr lang="en-US" sz="1700" b="1" baseline="30000" dirty="0">
                <a:solidFill>
                  <a:srgbClr val="000090"/>
                </a:solidFill>
                <a:latin typeface="Calibri" panose="020F0502020204030204" pitchFamily="34" charset="0"/>
                <a:cs typeface="Calibri" panose="020F0502020204030204" pitchFamily="34" charset="0"/>
              </a:rPr>
              <a:t>-</a:t>
            </a:r>
            <a:r>
              <a:rPr lang="en-US" sz="1700" b="1" dirty="0">
                <a:solidFill>
                  <a:srgbClr val="000090"/>
                </a:solidFill>
                <a:latin typeface="Calibri" panose="020F0502020204030204" pitchFamily="34" charset="0"/>
                <a:cs typeface="Calibri" panose="020F0502020204030204" pitchFamily="34" charset="0"/>
              </a:rPr>
              <a:t> hyperons</a:t>
            </a:r>
          </a:p>
          <a:p>
            <a:pPr defTabSz="457200" fontAlgn="base">
              <a:spcBef>
                <a:spcPct val="0"/>
              </a:spcBef>
              <a:spcAft>
                <a:spcPct val="0"/>
              </a:spcAft>
            </a:pPr>
            <a:r>
              <a:rPr lang="en-US" sz="1700" b="1" dirty="0">
                <a:solidFill>
                  <a:srgbClr val="000090"/>
                </a:solidFill>
                <a:latin typeface="Calibri" panose="020F0502020204030204" pitchFamily="34" charset="0"/>
                <a:cs typeface="Calibri" panose="020F0502020204030204" pitchFamily="34" charset="0"/>
              </a:rPr>
              <a:t>► Search for light hyper-nuclei (</a:t>
            </a:r>
            <a:r>
              <a:rPr lang="en-US" sz="1700" baseline="30000" dirty="0">
                <a:solidFill>
                  <a:srgbClr val="000090"/>
                </a:solidFill>
                <a:latin typeface="Calibri" panose="020F0502020204030204" pitchFamily="34" charset="0"/>
                <a:cs typeface="Calibri" panose="020F0502020204030204" pitchFamily="34" charset="0"/>
              </a:rPr>
              <a:t>3</a:t>
            </a:r>
            <a:r>
              <a:rPr lang="en-US" sz="1700" b="1" dirty="0">
                <a:solidFill>
                  <a:srgbClr val="000090"/>
                </a:solidFill>
                <a:latin typeface="Calibri" panose="020F0502020204030204" pitchFamily="34" charset="0"/>
                <a:cs typeface="Calibri" panose="020F0502020204030204" pitchFamily="34" charset="0"/>
              </a:rPr>
              <a:t>H</a:t>
            </a:r>
            <a:r>
              <a:rPr lang="el-GR" sz="1700" baseline="-25000" dirty="0">
                <a:solidFill>
                  <a:srgbClr val="000090"/>
                </a:solidFill>
                <a:latin typeface="Calibri" panose="020F0502020204030204" pitchFamily="34" charset="0"/>
                <a:cs typeface="Calibri" panose="020F0502020204030204" pitchFamily="34" charset="0"/>
              </a:rPr>
              <a:t>Λ</a:t>
            </a:r>
            <a:r>
              <a:rPr lang="en-US" sz="1700" b="1" dirty="0">
                <a:solidFill>
                  <a:srgbClr val="000090"/>
                </a:solidFill>
                <a:latin typeface="Calibri" panose="020F0502020204030204" pitchFamily="34" charset="0"/>
                <a:cs typeface="Calibri" panose="020F0502020204030204" pitchFamily="34" charset="0"/>
              </a:rPr>
              <a:t>)</a:t>
            </a:r>
          </a:p>
          <a:p>
            <a:pPr defTabSz="457200" fontAlgn="base">
              <a:spcBef>
                <a:spcPct val="0"/>
              </a:spcBef>
              <a:spcAft>
                <a:spcPct val="0"/>
              </a:spcAft>
            </a:pPr>
            <a:endParaRPr lang="en-US" sz="1700" b="1" dirty="0">
              <a:solidFill>
                <a:srgbClr val="000090"/>
              </a:solidFill>
              <a:latin typeface="Calibri" panose="020F0502020204030204" pitchFamily="34" charset="0"/>
              <a:cs typeface="Calibri" panose="020F0502020204030204" pitchFamily="34" charset="0"/>
            </a:endParaRPr>
          </a:p>
        </p:txBody>
      </p:sp>
      <p:sp>
        <p:nvSpPr>
          <p:cNvPr id="6" name="TextBox 5"/>
          <p:cNvSpPr txBox="1"/>
          <p:nvPr/>
        </p:nvSpPr>
        <p:spPr>
          <a:xfrm>
            <a:off x="115993" y="4894874"/>
            <a:ext cx="5204631" cy="369332"/>
          </a:xfrm>
          <a:prstGeom prst="rect">
            <a:avLst/>
          </a:prstGeom>
          <a:noFill/>
        </p:spPr>
        <p:txBody>
          <a:bodyPr wrap="square" rtlCol="0">
            <a:spAutoFit/>
          </a:bodyPr>
          <a:lstStyle/>
          <a:p>
            <a:pPr defTabSz="457200" fontAlgn="base">
              <a:spcBef>
                <a:spcPct val="0"/>
              </a:spcBef>
              <a:spcAft>
                <a:spcPct val="0"/>
              </a:spcAft>
            </a:pPr>
            <a:r>
              <a:rPr lang="en-US" b="1" dirty="0">
                <a:solidFill>
                  <a:srgbClr val="000090"/>
                </a:solidFill>
                <a:latin typeface="Calibri" panose="020F0502020204030204" pitchFamily="34" charset="0"/>
                <a:cs typeface="Calibri" panose="020F0502020204030204" pitchFamily="34" charset="0"/>
              </a:rPr>
              <a:t>BM@N: 35 publications, 95 conference talks</a:t>
            </a:r>
            <a:endParaRPr lang="ru-RU" b="1" dirty="0">
              <a:solidFill>
                <a:srgbClr val="000090"/>
              </a:solidFill>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720F04E7-737F-7142-8E89-E725D08E5E30}"/>
              </a:ext>
            </a:extLst>
          </p:cNvPr>
          <p:cNvGraphicFramePr>
            <a:graphicFrameLocks noGrp="1"/>
          </p:cNvGraphicFramePr>
          <p:nvPr>
            <p:extLst>
              <p:ext uri="{D42A27DB-BD31-4B8C-83A1-F6EECF244321}">
                <p14:modId xmlns:p14="http://schemas.microsoft.com/office/powerpoint/2010/main" val="4115706119"/>
              </p:ext>
            </p:extLst>
          </p:nvPr>
        </p:nvGraphicFramePr>
        <p:xfrm>
          <a:off x="84031" y="5287478"/>
          <a:ext cx="7443314" cy="1524000"/>
        </p:xfrm>
        <a:graphic>
          <a:graphicData uri="http://schemas.openxmlformats.org/drawingml/2006/table">
            <a:tbl>
              <a:tblPr firstRow="1" bandRow="1">
                <a:tableStyleId>{5C22544A-7EE6-4342-B048-85BDC9FD1C3A}</a:tableStyleId>
              </a:tblPr>
              <a:tblGrid>
                <a:gridCol w="2980650">
                  <a:extLst>
                    <a:ext uri="{9D8B030D-6E8A-4147-A177-3AD203B41FA5}">
                      <a16:colId xmlns:a16="http://schemas.microsoft.com/office/drawing/2014/main" val="27310512"/>
                    </a:ext>
                  </a:extLst>
                </a:gridCol>
                <a:gridCol w="1647718">
                  <a:extLst>
                    <a:ext uri="{9D8B030D-6E8A-4147-A177-3AD203B41FA5}">
                      <a16:colId xmlns:a16="http://schemas.microsoft.com/office/drawing/2014/main" val="2590528881"/>
                    </a:ext>
                  </a:extLst>
                </a:gridCol>
                <a:gridCol w="2814946">
                  <a:extLst>
                    <a:ext uri="{9D8B030D-6E8A-4147-A177-3AD203B41FA5}">
                      <a16:colId xmlns:a16="http://schemas.microsoft.com/office/drawing/2014/main" val="2285693020"/>
                    </a:ext>
                  </a:extLst>
                </a:gridCol>
              </a:tblGrid>
              <a:tr h="215207">
                <a:tc gridSpan="3">
                  <a:txBody>
                    <a:bodyPr/>
                    <a:lstStyle/>
                    <a:p>
                      <a:pPr algn="ctr"/>
                      <a:r>
                        <a:rPr lang="en-US" sz="1400" dirty="0"/>
                        <a:t>Publications</a:t>
                      </a:r>
                    </a:p>
                  </a:txBody>
                  <a:tcPr>
                    <a:solidFill>
                      <a:srgbClr val="002060"/>
                    </a:solidFill>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984140916"/>
                  </a:ext>
                </a:extLst>
              </a:tr>
              <a:tr h="215207">
                <a:tc>
                  <a:txBody>
                    <a:bodyPr/>
                    <a:lstStyle/>
                    <a:p>
                      <a:endParaRPr lang="ru-RU" sz="1400" dirty="0"/>
                    </a:p>
                  </a:txBody>
                  <a:tcPr/>
                </a:tc>
                <a:tc>
                  <a:txBody>
                    <a:bodyPr/>
                    <a:lstStyle/>
                    <a:p>
                      <a:pPr algn="ctr"/>
                      <a:r>
                        <a:rPr lang="en-US" sz="1400" i="1" dirty="0">
                          <a:solidFill>
                            <a:srgbClr val="002060"/>
                          </a:solidFill>
                        </a:rPr>
                        <a:t>papers</a:t>
                      </a:r>
                      <a:endParaRPr lang="ru-RU" sz="1400" i="1" dirty="0">
                        <a:solidFill>
                          <a:srgbClr val="002060"/>
                        </a:solidFill>
                      </a:endParaRPr>
                    </a:p>
                  </a:txBody>
                  <a:tcPr/>
                </a:tc>
                <a:tc>
                  <a:txBody>
                    <a:bodyPr/>
                    <a:lstStyle/>
                    <a:p>
                      <a:pPr algn="ctr"/>
                      <a:r>
                        <a:rPr lang="en-US" sz="1400" i="1" dirty="0">
                          <a:solidFill>
                            <a:srgbClr val="002060"/>
                          </a:solidFill>
                        </a:rPr>
                        <a:t>conference reports</a:t>
                      </a:r>
                      <a:endParaRPr lang="ru-RU" sz="1400" i="1" dirty="0">
                        <a:solidFill>
                          <a:srgbClr val="002060"/>
                        </a:solidFill>
                      </a:endParaRPr>
                    </a:p>
                  </a:txBody>
                  <a:tcPr/>
                </a:tc>
                <a:extLst>
                  <a:ext uri="{0D108BD9-81ED-4DB2-BD59-A6C34878D82A}">
                    <a16:rowId xmlns:a16="http://schemas.microsoft.com/office/drawing/2014/main" val="2400708820"/>
                  </a:ext>
                </a:extLst>
              </a:tr>
              <a:tr h="215207">
                <a:tc>
                  <a:txBody>
                    <a:bodyPr/>
                    <a:lstStyle/>
                    <a:p>
                      <a:r>
                        <a:rPr lang="en-US" sz="1400" b="1" dirty="0"/>
                        <a:t>Accelerator systems</a:t>
                      </a:r>
                      <a:endParaRPr lang="ru-RU" sz="1400" b="1" dirty="0"/>
                    </a:p>
                  </a:txBody>
                  <a:tcPr/>
                </a:tc>
                <a:tc>
                  <a:txBody>
                    <a:bodyPr/>
                    <a:lstStyle/>
                    <a:p>
                      <a:pPr algn="ctr"/>
                      <a:r>
                        <a:rPr lang="en-US" sz="1400" b="1" dirty="0"/>
                        <a:t>173</a:t>
                      </a:r>
                      <a:endParaRPr lang="ru-RU" sz="1400" b="1" dirty="0"/>
                    </a:p>
                  </a:txBody>
                  <a:tcPr/>
                </a:tc>
                <a:tc>
                  <a:txBody>
                    <a:bodyPr/>
                    <a:lstStyle/>
                    <a:p>
                      <a:pPr algn="ctr"/>
                      <a:r>
                        <a:rPr lang="en-US" sz="1400" b="1" dirty="0"/>
                        <a:t>252</a:t>
                      </a:r>
                      <a:endParaRPr lang="ru-RU" sz="1400" b="1" dirty="0"/>
                    </a:p>
                  </a:txBody>
                  <a:tcPr/>
                </a:tc>
                <a:extLst>
                  <a:ext uri="{0D108BD9-81ED-4DB2-BD59-A6C34878D82A}">
                    <a16:rowId xmlns:a16="http://schemas.microsoft.com/office/drawing/2014/main" val="555879354"/>
                  </a:ext>
                </a:extLst>
              </a:tr>
              <a:tr h="215207">
                <a:tc>
                  <a:txBody>
                    <a:bodyPr/>
                    <a:lstStyle/>
                    <a:p>
                      <a:r>
                        <a:rPr lang="en-US" sz="1400" b="1" dirty="0"/>
                        <a:t>BM@N</a:t>
                      </a:r>
                      <a:endParaRPr lang="ru-RU" sz="1400" b="1" dirty="0"/>
                    </a:p>
                  </a:txBody>
                  <a:tcPr/>
                </a:tc>
                <a:tc>
                  <a:txBody>
                    <a:bodyPr/>
                    <a:lstStyle/>
                    <a:p>
                      <a:pPr algn="ctr"/>
                      <a:r>
                        <a:rPr lang="en-US" sz="1400" b="1" dirty="0"/>
                        <a:t>35</a:t>
                      </a:r>
                      <a:endParaRPr lang="ru-RU" sz="1400" b="1" dirty="0"/>
                    </a:p>
                  </a:txBody>
                  <a:tcPr/>
                </a:tc>
                <a:tc>
                  <a:txBody>
                    <a:bodyPr/>
                    <a:lstStyle/>
                    <a:p>
                      <a:pPr algn="ctr"/>
                      <a:r>
                        <a:rPr lang="en-US" sz="1400" b="1" dirty="0"/>
                        <a:t>95</a:t>
                      </a:r>
                      <a:endParaRPr lang="ru-RU" sz="1400" b="1" dirty="0"/>
                    </a:p>
                  </a:txBody>
                  <a:tcPr/>
                </a:tc>
                <a:extLst>
                  <a:ext uri="{0D108BD9-81ED-4DB2-BD59-A6C34878D82A}">
                    <a16:rowId xmlns:a16="http://schemas.microsoft.com/office/drawing/2014/main" val="2625661227"/>
                  </a:ext>
                </a:extLst>
              </a:tr>
              <a:tr h="215207">
                <a:tc>
                  <a:txBody>
                    <a:bodyPr/>
                    <a:lstStyle/>
                    <a:p>
                      <a:r>
                        <a:rPr lang="en-US" sz="1400" b="1" dirty="0"/>
                        <a:t>MPD</a:t>
                      </a:r>
                      <a:endParaRPr lang="ru-RU" sz="1400" b="1" dirty="0"/>
                    </a:p>
                  </a:txBody>
                  <a:tcPr/>
                </a:tc>
                <a:tc>
                  <a:txBody>
                    <a:bodyPr/>
                    <a:lstStyle/>
                    <a:p>
                      <a:pPr algn="ctr"/>
                      <a:r>
                        <a:rPr lang="en-US" sz="1400" b="1" dirty="0"/>
                        <a:t>44</a:t>
                      </a:r>
                      <a:endParaRPr lang="ru-RU" sz="1400" b="1" dirty="0"/>
                    </a:p>
                  </a:txBody>
                  <a:tcPr/>
                </a:tc>
                <a:tc>
                  <a:txBody>
                    <a:bodyPr/>
                    <a:lstStyle/>
                    <a:p>
                      <a:pPr algn="ctr"/>
                      <a:r>
                        <a:rPr lang="en-US" sz="1400" b="1" dirty="0"/>
                        <a:t>92</a:t>
                      </a:r>
                      <a:endParaRPr lang="ru-RU" sz="1400" b="1" dirty="0"/>
                    </a:p>
                  </a:txBody>
                  <a:tcPr/>
                </a:tc>
                <a:extLst>
                  <a:ext uri="{0D108BD9-81ED-4DB2-BD59-A6C34878D82A}">
                    <a16:rowId xmlns:a16="http://schemas.microsoft.com/office/drawing/2014/main" val="2573894772"/>
                  </a:ext>
                </a:extLst>
              </a:tr>
            </a:tbl>
          </a:graphicData>
        </a:graphic>
      </p:graphicFrame>
      <p:sp>
        <p:nvSpPr>
          <p:cNvPr id="8" name="Прямоугольник 7">
            <a:extLst>
              <a:ext uri="{FF2B5EF4-FFF2-40B4-BE49-F238E27FC236}">
                <a16:creationId xmlns:a16="http://schemas.microsoft.com/office/drawing/2014/main" id="{837532CB-22B8-4D04-AE6F-EB8A71973F9D}"/>
              </a:ext>
            </a:extLst>
          </p:cNvPr>
          <p:cNvSpPr/>
          <p:nvPr/>
        </p:nvSpPr>
        <p:spPr>
          <a:xfrm>
            <a:off x="7577703" y="5142178"/>
            <a:ext cx="4498304" cy="615553"/>
          </a:xfrm>
          <a:prstGeom prst="rect">
            <a:avLst/>
          </a:prstGeom>
        </p:spPr>
        <p:txBody>
          <a:bodyPr wrap="square">
            <a:spAutoFit/>
          </a:bodyPr>
          <a:lstStyle/>
          <a:p>
            <a:pPr lvl="0" defTabSz="457200" fontAlgn="base">
              <a:spcBef>
                <a:spcPct val="0"/>
              </a:spcBef>
              <a:spcAft>
                <a:spcPct val="0"/>
              </a:spcAft>
            </a:pPr>
            <a:r>
              <a:rPr lang="en-US" sz="1700" b="1" dirty="0">
                <a:solidFill>
                  <a:srgbClr val="000090"/>
                </a:solidFill>
                <a:latin typeface="Calibri" panose="020F0502020204030204" pitchFamily="34" charset="0"/>
                <a:ea typeface="Calibri"/>
                <a:cs typeface="Calibri" panose="020F0502020204030204" pitchFamily="34" charset="0"/>
              </a:rPr>
              <a:t>► Incr. statistics of exclusive SRC process by 10</a:t>
            </a:r>
          </a:p>
          <a:p>
            <a:pPr lvl="0" defTabSz="457200" fontAlgn="base">
              <a:spcBef>
                <a:spcPct val="0"/>
              </a:spcBef>
              <a:spcAft>
                <a:spcPct val="0"/>
              </a:spcAft>
            </a:pPr>
            <a:r>
              <a:rPr lang="en-US" sz="1700" b="1" dirty="0">
                <a:solidFill>
                  <a:srgbClr val="000090"/>
                </a:solidFill>
                <a:latin typeface="Calibri" panose="020F0502020204030204" pitchFamily="34" charset="0"/>
                <a:ea typeface="Calibri"/>
                <a:cs typeface="Calibri" panose="020F0502020204030204" pitchFamily="34" charset="0"/>
              </a:rPr>
              <a:t>► Full evaluation of SRC process cross section</a:t>
            </a:r>
          </a:p>
        </p:txBody>
      </p:sp>
      <p:sp>
        <p:nvSpPr>
          <p:cNvPr id="15364" name="Прямоугольник 2"/>
          <p:cNvSpPr>
            <a:spLocks noChangeArrowheads="1"/>
          </p:cNvSpPr>
          <p:nvPr/>
        </p:nvSpPr>
        <p:spPr bwMode="auto">
          <a:xfrm>
            <a:off x="1960485" y="58364"/>
            <a:ext cx="7693182" cy="103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fontAlgn="base">
              <a:lnSpc>
                <a:spcPct val="85000"/>
              </a:lnSpc>
              <a:spcBef>
                <a:spcPct val="0"/>
              </a:spcBef>
              <a:spcAft>
                <a:spcPct val="0"/>
              </a:spcAft>
            </a:pPr>
            <a:r>
              <a:rPr lang="en-GB" altLang="ru-RU" sz="3600" b="1" cap="small" dirty="0">
                <a:solidFill>
                  <a:srgbClr val="0066CC"/>
                </a:solidFill>
                <a:latin typeface="Calibri" panose="020F0502020204030204" pitchFamily="34" charset="0"/>
                <a:cs typeface="Calibri" panose="020F0502020204030204" pitchFamily="34" charset="0"/>
              </a:rPr>
              <a:t>BM@N heavy ion program and studies of short range correlations</a:t>
            </a:r>
          </a:p>
        </p:txBody>
      </p:sp>
      <p:sp>
        <p:nvSpPr>
          <p:cNvPr id="27" name="TextBox 26">
            <a:extLst>
              <a:ext uri="{FF2B5EF4-FFF2-40B4-BE49-F238E27FC236}">
                <a16:creationId xmlns:a16="http://schemas.microsoft.com/office/drawing/2014/main" id="{6E93A18E-3A00-42F5-AB2D-0F1818C32060}"/>
              </a:ext>
            </a:extLst>
          </p:cNvPr>
          <p:cNvSpPr txBox="1"/>
          <p:nvPr/>
        </p:nvSpPr>
        <p:spPr>
          <a:xfrm>
            <a:off x="7577703" y="6484435"/>
            <a:ext cx="4597400" cy="369332"/>
          </a:xfrm>
          <a:prstGeom prst="rect">
            <a:avLst/>
          </a:prstGeom>
          <a:solidFill>
            <a:srgbClr val="FFFF00"/>
          </a:solidFill>
        </p:spPr>
        <p:txBody>
          <a:bodyPr wrap="square" rtlCol="0">
            <a:spAutoFit/>
          </a:bodyPr>
          <a:lstStyle/>
          <a:p>
            <a:r>
              <a:rPr lang="en-US" b="1" dirty="0">
                <a:solidFill>
                  <a:srgbClr val="3333CC">
                    <a:lumMod val="75000"/>
                  </a:srgbClr>
                </a:solidFill>
                <a:latin typeface="Calibri" panose="020F0502020204030204"/>
                <a:cs typeface="Calibri" panose="020F0502020204030204" pitchFamily="34" charset="0"/>
              </a:rPr>
              <a:t>More details in the talk by Vladimir </a:t>
            </a:r>
            <a:r>
              <a:rPr lang="en-US" b="1" dirty="0" err="1">
                <a:solidFill>
                  <a:srgbClr val="3333CC">
                    <a:lumMod val="75000"/>
                  </a:srgbClr>
                </a:solidFill>
                <a:latin typeface="Calibri" panose="020F0502020204030204"/>
                <a:cs typeface="Calibri" panose="020F0502020204030204" pitchFamily="34" charset="0"/>
              </a:rPr>
              <a:t>Kekelidze</a:t>
            </a:r>
            <a:endParaRPr lang="ru-RU" b="1" dirty="0">
              <a:solidFill>
                <a:srgbClr val="3333CC">
                  <a:lumMod val="75000"/>
                </a:srgbClr>
              </a:solidFill>
              <a:latin typeface="Calibri" panose="020F0502020204030204"/>
              <a:cs typeface="Calibri" panose="020F0502020204030204" pitchFamily="34" charset="0"/>
            </a:endParaRPr>
          </a:p>
        </p:txBody>
      </p:sp>
      <p:grpSp>
        <p:nvGrpSpPr>
          <p:cNvPr id="19" name="Группа 18">
            <a:extLst>
              <a:ext uri="{FF2B5EF4-FFF2-40B4-BE49-F238E27FC236}">
                <a16:creationId xmlns:a16="http://schemas.microsoft.com/office/drawing/2014/main" id="{455B8D20-5205-45A0-9E72-30F38FE87D64}"/>
              </a:ext>
            </a:extLst>
          </p:cNvPr>
          <p:cNvGrpSpPr/>
          <p:nvPr/>
        </p:nvGrpSpPr>
        <p:grpSpPr>
          <a:xfrm>
            <a:off x="1" y="132670"/>
            <a:ext cx="1352550" cy="813904"/>
            <a:chOff x="1" y="132670"/>
            <a:chExt cx="1352550" cy="813904"/>
          </a:xfrm>
        </p:grpSpPr>
        <p:pic>
          <p:nvPicPr>
            <p:cNvPr id="20" name="Рисунок 19">
              <a:extLst>
                <a:ext uri="{FF2B5EF4-FFF2-40B4-BE49-F238E27FC236}">
                  <a16:creationId xmlns:a16="http://schemas.microsoft.com/office/drawing/2014/main" id="{902E699A-B98F-4149-83CB-97C7F265F8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21" name="Прямоугольник 20">
              <a:extLst>
                <a:ext uri="{FF2B5EF4-FFF2-40B4-BE49-F238E27FC236}">
                  <a16:creationId xmlns:a16="http://schemas.microsoft.com/office/drawing/2014/main" id="{F5F97EC8-B825-44CE-AA49-EE09966D2204}"/>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807968" y="116632"/>
            <a:ext cx="136815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6559991" y="5951762"/>
            <a:ext cx="49683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DGFRS-2 separator, </a:t>
            </a:r>
            <a:r>
              <a:rPr kumimoji="0" lang="ru-RU" sz="2400" b="0" i="0" u="none" strike="noStrike" kern="1200" cap="none" spc="0" normalizeH="0" baseline="30000" noProof="0" dirty="0">
                <a:ln>
                  <a:noFill/>
                </a:ln>
                <a:solidFill>
                  <a:prstClr val="black"/>
                </a:solidFill>
                <a:effectLst/>
                <a:uLnTx/>
                <a:uFillTx/>
                <a:ea typeface="+mn-ea"/>
                <a:cs typeface="+mn-cs"/>
              </a:rPr>
              <a:t>48</a:t>
            </a:r>
            <a:r>
              <a:rPr kumimoji="0" lang="ru-RU" sz="2400" b="0" i="0" u="none" strike="noStrike" kern="1200" cap="none" spc="0" normalizeH="0" baseline="0" noProof="0" dirty="0">
                <a:ln>
                  <a:noFill/>
                </a:ln>
                <a:solidFill>
                  <a:prstClr val="black"/>
                </a:solidFill>
                <a:effectLst/>
                <a:uLnTx/>
                <a:uFillTx/>
                <a:ea typeface="+mn-ea"/>
                <a:cs typeface="+mn-cs"/>
              </a:rPr>
              <a:t>Са + </a:t>
            </a:r>
            <a:r>
              <a:rPr kumimoji="0" lang="ru-RU" sz="2400" b="0" i="0" u="none" strike="noStrike" kern="1200" cap="none" spc="0" normalizeH="0" baseline="30000" noProof="0" dirty="0">
                <a:ln>
                  <a:noFill/>
                </a:ln>
                <a:solidFill>
                  <a:prstClr val="black"/>
                </a:solidFill>
                <a:effectLst/>
                <a:uLnTx/>
                <a:uFillTx/>
                <a:ea typeface="+mn-ea"/>
                <a:cs typeface="+mn-cs"/>
              </a:rPr>
              <a:t>243</a:t>
            </a:r>
            <a:r>
              <a:rPr kumimoji="0" lang="en-US" sz="2400" b="0" i="0" u="none" strike="noStrike" kern="1200" cap="none" spc="0" normalizeH="0" baseline="0" noProof="0" dirty="0">
                <a:ln>
                  <a:noFill/>
                </a:ln>
                <a:solidFill>
                  <a:prstClr val="black"/>
                </a:solidFill>
                <a:effectLst/>
                <a:uLnTx/>
                <a:uFillTx/>
                <a:ea typeface="+mn-ea"/>
                <a:cs typeface="+mn-cs"/>
              </a:rPr>
              <a:t>Am</a:t>
            </a:r>
          </a:p>
        </p:txBody>
      </p:sp>
      <p:sp>
        <p:nvSpPr>
          <p:cNvPr id="10" name="TextBox 9">
            <a:extLst>
              <a:ext uri="{FF2B5EF4-FFF2-40B4-BE49-F238E27FC236}">
                <a16:creationId xmlns:a16="http://schemas.microsoft.com/office/drawing/2014/main" id="{A3728B2F-4514-41AB-B48B-74DE54EC4C00}"/>
              </a:ext>
            </a:extLst>
          </p:cNvPr>
          <p:cNvSpPr txBox="1"/>
          <p:nvPr/>
        </p:nvSpPr>
        <p:spPr>
          <a:xfrm>
            <a:off x="312750" y="4934356"/>
            <a:ext cx="5711242" cy="175432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S Mincho"/>
                <a:cs typeface="+mn-cs"/>
              </a:rPr>
              <a:t>24 days in Nov.-Dec. 2020 &amp; 16 days in Jan.-Feb. 2021;</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S Mincho"/>
                <a:cs typeface="+mn-cs"/>
              </a:rPr>
              <a:t>55 decay chains of </a:t>
            </a:r>
            <a:r>
              <a:rPr kumimoji="0" lang="ru-RU" sz="1800" b="0" i="0" u="none" strike="noStrike" kern="1200" cap="none" spc="0" normalizeH="0" baseline="30000" noProof="0" dirty="0">
                <a:ln>
                  <a:noFill/>
                </a:ln>
                <a:solidFill>
                  <a:prstClr val="black"/>
                </a:solidFill>
                <a:effectLst/>
                <a:uLnTx/>
                <a:uFillTx/>
                <a:ea typeface="+mn-ea"/>
                <a:cs typeface="+mn-cs"/>
              </a:rPr>
              <a:t>2</a:t>
            </a:r>
            <a:r>
              <a:rPr kumimoji="0" lang="en-US" sz="1800" b="0" i="0" u="none" strike="noStrike" kern="1200" cap="none" spc="0" normalizeH="0" baseline="30000" noProof="0" dirty="0">
                <a:ln>
                  <a:noFill/>
                </a:ln>
                <a:solidFill>
                  <a:prstClr val="black"/>
                </a:solidFill>
                <a:effectLst/>
                <a:uLnTx/>
                <a:uFillTx/>
                <a:ea typeface="+mn-ea"/>
                <a:cs typeface="+mn-cs"/>
              </a:rPr>
              <a:t>88</a:t>
            </a:r>
            <a:r>
              <a:rPr kumimoji="0" lang="en-US" sz="1800" b="0" i="0" u="none" strike="noStrike" kern="1200" cap="none" spc="0" normalizeH="0" baseline="0" noProof="0" dirty="0">
                <a:ln>
                  <a:noFill/>
                </a:ln>
                <a:solidFill>
                  <a:prstClr val="black"/>
                </a:solidFill>
                <a:effectLst/>
                <a:uLnTx/>
                <a:uFillTx/>
                <a:ea typeface="+mn-ea"/>
                <a:cs typeface="+mn-cs"/>
              </a:rPr>
              <a:t>Mc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S Mincho"/>
                <a:cs typeface="+mn-cs"/>
              </a:rPr>
              <a:t>6 decay chains of </a:t>
            </a:r>
            <a:r>
              <a:rPr kumimoji="0" lang="ru-RU" sz="1800" b="0" i="0" u="none" strike="noStrike" kern="1200" cap="none" spc="0" normalizeH="0" baseline="30000" noProof="0" dirty="0">
                <a:ln>
                  <a:noFill/>
                </a:ln>
                <a:solidFill>
                  <a:prstClr val="black"/>
                </a:solidFill>
                <a:effectLst/>
                <a:uLnTx/>
                <a:uFillTx/>
                <a:ea typeface="+mn-ea"/>
                <a:cs typeface="+mn-cs"/>
              </a:rPr>
              <a:t>2</a:t>
            </a:r>
            <a:r>
              <a:rPr kumimoji="0" lang="en-US" sz="1800" b="0" i="0" u="none" strike="noStrike" kern="1200" cap="none" spc="0" normalizeH="0" baseline="30000" noProof="0" dirty="0">
                <a:ln>
                  <a:noFill/>
                </a:ln>
                <a:solidFill>
                  <a:prstClr val="black"/>
                </a:solidFill>
                <a:effectLst/>
                <a:uLnTx/>
                <a:uFillTx/>
                <a:ea typeface="+mn-ea"/>
                <a:cs typeface="+mn-cs"/>
              </a:rPr>
              <a:t>89</a:t>
            </a:r>
            <a:r>
              <a:rPr kumimoji="0" lang="en-US" sz="1800" b="0" i="0" u="none" strike="noStrike" kern="1200" cap="none" spc="0" normalizeH="0" baseline="0" noProof="0" dirty="0">
                <a:ln>
                  <a:noFill/>
                </a:ln>
                <a:solidFill>
                  <a:prstClr val="black"/>
                </a:solidFill>
                <a:effectLst/>
                <a:uLnTx/>
                <a:uFillTx/>
                <a:ea typeface="+mn-ea"/>
                <a:cs typeface="+mn-cs"/>
              </a:rPr>
              <a:t>Mc</a:t>
            </a:r>
            <a:endParaRPr kumimoji="0" lang="en-US" sz="1800" b="0" i="0" u="none" strike="noStrike" kern="1200" cap="none" spc="0" normalizeH="0" baseline="0" noProof="0" dirty="0">
              <a:ln>
                <a:noFill/>
              </a:ln>
              <a:solidFill>
                <a:prstClr val="black"/>
              </a:solidFill>
              <a:effectLst/>
              <a:uLnTx/>
              <a:uFillTx/>
              <a:ea typeface="MS Mincho"/>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S Mincho"/>
                <a:cs typeface="+mn-cs"/>
              </a:rPr>
              <a:t>Alpha-decay of </a:t>
            </a:r>
            <a:r>
              <a:rPr kumimoji="0" lang="ru-RU" sz="1800" b="0" i="0" u="none" strike="noStrike" kern="1200" cap="none" spc="0" normalizeH="0" baseline="30000" noProof="0" dirty="0">
                <a:ln>
                  <a:noFill/>
                </a:ln>
                <a:solidFill>
                  <a:prstClr val="black"/>
                </a:solidFill>
                <a:effectLst/>
                <a:uLnTx/>
                <a:uFillTx/>
                <a:ea typeface="+mn-ea"/>
                <a:cs typeface="+mn-cs"/>
              </a:rPr>
              <a:t>2</a:t>
            </a:r>
            <a:r>
              <a:rPr kumimoji="0" lang="en-US" sz="1800" b="0" i="0" u="none" strike="noStrike" kern="1200" cap="none" spc="0" normalizeH="0" baseline="30000" noProof="0" dirty="0">
                <a:ln>
                  <a:noFill/>
                </a:ln>
                <a:solidFill>
                  <a:prstClr val="black"/>
                </a:solidFill>
                <a:effectLst/>
                <a:uLnTx/>
                <a:uFillTx/>
                <a:ea typeface="+mn-ea"/>
                <a:cs typeface="+mn-cs"/>
              </a:rPr>
              <a:t>68</a:t>
            </a:r>
            <a:r>
              <a:rPr kumimoji="0" lang="en-US" sz="1800" b="0" i="0" u="none" strike="noStrike" kern="1200" cap="none" spc="0" normalizeH="0" baseline="0" noProof="0" dirty="0">
                <a:ln>
                  <a:noFill/>
                </a:ln>
                <a:solidFill>
                  <a:prstClr val="black"/>
                </a:solidFill>
                <a:effectLst/>
                <a:uLnTx/>
                <a:uFillTx/>
                <a:ea typeface="+mn-ea"/>
                <a:cs typeface="+mn-cs"/>
              </a:rPr>
              <a:t>Db </a:t>
            </a:r>
            <a:r>
              <a:rPr kumimoji="0" lang="en-US" sz="1800" b="0" i="0" u="none" strike="noStrike" kern="1200" cap="none" spc="0" normalizeH="0" baseline="0" noProof="0" dirty="0">
                <a:ln>
                  <a:noFill/>
                </a:ln>
                <a:solidFill>
                  <a:prstClr val="black"/>
                </a:solidFill>
                <a:effectLst/>
                <a:uLnTx/>
                <a:uFillTx/>
                <a:ea typeface="MS Mincho"/>
                <a:cs typeface="+mn-cs"/>
              </a:rPr>
              <a:t>and fission of the new isotope </a:t>
            </a:r>
            <a:r>
              <a:rPr kumimoji="0" lang="ru-RU" sz="1800" b="0" i="0" u="none" strike="noStrike" kern="1200" cap="none" spc="0" normalizeH="0" baseline="30000" noProof="0" dirty="0">
                <a:ln>
                  <a:noFill/>
                </a:ln>
                <a:solidFill>
                  <a:prstClr val="black"/>
                </a:solidFill>
                <a:effectLst/>
                <a:uLnTx/>
                <a:uFillTx/>
                <a:ea typeface="+mn-ea"/>
                <a:cs typeface="+mn-cs"/>
              </a:rPr>
              <a:t>2</a:t>
            </a:r>
            <a:r>
              <a:rPr kumimoji="0" lang="en-US" sz="1800" b="0" i="0" u="none" strike="noStrike" kern="1200" cap="none" spc="0" normalizeH="0" baseline="30000" noProof="0" dirty="0">
                <a:ln>
                  <a:noFill/>
                </a:ln>
                <a:solidFill>
                  <a:prstClr val="black"/>
                </a:solidFill>
                <a:effectLst/>
                <a:uLnTx/>
                <a:uFillTx/>
                <a:ea typeface="+mn-ea"/>
                <a:cs typeface="+mn-cs"/>
              </a:rPr>
              <a:t>64</a:t>
            </a:r>
            <a:r>
              <a:rPr kumimoji="0" lang="en-US" sz="1800" b="0" i="0" u="none" strike="noStrike" kern="1200" cap="none" spc="0" normalizeH="0" baseline="0" noProof="0" dirty="0">
                <a:ln>
                  <a:noFill/>
                </a:ln>
                <a:solidFill>
                  <a:prstClr val="black"/>
                </a:solidFill>
                <a:effectLst/>
                <a:uLnTx/>
                <a:uFillTx/>
                <a:ea typeface="+mn-ea"/>
                <a:cs typeface="+mn-cs"/>
              </a:rPr>
              <a:t>Lr </a:t>
            </a:r>
            <a:r>
              <a:rPr kumimoji="0" lang="en-US" sz="1800" b="0" i="0" u="none" strike="noStrike" kern="1200" cap="none" spc="0" normalizeH="0" baseline="0" noProof="0" dirty="0">
                <a:ln>
                  <a:noFill/>
                </a:ln>
                <a:solidFill>
                  <a:prstClr val="black"/>
                </a:solidFill>
                <a:effectLst/>
                <a:uLnTx/>
                <a:uFillTx/>
                <a:ea typeface="MS Mincho"/>
                <a:cs typeface="+mn-cs"/>
              </a:rPr>
              <a:t>have been registered for the first time (</a:t>
            </a:r>
            <a:r>
              <a:rPr kumimoji="0" lang="en-US" sz="1800" b="0" i="1" u="none" strike="noStrike" kern="1200" cap="none" spc="0" normalizeH="0" baseline="0" noProof="0" dirty="0">
                <a:ln>
                  <a:noFill/>
                </a:ln>
                <a:solidFill>
                  <a:prstClr val="black"/>
                </a:solidFill>
                <a:effectLst/>
                <a:uLnTx/>
                <a:uFillTx/>
                <a:ea typeface="MS Mincho"/>
                <a:cs typeface="+mn-cs"/>
              </a:rPr>
              <a:t>preliminary</a:t>
            </a:r>
            <a:r>
              <a:rPr kumimoji="0" lang="en-US" sz="1800" b="0" i="0" u="none" strike="noStrike" kern="1200" cap="none" spc="0" normalizeH="0" baseline="0" noProof="0" dirty="0">
                <a:ln>
                  <a:noFill/>
                </a:ln>
                <a:solidFill>
                  <a:prstClr val="black"/>
                </a:solidFill>
                <a:effectLst/>
                <a:uLnTx/>
                <a:uFillTx/>
                <a:ea typeface="MS Mincho"/>
                <a:cs typeface="+mn-cs"/>
              </a:rPr>
              <a:t>).</a:t>
            </a:r>
          </a:p>
        </p:txBody>
      </p:sp>
      <p:grpSp>
        <p:nvGrpSpPr>
          <p:cNvPr id="13" name="Группа 12"/>
          <p:cNvGrpSpPr/>
          <p:nvPr/>
        </p:nvGrpSpPr>
        <p:grpSpPr>
          <a:xfrm>
            <a:off x="7527829" y="760542"/>
            <a:ext cx="2952328" cy="2664296"/>
            <a:chOff x="7248128" y="620688"/>
            <a:chExt cx="2952328" cy="2664296"/>
          </a:xfrm>
        </p:grpSpPr>
        <p:pic>
          <p:nvPicPr>
            <p:cNvPr id="8" name="Рисунок 7" descr="qq2.bmp"/>
            <p:cNvPicPr>
              <a:picLocks noChangeAspect="1"/>
            </p:cNvPicPr>
            <p:nvPr/>
          </p:nvPicPr>
          <p:blipFill rotWithShape="1">
            <a:blip r:embed="rId3" cstate="screen">
              <a:extLst>
                <a:ext uri="{28A0092B-C50C-407E-A947-70E740481C1C}">
                  <a14:useLocalDpi xmlns:a14="http://schemas.microsoft.com/office/drawing/2010/main"/>
                </a:ext>
              </a:extLst>
            </a:blip>
            <a:srcRect t="12123"/>
            <a:stretch/>
          </p:blipFill>
          <p:spPr>
            <a:xfrm>
              <a:off x="7248128" y="620688"/>
              <a:ext cx="2952328" cy="2609838"/>
            </a:xfrm>
            <a:prstGeom prst="rect">
              <a:avLst/>
            </a:prstGeom>
          </p:spPr>
        </p:pic>
        <p:sp>
          <p:nvSpPr>
            <p:cNvPr id="12" name="Прямоугольник 11"/>
            <p:cNvSpPr/>
            <p:nvPr/>
          </p:nvSpPr>
          <p:spPr>
            <a:xfrm>
              <a:off x="7608168" y="2420888"/>
              <a:ext cx="2592288"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 name="Группа 14"/>
          <p:cNvGrpSpPr/>
          <p:nvPr/>
        </p:nvGrpSpPr>
        <p:grpSpPr>
          <a:xfrm>
            <a:off x="384425" y="707698"/>
            <a:ext cx="7048786" cy="4129240"/>
            <a:chOff x="104724" y="567844"/>
            <a:chExt cx="7048786" cy="4129240"/>
          </a:xfrm>
        </p:grpSpPr>
        <p:grpSp>
          <p:nvGrpSpPr>
            <p:cNvPr id="11" name="Группа 10"/>
            <p:cNvGrpSpPr/>
            <p:nvPr/>
          </p:nvGrpSpPr>
          <p:grpSpPr>
            <a:xfrm>
              <a:off x="104724" y="621398"/>
              <a:ext cx="7048786" cy="4075686"/>
              <a:chOff x="104724" y="621398"/>
              <a:chExt cx="7048786" cy="4075686"/>
            </a:xfrm>
          </p:grpSpPr>
          <p:pic>
            <p:nvPicPr>
              <p:cNvPr id="7" name="Рисунок 6" descr="qq4.bmp"/>
              <p:cNvPicPr>
                <a:picLocks noChangeAspect="1"/>
              </p:cNvPicPr>
              <p:nvPr/>
            </p:nvPicPr>
            <p:blipFill rotWithShape="1">
              <a:blip r:embed="rId4" cstate="screen">
                <a:extLst>
                  <a:ext uri="{28A0092B-C50C-407E-A947-70E740481C1C}">
                    <a14:useLocalDpi xmlns:a14="http://schemas.microsoft.com/office/drawing/2010/main"/>
                  </a:ext>
                </a:extLst>
              </a:blip>
              <a:srcRect t="8396"/>
              <a:stretch/>
            </p:blipFill>
            <p:spPr>
              <a:xfrm>
                <a:off x="312750" y="621398"/>
                <a:ext cx="6840760" cy="3862597"/>
              </a:xfrm>
              <a:prstGeom prst="rect">
                <a:avLst/>
              </a:prstGeom>
            </p:spPr>
          </p:pic>
          <p:sp>
            <p:nvSpPr>
              <p:cNvPr id="6" name="Прямоугольник 5"/>
              <p:cNvSpPr/>
              <p:nvPr/>
            </p:nvSpPr>
            <p:spPr>
              <a:xfrm>
                <a:off x="1991544" y="4027163"/>
                <a:ext cx="2016224" cy="651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Овал 1">
                <a:extLst>
                  <a:ext uri="{FF2B5EF4-FFF2-40B4-BE49-F238E27FC236}">
                    <a16:creationId xmlns:a16="http://schemas.microsoft.com/office/drawing/2014/main" id="{9621C9AA-52F1-8749-8534-86EEF02B20F1}"/>
                  </a:ext>
                </a:extLst>
              </p:cNvPr>
              <p:cNvSpPr/>
              <p:nvPr/>
            </p:nvSpPr>
            <p:spPr>
              <a:xfrm>
                <a:off x="104724" y="3104964"/>
                <a:ext cx="1996826" cy="1592120"/>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Прямоугольник 13"/>
            <p:cNvSpPr/>
            <p:nvPr/>
          </p:nvSpPr>
          <p:spPr>
            <a:xfrm>
              <a:off x="623392" y="567844"/>
              <a:ext cx="1478158" cy="556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9" name="Рисунок 8" descr="z2.bmp"/>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46869" y="2679328"/>
            <a:ext cx="5407553" cy="3240360"/>
          </a:xfrm>
          <a:prstGeom prst="rect">
            <a:avLst/>
          </a:prstGeom>
        </p:spPr>
      </p:pic>
      <p:sp>
        <p:nvSpPr>
          <p:cNvPr id="19" name="Прямоугольник 18">
            <a:extLst>
              <a:ext uri="{FF2B5EF4-FFF2-40B4-BE49-F238E27FC236}">
                <a16:creationId xmlns:a16="http://schemas.microsoft.com/office/drawing/2014/main" id="{5BC308FD-650A-4638-94DA-D27AE90C7727}"/>
              </a:ext>
            </a:extLst>
          </p:cNvPr>
          <p:cNvSpPr/>
          <p:nvPr/>
        </p:nvSpPr>
        <p:spPr>
          <a:xfrm>
            <a:off x="3153857" y="14514"/>
            <a:ext cx="60326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09585" fontAlgn="base">
              <a:spcBef>
                <a:spcPct val="0"/>
              </a:spcBef>
              <a:spcAft>
                <a:spcPct val="0"/>
              </a:spcAft>
              <a:buFont typeface="Arial" panose="020B0604020202020204" pitchFamily="34" charset="0"/>
              <a:buNone/>
            </a:pPr>
            <a:r>
              <a:rPr lang="en-US" sz="3600" b="1" cap="small" dirty="0">
                <a:solidFill>
                  <a:srgbClr val="0066CC"/>
                </a:solidFill>
                <a:latin typeface="Calibri" panose="020F0502020204030204" pitchFamily="34" charset="0"/>
                <a:cs typeface="Calibri" panose="020F0502020204030204" pitchFamily="34" charset="0"/>
              </a:rPr>
              <a:t>First experiment @ SHE Factory</a:t>
            </a:r>
          </a:p>
        </p:txBody>
      </p:sp>
      <p:pic>
        <p:nvPicPr>
          <p:cNvPr id="20" name="Рисунок 19">
            <a:extLst>
              <a:ext uri="{FF2B5EF4-FFF2-40B4-BE49-F238E27FC236}">
                <a16:creationId xmlns:a16="http://schemas.microsoft.com/office/drawing/2014/main" id="{15E42F00-0F17-4EBE-BFD0-C1142344AA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00740" y="142477"/>
            <a:ext cx="1198825" cy="978241"/>
          </a:xfrm>
          <a:prstGeom prst="rect">
            <a:avLst/>
          </a:prstGeom>
        </p:spPr>
      </p:pic>
      <p:sp>
        <p:nvSpPr>
          <p:cNvPr id="21" name="TextBox 20">
            <a:extLst>
              <a:ext uri="{FF2B5EF4-FFF2-40B4-BE49-F238E27FC236}">
                <a16:creationId xmlns:a16="http://schemas.microsoft.com/office/drawing/2014/main" id="{1E485610-1BC6-4DBD-BD63-562037E64064}"/>
              </a:ext>
            </a:extLst>
          </p:cNvPr>
          <p:cNvSpPr txBox="1"/>
          <p:nvPr/>
        </p:nvSpPr>
        <p:spPr>
          <a:xfrm>
            <a:off x="7869803" y="6484435"/>
            <a:ext cx="4321862" cy="369332"/>
          </a:xfrm>
          <a:prstGeom prst="rect">
            <a:avLst/>
          </a:prstGeom>
          <a:solidFill>
            <a:srgbClr val="FFFF00"/>
          </a:solidFill>
        </p:spPr>
        <p:txBody>
          <a:bodyPr wrap="square" rtlCol="0">
            <a:spAutoFit/>
          </a:bodyPr>
          <a:lstStyle/>
          <a:p>
            <a:r>
              <a:rPr lang="en-US" b="1" dirty="0">
                <a:solidFill>
                  <a:srgbClr val="3333CC">
                    <a:lumMod val="75000"/>
                  </a:srgbClr>
                </a:solidFill>
                <a:cs typeface="Calibri" panose="020F0502020204030204" pitchFamily="34" charset="0"/>
              </a:rPr>
              <a:t>More details in the talk by Yuri </a:t>
            </a:r>
            <a:r>
              <a:rPr lang="en-US" b="1" dirty="0" err="1">
                <a:solidFill>
                  <a:srgbClr val="3333CC">
                    <a:lumMod val="75000"/>
                  </a:srgbClr>
                </a:solidFill>
                <a:cs typeface="Calibri" panose="020F0502020204030204" pitchFamily="34" charset="0"/>
              </a:rPr>
              <a:t>Oganessian</a:t>
            </a:r>
            <a:endParaRPr lang="ru-RU" b="1" dirty="0">
              <a:solidFill>
                <a:srgbClr val="3333CC">
                  <a:lumMod val="75000"/>
                </a:srgbClr>
              </a:solidFill>
              <a:cs typeface="Calibri" panose="020F0502020204030204" pitchFamily="34" charset="0"/>
            </a:endParaRPr>
          </a:p>
        </p:txBody>
      </p:sp>
      <p:grpSp>
        <p:nvGrpSpPr>
          <p:cNvPr id="22" name="Группа 21">
            <a:extLst>
              <a:ext uri="{FF2B5EF4-FFF2-40B4-BE49-F238E27FC236}">
                <a16:creationId xmlns:a16="http://schemas.microsoft.com/office/drawing/2014/main" id="{455B8D20-5205-45A0-9E72-30F38FE87D64}"/>
              </a:ext>
            </a:extLst>
          </p:cNvPr>
          <p:cNvGrpSpPr/>
          <p:nvPr/>
        </p:nvGrpSpPr>
        <p:grpSpPr>
          <a:xfrm>
            <a:off x="1" y="132670"/>
            <a:ext cx="1352550" cy="813904"/>
            <a:chOff x="1" y="132670"/>
            <a:chExt cx="1352550" cy="813904"/>
          </a:xfrm>
        </p:grpSpPr>
        <p:pic>
          <p:nvPicPr>
            <p:cNvPr id="23" name="Рисунок 22">
              <a:extLst>
                <a:ext uri="{FF2B5EF4-FFF2-40B4-BE49-F238E27FC236}">
                  <a16:creationId xmlns:a16="http://schemas.microsoft.com/office/drawing/2014/main" id="{902E699A-B98F-4149-83CB-97C7F265F84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24" name="Прямоугольник 23">
              <a:extLst>
                <a:ext uri="{FF2B5EF4-FFF2-40B4-BE49-F238E27FC236}">
                  <a16:creationId xmlns:a16="http://schemas.microsoft.com/office/drawing/2014/main" id="{F5F97EC8-B825-44CE-AA49-EE09966D2204}"/>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108291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639341" y="116632"/>
            <a:ext cx="136815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10" name="Рисунок 9">
            <a:extLst>
              <a:ext uri="{FF2B5EF4-FFF2-40B4-BE49-F238E27FC236}">
                <a16:creationId xmlns:a16="http://schemas.microsoft.com/office/drawing/2014/main" id="{025255B0-2CD1-42C8-AB70-7F3DDFAA52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8741" y="260648"/>
            <a:ext cx="2864215" cy="2062507"/>
          </a:xfrm>
          <a:prstGeom prst="rect">
            <a:avLst/>
          </a:prstGeom>
        </p:spPr>
      </p:pic>
      <p:pic>
        <p:nvPicPr>
          <p:cNvPr id="11" name="Рисунок 10">
            <a:extLst>
              <a:ext uri="{FF2B5EF4-FFF2-40B4-BE49-F238E27FC236}">
                <a16:creationId xmlns:a16="http://schemas.microsoft.com/office/drawing/2014/main" id="{B1695D01-92D0-48AF-9FAB-59CDB9D9E6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40499" y="276689"/>
            <a:ext cx="2728620" cy="2046465"/>
          </a:xfrm>
          <a:prstGeom prst="rect">
            <a:avLst/>
          </a:prstGeom>
        </p:spPr>
      </p:pic>
      <p:pic>
        <p:nvPicPr>
          <p:cNvPr id="12" name="Рисунок 11">
            <a:extLst>
              <a:ext uri="{FF2B5EF4-FFF2-40B4-BE49-F238E27FC236}">
                <a16:creationId xmlns:a16="http://schemas.microsoft.com/office/drawing/2014/main" id="{27193D16-202B-4DB8-B23E-9DDE9036AE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005" y="2564713"/>
            <a:ext cx="2864215" cy="1915944"/>
          </a:xfrm>
          <a:prstGeom prst="rect">
            <a:avLst/>
          </a:prstGeom>
        </p:spPr>
      </p:pic>
      <p:pic>
        <p:nvPicPr>
          <p:cNvPr id="13" name="Рисунок 12">
            <a:extLst>
              <a:ext uri="{FF2B5EF4-FFF2-40B4-BE49-F238E27FC236}">
                <a16:creationId xmlns:a16="http://schemas.microsoft.com/office/drawing/2014/main" id="{9E0515E2-3608-47F2-8928-4A5B6412401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63076" y="2564713"/>
            <a:ext cx="2706041" cy="1896617"/>
          </a:xfrm>
          <a:prstGeom prst="rect">
            <a:avLst/>
          </a:prstGeom>
        </p:spPr>
      </p:pic>
      <p:pic>
        <p:nvPicPr>
          <p:cNvPr id="14" name="Рисунок 13">
            <a:extLst>
              <a:ext uri="{FF2B5EF4-FFF2-40B4-BE49-F238E27FC236}">
                <a16:creationId xmlns:a16="http://schemas.microsoft.com/office/drawing/2014/main" id="{7474A648-7AA3-45D1-83DF-05DD35A3E01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12"/>
          <a:stretch/>
        </p:blipFill>
        <p:spPr>
          <a:xfrm>
            <a:off x="3247944" y="4733825"/>
            <a:ext cx="2736304" cy="1898280"/>
          </a:xfrm>
          <a:prstGeom prst="rect">
            <a:avLst/>
          </a:prstGeom>
        </p:spPr>
      </p:pic>
      <p:pic>
        <p:nvPicPr>
          <p:cNvPr id="15" name="Рисунок 14">
            <a:extLst>
              <a:ext uri="{FF2B5EF4-FFF2-40B4-BE49-F238E27FC236}">
                <a16:creationId xmlns:a16="http://schemas.microsoft.com/office/drawing/2014/main" id="{844FAC9E-2356-467B-BFED-FD0966EC98C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8741" y="4725144"/>
            <a:ext cx="2880320" cy="1906961"/>
          </a:xfrm>
          <a:prstGeom prst="rect">
            <a:avLst/>
          </a:prstGeom>
        </p:spPr>
      </p:pic>
      <p:sp>
        <p:nvSpPr>
          <p:cNvPr id="16" name="TextBox 15">
            <a:extLst>
              <a:ext uri="{FF2B5EF4-FFF2-40B4-BE49-F238E27FC236}">
                <a16:creationId xmlns:a16="http://schemas.microsoft.com/office/drawing/2014/main" id="{EDA6CD01-DAC2-4FEE-A9F2-B1E2F9908C44}"/>
              </a:ext>
            </a:extLst>
          </p:cNvPr>
          <p:cNvSpPr txBox="1"/>
          <p:nvPr/>
        </p:nvSpPr>
        <p:spPr>
          <a:xfrm>
            <a:off x="6218345" y="562562"/>
            <a:ext cx="2160240" cy="553998"/>
          </a:xfrm>
          <a:prstGeom prst="rect">
            <a:avLst/>
          </a:prstGeom>
          <a:noFill/>
        </p:spPr>
        <p:txBody>
          <a:bodyPr wrap="square" rtlCol="0">
            <a:spAutoFit/>
          </a:bodyPr>
          <a:lstStyle/>
          <a:p>
            <a:r>
              <a:rPr lang="en-US" sz="3000" dirty="0">
                <a:solidFill>
                  <a:srgbClr val="C00000"/>
                </a:solidFill>
                <a:effectLst>
                  <a:outerShdw blurRad="38100" dist="38100" dir="2700000" algn="tl">
                    <a:srgbClr val="000000">
                      <a:alpha val="43137"/>
                    </a:srgbClr>
                  </a:outerShdw>
                </a:effectLst>
              </a:rPr>
              <a:t>U</a:t>
            </a:r>
            <a:r>
              <a:rPr lang="ru-RU" sz="3000" dirty="0">
                <a:solidFill>
                  <a:srgbClr val="C00000"/>
                </a:solidFill>
                <a:effectLst>
                  <a:outerShdw blurRad="38100" dist="38100" dir="2700000" algn="tl">
                    <a:srgbClr val="000000">
                      <a:alpha val="43137"/>
                    </a:srgbClr>
                  </a:outerShdw>
                </a:effectLst>
              </a:rPr>
              <a:t>400</a:t>
            </a:r>
            <a:r>
              <a:rPr lang="en-US" sz="3000" dirty="0">
                <a:solidFill>
                  <a:srgbClr val="C00000"/>
                </a:solidFill>
                <a:effectLst>
                  <a:outerShdw blurRad="38100" dist="38100" dir="2700000" algn="tl">
                    <a:srgbClr val="000000">
                      <a:alpha val="43137"/>
                    </a:srgbClr>
                  </a:outerShdw>
                </a:effectLst>
              </a:rPr>
              <a:t>M</a:t>
            </a:r>
            <a:endParaRPr lang="ru-RU" sz="3000" dirty="0">
              <a:solidFill>
                <a:srgbClr val="C00000"/>
              </a:solidFill>
              <a:effectLst>
                <a:outerShdw blurRad="38100" dist="38100" dir="2700000" algn="tl">
                  <a:srgbClr val="000000">
                    <a:alpha val="43137"/>
                  </a:srgbClr>
                </a:outerShdw>
              </a:effectLst>
            </a:endParaRPr>
          </a:p>
        </p:txBody>
      </p:sp>
      <p:sp>
        <p:nvSpPr>
          <p:cNvPr id="17" name="Прямоугольник 16">
            <a:extLst>
              <a:ext uri="{FF2B5EF4-FFF2-40B4-BE49-F238E27FC236}">
                <a16:creationId xmlns:a16="http://schemas.microsoft.com/office/drawing/2014/main" id="{4358BA97-43C1-4A27-894E-6F02F4E5ABC6}"/>
              </a:ext>
            </a:extLst>
          </p:cNvPr>
          <p:cNvSpPr/>
          <p:nvPr/>
        </p:nvSpPr>
        <p:spPr>
          <a:xfrm>
            <a:off x="6129445" y="4809288"/>
            <a:ext cx="3841035" cy="553998"/>
          </a:xfrm>
          <a:prstGeom prst="rect">
            <a:avLst/>
          </a:prstGeom>
        </p:spPr>
        <p:txBody>
          <a:bodyPr wrap="square">
            <a:spAutoFit/>
          </a:bodyPr>
          <a:lstStyle/>
          <a:p>
            <a:pPr algn="ctr"/>
            <a:r>
              <a:rPr lang="en-US" sz="3000" dirty="0">
                <a:solidFill>
                  <a:srgbClr val="C00000"/>
                </a:solidFill>
                <a:effectLst>
                  <a:outerShdw blurRad="38100" dist="38100" dir="2700000" algn="tl">
                    <a:srgbClr val="000000">
                      <a:alpha val="43137"/>
                    </a:srgbClr>
                  </a:outerShdw>
                </a:effectLst>
              </a:rPr>
              <a:t>Assembly workshop</a:t>
            </a:r>
            <a:endParaRPr lang="ru-RU" sz="3000" dirty="0">
              <a:solidFill>
                <a:srgbClr val="C00000"/>
              </a:solidFill>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id="{954D1376-E32C-409A-A54F-0B5347AC4AF1}"/>
              </a:ext>
            </a:extLst>
          </p:cNvPr>
          <p:cNvSpPr txBox="1"/>
          <p:nvPr/>
        </p:nvSpPr>
        <p:spPr>
          <a:xfrm>
            <a:off x="6268715" y="2352441"/>
            <a:ext cx="2782553" cy="553998"/>
          </a:xfrm>
          <a:prstGeom prst="rect">
            <a:avLst/>
          </a:prstGeom>
          <a:noFill/>
        </p:spPr>
        <p:txBody>
          <a:bodyPr wrap="square" rtlCol="0">
            <a:spAutoFit/>
          </a:bodyPr>
          <a:lstStyle/>
          <a:p>
            <a:r>
              <a:rPr lang="en-US" sz="3000" dirty="0">
                <a:solidFill>
                  <a:srgbClr val="C00000"/>
                </a:solidFill>
                <a:effectLst>
                  <a:outerShdw blurRad="38100" dist="38100" dir="2700000" algn="tl">
                    <a:srgbClr val="000000">
                      <a:alpha val="43137"/>
                    </a:srgbClr>
                  </a:outerShdw>
                </a:effectLst>
              </a:rPr>
              <a:t>U2</a:t>
            </a:r>
            <a:r>
              <a:rPr lang="ru-RU" sz="3000" dirty="0">
                <a:solidFill>
                  <a:srgbClr val="C00000"/>
                </a:solidFill>
                <a:effectLst>
                  <a:outerShdw blurRad="38100" dist="38100" dir="2700000" algn="tl">
                    <a:srgbClr val="000000">
                      <a:alpha val="43137"/>
                    </a:srgbClr>
                  </a:outerShdw>
                </a:effectLst>
              </a:rPr>
              <a:t>00</a:t>
            </a:r>
            <a:r>
              <a:rPr lang="en-US" sz="3000" dirty="0">
                <a:solidFill>
                  <a:srgbClr val="C00000"/>
                </a:solidFill>
                <a:effectLst>
                  <a:outerShdw blurRad="38100" dist="38100" dir="2700000" algn="tl">
                    <a:srgbClr val="000000">
                      <a:alpha val="43137"/>
                    </a:srgbClr>
                  </a:outerShdw>
                </a:effectLst>
              </a:rPr>
              <a:t> </a:t>
            </a:r>
            <a:r>
              <a:rPr lang="en-US" sz="3000" dirty="0">
                <a:solidFill>
                  <a:srgbClr val="C00000"/>
                </a:solidFill>
                <a:effectLst>
                  <a:outerShdw blurRad="38100" dist="38100" dir="2700000" algn="tl">
                    <a:srgbClr val="000000">
                      <a:alpha val="43137"/>
                    </a:srgbClr>
                  </a:outerShdw>
                </a:effectLst>
                <a:cs typeface="Times New Roman" panose="02020603050405020304" pitchFamily="18" charset="0"/>
              </a:rPr>
              <a:t>→ </a:t>
            </a:r>
            <a:r>
              <a:rPr lang="en-US" sz="3000" dirty="0">
                <a:solidFill>
                  <a:srgbClr val="C00000"/>
                </a:solidFill>
                <a:effectLst>
                  <a:outerShdw blurRad="38100" dist="38100" dir="2700000" algn="tl">
                    <a:srgbClr val="000000">
                      <a:alpha val="43137"/>
                    </a:srgbClr>
                  </a:outerShdw>
                </a:effectLst>
              </a:rPr>
              <a:t>DC140</a:t>
            </a:r>
            <a:endParaRPr lang="ru-RU" sz="3000" dirty="0">
              <a:solidFill>
                <a:srgbClr val="C00000"/>
              </a:solidFill>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6C2AC638-2320-4784-8D49-65A7E3D70333}"/>
              </a:ext>
            </a:extLst>
          </p:cNvPr>
          <p:cNvSpPr txBox="1"/>
          <p:nvPr/>
        </p:nvSpPr>
        <p:spPr>
          <a:xfrm>
            <a:off x="6381473" y="986035"/>
            <a:ext cx="5112568" cy="1477328"/>
          </a:xfrm>
          <a:prstGeom prst="rect">
            <a:avLst/>
          </a:prstGeom>
          <a:noFill/>
        </p:spPr>
        <p:txBody>
          <a:bodyPr wrap="square">
            <a:spAutoFit/>
          </a:bodyPr>
          <a:lstStyle/>
          <a:p>
            <a:pPr algn="just"/>
            <a:r>
              <a:rPr lang="en-US" b="1" i="1" dirty="0">
                <a:solidFill>
                  <a:prstClr val="black"/>
                </a:solidFill>
                <a:ea typeface="MS Mincho"/>
              </a:rPr>
              <a:t>Modernization is in progress:</a:t>
            </a:r>
          </a:p>
          <a:p>
            <a:pPr marL="342900" indent="-342900">
              <a:buFont typeface="Arial" panose="020B0604020202020204" pitchFamily="34" charset="0"/>
              <a:buChar char="•"/>
            </a:pPr>
            <a:r>
              <a:rPr lang="en-US" dirty="0">
                <a:solidFill>
                  <a:prstClr val="black"/>
                </a:solidFill>
                <a:ea typeface="MS Mincho"/>
              </a:rPr>
              <a:t>Started in July 2020;</a:t>
            </a:r>
          </a:p>
          <a:p>
            <a:pPr marL="342900" indent="-342900">
              <a:buFont typeface="Arial" panose="020B0604020202020204" pitchFamily="34" charset="0"/>
              <a:buChar char="•"/>
            </a:pPr>
            <a:r>
              <a:rPr lang="en-US" dirty="0">
                <a:solidFill>
                  <a:prstClr val="black"/>
                </a:solidFill>
                <a:ea typeface="MS Mincho"/>
              </a:rPr>
              <a:t>Planned duration ~2 years;</a:t>
            </a:r>
            <a:endParaRPr lang="ru-RU" dirty="0">
              <a:solidFill>
                <a:prstClr val="black"/>
              </a:solidFill>
              <a:ea typeface="MS Mincho"/>
            </a:endParaRPr>
          </a:p>
          <a:p>
            <a:pPr marL="342900" indent="-342900">
              <a:buFont typeface="Arial" panose="020B0604020202020204" pitchFamily="34" charset="0"/>
              <a:buChar char="•"/>
            </a:pPr>
            <a:r>
              <a:rPr lang="en-US" dirty="0">
                <a:solidFill>
                  <a:prstClr val="black"/>
                </a:solidFill>
                <a:ea typeface="MS Mincho"/>
              </a:rPr>
              <a:t>Disassembling is about to be completed;</a:t>
            </a:r>
          </a:p>
          <a:p>
            <a:pPr marL="342900" indent="-342900">
              <a:buFont typeface="Arial" panose="020B0604020202020204" pitchFamily="34" charset="0"/>
              <a:buChar char="•"/>
            </a:pPr>
            <a:r>
              <a:rPr lang="en-US" dirty="0">
                <a:solidFill>
                  <a:prstClr val="black"/>
                </a:solidFill>
                <a:ea typeface="MS Mincho"/>
              </a:rPr>
              <a:t>Proceeds on schedule.</a:t>
            </a:r>
          </a:p>
        </p:txBody>
      </p:sp>
      <p:sp>
        <p:nvSpPr>
          <p:cNvPr id="20" name="TextBox 19">
            <a:extLst>
              <a:ext uri="{FF2B5EF4-FFF2-40B4-BE49-F238E27FC236}">
                <a16:creationId xmlns:a16="http://schemas.microsoft.com/office/drawing/2014/main" id="{AB519DDC-4348-4795-BB0B-265890F9713D}"/>
              </a:ext>
            </a:extLst>
          </p:cNvPr>
          <p:cNvSpPr txBox="1"/>
          <p:nvPr/>
        </p:nvSpPr>
        <p:spPr>
          <a:xfrm>
            <a:off x="6378892" y="2774261"/>
            <a:ext cx="5752014" cy="2031325"/>
          </a:xfrm>
          <a:prstGeom prst="rect">
            <a:avLst/>
          </a:prstGeom>
          <a:noFill/>
        </p:spPr>
        <p:txBody>
          <a:bodyPr wrap="square">
            <a:spAutoFit/>
          </a:bodyPr>
          <a:lstStyle/>
          <a:p>
            <a:pPr algn="just"/>
            <a:r>
              <a:rPr lang="en-US" b="1" i="1" dirty="0">
                <a:solidFill>
                  <a:prstClr val="black"/>
                </a:solidFill>
                <a:ea typeface="MS Mincho"/>
              </a:rPr>
              <a:t>Development of a new facility</a:t>
            </a:r>
            <a:r>
              <a:rPr lang="ru-RU" b="1" i="1" dirty="0">
                <a:solidFill>
                  <a:prstClr val="black"/>
                </a:solidFill>
                <a:ea typeface="MS Mincho"/>
              </a:rPr>
              <a:t> </a:t>
            </a:r>
            <a:r>
              <a:rPr lang="en-US" b="1" i="1" dirty="0">
                <a:solidFill>
                  <a:prstClr val="black"/>
                </a:solidFill>
                <a:ea typeface="MS Mincho"/>
              </a:rPr>
              <a:t>for applied research:</a:t>
            </a:r>
          </a:p>
          <a:p>
            <a:pPr marL="342900" indent="-342900">
              <a:buFont typeface="Arial" panose="020B0604020202020204" pitchFamily="34" charset="0"/>
              <a:buChar char="•"/>
            </a:pPr>
            <a:r>
              <a:rPr lang="en-US" dirty="0">
                <a:solidFill>
                  <a:prstClr val="black"/>
                </a:solidFill>
              </a:rPr>
              <a:t>Electronic component testing, track pore membrane research and production, etc.;</a:t>
            </a:r>
            <a:endParaRPr lang="en-US" dirty="0">
              <a:solidFill>
                <a:prstClr val="black"/>
              </a:solidFill>
              <a:ea typeface="MS Mincho"/>
            </a:endParaRPr>
          </a:p>
          <a:p>
            <a:pPr marL="342900" indent="-342900">
              <a:buFont typeface="Arial" panose="020B0604020202020204" pitchFamily="34" charset="0"/>
              <a:buChar char="•"/>
            </a:pPr>
            <a:r>
              <a:rPr lang="en-US" dirty="0">
                <a:solidFill>
                  <a:prstClr val="black"/>
                </a:solidFill>
                <a:ea typeface="MS Mincho"/>
              </a:rPr>
              <a:t>DC140 will replace the U200 cyclotron;</a:t>
            </a:r>
          </a:p>
          <a:p>
            <a:pPr marL="342900" indent="-342900">
              <a:buFont typeface="Arial" panose="020B0604020202020204" pitchFamily="34" charset="0"/>
              <a:buChar char="•"/>
            </a:pPr>
            <a:r>
              <a:rPr lang="en-US" dirty="0">
                <a:solidFill>
                  <a:prstClr val="black"/>
                </a:solidFill>
                <a:ea typeface="MS Mincho"/>
              </a:rPr>
              <a:t>The systems of the old facility are dismounted; </a:t>
            </a:r>
          </a:p>
          <a:p>
            <a:pPr marL="342900" indent="-342900">
              <a:buFont typeface="Arial" panose="020B0604020202020204" pitchFamily="34" charset="0"/>
              <a:buChar char="•"/>
            </a:pPr>
            <a:r>
              <a:rPr lang="en-US" dirty="0">
                <a:solidFill>
                  <a:prstClr val="black"/>
                </a:solidFill>
                <a:ea typeface="MS Mincho"/>
              </a:rPr>
              <a:t>The DC140 facility is intended to be commissioned by the end of 2023.</a:t>
            </a:r>
          </a:p>
        </p:txBody>
      </p:sp>
      <p:sp>
        <p:nvSpPr>
          <p:cNvPr id="21" name="TextBox 20">
            <a:extLst>
              <a:ext uri="{FF2B5EF4-FFF2-40B4-BE49-F238E27FC236}">
                <a16:creationId xmlns:a16="http://schemas.microsoft.com/office/drawing/2014/main" id="{418FBC6E-DFCF-4097-9A0A-B73C6FDA258C}"/>
              </a:ext>
            </a:extLst>
          </p:cNvPr>
          <p:cNvSpPr txBox="1"/>
          <p:nvPr/>
        </p:nvSpPr>
        <p:spPr>
          <a:xfrm>
            <a:off x="6395310" y="5269828"/>
            <a:ext cx="5868583" cy="1200329"/>
          </a:xfrm>
          <a:prstGeom prst="rect">
            <a:avLst/>
          </a:prstGeom>
          <a:noFill/>
        </p:spPr>
        <p:txBody>
          <a:bodyPr wrap="square">
            <a:spAutoFit/>
          </a:bodyPr>
          <a:lstStyle/>
          <a:p>
            <a:pPr algn="just"/>
            <a:r>
              <a:rPr lang="en-US" b="1" i="1" dirty="0">
                <a:solidFill>
                  <a:prstClr val="black"/>
                </a:solidFill>
                <a:ea typeface="MS Mincho"/>
              </a:rPr>
              <a:t>End of construction and beginning of use:</a:t>
            </a:r>
          </a:p>
          <a:p>
            <a:pPr marL="342900" indent="-342900">
              <a:buFont typeface="Arial" panose="020B0604020202020204" pitchFamily="34" charset="0"/>
              <a:buChar char="•"/>
            </a:pPr>
            <a:r>
              <a:rPr lang="en-US" dirty="0">
                <a:solidFill>
                  <a:prstClr val="black"/>
                </a:solidFill>
                <a:ea typeface="MS Mincho"/>
              </a:rPr>
              <a:t>Important in particular for the U400M and future U400</a:t>
            </a:r>
            <a:r>
              <a:rPr lang="en-US" dirty="0">
                <a:solidFill>
                  <a:prstClr val="black"/>
                </a:solidFill>
                <a:ea typeface="MS Mincho"/>
                <a:cs typeface="Times New Roman" panose="02020603050405020304" pitchFamily="18" charset="0"/>
              </a:rPr>
              <a:t>→U400R </a:t>
            </a:r>
            <a:r>
              <a:rPr lang="en-US" dirty="0">
                <a:solidFill>
                  <a:prstClr val="black"/>
                </a:solidFill>
                <a:ea typeface="MS Mincho"/>
              </a:rPr>
              <a:t>modernizations as well as for development of a new accelerator facility DC140.</a:t>
            </a:r>
          </a:p>
        </p:txBody>
      </p:sp>
      <p:sp>
        <p:nvSpPr>
          <p:cNvPr id="22" name="Прямоугольник 21"/>
          <p:cNvSpPr/>
          <p:nvPr/>
        </p:nvSpPr>
        <p:spPr>
          <a:xfrm>
            <a:off x="6217287" y="21200"/>
            <a:ext cx="4105547" cy="646331"/>
          </a:xfrm>
          <a:prstGeom prst="rect">
            <a:avLst/>
          </a:prstGeom>
        </p:spPr>
        <p:txBody>
          <a:bodyPr wrap="none">
            <a:spAutoFit/>
          </a:bodyPr>
          <a:lstStyle/>
          <a:p>
            <a:pPr algn="just"/>
            <a:r>
              <a:rPr lang="en-US" sz="3600" b="1" cap="small" dirty="0">
                <a:solidFill>
                  <a:srgbClr val="0066CC"/>
                </a:solidFill>
                <a:latin typeface="Calibri" panose="020F0502020204030204" pitchFamily="34" charset="0"/>
                <a:cs typeface="Calibri" panose="020F0502020204030204" pitchFamily="34" charset="0"/>
              </a:rPr>
              <a:t>DRIBs-3 development</a:t>
            </a:r>
          </a:p>
        </p:txBody>
      </p:sp>
      <p:pic>
        <p:nvPicPr>
          <p:cNvPr id="25" name="Рисунок 2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700740" y="142477"/>
            <a:ext cx="1198825" cy="978241"/>
          </a:xfrm>
          <a:prstGeom prst="rect">
            <a:avLst/>
          </a:prstGeom>
        </p:spPr>
      </p:pic>
      <p:sp>
        <p:nvSpPr>
          <p:cNvPr id="23" name="TextBox 22">
            <a:extLst>
              <a:ext uri="{FF2B5EF4-FFF2-40B4-BE49-F238E27FC236}">
                <a16:creationId xmlns:a16="http://schemas.microsoft.com/office/drawing/2014/main" id="{F5B42C47-D695-4917-A5E9-F43A35C0B04D}"/>
              </a:ext>
            </a:extLst>
          </p:cNvPr>
          <p:cNvSpPr txBox="1"/>
          <p:nvPr/>
        </p:nvSpPr>
        <p:spPr>
          <a:xfrm>
            <a:off x="7869803" y="6484435"/>
            <a:ext cx="4321862" cy="369332"/>
          </a:xfrm>
          <a:prstGeom prst="rect">
            <a:avLst/>
          </a:prstGeom>
          <a:solidFill>
            <a:srgbClr val="FFFF00"/>
          </a:solidFill>
        </p:spPr>
        <p:txBody>
          <a:bodyPr wrap="square" rtlCol="0">
            <a:spAutoFit/>
          </a:bodyPr>
          <a:lstStyle/>
          <a:p>
            <a:r>
              <a:rPr lang="en-US" b="1" dirty="0">
                <a:solidFill>
                  <a:srgbClr val="3333CC">
                    <a:lumMod val="75000"/>
                  </a:srgbClr>
                </a:solidFill>
                <a:cs typeface="Calibri" panose="020F0502020204030204" pitchFamily="34" charset="0"/>
              </a:rPr>
              <a:t>More details in the talk by Yuri </a:t>
            </a:r>
            <a:r>
              <a:rPr lang="en-US" b="1" dirty="0" err="1">
                <a:solidFill>
                  <a:srgbClr val="3333CC">
                    <a:lumMod val="75000"/>
                  </a:srgbClr>
                </a:solidFill>
                <a:cs typeface="Calibri" panose="020F0502020204030204" pitchFamily="34" charset="0"/>
              </a:rPr>
              <a:t>Oganessian</a:t>
            </a:r>
            <a:endParaRPr lang="ru-RU" b="1" dirty="0">
              <a:solidFill>
                <a:srgbClr val="3333CC">
                  <a:lumMod val="75000"/>
                </a:srgbClr>
              </a:solidFill>
              <a:cs typeface="Calibri" panose="020F0502020204030204" pitchFamily="34" charset="0"/>
            </a:endParaRPr>
          </a:p>
        </p:txBody>
      </p:sp>
    </p:spTree>
    <p:extLst>
      <p:ext uri="{BB962C8B-B14F-4D97-AF65-F5344CB8AC3E}">
        <p14:creationId xmlns:p14="http://schemas.microsoft.com/office/powerpoint/2010/main" val="3478634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14400"/>
            <a:ext cx="12248546" cy="5943599"/>
          </a:xfrm>
          <a:prstGeom prst="rect">
            <a:avLst/>
          </a:prstGeom>
        </p:spPr>
      </p:pic>
      <p:sp>
        <p:nvSpPr>
          <p:cNvPr id="21" name="Равнобедренный треугольник 20"/>
          <p:cNvSpPr/>
          <p:nvPr/>
        </p:nvSpPr>
        <p:spPr>
          <a:xfrm rot="3414244">
            <a:off x="625801" y="3445626"/>
            <a:ext cx="2849577" cy="2352521"/>
          </a:xfrm>
          <a:prstGeom prst="triangle">
            <a:avLst>
              <a:gd name="adj" fmla="val 61715"/>
            </a:avLst>
          </a:prstGeom>
          <a:solidFill>
            <a:schemeClr val="tx1">
              <a:lumMod val="75000"/>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sz="1600">
              <a:solidFill>
                <a:prstClr val="white"/>
              </a:solidFill>
            </a:endParaRPr>
          </a:p>
        </p:txBody>
      </p:sp>
      <p:sp>
        <p:nvSpPr>
          <p:cNvPr id="23" name="Равнобедренный треугольник 22"/>
          <p:cNvSpPr/>
          <p:nvPr/>
        </p:nvSpPr>
        <p:spPr>
          <a:xfrm rot="8034496">
            <a:off x="1395314" y="1966427"/>
            <a:ext cx="1762899" cy="2268902"/>
          </a:xfrm>
          <a:prstGeom prst="triangle">
            <a:avLst/>
          </a:prstGeom>
          <a:solidFill>
            <a:schemeClr val="tx1">
              <a:lumMod val="75000"/>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sz="1600">
              <a:solidFill>
                <a:prstClr val="white"/>
              </a:solidFill>
            </a:endParaRPr>
          </a:p>
        </p:txBody>
      </p:sp>
      <p:grpSp>
        <p:nvGrpSpPr>
          <p:cNvPr id="19" name="Группа 18"/>
          <p:cNvGrpSpPr/>
          <p:nvPr/>
        </p:nvGrpSpPr>
        <p:grpSpPr>
          <a:xfrm>
            <a:off x="204234" y="1251421"/>
            <a:ext cx="2621765" cy="2083469"/>
            <a:chOff x="2789989" y="1598530"/>
            <a:chExt cx="2621765" cy="2083469"/>
          </a:xfrm>
        </p:grpSpPr>
        <p:sp>
          <p:nvSpPr>
            <p:cNvPr id="24" name="TextBox 8"/>
            <p:cNvSpPr txBox="1">
              <a:spLocks noChangeArrowheads="1"/>
            </p:cNvSpPr>
            <p:nvPr/>
          </p:nvSpPr>
          <p:spPr bwMode="auto">
            <a:xfrm>
              <a:off x="3001563" y="1598530"/>
              <a:ext cx="191514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57200" eaLnBrk="1" hangingPunct="1">
                <a:spcBef>
                  <a:spcPct val="0"/>
                </a:spcBef>
                <a:buFontTx/>
                <a:buNone/>
              </a:pPr>
              <a:r>
                <a:rPr lang="en-US" altLang="ru-RU" sz="2400" b="1" dirty="0">
                  <a:solidFill>
                    <a:prstClr val="white"/>
                  </a:solidFill>
                  <a:latin typeface="+mn-lt"/>
                  <a:cs typeface="Times New Roman" panose="02020603050405020304" pitchFamily="18" charset="0"/>
                </a:rPr>
                <a:t>Shore station</a:t>
              </a:r>
              <a:endParaRPr lang="ru-RU" altLang="ru-RU" sz="2400" b="1" dirty="0">
                <a:solidFill>
                  <a:prstClr val="white"/>
                </a:solidFill>
                <a:latin typeface="+mn-lt"/>
                <a:cs typeface="Times New Roman" panose="02020603050405020304" pitchFamily="18" charset="0"/>
              </a:endParaRPr>
            </a:p>
          </p:txBody>
        </p:sp>
        <p:pic>
          <p:nvPicPr>
            <p:cNvPr id="25" name="Рисунок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9989" y="2074227"/>
              <a:ext cx="2621765" cy="1607772"/>
            </a:xfrm>
            <a:prstGeom prst="rect">
              <a:avLst/>
            </a:prstGeom>
            <a:ln w="19050">
              <a:solidFill>
                <a:schemeClr val="tx1"/>
              </a:solidFill>
            </a:ln>
            <a:effectLst>
              <a:outerShdw blurRad="50800" dist="50800" dir="5400000" algn="ctr" rotWithShape="0">
                <a:srgbClr val="000000"/>
              </a:outerShdw>
            </a:effectLst>
          </p:spPr>
        </p:pic>
      </p:grpSp>
      <p:sp>
        <p:nvSpPr>
          <p:cNvPr id="26" name="TextBox 25"/>
          <p:cNvSpPr txBox="1"/>
          <p:nvPr/>
        </p:nvSpPr>
        <p:spPr>
          <a:xfrm>
            <a:off x="7038622" y="1395701"/>
            <a:ext cx="5091692" cy="830997"/>
          </a:xfrm>
          <a:prstGeom prst="rect">
            <a:avLst/>
          </a:prstGeom>
          <a:solidFill>
            <a:schemeClr val="bg1">
              <a:lumMod val="50000"/>
              <a:lumOff val="50000"/>
              <a:alpha val="71000"/>
            </a:schemeClr>
          </a:solidFill>
        </p:spPr>
        <p:txBody>
          <a:bodyPr wrap="square" rtlCol="0">
            <a:spAutoFit/>
          </a:bodyPr>
          <a:lstStyle/>
          <a:p>
            <a:pPr defTabSz="457200"/>
            <a:r>
              <a:rPr lang="en-US" sz="2400" b="1" dirty="0">
                <a:solidFill>
                  <a:prstClr val="black"/>
                </a:solidFill>
                <a:cs typeface="Times New Roman" panose="02020603050405020304" pitchFamily="18" charset="0"/>
              </a:rPr>
              <a:t>10 institutes from Russia and Europe</a:t>
            </a:r>
          </a:p>
          <a:p>
            <a:pPr defTabSz="457200"/>
            <a:r>
              <a:rPr lang="en-US" sz="2400" b="1" dirty="0">
                <a:solidFill>
                  <a:prstClr val="black"/>
                </a:solidFill>
                <a:cs typeface="Times New Roman" panose="02020603050405020304" pitchFamily="18" charset="0"/>
              </a:rPr>
              <a:t>~ 65 physicists and engineers</a:t>
            </a:r>
          </a:p>
        </p:txBody>
      </p:sp>
      <p:sp>
        <p:nvSpPr>
          <p:cNvPr id="14" name="TextBox 13"/>
          <p:cNvSpPr txBox="1"/>
          <p:nvPr/>
        </p:nvSpPr>
        <p:spPr>
          <a:xfrm>
            <a:off x="7409957" y="2317786"/>
            <a:ext cx="4782043" cy="4401205"/>
          </a:xfrm>
          <a:prstGeom prst="rect">
            <a:avLst/>
          </a:prstGeom>
          <a:solidFill>
            <a:srgbClr val="00246B"/>
          </a:solidFill>
        </p:spPr>
        <p:txBody>
          <a:bodyPr wrap="square" rtlCol="0">
            <a:spAutoFit/>
          </a:bodyPr>
          <a:lstStyle/>
          <a:p>
            <a:pPr marL="285750" indent="-285750" defTabSz="457200">
              <a:spcBef>
                <a:spcPts val="1200"/>
              </a:spcBef>
              <a:buFont typeface="Arial" panose="020B0604020202020204" pitchFamily="34" charset="0"/>
              <a:buChar char="•"/>
            </a:pPr>
            <a:r>
              <a:rPr lang="en-US" sz="2000" dirty="0">
                <a:solidFill>
                  <a:prstClr val="white"/>
                </a:solidFill>
                <a:latin typeface="Calibri" panose="020F0502020204030204" pitchFamily="34" charset="0"/>
                <a:cs typeface="Calibri" panose="020F0502020204030204" pitchFamily="34" charset="0"/>
              </a:rPr>
              <a:t>Two new clusters were installed on April 2020. The telescope of seven clusters with 2016 optical modules takes data at the moment. The effective volume of the deep underwater GVD detector with 7 clusters for neutrino cascade events of energy above 100 </a:t>
            </a:r>
            <a:r>
              <a:rPr lang="en-US" sz="2000" dirty="0" err="1">
                <a:solidFill>
                  <a:prstClr val="white"/>
                </a:solidFill>
                <a:latin typeface="Calibri" panose="020F0502020204030204" pitchFamily="34" charset="0"/>
                <a:cs typeface="Calibri" panose="020F0502020204030204" pitchFamily="34" charset="0"/>
              </a:rPr>
              <a:t>TeV</a:t>
            </a:r>
            <a:r>
              <a:rPr lang="en-US" sz="2000" dirty="0">
                <a:solidFill>
                  <a:prstClr val="white"/>
                </a:solidFill>
                <a:latin typeface="Calibri" panose="020F0502020204030204" pitchFamily="34" charset="0"/>
                <a:cs typeface="Calibri" panose="020F0502020204030204" pitchFamily="34" charset="0"/>
              </a:rPr>
              <a:t> reaches 0.35 km</a:t>
            </a:r>
            <a:r>
              <a:rPr lang="en-US" sz="2000" baseline="30000" dirty="0">
                <a:solidFill>
                  <a:prstClr val="white"/>
                </a:solidFill>
                <a:latin typeface="Calibri" panose="020F0502020204030204" pitchFamily="34" charset="0"/>
                <a:cs typeface="Calibri" panose="020F0502020204030204" pitchFamily="34" charset="0"/>
              </a:rPr>
              <a:t>3</a:t>
            </a:r>
            <a:r>
              <a:rPr lang="en-US" sz="2000" dirty="0">
                <a:solidFill>
                  <a:prstClr val="white"/>
                </a:solidFill>
                <a:latin typeface="Calibri" panose="020F0502020204030204" pitchFamily="34" charset="0"/>
                <a:cs typeface="Calibri" panose="020F0502020204030204" pitchFamily="34" charset="0"/>
              </a:rPr>
              <a:t>. </a:t>
            </a:r>
          </a:p>
          <a:p>
            <a:pPr marL="285750" indent="-285750" defTabSz="457200">
              <a:spcBef>
                <a:spcPts val="1200"/>
              </a:spcBef>
              <a:buFont typeface="Arial" panose="020B0604020202020204" pitchFamily="34" charset="0"/>
              <a:buChar char="•"/>
            </a:pPr>
            <a:r>
              <a:rPr lang="en-US" sz="2000" dirty="0">
                <a:solidFill>
                  <a:prstClr val="white"/>
                </a:solidFill>
                <a:latin typeface="Calibri" panose="020F0502020204030204" pitchFamily="34" charset="0"/>
                <a:cs typeface="Calibri" panose="020F0502020204030204" pitchFamily="34" charset="0"/>
              </a:rPr>
              <a:t>Twelve cascade events with energy above 100 </a:t>
            </a:r>
            <a:r>
              <a:rPr lang="en-US" sz="2000" dirty="0" err="1">
                <a:solidFill>
                  <a:prstClr val="white"/>
                </a:solidFill>
                <a:latin typeface="Calibri" panose="020F0502020204030204" pitchFamily="34" charset="0"/>
                <a:cs typeface="Calibri" panose="020F0502020204030204" pitchFamily="34" charset="0"/>
              </a:rPr>
              <a:t>TeV</a:t>
            </a:r>
            <a:r>
              <a:rPr lang="en-US" sz="2000" dirty="0">
                <a:solidFill>
                  <a:prstClr val="white"/>
                </a:solidFill>
                <a:latin typeface="Calibri" panose="020F0502020204030204" pitchFamily="34" charset="0"/>
                <a:cs typeface="Calibri" panose="020F0502020204030204" pitchFamily="34" charset="0"/>
              </a:rPr>
              <a:t> was selected as candidates for astrophysical neutrino events from  data taking period 2018-2020.</a:t>
            </a:r>
          </a:p>
          <a:p>
            <a:pPr marL="285750" indent="-285750" defTabSz="457200">
              <a:spcBef>
                <a:spcPts val="1200"/>
              </a:spcBef>
              <a:buFont typeface="Arial" panose="020B0604020202020204" pitchFamily="34" charset="0"/>
              <a:buChar char="•"/>
            </a:pPr>
            <a:r>
              <a:rPr lang="en-US" sz="2000" dirty="0">
                <a:solidFill>
                  <a:prstClr val="white"/>
                </a:solidFill>
                <a:latin typeface="Calibri" panose="020F0502020204030204" pitchFamily="34" charset="0"/>
                <a:cs typeface="Calibri" panose="020F0502020204030204" pitchFamily="34" charset="0"/>
              </a:rPr>
              <a:t>Baikal-GVD participates in multi-messenger program as a follow-upper.</a:t>
            </a:r>
          </a:p>
        </p:txBody>
      </p:sp>
      <p:grpSp>
        <p:nvGrpSpPr>
          <p:cNvPr id="7" name="Группа 6"/>
          <p:cNvGrpSpPr/>
          <p:nvPr/>
        </p:nvGrpSpPr>
        <p:grpSpPr>
          <a:xfrm>
            <a:off x="190595" y="3460621"/>
            <a:ext cx="2049993" cy="3230163"/>
            <a:chOff x="3762728" y="2349906"/>
            <a:chExt cx="2556477" cy="4540862"/>
          </a:xfrm>
        </p:grpSpPr>
        <p:grpSp>
          <p:nvGrpSpPr>
            <p:cNvPr id="5" name="Группа 4"/>
            <p:cNvGrpSpPr/>
            <p:nvPr/>
          </p:nvGrpSpPr>
          <p:grpSpPr>
            <a:xfrm>
              <a:off x="3771554" y="2349906"/>
              <a:ext cx="2547651" cy="3704367"/>
              <a:chOff x="3745614" y="2875196"/>
              <a:chExt cx="2547651" cy="3704367"/>
            </a:xfrm>
          </p:grpSpPr>
          <p:cxnSp>
            <p:nvCxnSpPr>
              <p:cNvPr id="9" name="Прямая со стрелкой 8"/>
              <p:cNvCxnSpPr>
                <a:cxnSpLocks/>
              </p:cNvCxnSpPr>
              <p:nvPr/>
            </p:nvCxnSpPr>
            <p:spPr>
              <a:xfrm>
                <a:off x="3745614" y="3458395"/>
                <a:ext cx="2528591" cy="0"/>
              </a:xfrm>
              <a:prstGeom prst="straightConnector1">
                <a:avLst/>
              </a:prstGeom>
              <a:ln w="539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69036" y="2875196"/>
                <a:ext cx="1279793" cy="562462"/>
              </a:xfrm>
              <a:prstGeom prst="rect">
                <a:avLst/>
              </a:prstGeom>
              <a:noFill/>
            </p:spPr>
            <p:txBody>
              <a:bodyPr wrap="none" rtlCol="0">
                <a:spAutoFit/>
              </a:bodyPr>
              <a:lstStyle/>
              <a:p>
                <a:pPr defTabSz="457200"/>
                <a:r>
                  <a:rPr lang="en-US" sz="2000" b="1" dirty="0">
                    <a:solidFill>
                      <a:prstClr val="white"/>
                    </a:solidFill>
                    <a:latin typeface="Calibri" panose="020F0502020204030204" pitchFamily="34" charset="0"/>
                    <a:cs typeface="Calibri" panose="020F0502020204030204" pitchFamily="34" charset="0"/>
                  </a:rPr>
                  <a:t>~ 700 m</a:t>
                </a:r>
              </a:p>
            </p:txBody>
          </p:sp>
          <p:pic>
            <p:nvPicPr>
              <p:cNvPr id="4" name="Рисунок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45614" y="3653691"/>
                <a:ext cx="2547651" cy="2925872"/>
              </a:xfrm>
              <a:prstGeom prst="rect">
                <a:avLst/>
              </a:prstGeom>
            </p:spPr>
          </p:pic>
        </p:grpSp>
        <p:sp>
          <p:nvSpPr>
            <p:cNvPr id="6" name="TextBox 5"/>
            <p:cNvSpPr txBox="1"/>
            <p:nvPr/>
          </p:nvSpPr>
          <p:spPr>
            <a:xfrm>
              <a:off x="3762728" y="6068710"/>
              <a:ext cx="2537416" cy="822058"/>
            </a:xfrm>
            <a:prstGeom prst="rect">
              <a:avLst/>
            </a:prstGeom>
            <a:solidFill>
              <a:schemeClr val="accent1"/>
            </a:solidFill>
          </p:spPr>
          <p:txBody>
            <a:bodyPr wrap="square" rtlCol="0">
              <a:spAutoFit/>
            </a:bodyPr>
            <a:lstStyle/>
            <a:p>
              <a:pPr algn="ctr" defTabSz="457200"/>
              <a:r>
                <a:rPr lang="en-US" sz="1600" dirty="0">
                  <a:solidFill>
                    <a:schemeClr val="bg1"/>
                  </a:solidFill>
                  <a:cs typeface="Times New Roman" panose="02020603050405020304" pitchFamily="18" charset="0"/>
                </a:rPr>
                <a:t>Sonar surveys of the detector (June 2020)</a:t>
              </a:r>
              <a:endParaRPr lang="ru-RU" sz="1600" dirty="0">
                <a:solidFill>
                  <a:schemeClr val="bg1"/>
                </a:solidFill>
                <a:cs typeface="Times New Roman" panose="02020603050405020304" pitchFamily="18" charset="0"/>
              </a:endParaRPr>
            </a:p>
          </p:txBody>
        </p:sp>
      </p:grpSp>
      <p:sp>
        <p:nvSpPr>
          <p:cNvPr id="18" name="Прямоугольник 17"/>
          <p:cNvSpPr/>
          <p:nvPr/>
        </p:nvSpPr>
        <p:spPr>
          <a:xfrm>
            <a:off x="4084862" y="115426"/>
            <a:ext cx="4336059" cy="707886"/>
          </a:xfrm>
          <a:prstGeom prst="rect">
            <a:avLst/>
          </a:prstGeom>
        </p:spPr>
        <p:txBody>
          <a:bodyPr wrap="none">
            <a:spAutoFit/>
          </a:bodyPr>
          <a:lstStyle/>
          <a:p>
            <a:pPr algn="just"/>
            <a:r>
              <a:rPr lang="en-US" sz="4000" b="1" cap="small" dirty="0">
                <a:solidFill>
                  <a:srgbClr val="0066CC"/>
                </a:solidFill>
                <a:latin typeface="Calibri" panose="020F0502020204030204" pitchFamily="34" charset="0"/>
                <a:cs typeface="Calibri" panose="020F0502020204030204" pitchFamily="34" charset="0"/>
              </a:rPr>
              <a:t>Baikal-GVD Project </a:t>
            </a:r>
          </a:p>
        </p:txBody>
      </p:sp>
      <p:pic>
        <p:nvPicPr>
          <p:cNvPr id="12" name="Рисунок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19542" y="13013"/>
            <a:ext cx="891117" cy="891117"/>
          </a:xfrm>
          <a:prstGeom prst="rect">
            <a:avLst/>
          </a:prstGeom>
        </p:spPr>
      </p:pic>
      <p:grpSp>
        <p:nvGrpSpPr>
          <p:cNvPr id="20" name="Группа 19">
            <a:extLst>
              <a:ext uri="{FF2B5EF4-FFF2-40B4-BE49-F238E27FC236}">
                <a16:creationId xmlns:a16="http://schemas.microsoft.com/office/drawing/2014/main" id="{455B8D20-5205-45A0-9E72-30F38FE87D64}"/>
              </a:ext>
            </a:extLst>
          </p:cNvPr>
          <p:cNvGrpSpPr/>
          <p:nvPr/>
        </p:nvGrpSpPr>
        <p:grpSpPr>
          <a:xfrm>
            <a:off x="1" y="132670"/>
            <a:ext cx="1352550" cy="813904"/>
            <a:chOff x="1" y="132670"/>
            <a:chExt cx="1352550" cy="813904"/>
          </a:xfrm>
        </p:grpSpPr>
        <p:pic>
          <p:nvPicPr>
            <p:cNvPr id="22" name="Рисунок 21">
              <a:extLst>
                <a:ext uri="{FF2B5EF4-FFF2-40B4-BE49-F238E27FC236}">
                  <a16:creationId xmlns:a16="http://schemas.microsoft.com/office/drawing/2014/main" id="{902E699A-B98F-4149-83CB-97C7F265F84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27" name="Прямоугольник 26">
              <a:extLst>
                <a:ext uri="{FF2B5EF4-FFF2-40B4-BE49-F238E27FC236}">
                  <a16:creationId xmlns:a16="http://schemas.microsoft.com/office/drawing/2014/main" id="{F5F97EC8-B825-44CE-AA49-EE09966D2204}"/>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3074" name="Picture 2">
            <a:extLst>
              <a:ext uri="{FF2B5EF4-FFF2-40B4-BE49-F238E27FC236}">
                <a16:creationId xmlns:a16="http://schemas.microsoft.com/office/drawing/2014/main" id="{8E78DD77-F288-734A-A19D-52B85B486A5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60243" y="967715"/>
            <a:ext cx="2286336" cy="3429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8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Shape 6"/>
          <p:cNvSpPr txBox="1"/>
          <p:nvPr/>
        </p:nvSpPr>
        <p:spPr>
          <a:xfrm>
            <a:off x="0" y="45457"/>
            <a:ext cx="12192000" cy="1037927"/>
          </a:xfrm>
          <a:prstGeom prst="rect">
            <a:avLst/>
          </a:prstGeom>
          <a:noFill/>
          <a:ln>
            <a:noFill/>
          </a:ln>
        </p:spPr>
        <p:txBody>
          <a:bodyPr lIns="119888" tIns="59944" rIns="119888" bIns="59944"/>
          <a:lstStyle/>
          <a:p>
            <a:pPr algn="ctr" defTabSz="913833">
              <a:lnSpc>
                <a:spcPct val="80000"/>
              </a:lnSpc>
              <a:defRPr/>
            </a:pPr>
            <a:r>
              <a:rPr lang="ru-RU" sz="4000" b="1" cap="small" dirty="0">
                <a:solidFill>
                  <a:srgbClr val="0066CC"/>
                </a:solidFill>
                <a:latin typeface="Calibri" panose="020F0502020204030204" pitchFamily="34" charset="0"/>
                <a:cs typeface="Calibri" panose="020F0502020204030204" pitchFamily="34" charset="0"/>
              </a:rPr>
              <a:t>GVD-1</a:t>
            </a:r>
            <a:r>
              <a:rPr lang="en-US" sz="4000" b="1" cap="small" dirty="0">
                <a:solidFill>
                  <a:srgbClr val="0066CC"/>
                </a:solidFill>
                <a:latin typeface="Calibri" panose="020F0502020204030204" pitchFamily="34" charset="0"/>
                <a:cs typeface="Calibri" panose="020F0502020204030204" pitchFamily="34" charset="0"/>
              </a:rPr>
              <a:t> t</a:t>
            </a:r>
            <a:r>
              <a:rPr lang="ru-RU" sz="4000" b="1" cap="small" dirty="0" err="1">
                <a:solidFill>
                  <a:srgbClr val="0066CC"/>
                </a:solidFill>
                <a:latin typeface="Calibri" panose="020F0502020204030204" pitchFamily="34" charset="0"/>
                <a:cs typeface="Calibri" panose="020F0502020204030204" pitchFamily="34" charset="0"/>
              </a:rPr>
              <a:t>imeline</a:t>
            </a:r>
            <a:endParaRPr lang="en-US" sz="4000" b="1" cap="small" dirty="0">
              <a:solidFill>
                <a:srgbClr val="0066CC"/>
              </a:solidFill>
              <a:latin typeface="Calibri" panose="020F0502020204030204" pitchFamily="34" charset="0"/>
              <a:cs typeface="Calibri" panose="020F0502020204030204" pitchFamily="34" charset="0"/>
            </a:endParaRPr>
          </a:p>
          <a:p>
            <a:pPr algn="ctr" defTabSz="913833">
              <a:lnSpc>
                <a:spcPct val="80000"/>
              </a:lnSpc>
              <a:defRPr/>
            </a:pPr>
            <a:r>
              <a:rPr lang="en-US" sz="2800" b="1" cap="small" dirty="0">
                <a:solidFill>
                  <a:srgbClr val="0066CC"/>
                </a:solidFill>
                <a:latin typeface="Calibri" panose="020F0502020204030204" pitchFamily="34" charset="0"/>
                <a:cs typeface="Calibri" panose="020F0502020204030204" pitchFamily="34" charset="0"/>
              </a:rPr>
              <a:t>(according to the 7-Year Plan of JINR)</a:t>
            </a:r>
            <a:r>
              <a:rPr lang="ru-RU" sz="2800" b="1" cap="small" dirty="0">
                <a:solidFill>
                  <a:srgbClr val="0066CC"/>
                </a:solidFill>
                <a:latin typeface="Calibri" panose="020F0502020204030204" pitchFamily="34" charset="0"/>
                <a:cs typeface="Calibri" panose="020F0502020204030204" pitchFamily="34" charset="0"/>
              </a:rPr>
              <a:t> </a:t>
            </a:r>
          </a:p>
        </p:txBody>
      </p:sp>
      <p:graphicFrame>
        <p:nvGraphicFramePr>
          <p:cNvPr id="12" name="Table 1"/>
          <p:cNvGraphicFramePr/>
          <p:nvPr>
            <p:extLst>
              <p:ext uri="{D42A27DB-BD31-4B8C-83A1-F6EECF244321}">
                <p14:modId xmlns:p14="http://schemas.microsoft.com/office/powerpoint/2010/main" val="2596387421"/>
              </p:ext>
            </p:extLst>
          </p:nvPr>
        </p:nvGraphicFramePr>
        <p:xfrm>
          <a:off x="950687" y="1159561"/>
          <a:ext cx="9899648" cy="1371600"/>
        </p:xfrm>
        <a:graphic>
          <a:graphicData uri="http://schemas.openxmlformats.org/drawingml/2006/table">
            <a:tbl>
              <a:tblPr>
                <a:tableStyleId>{BC89EF96-8CEA-46FF-86C4-4CE0E7609802}</a:tableStyleId>
              </a:tblPr>
              <a:tblGrid>
                <a:gridCol w="2012949">
                  <a:extLst>
                    <a:ext uri="{9D8B030D-6E8A-4147-A177-3AD203B41FA5}">
                      <a16:colId xmlns:a16="http://schemas.microsoft.com/office/drawing/2014/main" val="20000"/>
                    </a:ext>
                  </a:extLst>
                </a:gridCol>
                <a:gridCol w="1172252">
                  <a:extLst>
                    <a:ext uri="{9D8B030D-6E8A-4147-A177-3AD203B41FA5}">
                      <a16:colId xmlns:a16="http://schemas.microsoft.com/office/drawing/2014/main" val="20001"/>
                    </a:ext>
                  </a:extLst>
                </a:gridCol>
                <a:gridCol w="1411571">
                  <a:extLst>
                    <a:ext uri="{9D8B030D-6E8A-4147-A177-3AD203B41FA5}">
                      <a16:colId xmlns:a16="http://schemas.microsoft.com/office/drawing/2014/main" val="20002"/>
                    </a:ext>
                  </a:extLst>
                </a:gridCol>
                <a:gridCol w="1448269">
                  <a:extLst>
                    <a:ext uri="{9D8B030D-6E8A-4147-A177-3AD203B41FA5}">
                      <a16:colId xmlns:a16="http://schemas.microsoft.com/office/drawing/2014/main" val="20003"/>
                    </a:ext>
                  </a:extLst>
                </a:gridCol>
                <a:gridCol w="1420821">
                  <a:extLst>
                    <a:ext uri="{9D8B030D-6E8A-4147-A177-3AD203B41FA5}">
                      <a16:colId xmlns:a16="http://schemas.microsoft.com/office/drawing/2014/main" val="20004"/>
                    </a:ext>
                  </a:extLst>
                </a:gridCol>
                <a:gridCol w="1175025">
                  <a:extLst>
                    <a:ext uri="{9D8B030D-6E8A-4147-A177-3AD203B41FA5}">
                      <a16:colId xmlns:a16="http://schemas.microsoft.com/office/drawing/2014/main" val="20005"/>
                    </a:ext>
                  </a:extLst>
                </a:gridCol>
                <a:gridCol w="1258761">
                  <a:extLst>
                    <a:ext uri="{9D8B030D-6E8A-4147-A177-3AD203B41FA5}">
                      <a16:colId xmlns:a16="http://schemas.microsoft.com/office/drawing/2014/main" val="20006"/>
                    </a:ext>
                  </a:extLst>
                </a:gridCol>
              </a:tblGrid>
              <a:tr h="341918">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a:lnSpc>
                          <a:spcPct val="100000"/>
                        </a:lnSpc>
                      </a:pPr>
                      <a:r>
                        <a:rPr lang="en-US" sz="2100" strike="noStrike" spc="-1" dirty="0">
                          <a:ln>
                            <a:solidFill>
                              <a:srgbClr val="00A6EB"/>
                            </a:solidFill>
                          </a:ln>
                          <a:solidFill>
                            <a:srgbClr val="00246B"/>
                          </a:solidFill>
                          <a:uFill>
                            <a:solidFill>
                              <a:srgbClr val="FFFFFF"/>
                            </a:solidFill>
                          </a:uFill>
                          <a:latin typeface="+mn-lt"/>
                        </a:rPr>
                        <a:t>Year</a:t>
                      </a:r>
                      <a:endParaRPr lang="en-US" sz="2100" b="0" strike="noStrike" spc="-1" dirty="0">
                        <a:ln>
                          <a:solidFill>
                            <a:srgbClr val="00A6EB"/>
                          </a:solidFill>
                        </a:ln>
                        <a:solidFill>
                          <a:srgbClr val="00246B"/>
                        </a:solidFill>
                        <a:uFill>
                          <a:solidFill>
                            <a:srgbClr val="FFFFFF"/>
                          </a:solidFill>
                        </a:uFill>
                        <a:latin typeface="+mn-lt"/>
                      </a:endParaRPr>
                    </a:p>
                  </a:txBody>
                  <a:tcPr marL="60000" marR="60000" marT="60960" marB="60960" anchor="ct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algn="ctr">
                        <a:lnSpc>
                          <a:spcPct val="100000"/>
                        </a:lnSpc>
                      </a:pPr>
                      <a:r>
                        <a:rPr lang="en-US" sz="2100" strike="noStrike" spc="-1" dirty="0">
                          <a:solidFill>
                            <a:schemeClr val="tx1"/>
                          </a:solidFill>
                          <a:uFill>
                            <a:solidFill>
                              <a:srgbClr val="FFFFFF"/>
                            </a:solidFill>
                          </a:uFill>
                          <a:latin typeface="+mn-lt"/>
                        </a:rPr>
                        <a:t>2016</a:t>
                      </a:r>
                      <a:endParaRPr lang="en-US" sz="2100" b="0" strike="noStrike" spc="-1" dirty="0">
                        <a:solidFill>
                          <a:schemeClr val="tx1"/>
                        </a:solidFill>
                        <a:uFill>
                          <a:solidFill>
                            <a:srgbClr val="FFFFFF"/>
                          </a:solidFill>
                        </a:uFill>
                        <a:latin typeface="+mn-lt"/>
                      </a:endParaRPr>
                    </a:p>
                  </a:txBody>
                  <a:tcPr marL="60000" marR="60000" marT="60960" marB="60960" anchor="ct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algn="ctr">
                        <a:lnSpc>
                          <a:spcPct val="100000"/>
                        </a:lnSpc>
                      </a:pPr>
                      <a:r>
                        <a:rPr lang="en-US" sz="2100" strike="noStrike" spc="-1" dirty="0">
                          <a:solidFill>
                            <a:schemeClr val="tx1"/>
                          </a:solidFill>
                          <a:uFill>
                            <a:solidFill>
                              <a:srgbClr val="FFFFFF"/>
                            </a:solidFill>
                          </a:uFill>
                          <a:latin typeface="+mn-lt"/>
                        </a:rPr>
                        <a:t>2017</a:t>
                      </a:r>
                      <a:endParaRPr lang="en-US" sz="2100" b="0" strike="noStrike" spc="-1" dirty="0">
                        <a:solidFill>
                          <a:schemeClr val="tx1"/>
                        </a:solidFill>
                        <a:uFill>
                          <a:solidFill>
                            <a:srgbClr val="FFFFFF"/>
                          </a:solidFill>
                        </a:uFill>
                        <a:latin typeface="+mn-lt"/>
                      </a:endParaRPr>
                    </a:p>
                  </a:txBody>
                  <a:tcPr marL="60000" marR="60000" marT="60960" marB="60960" anchor="ct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algn="ctr">
                        <a:lnSpc>
                          <a:spcPct val="100000"/>
                        </a:lnSpc>
                      </a:pPr>
                      <a:r>
                        <a:rPr lang="en-US" sz="2100" strike="noStrike" spc="-1" dirty="0">
                          <a:solidFill>
                            <a:schemeClr val="tx1"/>
                          </a:solidFill>
                          <a:uFill>
                            <a:solidFill>
                              <a:srgbClr val="FFFFFF"/>
                            </a:solidFill>
                          </a:uFill>
                          <a:latin typeface="+mn-lt"/>
                        </a:rPr>
                        <a:t>2018</a:t>
                      </a:r>
                      <a:endParaRPr lang="en-US" sz="2100" b="0" strike="noStrike" spc="-1" dirty="0">
                        <a:solidFill>
                          <a:schemeClr val="tx1"/>
                        </a:solidFill>
                        <a:uFill>
                          <a:solidFill>
                            <a:srgbClr val="FFFFFF"/>
                          </a:solidFill>
                        </a:uFill>
                        <a:latin typeface="+mn-lt"/>
                      </a:endParaRPr>
                    </a:p>
                  </a:txBody>
                  <a:tcPr marL="60000" marR="60000" marT="60960" marB="60960" anchor="ct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algn="ctr">
                        <a:lnSpc>
                          <a:spcPct val="100000"/>
                        </a:lnSpc>
                      </a:pPr>
                      <a:r>
                        <a:rPr lang="en-US" sz="2100" strike="noStrike" spc="-1" dirty="0">
                          <a:solidFill>
                            <a:schemeClr val="tx1"/>
                          </a:solidFill>
                          <a:uFill>
                            <a:solidFill>
                              <a:srgbClr val="FFFFFF"/>
                            </a:solidFill>
                          </a:uFill>
                          <a:latin typeface="+mn-lt"/>
                        </a:rPr>
                        <a:t>2019</a:t>
                      </a:r>
                      <a:endParaRPr lang="en-US" sz="2100" b="0" strike="noStrike" spc="-1" dirty="0">
                        <a:solidFill>
                          <a:schemeClr val="tx1"/>
                        </a:solidFill>
                        <a:uFill>
                          <a:solidFill>
                            <a:srgbClr val="FFFFFF"/>
                          </a:solidFill>
                        </a:uFill>
                        <a:latin typeface="+mn-lt"/>
                      </a:endParaRPr>
                    </a:p>
                  </a:txBody>
                  <a:tcPr marL="60000" marR="60000" marT="60960" marB="60960" anchor="ct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algn="ctr">
                        <a:lnSpc>
                          <a:spcPct val="100000"/>
                        </a:lnSpc>
                      </a:pPr>
                      <a:r>
                        <a:rPr lang="en-US" sz="2100" strike="noStrike" spc="-1" dirty="0">
                          <a:solidFill>
                            <a:schemeClr val="tx1"/>
                          </a:solidFill>
                          <a:uFill>
                            <a:solidFill>
                              <a:srgbClr val="FFFFFF"/>
                            </a:solidFill>
                          </a:uFill>
                          <a:latin typeface="+mn-lt"/>
                        </a:rPr>
                        <a:t>2020</a:t>
                      </a:r>
                      <a:endParaRPr lang="en-US" sz="2100" b="0" strike="noStrike" spc="-1" dirty="0">
                        <a:solidFill>
                          <a:schemeClr val="tx1"/>
                        </a:solidFill>
                        <a:uFill>
                          <a:solidFill>
                            <a:srgbClr val="FFFFFF"/>
                          </a:solidFill>
                        </a:uFill>
                        <a:latin typeface="+mn-lt"/>
                      </a:endParaRPr>
                    </a:p>
                  </a:txBody>
                  <a:tcPr marL="60000" marR="60000" marT="60960" marB="60960" anchor="ct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algn="ctr">
                        <a:lnSpc>
                          <a:spcPct val="100000"/>
                        </a:lnSpc>
                      </a:pPr>
                      <a:r>
                        <a:rPr lang="en-US" sz="2100" strike="noStrike" spc="-1" dirty="0">
                          <a:solidFill>
                            <a:schemeClr val="tx1"/>
                          </a:solidFill>
                          <a:uFill>
                            <a:solidFill>
                              <a:srgbClr val="FFFFFF"/>
                            </a:solidFill>
                          </a:uFill>
                          <a:latin typeface="+mn-lt"/>
                        </a:rPr>
                        <a:t>2021</a:t>
                      </a:r>
                      <a:endParaRPr lang="en-US" sz="2100" b="0" strike="noStrike" spc="-1" dirty="0">
                        <a:solidFill>
                          <a:schemeClr val="tx1"/>
                        </a:solidFill>
                        <a:uFill>
                          <a:solidFill>
                            <a:srgbClr val="FFFFFF"/>
                          </a:solidFill>
                        </a:uFill>
                        <a:latin typeface="+mn-lt"/>
                      </a:endParaRPr>
                    </a:p>
                  </a:txBody>
                  <a:tcPr marL="60000" marR="60000" marT="60960" marB="60960" anchor="ctr"/>
                </a:tc>
                <a:extLst>
                  <a:ext uri="{0D108BD9-81ED-4DB2-BD59-A6C34878D82A}">
                    <a16:rowId xmlns:a16="http://schemas.microsoft.com/office/drawing/2014/main" val="10000"/>
                  </a:ext>
                </a:extLst>
              </a:tr>
              <a:tr h="719206">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a:lnSpc>
                          <a:spcPct val="100000"/>
                        </a:lnSpc>
                      </a:pPr>
                      <a:r>
                        <a:rPr lang="en-US" sz="2100" strike="noStrike" spc="-1" dirty="0">
                          <a:ln>
                            <a:solidFill>
                              <a:srgbClr val="00A6EB"/>
                            </a:solidFill>
                          </a:ln>
                          <a:solidFill>
                            <a:srgbClr val="00246B"/>
                          </a:solidFill>
                          <a:uFill>
                            <a:solidFill>
                              <a:srgbClr val="FFFFFF"/>
                            </a:solidFill>
                          </a:uFill>
                          <a:latin typeface="+mn-lt"/>
                        </a:rPr>
                        <a:t>Nb. of clusters</a:t>
                      </a:r>
                    </a:p>
                    <a:p>
                      <a:pPr>
                        <a:lnSpc>
                          <a:spcPct val="100000"/>
                        </a:lnSpc>
                      </a:pPr>
                      <a:endParaRPr lang="en-US" sz="1100" strike="noStrike" spc="-1" dirty="0">
                        <a:ln>
                          <a:solidFill>
                            <a:srgbClr val="00A6EB"/>
                          </a:solidFill>
                        </a:ln>
                        <a:solidFill>
                          <a:srgbClr val="00246B"/>
                        </a:solidFill>
                        <a:uFill>
                          <a:solidFill>
                            <a:srgbClr val="FFFFFF"/>
                          </a:solidFill>
                        </a:uFill>
                        <a:latin typeface="+mn-lt"/>
                      </a:endParaRPr>
                    </a:p>
                    <a:p>
                      <a:pPr>
                        <a:lnSpc>
                          <a:spcPct val="100000"/>
                        </a:lnSpc>
                      </a:pPr>
                      <a:r>
                        <a:rPr lang="en-US" sz="2100" strike="noStrike" spc="-1" dirty="0">
                          <a:ln>
                            <a:solidFill>
                              <a:srgbClr val="00A6EB"/>
                            </a:solidFill>
                          </a:ln>
                          <a:solidFill>
                            <a:srgbClr val="00246B"/>
                          </a:solidFill>
                          <a:uFill>
                            <a:solidFill>
                              <a:srgbClr val="FFFFFF"/>
                            </a:solidFill>
                          </a:uFill>
                          <a:latin typeface="+mn-lt"/>
                        </a:rPr>
                        <a:t>Nb. of OMs</a:t>
                      </a:r>
                      <a:endParaRPr lang="en-US" sz="2100" b="0" strike="noStrike" spc="-1" dirty="0">
                        <a:ln>
                          <a:solidFill>
                            <a:srgbClr val="00A6EB"/>
                          </a:solidFill>
                        </a:ln>
                        <a:solidFill>
                          <a:srgbClr val="00246B"/>
                        </a:solidFill>
                        <a:uFill>
                          <a:solidFill>
                            <a:srgbClr val="FFFFFF"/>
                          </a:solidFill>
                        </a:uFill>
                        <a:latin typeface="+mn-lt"/>
                      </a:endParaRPr>
                    </a:p>
                  </a:txBody>
                  <a:tcPr marL="60000" marR="60000" marT="60960" marB="60960" anchor="ct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algn="ctr">
                        <a:lnSpc>
                          <a:spcPct val="100000"/>
                        </a:lnSpc>
                      </a:pPr>
                      <a:r>
                        <a:rPr lang="en-US" sz="2100" strike="noStrike" spc="-1" dirty="0">
                          <a:solidFill>
                            <a:schemeClr val="tx1"/>
                          </a:solidFill>
                          <a:uFill>
                            <a:solidFill>
                              <a:srgbClr val="FFFFFF"/>
                            </a:solidFill>
                          </a:uFill>
                          <a:latin typeface="+mn-lt"/>
                        </a:rPr>
                        <a:t>1</a:t>
                      </a:r>
                    </a:p>
                    <a:p>
                      <a:pPr algn="ctr">
                        <a:lnSpc>
                          <a:spcPct val="100000"/>
                        </a:lnSpc>
                      </a:pPr>
                      <a:endParaRPr lang="en-US" sz="1100" strike="noStrike" spc="-1" dirty="0">
                        <a:solidFill>
                          <a:schemeClr val="tx1"/>
                        </a:solidFill>
                        <a:uFill>
                          <a:solidFill>
                            <a:srgbClr val="FFFFFF"/>
                          </a:solidFill>
                        </a:uFill>
                        <a:latin typeface="+mn-lt"/>
                      </a:endParaRPr>
                    </a:p>
                    <a:p>
                      <a:pPr algn="ctr">
                        <a:lnSpc>
                          <a:spcPct val="100000"/>
                        </a:lnSpc>
                      </a:pPr>
                      <a:r>
                        <a:rPr lang="en-US" sz="2100" strike="noStrike" spc="-1" dirty="0">
                          <a:solidFill>
                            <a:schemeClr val="tx1"/>
                          </a:solidFill>
                          <a:uFill>
                            <a:solidFill>
                              <a:srgbClr val="FFFFFF"/>
                            </a:solidFill>
                          </a:uFill>
                          <a:latin typeface="+mn-lt"/>
                        </a:rPr>
                        <a:t>288</a:t>
                      </a:r>
                      <a:endParaRPr lang="en-US" sz="2100" b="0" strike="noStrike" spc="-1" dirty="0">
                        <a:solidFill>
                          <a:schemeClr val="tx1"/>
                        </a:solidFill>
                        <a:uFill>
                          <a:solidFill>
                            <a:srgbClr val="FFFFFF"/>
                          </a:solidFill>
                        </a:uFill>
                        <a:latin typeface="+mn-lt"/>
                      </a:endParaRPr>
                    </a:p>
                  </a:txBody>
                  <a:tcPr marL="60000" marR="60000" marT="60960" marB="60960" anchor="ct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algn="ctr">
                        <a:lnSpc>
                          <a:spcPct val="100000"/>
                        </a:lnSpc>
                      </a:pPr>
                      <a:r>
                        <a:rPr lang="en-US" sz="2100" strike="noStrike" spc="-1" dirty="0">
                          <a:solidFill>
                            <a:schemeClr val="tx1"/>
                          </a:solidFill>
                          <a:uFill>
                            <a:solidFill>
                              <a:srgbClr val="FFFFFF"/>
                            </a:solidFill>
                          </a:uFill>
                          <a:latin typeface="+mn-lt"/>
                        </a:rPr>
                        <a:t>2</a:t>
                      </a:r>
                    </a:p>
                    <a:p>
                      <a:pPr algn="ctr">
                        <a:lnSpc>
                          <a:spcPct val="100000"/>
                        </a:lnSpc>
                      </a:pPr>
                      <a:endParaRPr lang="en-US" sz="1100" strike="noStrike" spc="-1" dirty="0">
                        <a:solidFill>
                          <a:schemeClr val="tx1"/>
                        </a:solidFill>
                        <a:uFill>
                          <a:solidFill>
                            <a:srgbClr val="FFFFFF"/>
                          </a:solidFill>
                        </a:uFill>
                        <a:latin typeface="+mn-lt"/>
                      </a:endParaRPr>
                    </a:p>
                    <a:p>
                      <a:pPr algn="ctr">
                        <a:lnSpc>
                          <a:spcPct val="100000"/>
                        </a:lnSpc>
                      </a:pPr>
                      <a:r>
                        <a:rPr lang="en-US" sz="2100" strike="noStrike" spc="-1" dirty="0">
                          <a:solidFill>
                            <a:schemeClr val="tx1"/>
                          </a:solidFill>
                          <a:uFill>
                            <a:solidFill>
                              <a:srgbClr val="FFFFFF"/>
                            </a:solidFill>
                          </a:uFill>
                          <a:latin typeface="+mn-lt"/>
                        </a:rPr>
                        <a:t>576</a:t>
                      </a:r>
                      <a:endParaRPr lang="en-US" sz="2100" b="0" strike="noStrike" spc="-1" dirty="0">
                        <a:solidFill>
                          <a:schemeClr val="tx1"/>
                        </a:solidFill>
                        <a:uFill>
                          <a:solidFill>
                            <a:srgbClr val="FFFFFF"/>
                          </a:solidFill>
                        </a:uFill>
                        <a:latin typeface="+mn-lt"/>
                      </a:endParaRPr>
                    </a:p>
                  </a:txBody>
                  <a:tcPr marL="60000" marR="60000" marT="60960" marB="60960" anchor="ct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algn="ctr">
                        <a:lnSpc>
                          <a:spcPct val="100000"/>
                        </a:lnSpc>
                      </a:pPr>
                      <a:r>
                        <a:rPr lang="en-US" sz="2100" strike="noStrike" spc="-1" dirty="0">
                          <a:solidFill>
                            <a:schemeClr val="tx1"/>
                          </a:solidFill>
                          <a:uFill>
                            <a:solidFill>
                              <a:srgbClr val="FFFFFF"/>
                            </a:solidFill>
                          </a:uFill>
                          <a:latin typeface="+mn-lt"/>
                        </a:rPr>
                        <a:t>3</a:t>
                      </a:r>
                    </a:p>
                    <a:p>
                      <a:pPr algn="ctr">
                        <a:lnSpc>
                          <a:spcPct val="100000"/>
                        </a:lnSpc>
                      </a:pPr>
                      <a:endParaRPr lang="en-US" sz="1100" strike="noStrike" spc="-1" dirty="0">
                        <a:solidFill>
                          <a:schemeClr val="tx1"/>
                        </a:solidFill>
                        <a:uFill>
                          <a:solidFill>
                            <a:srgbClr val="FFFFFF"/>
                          </a:solidFill>
                        </a:uFill>
                        <a:latin typeface="+mn-lt"/>
                      </a:endParaRPr>
                    </a:p>
                    <a:p>
                      <a:pPr algn="ctr">
                        <a:lnSpc>
                          <a:spcPct val="100000"/>
                        </a:lnSpc>
                      </a:pPr>
                      <a:r>
                        <a:rPr lang="en-US" sz="2100" strike="noStrike" spc="-1" dirty="0">
                          <a:solidFill>
                            <a:schemeClr val="tx1"/>
                          </a:solidFill>
                          <a:uFill>
                            <a:solidFill>
                              <a:srgbClr val="FFFFFF"/>
                            </a:solidFill>
                          </a:uFill>
                          <a:latin typeface="+mn-lt"/>
                        </a:rPr>
                        <a:t>864</a:t>
                      </a:r>
                      <a:endParaRPr lang="en-US" sz="2100" b="0" strike="noStrike" spc="-1" dirty="0">
                        <a:solidFill>
                          <a:schemeClr val="tx1"/>
                        </a:solidFill>
                        <a:uFill>
                          <a:solidFill>
                            <a:srgbClr val="FFFFFF"/>
                          </a:solidFill>
                        </a:uFill>
                        <a:latin typeface="+mn-lt"/>
                      </a:endParaRPr>
                    </a:p>
                  </a:txBody>
                  <a:tcPr marL="60000" marR="60000" marT="60960" marB="60960" anchor="ct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algn="ctr">
                        <a:lnSpc>
                          <a:spcPct val="100000"/>
                        </a:lnSpc>
                      </a:pPr>
                      <a:r>
                        <a:rPr lang="en-US" sz="2100" strike="noStrike" spc="-1" dirty="0">
                          <a:solidFill>
                            <a:schemeClr val="tx1"/>
                          </a:solidFill>
                          <a:uFill>
                            <a:solidFill>
                              <a:srgbClr val="FFFFFF"/>
                            </a:solidFill>
                          </a:uFill>
                          <a:latin typeface="+mn-lt"/>
                        </a:rPr>
                        <a:t>5</a:t>
                      </a:r>
                    </a:p>
                    <a:p>
                      <a:pPr algn="ctr">
                        <a:lnSpc>
                          <a:spcPct val="100000"/>
                        </a:lnSpc>
                      </a:pPr>
                      <a:endParaRPr lang="en-US" sz="1100" strike="noStrike" spc="-1" dirty="0">
                        <a:solidFill>
                          <a:schemeClr val="tx1"/>
                        </a:solidFill>
                        <a:uFill>
                          <a:solidFill>
                            <a:srgbClr val="FFFFFF"/>
                          </a:solidFill>
                        </a:uFill>
                        <a:latin typeface="+mn-lt"/>
                      </a:endParaRPr>
                    </a:p>
                    <a:p>
                      <a:pPr algn="ctr">
                        <a:lnSpc>
                          <a:spcPct val="100000"/>
                        </a:lnSpc>
                      </a:pPr>
                      <a:r>
                        <a:rPr lang="en-US" sz="2100" strike="noStrike" spc="-1" dirty="0">
                          <a:solidFill>
                            <a:schemeClr val="tx1"/>
                          </a:solidFill>
                          <a:uFill>
                            <a:solidFill>
                              <a:srgbClr val="FFFFFF"/>
                            </a:solidFill>
                          </a:uFill>
                          <a:latin typeface="+mn-lt"/>
                        </a:rPr>
                        <a:t>1440</a:t>
                      </a:r>
                      <a:endParaRPr lang="en-US" sz="2100" b="0" strike="noStrike" spc="-1" dirty="0">
                        <a:solidFill>
                          <a:schemeClr val="tx1"/>
                        </a:solidFill>
                        <a:uFill>
                          <a:solidFill>
                            <a:srgbClr val="FFFFFF"/>
                          </a:solidFill>
                        </a:uFill>
                        <a:latin typeface="+mn-lt"/>
                      </a:endParaRPr>
                    </a:p>
                  </a:txBody>
                  <a:tcPr marL="60000" marR="60000" marT="60960" marB="60960" anchor="ct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algn="ctr">
                        <a:lnSpc>
                          <a:spcPct val="100000"/>
                        </a:lnSpc>
                      </a:pPr>
                      <a:r>
                        <a:rPr lang="en-US" sz="2100" strike="noStrike" spc="-1" dirty="0">
                          <a:solidFill>
                            <a:schemeClr val="tx1"/>
                          </a:solidFill>
                          <a:uFill>
                            <a:solidFill>
                              <a:srgbClr val="FFFFFF"/>
                            </a:solidFill>
                          </a:uFill>
                          <a:latin typeface="+mn-lt"/>
                        </a:rPr>
                        <a:t>7</a:t>
                      </a:r>
                    </a:p>
                    <a:p>
                      <a:pPr algn="ctr">
                        <a:lnSpc>
                          <a:spcPct val="100000"/>
                        </a:lnSpc>
                      </a:pPr>
                      <a:endParaRPr lang="en-US" sz="1100" strike="noStrike" spc="-1" dirty="0">
                        <a:solidFill>
                          <a:schemeClr val="tx1"/>
                        </a:solidFill>
                        <a:uFill>
                          <a:solidFill>
                            <a:srgbClr val="FFFFFF"/>
                          </a:solidFill>
                        </a:uFill>
                        <a:latin typeface="+mn-lt"/>
                      </a:endParaRPr>
                    </a:p>
                    <a:p>
                      <a:pPr algn="ctr">
                        <a:lnSpc>
                          <a:spcPct val="100000"/>
                        </a:lnSpc>
                      </a:pPr>
                      <a:r>
                        <a:rPr lang="en-US" sz="2100" strike="noStrike" spc="-1" dirty="0">
                          <a:solidFill>
                            <a:schemeClr val="tx1"/>
                          </a:solidFill>
                          <a:uFill>
                            <a:solidFill>
                              <a:srgbClr val="FFFFFF"/>
                            </a:solidFill>
                          </a:uFill>
                          <a:latin typeface="+mn-lt"/>
                        </a:rPr>
                        <a:t>2016</a:t>
                      </a:r>
                      <a:endParaRPr lang="en-US" sz="2100" b="0" strike="noStrike" spc="-1" dirty="0">
                        <a:solidFill>
                          <a:schemeClr val="tx1"/>
                        </a:solidFill>
                        <a:uFill>
                          <a:solidFill>
                            <a:srgbClr val="FFFFFF"/>
                          </a:solidFill>
                        </a:uFill>
                        <a:latin typeface="+mn-lt"/>
                      </a:endParaRPr>
                    </a:p>
                  </a:txBody>
                  <a:tcPr marL="60000" marR="60000" marT="60960" marB="60960" anchor="ctr"/>
                </a:tc>
                <a:tc>
                  <a:txBody>
                    <a:bodyPr/>
                    <a:lstStyle>
                      <a:lvl1pPr marL="0" algn="l" defTabSz="914400" rtl="0" eaLnBrk="1" latinLnBrk="0" hangingPunct="1">
                        <a:defRPr sz="1800" kern="1200">
                          <a:solidFill>
                            <a:schemeClr val="tx1"/>
                          </a:solidFill>
                          <a:latin typeface="Trebuchet MS"/>
                        </a:defRPr>
                      </a:lvl1pPr>
                      <a:lvl2pPr marL="457200" algn="l" defTabSz="914400" rtl="0" eaLnBrk="1" latinLnBrk="0" hangingPunct="1">
                        <a:defRPr sz="1800" kern="1200">
                          <a:solidFill>
                            <a:schemeClr val="tx1"/>
                          </a:solidFill>
                          <a:latin typeface="Trebuchet MS"/>
                        </a:defRPr>
                      </a:lvl2pPr>
                      <a:lvl3pPr marL="914400" algn="l" defTabSz="914400" rtl="0" eaLnBrk="1" latinLnBrk="0" hangingPunct="1">
                        <a:defRPr sz="1800" kern="1200">
                          <a:solidFill>
                            <a:schemeClr val="tx1"/>
                          </a:solidFill>
                          <a:latin typeface="Trebuchet MS"/>
                        </a:defRPr>
                      </a:lvl3pPr>
                      <a:lvl4pPr marL="1371600" algn="l" defTabSz="914400" rtl="0" eaLnBrk="1" latinLnBrk="0" hangingPunct="1">
                        <a:defRPr sz="1800" kern="1200">
                          <a:solidFill>
                            <a:schemeClr val="tx1"/>
                          </a:solidFill>
                          <a:latin typeface="Trebuchet MS"/>
                        </a:defRPr>
                      </a:lvl4pPr>
                      <a:lvl5pPr marL="1828800" algn="l" defTabSz="914400" rtl="0" eaLnBrk="1" latinLnBrk="0" hangingPunct="1">
                        <a:defRPr sz="1800" kern="1200">
                          <a:solidFill>
                            <a:schemeClr val="tx1"/>
                          </a:solidFill>
                          <a:latin typeface="Trebuchet MS"/>
                        </a:defRPr>
                      </a:lvl5pPr>
                      <a:lvl6pPr marL="2286000" algn="l" defTabSz="914400" rtl="0" eaLnBrk="1" latinLnBrk="0" hangingPunct="1">
                        <a:defRPr sz="1800" kern="1200">
                          <a:solidFill>
                            <a:schemeClr val="tx1"/>
                          </a:solidFill>
                          <a:latin typeface="Trebuchet MS"/>
                        </a:defRPr>
                      </a:lvl6pPr>
                      <a:lvl7pPr marL="2743200" algn="l" defTabSz="914400" rtl="0" eaLnBrk="1" latinLnBrk="0" hangingPunct="1">
                        <a:defRPr sz="1800" kern="1200">
                          <a:solidFill>
                            <a:schemeClr val="tx1"/>
                          </a:solidFill>
                          <a:latin typeface="Trebuchet MS"/>
                        </a:defRPr>
                      </a:lvl7pPr>
                      <a:lvl8pPr marL="3200400" algn="l" defTabSz="914400" rtl="0" eaLnBrk="1" latinLnBrk="0" hangingPunct="1">
                        <a:defRPr sz="1800" kern="1200">
                          <a:solidFill>
                            <a:schemeClr val="tx1"/>
                          </a:solidFill>
                          <a:latin typeface="Trebuchet MS"/>
                        </a:defRPr>
                      </a:lvl8pPr>
                      <a:lvl9pPr marL="3657600" algn="l" defTabSz="914400" rtl="0" eaLnBrk="1" latinLnBrk="0" hangingPunct="1">
                        <a:defRPr sz="1800" kern="1200">
                          <a:solidFill>
                            <a:schemeClr val="tx1"/>
                          </a:solidFill>
                          <a:latin typeface="Trebuchet MS"/>
                        </a:defRPr>
                      </a:lvl9pPr>
                    </a:lstStyle>
                    <a:p>
                      <a:pPr algn="ctr">
                        <a:lnSpc>
                          <a:spcPct val="100000"/>
                        </a:lnSpc>
                      </a:pPr>
                      <a:r>
                        <a:rPr lang="en-US" sz="2100" strike="noStrike" spc="-1" dirty="0">
                          <a:solidFill>
                            <a:schemeClr val="tx1"/>
                          </a:solidFill>
                          <a:uFill>
                            <a:solidFill>
                              <a:srgbClr val="FFFFFF"/>
                            </a:solidFill>
                          </a:uFill>
                          <a:latin typeface="+mn-lt"/>
                        </a:rPr>
                        <a:t>9                 </a:t>
                      </a:r>
                    </a:p>
                    <a:p>
                      <a:pPr algn="ctr">
                        <a:lnSpc>
                          <a:spcPct val="100000"/>
                        </a:lnSpc>
                      </a:pPr>
                      <a:endParaRPr lang="en-US" sz="1100" strike="noStrike" spc="-1" dirty="0">
                        <a:solidFill>
                          <a:schemeClr val="tx1"/>
                        </a:solidFill>
                        <a:uFill>
                          <a:solidFill>
                            <a:srgbClr val="FFFFFF"/>
                          </a:solidFill>
                        </a:uFill>
                        <a:latin typeface="+mn-lt"/>
                      </a:endParaRPr>
                    </a:p>
                    <a:p>
                      <a:pPr algn="ctr">
                        <a:lnSpc>
                          <a:spcPct val="100000"/>
                        </a:lnSpc>
                      </a:pPr>
                      <a:r>
                        <a:rPr lang="en-US" sz="2100" strike="noStrike" spc="-1" dirty="0">
                          <a:solidFill>
                            <a:schemeClr val="tx1"/>
                          </a:solidFill>
                          <a:uFill>
                            <a:solidFill>
                              <a:srgbClr val="FFFFFF"/>
                            </a:solidFill>
                          </a:uFill>
                          <a:latin typeface="+mn-lt"/>
                        </a:rPr>
                        <a:t>2592</a:t>
                      </a:r>
                      <a:endParaRPr lang="en-US" sz="2100" b="0" strike="noStrike" spc="-1" dirty="0">
                        <a:solidFill>
                          <a:schemeClr val="tx1"/>
                        </a:solidFill>
                        <a:uFill>
                          <a:solidFill>
                            <a:srgbClr val="FFFFFF"/>
                          </a:solidFill>
                        </a:uFill>
                        <a:latin typeface="+mn-lt"/>
                      </a:endParaRPr>
                    </a:p>
                  </a:txBody>
                  <a:tcPr marL="60000" marR="60000" marT="60960" marB="60960" anchor="ctr"/>
                </a:tc>
                <a:extLst>
                  <a:ext uri="{0D108BD9-81ED-4DB2-BD59-A6C34878D82A}">
                    <a16:rowId xmlns:a16="http://schemas.microsoft.com/office/drawing/2014/main" val="10001"/>
                  </a:ext>
                </a:extLst>
              </a:tr>
            </a:tbl>
          </a:graphicData>
        </a:graphic>
      </p:graphicFrame>
      <p:grpSp>
        <p:nvGrpSpPr>
          <p:cNvPr id="4" name="Группа 3"/>
          <p:cNvGrpSpPr/>
          <p:nvPr/>
        </p:nvGrpSpPr>
        <p:grpSpPr>
          <a:xfrm>
            <a:off x="304800" y="2734320"/>
            <a:ext cx="6576848" cy="4145450"/>
            <a:chOff x="290286" y="2496292"/>
            <a:chExt cx="6577332" cy="4107195"/>
          </a:xfrm>
        </p:grpSpPr>
        <p:pic>
          <p:nvPicPr>
            <p:cNvPr id="7" name="Рисунок 6"/>
            <p:cNvPicPr/>
            <p:nvPr/>
          </p:nvPicPr>
          <p:blipFill rotWithShape="1">
            <a:blip r:embed="rId3" cstate="screen">
              <a:extLst>
                <a:ext uri="{BEBA8EAE-BF5A-486C-A8C5-ECC9F3942E4B}">
                  <a14:imgProps xmlns:a14="http://schemas.microsoft.com/office/drawing/2010/main">
                    <a14:imgLayer r:embed="rId4">
                      <a14:imgEffect>
                        <a14:sharpenSoften amount="44000"/>
                      </a14:imgEffect>
                    </a14:imgLayer>
                  </a14:imgProps>
                </a:ext>
                <a:ext uri="{28A0092B-C50C-407E-A947-70E740481C1C}">
                  <a14:useLocalDpi xmlns:a14="http://schemas.microsoft.com/office/drawing/2010/main"/>
                </a:ext>
              </a:extLst>
            </a:blip>
            <a:srcRect b="-1"/>
            <a:stretch/>
          </p:blipFill>
          <p:spPr bwMode="auto">
            <a:xfrm>
              <a:off x="290286" y="2598056"/>
              <a:ext cx="6577332" cy="4005431"/>
            </a:xfrm>
            <a:prstGeom prst="rect">
              <a:avLst/>
            </a:prstGeom>
            <a:noFill/>
          </p:spPr>
        </p:pic>
        <p:sp>
          <p:nvSpPr>
            <p:cNvPr id="8" name="TextBox 7"/>
            <p:cNvSpPr txBox="1"/>
            <p:nvPr/>
          </p:nvSpPr>
          <p:spPr>
            <a:xfrm>
              <a:off x="466818" y="2496292"/>
              <a:ext cx="6280727" cy="640367"/>
            </a:xfrm>
            <a:prstGeom prst="rect">
              <a:avLst/>
            </a:prstGeom>
            <a:solidFill>
              <a:schemeClr val="bg2">
                <a:lumMod val="75000"/>
              </a:schemeClr>
            </a:solidFill>
          </p:spPr>
          <p:txBody>
            <a:bodyPr wrap="square" rtlCol="0">
              <a:spAutoFit/>
            </a:bodyPr>
            <a:lstStyle/>
            <a:p>
              <a:pPr defTabSz="457200"/>
              <a:r>
                <a:rPr lang="en-US" b="1" dirty="0">
                  <a:solidFill>
                    <a:srgbClr val="FF0000"/>
                  </a:solidFill>
                  <a:cs typeface="Times New Roman" panose="02020603050405020304" pitchFamily="18" charset="0"/>
                </a:rPr>
                <a:t>Effective</a:t>
              </a:r>
              <a:r>
                <a:rPr lang="en-US" b="1" dirty="0">
                  <a:solidFill>
                    <a:prstClr val="white"/>
                  </a:solidFill>
                  <a:cs typeface="Times New Roman" panose="02020603050405020304" pitchFamily="18" charset="0"/>
                </a:rPr>
                <a:t> volume of the Baikal-GVD detector for the cascade-like neutrino events in energy region of 100 </a:t>
              </a:r>
              <a:r>
                <a:rPr lang="en-US" b="1" dirty="0" err="1">
                  <a:solidFill>
                    <a:prstClr val="white"/>
                  </a:solidFill>
                  <a:cs typeface="Times New Roman" panose="02020603050405020304" pitchFamily="18" charset="0"/>
                </a:rPr>
                <a:t>TeV</a:t>
              </a:r>
              <a:r>
                <a:rPr lang="en-US" b="1" dirty="0">
                  <a:solidFill>
                    <a:prstClr val="white"/>
                  </a:solidFill>
                  <a:cs typeface="Times New Roman" panose="02020603050405020304" pitchFamily="18" charset="0"/>
                </a:rPr>
                <a:t>- 10 </a:t>
              </a:r>
              <a:r>
                <a:rPr lang="en-US" b="1" dirty="0" err="1">
                  <a:solidFill>
                    <a:prstClr val="white"/>
                  </a:solidFill>
                  <a:cs typeface="Times New Roman" panose="02020603050405020304" pitchFamily="18" charset="0"/>
                </a:rPr>
                <a:t>PeV</a:t>
              </a:r>
              <a:endParaRPr lang="ru-RU" b="1" dirty="0">
                <a:solidFill>
                  <a:prstClr val="white"/>
                </a:solidFill>
                <a:cs typeface="Times New Roman" panose="02020603050405020304" pitchFamily="18" charset="0"/>
              </a:endParaRPr>
            </a:p>
          </p:txBody>
        </p:sp>
        <p:cxnSp>
          <p:nvCxnSpPr>
            <p:cNvPr id="3" name="Прямая соединительная линия 2"/>
            <p:cNvCxnSpPr/>
            <p:nvPr/>
          </p:nvCxnSpPr>
          <p:spPr>
            <a:xfrm flipH="1" flipV="1">
              <a:off x="4676205" y="4657632"/>
              <a:ext cx="1" cy="43470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flipH="1">
              <a:off x="4674592" y="4669519"/>
              <a:ext cx="56398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6944237" y="3594419"/>
            <a:ext cx="4785349" cy="2185214"/>
          </a:xfrm>
          <a:prstGeom prst="rect">
            <a:avLst/>
          </a:prstGeom>
          <a:noFill/>
          <a:ln>
            <a:solidFill>
              <a:schemeClr val="accent1">
                <a:lumMod val="75000"/>
              </a:schemeClr>
            </a:solidFill>
          </a:ln>
        </p:spPr>
        <p:txBody>
          <a:bodyPr wrap="square" rtlCol="0">
            <a:spAutoFit/>
          </a:bodyPr>
          <a:lstStyle/>
          <a:p>
            <a:pPr marL="285750" indent="-285750" algn="just" defTabSz="457200">
              <a:spcBef>
                <a:spcPts val="1200"/>
              </a:spcBef>
              <a:buFont typeface="Arial" panose="020B0604020202020204" pitchFamily="34" charset="0"/>
              <a:buChar char="•"/>
            </a:pPr>
            <a:r>
              <a:rPr lang="en-US" sz="2100" b="1" dirty="0">
                <a:solidFill>
                  <a:prstClr val="black"/>
                </a:solidFill>
                <a:cs typeface="Times New Roman" panose="02020603050405020304" pitchFamily="18" charset="0"/>
              </a:rPr>
              <a:t>The collaboration is planning to install  2 new clusters in case of good external conditions (weather and ice).</a:t>
            </a:r>
          </a:p>
          <a:p>
            <a:pPr marL="285750" indent="-285750" algn="just" defTabSz="457200">
              <a:spcBef>
                <a:spcPts val="1200"/>
              </a:spcBef>
              <a:buFont typeface="Arial" panose="020B0604020202020204" pitchFamily="34" charset="0"/>
              <a:buChar char="•"/>
            </a:pPr>
            <a:r>
              <a:rPr lang="en-US" sz="2100" b="1" dirty="0">
                <a:solidFill>
                  <a:prstClr val="black"/>
                </a:solidFill>
                <a:cs typeface="Times New Roman" panose="02020603050405020304" pitchFamily="18" charset="0"/>
              </a:rPr>
              <a:t>Additional facilities for long-term tests of electronics are planned to be prepared by summer 2021.</a:t>
            </a:r>
          </a:p>
        </p:txBody>
      </p:sp>
      <p:pic>
        <p:nvPicPr>
          <p:cNvPr id="17" name="Рисунок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19542" y="13013"/>
            <a:ext cx="891117" cy="891117"/>
          </a:xfrm>
          <a:prstGeom prst="rect">
            <a:avLst/>
          </a:prstGeom>
        </p:spPr>
      </p:pic>
      <p:grpSp>
        <p:nvGrpSpPr>
          <p:cNvPr id="14" name="Группа 13">
            <a:extLst>
              <a:ext uri="{FF2B5EF4-FFF2-40B4-BE49-F238E27FC236}">
                <a16:creationId xmlns:a16="http://schemas.microsoft.com/office/drawing/2014/main" id="{AEF2DFFA-FDC1-474B-A356-05EE67B26326}"/>
              </a:ext>
            </a:extLst>
          </p:cNvPr>
          <p:cNvGrpSpPr/>
          <p:nvPr/>
        </p:nvGrpSpPr>
        <p:grpSpPr>
          <a:xfrm>
            <a:off x="1" y="132670"/>
            <a:ext cx="1352550" cy="813904"/>
            <a:chOff x="1" y="132670"/>
            <a:chExt cx="1352550" cy="813904"/>
          </a:xfrm>
        </p:grpSpPr>
        <p:pic>
          <p:nvPicPr>
            <p:cNvPr id="15" name="Рисунок 14">
              <a:extLst>
                <a:ext uri="{FF2B5EF4-FFF2-40B4-BE49-F238E27FC236}">
                  <a16:creationId xmlns:a16="http://schemas.microsoft.com/office/drawing/2014/main" id="{03BEB18A-2BE6-422F-846F-E1BA2EC104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16" name="Прямоугольник 15">
              <a:extLst>
                <a:ext uri="{FF2B5EF4-FFF2-40B4-BE49-F238E27FC236}">
                  <a16:creationId xmlns:a16="http://schemas.microsoft.com/office/drawing/2014/main" id="{40E6CA06-B319-4CF6-856D-0BA7CD99366D}"/>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922072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0891" y="2295832"/>
            <a:ext cx="2698503" cy="1079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25312" y="2106241"/>
            <a:ext cx="6165544" cy="1326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3"/>
          <p:cNvSpPr txBox="1">
            <a:spLocks noChangeArrowheads="1"/>
          </p:cNvSpPr>
          <p:nvPr/>
        </p:nvSpPr>
        <p:spPr bwMode="auto">
          <a:xfrm>
            <a:off x="801516" y="1322097"/>
            <a:ext cx="10118699" cy="369332"/>
          </a:xfrm>
          <a:prstGeom prst="rect">
            <a:avLst/>
          </a:prstGeom>
          <a:noFill/>
          <a:ln w="9525">
            <a:noFill/>
            <a:miter lim="800000"/>
            <a:headEnd/>
            <a:tailEnd/>
          </a:ln>
        </p:spPr>
        <p:txBody>
          <a:bodyPr wrap="square" lIns="0" tIns="0" rIns="0" bIns="0">
            <a:spAutoFit/>
          </a:bodyPr>
          <a:lstStyle/>
          <a:p>
            <a:pPr algn="just" defTabSz="457200" hangingPunct="0">
              <a:buClr>
                <a:srgbClr val="000000"/>
              </a:buClr>
              <a:buSzPct val="45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sz="2400" b="1" dirty="0">
                <a:solidFill>
                  <a:srgbClr val="000000"/>
                </a:solidFill>
                <a:latin typeface="Times New Roman" pitchFamily="18" charset="0"/>
                <a:cs typeface="Tahoma" pitchFamily="32" charset="0"/>
              </a:rPr>
              <a:t> </a:t>
            </a:r>
          </a:p>
        </p:txBody>
      </p:sp>
      <p:sp>
        <p:nvSpPr>
          <p:cNvPr id="3" name="TextBox 2"/>
          <p:cNvSpPr txBox="1"/>
          <p:nvPr/>
        </p:nvSpPr>
        <p:spPr>
          <a:xfrm>
            <a:off x="239349" y="1024445"/>
            <a:ext cx="8251507" cy="1138773"/>
          </a:xfrm>
          <a:prstGeom prst="rect">
            <a:avLst/>
          </a:prstGeom>
          <a:noFill/>
        </p:spPr>
        <p:txBody>
          <a:bodyPr wrap="square" rtlCol="0">
            <a:spAutoFit/>
          </a:bodyPr>
          <a:lstStyle/>
          <a:p>
            <a:pPr algn="just" defTabSz="457200"/>
            <a:r>
              <a:rPr lang="en-US" sz="1700" b="1" dirty="0">
                <a:solidFill>
                  <a:srgbClr val="000000"/>
                </a:solidFill>
                <a:latin typeface="Times New Roman" pitchFamily="18" charset="0"/>
                <a:cs typeface="Tahoma" pitchFamily="32" charset="0"/>
              </a:rPr>
              <a:t>The DANSS collaboration has built a compact </a:t>
            </a:r>
            <a:r>
              <a:rPr lang="ru-RU" sz="1700" b="1" dirty="0">
                <a:solidFill>
                  <a:srgbClr val="000000"/>
                </a:solidFill>
                <a:latin typeface="Times New Roman" pitchFamily="18" charset="0"/>
                <a:cs typeface="Tahoma" pitchFamily="32" charset="0"/>
              </a:rPr>
              <a:t>1 </a:t>
            </a:r>
            <a:r>
              <a:rPr lang="en-US" sz="1700" b="1" dirty="0">
                <a:solidFill>
                  <a:srgbClr val="000000"/>
                </a:solidFill>
                <a:latin typeface="Times New Roman" pitchFamily="18" charset="0"/>
                <a:cs typeface="Tahoma" pitchFamily="32" charset="0"/>
              </a:rPr>
              <a:t>m</a:t>
            </a:r>
            <a:r>
              <a:rPr lang="en-US" sz="1700" b="1" baseline="30000" dirty="0">
                <a:solidFill>
                  <a:srgbClr val="000000"/>
                </a:solidFill>
                <a:latin typeface="Times New Roman" pitchFamily="18" charset="0"/>
                <a:cs typeface="Tahoma" pitchFamily="32" charset="0"/>
              </a:rPr>
              <a:t>3</a:t>
            </a:r>
            <a:r>
              <a:rPr lang="en-US" sz="1700" b="1" dirty="0">
                <a:solidFill>
                  <a:srgbClr val="000000"/>
                </a:solidFill>
                <a:latin typeface="Times New Roman" pitchFamily="18" charset="0"/>
                <a:cs typeface="Tahoma" pitchFamily="32" charset="0"/>
              </a:rPr>
              <a:t> </a:t>
            </a:r>
            <a:r>
              <a:rPr lang="ru-RU" sz="1700" b="1" dirty="0">
                <a:solidFill>
                  <a:srgbClr val="000000"/>
                </a:solidFill>
                <a:latin typeface="Times New Roman" pitchFamily="18" charset="0"/>
                <a:cs typeface="Tahoma" pitchFamily="32" charset="0"/>
              </a:rPr>
              <a:t>(</a:t>
            </a:r>
            <a:r>
              <a:rPr lang="en-US" sz="1700" b="1" dirty="0">
                <a:solidFill>
                  <a:srgbClr val="000000"/>
                </a:solidFill>
                <a:latin typeface="Times New Roman" pitchFamily="18" charset="0"/>
                <a:cs typeface="Tahoma" pitchFamily="32" charset="0"/>
              </a:rPr>
              <a:t>t</a:t>
            </a:r>
            <a:r>
              <a:rPr lang="ru-RU" sz="1700" b="1" dirty="0">
                <a:solidFill>
                  <a:srgbClr val="000000"/>
                </a:solidFill>
                <a:latin typeface="Times New Roman" pitchFamily="18" charset="0"/>
                <a:cs typeface="Tahoma" pitchFamily="32" charset="0"/>
              </a:rPr>
              <a:t>)</a:t>
            </a:r>
            <a:r>
              <a:rPr lang="en-US" sz="1700" b="1" dirty="0">
                <a:solidFill>
                  <a:srgbClr val="000000"/>
                </a:solidFill>
                <a:latin typeface="Times New Roman" pitchFamily="18" charset="0"/>
                <a:cs typeface="Tahoma" pitchFamily="32" charset="0"/>
              </a:rPr>
              <a:t> neutrino spectrometer, which is able to work safely close to an industrial nuclear power reactor (NPR). It is used to monitor the NPR (applied task)  as well as to probe short baseline neutrino oscillations to the sterile state (fundamental researches)</a:t>
            </a:r>
            <a:endParaRPr lang="ru-RU" sz="1700" dirty="0">
              <a:solidFill>
                <a:prstClr val="black"/>
              </a:solidFill>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48" y="4022393"/>
            <a:ext cx="6654978" cy="1845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 Box 3"/>
          <p:cNvSpPr txBox="1">
            <a:spLocks noChangeArrowheads="1"/>
          </p:cNvSpPr>
          <p:nvPr/>
        </p:nvSpPr>
        <p:spPr bwMode="auto">
          <a:xfrm>
            <a:off x="234437" y="3438054"/>
            <a:ext cx="1925127" cy="779765"/>
          </a:xfrm>
          <a:prstGeom prst="rect">
            <a:avLst/>
          </a:prstGeom>
          <a:noFill/>
          <a:ln w="9525">
            <a:noFill/>
            <a:miter lim="800000"/>
            <a:headEnd/>
            <a:tailEnd/>
          </a:ln>
        </p:spPr>
        <p:txBody>
          <a:bodyPr wrap="square" lIns="0" tIns="0" rIns="0" bIns="0">
            <a:spAutoFit/>
          </a:bodyPr>
          <a:lstStyle/>
          <a:p>
            <a:pPr defTabSz="457200" hangingPunct="0">
              <a:buClr>
                <a:srgbClr val="000000"/>
              </a:buClr>
              <a:buSzPct val="45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sz="1600" b="1" dirty="0">
                <a:solidFill>
                  <a:srgbClr val="000000"/>
                </a:solidFill>
                <a:latin typeface="Times New Roman" pitchFamily="18" charset="0"/>
                <a:cs typeface="Tahoma" pitchFamily="32" charset="0"/>
              </a:rPr>
              <a:t>The basic element – </a:t>
            </a:r>
            <a:r>
              <a:rPr lang="en-US" sz="1600" b="1" dirty="0">
                <a:solidFill>
                  <a:srgbClr val="FF0000"/>
                </a:solidFill>
                <a:latin typeface="Times New Roman" pitchFamily="18" charset="0"/>
                <a:cs typeface="Tahoma" pitchFamily="32" charset="0"/>
              </a:rPr>
              <a:t>scintillator strip</a:t>
            </a:r>
          </a:p>
          <a:p>
            <a:pPr defTabSz="457200" hangingPunct="0">
              <a:buClr>
                <a:srgbClr val="000000"/>
              </a:buClr>
              <a:buSzPct val="45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sz="1867" b="1" dirty="0">
                <a:solidFill>
                  <a:srgbClr val="7030A0"/>
                </a:solidFill>
                <a:latin typeface="Times New Roman" pitchFamily="18" charset="0"/>
                <a:cs typeface="Tahoma" pitchFamily="32" charset="0"/>
              </a:rPr>
              <a:t> </a:t>
            </a:r>
            <a:endParaRPr lang="ru-RU" sz="2400" b="1" dirty="0">
              <a:solidFill>
                <a:srgbClr val="FF0000"/>
              </a:solidFill>
              <a:latin typeface="Times New Roman" pitchFamily="18" charset="0"/>
              <a:cs typeface="Tahoma" pitchFamily="32" charset="0"/>
            </a:endParaRPr>
          </a:p>
        </p:txBody>
      </p:sp>
      <p:sp>
        <p:nvSpPr>
          <p:cNvPr id="25" name="Text Box 3"/>
          <p:cNvSpPr txBox="1">
            <a:spLocks noChangeArrowheads="1"/>
          </p:cNvSpPr>
          <p:nvPr/>
        </p:nvSpPr>
        <p:spPr bwMode="auto">
          <a:xfrm>
            <a:off x="2298535" y="3445567"/>
            <a:ext cx="6004553" cy="533544"/>
          </a:xfrm>
          <a:prstGeom prst="rect">
            <a:avLst/>
          </a:prstGeom>
          <a:noFill/>
          <a:ln w="9525">
            <a:noFill/>
            <a:miter lim="800000"/>
            <a:headEnd/>
            <a:tailEnd/>
          </a:ln>
        </p:spPr>
        <p:txBody>
          <a:bodyPr wrap="square" lIns="0" tIns="0" rIns="0" bIns="0">
            <a:spAutoFit/>
          </a:bodyPr>
          <a:lstStyle/>
          <a:p>
            <a:pPr defTabSz="457200" hangingPunct="0">
              <a:buClr>
                <a:srgbClr val="000000"/>
              </a:buClr>
              <a:buSzPct val="45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sz="1600" b="1" dirty="0">
                <a:solidFill>
                  <a:srgbClr val="000000"/>
                </a:solidFill>
                <a:latin typeface="Times New Roman" pitchFamily="18" charset="0"/>
                <a:cs typeface="Tahoma" pitchFamily="32" charset="0"/>
              </a:rPr>
              <a:t>One of  the five sections is consisted of 5 by 5 inter-crossed </a:t>
            </a:r>
            <a:r>
              <a:rPr lang="en-US" sz="1600" b="1" dirty="0">
                <a:solidFill>
                  <a:srgbClr val="FF0000"/>
                </a:solidFill>
                <a:latin typeface="Times New Roman" pitchFamily="18" charset="0"/>
                <a:cs typeface="Tahoma" pitchFamily="32" charset="0"/>
              </a:rPr>
              <a:t>modules</a:t>
            </a:r>
            <a:r>
              <a:rPr lang="en-US" sz="1600" b="1" dirty="0">
                <a:solidFill>
                  <a:srgbClr val="000000"/>
                </a:solidFill>
                <a:latin typeface="Times New Roman" pitchFamily="18" charset="0"/>
                <a:cs typeface="Tahoma" pitchFamily="32" charset="0"/>
              </a:rPr>
              <a:t> </a:t>
            </a:r>
          </a:p>
          <a:p>
            <a:pPr defTabSz="457200" hangingPunct="0">
              <a:buClr>
                <a:srgbClr val="000000"/>
              </a:buClr>
              <a:buSzPct val="45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sz="1867" b="1" dirty="0">
                <a:solidFill>
                  <a:srgbClr val="7030A0"/>
                </a:solidFill>
                <a:latin typeface="Times New Roman" pitchFamily="18" charset="0"/>
                <a:cs typeface="Tahoma" pitchFamily="32" charset="0"/>
              </a:rPr>
              <a:t> </a:t>
            </a:r>
            <a:endParaRPr lang="ru-RU" sz="2400" b="1" dirty="0">
              <a:solidFill>
                <a:srgbClr val="FF0000"/>
              </a:solidFill>
              <a:latin typeface="Times New Roman" pitchFamily="18" charset="0"/>
              <a:cs typeface="Tahoma" pitchFamily="32" charset="0"/>
            </a:endParaRPr>
          </a:p>
        </p:txBody>
      </p:sp>
      <p:sp>
        <p:nvSpPr>
          <p:cNvPr id="26" name="Text Box 3"/>
          <p:cNvSpPr txBox="1">
            <a:spLocks noChangeArrowheads="1"/>
          </p:cNvSpPr>
          <p:nvPr/>
        </p:nvSpPr>
        <p:spPr bwMode="auto">
          <a:xfrm>
            <a:off x="98369" y="6226871"/>
            <a:ext cx="8942791" cy="543739"/>
          </a:xfrm>
          <a:prstGeom prst="rect">
            <a:avLst/>
          </a:prstGeom>
          <a:noFill/>
          <a:ln w="9525">
            <a:noFill/>
            <a:miter lim="800000"/>
            <a:headEnd/>
            <a:tailEnd/>
          </a:ln>
        </p:spPr>
        <p:txBody>
          <a:bodyPr wrap="square" lIns="0" tIns="0" rIns="0" bIns="0">
            <a:spAutoFit/>
          </a:bodyPr>
          <a:lstStyle/>
          <a:p>
            <a:pPr defTabSz="457200" hangingPunct="0">
              <a:spcAft>
                <a:spcPts val="400"/>
              </a:spcAft>
              <a:buClr>
                <a:srgbClr val="000000"/>
              </a:buClr>
              <a:buSzPct val="45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sz="1400" b="1" dirty="0">
                <a:solidFill>
                  <a:srgbClr val="000000"/>
                </a:solidFill>
                <a:latin typeface="Times New Roman" pitchFamily="18" charset="0"/>
                <a:cs typeface="Tahoma" pitchFamily="32" charset="0"/>
              </a:rPr>
              <a:t>The </a:t>
            </a:r>
            <a:r>
              <a:rPr lang="en-US" sz="1400" b="1" dirty="0">
                <a:solidFill>
                  <a:srgbClr val="FF0000"/>
                </a:solidFill>
                <a:latin typeface="Times New Roman" pitchFamily="18" charset="0"/>
                <a:cs typeface="Tahoma" pitchFamily="32" charset="0"/>
              </a:rPr>
              <a:t>movable platform</a:t>
            </a:r>
            <a:r>
              <a:rPr lang="en-US" sz="1400" b="1" dirty="0">
                <a:solidFill>
                  <a:srgbClr val="000000"/>
                </a:solidFill>
                <a:latin typeface="Times New Roman" pitchFamily="18" charset="0"/>
                <a:cs typeface="Tahoma" pitchFamily="32" charset="0"/>
              </a:rPr>
              <a:t> with the DANSS under the reactor WWER-1000, KNPP, Russia</a:t>
            </a:r>
          </a:p>
          <a:p>
            <a:pPr defTabSz="457200" hangingPunct="0">
              <a:spcAft>
                <a:spcPts val="400"/>
              </a:spcAft>
              <a:buClr>
                <a:srgbClr val="000000"/>
              </a:buClr>
              <a:buSzPct val="45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sz="1400" b="1" dirty="0">
                <a:solidFill>
                  <a:srgbClr val="000000"/>
                </a:solidFill>
                <a:latin typeface="Times New Roman" pitchFamily="18" charset="0"/>
                <a:cs typeface="Tahoma" pitchFamily="32" charset="0"/>
              </a:rPr>
              <a:t>Measurements are at 3 distances</a:t>
            </a:r>
            <a:r>
              <a:rPr lang="ru-RU" sz="1400" b="1" dirty="0">
                <a:solidFill>
                  <a:srgbClr val="000000"/>
                </a:solidFill>
                <a:latin typeface="Times New Roman" pitchFamily="18" charset="0"/>
                <a:cs typeface="Tahoma" pitchFamily="32" charset="0"/>
              </a:rPr>
              <a:t>: </a:t>
            </a:r>
            <a:r>
              <a:rPr lang="ru-RU" sz="1400" b="1" dirty="0">
                <a:solidFill>
                  <a:srgbClr val="FF0000"/>
                </a:solidFill>
                <a:latin typeface="Times New Roman" pitchFamily="18" charset="0"/>
                <a:cs typeface="Tahoma" pitchFamily="32" charset="0"/>
              </a:rPr>
              <a:t>10</a:t>
            </a:r>
            <a:r>
              <a:rPr lang="ru-RU" sz="1400" b="1" dirty="0">
                <a:solidFill>
                  <a:srgbClr val="000000"/>
                </a:solidFill>
                <a:latin typeface="Times New Roman" pitchFamily="18" charset="0"/>
                <a:cs typeface="Tahoma" pitchFamily="32" charset="0"/>
              </a:rPr>
              <a:t>, </a:t>
            </a:r>
            <a:r>
              <a:rPr lang="ru-RU" sz="1400" b="1" dirty="0">
                <a:solidFill>
                  <a:srgbClr val="00B050"/>
                </a:solidFill>
                <a:latin typeface="Times New Roman" pitchFamily="18" charset="0"/>
                <a:cs typeface="Tahoma" pitchFamily="32" charset="0"/>
              </a:rPr>
              <a:t>11</a:t>
            </a:r>
            <a:r>
              <a:rPr lang="ru-RU" sz="1400" b="1" dirty="0">
                <a:solidFill>
                  <a:srgbClr val="000000"/>
                </a:solidFill>
                <a:latin typeface="Times New Roman" pitchFamily="18" charset="0"/>
                <a:cs typeface="Tahoma" pitchFamily="32" charset="0"/>
              </a:rPr>
              <a:t>, </a:t>
            </a:r>
            <a:r>
              <a:rPr lang="ru-RU" sz="1400" b="1" dirty="0">
                <a:solidFill>
                  <a:srgbClr val="0000CC"/>
                </a:solidFill>
                <a:latin typeface="Times New Roman" pitchFamily="18" charset="0"/>
                <a:cs typeface="Tahoma" pitchFamily="32" charset="0"/>
              </a:rPr>
              <a:t>12</a:t>
            </a:r>
            <a:r>
              <a:rPr lang="ru-RU" sz="1400" b="1" dirty="0">
                <a:solidFill>
                  <a:srgbClr val="000000"/>
                </a:solidFill>
                <a:latin typeface="Times New Roman" pitchFamily="18" charset="0"/>
                <a:cs typeface="Tahoma" pitchFamily="32" charset="0"/>
              </a:rPr>
              <a:t> </a:t>
            </a:r>
            <a:r>
              <a:rPr lang="en-US" sz="1400" b="1" dirty="0">
                <a:solidFill>
                  <a:srgbClr val="000000"/>
                </a:solidFill>
                <a:latin typeface="Times New Roman" pitchFamily="18" charset="0"/>
                <a:cs typeface="Tahoma" pitchFamily="32" charset="0"/>
              </a:rPr>
              <a:t>m, ratios of spectra are analyzed</a:t>
            </a:r>
            <a:r>
              <a:rPr lang="ru-RU" sz="1400" b="1" dirty="0">
                <a:solidFill>
                  <a:srgbClr val="000000"/>
                </a:solidFill>
                <a:latin typeface="Times New Roman" pitchFamily="18" charset="0"/>
                <a:cs typeface="Tahoma" pitchFamily="32" charset="0"/>
              </a:rPr>
              <a:t>: </a:t>
            </a:r>
            <a:r>
              <a:rPr lang="en-US" sz="1400" b="1" dirty="0">
                <a:solidFill>
                  <a:srgbClr val="000000"/>
                </a:solidFill>
                <a:latin typeface="Times New Roman" pitchFamily="18" charset="0"/>
                <a:cs typeface="Tahoma" pitchFamily="32" charset="0"/>
              </a:rPr>
              <a:t>relative measurements</a:t>
            </a:r>
            <a:r>
              <a:rPr lang="en-US" b="1" dirty="0">
                <a:solidFill>
                  <a:srgbClr val="7030A0"/>
                </a:solidFill>
                <a:latin typeface="Times New Roman" pitchFamily="18" charset="0"/>
                <a:cs typeface="Tahoma" pitchFamily="32" charset="0"/>
              </a:rPr>
              <a:t> </a:t>
            </a:r>
            <a:endParaRPr lang="ru-RU" sz="2000" b="1" dirty="0">
              <a:solidFill>
                <a:srgbClr val="FF0000"/>
              </a:solidFill>
              <a:latin typeface="Times New Roman" pitchFamily="18" charset="0"/>
              <a:cs typeface="Tahoma" pitchFamily="32" charset="0"/>
            </a:endParaRPr>
          </a:p>
        </p:txBody>
      </p:sp>
      <p:sp>
        <p:nvSpPr>
          <p:cNvPr id="4" name="Прямоугольник 3"/>
          <p:cNvSpPr/>
          <p:nvPr/>
        </p:nvSpPr>
        <p:spPr>
          <a:xfrm>
            <a:off x="6499964" y="5789212"/>
            <a:ext cx="2068830" cy="369332"/>
          </a:xfrm>
          <a:prstGeom prst="rect">
            <a:avLst/>
          </a:prstGeom>
          <a:noFill/>
          <a:ln w="9525">
            <a:noFill/>
            <a:miter lim="800000"/>
            <a:headEnd/>
            <a:tailEnd/>
          </a:ln>
        </p:spPr>
        <p:txBody>
          <a:bodyPr wrap="square" lIns="0" tIns="0" rIns="0" bIns="0">
            <a:spAutoFit/>
          </a:bodyPr>
          <a:lstStyle/>
          <a:p>
            <a:pPr algn="ctr" defTabSz="457200" hangingPunct="0">
              <a:buClr>
                <a:srgbClr val="000000"/>
              </a:buClr>
              <a:buSzPct val="45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en-US" sz="1200" b="1" dirty="0">
                <a:solidFill>
                  <a:srgbClr val="000000"/>
                </a:solidFill>
                <a:latin typeface="Times New Roman" pitchFamily="18" charset="0"/>
                <a:cs typeface="Tahoma" pitchFamily="32" charset="0"/>
              </a:rPr>
              <a:t>The fully assembled detector</a:t>
            </a:r>
            <a:br>
              <a:rPr lang="en-US" sz="1200" b="1" dirty="0">
                <a:solidFill>
                  <a:srgbClr val="000000"/>
                </a:solidFill>
                <a:latin typeface="Times New Roman" pitchFamily="18" charset="0"/>
                <a:cs typeface="Tahoma" pitchFamily="32" charset="0"/>
              </a:rPr>
            </a:br>
            <a:r>
              <a:rPr lang="en-US" sz="1200" b="1" dirty="0">
                <a:solidFill>
                  <a:srgbClr val="000000"/>
                </a:solidFill>
                <a:latin typeface="Times New Roman" pitchFamily="18" charset="0"/>
                <a:cs typeface="Tahoma" pitchFamily="32" charset="0"/>
              </a:rPr>
              <a:t>at the </a:t>
            </a:r>
            <a:r>
              <a:rPr lang="en-US" sz="1200" b="1" dirty="0">
                <a:solidFill>
                  <a:srgbClr val="FF0000"/>
                </a:solidFill>
                <a:latin typeface="Times New Roman" pitchFamily="18" charset="0"/>
                <a:cs typeface="Tahoma" pitchFamily="32" charset="0"/>
              </a:rPr>
              <a:t>top</a:t>
            </a:r>
            <a:r>
              <a:rPr lang="en-US" sz="1200" b="1" dirty="0">
                <a:solidFill>
                  <a:srgbClr val="000000"/>
                </a:solidFill>
                <a:latin typeface="Times New Roman" pitchFamily="18" charset="0"/>
                <a:cs typeface="Tahoma" pitchFamily="32" charset="0"/>
              </a:rPr>
              <a:t> &amp; </a:t>
            </a:r>
            <a:r>
              <a:rPr lang="en-US" sz="1200" b="1" dirty="0">
                <a:solidFill>
                  <a:srgbClr val="0000CC"/>
                </a:solidFill>
                <a:latin typeface="Times New Roman" pitchFamily="18" charset="0"/>
                <a:cs typeface="Tahoma" pitchFamily="32" charset="0"/>
              </a:rPr>
              <a:t>bottom</a:t>
            </a:r>
            <a:r>
              <a:rPr lang="en-US" sz="1200" b="1" dirty="0">
                <a:solidFill>
                  <a:srgbClr val="000000"/>
                </a:solidFill>
                <a:latin typeface="Times New Roman" pitchFamily="18" charset="0"/>
                <a:cs typeface="Tahoma" pitchFamily="32" charset="0"/>
              </a:rPr>
              <a:t> positions</a:t>
            </a:r>
            <a:endParaRPr lang="ru-RU" sz="1200" b="1" dirty="0">
              <a:solidFill>
                <a:srgbClr val="000000"/>
              </a:solidFill>
              <a:latin typeface="Times New Roman" pitchFamily="18" charset="0"/>
              <a:cs typeface="Tahoma" pitchFamily="32" charset="0"/>
            </a:endParaRPr>
          </a:p>
        </p:txBody>
      </p:sp>
      <p:sp>
        <p:nvSpPr>
          <p:cNvPr id="7" name="Заголовок 6"/>
          <p:cNvSpPr>
            <a:spLocks noGrp="1"/>
          </p:cNvSpPr>
          <p:nvPr>
            <p:ph type="ctrTitle"/>
          </p:nvPr>
        </p:nvSpPr>
        <p:spPr>
          <a:xfrm>
            <a:off x="1159701" y="226067"/>
            <a:ext cx="6374678" cy="697647"/>
          </a:xfrm>
        </p:spPr>
        <p:txBody>
          <a:bodyPr/>
          <a:lstStyle/>
          <a:p>
            <a:r>
              <a:rPr lang="en-US" sz="4000" b="1" cap="small" dirty="0">
                <a:solidFill>
                  <a:srgbClr val="0066CC"/>
                </a:solidFill>
                <a:latin typeface="Calibri" panose="020F0502020204030204" pitchFamily="34" charset="0"/>
                <a:ea typeface="+mn-ea"/>
                <a:cs typeface="Calibri" panose="020F0502020204030204" pitchFamily="34" charset="0"/>
              </a:rPr>
              <a:t>The DANSS</a:t>
            </a:r>
            <a:endParaRPr lang="ru-RU" sz="4000" b="1" cap="small" dirty="0">
              <a:solidFill>
                <a:srgbClr val="0066CC"/>
              </a:solidFill>
              <a:latin typeface="Calibri" panose="020F0502020204030204" pitchFamily="34" charset="0"/>
              <a:ea typeface="+mn-ea"/>
              <a:cs typeface="Calibri" panose="020F0502020204030204" pitchFamily="34" charset="0"/>
            </a:endParaRPr>
          </a:p>
        </p:txBody>
      </p:sp>
      <p:pic>
        <p:nvPicPr>
          <p:cNvPr id="27" name="Picture 6"/>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617343" y="4121156"/>
            <a:ext cx="1858999" cy="1632461"/>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Рисунок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09922" y="118199"/>
            <a:ext cx="1666420" cy="503644"/>
          </a:xfrm>
          <a:prstGeom prst="rect">
            <a:avLst/>
          </a:prstGeom>
        </p:spPr>
      </p:pic>
      <p:sp>
        <p:nvSpPr>
          <p:cNvPr id="16" name="Прямоугольник 15">
            <a:extLst>
              <a:ext uri="{FF2B5EF4-FFF2-40B4-BE49-F238E27FC236}">
                <a16:creationId xmlns:a16="http://schemas.microsoft.com/office/drawing/2014/main" id="{785856F9-45B9-43EF-A5A9-69807625AC7C}"/>
              </a:ext>
            </a:extLst>
          </p:cNvPr>
          <p:cNvSpPr/>
          <p:nvPr/>
        </p:nvSpPr>
        <p:spPr>
          <a:xfrm>
            <a:off x="6574276" y="4086979"/>
            <a:ext cx="2046111" cy="307777"/>
          </a:xfrm>
          <a:prstGeom prst="rect">
            <a:avLst/>
          </a:prstGeom>
        </p:spPr>
        <p:txBody>
          <a:bodyPr wrap="square">
            <a:spAutoFit/>
          </a:bodyPr>
          <a:lstStyle/>
          <a:p>
            <a:pPr defTabSz="1219170"/>
            <a:r>
              <a:rPr lang="en-US" sz="14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DANSS at Kalinin NPP</a:t>
            </a:r>
            <a:endParaRPr lang="ru-RU" sz="1400" b="1" dirty="0">
              <a:solidFill>
                <a:prstClr val="black"/>
              </a:solidFill>
              <a:effectLst>
                <a:outerShdw blurRad="38100" dist="38100" dir="2700000" algn="tl">
                  <a:srgbClr val="000000">
                    <a:alpha val="43137"/>
                  </a:srgbClr>
                </a:outerShdw>
              </a:effectLst>
              <a:latin typeface="Calibri"/>
            </a:endParaRPr>
          </a:p>
        </p:txBody>
      </p:sp>
      <p:pic>
        <p:nvPicPr>
          <p:cNvPr id="19" name="Picture 3">
            <a:extLst>
              <a:ext uri="{FF2B5EF4-FFF2-40B4-BE49-F238E27FC236}">
                <a16:creationId xmlns:a16="http://schemas.microsoft.com/office/drawing/2014/main" id="{9BEB53BE-E31F-4A20-AFCE-9A3B75769B75}"/>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749902" y="157860"/>
            <a:ext cx="3298760" cy="1584343"/>
          </a:xfrm>
          <a:prstGeom prst="rect">
            <a:avLst/>
          </a:prstGeom>
          <a:noFill/>
          <a:ln w="9525">
            <a:noFill/>
            <a:miter lim="800000"/>
            <a:headEnd/>
            <a:tailEnd/>
          </a:ln>
        </p:spPr>
      </p:pic>
      <p:sp>
        <p:nvSpPr>
          <p:cNvPr id="20" name="TextBox 19">
            <a:extLst>
              <a:ext uri="{FF2B5EF4-FFF2-40B4-BE49-F238E27FC236}">
                <a16:creationId xmlns:a16="http://schemas.microsoft.com/office/drawing/2014/main" id="{DE180B46-5BE2-4001-B07F-2005849438E6}"/>
              </a:ext>
            </a:extLst>
          </p:cNvPr>
          <p:cNvSpPr txBox="1"/>
          <p:nvPr/>
        </p:nvSpPr>
        <p:spPr>
          <a:xfrm>
            <a:off x="8777328" y="1464510"/>
            <a:ext cx="3169733" cy="261610"/>
          </a:xfrm>
          <a:prstGeom prst="rect">
            <a:avLst/>
          </a:prstGeom>
          <a:solidFill>
            <a:schemeClr val="tx1">
              <a:alpha val="29000"/>
            </a:schemeClr>
          </a:solidFill>
        </p:spPr>
        <p:txBody>
          <a:bodyPr wrap="square" rtlCol="0">
            <a:spAutoFit/>
          </a:bodyPr>
          <a:lstStyle/>
          <a:p>
            <a:pPr defTabSz="1219170"/>
            <a:r>
              <a:rPr lang="en-US" sz="1100" b="1" dirty="0">
                <a:solidFill>
                  <a:prstClr val="white"/>
                </a:solidFill>
                <a:latin typeface="Times New Roman" pitchFamily="18" charset="0"/>
                <a:cs typeface="Times New Roman" pitchFamily="18" charset="0"/>
              </a:rPr>
              <a:t>JINR DANSS team with the trial “Zero” section</a:t>
            </a:r>
            <a:endParaRPr lang="ru-RU" sz="1100" b="1" dirty="0">
              <a:solidFill>
                <a:prstClr val="white"/>
              </a:solidFill>
              <a:latin typeface="Times New Roman" pitchFamily="18" charset="0"/>
              <a:cs typeface="Times New Roman" pitchFamily="18" charset="0"/>
            </a:endParaRPr>
          </a:p>
        </p:txBody>
      </p:sp>
      <p:pic>
        <p:nvPicPr>
          <p:cNvPr id="28" name="Picture 5" descr="https://dlnp.jinr.ru/images/DSCF0351.JPG">
            <a:extLst>
              <a:ext uri="{FF2B5EF4-FFF2-40B4-BE49-F238E27FC236}">
                <a16:creationId xmlns:a16="http://schemas.microsoft.com/office/drawing/2014/main" id="{D378BE52-34EB-4AAD-B175-4E53A1504460}"/>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809278" y="5018345"/>
            <a:ext cx="3239383" cy="1674649"/>
          </a:xfrm>
          <a:prstGeom prst="rect">
            <a:avLst/>
          </a:prstGeom>
          <a:noFill/>
        </p:spPr>
      </p:pic>
      <p:sp>
        <p:nvSpPr>
          <p:cNvPr id="29" name="Прямоугольник 28">
            <a:extLst>
              <a:ext uri="{FF2B5EF4-FFF2-40B4-BE49-F238E27FC236}">
                <a16:creationId xmlns:a16="http://schemas.microsoft.com/office/drawing/2014/main" id="{26C67AEE-1DB9-45CE-87ED-3D057AC6F415}"/>
              </a:ext>
            </a:extLst>
          </p:cNvPr>
          <p:cNvSpPr/>
          <p:nvPr/>
        </p:nvSpPr>
        <p:spPr>
          <a:xfrm>
            <a:off x="8825693" y="6276248"/>
            <a:ext cx="3222968" cy="415498"/>
          </a:xfrm>
          <a:prstGeom prst="rect">
            <a:avLst/>
          </a:prstGeom>
          <a:solidFill>
            <a:schemeClr val="tx1">
              <a:alpha val="59000"/>
            </a:schemeClr>
          </a:solidFill>
        </p:spPr>
        <p:txBody>
          <a:bodyPr wrap="square">
            <a:spAutoFit/>
          </a:bodyPr>
          <a:lstStyle/>
          <a:p>
            <a:pPr defTabSz="1219170"/>
            <a:r>
              <a:rPr lang="en-US" sz="1050" b="1" dirty="0">
                <a:solidFill>
                  <a:schemeClr val="bg1"/>
                </a:solidFill>
                <a:latin typeface="Times New Roman" pitchFamily="18" charset="0"/>
                <a:cs typeface="Times New Roman" pitchFamily="18" charset="0"/>
              </a:rPr>
              <a:t>In 2020 first JINR Prize for “Experimental Research Work” was awarded to the DANSS Group</a:t>
            </a:r>
          </a:p>
        </p:txBody>
      </p:sp>
      <p:sp>
        <p:nvSpPr>
          <p:cNvPr id="30" name="TextBox 29">
            <a:extLst>
              <a:ext uri="{FF2B5EF4-FFF2-40B4-BE49-F238E27FC236}">
                <a16:creationId xmlns:a16="http://schemas.microsoft.com/office/drawing/2014/main" id="{7E0451EF-AA95-444E-9090-177356C5D6E1}"/>
              </a:ext>
            </a:extLst>
          </p:cNvPr>
          <p:cNvSpPr txBox="1"/>
          <p:nvPr/>
        </p:nvSpPr>
        <p:spPr>
          <a:xfrm>
            <a:off x="8720874" y="1720259"/>
            <a:ext cx="3346458" cy="2677656"/>
          </a:xfrm>
          <a:prstGeom prst="rect">
            <a:avLst/>
          </a:prstGeom>
          <a:noFill/>
        </p:spPr>
        <p:txBody>
          <a:bodyPr wrap="square" rtlCol="0">
            <a:spAutoFit/>
          </a:bodyPr>
          <a:lstStyle/>
          <a:p>
            <a:pPr algn="just" defTabSz="1219170"/>
            <a:r>
              <a:rPr lang="en-US" sz="1400" b="1" dirty="0">
                <a:solidFill>
                  <a:prstClr val="black"/>
                </a:solidFill>
                <a:latin typeface="Times New Roman" pitchFamily="18" charset="0"/>
                <a:cs typeface="Times New Roman" pitchFamily="18" charset="0"/>
              </a:rPr>
              <a:t>Victor </a:t>
            </a:r>
            <a:r>
              <a:rPr lang="en-US" sz="1400" b="1" dirty="0" err="1">
                <a:solidFill>
                  <a:prstClr val="black"/>
                </a:solidFill>
                <a:latin typeface="Times New Roman" pitchFamily="18" charset="0"/>
                <a:cs typeface="Times New Roman" pitchFamily="18" charset="0"/>
              </a:rPr>
              <a:t>Brudanin</a:t>
            </a:r>
            <a:r>
              <a:rPr lang="en-US" sz="1400" b="1" dirty="0">
                <a:solidFill>
                  <a:prstClr val="black"/>
                </a:solidFill>
                <a:latin typeface="Times New Roman" pitchFamily="18" charset="0"/>
                <a:cs typeface="Times New Roman" pitchFamily="18" charset="0"/>
              </a:rPr>
              <a:t>, </a:t>
            </a:r>
            <a:r>
              <a:rPr lang="en-US" sz="1400" dirty="0">
                <a:solidFill>
                  <a:prstClr val="black"/>
                </a:solidFill>
                <a:latin typeface="Times New Roman" pitchFamily="18" charset="0"/>
                <a:cs typeface="Times New Roman" pitchFamily="18" charset="0"/>
              </a:rPr>
              <a:t>who led DANSS and many other important projects at JINR, passed away in </a:t>
            </a:r>
            <a:r>
              <a:rPr lang="en-US" sz="1400" dirty="0" err="1">
                <a:solidFill>
                  <a:prstClr val="black"/>
                </a:solidFill>
                <a:latin typeface="Times New Roman" pitchFamily="18" charset="0"/>
                <a:cs typeface="Times New Roman" pitchFamily="18" charset="0"/>
              </a:rPr>
              <a:t>Dubna</a:t>
            </a:r>
            <a:r>
              <a:rPr lang="en-US" sz="1400" dirty="0">
                <a:solidFill>
                  <a:prstClr val="black"/>
                </a:solidFill>
                <a:latin typeface="Times New Roman" pitchFamily="18" charset="0"/>
                <a:cs typeface="Times New Roman" pitchFamily="18" charset="0"/>
              </a:rPr>
              <a:t> on 28 December 2020, aged 70. He was incredibly effective leader, recognized figure within the neutrino-physics community and played a key role in shaping JINR neutrino physics and astrophysics program (BAIKAL-GVD, GEMMA, </a:t>
            </a:r>
            <a:r>
              <a:rPr lang="en-US" sz="1400" dirty="0">
                <a:solidFill>
                  <a:prstClr val="black"/>
                </a:solidFill>
                <a:latin typeface="Times New Roman" pitchFamily="18" charset="0"/>
                <a:cs typeface="Times New Roman" pitchFamily="18" charset="0"/>
                <a:sym typeface="Symbol"/>
              </a:rPr>
              <a:t></a:t>
            </a:r>
            <a:r>
              <a:rPr lang="en-US" sz="1400" dirty="0" err="1">
                <a:solidFill>
                  <a:prstClr val="black"/>
                </a:solidFill>
                <a:latin typeface="Times New Roman" pitchFamily="18" charset="0"/>
                <a:cs typeface="Times New Roman" pitchFamily="18" charset="0"/>
              </a:rPr>
              <a:t>GeN</a:t>
            </a:r>
            <a:r>
              <a:rPr lang="en-US" sz="1400" dirty="0">
                <a:solidFill>
                  <a:prstClr val="black"/>
                </a:solidFill>
                <a:latin typeface="Times New Roman" pitchFamily="18" charset="0"/>
                <a:cs typeface="Times New Roman" pitchFamily="18" charset="0"/>
              </a:rPr>
              <a:t>, DANSS, NEMO, EDELWEISS, GERDA, MONUMENT, </a:t>
            </a:r>
            <a:r>
              <a:rPr lang="en-US" sz="1400" dirty="0" err="1">
                <a:solidFill>
                  <a:prstClr val="black"/>
                </a:solidFill>
                <a:latin typeface="Times New Roman" pitchFamily="18" charset="0"/>
                <a:cs typeface="Times New Roman" pitchFamily="18" charset="0"/>
              </a:rPr>
              <a:t>AnCor</a:t>
            </a:r>
            <a:r>
              <a:rPr lang="en-US" sz="1400" dirty="0">
                <a:solidFill>
                  <a:prstClr val="black"/>
                </a:solidFill>
                <a:latin typeface="Times New Roman" pitchFamily="18" charset="0"/>
                <a:cs typeface="Times New Roman" pitchFamily="18" charset="0"/>
              </a:rPr>
              <a:t>, and many other experiments and activities). </a:t>
            </a:r>
          </a:p>
        </p:txBody>
      </p:sp>
      <p:sp>
        <p:nvSpPr>
          <p:cNvPr id="5" name="Прямоугольник 4">
            <a:extLst>
              <a:ext uri="{FF2B5EF4-FFF2-40B4-BE49-F238E27FC236}">
                <a16:creationId xmlns:a16="http://schemas.microsoft.com/office/drawing/2014/main" id="{3EAF5583-06AE-4D8B-A9D9-EE7820FA0AE9}"/>
              </a:ext>
            </a:extLst>
          </p:cNvPr>
          <p:cNvSpPr/>
          <p:nvPr/>
        </p:nvSpPr>
        <p:spPr>
          <a:xfrm>
            <a:off x="8721050" y="4301344"/>
            <a:ext cx="3346458" cy="738664"/>
          </a:xfrm>
          <a:prstGeom prst="rect">
            <a:avLst/>
          </a:prstGeom>
        </p:spPr>
        <p:txBody>
          <a:bodyPr wrap="square">
            <a:spAutoFit/>
          </a:bodyPr>
          <a:lstStyle/>
          <a:p>
            <a:pPr algn="just" defTabSz="1219170"/>
            <a:r>
              <a:rPr lang="en-US" sz="1400" b="1" dirty="0">
                <a:solidFill>
                  <a:prstClr val="black"/>
                </a:solidFill>
                <a:latin typeface="Times New Roman" pitchFamily="18" charset="0"/>
                <a:cs typeface="Times New Roman" pitchFamily="18" charset="0"/>
              </a:rPr>
              <a:t>JINR colleagues and friends will sadly miss Victor for his human qualities, and as a physicist.</a:t>
            </a:r>
            <a:endParaRPr lang="ru-RU" sz="1400" b="1" dirty="0">
              <a:solidFill>
                <a:prstClr val="black"/>
              </a:solidFill>
              <a:latin typeface="Times New Roman" pitchFamily="18" charset="0"/>
              <a:cs typeface="Times New Roman" pitchFamily="18" charset="0"/>
            </a:endParaRPr>
          </a:p>
        </p:txBody>
      </p:sp>
      <p:sp>
        <p:nvSpPr>
          <p:cNvPr id="8" name="Прямоугольник 7">
            <a:extLst>
              <a:ext uri="{FF2B5EF4-FFF2-40B4-BE49-F238E27FC236}">
                <a16:creationId xmlns:a16="http://schemas.microsoft.com/office/drawing/2014/main" id="{06AF79FD-6ADC-4043-82F8-544D6C5CDDC1}"/>
              </a:ext>
            </a:extLst>
          </p:cNvPr>
          <p:cNvSpPr/>
          <p:nvPr/>
        </p:nvSpPr>
        <p:spPr>
          <a:xfrm>
            <a:off x="8680493" y="81372"/>
            <a:ext cx="3445071" cy="668679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1" name="Группа 30">
            <a:extLst>
              <a:ext uri="{FF2B5EF4-FFF2-40B4-BE49-F238E27FC236}">
                <a16:creationId xmlns:a16="http://schemas.microsoft.com/office/drawing/2014/main" id="{218A330F-A826-4595-8C14-D51F6690B996}"/>
              </a:ext>
            </a:extLst>
          </p:cNvPr>
          <p:cNvGrpSpPr/>
          <p:nvPr/>
        </p:nvGrpSpPr>
        <p:grpSpPr>
          <a:xfrm>
            <a:off x="1" y="132670"/>
            <a:ext cx="1352550" cy="813904"/>
            <a:chOff x="1" y="132670"/>
            <a:chExt cx="1352550" cy="813904"/>
          </a:xfrm>
        </p:grpSpPr>
        <p:pic>
          <p:nvPicPr>
            <p:cNvPr id="32" name="Рисунок 31">
              <a:extLst>
                <a:ext uri="{FF2B5EF4-FFF2-40B4-BE49-F238E27FC236}">
                  <a16:creationId xmlns:a16="http://schemas.microsoft.com/office/drawing/2014/main" id="{D6A9770C-19F6-4C29-934A-B92D031B7A6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33" name="Прямоугольник 32">
              <a:extLst>
                <a:ext uri="{FF2B5EF4-FFF2-40B4-BE49-F238E27FC236}">
                  <a16:creationId xmlns:a16="http://schemas.microsoft.com/office/drawing/2014/main" id="{3FB0C6FA-8321-47BE-BC26-7D6E28623CE5}"/>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197338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10">
            <a:extLst>
              <a:ext uri="{FF2B5EF4-FFF2-40B4-BE49-F238E27FC236}">
                <a16:creationId xmlns:a16="http://schemas.microsoft.com/office/drawing/2014/main" id="{2E080DB9-9442-475C-B5BE-63F5827F00E1}"/>
              </a:ext>
            </a:extLst>
          </p:cNvPr>
          <p:cNvGraphicFramePr>
            <a:graphicFrameLocks noGrp="1"/>
          </p:cNvGraphicFramePr>
          <p:nvPr>
            <p:extLst>
              <p:ext uri="{D42A27DB-BD31-4B8C-83A1-F6EECF244321}">
                <p14:modId xmlns:p14="http://schemas.microsoft.com/office/powerpoint/2010/main" val="155880216"/>
              </p:ext>
            </p:extLst>
          </p:nvPr>
        </p:nvGraphicFramePr>
        <p:xfrm>
          <a:off x="108856" y="1274235"/>
          <a:ext cx="6491177" cy="5253894"/>
        </p:xfrm>
        <a:graphic>
          <a:graphicData uri="http://schemas.openxmlformats.org/drawingml/2006/table">
            <a:tbl>
              <a:tblPr firstRow="1" bandRow="1">
                <a:tableStyleId>{5C22544A-7EE6-4342-B048-85BDC9FD1C3A}</a:tableStyleId>
              </a:tblPr>
              <a:tblGrid>
                <a:gridCol w="675167">
                  <a:extLst>
                    <a:ext uri="{9D8B030D-6E8A-4147-A177-3AD203B41FA5}">
                      <a16:colId xmlns:a16="http://schemas.microsoft.com/office/drawing/2014/main" val="3089881051"/>
                    </a:ext>
                  </a:extLst>
                </a:gridCol>
                <a:gridCol w="1520456">
                  <a:extLst>
                    <a:ext uri="{9D8B030D-6E8A-4147-A177-3AD203B41FA5}">
                      <a16:colId xmlns:a16="http://schemas.microsoft.com/office/drawing/2014/main" val="4135951938"/>
                    </a:ext>
                  </a:extLst>
                </a:gridCol>
                <a:gridCol w="2115879">
                  <a:extLst>
                    <a:ext uri="{9D8B030D-6E8A-4147-A177-3AD203B41FA5}">
                      <a16:colId xmlns:a16="http://schemas.microsoft.com/office/drawing/2014/main" val="996615113"/>
                    </a:ext>
                  </a:extLst>
                </a:gridCol>
                <a:gridCol w="2179675">
                  <a:extLst>
                    <a:ext uri="{9D8B030D-6E8A-4147-A177-3AD203B41FA5}">
                      <a16:colId xmlns:a16="http://schemas.microsoft.com/office/drawing/2014/main" val="1701194139"/>
                    </a:ext>
                  </a:extLst>
                </a:gridCol>
              </a:tblGrid>
              <a:tr h="939174">
                <a:tc>
                  <a:txBody>
                    <a:bodyPr/>
                    <a:lstStyle/>
                    <a:p>
                      <a:pPr algn="ctr"/>
                      <a:r>
                        <a:rPr lang="pl-PL" sz="1600" dirty="0"/>
                        <a:t>Cycle</a:t>
                      </a:r>
                    </a:p>
                  </a:txBody>
                  <a:tcPr/>
                </a:tc>
                <a:tc>
                  <a:txBody>
                    <a:bodyPr/>
                    <a:lstStyle/>
                    <a:p>
                      <a:pPr algn="ctr"/>
                      <a:r>
                        <a:rPr lang="pl-PL" sz="1600" dirty="0"/>
                        <a:t>Date</a:t>
                      </a:r>
                    </a:p>
                  </a:txBody>
                  <a:tcPr/>
                </a:tc>
                <a:tc>
                  <a:txBody>
                    <a:bodyPr/>
                    <a:lstStyle/>
                    <a:p>
                      <a:pPr algn="ctr"/>
                      <a:r>
                        <a:rPr lang="en-US" sz="1600" dirty="0"/>
                        <a:t>Working hours for physical</a:t>
                      </a:r>
                      <a:r>
                        <a:rPr lang="pl-PL" sz="1600" dirty="0"/>
                        <a:t> </a:t>
                      </a:r>
                      <a:r>
                        <a:rPr lang="en-US" sz="1600" dirty="0"/>
                        <a:t>experiment </a:t>
                      </a:r>
                      <a:r>
                        <a:rPr lang="pl-PL" sz="1600" dirty="0"/>
                        <a:t>[</a:t>
                      </a:r>
                      <a:r>
                        <a:rPr lang="en-US" sz="1600" dirty="0"/>
                        <a:t>h</a:t>
                      </a:r>
                      <a:r>
                        <a:rPr lang="pl-PL" sz="1600" dirty="0"/>
                        <a:t>]</a:t>
                      </a:r>
                    </a:p>
                  </a:txBody>
                  <a:tcPr/>
                </a:tc>
                <a:tc>
                  <a:txBody>
                    <a:bodyPr/>
                    <a:lstStyle/>
                    <a:p>
                      <a:pPr algn="ctr"/>
                      <a:r>
                        <a:rPr lang="pl-PL" sz="1600" dirty="0"/>
                        <a:t>FLNP User Program</a:t>
                      </a:r>
                    </a:p>
                  </a:txBody>
                  <a:tcPr/>
                </a:tc>
                <a:extLst>
                  <a:ext uri="{0D108BD9-81ED-4DB2-BD59-A6C34878D82A}">
                    <a16:rowId xmlns:a16="http://schemas.microsoft.com/office/drawing/2014/main" val="2937243175"/>
                  </a:ext>
                </a:extLst>
              </a:tr>
              <a:tr h="382626">
                <a:tc>
                  <a:txBody>
                    <a:bodyPr/>
                    <a:lstStyle/>
                    <a:p>
                      <a:r>
                        <a:rPr lang="pl-PL" sz="1600" dirty="0"/>
                        <a:t>1</a:t>
                      </a:r>
                    </a:p>
                  </a:txBody>
                  <a:tcPr/>
                </a:tc>
                <a:tc>
                  <a:txBody>
                    <a:bodyPr/>
                    <a:lstStyle/>
                    <a:p>
                      <a:pPr algn="ctr">
                        <a:lnSpc>
                          <a:spcPct val="115000"/>
                        </a:lnSpc>
                        <a:spcAft>
                          <a:spcPts val="0"/>
                        </a:spcAft>
                      </a:pPr>
                      <a:r>
                        <a:rPr lang="ru-RU" sz="1600" kern="1200" dirty="0">
                          <a:solidFill>
                            <a:schemeClr val="dk1"/>
                          </a:solidFill>
                          <a:effectLst/>
                          <a:latin typeface="+mn-lt"/>
                          <a:ea typeface="+mn-ea"/>
                          <a:cs typeface="+mn-cs"/>
                        </a:rPr>
                        <a:t>16.01.</a:t>
                      </a:r>
                      <a:r>
                        <a:rPr lang="en-US" sz="1600" kern="1200" dirty="0">
                          <a:solidFill>
                            <a:schemeClr val="dk1"/>
                          </a:solidFill>
                          <a:effectLst/>
                          <a:latin typeface="+mn-lt"/>
                          <a:ea typeface="+mn-ea"/>
                          <a:cs typeface="+mn-cs"/>
                        </a:rPr>
                        <a:t> </a:t>
                      </a:r>
                      <a:r>
                        <a:rPr lang="ru-RU" sz="1600" kern="1200" dirty="0">
                          <a:solidFill>
                            <a:schemeClr val="dk1"/>
                          </a:solidFill>
                          <a:effectLst/>
                          <a:latin typeface="+mn-lt"/>
                          <a:ea typeface="+mn-ea"/>
                          <a:cs typeface="+mn-cs"/>
                        </a:rPr>
                        <a:t>÷</a:t>
                      </a:r>
                      <a:r>
                        <a:rPr lang="en-US" sz="1600" kern="1200" dirty="0">
                          <a:solidFill>
                            <a:schemeClr val="dk1"/>
                          </a:solidFill>
                          <a:effectLst/>
                          <a:latin typeface="+mn-lt"/>
                          <a:ea typeface="+mn-ea"/>
                          <a:cs typeface="+mn-cs"/>
                        </a:rPr>
                        <a:t> </a:t>
                      </a:r>
                      <a:r>
                        <a:rPr lang="ru-RU" sz="1600" kern="1200" dirty="0">
                          <a:solidFill>
                            <a:schemeClr val="dk1"/>
                          </a:solidFill>
                          <a:effectLst/>
                          <a:latin typeface="+mn-lt"/>
                          <a:ea typeface="+mn-ea"/>
                          <a:cs typeface="+mn-cs"/>
                        </a:rPr>
                        <a:t>29.01.</a:t>
                      </a:r>
                      <a:endParaRPr lang="ru-RU" sz="1600" dirty="0">
                        <a:solidFill>
                          <a:schemeClr val="tx1"/>
                        </a:solidFill>
                        <a:effectLst/>
                        <a:latin typeface="+mn-lt"/>
                        <a:ea typeface="Times New Roman" panose="02020603050405020304" pitchFamily="18" charset="0"/>
                      </a:endParaRPr>
                    </a:p>
                  </a:txBody>
                  <a:tcPr marL="53975" marR="53975" marT="0" marB="0" anchor="ctr"/>
                </a:tc>
                <a:tc>
                  <a:txBody>
                    <a:bodyPr/>
                    <a:lstStyle/>
                    <a:p>
                      <a:pPr algn="ctr">
                        <a:lnSpc>
                          <a:spcPct val="115000"/>
                        </a:lnSpc>
                        <a:spcAft>
                          <a:spcPts val="0"/>
                        </a:spcAft>
                      </a:pPr>
                      <a:r>
                        <a:rPr lang="ru-RU" sz="1600" dirty="0">
                          <a:solidFill>
                            <a:schemeClr val="tx1"/>
                          </a:solidFill>
                          <a:effectLst/>
                          <a:latin typeface="+mn-lt"/>
                          <a:ea typeface="Times New Roman" panose="02020603050405020304" pitchFamily="18" charset="0"/>
                        </a:rPr>
                        <a:t>312</a:t>
                      </a:r>
                    </a:p>
                  </a:txBody>
                  <a:tcPr marL="53975" marR="53975" marT="0" marB="0" anchor="ctr"/>
                </a:tc>
                <a:tc>
                  <a:txBody>
                    <a:bodyPr/>
                    <a:lstStyle/>
                    <a:p>
                      <a:pPr algn="ctr">
                        <a:lnSpc>
                          <a:spcPct val="115000"/>
                        </a:lnSpc>
                        <a:spcAft>
                          <a:spcPts val="0"/>
                        </a:spcAft>
                      </a:pPr>
                      <a:r>
                        <a:rPr lang="pl-PL" sz="1600" dirty="0">
                          <a:solidFill>
                            <a:schemeClr val="tx1"/>
                          </a:solidFill>
                          <a:effectLst/>
                          <a:latin typeface="+mn-lt"/>
                          <a:ea typeface="Times New Roman" panose="02020603050405020304" pitchFamily="18" charset="0"/>
                        </a:rPr>
                        <a:t>With users</a:t>
                      </a:r>
                      <a:endParaRPr lang="ru-RU" sz="1600" dirty="0">
                        <a:solidFill>
                          <a:schemeClr val="tx1"/>
                        </a:solidFill>
                        <a:effectLst/>
                        <a:latin typeface="+mn-lt"/>
                        <a:ea typeface="Times New Roman" panose="02020603050405020304" pitchFamily="18" charset="0"/>
                      </a:endParaRPr>
                    </a:p>
                  </a:txBody>
                  <a:tcPr marL="53975" marR="53975" marT="0" marB="0" anchor="ctr"/>
                </a:tc>
                <a:extLst>
                  <a:ext uri="{0D108BD9-81ED-4DB2-BD59-A6C34878D82A}">
                    <a16:rowId xmlns:a16="http://schemas.microsoft.com/office/drawing/2014/main" val="1058041800"/>
                  </a:ext>
                </a:extLst>
              </a:tr>
              <a:tr h="382626">
                <a:tc>
                  <a:txBody>
                    <a:bodyPr/>
                    <a:lstStyle/>
                    <a:p>
                      <a:r>
                        <a:rPr lang="pl-PL" sz="1600" dirty="0"/>
                        <a:t>2</a:t>
                      </a:r>
                    </a:p>
                  </a:txBody>
                  <a:tcPr/>
                </a:tc>
                <a:tc>
                  <a:txBody>
                    <a:bodyPr/>
                    <a:lstStyle/>
                    <a:p>
                      <a:pPr algn="ctr">
                        <a:lnSpc>
                          <a:spcPct val="115000"/>
                        </a:lnSpc>
                        <a:spcAft>
                          <a:spcPts val="0"/>
                        </a:spcAft>
                      </a:pPr>
                      <a:r>
                        <a:rPr lang="ru-RU" sz="1600" kern="1200" dirty="0">
                          <a:solidFill>
                            <a:schemeClr val="dk1"/>
                          </a:solidFill>
                          <a:effectLst/>
                          <a:latin typeface="+mn-lt"/>
                          <a:ea typeface="+mn-ea"/>
                          <a:cs typeface="+mn-cs"/>
                        </a:rPr>
                        <a:t>10.02.</a:t>
                      </a:r>
                      <a:r>
                        <a:rPr lang="en-US" sz="1600" kern="1200" dirty="0">
                          <a:solidFill>
                            <a:schemeClr val="dk1"/>
                          </a:solidFill>
                          <a:effectLst/>
                          <a:latin typeface="+mn-lt"/>
                          <a:ea typeface="+mn-ea"/>
                          <a:cs typeface="+mn-cs"/>
                        </a:rPr>
                        <a:t> </a:t>
                      </a:r>
                      <a:r>
                        <a:rPr lang="ru-RU" sz="1600" kern="1200" dirty="0">
                          <a:solidFill>
                            <a:schemeClr val="dk1"/>
                          </a:solidFill>
                          <a:effectLst/>
                          <a:latin typeface="+mn-lt"/>
                          <a:ea typeface="+mn-ea"/>
                          <a:cs typeface="+mn-cs"/>
                        </a:rPr>
                        <a:t>÷</a:t>
                      </a:r>
                      <a:r>
                        <a:rPr lang="en-US" sz="1600" kern="1200" dirty="0">
                          <a:solidFill>
                            <a:schemeClr val="dk1"/>
                          </a:solidFill>
                          <a:effectLst/>
                          <a:latin typeface="+mn-lt"/>
                          <a:ea typeface="+mn-ea"/>
                          <a:cs typeface="+mn-cs"/>
                        </a:rPr>
                        <a:t> </a:t>
                      </a:r>
                      <a:r>
                        <a:rPr lang="ru-RU" sz="1600" kern="1200" dirty="0">
                          <a:solidFill>
                            <a:schemeClr val="dk1"/>
                          </a:solidFill>
                          <a:effectLst/>
                          <a:latin typeface="+mn-lt"/>
                          <a:ea typeface="+mn-ea"/>
                          <a:cs typeface="+mn-cs"/>
                        </a:rPr>
                        <a:t>19.02.</a:t>
                      </a:r>
                    </a:p>
                  </a:txBody>
                  <a:tcPr marL="53975" marR="53975" marT="0" marB="0" anchor="ctr"/>
                </a:tc>
                <a:tc>
                  <a:txBody>
                    <a:bodyPr/>
                    <a:lstStyle/>
                    <a:p>
                      <a:pPr algn="ctr">
                        <a:lnSpc>
                          <a:spcPct val="115000"/>
                        </a:lnSpc>
                        <a:spcAft>
                          <a:spcPts val="0"/>
                        </a:spcAft>
                      </a:pPr>
                      <a:r>
                        <a:rPr lang="ru-RU" sz="1600" dirty="0">
                          <a:solidFill>
                            <a:schemeClr val="tx1"/>
                          </a:solidFill>
                          <a:effectLst/>
                          <a:latin typeface="+mn-lt"/>
                          <a:ea typeface="Times New Roman" panose="02020603050405020304" pitchFamily="18" charset="0"/>
                        </a:rPr>
                        <a:t>207</a:t>
                      </a:r>
                    </a:p>
                  </a:txBody>
                  <a:tcPr marL="53975" marR="53975" marT="0" marB="0" anchor="ctr"/>
                </a:tc>
                <a:tc>
                  <a:txBody>
                    <a:bodyPr/>
                    <a:lstStyle/>
                    <a:p>
                      <a:pPr marL="0" marR="0" lvl="0" indent="0" algn="ctr" defTabSz="1217430" rtl="0" eaLnBrk="1" fontAlgn="auto" latinLnBrk="0" hangingPunct="1">
                        <a:lnSpc>
                          <a:spcPct val="115000"/>
                        </a:lnSpc>
                        <a:spcBef>
                          <a:spcPts val="0"/>
                        </a:spcBef>
                        <a:spcAft>
                          <a:spcPts val="0"/>
                        </a:spcAft>
                        <a:buClrTx/>
                        <a:buSzTx/>
                        <a:buFontTx/>
                        <a:buNone/>
                        <a:tabLst/>
                        <a:defRPr/>
                      </a:pPr>
                      <a:r>
                        <a:rPr lang="pl-PL" sz="1600" dirty="0">
                          <a:solidFill>
                            <a:schemeClr val="tx1"/>
                          </a:solidFill>
                          <a:effectLst/>
                          <a:latin typeface="+mn-lt"/>
                          <a:ea typeface="Times New Roman" panose="02020603050405020304" pitchFamily="18" charset="0"/>
                        </a:rPr>
                        <a:t>With users</a:t>
                      </a:r>
                      <a:endParaRPr lang="ru-RU" sz="1600" dirty="0">
                        <a:solidFill>
                          <a:schemeClr val="tx1"/>
                        </a:solidFill>
                        <a:effectLst/>
                        <a:latin typeface="+mn-lt"/>
                        <a:ea typeface="Times New Roman" panose="02020603050405020304" pitchFamily="18" charset="0"/>
                      </a:endParaRPr>
                    </a:p>
                  </a:txBody>
                  <a:tcPr marL="53975" marR="53975" marT="0" marB="0" anchor="ctr"/>
                </a:tc>
                <a:extLst>
                  <a:ext uri="{0D108BD9-81ED-4DB2-BD59-A6C34878D82A}">
                    <a16:rowId xmlns:a16="http://schemas.microsoft.com/office/drawing/2014/main" val="754580273"/>
                  </a:ext>
                </a:extLst>
              </a:tr>
              <a:tr h="428706">
                <a:tc>
                  <a:txBody>
                    <a:bodyPr/>
                    <a:lstStyle/>
                    <a:p>
                      <a:r>
                        <a:rPr lang="pl-PL" sz="1600" dirty="0"/>
                        <a:t>3</a:t>
                      </a:r>
                    </a:p>
                  </a:txBody>
                  <a:tcPr/>
                </a:tc>
                <a:tc>
                  <a:txBody>
                    <a:bodyPr/>
                    <a:lstStyle/>
                    <a:p>
                      <a:pPr algn="ctr">
                        <a:lnSpc>
                          <a:spcPct val="115000"/>
                        </a:lnSpc>
                        <a:spcAft>
                          <a:spcPts val="0"/>
                        </a:spcAft>
                      </a:pPr>
                      <a:r>
                        <a:rPr lang="ru-RU" sz="1600" dirty="0">
                          <a:solidFill>
                            <a:schemeClr val="tx1"/>
                          </a:solidFill>
                          <a:effectLst/>
                          <a:latin typeface="+mn-lt"/>
                          <a:ea typeface="Times New Roman" panose="02020603050405020304" pitchFamily="18" charset="0"/>
                        </a:rPr>
                        <a:t>18.03.</a:t>
                      </a:r>
                      <a:r>
                        <a:rPr lang="en-US" sz="1600" dirty="0">
                          <a:solidFill>
                            <a:schemeClr val="tx1"/>
                          </a:solidFill>
                          <a:effectLst/>
                          <a:latin typeface="+mn-lt"/>
                          <a:ea typeface="Times New Roman" panose="02020603050405020304" pitchFamily="18" charset="0"/>
                        </a:rPr>
                        <a:t> </a:t>
                      </a:r>
                      <a:r>
                        <a:rPr lang="ru-RU" sz="1600" kern="1200" dirty="0">
                          <a:solidFill>
                            <a:schemeClr val="dk1"/>
                          </a:solidFill>
                          <a:effectLst/>
                          <a:latin typeface="+mn-lt"/>
                          <a:ea typeface="+mn-ea"/>
                          <a:cs typeface="+mn-cs"/>
                        </a:rPr>
                        <a:t>÷ 30.03.</a:t>
                      </a:r>
                      <a:endParaRPr lang="ru-RU" sz="1600" dirty="0">
                        <a:solidFill>
                          <a:schemeClr val="tx1"/>
                        </a:solidFill>
                        <a:effectLst/>
                        <a:latin typeface="+mn-lt"/>
                        <a:ea typeface="Times New Roman" panose="02020603050405020304" pitchFamily="18" charset="0"/>
                      </a:endParaRPr>
                    </a:p>
                  </a:txBody>
                  <a:tcPr marL="53975" marR="53975" marT="0" marB="0" anchor="ctr"/>
                </a:tc>
                <a:tc>
                  <a:txBody>
                    <a:bodyPr/>
                    <a:lstStyle/>
                    <a:p>
                      <a:pPr algn="ctr">
                        <a:lnSpc>
                          <a:spcPct val="115000"/>
                        </a:lnSpc>
                        <a:spcAft>
                          <a:spcPts val="0"/>
                        </a:spcAft>
                      </a:pPr>
                      <a:r>
                        <a:rPr lang="ru-RU" sz="1600" dirty="0">
                          <a:solidFill>
                            <a:schemeClr val="tx1"/>
                          </a:solidFill>
                          <a:effectLst/>
                          <a:latin typeface="+mn-lt"/>
                          <a:ea typeface="Times New Roman" panose="02020603050405020304" pitchFamily="18" charset="0"/>
                        </a:rPr>
                        <a:t>267</a:t>
                      </a:r>
                    </a:p>
                  </a:txBody>
                  <a:tcPr marL="53975" marR="53975" marT="0" marB="0" anchor="ctr"/>
                </a:tc>
                <a:tc>
                  <a:txBody>
                    <a:bodyPr/>
                    <a:lstStyle/>
                    <a:p>
                      <a:pPr algn="ctr"/>
                      <a:r>
                        <a:rPr lang="pl-PL" sz="1600" dirty="0">
                          <a:solidFill>
                            <a:srgbClr val="FF0000"/>
                          </a:solidFill>
                          <a:effectLst/>
                        </a:rPr>
                        <a:t>Partially with users</a:t>
                      </a:r>
                      <a:endParaRPr lang="ru-RU" sz="1600" kern="1200" dirty="0">
                        <a:solidFill>
                          <a:schemeClr val="tx1"/>
                        </a:solidFill>
                        <a:effectLst/>
                        <a:latin typeface="+mn-lt"/>
                        <a:ea typeface="Times New Roman" panose="02020603050405020304" pitchFamily="18" charset="0"/>
                        <a:cs typeface="+mn-cs"/>
                      </a:endParaRPr>
                    </a:p>
                  </a:txBody>
                  <a:tcPr marL="53975" marR="53975" marT="0" marB="0" anchor="ctr"/>
                </a:tc>
                <a:extLst>
                  <a:ext uri="{0D108BD9-81ED-4DB2-BD59-A6C34878D82A}">
                    <a16:rowId xmlns:a16="http://schemas.microsoft.com/office/drawing/2014/main" val="1503325966"/>
                  </a:ext>
                </a:extLst>
              </a:tr>
              <a:tr h="382626">
                <a:tc>
                  <a:txBody>
                    <a:bodyPr/>
                    <a:lstStyle/>
                    <a:p>
                      <a:r>
                        <a:rPr lang="pl-PL" sz="1600" dirty="0"/>
                        <a:t>4</a:t>
                      </a:r>
                    </a:p>
                  </a:txBody>
                  <a:tcPr>
                    <a:solidFill>
                      <a:srgbClr val="FF0000"/>
                    </a:solidFill>
                  </a:tcPr>
                </a:tc>
                <a:tc>
                  <a:txBody>
                    <a:bodyPr/>
                    <a:lstStyle/>
                    <a:p>
                      <a:pPr algn="ctr"/>
                      <a:r>
                        <a:rPr lang="pl-PL" sz="1600" kern="1200" dirty="0">
                          <a:solidFill>
                            <a:schemeClr val="tx1"/>
                          </a:solidFill>
                          <a:effectLst/>
                          <a:latin typeface="+mn-lt"/>
                          <a:cs typeface="+mn-cs"/>
                        </a:rPr>
                        <a:t>13.04.</a:t>
                      </a:r>
                      <a:r>
                        <a:rPr lang="en-US" sz="1600" kern="1200" dirty="0">
                          <a:solidFill>
                            <a:schemeClr val="tx1"/>
                          </a:solidFill>
                          <a:effectLst/>
                          <a:latin typeface="+mn-lt"/>
                          <a:cs typeface="+mn-cs"/>
                        </a:rPr>
                        <a:t> </a:t>
                      </a:r>
                      <a:r>
                        <a:rPr lang="ru-RU" sz="1600" kern="1200" dirty="0">
                          <a:solidFill>
                            <a:schemeClr val="tx1"/>
                          </a:solidFill>
                          <a:effectLst/>
                          <a:latin typeface="+mn-lt"/>
                          <a:ea typeface="+mn-ea"/>
                          <a:cs typeface="+mn-cs"/>
                        </a:rPr>
                        <a:t>÷ </a:t>
                      </a:r>
                      <a:r>
                        <a:rPr lang="pl-PL" sz="1600" kern="1200" dirty="0">
                          <a:solidFill>
                            <a:schemeClr val="tx1"/>
                          </a:solidFill>
                          <a:effectLst/>
                          <a:latin typeface="+mn-lt"/>
                          <a:ea typeface="+mn-ea"/>
                          <a:cs typeface="+mn-cs"/>
                        </a:rPr>
                        <a:t>24</a:t>
                      </a:r>
                      <a:r>
                        <a:rPr lang="ru-RU" sz="1600" kern="1200" dirty="0">
                          <a:solidFill>
                            <a:schemeClr val="tx1"/>
                          </a:solidFill>
                          <a:effectLst/>
                          <a:latin typeface="+mn-lt"/>
                          <a:ea typeface="+mn-ea"/>
                          <a:cs typeface="+mn-cs"/>
                        </a:rPr>
                        <a:t>.0</a:t>
                      </a:r>
                      <a:r>
                        <a:rPr lang="pl-PL" sz="1600" kern="1200" dirty="0">
                          <a:solidFill>
                            <a:schemeClr val="tx1"/>
                          </a:solidFill>
                          <a:effectLst/>
                          <a:latin typeface="+mn-lt"/>
                          <a:ea typeface="+mn-ea"/>
                          <a:cs typeface="+mn-cs"/>
                        </a:rPr>
                        <a:t>4</a:t>
                      </a:r>
                      <a:r>
                        <a:rPr lang="ru-RU" sz="1600" kern="1200" dirty="0">
                          <a:solidFill>
                            <a:schemeClr val="tx1"/>
                          </a:solidFill>
                          <a:effectLst/>
                          <a:latin typeface="+mn-lt"/>
                          <a:ea typeface="+mn-ea"/>
                          <a:cs typeface="+mn-cs"/>
                        </a:rPr>
                        <a:t>.</a:t>
                      </a:r>
                      <a:endParaRPr lang="pl-PL" sz="1600" kern="1200" dirty="0">
                        <a:solidFill>
                          <a:schemeClr val="tx1"/>
                        </a:solidFill>
                        <a:effectLst/>
                        <a:latin typeface="+mn-lt"/>
                        <a:cs typeface="+mn-cs"/>
                      </a:endParaRPr>
                    </a:p>
                  </a:txBody>
                  <a:tcPr>
                    <a:solidFill>
                      <a:srgbClr val="FF0000"/>
                    </a:solidFill>
                  </a:tcPr>
                </a:tc>
                <a:tc>
                  <a:txBody>
                    <a:bodyPr/>
                    <a:lstStyle/>
                    <a:p>
                      <a:pPr algn="ctr"/>
                      <a:r>
                        <a:rPr lang="en-GB" sz="1600" b="1" noProof="0" dirty="0">
                          <a:solidFill>
                            <a:srgbClr val="FFFF00"/>
                          </a:solidFill>
                          <a:effectLst/>
                        </a:rPr>
                        <a:t>cancelled</a:t>
                      </a:r>
                      <a:endParaRPr lang="en-GB" sz="1600" b="1" noProof="0" dirty="0">
                        <a:solidFill>
                          <a:srgbClr val="FFFF00"/>
                        </a:solidFill>
                      </a:endParaRPr>
                    </a:p>
                  </a:txBody>
                  <a:tcPr>
                    <a:solidFill>
                      <a:srgbClr val="FF0000"/>
                    </a:solidFill>
                  </a:tcPr>
                </a:tc>
                <a:tc>
                  <a:txBody>
                    <a:bodyPr/>
                    <a:lstStyle/>
                    <a:p>
                      <a:pPr algn="ctr"/>
                      <a:endParaRPr lang="pl-PL" sz="1600" dirty="0"/>
                    </a:p>
                  </a:txBody>
                  <a:tcPr>
                    <a:solidFill>
                      <a:srgbClr val="FF0000"/>
                    </a:solidFill>
                  </a:tcPr>
                </a:tc>
                <a:extLst>
                  <a:ext uri="{0D108BD9-81ED-4DB2-BD59-A6C34878D82A}">
                    <a16:rowId xmlns:a16="http://schemas.microsoft.com/office/drawing/2014/main" val="3239498510"/>
                  </a:ext>
                </a:extLst>
              </a:tr>
              <a:tr h="382626">
                <a:tc>
                  <a:txBody>
                    <a:bodyPr/>
                    <a:lstStyle/>
                    <a:p>
                      <a:pPr marL="0" algn="l" defTabSz="1217430" rtl="0" eaLnBrk="1" latinLnBrk="0" hangingPunct="1"/>
                      <a:r>
                        <a:rPr lang="pl-PL" sz="1600" kern="1200" dirty="0">
                          <a:solidFill>
                            <a:schemeClr val="dk1"/>
                          </a:solidFill>
                          <a:latin typeface="+mn-lt"/>
                          <a:ea typeface="+mn-ea"/>
                          <a:cs typeface="+mn-cs"/>
                        </a:rPr>
                        <a:t>5</a:t>
                      </a:r>
                    </a:p>
                  </a:txBody>
                  <a:tcPr>
                    <a:solidFill>
                      <a:srgbClr val="FF0000"/>
                    </a:solidFill>
                  </a:tcPr>
                </a:tc>
                <a:tc>
                  <a:txBody>
                    <a:bodyPr/>
                    <a:lstStyle/>
                    <a:p>
                      <a:pPr marL="0" marR="0" lvl="0" indent="0" algn="ctr" defTabSz="1217430" rtl="0" eaLnBrk="1" fontAlgn="auto" latinLnBrk="0" hangingPunct="1">
                        <a:lnSpc>
                          <a:spcPct val="100000"/>
                        </a:lnSpc>
                        <a:spcBef>
                          <a:spcPts val="0"/>
                        </a:spcBef>
                        <a:spcAft>
                          <a:spcPts val="0"/>
                        </a:spcAft>
                        <a:buClrTx/>
                        <a:buSzTx/>
                        <a:buFontTx/>
                        <a:buNone/>
                        <a:tabLst/>
                        <a:defRPr/>
                      </a:pPr>
                      <a:r>
                        <a:rPr lang="pl-PL" sz="1600" kern="1200" dirty="0">
                          <a:solidFill>
                            <a:schemeClr val="tx1"/>
                          </a:solidFill>
                          <a:effectLst/>
                          <a:latin typeface="+mn-lt"/>
                          <a:ea typeface="+mn-ea"/>
                          <a:cs typeface="+mn-cs"/>
                        </a:rPr>
                        <a:t>14.05.</a:t>
                      </a:r>
                      <a:r>
                        <a:rPr lang="en-US" sz="1600" kern="1200" dirty="0">
                          <a:solidFill>
                            <a:schemeClr val="tx1"/>
                          </a:solidFill>
                          <a:effectLst/>
                          <a:latin typeface="+mn-lt"/>
                          <a:ea typeface="+mn-ea"/>
                          <a:cs typeface="+mn-cs"/>
                        </a:rPr>
                        <a:t> </a:t>
                      </a:r>
                      <a:r>
                        <a:rPr lang="ru-RU" sz="1600" kern="1200" dirty="0">
                          <a:solidFill>
                            <a:schemeClr val="tx1"/>
                          </a:solidFill>
                          <a:effectLst/>
                          <a:latin typeface="+mn-lt"/>
                          <a:ea typeface="+mn-ea"/>
                          <a:cs typeface="+mn-cs"/>
                        </a:rPr>
                        <a:t>÷ </a:t>
                      </a:r>
                      <a:r>
                        <a:rPr lang="pl-PL" sz="1600" kern="1200" dirty="0">
                          <a:solidFill>
                            <a:schemeClr val="tx1"/>
                          </a:solidFill>
                          <a:effectLst/>
                          <a:latin typeface="+mn-lt"/>
                          <a:ea typeface="+mn-ea"/>
                          <a:cs typeface="+mn-cs"/>
                        </a:rPr>
                        <a:t>25</a:t>
                      </a:r>
                      <a:r>
                        <a:rPr lang="ru-RU" sz="1600" kern="1200" dirty="0">
                          <a:solidFill>
                            <a:schemeClr val="tx1"/>
                          </a:solidFill>
                          <a:effectLst/>
                          <a:latin typeface="+mn-lt"/>
                          <a:ea typeface="+mn-ea"/>
                          <a:cs typeface="+mn-cs"/>
                        </a:rPr>
                        <a:t>.0</a:t>
                      </a:r>
                      <a:r>
                        <a:rPr lang="pl-PL" sz="1600" kern="1200" dirty="0">
                          <a:solidFill>
                            <a:schemeClr val="tx1"/>
                          </a:solidFill>
                          <a:effectLst/>
                          <a:latin typeface="+mn-lt"/>
                          <a:ea typeface="+mn-ea"/>
                          <a:cs typeface="+mn-cs"/>
                        </a:rPr>
                        <a:t>5</a:t>
                      </a:r>
                      <a:r>
                        <a:rPr lang="ru-RU" sz="1600" kern="1200" dirty="0">
                          <a:solidFill>
                            <a:schemeClr val="tx1"/>
                          </a:solidFill>
                          <a:effectLst/>
                          <a:latin typeface="+mn-lt"/>
                          <a:ea typeface="+mn-ea"/>
                          <a:cs typeface="+mn-cs"/>
                        </a:rPr>
                        <a:t>.</a:t>
                      </a:r>
                      <a:endParaRPr lang="pl-PL" sz="1600" kern="1200" dirty="0">
                        <a:solidFill>
                          <a:schemeClr val="tx1"/>
                        </a:solidFill>
                        <a:effectLst/>
                        <a:latin typeface="+mn-lt"/>
                        <a:ea typeface="+mn-ea"/>
                        <a:cs typeface="+mn-cs"/>
                      </a:endParaRPr>
                    </a:p>
                  </a:txBody>
                  <a:tcPr>
                    <a:solidFill>
                      <a:srgbClr val="FF0000"/>
                    </a:solidFill>
                  </a:tcPr>
                </a:tc>
                <a:tc>
                  <a:txBody>
                    <a:bodyPr/>
                    <a:lstStyle/>
                    <a:p>
                      <a:pPr algn="ctr"/>
                      <a:r>
                        <a:rPr lang="en-GB" sz="1600" b="1" noProof="0" dirty="0">
                          <a:solidFill>
                            <a:srgbClr val="FFFF00"/>
                          </a:solidFill>
                          <a:effectLst/>
                        </a:rPr>
                        <a:t>cancelled</a:t>
                      </a:r>
                      <a:endParaRPr lang="en-GB" sz="1600" b="1" noProof="0" dirty="0">
                        <a:solidFill>
                          <a:srgbClr val="FFFF00"/>
                        </a:solidFill>
                      </a:endParaRPr>
                    </a:p>
                  </a:txBody>
                  <a:tcPr>
                    <a:solidFill>
                      <a:srgbClr val="FF0000"/>
                    </a:solidFill>
                  </a:tcPr>
                </a:tc>
                <a:tc>
                  <a:txBody>
                    <a:bodyPr/>
                    <a:lstStyle/>
                    <a:p>
                      <a:pPr algn="ctr"/>
                      <a:endParaRPr lang="pl-PL" sz="1600" dirty="0"/>
                    </a:p>
                  </a:txBody>
                  <a:tcPr>
                    <a:solidFill>
                      <a:srgbClr val="FF0000"/>
                    </a:solidFill>
                  </a:tcPr>
                </a:tc>
                <a:extLst>
                  <a:ext uri="{0D108BD9-81ED-4DB2-BD59-A6C34878D82A}">
                    <a16:rowId xmlns:a16="http://schemas.microsoft.com/office/drawing/2014/main" val="2402085744"/>
                  </a:ext>
                </a:extLst>
              </a:tr>
              <a:tr h="384095">
                <a:tc>
                  <a:txBody>
                    <a:bodyPr/>
                    <a:lstStyle/>
                    <a:p>
                      <a:r>
                        <a:rPr lang="pl-PL" sz="1600" dirty="0"/>
                        <a:t>6</a:t>
                      </a:r>
                    </a:p>
                  </a:txBody>
                  <a:tcPr/>
                </a:tc>
                <a:tc>
                  <a:txBody>
                    <a:bodyPr/>
                    <a:lstStyle/>
                    <a:p>
                      <a:pPr algn="ctr">
                        <a:lnSpc>
                          <a:spcPct val="115000"/>
                        </a:lnSpc>
                        <a:spcAft>
                          <a:spcPts val="0"/>
                        </a:spcAft>
                      </a:pPr>
                      <a:r>
                        <a:rPr lang="ru-RU" sz="1600" dirty="0">
                          <a:solidFill>
                            <a:schemeClr val="tx1"/>
                          </a:solidFill>
                          <a:effectLst/>
                          <a:latin typeface="+mn-lt"/>
                          <a:ea typeface="Times New Roman" panose="02020603050405020304" pitchFamily="18" charset="0"/>
                        </a:rPr>
                        <a:t>09.09.</a:t>
                      </a:r>
                      <a:r>
                        <a:rPr lang="ru-RU" sz="1600" kern="1200" dirty="0">
                          <a:solidFill>
                            <a:schemeClr val="dk1"/>
                          </a:solidFill>
                          <a:effectLst/>
                          <a:latin typeface="+mn-lt"/>
                          <a:ea typeface="+mn-ea"/>
                          <a:cs typeface="+mn-cs"/>
                        </a:rPr>
                        <a:t> ÷</a:t>
                      </a:r>
                      <a:r>
                        <a:rPr lang="en-US" sz="1600" kern="1200" dirty="0">
                          <a:solidFill>
                            <a:schemeClr val="dk1"/>
                          </a:solidFill>
                          <a:effectLst/>
                          <a:latin typeface="+mn-lt"/>
                          <a:ea typeface="+mn-ea"/>
                          <a:cs typeface="+mn-cs"/>
                        </a:rPr>
                        <a:t> </a:t>
                      </a:r>
                      <a:r>
                        <a:rPr lang="ru-RU" sz="1600" kern="1200" dirty="0">
                          <a:solidFill>
                            <a:schemeClr val="dk1"/>
                          </a:solidFill>
                          <a:effectLst/>
                          <a:latin typeface="+mn-lt"/>
                          <a:ea typeface="+mn-ea"/>
                          <a:cs typeface="+mn-cs"/>
                        </a:rPr>
                        <a:t>23.09.</a:t>
                      </a:r>
                      <a:endParaRPr lang="ru-RU" sz="1600" dirty="0">
                        <a:solidFill>
                          <a:schemeClr val="tx1"/>
                        </a:solidFill>
                        <a:effectLst/>
                        <a:latin typeface="+mn-lt"/>
                        <a:ea typeface="Times New Roman" panose="02020603050405020304" pitchFamily="18" charset="0"/>
                      </a:endParaRPr>
                    </a:p>
                  </a:txBody>
                  <a:tcPr marL="53975" marR="53975" marT="0" marB="0" anchor="ctr"/>
                </a:tc>
                <a:tc>
                  <a:txBody>
                    <a:bodyPr/>
                    <a:lstStyle/>
                    <a:p>
                      <a:pPr algn="ctr"/>
                      <a:r>
                        <a:rPr lang="ru-RU" sz="1600" kern="1200" dirty="0">
                          <a:solidFill>
                            <a:schemeClr val="tx1"/>
                          </a:solidFill>
                          <a:effectLst/>
                          <a:latin typeface="+mn-lt"/>
                          <a:ea typeface="Times New Roman" panose="02020603050405020304" pitchFamily="18" charset="0"/>
                          <a:cs typeface="+mn-cs"/>
                        </a:rPr>
                        <a:t>337</a:t>
                      </a:r>
                    </a:p>
                  </a:txBody>
                  <a:tcPr marL="53975" marR="53975" marT="0" marB="0" anchor="ctr"/>
                </a:tc>
                <a:tc>
                  <a:txBody>
                    <a:bodyPr/>
                    <a:lstStyle/>
                    <a:p>
                      <a:pPr algn="ctr"/>
                      <a:r>
                        <a:rPr lang="pl-PL" sz="1600" dirty="0">
                          <a:solidFill>
                            <a:srgbClr val="FF0000"/>
                          </a:solidFill>
                          <a:effectLst/>
                        </a:rPr>
                        <a:t>Partially with users</a:t>
                      </a:r>
                      <a:endParaRPr lang="ru-RU" sz="1600" kern="1200" dirty="0">
                        <a:solidFill>
                          <a:schemeClr val="tx1"/>
                        </a:solidFill>
                        <a:effectLst/>
                        <a:latin typeface="+mn-lt"/>
                        <a:ea typeface="Times New Roman" panose="02020603050405020304" pitchFamily="18" charset="0"/>
                        <a:cs typeface="+mn-cs"/>
                      </a:endParaRPr>
                    </a:p>
                  </a:txBody>
                  <a:tcPr marL="53975" marR="53975" marT="0" marB="0" anchor="ctr"/>
                </a:tc>
                <a:extLst>
                  <a:ext uri="{0D108BD9-81ED-4DB2-BD59-A6C34878D82A}">
                    <a16:rowId xmlns:a16="http://schemas.microsoft.com/office/drawing/2014/main" val="2360891831"/>
                  </a:ext>
                </a:extLst>
              </a:tr>
              <a:tr h="440911">
                <a:tc>
                  <a:txBody>
                    <a:bodyPr/>
                    <a:lstStyle/>
                    <a:p>
                      <a:r>
                        <a:rPr lang="pl-PL" sz="1600" dirty="0"/>
                        <a:t>7</a:t>
                      </a:r>
                    </a:p>
                  </a:txBody>
                  <a:tcPr/>
                </a:tc>
                <a:tc>
                  <a:txBody>
                    <a:bodyPr/>
                    <a:lstStyle/>
                    <a:p>
                      <a:pPr algn="ctr">
                        <a:lnSpc>
                          <a:spcPct val="115000"/>
                        </a:lnSpc>
                        <a:spcAft>
                          <a:spcPts val="0"/>
                        </a:spcAft>
                      </a:pPr>
                      <a:r>
                        <a:rPr lang="ru-RU" sz="1600" dirty="0">
                          <a:solidFill>
                            <a:schemeClr val="tx1"/>
                          </a:solidFill>
                          <a:effectLst/>
                          <a:latin typeface="+mn-lt"/>
                          <a:ea typeface="Times New Roman" panose="02020603050405020304" pitchFamily="18" charset="0"/>
                        </a:rPr>
                        <a:t>01.10.</a:t>
                      </a:r>
                      <a:r>
                        <a:rPr lang="ru-RU" sz="1600" kern="1200" dirty="0">
                          <a:solidFill>
                            <a:schemeClr val="dk1"/>
                          </a:solidFill>
                          <a:effectLst/>
                          <a:latin typeface="+mn-lt"/>
                          <a:ea typeface="+mn-ea"/>
                          <a:cs typeface="+mn-cs"/>
                        </a:rPr>
                        <a:t> ÷ 12.10.</a:t>
                      </a:r>
                      <a:endParaRPr lang="ru-RU" sz="1600" dirty="0">
                        <a:solidFill>
                          <a:schemeClr val="tx1"/>
                        </a:solidFill>
                        <a:effectLst/>
                        <a:latin typeface="+mn-lt"/>
                        <a:ea typeface="Times New Roman" panose="02020603050405020304" pitchFamily="18" charset="0"/>
                      </a:endParaRPr>
                    </a:p>
                  </a:txBody>
                  <a:tcPr marL="53975" marR="53975" marT="0" marB="0" anchor="ctr"/>
                </a:tc>
                <a:tc>
                  <a:txBody>
                    <a:bodyPr/>
                    <a:lstStyle/>
                    <a:p>
                      <a:pPr algn="ctr">
                        <a:lnSpc>
                          <a:spcPct val="115000"/>
                        </a:lnSpc>
                        <a:spcAft>
                          <a:spcPts val="0"/>
                        </a:spcAft>
                      </a:pPr>
                      <a:r>
                        <a:rPr lang="ru-RU" sz="1600" dirty="0">
                          <a:solidFill>
                            <a:schemeClr val="tx1"/>
                          </a:solidFill>
                          <a:effectLst/>
                          <a:latin typeface="+mn-lt"/>
                          <a:ea typeface="Times New Roman" panose="02020603050405020304" pitchFamily="18" charset="0"/>
                        </a:rPr>
                        <a:t>242</a:t>
                      </a:r>
                    </a:p>
                  </a:txBody>
                  <a:tcPr marL="53975" marR="53975" marT="0" marB="0" anchor="ctr"/>
                </a:tc>
                <a:tc>
                  <a:txBody>
                    <a:bodyPr/>
                    <a:lstStyle/>
                    <a:p>
                      <a:pPr marL="0" marR="0" lvl="0" indent="0" algn="ctr" defTabSz="121743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a:ln>
                            <a:noFill/>
                          </a:ln>
                          <a:solidFill>
                            <a:srgbClr val="FF0000"/>
                          </a:solidFill>
                          <a:effectLst/>
                          <a:uLnTx/>
                          <a:uFillTx/>
                          <a:latin typeface="Calibri"/>
                          <a:ea typeface="+mn-ea"/>
                          <a:cs typeface="+mn-cs"/>
                        </a:rPr>
                        <a:t>Partially with users</a:t>
                      </a:r>
                      <a:endParaRPr kumimoji="0" lang="ru-RU"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endParaRPr>
                    </a:p>
                  </a:txBody>
                  <a:tcPr marL="53975" marR="53975" marT="0" marB="0" anchor="ctr"/>
                </a:tc>
                <a:extLst>
                  <a:ext uri="{0D108BD9-81ED-4DB2-BD59-A6C34878D82A}">
                    <a16:rowId xmlns:a16="http://schemas.microsoft.com/office/drawing/2014/main" val="904067742"/>
                  </a:ext>
                </a:extLst>
              </a:tr>
              <a:tr h="382626">
                <a:tc>
                  <a:txBody>
                    <a:bodyPr/>
                    <a:lstStyle/>
                    <a:p>
                      <a:r>
                        <a:rPr lang="pl-PL" sz="1600" dirty="0"/>
                        <a:t>8</a:t>
                      </a:r>
                    </a:p>
                  </a:txBody>
                  <a:tcPr/>
                </a:tc>
                <a:tc>
                  <a:txBody>
                    <a:bodyPr/>
                    <a:lstStyle/>
                    <a:p>
                      <a:pPr algn="ctr">
                        <a:lnSpc>
                          <a:spcPct val="115000"/>
                        </a:lnSpc>
                        <a:spcAft>
                          <a:spcPts val="0"/>
                        </a:spcAft>
                      </a:pPr>
                      <a:r>
                        <a:rPr lang="ru-RU" sz="1600" kern="1200" dirty="0">
                          <a:solidFill>
                            <a:schemeClr val="tx1"/>
                          </a:solidFill>
                          <a:effectLst/>
                          <a:latin typeface="+mn-lt"/>
                          <a:ea typeface="+mn-ea"/>
                          <a:cs typeface="+mn-cs"/>
                        </a:rPr>
                        <a:t>19.10.</a:t>
                      </a:r>
                      <a:r>
                        <a:rPr lang="ru-RU" sz="1600" kern="1200" dirty="0">
                          <a:solidFill>
                            <a:schemeClr val="dk1"/>
                          </a:solidFill>
                          <a:effectLst/>
                          <a:latin typeface="+mn-lt"/>
                          <a:ea typeface="+mn-ea"/>
                          <a:cs typeface="+mn-cs"/>
                        </a:rPr>
                        <a:t> ÷ 31.10.</a:t>
                      </a:r>
                      <a:endParaRPr lang="ru-RU" sz="1600" kern="1200" dirty="0">
                        <a:solidFill>
                          <a:schemeClr val="tx1"/>
                        </a:solidFill>
                        <a:effectLst/>
                        <a:latin typeface="+mn-lt"/>
                        <a:ea typeface="+mn-ea"/>
                        <a:cs typeface="+mn-cs"/>
                      </a:endParaRPr>
                    </a:p>
                  </a:txBody>
                  <a:tcPr marL="53975" marR="53975" marT="0" marB="0" anchor="ctr"/>
                </a:tc>
                <a:tc>
                  <a:txBody>
                    <a:bodyPr/>
                    <a:lstStyle/>
                    <a:p>
                      <a:pPr algn="ctr">
                        <a:lnSpc>
                          <a:spcPct val="115000"/>
                        </a:lnSpc>
                        <a:spcAft>
                          <a:spcPts val="0"/>
                        </a:spcAft>
                      </a:pPr>
                      <a:r>
                        <a:rPr lang="ru-RU" sz="1600" kern="1200" dirty="0">
                          <a:solidFill>
                            <a:schemeClr val="tx1"/>
                          </a:solidFill>
                          <a:effectLst/>
                          <a:latin typeface="+mn-lt"/>
                          <a:ea typeface="+mn-ea"/>
                          <a:cs typeface="+mn-cs"/>
                        </a:rPr>
                        <a:t>28</a:t>
                      </a:r>
                      <a:r>
                        <a:rPr lang="pl-PL" sz="1600" kern="1200" dirty="0">
                          <a:solidFill>
                            <a:schemeClr val="tx1"/>
                          </a:solidFill>
                          <a:effectLst/>
                          <a:latin typeface="+mn-lt"/>
                          <a:ea typeface="+mn-ea"/>
                          <a:cs typeface="+mn-cs"/>
                        </a:rPr>
                        <a:t>9</a:t>
                      </a:r>
                      <a:endParaRPr lang="ru-RU" sz="1600" kern="1200" dirty="0">
                        <a:solidFill>
                          <a:schemeClr val="tx1"/>
                        </a:solidFill>
                        <a:effectLst/>
                        <a:latin typeface="+mn-lt"/>
                        <a:ea typeface="+mn-ea"/>
                        <a:cs typeface="+mn-cs"/>
                      </a:endParaRPr>
                    </a:p>
                  </a:txBody>
                  <a:tcPr marL="53975" marR="53975" marT="0" marB="0" anchor="ctr"/>
                </a:tc>
                <a:tc>
                  <a:txBody>
                    <a:bodyPr/>
                    <a:lstStyle/>
                    <a:p>
                      <a:pPr marL="0" marR="0" lvl="0" indent="0" algn="ctr" defTabSz="121743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FF0000"/>
                          </a:solidFill>
                          <a:effectLst/>
                          <a:uLnTx/>
                          <a:uFillTx/>
                          <a:latin typeface="Calibri"/>
                          <a:ea typeface="+mn-ea"/>
                          <a:cs typeface="+mn-cs"/>
                        </a:rPr>
                        <a:t>Partially with users</a:t>
                      </a:r>
                      <a:endParaRPr kumimoji="0" lang="ru-RU"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endParaRPr>
                    </a:p>
                  </a:txBody>
                  <a:tcPr marL="53975" marR="53975" marT="0" marB="0" anchor="ctr"/>
                </a:tc>
                <a:extLst>
                  <a:ext uri="{0D108BD9-81ED-4DB2-BD59-A6C34878D82A}">
                    <a16:rowId xmlns:a16="http://schemas.microsoft.com/office/drawing/2014/main" val="1292257107"/>
                  </a:ext>
                </a:extLst>
              </a:tr>
              <a:tr h="382626">
                <a:tc>
                  <a:txBody>
                    <a:bodyPr/>
                    <a:lstStyle/>
                    <a:p>
                      <a:r>
                        <a:rPr lang="pl-PL" sz="1600" dirty="0"/>
                        <a:t>9</a:t>
                      </a:r>
                    </a:p>
                  </a:txBody>
                  <a:tcPr/>
                </a:tc>
                <a:tc>
                  <a:txBody>
                    <a:bodyPr/>
                    <a:lstStyle/>
                    <a:p>
                      <a:pPr algn="ctr">
                        <a:lnSpc>
                          <a:spcPct val="115000"/>
                        </a:lnSpc>
                        <a:spcAft>
                          <a:spcPts val="0"/>
                        </a:spcAft>
                      </a:pPr>
                      <a:r>
                        <a:rPr lang="ru-RU" sz="1600" kern="1200" dirty="0">
                          <a:solidFill>
                            <a:schemeClr val="tx1"/>
                          </a:solidFill>
                          <a:effectLst/>
                          <a:latin typeface="+mn-lt"/>
                          <a:ea typeface="+mn-ea"/>
                          <a:cs typeface="+mn-cs"/>
                        </a:rPr>
                        <a:t>09.11.</a:t>
                      </a:r>
                      <a:r>
                        <a:rPr lang="ru-RU" sz="1600" kern="1200" dirty="0">
                          <a:solidFill>
                            <a:schemeClr val="dk1"/>
                          </a:solidFill>
                          <a:effectLst/>
                          <a:latin typeface="+mn-lt"/>
                          <a:ea typeface="+mn-ea"/>
                          <a:cs typeface="+mn-cs"/>
                        </a:rPr>
                        <a:t> ÷ 20.11.</a:t>
                      </a:r>
                      <a:endParaRPr lang="ru-RU" sz="1600" kern="1200" dirty="0">
                        <a:solidFill>
                          <a:schemeClr val="tx1"/>
                        </a:solidFill>
                        <a:effectLst/>
                        <a:latin typeface="+mn-lt"/>
                        <a:ea typeface="+mn-ea"/>
                        <a:cs typeface="+mn-cs"/>
                      </a:endParaRPr>
                    </a:p>
                  </a:txBody>
                  <a:tcPr marL="53975" marR="53975" marT="0" marB="0" anchor="ctr"/>
                </a:tc>
                <a:tc>
                  <a:txBody>
                    <a:bodyPr/>
                    <a:lstStyle/>
                    <a:p>
                      <a:pPr algn="ctr">
                        <a:lnSpc>
                          <a:spcPct val="115000"/>
                        </a:lnSpc>
                        <a:spcAft>
                          <a:spcPts val="0"/>
                        </a:spcAft>
                      </a:pPr>
                      <a:r>
                        <a:rPr lang="ru-RU" sz="1600" kern="1200" dirty="0">
                          <a:solidFill>
                            <a:schemeClr val="tx1"/>
                          </a:solidFill>
                          <a:effectLst/>
                          <a:latin typeface="+mn-lt"/>
                          <a:ea typeface="+mn-ea"/>
                          <a:cs typeface="+mn-cs"/>
                        </a:rPr>
                        <a:t>2</a:t>
                      </a:r>
                      <a:r>
                        <a:rPr lang="pl-PL" sz="1600" kern="1200" dirty="0">
                          <a:solidFill>
                            <a:schemeClr val="tx1"/>
                          </a:solidFill>
                          <a:effectLst/>
                          <a:latin typeface="+mn-lt"/>
                          <a:ea typeface="+mn-ea"/>
                          <a:cs typeface="+mn-cs"/>
                        </a:rPr>
                        <a:t>57</a:t>
                      </a:r>
                      <a:endParaRPr lang="ru-RU" sz="1600" kern="1200" dirty="0">
                        <a:solidFill>
                          <a:schemeClr val="tx1"/>
                        </a:solidFill>
                        <a:effectLst/>
                        <a:latin typeface="+mn-lt"/>
                        <a:ea typeface="+mn-ea"/>
                        <a:cs typeface="+mn-cs"/>
                      </a:endParaRPr>
                    </a:p>
                  </a:txBody>
                  <a:tcPr marL="53975" marR="53975" marT="0" marB="0" anchor="ctr"/>
                </a:tc>
                <a:tc>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pl-PL" sz="1600" b="1" kern="1200" dirty="0">
                          <a:solidFill>
                            <a:srgbClr val="FF0000"/>
                          </a:solidFill>
                          <a:effectLst/>
                          <a:latin typeface="+mn-lt"/>
                          <a:ea typeface="+mn-ea"/>
                          <a:cs typeface="+mn-cs"/>
                        </a:rPr>
                        <a:t>Whitout users</a:t>
                      </a:r>
                      <a:endParaRPr lang="ru-RU" sz="1600" b="1" kern="1200" dirty="0">
                        <a:solidFill>
                          <a:srgbClr val="FF0000"/>
                        </a:solidFill>
                        <a:effectLst/>
                        <a:latin typeface="+mn-lt"/>
                        <a:ea typeface="+mn-ea"/>
                        <a:cs typeface="+mn-cs"/>
                      </a:endParaRPr>
                    </a:p>
                  </a:txBody>
                  <a:tcPr marL="53975" marR="53975" marT="0" marB="0" anchor="ctr"/>
                </a:tc>
                <a:extLst>
                  <a:ext uri="{0D108BD9-81ED-4DB2-BD59-A6C34878D82A}">
                    <a16:rowId xmlns:a16="http://schemas.microsoft.com/office/drawing/2014/main" val="857650794"/>
                  </a:ext>
                </a:extLst>
              </a:tr>
              <a:tr h="382626">
                <a:tc>
                  <a:txBody>
                    <a:bodyPr/>
                    <a:lstStyle/>
                    <a:p>
                      <a:r>
                        <a:rPr lang="pl-PL" sz="1600" dirty="0"/>
                        <a:t>10</a:t>
                      </a:r>
                    </a:p>
                  </a:txBody>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ru-RU" sz="1600" kern="1200" dirty="0">
                          <a:solidFill>
                            <a:schemeClr val="tx1"/>
                          </a:solidFill>
                          <a:effectLst/>
                          <a:latin typeface="+mn-lt"/>
                          <a:ea typeface="+mn-ea"/>
                          <a:cs typeface="+mn-cs"/>
                        </a:rPr>
                        <a:t>07.12</a:t>
                      </a:r>
                      <a:r>
                        <a:rPr lang="ru-RU" sz="1600" kern="1200" baseline="0" dirty="0">
                          <a:solidFill>
                            <a:schemeClr val="tx1"/>
                          </a:solidFill>
                          <a:effectLst/>
                          <a:latin typeface="+mn-lt"/>
                          <a:ea typeface="+mn-ea"/>
                          <a:cs typeface="+mn-cs"/>
                        </a:rPr>
                        <a:t> </a:t>
                      </a:r>
                      <a:r>
                        <a:rPr lang="ru-RU" sz="1600" kern="1200" dirty="0">
                          <a:solidFill>
                            <a:schemeClr val="dk1"/>
                          </a:solidFill>
                          <a:effectLst/>
                          <a:latin typeface="+mn-lt"/>
                          <a:ea typeface="+mn-ea"/>
                          <a:cs typeface="+mn-cs"/>
                        </a:rPr>
                        <a:t>÷ 21.12.</a:t>
                      </a:r>
                      <a:endParaRPr lang="ru-RU" sz="1600" kern="1200" dirty="0">
                        <a:solidFill>
                          <a:schemeClr val="tx1"/>
                        </a:solidFill>
                        <a:effectLst/>
                        <a:latin typeface="+mn-lt"/>
                        <a:ea typeface="+mn-ea"/>
                        <a:cs typeface="+mn-cs"/>
                      </a:endParaRPr>
                    </a:p>
                  </a:txBody>
                  <a:tcPr marL="53975" marR="53975" marT="0" marB="0" anchor="ctr"/>
                </a:tc>
                <a:tc>
                  <a:txBody>
                    <a:bodyPr/>
                    <a:lstStyle/>
                    <a:p>
                      <a:pPr algn="ctr">
                        <a:lnSpc>
                          <a:spcPct val="115000"/>
                        </a:lnSpc>
                        <a:spcAft>
                          <a:spcPts val="0"/>
                        </a:spcAft>
                      </a:pPr>
                      <a:r>
                        <a:rPr lang="ru-RU" sz="1600" kern="1200" dirty="0">
                          <a:solidFill>
                            <a:schemeClr val="tx1"/>
                          </a:solidFill>
                          <a:effectLst/>
                          <a:latin typeface="+mn-lt"/>
                          <a:ea typeface="+mn-ea"/>
                          <a:cs typeface="+mn-cs"/>
                        </a:rPr>
                        <a:t>3</a:t>
                      </a:r>
                      <a:r>
                        <a:rPr lang="pl-PL" sz="1600" kern="1200" dirty="0">
                          <a:solidFill>
                            <a:schemeClr val="tx1"/>
                          </a:solidFill>
                          <a:effectLst/>
                          <a:latin typeface="+mn-lt"/>
                          <a:ea typeface="+mn-ea"/>
                          <a:cs typeface="+mn-cs"/>
                        </a:rPr>
                        <a:t>12</a:t>
                      </a:r>
                      <a:endParaRPr lang="ru-RU" sz="1600" kern="1200" dirty="0">
                        <a:solidFill>
                          <a:schemeClr val="tx1"/>
                        </a:solidFill>
                        <a:effectLst/>
                        <a:latin typeface="+mn-lt"/>
                        <a:ea typeface="+mn-ea"/>
                        <a:cs typeface="+mn-cs"/>
                      </a:endParaRPr>
                    </a:p>
                  </a:txBody>
                  <a:tcPr marL="53975" marR="53975" marT="0" marB="0" anchor="ctr"/>
                </a:tc>
                <a:tc>
                  <a:txBody>
                    <a:bodyPr/>
                    <a:lstStyle/>
                    <a:p>
                      <a:pPr algn="ctr">
                        <a:lnSpc>
                          <a:spcPct val="115000"/>
                        </a:lnSpc>
                        <a:spcAft>
                          <a:spcPts val="0"/>
                        </a:spcAft>
                      </a:pPr>
                      <a:r>
                        <a:rPr lang="pl-PL" sz="1600" b="1" kern="1200" dirty="0">
                          <a:solidFill>
                            <a:srgbClr val="FF0000"/>
                          </a:solidFill>
                          <a:effectLst/>
                          <a:latin typeface="+mn-lt"/>
                          <a:ea typeface="+mn-ea"/>
                          <a:cs typeface="+mn-cs"/>
                        </a:rPr>
                        <a:t>Whitout users</a:t>
                      </a:r>
                      <a:endParaRPr lang="ru-RU" sz="1600" b="1" kern="1200" dirty="0">
                        <a:solidFill>
                          <a:srgbClr val="FF0000"/>
                        </a:solidFill>
                        <a:effectLst/>
                        <a:latin typeface="+mn-lt"/>
                        <a:ea typeface="+mn-ea"/>
                        <a:cs typeface="+mn-cs"/>
                      </a:endParaRPr>
                    </a:p>
                  </a:txBody>
                  <a:tcPr marL="53975" marR="53975" marT="0" marB="0" anchor="ctr"/>
                </a:tc>
                <a:extLst>
                  <a:ext uri="{0D108BD9-81ED-4DB2-BD59-A6C34878D82A}">
                    <a16:rowId xmlns:a16="http://schemas.microsoft.com/office/drawing/2014/main" val="3618381665"/>
                  </a:ext>
                </a:extLst>
              </a:tr>
              <a:tr h="382626">
                <a:tc>
                  <a:txBody>
                    <a:bodyPr/>
                    <a:lstStyle/>
                    <a:p>
                      <a:endParaRPr lang="pl-PL" sz="1600" dirty="0"/>
                    </a:p>
                  </a:txBody>
                  <a:tcPr/>
                </a:tc>
                <a:tc>
                  <a:txBody>
                    <a:bodyPr/>
                    <a:lstStyle/>
                    <a:p>
                      <a:endParaRPr lang="pl-PL" sz="1600" dirty="0"/>
                    </a:p>
                  </a:txBody>
                  <a:tcPr/>
                </a:tc>
                <a:tc>
                  <a:txBody>
                    <a:bodyPr/>
                    <a:lstStyle/>
                    <a:p>
                      <a:pPr algn="ctr">
                        <a:lnSpc>
                          <a:spcPct val="115000"/>
                        </a:lnSpc>
                        <a:spcAft>
                          <a:spcPts val="0"/>
                        </a:spcAft>
                      </a:pPr>
                      <a:r>
                        <a:rPr lang="pl-PL" sz="1600" b="1" dirty="0">
                          <a:solidFill>
                            <a:schemeClr val="tx1"/>
                          </a:solidFill>
                          <a:effectLst/>
                          <a:latin typeface="+mn-lt"/>
                          <a:ea typeface="+mn-ea"/>
                        </a:rPr>
                        <a:t>Total 2223</a:t>
                      </a:r>
                      <a:endParaRPr lang="ru-RU" sz="1600" b="1" dirty="0">
                        <a:solidFill>
                          <a:schemeClr val="tx1"/>
                        </a:solidFill>
                        <a:effectLst/>
                        <a:latin typeface="Times New Roman" panose="02020603050405020304" pitchFamily="18" charset="0"/>
                        <a:ea typeface="Times New Roman" panose="02020603050405020304" pitchFamily="18" charset="0"/>
                      </a:endParaRPr>
                    </a:p>
                  </a:txBody>
                  <a:tcPr marL="53975" marR="53975" marT="0" marB="0" anchor="ctr"/>
                </a:tc>
                <a:tc>
                  <a:txBody>
                    <a:bodyPr/>
                    <a:lstStyle/>
                    <a:p>
                      <a:pPr algn="ctr">
                        <a:lnSpc>
                          <a:spcPct val="115000"/>
                        </a:lnSpc>
                        <a:spcAft>
                          <a:spcPts val="0"/>
                        </a:spcAft>
                      </a:pPr>
                      <a:endParaRPr lang="ru-RU" sz="1600" b="1" dirty="0">
                        <a:solidFill>
                          <a:schemeClr val="tx1"/>
                        </a:solidFill>
                        <a:effectLst/>
                        <a:latin typeface="Times New Roman" panose="02020603050405020304" pitchFamily="18" charset="0"/>
                        <a:ea typeface="Times New Roman" panose="02020603050405020304" pitchFamily="18" charset="0"/>
                      </a:endParaRPr>
                    </a:p>
                  </a:txBody>
                  <a:tcPr marL="53975" marR="53975" marT="0" marB="0" anchor="ctr"/>
                </a:tc>
                <a:extLst>
                  <a:ext uri="{0D108BD9-81ED-4DB2-BD59-A6C34878D82A}">
                    <a16:rowId xmlns:a16="http://schemas.microsoft.com/office/drawing/2014/main" val="1052416412"/>
                  </a:ext>
                </a:extLst>
              </a:tr>
            </a:tbl>
          </a:graphicData>
        </a:graphic>
      </p:graphicFrame>
      <p:graphicFrame>
        <p:nvGraphicFramePr>
          <p:cNvPr id="6" name="Chart 5">
            <a:extLst>
              <a:ext uri="{FF2B5EF4-FFF2-40B4-BE49-F238E27FC236}">
                <a16:creationId xmlns:a16="http://schemas.microsoft.com/office/drawing/2014/main" id="{0C4EAD28-E7ED-49B2-B9D0-30590F7FB260}"/>
              </a:ext>
            </a:extLst>
          </p:cNvPr>
          <p:cNvGraphicFramePr>
            <a:graphicFrameLocks/>
          </p:cNvGraphicFramePr>
          <p:nvPr/>
        </p:nvGraphicFramePr>
        <p:xfrm>
          <a:off x="6756725" y="1291785"/>
          <a:ext cx="5211726" cy="2392326"/>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9EAB4162-26E5-45CE-B924-BDC2EF7292A3}"/>
              </a:ext>
            </a:extLst>
          </p:cNvPr>
          <p:cNvSpPr>
            <a:spLocks noGrp="1"/>
          </p:cNvSpPr>
          <p:nvPr>
            <p:ph type="title"/>
          </p:nvPr>
        </p:nvSpPr>
        <p:spPr>
          <a:xfrm>
            <a:off x="707376" y="306897"/>
            <a:ext cx="10625422" cy="706964"/>
          </a:xfrm>
        </p:spPr>
        <p:txBody>
          <a:bodyPr/>
          <a:lstStyle/>
          <a:p>
            <a:r>
              <a:rPr lang="pl-PL" sz="4000" b="1" cap="small" dirty="0">
                <a:solidFill>
                  <a:srgbClr val="0066CC"/>
                </a:solidFill>
                <a:latin typeface="Calibri" panose="020F0502020204030204" pitchFamily="34" charset="0"/>
                <a:ea typeface="+mn-ea"/>
                <a:cs typeface="Calibri" panose="020F0502020204030204" pitchFamily="34" charset="0"/>
              </a:rPr>
              <a:t>FLNP User Program</a:t>
            </a:r>
            <a:r>
              <a:rPr lang="en-US" sz="4000" b="1" cap="small" dirty="0">
                <a:solidFill>
                  <a:srgbClr val="0066CC"/>
                </a:solidFill>
                <a:latin typeface="Calibri" panose="020F0502020204030204" pitchFamily="34" charset="0"/>
                <a:ea typeface="+mn-ea"/>
                <a:cs typeface="Calibri" panose="020F0502020204030204" pitchFamily="34" charset="0"/>
              </a:rPr>
              <a:t>me</a:t>
            </a:r>
            <a:endParaRPr lang="pl-PL" sz="4000" b="1" cap="small" dirty="0">
              <a:solidFill>
                <a:srgbClr val="0066CC"/>
              </a:solidFill>
              <a:latin typeface="Calibri" panose="020F0502020204030204" pitchFamily="34" charset="0"/>
              <a:ea typeface="+mn-ea"/>
              <a:cs typeface="Calibri" panose="020F0502020204030204" pitchFamily="34" charset="0"/>
            </a:endParaRPr>
          </a:p>
        </p:txBody>
      </p:sp>
      <p:pic>
        <p:nvPicPr>
          <p:cNvPr id="12" name="Obraz 7">
            <a:extLst>
              <a:ext uri="{FF2B5EF4-FFF2-40B4-BE49-F238E27FC236}">
                <a16:creationId xmlns:a16="http://schemas.microsoft.com/office/drawing/2014/main" id="{F4E7BBBF-BDD1-438F-B3D3-3738B149DC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66315" y="4072734"/>
            <a:ext cx="4162279" cy="872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7D58D36F-2887-4B0D-A42D-A7717881935E}"/>
              </a:ext>
            </a:extLst>
          </p:cNvPr>
          <p:cNvSpPr txBox="1"/>
          <p:nvPr/>
        </p:nvSpPr>
        <p:spPr>
          <a:xfrm>
            <a:off x="6945148" y="5227664"/>
            <a:ext cx="5137996" cy="1323439"/>
          </a:xfrm>
          <a:prstGeom prst="rect">
            <a:avLst/>
          </a:prstGeom>
          <a:solidFill>
            <a:srgbClr val="D5FC79"/>
          </a:solidFill>
        </p:spPr>
        <p:txBody>
          <a:bodyPr wrap="square" rtlCol="0">
            <a:spAutoFit/>
          </a:bodyPr>
          <a:lstStyle/>
          <a:p>
            <a:pPr marL="342900" indent="-255588" eaLnBrk="0" fontAlgn="base" hangingPunct="0">
              <a:spcBef>
                <a:spcPct val="0"/>
              </a:spcBef>
              <a:spcAft>
                <a:spcPct val="0"/>
              </a:spcAft>
              <a:buFont typeface="Arial" panose="020B0604020202020204" pitchFamily="34" charset="0"/>
              <a:buChar char="•"/>
            </a:pPr>
            <a:r>
              <a:rPr lang="pl-PL" sz="2000" b="1" dirty="0">
                <a:solidFill>
                  <a:srgbClr val="C00000"/>
                </a:solidFill>
                <a:cs typeface="Arial" panose="020B0604020202020204" pitchFamily="34" charset="0"/>
              </a:rPr>
              <a:t>New website – </a:t>
            </a:r>
            <a:r>
              <a:rPr lang="en-US" sz="2000" b="1" dirty="0">
                <a:solidFill>
                  <a:srgbClr val="C00000"/>
                </a:solidFill>
                <a:cs typeface="Arial" panose="020B0604020202020204" pitchFamily="34" charset="0"/>
              </a:rPr>
              <a:t>a </a:t>
            </a:r>
            <a:r>
              <a:rPr lang="pl-PL" sz="2000" b="1" dirty="0">
                <a:solidFill>
                  <a:srgbClr val="C00000"/>
                </a:solidFill>
                <a:cs typeface="Arial" panose="020B0604020202020204" pitchFamily="34" charset="0"/>
              </a:rPr>
              <a:t>modern platform from September 2020</a:t>
            </a:r>
          </a:p>
          <a:p>
            <a:pPr marL="342900" indent="-255588" eaLnBrk="0" fontAlgn="t" hangingPunct="0">
              <a:spcBef>
                <a:spcPct val="0"/>
              </a:spcBef>
              <a:spcAft>
                <a:spcPct val="0"/>
              </a:spcAft>
              <a:buFont typeface="Arial" panose="020B0604020202020204" pitchFamily="34" charset="0"/>
              <a:buChar char="•"/>
            </a:pPr>
            <a:r>
              <a:rPr lang="en-US" sz="2000" b="1" dirty="0">
                <a:solidFill>
                  <a:srgbClr val="C00000"/>
                </a:solidFill>
                <a:cs typeface="Arial" panose="020B0604020202020204" pitchFamily="34" charset="0"/>
              </a:rPr>
              <a:t>14 instrument</a:t>
            </a:r>
            <a:r>
              <a:rPr lang="pl-PL" sz="2000" b="1" dirty="0">
                <a:solidFill>
                  <a:srgbClr val="C00000"/>
                </a:solidFill>
                <a:cs typeface="Arial" panose="020B0604020202020204" pitchFamily="34" charset="0"/>
              </a:rPr>
              <a:t>s</a:t>
            </a:r>
            <a:r>
              <a:rPr lang="en-US" sz="2000" b="1" dirty="0">
                <a:solidFill>
                  <a:srgbClr val="C00000"/>
                </a:solidFill>
                <a:cs typeface="Arial" panose="020B0604020202020204" pitchFamily="34" charset="0"/>
              </a:rPr>
              <a:t>. REGATA is a new one within the User </a:t>
            </a:r>
            <a:r>
              <a:rPr lang="en-US" sz="2000" b="1" dirty="0" err="1">
                <a:solidFill>
                  <a:srgbClr val="C00000"/>
                </a:solidFill>
                <a:cs typeface="Arial" panose="020B0604020202020204" pitchFamily="34" charset="0"/>
              </a:rPr>
              <a:t>Programme</a:t>
            </a:r>
            <a:endParaRPr lang="pl-PL" sz="2000" b="1" dirty="0">
              <a:solidFill>
                <a:srgbClr val="C00000"/>
              </a:solidFill>
              <a:cs typeface="Arial" panose="020B0604020202020204" pitchFamily="34" charset="0"/>
            </a:endParaRPr>
          </a:p>
        </p:txBody>
      </p:sp>
      <p:pic>
        <p:nvPicPr>
          <p:cNvPr id="3" name="Рисунок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475377" y="132670"/>
            <a:ext cx="1535387" cy="587240"/>
          </a:xfrm>
          <a:prstGeom prst="rect">
            <a:avLst/>
          </a:prstGeom>
        </p:spPr>
      </p:pic>
      <p:grpSp>
        <p:nvGrpSpPr>
          <p:cNvPr id="8" name="Группа 7">
            <a:extLst>
              <a:ext uri="{FF2B5EF4-FFF2-40B4-BE49-F238E27FC236}">
                <a16:creationId xmlns:a16="http://schemas.microsoft.com/office/drawing/2014/main" id="{605B03EA-5387-47E5-9B32-F5B1D49E957D}"/>
              </a:ext>
            </a:extLst>
          </p:cNvPr>
          <p:cNvGrpSpPr/>
          <p:nvPr/>
        </p:nvGrpSpPr>
        <p:grpSpPr>
          <a:xfrm>
            <a:off x="1" y="132670"/>
            <a:ext cx="1352550" cy="813904"/>
            <a:chOff x="1" y="132670"/>
            <a:chExt cx="1352550" cy="813904"/>
          </a:xfrm>
        </p:grpSpPr>
        <p:pic>
          <p:nvPicPr>
            <p:cNvPr id="9" name="Рисунок 8">
              <a:extLst>
                <a:ext uri="{FF2B5EF4-FFF2-40B4-BE49-F238E27FC236}">
                  <a16:creationId xmlns:a16="http://schemas.microsoft.com/office/drawing/2014/main" id="{0C54B647-60D4-4F6F-866A-CA05E7067A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10" name="Прямоугольник 9">
              <a:extLst>
                <a:ext uri="{FF2B5EF4-FFF2-40B4-BE49-F238E27FC236}">
                  <a16:creationId xmlns:a16="http://schemas.microsoft.com/office/drawing/2014/main" id="{6E1A5705-7151-40D1-9207-6511D4A613A1}"/>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4110068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EAB4162-26E5-45CE-B924-BDC2EF7292A3}"/>
              </a:ext>
            </a:extLst>
          </p:cNvPr>
          <p:cNvSpPr>
            <a:spLocks noGrp="1"/>
          </p:cNvSpPr>
          <p:nvPr>
            <p:ph type="title"/>
          </p:nvPr>
        </p:nvSpPr>
        <p:spPr>
          <a:xfrm>
            <a:off x="2471756" y="110357"/>
            <a:ext cx="7101310" cy="924733"/>
          </a:xfrm>
        </p:spPr>
        <p:txBody>
          <a:bodyPr/>
          <a:lstStyle/>
          <a:p>
            <a:r>
              <a:rPr lang="en-US" sz="4000" b="1" cap="small" dirty="0">
                <a:solidFill>
                  <a:srgbClr val="002060"/>
                </a:solidFill>
                <a:latin typeface="Calibri" panose="020F0502020204030204" pitchFamily="34" charset="0"/>
                <a:ea typeface="+mn-ea"/>
                <a:cs typeface="Calibri" panose="020F0502020204030204" pitchFamily="34" charset="0"/>
              </a:rPr>
              <a:t>Development of the concept</a:t>
            </a:r>
            <a:br>
              <a:rPr lang="en-US" sz="4000" b="1" cap="small" dirty="0">
                <a:solidFill>
                  <a:srgbClr val="002060"/>
                </a:solidFill>
                <a:latin typeface="Calibri" panose="020F0502020204030204" pitchFamily="34" charset="0"/>
                <a:ea typeface="+mn-ea"/>
                <a:cs typeface="Calibri" panose="020F0502020204030204" pitchFamily="34" charset="0"/>
              </a:rPr>
            </a:br>
            <a:r>
              <a:rPr lang="en-US" sz="4000" b="1" cap="small" dirty="0">
                <a:solidFill>
                  <a:srgbClr val="002060"/>
                </a:solidFill>
                <a:latin typeface="Calibri" panose="020F0502020204030204" pitchFamily="34" charset="0"/>
                <a:ea typeface="+mn-ea"/>
                <a:cs typeface="Calibri" panose="020F0502020204030204" pitchFamily="34" charset="0"/>
              </a:rPr>
              <a:t>for a new neutron source of JINR</a:t>
            </a:r>
          </a:p>
        </p:txBody>
      </p:sp>
      <p:grpSp>
        <p:nvGrpSpPr>
          <p:cNvPr id="8" name="Группа 7">
            <a:extLst>
              <a:ext uri="{FF2B5EF4-FFF2-40B4-BE49-F238E27FC236}">
                <a16:creationId xmlns:a16="http://schemas.microsoft.com/office/drawing/2014/main" id="{605B03EA-5387-47E5-9B32-F5B1D49E957D}"/>
              </a:ext>
            </a:extLst>
          </p:cNvPr>
          <p:cNvGrpSpPr/>
          <p:nvPr/>
        </p:nvGrpSpPr>
        <p:grpSpPr>
          <a:xfrm>
            <a:off x="1" y="132670"/>
            <a:ext cx="1352550" cy="813904"/>
            <a:chOff x="1" y="132670"/>
            <a:chExt cx="1352550" cy="813904"/>
          </a:xfrm>
        </p:grpSpPr>
        <p:pic>
          <p:nvPicPr>
            <p:cNvPr id="9" name="Рисунок 8">
              <a:extLst>
                <a:ext uri="{FF2B5EF4-FFF2-40B4-BE49-F238E27FC236}">
                  <a16:creationId xmlns:a16="http://schemas.microsoft.com/office/drawing/2014/main" id="{0C54B647-60D4-4F6F-866A-CA05E7067A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10" name="Прямоугольник 9">
              <a:extLst>
                <a:ext uri="{FF2B5EF4-FFF2-40B4-BE49-F238E27FC236}">
                  <a16:creationId xmlns:a16="http://schemas.microsoft.com/office/drawing/2014/main" id="{6E1A5705-7151-40D1-9207-6511D4A613A1}"/>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1" name="Рисунок 10" descr="Diagram&#10;&#10;Description automatically generated">
            <a:extLst>
              <a:ext uri="{FF2B5EF4-FFF2-40B4-BE49-F238E27FC236}">
                <a16:creationId xmlns:a16="http://schemas.microsoft.com/office/drawing/2014/main" id="{8B6AA6B6-07EC-43B6-8A56-CD82C8BF87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flipH="1">
            <a:off x="7911014" y="2553377"/>
            <a:ext cx="5932554" cy="2447177"/>
          </a:xfrm>
          <a:prstGeom prst="rect">
            <a:avLst/>
          </a:prstGeom>
        </p:spPr>
      </p:pic>
      <p:sp>
        <p:nvSpPr>
          <p:cNvPr id="14" name="Заголовок 3">
            <a:extLst>
              <a:ext uri="{FF2B5EF4-FFF2-40B4-BE49-F238E27FC236}">
                <a16:creationId xmlns:a16="http://schemas.microsoft.com/office/drawing/2014/main" id="{B61497CE-72AE-49A6-B2FF-535D948B65BE}"/>
              </a:ext>
            </a:extLst>
          </p:cNvPr>
          <p:cNvSpPr txBox="1">
            <a:spLocks/>
          </p:cNvSpPr>
          <p:nvPr/>
        </p:nvSpPr>
        <p:spPr>
          <a:xfrm>
            <a:off x="293593" y="917841"/>
            <a:ext cx="8507567" cy="11007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rgbClr val="002060"/>
                </a:solidFill>
                <a:effectLst>
                  <a:outerShdw blurRad="38100" dist="38100" dir="2700000" algn="tl">
                    <a:srgbClr val="000000">
                      <a:alpha val="43137"/>
                    </a:srgbClr>
                  </a:outerShdw>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dirty="0">
                <a:solidFill>
                  <a:srgbClr val="FF0000"/>
                </a:solidFill>
                <a:effectLst/>
                <a:latin typeface="Calibri" panose="020F0502020204030204" pitchFamily="34" charset="0"/>
                <a:ea typeface="+mn-ea"/>
                <a:cs typeface="Calibri" panose="020F0502020204030204" pitchFamily="34" charset="0"/>
              </a:rPr>
              <a:t>Current status of the IBR-3 project development</a:t>
            </a:r>
            <a:endParaRPr lang="ru-RU" sz="2000" dirty="0">
              <a:solidFill>
                <a:srgbClr val="FF0000"/>
              </a:solidFill>
              <a:effectLst/>
              <a:latin typeface="Calibri" panose="020F0502020204030204" pitchFamily="34" charset="0"/>
              <a:ea typeface="+mn-ea"/>
              <a:cs typeface="Calibri" panose="020F0502020204030204" pitchFamily="34" charset="0"/>
            </a:endParaRPr>
          </a:p>
        </p:txBody>
      </p:sp>
      <p:sp>
        <p:nvSpPr>
          <p:cNvPr id="15" name="Объект 4">
            <a:extLst>
              <a:ext uri="{FF2B5EF4-FFF2-40B4-BE49-F238E27FC236}">
                <a16:creationId xmlns:a16="http://schemas.microsoft.com/office/drawing/2014/main" id="{2CDDD716-4FE0-47E6-A12C-A979970A9315}"/>
              </a:ext>
            </a:extLst>
          </p:cNvPr>
          <p:cNvSpPr txBox="1">
            <a:spLocks/>
          </p:cNvSpPr>
          <p:nvPr/>
        </p:nvSpPr>
        <p:spPr>
          <a:xfrm>
            <a:off x="267539" y="1687486"/>
            <a:ext cx="9279473" cy="24185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b="0" dirty="0">
                <a:solidFill>
                  <a:srgbClr val="003399"/>
                </a:solidFill>
                <a:effectLst/>
                <a:latin typeface="Calibri" panose="020F0502020204030204" pitchFamily="34" charset="0"/>
                <a:cs typeface="Calibri" panose="020F0502020204030204" pitchFamily="34" charset="0"/>
              </a:rPr>
              <a:t>R&amp;D on fuel with participation of the VNIINM was started;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b="0" dirty="0">
                <a:solidFill>
                  <a:srgbClr val="003399"/>
                </a:solidFill>
                <a:effectLst/>
                <a:latin typeface="Calibri" panose="020F0502020204030204" pitchFamily="34" charset="0"/>
                <a:cs typeface="Calibri" panose="020F0502020204030204" pitchFamily="34" charset="0"/>
              </a:rPr>
              <a:t>The pulsed stability of the IBR-3 is being considered as the key point;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b="0" dirty="0">
                <a:solidFill>
                  <a:srgbClr val="003399"/>
                </a:solidFill>
                <a:effectLst/>
                <a:latin typeface="Calibri" panose="020F0502020204030204" pitchFamily="34" charset="0"/>
                <a:cs typeface="Calibri" panose="020F0502020204030204" pitchFamily="34" charset="0"/>
              </a:rPr>
              <a:t>Together with NIKIET,  studying IBR-2 and more detailed simulations of the IBR-3 dynamics are going forward;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b="0" dirty="0">
                <a:solidFill>
                  <a:srgbClr val="003399"/>
                </a:solidFill>
                <a:effectLst/>
                <a:latin typeface="Calibri" panose="020F0502020204030204" pitchFamily="34" charset="0"/>
                <a:cs typeface="Calibri" panose="020F0502020204030204" pitchFamily="34" charset="0"/>
              </a:rPr>
              <a:t>The seed of the future IBR-3 department is prepared</a:t>
            </a:r>
            <a:r>
              <a:rPr lang="ru-RU" sz="1800" b="0" dirty="0">
                <a:solidFill>
                  <a:srgbClr val="003399"/>
                </a:solidFill>
                <a:effectLst/>
                <a:latin typeface="Calibri" panose="020F0502020204030204" pitchFamily="34" charset="0"/>
                <a:cs typeface="Calibri" panose="020F0502020204030204" pitchFamily="34" charset="0"/>
              </a:rPr>
              <a:t> </a:t>
            </a:r>
            <a:r>
              <a:rPr lang="en-US" sz="1800" b="0" dirty="0">
                <a:solidFill>
                  <a:srgbClr val="003399"/>
                </a:solidFill>
                <a:effectLst/>
                <a:latin typeface="Calibri" panose="020F0502020204030204" pitchFamily="34" charset="0"/>
                <a:cs typeface="Calibri" panose="020F0502020204030204" pitchFamily="34" charset="0"/>
              </a:rPr>
              <a:t>for planting;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b="0" dirty="0">
                <a:solidFill>
                  <a:srgbClr val="003399"/>
                </a:solidFill>
                <a:effectLst/>
                <a:latin typeface="Calibri" panose="020F0502020204030204" pitchFamily="34" charset="0"/>
                <a:cs typeface="Calibri" panose="020F0502020204030204" pitchFamily="34" charset="0"/>
              </a:rPr>
              <a:t>Investigations of the backgrounds at pulsed neutron sources with fissile targets are continuing</a:t>
            </a:r>
          </a:p>
        </p:txBody>
      </p:sp>
      <p:grpSp>
        <p:nvGrpSpPr>
          <p:cNvPr id="31" name="Группа 30">
            <a:extLst>
              <a:ext uri="{FF2B5EF4-FFF2-40B4-BE49-F238E27FC236}">
                <a16:creationId xmlns:a16="http://schemas.microsoft.com/office/drawing/2014/main" id="{B649AB65-1911-45F6-8EB9-5C039AD1567D}"/>
              </a:ext>
            </a:extLst>
          </p:cNvPr>
          <p:cNvGrpSpPr/>
          <p:nvPr/>
        </p:nvGrpSpPr>
        <p:grpSpPr>
          <a:xfrm>
            <a:off x="-51430" y="4143224"/>
            <a:ext cx="4135233" cy="2769019"/>
            <a:chOff x="212064" y="1093536"/>
            <a:chExt cx="8763323" cy="5600210"/>
          </a:xfrm>
        </p:grpSpPr>
        <p:grpSp>
          <p:nvGrpSpPr>
            <p:cNvPr id="32" name="Группа 31">
              <a:extLst>
                <a:ext uri="{FF2B5EF4-FFF2-40B4-BE49-F238E27FC236}">
                  <a16:creationId xmlns:a16="http://schemas.microsoft.com/office/drawing/2014/main" id="{C371DD99-90A1-4AD1-B546-084103BE0C99}"/>
                </a:ext>
              </a:extLst>
            </p:cNvPr>
            <p:cNvGrpSpPr/>
            <p:nvPr/>
          </p:nvGrpSpPr>
          <p:grpSpPr>
            <a:xfrm>
              <a:off x="212064" y="1098072"/>
              <a:ext cx="8763323" cy="5595674"/>
              <a:chOff x="212064" y="1098072"/>
              <a:chExt cx="8763323" cy="5595674"/>
            </a:xfrm>
          </p:grpSpPr>
          <p:grpSp>
            <p:nvGrpSpPr>
              <p:cNvPr id="34" name="Группа 33">
                <a:extLst>
                  <a:ext uri="{FF2B5EF4-FFF2-40B4-BE49-F238E27FC236}">
                    <a16:creationId xmlns:a16="http://schemas.microsoft.com/office/drawing/2014/main" id="{ADCBAAB0-8265-4DD0-92C9-15B372C5949F}"/>
                  </a:ext>
                </a:extLst>
              </p:cNvPr>
              <p:cNvGrpSpPr/>
              <p:nvPr/>
            </p:nvGrpSpPr>
            <p:grpSpPr>
              <a:xfrm>
                <a:off x="212064" y="1108174"/>
                <a:ext cx="8763323" cy="5585572"/>
                <a:chOff x="212064" y="1108174"/>
                <a:chExt cx="8763323" cy="5585572"/>
              </a:xfrm>
            </p:grpSpPr>
            <p:grpSp>
              <p:nvGrpSpPr>
                <p:cNvPr id="37" name="Группа 36">
                  <a:extLst>
                    <a:ext uri="{FF2B5EF4-FFF2-40B4-BE49-F238E27FC236}">
                      <a16:creationId xmlns:a16="http://schemas.microsoft.com/office/drawing/2014/main" id="{E11FDBDE-20F3-4450-94AB-37B679C25EF5}"/>
                    </a:ext>
                  </a:extLst>
                </p:cNvPr>
                <p:cNvGrpSpPr/>
                <p:nvPr/>
              </p:nvGrpSpPr>
              <p:grpSpPr>
                <a:xfrm>
                  <a:off x="838200" y="1221485"/>
                  <a:ext cx="8137187" cy="5472261"/>
                  <a:chOff x="838200" y="1221485"/>
                  <a:chExt cx="8137187" cy="5472261"/>
                </a:xfrm>
              </p:grpSpPr>
              <p:grpSp>
                <p:nvGrpSpPr>
                  <p:cNvPr id="40" name="Группа 39">
                    <a:extLst>
                      <a:ext uri="{FF2B5EF4-FFF2-40B4-BE49-F238E27FC236}">
                        <a16:creationId xmlns:a16="http://schemas.microsoft.com/office/drawing/2014/main" id="{4D783F22-75A5-44CF-9E2C-6D956AE0F021}"/>
                      </a:ext>
                    </a:extLst>
                  </p:cNvPr>
                  <p:cNvGrpSpPr/>
                  <p:nvPr/>
                </p:nvGrpSpPr>
                <p:grpSpPr>
                  <a:xfrm>
                    <a:off x="838200" y="1221485"/>
                    <a:ext cx="8137187" cy="5472261"/>
                    <a:chOff x="838200" y="1221485"/>
                    <a:chExt cx="8137187" cy="5472261"/>
                  </a:xfrm>
                </p:grpSpPr>
                <p:grpSp>
                  <p:nvGrpSpPr>
                    <p:cNvPr id="42" name="Группа 41">
                      <a:extLst>
                        <a:ext uri="{FF2B5EF4-FFF2-40B4-BE49-F238E27FC236}">
                          <a16:creationId xmlns:a16="http://schemas.microsoft.com/office/drawing/2014/main" id="{1B811022-5A2F-4649-883D-0304865084E2}"/>
                        </a:ext>
                      </a:extLst>
                    </p:cNvPr>
                    <p:cNvGrpSpPr/>
                    <p:nvPr/>
                  </p:nvGrpSpPr>
                  <p:grpSpPr>
                    <a:xfrm>
                      <a:off x="838200" y="1221485"/>
                      <a:ext cx="8137187" cy="5472261"/>
                      <a:chOff x="838200" y="1221485"/>
                      <a:chExt cx="8137187" cy="5472261"/>
                    </a:xfrm>
                  </p:grpSpPr>
                  <p:pic>
                    <p:nvPicPr>
                      <p:cNvPr id="44" name="Рисунок 43">
                        <a:extLst>
                          <a:ext uri="{FF2B5EF4-FFF2-40B4-BE49-F238E27FC236}">
                            <a16:creationId xmlns:a16="http://schemas.microsoft.com/office/drawing/2014/main" id="{BE43C85E-B4D2-4228-8889-0D11D2E6AF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200" y="1221485"/>
                        <a:ext cx="7511051" cy="5472261"/>
                      </a:xfrm>
                      <a:prstGeom prst="rect">
                        <a:avLst/>
                      </a:prstGeom>
                    </p:spPr>
                  </p:pic>
                  <p:sp>
                    <p:nvSpPr>
                      <p:cNvPr id="45" name="TextBox 44">
                        <a:extLst>
                          <a:ext uri="{FF2B5EF4-FFF2-40B4-BE49-F238E27FC236}">
                            <a16:creationId xmlns:a16="http://schemas.microsoft.com/office/drawing/2014/main" id="{DD76BB62-4045-4216-93F3-AB77167D132F}"/>
                          </a:ext>
                        </a:extLst>
                      </p:cNvPr>
                      <p:cNvSpPr txBox="1"/>
                      <p:nvPr/>
                    </p:nvSpPr>
                    <p:spPr>
                      <a:xfrm>
                        <a:off x="7347627" y="5071353"/>
                        <a:ext cx="1627760" cy="336353"/>
                      </a:xfrm>
                      <a:prstGeom prst="rect">
                        <a:avLst/>
                      </a:prstGeom>
                      <a:solidFill>
                        <a:schemeClr val="bg1"/>
                      </a:solidFill>
                    </p:spPr>
                    <p:txBody>
                      <a:bodyPr wrap="square" rtlCol="0">
                        <a:spAutoFit/>
                      </a:bodyPr>
                      <a:lstStyle/>
                      <a:p>
                        <a:r>
                          <a:rPr lang="en-US" sz="500" dirty="0">
                            <a:solidFill>
                              <a:schemeClr val="bg1"/>
                            </a:solidFill>
                          </a:rPr>
                          <a:t>CPS</a:t>
                        </a:r>
                        <a:r>
                          <a:rPr lang="ru-RU" sz="500" dirty="0">
                            <a:solidFill>
                              <a:schemeClr val="bg1"/>
                            </a:solidFill>
                          </a:rPr>
                          <a:t> </a:t>
                        </a:r>
                        <a:r>
                          <a:rPr lang="en-US" sz="500" dirty="0">
                            <a:solidFill>
                              <a:schemeClr val="bg1"/>
                            </a:solidFill>
                          </a:rPr>
                          <a:t>CR</a:t>
                        </a:r>
                        <a:endParaRPr lang="ru-RU" sz="500" dirty="0">
                          <a:solidFill>
                            <a:schemeClr val="bg1"/>
                          </a:solidFill>
                        </a:endParaRPr>
                      </a:p>
                    </p:txBody>
                  </p:sp>
                </p:grpSp>
                <p:sp>
                  <p:nvSpPr>
                    <p:cNvPr id="43" name="TextBox 42">
                      <a:extLst>
                        <a:ext uri="{FF2B5EF4-FFF2-40B4-BE49-F238E27FC236}">
                          <a16:creationId xmlns:a16="http://schemas.microsoft.com/office/drawing/2014/main" id="{2E3EE329-8242-4BCE-91DC-FE161C46854B}"/>
                        </a:ext>
                      </a:extLst>
                    </p:cNvPr>
                    <p:cNvSpPr txBox="1"/>
                    <p:nvPr/>
                  </p:nvSpPr>
                  <p:spPr>
                    <a:xfrm>
                      <a:off x="6096001" y="6339189"/>
                      <a:ext cx="2801565" cy="336353"/>
                    </a:xfrm>
                    <a:prstGeom prst="rect">
                      <a:avLst/>
                    </a:prstGeom>
                    <a:solidFill>
                      <a:schemeClr val="bg1"/>
                    </a:solidFill>
                  </p:spPr>
                  <p:txBody>
                    <a:bodyPr wrap="square" rtlCol="0">
                      <a:spAutoFit/>
                    </a:bodyPr>
                    <a:lstStyle/>
                    <a:p>
                      <a:r>
                        <a:rPr lang="en-US" sz="500" dirty="0">
                          <a:solidFill>
                            <a:schemeClr val="bg1"/>
                          </a:solidFill>
                        </a:rPr>
                        <a:t>Axes of the experimental channels</a:t>
                      </a:r>
                      <a:endParaRPr lang="ru-RU" sz="500" dirty="0">
                        <a:solidFill>
                          <a:schemeClr val="bg1"/>
                        </a:solidFill>
                      </a:endParaRPr>
                    </a:p>
                  </p:txBody>
                </p:sp>
              </p:grpSp>
              <p:sp>
                <p:nvSpPr>
                  <p:cNvPr id="41" name="TextBox 40">
                    <a:extLst>
                      <a:ext uri="{FF2B5EF4-FFF2-40B4-BE49-F238E27FC236}">
                        <a16:creationId xmlns:a16="http://schemas.microsoft.com/office/drawing/2014/main" id="{1B050DC7-124C-49FA-BB06-93BE6AA7F647}"/>
                      </a:ext>
                    </a:extLst>
                  </p:cNvPr>
                  <p:cNvSpPr txBox="1"/>
                  <p:nvPr/>
                </p:nvSpPr>
                <p:spPr>
                  <a:xfrm>
                    <a:off x="4873558" y="6351892"/>
                    <a:ext cx="761999" cy="336353"/>
                  </a:xfrm>
                  <a:prstGeom prst="rect">
                    <a:avLst/>
                  </a:prstGeom>
                  <a:solidFill>
                    <a:schemeClr val="bg1"/>
                  </a:solidFill>
                </p:spPr>
                <p:txBody>
                  <a:bodyPr wrap="square" rtlCol="0">
                    <a:spAutoFit/>
                  </a:bodyPr>
                  <a:lstStyle/>
                  <a:p>
                    <a:r>
                      <a:rPr lang="en-US" sz="500" dirty="0">
                        <a:solidFill>
                          <a:schemeClr val="bg1"/>
                        </a:solidFill>
                      </a:rPr>
                      <a:t>ARC</a:t>
                    </a:r>
                    <a:r>
                      <a:rPr lang="ru-RU" sz="500" dirty="0">
                        <a:solidFill>
                          <a:schemeClr val="bg1"/>
                        </a:solidFill>
                      </a:rPr>
                      <a:t> </a:t>
                    </a:r>
                    <a:r>
                      <a:rPr lang="en-US" sz="500" dirty="0">
                        <a:solidFill>
                          <a:schemeClr val="bg1"/>
                        </a:solidFill>
                      </a:rPr>
                      <a:t>CR</a:t>
                    </a:r>
                    <a:endParaRPr lang="ru-RU" sz="500" dirty="0">
                      <a:solidFill>
                        <a:schemeClr val="bg1"/>
                      </a:solidFill>
                    </a:endParaRPr>
                  </a:p>
                </p:txBody>
              </p:sp>
            </p:grpSp>
            <p:sp>
              <p:nvSpPr>
                <p:cNvPr id="38" name="TextBox 37">
                  <a:extLst>
                    <a:ext uri="{FF2B5EF4-FFF2-40B4-BE49-F238E27FC236}">
                      <a16:creationId xmlns:a16="http://schemas.microsoft.com/office/drawing/2014/main" id="{C7B2E72F-A825-4D4B-938A-AE7B15B312F6}"/>
                    </a:ext>
                  </a:extLst>
                </p:cNvPr>
                <p:cNvSpPr txBox="1"/>
                <p:nvPr/>
              </p:nvSpPr>
              <p:spPr>
                <a:xfrm>
                  <a:off x="1374841" y="6282206"/>
                  <a:ext cx="1887168" cy="336353"/>
                </a:xfrm>
                <a:prstGeom prst="rect">
                  <a:avLst/>
                </a:prstGeom>
                <a:solidFill>
                  <a:schemeClr val="bg1"/>
                </a:solidFill>
              </p:spPr>
              <p:txBody>
                <a:bodyPr wrap="square" rtlCol="0">
                  <a:spAutoFit/>
                </a:bodyPr>
                <a:lstStyle/>
                <a:p>
                  <a:r>
                    <a:rPr lang="en-US" sz="500" dirty="0">
                      <a:solidFill>
                        <a:schemeClr val="bg1"/>
                      </a:solidFill>
                    </a:rPr>
                    <a:t>Water </a:t>
                  </a:r>
                  <a:r>
                    <a:rPr lang="en-US" sz="500" dirty="0" err="1">
                      <a:solidFill>
                        <a:schemeClr val="bg1"/>
                      </a:solidFill>
                    </a:rPr>
                    <a:t>premoderators</a:t>
                  </a:r>
                  <a:endParaRPr lang="ru-RU" sz="500" dirty="0">
                    <a:solidFill>
                      <a:schemeClr val="bg1"/>
                    </a:solidFill>
                  </a:endParaRPr>
                </a:p>
              </p:txBody>
            </p:sp>
            <p:sp>
              <p:nvSpPr>
                <p:cNvPr id="39" name="TextBox 38">
                  <a:extLst>
                    <a:ext uri="{FF2B5EF4-FFF2-40B4-BE49-F238E27FC236}">
                      <a16:creationId xmlns:a16="http://schemas.microsoft.com/office/drawing/2014/main" id="{25EF0B2C-FDA5-4FBF-931A-ACB534D96E3D}"/>
                    </a:ext>
                  </a:extLst>
                </p:cNvPr>
                <p:cNvSpPr txBox="1"/>
                <p:nvPr/>
              </p:nvSpPr>
              <p:spPr>
                <a:xfrm>
                  <a:off x="212064" y="1108174"/>
                  <a:ext cx="1887168" cy="336353"/>
                </a:xfrm>
                <a:prstGeom prst="rect">
                  <a:avLst/>
                </a:prstGeom>
                <a:solidFill>
                  <a:schemeClr val="bg1"/>
                </a:solidFill>
              </p:spPr>
              <p:txBody>
                <a:bodyPr wrap="square" rtlCol="0">
                  <a:spAutoFit/>
                </a:bodyPr>
                <a:lstStyle/>
                <a:p>
                  <a:r>
                    <a:rPr lang="en-US" sz="500" dirty="0">
                      <a:solidFill>
                        <a:schemeClr val="bg1"/>
                      </a:solidFill>
                    </a:rPr>
                    <a:t>Reactivity modulator</a:t>
                  </a:r>
                  <a:endParaRPr lang="ru-RU" sz="500" dirty="0">
                    <a:solidFill>
                      <a:schemeClr val="bg1"/>
                    </a:solidFill>
                  </a:endParaRPr>
                </a:p>
              </p:txBody>
            </p:sp>
          </p:grpSp>
          <p:sp>
            <p:nvSpPr>
              <p:cNvPr id="35" name="TextBox 34">
                <a:extLst>
                  <a:ext uri="{FF2B5EF4-FFF2-40B4-BE49-F238E27FC236}">
                    <a16:creationId xmlns:a16="http://schemas.microsoft.com/office/drawing/2014/main" id="{7A558532-B8DA-4836-B687-6F39C9BEF338}"/>
                  </a:ext>
                </a:extLst>
              </p:cNvPr>
              <p:cNvSpPr txBox="1"/>
              <p:nvPr/>
            </p:nvSpPr>
            <p:spPr>
              <a:xfrm>
                <a:off x="2046050" y="1098072"/>
                <a:ext cx="1887168" cy="336353"/>
              </a:xfrm>
              <a:prstGeom prst="rect">
                <a:avLst/>
              </a:prstGeom>
              <a:solidFill>
                <a:schemeClr val="bg1"/>
              </a:solidFill>
            </p:spPr>
            <p:txBody>
              <a:bodyPr wrap="square" rtlCol="0">
                <a:spAutoFit/>
              </a:bodyPr>
              <a:lstStyle/>
              <a:p>
                <a:r>
                  <a:rPr lang="en-US" sz="500" dirty="0">
                    <a:solidFill>
                      <a:schemeClr val="bg1"/>
                    </a:solidFill>
                  </a:rPr>
                  <a:t>Downward section</a:t>
                </a:r>
                <a:endParaRPr lang="ru-RU" sz="500" dirty="0">
                  <a:solidFill>
                    <a:schemeClr val="bg1"/>
                  </a:solidFill>
                </a:endParaRPr>
              </a:p>
            </p:txBody>
          </p:sp>
          <p:sp>
            <p:nvSpPr>
              <p:cNvPr id="36" name="TextBox 35">
                <a:extLst>
                  <a:ext uri="{FF2B5EF4-FFF2-40B4-BE49-F238E27FC236}">
                    <a16:creationId xmlns:a16="http://schemas.microsoft.com/office/drawing/2014/main" id="{86D65117-E70C-4DA8-8062-246E2BC2C5A5}"/>
                  </a:ext>
                </a:extLst>
              </p:cNvPr>
              <p:cNvSpPr txBox="1"/>
              <p:nvPr/>
            </p:nvSpPr>
            <p:spPr>
              <a:xfrm>
                <a:off x="4701709" y="1108694"/>
                <a:ext cx="761999" cy="336353"/>
              </a:xfrm>
              <a:prstGeom prst="rect">
                <a:avLst/>
              </a:prstGeom>
              <a:solidFill>
                <a:schemeClr val="bg1"/>
              </a:solidFill>
            </p:spPr>
            <p:txBody>
              <a:bodyPr wrap="square" rtlCol="0">
                <a:spAutoFit/>
              </a:bodyPr>
              <a:lstStyle/>
              <a:p>
                <a:r>
                  <a:rPr lang="en-US" sz="500" dirty="0">
                    <a:solidFill>
                      <a:schemeClr val="bg1"/>
                    </a:solidFill>
                  </a:rPr>
                  <a:t>COR</a:t>
                </a:r>
                <a:r>
                  <a:rPr lang="ru-RU" sz="500" dirty="0">
                    <a:solidFill>
                      <a:schemeClr val="bg1"/>
                    </a:solidFill>
                  </a:rPr>
                  <a:t> </a:t>
                </a:r>
                <a:r>
                  <a:rPr lang="en-US" sz="500" dirty="0">
                    <a:solidFill>
                      <a:schemeClr val="bg1"/>
                    </a:solidFill>
                  </a:rPr>
                  <a:t>CR</a:t>
                </a:r>
                <a:endParaRPr lang="ru-RU" sz="500" dirty="0">
                  <a:solidFill>
                    <a:schemeClr val="bg1"/>
                  </a:solidFill>
                </a:endParaRPr>
              </a:p>
            </p:txBody>
          </p:sp>
        </p:grpSp>
        <p:sp>
          <p:nvSpPr>
            <p:cNvPr id="33" name="TextBox 32">
              <a:extLst>
                <a:ext uri="{FF2B5EF4-FFF2-40B4-BE49-F238E27FC236}">
                  <a16:creationId xmlns:a16="http://schemas.microsoft.com/office/drawing/2014/main" id="{511DD094-93C4-47E0-83BA-AB67428B4954}"/>
                </a:ext>
              </a:extLst>
            </p:cNvPr>
            <p:cNvSpPr txBox="1"/>
            <p:nvPr/>
          </p:nvSpPr>
          <p:spPr>
            <a:xfrm>
              <a:off x="5607186" y="1093536"/>
              <a:ext cx="1710145" cy="336353"/>
            </a:xfrm>
            <a:prstGeom prst="rect">
              <a:avLst/>
            </a:prstGeom>
            <a:solidFill>
              <a:schemeClr val="bg1"/>
            </a:solidFill>
          </p:spPr>
          <p:txBody>
            <a:bodyPr wrap="square" rtlCol="0">
              <a:spAutoFit/>
            </a:bodyPr>
            <a:lstStyle/>
            <a:p>
              <a:r>
                <a:rPr lang="en-US" sz="500" dirty="0">
                  <a:solidFill>
                    <a:schemeClr val="bg1"/>
                  </a:solidFill>
                </a:rPr>
                <a:t>Side reflector</a:t>
              </a:r>
              <a:endParaRPr lang="ru-RU" sz="500" dirty="0">
                <a:solidFill>
                  <a:schemeClr val="bg1"/>
                </a:solidFill>
              </a:endParaRPr>
            </a:p>
          </p:txBody>
        </p:sp>
      </p:grpSp>
      <p:sp>
        <p:nvSpPr>
          <p:cNvPr id="46" name="Заголовок 1">
            <a:extLst>
              <a:ext uri="{FF2B5EF4-FFF2-40B4-BE49-F238E27FC236}">
                <a16:creationId xmlns:a16="http://schemas.microsoft.com/office/drawing/2014/main" id="{FADE3253-FD89-41AB-9667-892A7F993911}"/>
              </a:ext>
            </a:extLst>
          </p:cNvPr>
          <p:cNvSpPr txBox="1">
            <a:spLocks/>
          </p:cNvSpPr>
          <p:nvPr/>
        </p:nvSpPr>
        <p:spPr bwMode="auto">
          <a:xfrm>
            <a:off x="367547" y="3951850"/>
            <a:ext cx="3163198" cy="368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0" tIns="45659" rIns="91320" bIns="45659" numCol="1" anchor="ctr" anchorCtr="0" compatLnSpc="1">
            <a:prstTxWarp prst="textNoShape">
              <a:avLst/>
            </a:prstTxWarp>
          </a:bodyPr>
          <a:lstStyle>
            <a:lvl1pPr algn="ctr" defTabSz="1216025" rtl="0" eaLnBrk="1" fontAlgn="base" hangingPunct="1">
              <a:spcBef>
                <a:spcPct val="0"/>
              </a:spcBef>
              <a:spcAft>
                <a:spcPct val="0"/>
              </a:spcAft>
              <a:defRPr sz="5800" kern="1200">
                <a:solidFill>
                  <a:schemeClr val="tx1"/>
                </a:solidFill>
                <a:latin typeface="+mj-lt"/>
                <a:ea typeface="+mj-ea"/>
                <a:cs typeface="+mj-cs"/>
              </a:defRPr>
            </a:lvl1pPr>
            <a:lvl2pPr algn="ctr" defTabSz="1216025" rtl="0" eaLnBrk="1" fontAlgn="base" hangingPunct="1">
              <a:spcBef>
                <a:spcPct val="0"/>
              </a:spcBef>
              <a:spcAft>
                <a:spcPct val="0"/>
              </a:spcAft>
              <a:defRPr sz="5800">
                <a:solidFill>
                  <a:schemeClr val="tx1"/>
                </a:solidFill>
                <a:latin typeface="Calibri" pitchFamily="34" charset="0"/>
              </a:defRPr>
            </a:lvl2pPr>
            <a:lvl3pPr algn="ctr" defTabSz="1216025" rtl="0" eaLnBrk="1" fontAlgn="base" hangingPunct="1">
              <a:spcBef>
                <a:spcPct val="0"/>
              </a:spcBef>
              <a:spcAft>
                <a:spcPct val="0"/>
              </a:spcAft>
              <a:defRPr sz="5800">
                <a:solidFill>
                  <a:schemeClr val="tx1"/>
                </a:solidFill>
                <a:latin typeface="Calibri" pitchFamily="34" charset="0"/>
              </a:defRPr>
            </a:lvl3pPr>
            <a:lvl4pPr algn="ctr" defTabSz="1216025" rtl="0" eaLnBrk="1" fontAlgn="base" hangingPunct="1">
              <a:spcBef>
                <a:spcPct val="0"/>
              </a:spcBef>
              <a:spcAft>
                <a:spcPct val="0"/>
              </a:spcAft>
              <a:defRPr sz="5800">
                <a:solidFill>
                  <a:schemeClr val="tx1"/>
                </a:solidFill>
                <a:latin typeface="Calibri" pitchFamily="34" charset="0"/>
              </a:defRPr>
            </a:lvl4pPr>
            <a:lvl5pPr algn="ctr" defTabSz="1216025" rtl="0" eaLnBrk="1" fontAlgn="base" hangingPunct="1">
              <a:spcBef>
                <a:spcPct val="0"/>
              </a:spcBef>
              <a:spcAft>
                <a:spcPct val="0"/>
              </a:spcAft>
              <a:defRPr sz="5800">
                <a:solidFill>
                  <a:schemeClr val="tx1"/>
                </a:solidFill>
                <a:latin typeface="Calibri" pitchFamily="34" charset="0"/>
              </a:defRPr>
            </a:lvl5pPr>
            <a:lvl6pPr marL="609585" algn="ctr" defTabSz="1217054" rtl="0" eaLnBrk="1" fontAlgn="base" hangingPunct="1">
              <a:spcBef>
                <a:spcPct val="0"/>
              </a:spcBef>
              <a:spcAft>
                <a:spcPct val="0"/>
              </a:spcAft>
              <a:defRPr sz="5867">
                <a:solidFill>
                  <a:schemeClr val="tx1"/>
                </a:solidFill>
                <a:latin typeface="Calibri" pitchFamily="34" charset="0"/>
              </a:defRPr>
            </a:lvl6pPr>
            <a:lvl7pPr marL="1219170" algn="ctr" defTabSz="1217054" rtl="0" eaLnBrk="1" fontAlgn="base" hangingPunct="1">
              <a:spcBef>
                <a:spcPct val="0"/>
              </a:spcBef>
              <a:spcAft>
                <a:spcPct val="0"/>
              </a:spcAft>
              <a:defRPr sz="5867">
                <a:solidFill>
                  <a:schemeClr val="tx1"/>
                </a:solidFill>
                <a:latin typeface="Calibri" pitchFamily="34" charset="0"/>
              </a:defRPr>
            </a:lvl7pPr>
            <a:lvl8pPr marL="1828754" algn="ctr" defTabSz="1217054" rtl="0" eaLnBrk="1" fontAlgn="base" hangingPunct="1">
              <a:spcBef>
                <a:spcPct val="0"/>
              </a:spcBef>
              <a:spcAft>
                <a:spcPct val="0"/>
              </a:spcAft>
              <a:defRPr sz="5867">
                <a:solidFill>
                  <a:schemeClr val="tx1"/>
                </a:solidFill>
                <a:latin typeface="Calibri" pitchFamily="34" charset="0"/>
              </a:defRPr>
            </a:lvl8pPr>
            <a:lvl9pPr marL="2438339" algn="ctr" defTabSz="1217054" rtl="0" eaLnBrk="1" fontAlgn="base" hangingPunct="1">
              <a:spcBef>
                <a:spcPct val="0"/>
              </a:spcBef>
              <a:spcAft>
                <a:spcPct val="0"/>
              </a:spcAft>
              <a:defRPr sz="5867">
                <a:solidFill>
                  <a:schemeClr val="tx1"/>
                </a:solidFill>
                <a:latin typeface="Calibri" pitchFamily="34" charset="0"/>
              </a:defRPr>
            </a:lvl9pPr>
          </a:lstStyle>
          <a:p>
            <a:r>
              <a:rPr lang="en-US" sz="1800" b="1" dirty="0"/>
              <a:t>Core central section</a:t>
            </a:r>
          </a:p>
        </p:txBody>
      </p:sp>
      <p:sp>
        <p:nvSpPr>
          <p:cNvPr id="4" name="Прямоугольник 3"/>
          <p:cNvSpPr/>
          <p:nvPr/>
        </p:nvSpPr>
        <p:spPr>
          <a:xfrm>
            <a:off x="7571680" y="3979173"/>
            <a:ext cx="2001386" cy="2431435"/>
          </a:xfrm>
          <a:prstGeom prst="rect">
            <a:avLst/>
          </a:prstGeom>
          <a:ln>
            <a:solidFill>
              <a:srgbClr val="00B0F0"/>
            </a:solidFill>
          </a:ln>
        </p:spPr>
        <p:txBody>
          <a:bodyPr wrap="square">
            <a:spAutoFit/>
          </a:bodyPr>
          <a:lstStyle/>
          <a:p>
            <a:r>
              <a:rPr lang="en-US" sz="1900" b="1" dirty="0">
                <a:solidFill>
                  <a:srgbClr val="0070C0"/>
                </a:solidFill>
              </a:rPr>
              <a:t>In 2020, a special research theme opened at JINR in order to facilitate the development of a conceptual design of a new neutron source</a:t>
            </a:r>
          </a:p>
        </p:txBody>
      </p:sp>
      <p:pic>
        <p:nvPicPr>
          <p:cNvPr id="2" name="Рисунок 1">
            <a:extLst>
              <a:ext uri="{FF2B5EF4-FFF2-40B4-BE49-F238E27FC236}">
                <a16:creationId xmlns:a16="http://schemas.microsoft.com/office/drawing/2014/main" id="{98C8BCA3-CE0E-4729-8DB3-C90C221542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11381" y="4230705"/>
            <a:ext cx="3832304" cy="2552365"/>
          </a:xfrm>
          <a:prstGeom prst="rect">
            <a:avLst/>
          </a:prstGeom>
        </p:spPr>
      </p:pic>
      <p:sp>
        <p:nvSpPr>
          <p:cNvPr id="30" name="Заголовок 1">
            <a:extLst>
              <a:ext uri="{FF2B5EF4-FFF2-40B4-BE49-F238E27FC236}">
                <a16:creationId xmlns:a16="http://schemas.microsoft.com/office/drawing/2014/main" id="{FEF07351-DEF4-41F0-B2EC-270501310DD6}"/>
              </a:ext>
            </a:extLst>
          </p:cNvPr>
          <p:cNvSpPr txBox="1">
            <a:spLocks/>
          </p:cNvSpPr>
          <p:nvPr/>
        </p:nvSpPr>
        <p:spPr bwMode="auto">
          <a:xfrm>
            <a:off x="3890123" y="3828539"/>
            <a:ext cx="2511454" cy="464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0" tIns="45659" rIns="91320" bIns="45659" numCol="1" anchor="ctr" anchorCtr="0" compatLnSpc="1">
            <a:prstTxWarp prst="textNoShape">
              <a:avLst/>
            </a:prstTxWarp>
          </a:bodyPr>
          <a:lstStyle>
            <a:lvl1pPr algn="ctr" defTabSz="1216025" rtl="0" eaLnBrk="1" fontAlgn="base" hangingPunct="1">
              <a:spcBef>
                <a:spcPct val="0"/>
              </a:spcBef>
              <a:spcAft>
                <a:spcPct val="0"/>
              </a:spcAft>
              <a:defRPr sz="5800" kern="1200">
                <a:solidFill>
                  <a:schemeClr val="tx1"/>
                </a:solidFill>
                <a:latin typeface="+mj-lt"/>
                <a:ea typeface="+mj-ea"/>
                <a:cs typeface="+mj-cs"/>
              </a:defRPr>
            </a:lvl1pPr>
            <a:lvl2pPr algn="ctr" defTabSz="1216025" rtl="0" eaLnBrk="1" fontAlgn="base" hangingPunct="1">
              <a:spcBef>
                <a:spcPct val="0"/>
              </a:spcBef>
              <a:spcAft>
                <a:spcPct val="0"/>
              </a:spcAft>
              <a:defRPr sz="5800">
                <a:solidFill>
                  <a:schemeClr val="tx1"/>
                </a:solidFill>
                <a:latin typeface="Calibri" pitchFamily="34" charset="0"/>
              </a:defRPr>
            </a:lvl2pPr>
            <a:lvl3pPr algn="ctr" defTabSz="1216025" rtl="0" eaLnBrk="1" fontAlgn="base" hangingPunct="1">
              <a:spcBef>
                <a:spcPct val="0"/>
              </a:spcBef>
              <a:spcAft>
                <a:spcPct val="0"/>
              </a:spcAft>
              <a:defRPr sz="5800">
                <a:solidFill>
                  <a:schemeClr val="tx1"/>
                </a:solidFill>
                <a:latin typeface="Calibri" pitchFamily="34" charset="0"/>
              </a:defRPr>
            </a:lvl3pPr>
            <a:lvl4pPr algn="ctr" defTabSz="1216025" rtl="0" eaLnBrk="1" fontAlgn="base" hangingPunct="1">
              <a:spcBef>
                <a:spcPct val="0"/>
              </a:spcBef>
              <a:spcAft>
                <a:spcPct val="0"/>
              </a:spcAft>
              <a:defRPr sz="5800">
                <a:solidFill>
                  <a:schemeClr val="tx1"/>
                </a:solidFill>
                <a:latin typeface="Calibri" pitchFamily="34" charset="0"/>
              </a:defRPr>
            </a:lvl4pPr>
            <a:lvl5pPr algn="ctr" defTabSz="1216025" rtl="0" eaLnBrk="1" fontAlgn="base" hangingPunct="1">
              <a:spcBef>
                <a:spcPct val="0"/>
              </a:spcBef>
              <a:spcAft>
                <a:spcPct val="0"/>
              </a:spcAft>
              <a:defRPr sz="5800">
                <a:solidFill>
                  <a:schemeClr val="tx1"/>
                </a:solidFill>
                <a:latin typeface="Calibri" pitchFamily="34" charset="0"/>
              </a:defRPr>
            </a:lvl5pPr>
            <a:lvl6pPr marL="609585" algn="ctr" defTabSz="1217054" rtl="0" eaLnBrk="1" fontAlgn="base" hangingPunct="1">
              <a:spcBef>
                <a:spcPct val="0"/>
              </a:spcBef>
              <a:spcAft>
                <a:spcPct val="0"/>
              </a:spcAft>
              <a:defRPr sz="5867">
                <a:solidFill>
                  <a:schemeClr val="tx1"/>
                </a:solidFill>
                <a:latin typeface="Calibri" pitchFamily="34" charset="0"/>
              </a:defRPr>
            </a:lvl6pPr>
            <a:lvl7pPr marL="1219170" algn="ctr" defTabSz="1217054" rtl="0" eaLnBrk="1" fontAlgn="base" hangingPunct="1">
              <a:spcBef>
                <a:spcPct val="0"/>
              </a:spcBef>
              <a:spcAft>
                <a:spcPct val="0"/>
              </a:spcAft>
              <a:defRPr sz="5867">
                <a:solidFill>
                  <a:schemeClr val="tx1"/>
                </a:solidFill>
                <a:latin typeface="Calibri" pitchFamily="34" charset="0"/>
              </a:defRPr>
            </a:lvl7pPr>
            <a:lvl8pPr marL="1828754" algn="ctr" defTabSz="1217054" rtl="0" eaLnBrk="1" fontAlgn="base" hangingPunct="1">
              <a:spcBef>
                <a:spcPct val="0"/>
              </a:spcBef>
              <a:spcAft>
                <a:spcPct val="0"/>
              </a:spcAft>
              <a:defRPr sz="5867">
                <a:solidFill>
                  <a:schemeClr val="tx1"/>
                </a:solidFill>
                <a:latin typeface="Calibri" pitchFamily="34" charset="0"/>
              </a:defRPr>
            </a:lvl8pPr>
            <a:lvl9pPr marL="2438339" algn="ctr" defTabSz="1217054" rtl="0" eaLnBrk="1" fontAlgn="base" hangingPunct="1">
              <a:spcBef>
                <a:spcPct val="0"/>
              </a:spcBef>
              <a:spcAft>
                <a:spcPct val="0"/>
              </a:spcAft>
              <a:defRPr sz="5867">
                <a:solidFill>
                  <a:schemeClr val="tx1"/>
                </a:solidFill>
                <a:latin typeface="Calibri" pitchFamily="34" charset="0"/>
              </a:defRPr>
            </a:lvl9pPr>
          </a:lstStyle>
          <a:p>
            <a:pPr algn="r"/>
            <a:r>
              <a:rPr lang="en-US" sz="1800" b="1" dirty="0"/>
              <a:t>Reactivity modulator</a:t>
            </a:r>
            <a:endParaRPr lang="ru-RU" sz="1800" b="1" dirty="0"/>
          </a:p>
        </p:txBody>
      </p:sp>
      <p:pic>
        <p:nvPicPr>
          <p:cNvPr id="29" name="Рисунок 28">
            <a:extLst>
              <a:ext uri="{FF2B5EF4-FFF2-40B4-BE49-F238E27FC236}">
                <a16:creationId xmlns:a16="http://schemas.microsoft.com/office/drawing/2014/main" id="{8FB08E9A-9DC1-D741-818D-02FC5A6C03D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475377" y="132670"/>
            <a:ext cx="1535387" cy="587240"/>
          </a:xfrm>
          <a:prstGeom prst="rect">
            <a:avLst/>
          </a:prstGeom>
        </p:spPr>
      </p:pic>
    </p:spTree>
    <p:extLst>
      <p:ext uri="{BB962C8B-B14F-4D97-AF65-F5344CB8AC3E}">
        <p14:creationId xmlns:p14="http://schemas.microsoft.com/office/powerpoint/2010/main" val="3737949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FBEB6D42-DE48-48C2-B361-C412F65CD721}"/>
              </a:ext>
            </a:extLst>
          </p:cNvPr>
          <p:cNvSpPr/>
          <p:nvPr/>
        </p:nvSpPr>
        <p:spPr>
          <a:xfrm>
            <a:off x="7505345" y="4120744"/>
            <a:ext cx="1620957" cy="369332"/>
          </a:xfrm>
          <a:prstGeom prst="rect">
            <a:avLst/>
          </a:prstGeom>
          <a:solidFill>
            <a:schemeClr val="accent6">
              <a:lumMod val="20000"/>
              <a:lumOff val="80000"/>
            </a:schemeClr>
          </a:solidFill>
        </p:spPr>
        <p:txBody>
          <a:bodyPr wrap="none">
            <a:spAutoFit/>
          </a:bodyPr>
          <a:lstStyle/>
          <a:p>
            <a:pPr eaLnBrk="0" fontAlgn="base" hangingPunct="0">
              <a:spcBef>
                <a:spcPct val="0"/>
              </a:spcBef>
              <a:spcAft>
                <a:spcPct val="0"/>
              </a:spcAft>
            </a:pPr>
            <a:r>
              <a:rPr lang="pl-PL" dirty="0">
                <a:solidFill>
                  <a:srgbClr val="171796"/>
                </a:solidFill>
                <a:latin typeface="Arial" panose="020B0604020202020204" pitchFamily="34" charset="0"/>
                <a:cs typeface="Arial" panose="020B0604020202020204" pitchFamily="34" charset="0"/>
              </a:rPr>
              <a:t>Reflectometer</a:t>
            </a:r>
          </a:p>
        </p:txBody>
      </p:sp>
      <p:sp>
        <p:nvSpPr>
          <p:cNvPr id="41" name="Rectangle 40">
            <a:extLst>
              <a:ext uri="{FF2B5EF4-FFF2-40B4-BE49-F238E27FC236}">
                <a16:creationId xmlns:a16="http://schemas.microsoft.com/office/drawing/2014/main" id="{E5B747CE-1509-4DED-8CA5-2B74B08A8C1B}"/>
              </a:ext>
            </a:extLst>
          </p:cNvPr>
          <p:cNvSpPr/>
          <p:nvPr/>
        </p:nvSpPr>
        <p:spPr>
          <a:xfrm>
            <a:off x="7367751" y="1277585"/>
            <a:ext cx="1745029" cy="369332"/>
          </a:xfrm>
          <a:prstGeom prst="rect">
            <a:avLst/>
          </a:prstGeom>
          <a:solidFill>
            <a:schemeClr val="accent6">
              <a:lumMod val="20000"/>
              <a:lumOff val="80000"/>
            </a:schemeClr>
          </a:solidFill>
        </p:spPr>
        <p:txBody>
          <a:bodyPr wrap="none">
            <a:spAutoFit/>
          </a:bodyPr>
          <a:lstStyle/>
          <a:p>
            <a:pPr eaLnBrk="0" fontAlgn="base" hangingPunct="0">
              <a:spcBef>
                <a:spcPct val="0"/>
              </a:spcBef>
              <a:spcAft>
                <a:spcPct val="0"/>
              </a:spcAft>
            </a:pPr>
            <a:r>
              <a:rPr lang="pl-PL" dirty="0">
                <a:solidFill>
                  <a:srgbClr val="171796"/>
                </a:solidFill>
                <a:latin typeface="Arial" panose="020B0604020202020204" pitchFamily="34" charset="0"/>
                <a:cs typeface="Arial" panose="020B0604020202020204" pitchFamily="34" charset="0"/>
              </a:rPr>
              <a:t>Diffractometers</a:t>
            </a:r>
          </a:p>
        </p:txBody>
      </p:sp>
      <p:pic>
        <p:nvPicPr>
          <p:cNvPr id="25" name="Рисунок 5">
            <a:extLst>
              <a:ext uri="{FF2B5EF4-FFF2-40B4-BE49-F238E27FC236}">
                <a16:creationId xmlns:a16="http://schemas.microsoft.com/office/drawing/2014/main" id="{8494473F-EA43-40EA-BC35-B705BED385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04202" y="1657875"/>
            <a:ext cx="3266255" cy="2394979"/>
          </a:xfrm>
          <a:prstGeom prst="rect">
            <a:avLst/>
          </a:prstGeom>
          <a:ln>
            <a:solidFill>
              <a:schemeClr val="bg1">
                <a:lumMod val="65000"/>
              </a:schemeClr>
            </a:solidFill>
          </a:ln>
        </p:spPr>
      </p:pic>
      <p:pic>
        <p:nvPicPr>
          <p:cNvPr id="27" name="Рисунок 9">
            <a:extLst>
              <a:ext uri="{FF2B5EF4-FFF2-40B4-BE49-F238E27FC236}">
                <a16:creationId xmlns:a16="http://schemas.microsoft.com/office/drawing/2014/main" id="{238469B4-EC0C-4076-9E97-4810F88B89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0604" y="1651812"/>
            <a:ext cx="2963268" cy="2395308"/>
          </a:xfrm>
          <a:prstGeom prst="rect">
            <a:avLst/>
          </a:prstGeom>
          <a:ln>
            <a:solidFill>
              <a:schemeClr val="bg1">
                <a:lumMod val="65000"/>
              </a:schemeClr>
            </a:solidFill>
          </a:ln>
        </p:spPr>
      </p:pic>
      <p:sp>
        <p:nvSpPr>
          <p:cNvPr id="29" name="Прямоугольник 10">
            <a:extLst>
              <a:ext uri="{FF2B5EF4-FFF2-40B4-BE49-F238E27FC236}">
                <a16:creationId xmlns:a16="http://schemas.microsoft.com/office/drawing/2014/main" id="{C8F14661-32C0-456C-87FF-201788017863}"/>
              </a:ext>
            </a:extLst>
          </p:cNvPr>
          <p:cNvSpPr/>
          <p:nvPr/>
        </p:nvSpPr>
        <p:spPr>
          <a:xfrm>
            <a:off x="10391304" y="2054983"/>
            <a:ext cx="1109599" cy="369332"/>
          </a:xfrm>
          <a:prstGeom prst="rect">
            <a:avLst/>
          </a:prstGeom>
        </p:spPr>
        <p:txBody>
          <a:bodyPr wrap="none">
            <a:spAutoFit/>
          </a:bodyPr>
          <a:lstStyle/>
          <a:p>
            <a:pPr eaLnBrk="0" fontAlgn="base" hangingPunct="0">
              <a:spcBef>
                <a:spcPct val="0"/>
              </a:spcBef>
              <a:spcAft>
                <a:spcPct val="0"/>
              </a:spcAft>
            </a:pPr>
            <a:r>
              <a:rPr lang="ru-RU" u="sng" dirty="0">
                <a:solidFill>
                  <a:prstClr val="black"/>
                </a:solidFill>
                <a:latin typeface="Arial" panose="020B0604020202020204" pitchFamily="34" charset="0"/>
                <a:cs typeface="Arial" panose="020B0604020202020204" pitchFamily="34" charset="0"/>
              </a:rPr>
              <a:t>№5 </a:t>
            </a:r>
            <a:r>
              <a:rPr lang="en-US" u="sng" dirty="0">
                <a:solidFill>
                  <a:prstClr val="black"/>
                </a:solidFill>
                <a:latin typeface="Arial" panose="020B0604020202020204" pitchFamily="34" charset="0"/>
                <a:cs typeface="Arial" panose="020B0604020202020204" pitchFamily="34" charset="0"/>
              </a:rPr>
              <a:t>HRFD</a:t>
            </a:r>
            <a:endParaRPr lang="ru-RU" u="sng" dirty="0">
              <a:solidFill>
                <a:prstClr val="black"/>
              </a:solidFill>
              <a:latin typeface="Arial" panose="020B0604020202020204" pitchFamily="34" charset="0"/>
              <a:cs typeface="Arial" panose="020B0604020202020204" pitchFamily="34" charset="0"/>
            </a:endParaRPr>
          </a:p>
        </p:txBody>
      </p:sp>
      <p:sp>
        <p:nvSpPr>
          <p:cNvPr id="30" name="Прямоугольник 11">
            <a:extLst>
              <a:ext uri="{FF2B5EF4-FFF2-40B4-BE49-F238E27FC236}">
                <a16:creationId xmlns:a16="http://schemas.microsoft.com/office/drawing/2014/main" id="{C2EBA9D3-5A79-4D6A-AF35-D247E360B42E}"/>
              </a:ext>
            </a:extLst>
          </p:cNvPr>
          <p:cNvSpPr/>
          <p:nvPr/>
        </p:nvSpPr>
        <p:spPr>
          <a:xfrm>
            <a:off x="6678882" y="2034986"/>
            <a:ext cx="1071127" cy="369332"/>
          </a:xfrm>
          <a:prstGeom prst="rect">
            <a:avLst/>
          </a:prstGeom>
        </p:spPr>
        <p:txBody>
          <a:bodyPr wrap="none">
            <a:spAutoFit/>
          </a:bodyPr>
          <a:lstStyle/>
          <a:p>
            <a:pPr eaLnBrk="0" fontAlgn="base" hangingPunct="0">
              <a:spcBef>
                <a:spcPct val="0"/>
              </a:spcBef>
              <a:spcAft>
                <a:spcPct val="0"/>
              </a:spcAft>
            </a:pPr>
            <a:r>
              <a:rPr lang="ru-RU" u="sng" dirty="0">
                <a:solidFill>
                  <a:prstClr val="black"/>
                </a:solidFill>
                <a:latin typeface="Arial" panose="020B0604020202020204" pitchFamily="34" charset="0"/>
                <a:cs typeface="Arial" panose="020B0604020202020204" pitchFamily="34" charset="0"/>
              </a:rPr>
              <a:t>№6 </a:t>
            </a:r>
            <a:r>
              <a:rPr lang="en-US" u="sng" dirty="0">
                <a:solidFill>
                  <a:prstClr val="black"/>
                </a:solidFill>
                <a:latin typeface="Arial" panose="020B0604020202020204" pitchFamily="34" charset="0"/>
                <a:cs typeface="Arial" panose="020B0604020202020204" pitchFamily="34" charset="0"/>
              </a:rPr>
              <a:t>DN</a:t>
            </a:r>
            <a:r>
              <a:rPr lang="ru-RU" u="sng" dirty="0">
                <a:solidFill>
                  <a:prstClr val="black"/>
                </a:solidFill>
                <a:latin typeface="Arial" panose="020B0604020202020204" pitchFamily="34" charset="0"/>
                <a:cs typeface="Arial" panose="020B0604020202020204" pitchFamily="34" charset="0"/>
              </a:rPr>
              <a:t>-6</a:t>
            </a:r>
          </a:p>
        </p:txBody>
      </p:sp>
      <p:pic>
        <p:nvPicPr>
          <p:cNvPr id="31" name="Рисунок 12">
            <a:extLst>
              <a:ext uri="{FF2B5EF4-FFF2-40B4-BE49-F238E27FC236}">
                <a16:creationId xmlns:a16="http://schemas.microsoft.com/office/drawing/2014/main" id="{52E5D8AF-F619-4000-8AF8-A0A470B7BF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35537" y="4467138"/>
            <a:ext cx="3069494" cy="2348888"/>
          </a:xfrm>
          <a:prstGeom prst="rect">
            <a:avLst/>
          </a:prstGeom>
          <a:ln>
            <a:solidFill>
              <a:schemeClr val="bg1">
                <a:lumMod val="65000"/>
              </a:schemeClr>
            </a:solidFill>
          </a:ln>
        </p:spPr>
      </p:pic>
      <p:pic>
        <p:nvPicPr>
          <p:cNvPr id="33" name="Рисунок 13">
            <a:extLst>
              <a:ext uri="{FF2B5EF4-FFF2-40B4-BE49-F238E27FC236}">
                <a16:creationId xmlns:a16="http://schemas.microsoft.com/office/drawing/2014/main" id="{B6507AE5-214F-4812-813C-49306AA897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96553" y="4467138"/>
            <a:ext cx="3074140" cy="2352762"/>
          </a:xfrm>
          <a:prstGeom prst="rect">
            <a:avLst/>
          </a:prstGeom>
          <a:ln>
            <a:solidFill>
              <a:schemeClr val="bg1">
                <a:lumMod val="65000"/>
              </a:schemeClr>
            </a:solidFill>
          </a:ln>
        </p:spPr>
      </p:pic>
      <p:sp>
        <p:nvSpPr>
          <p:cNvPr id="32" name="Прямоугольник 14">
            <a:extLst>
              <a:ext uri="{FF2B5EF4-FFF2-40B4-BE49-F238E27FC236}">
                <a16:creationId xmlns:a16="http://schemas.microsoft.com/office/drawing/2014/main" id="{FC311610-F65F-48AD-A6AE-D3770C23342B}"/>
              </a:ext>
            </a:extLst>
          </p:cNvPr>
          <p:cNvSpPr/>
          <p:nvPr/>
        </p:nvSpPr>
        <p:spPr>
          <a:xfrm>
            <a:off x="7551421" y="4457870"/>
            <a:ext cx="1538500" cy="369332"/>
          </a:xfrm>
          <a:prstGeom prst="rect">
            <a:avLst/>
          </a:prstGeom>
          <a:solidFill>
            <a:schemeClr val="bg1"/>
          </a:solidFill>
          <a:ln>
            <a:solidFill>
              <a:schemeClr val="bg1">
                <a:lumMod val="65000"/>
              </a:schemeClr>
            </a:solidFill>
          </a:ln>
        </p:spPr>
        <p:txBody>
          <a:bodyPr wrap="square">
            <a:spAutoFit/>
          </a:bodyPr>
          <a:lstStyle/>
          <a:p>
            <a:pPr algn="ctr" eaLnBrk="0" fontAlgn="base" hangingPunct="0">
              <a:spcBef>
                <a:spcPct val="0"/>
              </a:spcBef>
              <a:spcAft>
                <a:spcPct val="0"/>
              </a:spcAft>
            </a:pPr>
            <a:r>
              <a:rPr lang="ru-RU" u="sng" dirty="0">
                <a:solidFill>
                  <a:prstClr val="black"/>
                </a:solidFill>
                <a:latin typeface="Arial" panose="020B0604020202020204" pitchFamily="34" charset="0"/>
                <a:cs typeface="Arial" panose="020B0604020202020204" pitchFamily="34" charset="0"/>
              </a:rPr>
              <a:t>№9 </a:t>
            </a:r>
            <a:r>
              <a:rPr lang="en-US" u="sng" dirty="0">
                <a:solidFill>
                  <a:prstClr val="black"/>
                </a:solidFill>
                <a:latin typeface="Arial" panose="020B0604020202020204" pitchFamily="34" charset="0"/>
                <a:cs typeface="Arial" panose="020B0604020202020204" pitchFamily="34" charset="0"/>
              </a:rPr>
              <a:t>REFLEX</a:t>
            </a:r>
            <a:endParaRPr lang="ru-RU" u="sng" dirty="0">
              <a:solidFill>
                <a:prstClr val="black"/>
              </a:solidFill>
              <a:latin typeface="Arial" panose="020B0604020202020204" pitchFamily="34" charset="0"/>
              <a:cs typeface="Arial" panose="020B0604020202020204" pitchFamily="34" charset="0"/>
            </a:endParaRPr>
          </a:p>
        </p:txBody>
      </p:sp>
      <p:pic>
        <p:nvPicPr>
          <p:cNvPr id="38" name="Рисунок 1">
            <a:extLst>
              <a:ext uri="{FF2B5EF4-FFF2-40B4-BE49-F238E27FC236}">
                <a16:creationId xmlns:a16="http://schemas.microsoft.com/office/drawing/2014/main" id="{6C463069-A59A-4464-ADDC-1133F72B6B3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40000"/>
                    </a14:imgEffect>
                  </a14:imgLayer>
                </a14:imgProps>
              </a:ext>
            </a:extLst>
          </a:blip>
          <a:stretch>
            <a:fillRect/>
          </a:stretch>
        </p:blipFill>
        <p:spPr>
          <a:xfrm>
            <a:off x="589051" y="4766082"/>
            <a:ext cx="3292755" cy="2037244"/>
          </a:xfrm>
          <a:prstGeom prst="rect">
            <a:avLst/>
          </a:prstGeom>
        </p:spPr>
      </p:pic>
      <p:sp>
        <p:nvSpPr>
          <p:cNvPr id="39" name="Прямоугольник 2">
            <a:extLst>
              <a:ext uri="{FF2B5EF4-FFF2-40B4-BE49-F238E27FC236}">
                <a16:creationId xmlns:a16="http://schemas.microsoft.com/office/drawing/2014/main" id="{58A9AD62-22F3-44F4-A120-A974936424F7}"/>
              </a:ext>
            </a:extLst>
          </p:cNvPr>
          <p:cNvSpPr/>
          <p:nvPr/>
        </p:nvSpPr>
        <p:spPr>
          <a:xfrm>
            <a:off x="880580" y="5096389"/>
            <a:ext cx="1592454" cy="369332"/>
          </a:xfrm>
          <a:prstGeom prst="rect">
            <a:avLst/>
          </a:prstGeom>
        </p:spPr>
        <p:txBody>
          <a:bodyPr wrap="square">
            <a:spAutoFit/>
          </a:bodyPr>
          <a:lstStyle/>
          <a:p>
            <a:pPr eaLnBrk="0" fontAlgn="base" hangingPunct="0">
              <a:spcBef>
                <a:spcPct val="0"/>
              </a:spcBef>
              <a:spcAft>
                <a:spcPct val="0"/>
              </a:spcAft>
            </a:pPr>
            <a:r>
              <a:rPr lang="ru-RU" u="sng" dirty="0">
                <a:solidFill>
                  <a:prstClr val="black"/>
                </a:solidFill>
                <a:latin typeface="Arial" panose="020B0604020202020204" pitchFamily="34" charset="0"/>
                <a:cs typeface="Arial" panose="020B0604020202020204" pitchFamily="34" charset="0"/>
              </a:rPr>
              <a:t>№4 </a:t>
            </a:r>
            <a:r>
              <a:rPr lang="en-US" u="sng" dirty="0" err="1">
                <a:solidFill>
                  <a:prstClr val="black"/>
                </a:solidFill>
                <a:latin typeface="Arial" panose="020B0604020202020204" pitchFamily="34" charset="0"/>
                <a:cs typeface="Arial" panose="020B0604020202020204" pitchFamily="34" charset="0"/>
              </a:rPr>
              <a:t>YuMO</a:t>
            </a:r>
            <a:endParaRPr lang="ru-RU" u="sng" dirty="0">
              <a:solidFill>
                <a:prstClr val="black"/>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02D4470F-865B-480B-854D-61942939B5A4}"/>
              </a:ext>
            </a:extLst>
          </p:cNvPr>
          <p:cNvSpPr/>
          <p:nvPr/>
        </p:nvSpPr>
        <p:spPr>
          <a:xfrm>
            <a:off x="441850" y="4396750"/>
            <a:ext cx="3595856" cy="369332"/>
          </a:xfrm>
          <a:prstGeom prst="rect">
            <a:avLst/>
          </a:prstGeom>
          <a:solidFill>
            <a:schemeClr val="accent6">
              <a:lumMod val="20000"/>
              <a:lumOff val="80000"/>
            </a:schemeClr>
          </a:solidFill>
        </p:spPr>
        <p:txBody>
          <a:bodyPr wrap="none">
            <a:spAutoFit/>
          </a:bodyPr>
          <a:lstStyle/>
          <a:p>
            <a:pPr eaLnBrk="0" fontAlgn="base" hangingPunct="0">
              <a:spcBef>
                <a:spcPct val="0"/>
              </a:spcBef>
              <a:spcAft>
                <a:spcPct val="0"/>
              </a:spcAft>
            </a:pPr>
            <a:r>
              <a:rPr lang="pl-PL" dirty="0">
                <a:solidFill>
                  <a:srgbClr val="171796"/>
                </a:solidFill>
                <a:latin typeface="Arial" panose="020B0604020202020204" pitchFamily="34" charset="0"/>
                <a:cs typeface="Arial" panose="020B0604020202020204" pitchFamily="34" charset="0"/>
              </a:rPr>
              <a:t>Small Neutron Scattering Facility</a:t>
            </a:r>
          </a:p>
        </p:txBody>
      </p:sp>
      <p:grpSp>
        <p:nvGrpSpPr>
          <p:cNvPr id="2" name="Группа 1"/>
          <p:cNvGrpSpPr/>
          <p:nvPr/>
        </p:nvGrpSpPr>
        <p:grpSpPr>
          <a:xfrm>
            <a:off x="328156" y="1452567"/>
            <a:ext cx="3720095" cy="2790072"/>
            <a:chOff x="141286" y="1452567"/>
            <a:chExt cx="3720095" cy="2790072"/>
          </a:xfrm>
        </p:grpSpPr>
        <p:pic>
          <p:nvPicPr>
            <p:cNvPr id="34" name="Picture 33">
              <a:extLst>
                <a:ext uri="{FF2B5EF4-FFF2-40B4-BE49-F238E27FC236}">
                  <a16:creationId xmlns:a16="http://schemas.microsoft.com/office/drawing/2014/main" id="{6FD2BC78-A594-46F9-8F54-7E2E985BE45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1286" y="1452567"/>
              <a:ext cx="3720095" cy="2790072"/>
            </a:xfrm>
            <a:prstGeom prst="rect">
              <a:avLst/>
            </a:prstGeom>
            <a:ln w="57150">
              <a:solidFill>
                <a:srgbClr val="FF0000"/>
              </a:solidFill>
            </a:ln>
          </p:spPr>
        </p:pic>
        <p:sp>
          <p:nvSpPr>
            <p:cNvPr id="18" name="Oval 17">
              <a:extLst>
                <a:ext uri="{FF2B5EF4-FFF2-40B4-BE49-F238E27FC236}">
                  <a16:creationId xmlns:a16="http://schemas.microsoft.com/office/drawing/2014/main" id="{0BCF40AC-7BBE-40E2-833E-ACFD01796D78}"/>
                </a:ext>
              </a:extLst>
            </p:cNvPr>
            <p:cNvSpPr/>
            <p:nvPr/>
          </p:nvSpPr>
          <p:spPr>
            <a:xfrm rot="20037697">
              <a:off x="1729522" y="1767770"/>
              <a:ext cx="306059" cy="5924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pl-PL">
                <a:solidFill>
                  <a:prstClr val="white"/>
                </a:solidFill>
              </a:endParaRPr>
            </a:p>
          </p:txBody>
        </p:sp>
        <p:sp>
          <p:nvSpPr>
            <p:cNvPr id="35" name="Oval 34">
              <a:extLst>
                <a:ext uri="{FF2B5EF4-FFF2-40B4-BE49-F238E27FC236}">
                  <a16:creationId xmlns:a16="http://schemas.microsoft.com/office/drawing/2014/main" id="{32BF5D72-9807-41F4-BD65-23A229751791}"/>
                </a:ext>
              </a:extLst>
            </p:cNvPr>
            <p:cNvSpPr/>
            <p:nvPr/>
          </p:nvSpPr>
          <p:spPr>
            <a:xfrm rot="20037697">
              <a:off x="1285618" y="1745170"/>
              <a:ext cx="409029" cy="5924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pl-PL">
                <a:solidFill>
                  <a:prstClr val="white"/>
                </a:solidFill>
              </a:endParaRPr>
            </a:p>
          </p:txBody>
        </p:sp>
        <p:sp>
          <p:nvSpPr>
            <p:cNvPr id="36" name="Oval 35">
              <a:extLst>
                <a:ext uri="{FF2B5EF4-FFF2-40B4-BE49-F238E27FC236}">
                  <a16:creationId xmlns:a16="http://schemas.microsoft.com/office/drawing/2014/main" id="{1981D6DF-D23C-4D48-B6A1-B63819EF9829}"/>
                </a:ext>
              </a:extLst>
            </p:cNvPr>
            <p:cNvSpPr/>
            <p:nvPr/>
          </p:nvSpPr>
          <p:spPr>
            <a:xfrm rot="20037697">
              <a:off x="1063062" y="2121411"/>
              <a:ext cx="330397" cy="4396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pl-PL">
                <a:solidFill>
                  <a:prstClr val="white"/>
                </a:solidFill>
              </a:endParaRPr>
            </a:p>
          </p:txBody>
        </p:sp>
        <p:sp>
          <p:nvSpPr>
            <p:cNvPr id="37" name="Oval 36">
              <a:extLst>
                <a:ext uri="{FF2B5EF4-FFF2-40B4-BE49-F238E27FC236}">
                  <a16:creationId xmlns:a16="http://schemas.microsoft.com/office/drawing/2014/main" id="{BF47481C-15A1-4B41-AB03-28F22353FE99}"/>
                </a:ext>
              </a:extLst>
            </p:cNvPr>
            <p:cNvSpPr/>
            <p:nvPr/>
          </p:nvSpPr>
          <p:spPr>
            <a:xfrm rot="20037697">
              <a:off x="1150645" y="3143082"/>
              <a:ext cx="678975" cy="4325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pl-PL">
                <a:solidFill>
                  <a:prstClr val="white"/>
                </a:solidFill>
              </a:endParaRPr>
            </a:p>
          </p:txBody>
        </p:sp>
        <p:sp>
          <p:nvSpPr>
            <p:cNvPr id="43" name="TextBox 42">
              <a:extLst>
                <a:ext uri="{FF2B5EF4-FFF2-40B4-BE49-F238E27FC236}">
                  <a16:creationId xmlns:a16="http://schemas.microsoft.com/office/drawing/2014/main" id="{5946833F-9250-4848-AE29-535E021AA332}"/>
                </a:ext>
              </a:extLst>
            </p:cNvPr>
            <p:cNvSpPr txBox="1"/>
            <p:nvPr/>
          </p:nvSpPr>
          <p:spPr>
            <a:xfrm>
              <a:off x="1708622" y="1463965"/>
              <a:ext cx="237128" cy="338554"/>
            </a:xfrm>
            <a:prstGeom prst="rect">
              <a:avLst/>
            </a:prstGeom>
            <a:solidFill>
              <a:srgbClr val="FFFF00"/>
            </a:solidFill>
          </p:spPr>
          <p:txBody>
            <a:bodyPr wrap="square" rtlCol="0">
              <a:spAutoFit/>
            </a:bodyPr>
            <a:lstStyle/>
            <a:p>
              <a:pPr algn="ctr" eaLnBrk="0" fontAlgn="base" hangingPunct="0">
                <a:spcBef>
                  <a:spcPct val="0"/>
                </a:spcBef>
                <a:spcAft>
                  <a:spcPct val="0"/>
                </a:spcAft>
              </a:pPr>
              <a:r>
                <a:rPr lang="pl-PL" sz="1600" dirty="0">
                  <a:solidFill>
                    <a:prstClr val="black"/>
                  </a:solidFill>
                  <a:latin typeface="Arial" panose="020B0604020202020204" pitchFamily="34" charset="0"/>
                  <a:cs typeface="Arial" panose="020B0604020202020204" pitchFamily="34" charset="0"/>
                </a:rPr>
                <a:t>4</a:t>
              </a:r>
            </a:p>
          </p:txBody>
        </p:sp>
        <p:sp>
          <p:nvSpPr>
            <p:cNvPr id="44" name="TextBox 43">
              <a:extLst>
                <a:ext uri="{FF2B5EF4-FFF2-40B4-BE49-F238E27FC236}">
                  <a16:creationId xmlns:a16="http://schemas.microsoft.com/office/drawing/2014/main" id="{DB9F288E-D1D0-4FC7-A3DF-3B23456722AC}"/>
                </a:ext>
              </a:extLst>
            </p:cNvPr>
            <p:cNvSpPr txBox="1"/>
            <p:nvPr/>
          </p:nvSpPr>
          <p:spPr>
            <a:xfrm>
              <a:off x="1162817" y="1463779"/>
              <a:ext cx="237128" cy="338554"/>
            </a:xfrm>
            <a:prstGeom prst="rect">
              <a:avLst/>
            </a:prstGeom>
            <a:solidFill>
              <a:srgbClr val="FFFF00"/>
            </a:solidFill>
          </p:spPr>
          <p:txBody>
            <a:bodyPr wrap="square" rtlCol="0">
              <a:spAutoFit/>
            </a:bodyPr>
            <a:lstStyle/>
            <a:p>
              <a:pPr algn="ctr" eaLnBrk="0" fontAlgn="base" hangingPunct="0">
                <a:spcBef>
                  <a:spcPct val="0"/>
                </a:spcBef>
                <a:spcAft>
                  <a:spcPct val="0"/>
                </a:spcAft>
              </a:pPr>
              <a:r>
                <a:rPr lang="pl-PL" sz="1600" dirty="0">
                  <a:solidFill>
                    <a:prstClr val="black"/>
                  </a:solidFill>
                  <a:latin typeface="Arial" panose="020B0604020202020204" pitchFamily="34" charset="0"/>
                  <a:cs typeface="Arial" panose="020B0604020202020204" pitchFamily="34" charset="0"/>
                </a:rPr>
                <a:t>5</a:t>
              </a:r>
            </a:p>
          </p:txBody>
        </p:sp>
        <p:sp>
          <p:nvSpPr>
            <p:cNvPr id="45" name="TextBox 44">
              <a:extLst>
                <a:ext uri="{FF2B5EF4-FFF2-40B4-BE49-F238E27FC236}">
                  <a16:creationId xmlns:a16="http://schemas.microsoft.com/office/drawing/2014/main" id="{6FD8CC17-AA3C-4833-BFFC-15A665CC1A2F}"/>
                </a:ext>
              </a:extLst>
            </p:cNvPr>
            <p:cNvSpPr txBox="1"/>
            <p:nvPr/>
          </p:nvSpPr>
          <p:spPr>
            <a:xfrm>
              <a:off x="830173" y="1835065"/>
              <a:ext cx="237128" cy="338554"/>
            </a:xfrm>
            <a:prstGeom prst="rect">
              <a:avLst/>
            </a:prstGeom>
            <a:solidFill>
              <a:srgbClr val="FFFF00"/>
            </a:solidFill>
          </p:spPr>
          <p:txBody>
            <a:bodyPr wrap="square" rtlCol="0">
              <a:spAutoFit/>
            </a:bodyPr>
            <a:lstStyle/>
            <a:p>
              <a:pPr algn="ctr" eaLnBrk="0" fontAlgn="base" hangingPunct="0">
                <a:spcBef>
                  <a:spcPct val="0"/>
                </a:spcBef>
                <a:spcAft>
                  <a:spcPct val="0"/>
                </a:spcAft>
              </a:pPr>
              <a:r>
                <a:rPr lang="pl-PL" sz="1600" dirty="0">
                  <a:solidFill>
                    <a:prstClr val="black"/>
                  </a:solidFill>
                  <a:latin typeface="Arial" panose="020B0604020202020204" pitchFamily="34" charset="0"/>
                  <a:cs typeface="Arial" panose="020B0604020202020204" pitchFamily="34" charset="0"/>
                </a:rPr>
                <a:t>6</a:t>
              </a:r>
            </a:p>
          </p:txBody>
        </p:sp>
        <p:sp>
          <p:nvSpPr>
            <p:cNvPr id="46" name="TextBox 45">
              <a:extLst>
                <a:ext uri="{FF2B5EF4-FFF2-40B4-BE49-F238E27FC236}">
                  <a16:creationId xmlns:a16="http://schemas.microsoft.com/office/drawing/2014/main" id="{8EBFECA3-F9CB-4D3E-90C7-2AF7958C87E0}"/>
                </a:ext>
              </a:extLst>
            </p:cNvPr>
            <p:cNvSpPr txBox="1"/>
            <p:nvPr/>
          </p:nvSpPr>
          <p:spPr>
            <a:xfrm>
              <a:off x="1109696" y="3638563"/>
              <a:ext cx="237128" cy="338554"/>
            </a:xfrm>
            <a:prstGeom prst="rect">
              <a:avLst/>
            </a:prstGeom>
            <a:solidFill>
              <a:srgbClr val="FFFF00"/>
            </a:solidFill>
          </p:spPr>
          <p:txBody>
            <a:bodyPr wrap="square" rtlCol="0">
              <a:spAutoFit/>
            </a:bodyPr>
            <a:lstStyle/>
            <a:p>
              <a:pPr algn="ctr" eaLnBrk="0" fontAlgn="base" hangingPunct="0">
                <a:spcBef>
                  <a:spcPct val="0"/>
                </a:spcBef>
                <a:spcAft>
                  <a:spcPct val="0"/>
                </a:spcAft>
              </a:pPr>
              <a:r>
                <a:rPr lang="pl-PL" sz="1600" dirty="0">
                  <a:solidFill>
                    <a:prstClr val="black"/>
                  </a:solidFill>
                  <a:latin typeface="Arial" panose="020B0604020202020204" pitchFamily="34" charset="0"/>
                  <a:cs typeface="Arial" panose="020B0604020202020204" pitchFamily="34" charset="0"/>
                </a:rPr>
                <a:t>9</a:t>
              </a:r>
            </a:p>
          </p:txBody>
        </p:sp>
      </p:grpSp>
      <p:sp>
        <p:nvSpPr>
          <p:cNvPr id="26" name="Title 1">
            <a:extLst>
              <a:ext uri="{FF2B5EF4-FFF2-40B4-BE49-F238E27FC236}">
                <a16:creationId xmlns:a16="http://schemas.microsoft.com/office/drawing/2014/main" id="{9EAB4162-26E5-45CE-B924-BDC2EF7292A3}"/>
              </a:ext>
            </a:extLst>
          </p:cNvPr>
          <p:cNvSpPr txBox="1">
            <a:spLocks/>
          </p:cNvSpPr>
          <p:nvPr/>
        </p:nvSpPr>
        <p:spPr bwMode="auto">
          <a:xfrm>
            <a:off x="735281" y="-18645"/>
            <a:ext cx="10625422" cy="70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0" tIns="45659" rIns="91320" bIns="45659" numCol="1" anchor="ctr" anchorCtr="0" compatLnSpc="1">
            <a:prstTxWarp prst="textNoShape">
              <a:avLst/>
            </a:prstTxWarp>
          </a:bodyPr>
          <a:lstStyle>
            <a:lvl1pPr algn="ctr" defTabSz="1216025" rtl="0" eaLnBrk="1" fontAlgn="base" hangingPunct="1">
              <a:spcBef>
                <a:spcPct val="0"/>
              </a:spcBef>
              <a:spcAft>
                <a:spcPct val="0"/>
              </a:spcAft>
              <a:defRPr sz="5800" kern="1200">
                <a:solidFill>
                  <a:schemeClr val="tx1"/>
                </a:solidFill>
                <a:latin typeface="+mj-lt"/>
                <a:ea typeface="+mj-ea"/>
                <a:cs typeface="+mj-cs"/>
              </a:defRPr>
            </a:lvl1pPr>
            <a:lvl2pPr algn="ctr" defTabSz="1216025" rtl="0" eaLnBrk="1" fontAlgn="base" hangingPunct="1">
              <a:spcBef>
                <a:spcPct val="0"/>
              </a:spcBef>
              <a:spcAft>
                <a:spcPct val="0"/>
              </a:spcAft>
              <a:defRPr sz="5800">
                <a:solidFill>
                  <a:schemeClr val="tx1"/>
                </a:solidFill>
                <a:latin typeface="Calibri" pitchFamily="34" charset="0"/>
              </a:defRPr>
            </a:lvl2pPr>
            <a:lvl3pPr algn="ctr" defTabSz="1216025" rtl="0" eaLnBrk="1" fontAlgn="base" hangingPunct="1">
              <a:spcBef>
                <a:spcPct val="0"/>
              </a:spcBef>
              <a:spcAft>
                <a:spcPct val="0"/>
              </a:spcAft>
              <a:defRPr sz="5800">
                <a:solidFill>
                  <a:schemeClr val="tx1"/>
                </a:solidFill>
                <a:latin typeface="Calibri" pitchFamily="34" charset="0"/>
              </a:defRPr>
            </a:lvl3pPr>
            <a:lvl4pPr algn="ctr" defTabSz="1216025" rtl="0" eaLnBrk="1" fontAlgn="base" hangingPunct="1">
              <a:spcBef>
                <a:spcPct val="0"/>
              </a:spcBef>
              <a:spcAft>
                <a:spcPct val="0"/>
              </a:spcAft>
              <a:defRPr sz="5800">
                <a:solidFill>
                  <a:schemeClr val="tx1"/>
                </a:solidFill>
                <a:latin typeface="Calibri" pitchFamily="34" charset="0"/>
              </a:defRPr>
            </a:lvl4pPr>
            <a:lvl5pPr algn="ctr" defTabSz="1216025" rtl="0" eaLnBrk="1" fontAlgn="base" hangingPunct="1">
              <a:spcBef>
                <a:spcPct val="0"/>
              </a:spcBef>
              <a:spcAft>
                <a:spcPct val="0"/>
              </a:spcAft>
              <a:defRPr sz="5800">
                <a:solidFill>
                  <a:schemeClr val="tx1"/>
                </a:solidFill>
                <a:latin typeface="Calibri" pitchFamily="34" charset="0"/>
              </a:defRPr>
            </a:lvl5pPr>
            <a:lvl6pPr marL="609585" algn="ctr" defTabSz="1217054" rtl="0" eaLnBrk="1" fontAlgn="base" hangingPunct="1">
              <a:spcBef>
                <a:spcPct val="0"/>
              </a:spcBef>
              <a:spcAft>
                <a:spcPct val="0"/>
              </a:spcAft>
              <a:defRPr sz="5867">
                <a:solidFill>
                  <a:schemeClr val="tx1"/>
                </a:solidFill>
                <a:latin typeface="Calibri" pitchFamily="34" charset="0"/>
              </a:defRPr>
            </a:lvl6pPr>
            <a:lvl7pPr marL="1219170" algn="ctr" defTabSz="1217054" rtl="0" eaLnBrk="1" fontAlgn="base" hangingPunct="1">
              <a:spcBef>
                <a:spcPct val="0"/>
              </a:spcBef>
              <a:spcAft>
                <a:spcPct val="0"/>
              </a:spcAft>
              <a:defRPr sz="5867">
                <a:solidFill>
                  <a:schemeClr val="tx1"/>
                </a:solidFill>
                <a:latin typeface="Calibri" pitchFamily="34" charset="0"/>
              </a:defRPr>
            </a:lvl7pPr>
            <a:lvl8pPr marL="1828754" algn="ctr" defTabSz="1217054" rtl="0" eaLnBrk="1" fontAlgn="base" hangingPunct="1">
              <a:spcBef>
                <a:spcPct val="0"/>
              </a:spcBef>
              <a:spcAft>
                <a:spcPct val="0"/>
              </a:spcAft>
              <a:defRPr sz="5867">
                <a:solidFill>
                  <a:schemeClr val="tx1"/>
                </a:solidFill>
                <a:latin typeface="Calibri" pitchFamily="34" charset="0"/>
              </a:defRPr>
            </a:lvl8pPr>
            <a:lvl9pPr marL="2438339" algn="ctr" defTabSz="1217054" rtl="0" eaLnBrk="1" fontAlgn="base" hangingPunct="1">
              <a:spcBef>
                <a:spcPct val="0"/>
              </a:spcBef>
              <a:spcAft>
                <a:spcPct val="0"/>
              </a:spcAft>
              <a:defRPr sz="5867">
                <a:solidFill>
                  <a:schemeClr val="tx1"/>
                </a:solidFill>
                <a:latin typeface="Calibri" pitchFamily="34" charset="0"/>
              </a:defRPr>
            </a:lvl9pPr>
          </a:lstStyle>
          <a:p>
            <a:r>
              <a:rPr lang="pl-PL" sz="4000" b="1" cap="small" dirty="0">
                <a:solidFill>
                  <a:srgbClr val="0066CC"/>
                </a:solidFill>
                <a:latin typeface="Calibri" panose="020F0502020204030204" pitchFamily="34" charset="0"/>
                <a:ea typeface="+mn-ea"/>
                <a:cs typeface="Calibri" panose="020F0502020204030204" pitchFamily="34" charset="0"/>
              </a:rPr>
              <a:t>Technical developments</a:t>
            </a:r>
            <a:r>
              <a:rPr lang="en-US" sz="4000" b="1" cap="small" dirty="0">
                <a:solidFill>
                  <a:srgbClr val="0066CC"/>
                </a:solidFill>
                <a:latin typeface="Calibri" panose="020F0502020204030204" pitchFamily="34" charset="0"/>
                <a:ea typeface="+mn-ea"/>
                <a:cs typeface="Calibri" panose="020F0502020204030204" pitchFamily="34" charset="0"/>
              </a:rPr>
              <a:t> at </a:t>
            </a:r>
            <a:r>
              <a:rPr lang="pl-PL" sz="4000" b="1" cap="small" dirty="0">
                <a:solidFill>
                  <a:srgbClr val="0066CC"/>
                </a:solidFill>
                <a:latin typeface="Calibri" panose="020F0502020204030204" pitchFamily="34" charset="0"/>
                <a:ea typeface="+mn-ea"/>
                <a:cs typeface="Calibri" panose="020F0502020204030204" pitchFamily="34" charset="0"/>
              </a:rPr>
              <a:t>FLNP</a:t>
            </a:r>
          </a:p>
        </p:txBody>
      </p:sp>
      <p:grpSp>
        <p:nvGrpSpPr>
          <p:cNvPr id="28" name="Группа 27">
            <a:extLst>
              <a:ext uri="{FF2B5EF4-FFF2-40B4-BE49-F238E27FC236}">
                <a16:creationId xmlns:a16="http://schemas.microsoft.com/office/drawing/2014/main" id="{06932CFA-954B-4761-BCC3-91E6875EFD13}"/>
              </a:ext>
            </a:extLst>
          </p:cNvPr>
          <p:cNvGrpSpPr/>
          <p:nvPr/>
        </p:nvGrpSpPr>
        <p:grpSpPr>
          <a:xfrm>
            <a:off x="1" y="132670"/>
            <a:ext cx="1352550" cy="813904"/>
            <a:chOff x="1" y="132670"/>
            <a:chExt cx="1352550" cy="813904"/>
          </a:xfrm>
        </p:grpSpPr>
        <p:pic>
          <p:nvPicPr>
            <p:cNvPr id="47" name="Рисунок 46">
              <a:extLst>
                <a:ext uri="{FF2B5EF4-FFF2-40B4-BE49-F238E27FC236}">
                  <a16:creationId xmlns:a16="http://schemas.microsoft.com/office/drawing/2014/main" id="{0AD73923-DFD5-4510-B7CE-88964DEC696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49" name="Прямоугольник 48">
              <a:extLst>
                <a:ext uri="{FF2B5EF4-FFF2-40B4-BE49-F238E27FC236}">
                  <a16:creationId xmlns:a16="http://schemas.microsoft.com/office/drawing/2014/main" id="{926F1492-72F9-4C96-AE15-1978A38820AF}"/>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4" name="Заголовок 1">
            <a:extLst>
              <a:ext uri="{FF2B5EF4-FFF2-40B4-BE49-F238E27FC236}">
                <a16:creationId xmlns:a16="http://schemas.microsoft.com/office/drawing/2014/main" id="{5E8BD1B0-E3C3-491C-9D22-B5EDA16B7C87}"/>
              </a:ext>
            </a:extLst>
          </p:cNvPr>
          <p:cNvSpPr txBox="1">
            <a:spLocks/>
          </p:cNvSpPr>
          <p:nvPr/>
        </p:nvSpPr>
        <p:spPr bwMode="auto">
          <a:xfrm>
            <a:off x="1509661" y="615613"/>
            <a:ext cx="8925186" cy="592489"/>
          </a:xfrm>
          <a:prstGeom prst="rect">
            <a:avLst/>
          </a:prstGeom>
          <a:noFill/>
          <a:ln>
            <a:noFill/>
          </a:ln>
        </p:spPr>
        <p:txBody>
          <a:bodyPr vert="horz" wrap="square" lIns="91320" tIns="45659" rIns="91320" bIns="45659" numCol="1" anchor="ctr" anchorCtr="0" compatLnSpc="1">
            <a:prstTxWarp prst="textNoShape">
              <a:avLst/>
            </a:prstTxWarp>
            <a:noAutofit/>
          </a:bodyPr>
          <a:lstStyle>
            <a:lvl1pPr algn="ctr" defTabSz="1216025" rtl="0" eaLnBrk="1" fontAlgn="base" hangingPunct="1">
              <a:spcBef>
                <a:spcPct val="0"/>
              </a:spcBef>
              <a:spcAft>
                <a:spcPct val="0"/>
              </a:spcAft>
              <a:defRPr sz="5800" kern="1200">
                <a:solidFill>
                  <a:schemeClr val="tx1"/>
                </a:solidFill>
                <a:latin typeface="+mj-lt"/>
                <a:ea typeface="+mj-ea"/>
                <a:cs typeface="+mj-cs"/>
              </a:defRPr>
            </a:lvl1pPr>
            <a:lvl2pPr algn="ctr" defTabSz="1216025" rtl="0" eaLnBrk="1" fontAlgn="base" hangingPunct="1">
              <a:spcBef>
                <a:spcPct val="0"/>
              </a:spcBef>
              <a:spcAft>
                <a:spcPct val="0"/>
              </a:spcAft>
              <a:defRPr sz="5800">
                <a:solidFill>
                  <a:schemeClr val="tx1"/>
                </a:solidFill>
                <a:latin typeface="Calibri" pitchFamily="34" charset="0"/>
              </a:defRPr>
            </a:lvl2pPr>
            <a:lvl3pPr algn="ctr" defTabSz="1216025" rtl="0" eaLnBrk="1" fontAlgn="base" hangingPunct="1">
              <a:spcBef>
                <a:spcPct val="0"/>
              </a:spcBef>
              <a:spcAft>
                <a:spcPct val="0"/>
              </a:spcAft>
              <a:defRPr sz="5800">
                <a:solidFill>
                  <a:schemeClr val="tx1"/>
                </a:solidFill>
                <a:latin typeface="Calibri" pitchFamily="34" charset="0"/>
              </a:defRPr>
            </a:lvl3pPr>
            <a:lvl4pPr algn="ctr" defTabSz="1216025" rtl="0" eaLnBrk="1" fontAlgn="base" hangingPunct="1">
              <a:spcBef>
                <a:spcPct val="0"/>
              </a:spcBef>
              <a:spcAft>
                <a:spcPct val="0"/>
              </a:spcAft>
              <a:defRPr sz="5800">
                <a:solidFill>
                  <a:schemeClr val="tx1"/>
                </a:solidFill>
                <a:latin typeface="Calibri" pitchFamily="34" charset="0"/>
              </a:defRPr>
            </a:lvl4pPr>
            <a:lvl5pPr algn="ctr" defTabSz="1216025" rtl="0" eaLnBrk="1" fontAlgn="base" hangingPunct="1">
              <a:spcBef>
                <a:spcPct val="0"/>
              </a:spcBef>
              <a:spcAft>
                <a:spcPct val="0"/>
              </a:spcAft>
              <a:defRPr sz="5800">
                <a:solidFill>
                  <a:schemeClr val="tx1"/>
                </a:solidFill>
                <a:latin typeface="Calibri" pitchFamily="34" charset="0"/>
              </a:defRPr>
            </a:lvl5pPr>
            <a:lvl6pPr marL="609585" algn="ctr" defTabSz="1217054" rtl="0" eaLnBrk="1" fontAlgn="base" hangingPunct="1">
              <a:spcBef>
                <a:spcPct val="0"/>
              </a:spcBef>
              <a:spcAft>
                <a:spcPct val="0"/>
              </a:spcAft>
              <a:defRPr sz="5867">
                <a:solidFill>
                  <a:schemeClr val="tx1"/>
                </a:solidFill>
                <a:latin typeface="Calibri" pitchFamily="34" charset="0"/>
              </a:defRPr>
            </a:lvl6pPr>
            <a:lvl7pPr marL="1219170" algn="ctr" defTabSz="1217054" rtl="0" eaLnBrk="1" fontAlgn="base" hangingPunct="1">
              <a:spcBef>
                <a:spcPct val="0"/>
              </a:spcBef>
              <a:spcAft>
                <a:spcPct val="0"/>
              </a:spcAft>
              <a:defRPr sz="5867">
                <a:solidFill>
                  <a:schemeClr val="tx1"/>
                </a:solidFill>
                <a:latin typeface="Calibri" pitchFamily="34" charset="0"/>
              </a:defRPr>
            </a:lvl7pPr>
            <a:lvl8pPr marL="1828754" algn="ctr" defTabSz="1217054" rtl="0" eaLnBrk="1" fontAlgn="base" hangingPunct="1">
              <a:spcBef>
                <a:spcPct val="0"/>
              </a:spcBef>
              <a:spcAft>
                <a:spcPct val="0"/>
              </a:spcAft>
              <a:defRPr sz="5867">
                <a:solidFill>
                  <a:schemeClr val="tx1"/>
                </a:solidFill>
                <a:latin typeface="Calibri" pitchFamily="34" charset="0"/>
              </a:defRPr>
            </a:lvl8pPr>
            <a:lvl9pPr marL="2438339" algn="ctr" defTabSz="1217054" rtl="0" eaLnBrk="1" fontAlgn="base" hangingPunct="1">
              <a:spcBef>
                <a:spcPct val="0"/>
              </a:spcBef>
              <a:spcAft>
                <a:spcPct val="0"/>
              </a:spcAft>
              <a:defRPr sz="5867">
                <a:solidFill>
                  <a:schemeClr val="tx1"/>
                </a:solidFill>
                <a:latin typeface="Calibri" pitchFamily="34" charset="0"/>
              </a:defRPr>
            </a:lvl9pPr>
          </a:lstStyle>
          <a:p>
            <a:pPr algn="l"/>
            <a:r>
              <a:rPr lang="en-US" sz="2000" b="1" dirty="0"/>
              <a:t>Neutron spectra and gain factor of intensity of cold neutrons of the second cryogenic moderator of the IBR-2 reactor for neutron beams </a:t>
            </a:r>
            <a:r>
              <a:rPr lang="ru-RU" sz="2000" b="1" dirty="0"/>
              <a:t>№ 4,</a:t>
            </a:r>
            <a:r>
              <a:rPr lang="en-US" sz="2000" b="1" dirty="0"/>
              <a:t> </a:t>
            </a:r>
            <a:r>
              <a:rPr lang="ru-RU" sz="2000" b="1" dirty="0"/>
              <a:t>5,</a:t>
            </a:r>
            <a:r>
              <a:rPr lang="en-US" sz="2000" b="1" dirty="0"/>
              <a:t> </a:t>
            </a:r>
            <a:r>
              <a:rPr lang="ru-RU" sz="2000" b="1" dirty="0"/>
              <a:t>6 </a:t>
            </a:r>
            <a:r>
              <a:rPr lang="en-US" sz="2000" b="1" dirty="0"/>
              <a:t>and</a:t>
            </a:r>
            <a:r>
              <a:rPr lang="ru-RU" sz="2000" b="1" dirty="0"/>
              <a:t> 9 (2020)</a:t>
            </a:r>
          </a:p>
        </p:txBody>
      </p:sp>
      <p:pic>
        <p:nvPicPr>
          <p:cNvPr id="50" name="Рисунок 49">
            <a:extLst>
              <a:ext uri="{FF2B5EF4-FFF2-40B4-BE49-F238E27FC236}">
                <a16:creationId xmlns:a16="http://schemas.microsoft.com/office/drawing/2014/main" id="{4B56DDC3-E9FC-8942-8992-B0250EC143B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0475377" y="132670"/>
            <a:ext cx="1535387" cy="587240"/>
          </a:xfrm>
          <a:prstGeom prst="rect">
            <a:avLst/>
          </a:prstGeom>
        </p:spPr>
      </p:pic>
    </p:spTree>
    <p:extLst>
      <p:ext uri="{BB962C8B-B14F-4D97-AF65-F5344CB8AC3E}">
        <p14:creationId xmlns:p14="http://schemas.microsoft.com/office/powerpoint/2010/main" val="3558551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62B8F31-2122-4735-93E9-7367F59C2D06}"/>
              </a:ext>
            </a:extLst>
          </p:cNvPr>
          <p:cNvSpPr/>
          <p:nvPr/>
        </p:nvSpPr>
        <p:spPr>
          <a:xfrm>
            <a:off x="830774" y="0"/>
            <a:ext cx="10530451" cy="1692771"/>
          </a:xfrm>
          <a:prstGeom prst="rect">
            <a:avLst/>
          </a:prstGeom>
        </p:spPr>
        <p:txBody>
          <a:bodyPr wrap="square">
            <a:spAutoFit/>
          </a:bodyPr>
          <a:lstStyle/>
          <a:p>
            <a:pPr algn="ctr"/>
            <a:r>
              <a:rPr lang="ru-RU" sz="3600" cap="small" dirty="0" err="1">
                <a:solidFill>
                  <a:srgbClr val="0066CC"/>
                </a:solidFill>
                <a:latin typeface="Calibri" panose="020F0502020204030204" pitchFamily="34" charset="0"/>
                <a:cs typeface="Calibri" panose="020F0502020204030204" pitchFamily="34" charset="0"/>
              </a:rPr>
              <a:t>Information</a:t>
            </a:r>
            <a:r>
              <a:rPr lang="ru-RU" sz="3600" cap="small" dirty="0">
                <a:solidFill>
                  <a:srgbClr val="0066CC"/>
                </a:solidFill>
                <a:latin typeface="Calibri" panose="020F0502020204030204" pitchFamily="34" charset="0"/>
                <a:cs typeface="Calibri" panose="020F0502020204030204" pitchFamily="34" charset="0"/>
              </a:rPr>
              <a:t> </a:t>
            </a:r>
            <a:r>
              <a:rPr lang="ru-RU" sz="3600" cap="small" dirty="0" err="1">
                <a:solidFill>
                  <a:srgbClr val="0066CC"/>
                </a:solidFill>
                <a:latin typeface="Calibri" panose="020F0502020204030204" pitchFamily="34" charset="0"/>
                <a:cs typeface="Calibri" panose="020F0502020204030204" pitchFamily="34" charset="0"/>
              </a:rPr>
              <a:t>on</a:t>
            </a:r>
            <a:r>
              <a:rPr lang="ru-RU" sz="3600" cap="small" dirty="0">
                <a:solidFill>
                  <a:srgbClr val="0066CC"/>
                </a:solidFill>
                <a:latin typeface="Calibri" panose="020F0502020204030204" pitchFamily="34" charset="0"/>
                <a:cs typeface="Calibri" panose="020F0502020204030204" pitchFamily="34" charset="0"/>
              </a:rPr>
              <a:t> </a:t>
            </a:r>
            <a:r>
              <a:rPr lang="ru-RU" sz="3600" cap="small" dirty="0" err="1">
                <a:solidFill>
                  <a:srgbClr val="0066CC"/>
                </a:solidFill>
                <a:latin typeface="Calibri" panose="020F0502020204030204" pitchFamily="34" charset="0"/>
                <a:cs typeface="Calibri" panose="020F0502020204030204" pitchFamily="34" charset="0"/>
              </a:rPr>
              <a:t>the</a:t>
            </a:r>
            <a:r>
              <a:rPr lang="ru-RU" sz="3600" cap="small" dirty="0">
                <a:solidFill>
                  <a:srgbClr val="0066CC"/>
                </a:solidFill>
                <a:latin typeface="Calibri" panose="020F0502020204030204" pitchFamily="34" charset="0"/>
                <a:cs typeface="Calibri" panose="020F0502020204030204" pitchFamily="34" charset="0"/>
              </a:rPr>
              <a:t> </a:t>
            </a:r>
            <a:r>
              <a:rPr lang="ru-RU" sz="3600" cap="small" dirty="0" err="1">
                <a:solidFill>
                  <a:srgbClr val="0066CC"/>
                </a:solidFill>
                <a:latin typeface="Calibri" panose="020F0502020204030204" pitchFamily="34" charset="0"/>
                <a:cs typeface="Calibri" panose="020F0502020204030204" pitchFamily="34" charset="0"/>
              </a:rPr>
              <a:t>Decisions</a:t>
            </a:r>
            <a:r>
              <a:rPr lang="ru-RU" sz="3600" cap="small" dirty="0">
                <a:solidFill>
                  <a:srgbClr val="0066CC"/>
                </a:solidFill>
                <a:latin typeface="Calibri" panose="020F0502020204030204" pitchFamily="34" charset="0"/>
                <a:cs typeface="Calibri" panose="020F0502020204030204" pitchFamily="34" charset="0"/>
              </a:rPr>
              <a:t> </a:t>
            </a:r>
            <a:br>
              <a:rPr lang="ru-RU" sz="3600" cap="small" dirty="0">
                <a:solidFill>
                  <a:srgbClr val="0066CC"/>
                </a:solidFill>
                <a:latin typeface="Calibri" panose="020F0502020204030204" pitchFamily="34" charset="0"/>
                <a:cs typeface="Calibri" panose="020F0502020204030204" pitchFamily="34" charset="0"/>
              </a:rPr>
            </a:br>
            <a:r>
              <a:rPr lang="ru-RU" sz="3600" cap="small" dirty="0" err="1">
                <a:solidFill>
                  <a:srgbClr val="0066CC"/>
                </a:solidFill>
                <a:latin typeface="Calibri" panose="020F0502020204030204" pitchFamily="34" charset="0"/>
                <a:cs typeface="Calibri" panose="020F0502020204030204" pitchFamily="34" charset="0"/>
              </a:rPr>
              <a:t>of</a:t>
            </a:r>
            <a:r>
              <a:rPr lang="ru-RU" sz="3600" cap="small" dirty="0">
                <a:solidFill>
                  <a:srgbClr val="0066CC"/>
                </a:solidFill>
                <a:latin typeface="Calibri" panose="020F0502020204030204" pitchFamily="34" charset="0"/>
                <a:cs typeface="Calibri" panose="020F0502020204030204" pitchFamily="34" charset="0"/>
              </a:rPr>
              <a:t> </a:t>
            </a:r>
            <a:r>
              <a:rPr lang="ru-RU" sz="3600" cap="small" dirty="0" err="1">
                <a:solidFill>
                  <a:srgbClr val="0066CC"/>
                </a:solidFill>
                <a:latin typeface="Calibri" panose="020F0502020204030204" pitchFamily="34" charset="0"/>
                <a:cs typeface="Calibri" panose="020F0502020204030204" pitchFamily="34" charset="0"/>
              </a:rPr>
              <a:t>the</a:t>
            </a:r>
            <a:r>
              <a:rPr lang="ru-RU" sz="3600" cap="small" dirty="0">
                <a:solidFill>
                  <a:srgbClr val="0066CC"/>
                </a:solidFill>
                <a:latin typeface="Calibri" panose="020F0502020204030204" pitchFamily="34" charset="0"/>
                <a:cs typeface="Calibri" panose="020F0502020204030204" pitchFamily="34" charset="0"/>
              </a:rPr>
              <a:t> JINR Committee </a:t>
            </a:r>
            <a:r>
              <a:rPr lang="ru-RU" sz="3600" cap="small" dirty="0" err="1">
                <a:solidFill>
                  <a:srgbClr val="0066CC"/>
                </a:solidFill>
                <a:latin typeface="Calibri" panose="020F0502020204030204" pitchFamily="34" charset="0"/>
                <a:cs typeface="Calibri" panose="020F0502020204030204" pitchFamily="34" charset="0"/>
              </a:rPr>
              <a:t>of</a:t>
            </a:r>
            <a:r>
              <a:rPr lang="ru-RU" sz="3600" cap="small" dirty="0">
                <a:solidFill>
                  <a:srgbClr val="0066CC"/>
                </a:solidFill>
                <a:latin typeface="Calibri" panose="020F0502020204030204" pitchFamily="34" charset="0"/>
                <a:cs typeface="Calibri" panose="020F0502020204030204" pitchFamily="34" charset="0"/>
              </a:rPr>
              <a:t> Plenipotentiaries</a:t>
            </a:r>
            <a:br>
              <a:rPr lang="ru-RU" sz="3600" cap="small" dirty="0">
                <a:solidFill>
                  <a:srgbClr val="0066CC"/>
                </a:solidFill>
                <a:latin typeface="Calibri" panose="020F0502020204030204" pitchFamily="34" charset="0"/>
                <a:cs typeface="Calibri" panose="020F0502020204030204" pitchFamily="34" charset="0"/>
              </a:rPr>
            </a:br>
            <a:r>
              <a:rPr lang="ru-RU" sz="2800" cap="small" dirty="0">
                <a:solidFill>
                  <a:srgbClr val="0066CC"/>
                </a:solidFill>
                <a:latin typeface="Calibri" panose="020F0502020204030204" pitchFamily="34" charset="0"/>
                <a:cs typeface="Calibri" panose="020F0502020204030204" pitchFamily="34" charset="0"/>
              </a:rPr>
              <a:t>(</a:t>
            </a:r>
            <a:r>
              <a:rPr lang="ru-RU" sz="2800" cap="small" dirty="0" err="1">
                <a:solidFill>
                  <a:srgbClr val="0066CC"/>
                </a:solidFill>
                <a:latin typeface="Calibri" panose="020F0502020204030204" pitchFamily="34" charset="0"/>
                <a:cs typeface="Calibri" panose="020F0502020204030204" pitchFamily="34" charset="0"/>
              </a:rPr>
              <a:t>November</a:t>
            </a:r>
            <a:r>
              <a:rPr lang="ru-RU" sz="2800" cap="small" dirty="0">
                <a:solidFill>
                  <a:srgbClr val="0066CC"/>
                </a:solidFill>
                <a:latin typeface="Calibri" panose="020F0502020204030204" pitchFamily="34" charset="0"/>
                <a:cs typeface="Calibri" panose="020F0502020204030204" pitchFamily="34" charset="0"/>
              </a:rPr>
              <a:t> 2020)</a:t>
            </a:r>
            <a:endParaRPr lang="ru-RU" sz="3600" cap="small" dirty="0">
              <a:solidFill>
                <a:srgbClr val="0066CC"/>
              </a:solidFill>
              <a:latin typeface="Calibri" panose="020F0502020204030204" pitchFamily="34" charset="0"/>
              <a:cs typeface="Calibri" panose="020F0502020204030204" pitchFamily="34" charset="0"/>
            </a:endParaRPr>
          </a:p>
        </p:txBody>
      </p:sp>
      <p:sp>
        <p:nvSpPr>
          <p:cNvPr id="15" name="Rectangle 3">
            <a:extLst>
              <a:ext uri="{FF2B5EF4-FFF2-40B4-BE49-F238E27FC236}">
                <a16:creationId xmlns:a16="http://schemas.microsoft.com/office/drawing/2014/main" id="{70FFDDE1-2957-446D-9336-5B1FE88BDF90}"/>
              </a:ext>
            </a:extLst>
          </p:cNvPr>
          <p:cNvSpPr txBox="1">
            <a:spLocks noChangeArrowheads="1"/>
          </p:cNvSpPr>
          <p:nvPr/>
        </p:nvSpPr>
        <p:spPr>
          <a:xfrm>
            <a:off x="375103" y="1671001"/>
            <a:ext cx="6470197" cy="8525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Times New Roman" panose="02020603050405020304" pitchFamily="18" charset="0"/>
              <a:buNone/>
            </a:pPr>
            <a:r>
              <a:rPr lang="en-US" altLang="ru-RU" sz="1800" dirty="0">
                <a:latin typeface="Calibri" panose="020F0502020204030204" pitchFamily="34" charset="0"/>
                <a:cs typeface="Calibri" panose="020F0502020204030204" pitchFamily="34" charset="0"/>
              </a:rPr>
              <a:t>A regular session of the Committee of Plenipotentiaries of the Governments of the JINR Member States was held on 23 November 2020 via videoconference. </a:t>
            </a:r>
          </a:p>
          <a:p>
            <a:pPr marL="0" indent="0">
              <a:buFont typeface="Times New Roman" panose="02020603050405020304" pitchFamily="18" charset="0"/>
              <a:buNone/>
            </a:pPr>
            <a:endParaRPr lang="en-US" altLang="ru-RU" sz="1800" dirty="0">
              <a:latin typeface="Calibri" panose="020F0502020204030204" pitchFamily="34" charset="0"/>
              <a:cs typeface="Calibri" panose="020F0502020204030204" pitchFamily="34" charset="0"/>
            </a:endParaRPr>
          </a:p>
          <a:p>
            <a:pPr marL="0" indent="0">
              <a:buFont typeface="Times New Roman" panose="02020603050405020304" pitchFamily="18" charset="0"/>
              <a:buNone/>
            </a:pPr>
            <a:endParaRPr lang="en-US" altLang="ru-RU" sz="1800" dirty="0">
              <a:latin typeface="Calibri" panose="020F0502020204030204" pitchFamily="34" charset="0"/>
              <a:cs typeface="Calibri" panose="020F0502020204030204" pitchFamily="34" charset="0"/>
            </a:endParaRPr>
          </a:p>
          <a:p>
            <a:pPr marL="0" indent="0">
              <a:buFont typeface="Times New Roman" panose="02020603050405020304" pitchFamily="18" charset="0"/>
              <a:buNone/>
            </a:pPr>
            <a:endParaRPr lang="en-US" altLang="ru-RU" sz="1800" dirty="0">
              <a:latin typeface="Calibri" panose="020F0502020204030204" pitchFamily="34" charset="0"/>
              <a:cs typeface="Calibri" panose="020F0502020204030204" pitchFamily="34" charset="0"/>
            </a:endParaRPr>
          </a:p>
          <a:p>
            <a:pPr marL="0" indent="0">
              <a:buFont typeface="Times New Roman" panose="02020603050405020304" pitchFamily="18" charset="0"/>
              <a:buNone/>
            </a:pPr>
            <a:endParaRPr lang="en-US" altLang="ru-RU" sz="1800" dirty="0">
              <a:latin typeface="Calibri" panose="020F0502020204030204" pitchFamily="34" charset="0"/>
              <a:cs typeface="Calibri" panose="020F0502020204030204" pitchFamily="34" charset="0"/>
            </a:endParaRPr>
          </a:p>
          <a:p>
            <a:pPr marL="0" indent="0">
              <a:buFont typeface="Times New Roman" panose="02020603050405020304" pitchFamily="18" charset="0"/>
              <a:buNone/>
            </a:pPr>
            <a:endParaRPr lang="en-US" altLang="ru-RU" sz="1800" dirty="0">
              <a:latin typeface="Calibri" panose="020F0502020204030204" pitchFamily="34" charset="0"/>
              <a:cs typeface="Calibri" panose="020F0502020204030204" pitchFamily="34" charset="0"/>
            </a:endParaRPr>
          </a:p>
          <a:p>
            <a:pPr marL="0" indent="0">
              <a:buFont typeface="Times New Roman" panose="02020603050405020304" pitchFamily="18" charset="0"/>
              <a:buNone/>
            </a:pPr>
            <a:endParaRPr lang="en-US" altLang="ru-RU" sz="1800" dirty="0">
              <a:latin typeface="Calibri" panose="020F0502020204030204" pitchFamily="34" charset="0"/>
              <a:cs typeface="Calibri" panose="020F0502020204030204" pitchFamily="34" charset="0"/>
            </a:endParaRPr>
          </a:p>
          <a:p>
            <a:pPr marL="0" indent="0">
              <a:buFont typeface="Times New Roman" panose="02020603050405020304" pitchFamily="18" charset="0"/>
              <a:buNone/>
            </a:pPr>
            <a:endParaRPr lang="en-US" altLang="ru-RU" sz="1800" dirty="0">
              <a:latin typeface="Calibri" panose="020F0502020204030204" pitchFamily="34" charset="0"/>
              <a:cs typeface="Calibri" panose="020F0502020204030204" pitchFamily="34" charset="0"/>
            </a:endParaRPr>
          </a:p>
        </p:txBody>
      </p:sp>
      <p:pic>
        <p:nvPicPr>
          <p:cNvPr id="16" name="Рисунок 1">
            <a:extLst>
              <a:ext uri="{FF2B5EF4-FFF2-40B4-BE49-F238E27FC236}">
                <a16:creationId xmlns:a16="http://schemas.microsoft.com/office/drawing/2014/main" id="{07F92839-455B-48DF-8E82-56E435D41E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3118" y="2578782"/>
            <a:ext cx="6392182" cy="31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a:extLst>
              <a:ext uri="{FF2B5EF4-FFF2-40B4-BE49-F238E27FC236}">
                <a16:creationId xmlns:a16="http://schemas.microsoft.com/office/drawing/2014/main" id="{FAEAA57E-654B-40C7-B694-463A8C3DA4D9}"/>
              </a:ext>
            </a:extLst>
          </p:cNvPr>
          <p:cNvSpPr/>
          <p:nvPr/>
        </p:nvSpPr>
        <p:spPr>
          <a:xfrm>
            <a:off x="367846" y="5775059"/>
            <a:ext cx="6477454" cy="923330"/>
          </a:xfrm>
          <a:prstGeom prst="rect">
            <a:avLst/>
          </a:prstGeom>
        </p:spPr>
        <p:txBody>
          <a:bodyPr wrap="square">
            <a:spAutoFit/>
          </a:bodyPr>
          <a:lstStyle/>
          <a:p>
            <a:pPr algn="just"/>
            <a:r>
              <a:rPr lang="en-US" altLang="ru-RU" dirty="0">
                <a:latin typeface="Calibri" panose="020F0502020204030204" pitchFamily="34" charset="0"/>
                <a:cs typeface="Calibri" panose="020F0502020204030204" pitchFamily="34" charset="0"/>
              </a:rPr>
              <a:t>It was chaired by the representative of the Russian Federation − </a:t>
            </a:r>
            <a:r>
              <a:rPr lang="en-US" altLang="ru-RU" b="1" dirty="0">
                <a:latin typeface="Calibri" panose="020F0502020204030204" pitchFamily="34" charset="0"/>
                <a:cs typeface="Calibri" panose="020F0502020204030204" pitchFamily="34" charset="0"/>
              </a:rPr>
              <a:t>Natalya </a:t>
            </a:r>
            <a:r>
              <a:rPr lang="en-US" altLang="ru-RU" b="1" dirty="0" err="1">
                <a:latin typeface="Calibri" panose="020F0502020204030204" pitchFamily="34" charset="0"/>
                <a:cs typeface="Calibri" panose="020F0502020204030204" pitchFamily="34" charset="0"/>
              </a:rPr>
              <a:t>Bocharova</a:t>
            </a:r>
            <a:r>
              <a:rPr lang="en-US" altLang="ru-RU" b="1" dirty="0">
                <a:latin typeface="Calibri" panose="020F0502020204030204" pitchFamily="34" charset="0"/>
                <a:cs typeface="Calibri" panose="020F0502020204030204" pitchFamily="34" charset="0"/>
              </a:rPr>
              <a:t>, </a:t>
            </a:r>
            <a:r>
              <a:rPr lang="en-US" altLang="ru-RU" dirty="0">
                <a:latin typeface="Calibri" panose="020F0502020204030204" pitchFamily="34" charset="0"/>
                <a:cs typeface="Calibri" panose="020F0502020204030204" pitchFamily="34" charset="0"/>
              </a:rPr>
              <a:t>Deputy Minister of Science and Higher</a:t>
            </a:r>
            <a:br>
              <a:rPr lang="ru-RU" altLang="ru-RU" dirty="0">
                <a:latin typeface="Calibri" panose="020F0502020204030204" pitchFamily="34" charset="0"/>
                <a:cs typeface="Calibri" panose="020F0502020204030204" pitchFamily="34" charset="0"/>
              </a:rPr>
            </a:br>
            <a:r>
              <a:rPr lang="en-US" altLang="ru-RU" dirty="0">
                <a:latin typeface="Calibri" panose="020F0502020204030204" pitchFamily="34" charset="0"/>
                <a:cs typeface="Calibri" panose="020F0502020204030204" pitchFamily="34" charset="0"/>
              </a:rPr>
              <a:t>Education of the Russian Federation.</a:t>
            </a:r>
            <a:endParaRPr lang="ru-RU" altLang="ru-RU" dirty="0">
              <a:latin typeface="Calibri" panose="020F0502020204030204" pitchFamily="34" charset="0"/>
              <a:cs typeface="Calibri" panose="020F0502020204030204" pitchFamily="34" charset="0"/>
            </a:endParaRPr>
          </a:p>
        </p:txBody>
      </p:sp>
      <p:sp>
        <p:nvSpPr>
          <p:cNvPr id="17" name="Rectangle 3">
            <a:extLst>
              <a:ext uri="{FF2B5EF4-FFF2-40B4-BE49-F238E27FC236}">
                <a16:creationId xmlns:a16="http://schemas.microsoft.com/office/drawing/2014/main" id="{D347361E-B7AB-4BA9-8362-23C9FD941A4C}"/>
              </a:ext>
            </a:extLst>
          </p:cNvPr>
          <p:cNvSpPr txBox="1">
            <a:spLocks noChangeArrowheads="1"/>
          </p:cNvSpPr>
          <p:nvPr/>
        </p:nvSpPr>
        <p:spPr>
          <a:xfrm>
            <a:off x="7332150" y="2117127"/>
            <a:ext cx="4618550" cy="4777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buClr>
                <a:schemeClr val="tx1"/>
              </a:buClr>
              <a:buFont typeface="Wingdings" panose="05000000000000000000" pitchFamily="2" charset="2"/>
              <a:buChar char="q"/>
              <a:defRPr/>
            </a:pPr>
            <a:r>
              <a:rPr lang="en-US" altLang="ru-RU" sz="1440" dirty="0">
                <a:latin typeface="Calibri" panose="020F0502020204030204" pitchFamily="34" charset="0"/>
                <a:cs typeface="Calibri" panose="020F0502020204030204" pitchFamily="34" charset="0"/>
              </a:rPr>
              <a:t>JINR Director’s report (</a:t>
            </a:r>
            <a:r>
              <a:rPr lang="en-US" altLang="ru-RU" sz="1440" b="1" dirty="0">
                <a:latin typeface="Calibri" panose="020F0502020204030204" pitchFamily="34" charset="0"/>
                <a:cs typeface="Calibri" panose="020F0502020204030204" pitchFamily="34" charset="0"/>
              </a:rPr>
              <a:t>V. </a:t>
            </a:r>
            <a:r>
              <a:rPr lang="en-US" altLang="ru-RU" sz="1440" b="1" dirty="0" err="1">
                <a:latin typeface="Calibri" panose="020F0502020204030204" pitchFamily="34" charset="0"/>
                <a:cs typeface="Calibri" panose="020F0502020204030204" pitchFamily="34" charset="0"/>
              </a:rPr>
              <a:t>Matveev</a:t>
            </a:r>
            <a:r>
              <a:rPr lang="en-US" altLang="ru-RU" sz="1440" dirty="0">
                <a:latin typeface="Calibri" panose="020F0502020204030204" pitchFamily="34" charset="0"/>
                <a:cs typeface="Calibri" panose="020F0502020204030204" pitchFamily="34" charset="0"/>
              </a:rPr>
              <a:t>) </a:t>
            </a:r>
          </a:p>
          <a:p>
            <a:pPr algn="just">
              <a:lnSpc>
                <a:spcPct val="100000"/>
              </a:lnSpc>
              <a:buClr>
                <a:schemeClr val="tx1"/>
              </a:buClr>
              <a:buFont typeface="Wingdings" panose="05000000000000000000" pitchFamily="2" charset="2"/>
              <a:buChar char="q"/>
              <a:defRPr/>
            </a:pPr>
            <a:r>
              <a:rPr lang="en-US" altLang="ru-RU" sz="1440" dirty="0">
                <a:latin typeface="Calibri" panose="020F0502020204030204" pitchFamily="34" charset="0"/>
                <a:cs typeface="Calibri" panose="020F0502020204030204" pitchFamily="34" charset="0"/>
              </a:rPr>
              <a:t>Election of the Director of JINR (</a:t>
            </a:r>
            <a:r>
              <a:rPr lang="en-US" altLang="ru-RU" sz="1440" b="1" dirty="0">
                <a:latin typeface="Calibri" panose="020F0502020204030204" pitchFamily="34" charset="0"/>
                <a:cs typeface="Calibri" panose="020F0502020204030204" pitchFamily="34" charset="0"/>
              </a:rPr>
              <a:t>N. </a:t>
            </a:r>
            <a:r>
              <a:rPr lang="en-US" altLang="ru-RU" sz="1440" b="1" dirty="0" err="1">
                <a:latin typeface="Calibri" panose="020F0502020204030204" pitchFamily="34" charset="0"/>
                <a:cs typeface="Calibri" panose="020F0502020204030204" pitchFamily="34" charset="0"/>
              </a:rPr>
              <a:t>Bocharova</a:t>
            </a:r>
            <a:r>
              <a:rPr lang="en-US" altLang="ru-RU" sz="1440" dirty="0">
                <a:latin typeface="Calibri" panose="020F0502020204030204" pitchFamily="34" charset="0"/>
                <a:cs typeface="Calibri" panose="020F0502020204030204" pitchFamily="34" charset="0"/>
              </a:rPr>
              <a:t>)</a:t>
            </a:r>
          </a:p>
          <a:p>
            <a:pPr algn="just">
              <a:lnSpc>
                <a:spcPct val="100000"/>
              </a:lnSpc>
              <a:buClr>
                <a:schemeClr val="tx1"/>
              </a:buClr>
              <a:buFont typeface="Wingdings" panose="05000000000000000000" pitchFamily="2" charset="2"/>
              <a:buChar char="q"/>
              <a:defRPr/>
            </a:pPr>
            <a:r>
              <a:rPr lang="en-US" altLang="ru-RU" sz="1440" dirty="0">
                <a:latin typeface="Calibri" panose="020F0502020204030204" pitchFamily="34" charset="0"/>
                <a:cs typeface="Calibri" panose="020F0502020204030204" pitchFamily="34" charset="0"/>
              </a:rPr>
              <a:t>On the Scientific Leader of JINR (</a:t>
            </a:r>
            <a:r>
              <a:rPr lang="en-US" altLang="ru-RU" sz="1440" b="1" dirty="0">
                <a:latin typeface="Calibri" panose="020F0502020204030204" pitchFamily="34" charset="0"/>
                <a:cs typeface="Calibri" panose="020F0502020204030204" pitchFamily="34" charset="0"/>
              </a:rPr>
              <a:t>N. </a:t>
            </a:r>
            <a:r>
              <a:rPr lang="en-US" altLang="ru-RU" sz="1440" b="1" dirty="0" err="1">
                <a:latin typeface="Calibri" panose="020F0502020204030204" pitchFamily="34" charset="0"/>
                <a:cs typeface="Calibri" panose="020F0502020204030204" pitchFamily="34" charset="0"/>
              </a:rPr>
              <a:t>Bocharova</a:t>
            </a:r>
            <a:r>
              <a:rPr lang="en-US" altLang="ru-RU" sz="1440" dirty="0">
                <a:latin typeface="Calibri" panose="020F0502020204030204" pitchFamily="34" charset="0"/>
                <a:cs typeface="Calibri" panose="020F0502020204030204" pitchFamily="34" charset="0"/>
              </a:rPr>
              <a:t>)</a:t>
            </a:r>
          </a:p>
          <a:p>
            <a:pPr algn="just">
              <a:lnSpc>
                <a:spcPct val="100000"/>
              </a:lnSpc>
              <a:buClr>
                <a:schemeClr val="tx1"/>
              </a:buClr>
              <a:buFont typeface="Wingdings" panose="05000000000000000000" pitchFamily="2" charset="2"/>
              <a:buChar char="q"/>
              <a:defRPr/>
            </a:pPr>
            <a:r>
              <a:rPr lang="en-US" altLang="ru-RU" sz="1440" dirty="0">
                <a:latin typeface="Calibri" panose="020F0502020204030204" pitchFamily="34" charset="0"/>
                <a:cs typeface="Calibri" panose="020F0502020204030204" pitchFamily="34" charset="0"/>
              </a:rPr>
              <a:t>Progress of implementation of the Seven-Year Plan for the Development of JINR for 2017−2023 and proposals for updates to the Plan (</a:t>
            </a:r>
            <a:r>
              <a:rPr lang="en-US" altLang="ru-RU" sz="1440" b="1" dirty="0">
                <a:latin typeface="Calibri" panose="020F0502020204030204" pitchFamily="34" charset="0"/>
                <a:cs typeface="Calibri" panose="020F0502020204030204" pitchFamily="34" charset="0"/>
              </a:rPr>
              <a:t>A. Sorin</a:t>
            </a:r>
            <a:r>
              <a:rPr lang="en-US" altLang="ru-RU" sz="1440" dirty="0">
                <a:latin typeface="Calibri" panose="020F0502020204030204" pitchFamily="34" charset="0"/>
                <a:cs typeface="Calibri" panose="020F0502020204030204" pitchFamily="34" charset="0"/>
              </a:rPr>
              <a:t>)</a:t>
            </a:r>
          </a:p>
          <a:p>
            <a:pPr algn="just">
              <a:lnSpc>
                <a:spcPct val="100000"/>
              </a:lnSpc>
              <a:buClr>
                <a:schemeClr val="tx1"/>
              </a:buClr>
              <a:buFont typeface="Wingdings" panose="05000000000000000000" pitchFamily="2" charset="2"/>
              <a:buChar char="q"/>
              <a:defRPr/>
            </a:pPr>
            <a:r>
              <a:rPr lang="en-US" altLang="ru-RU" sz="1440" dirty="0">
                <a:latin typeface="Calibri" panose="020F0502020204030204" pitchFamily="34" charset="0"/>
                <a:cs typeface="Calibri" panose="020F0502020204030204" pitchFamily="34" charset="0"/>
              </a:rPr>
              <a:t>Draft budget of JINR for the year 2021, provisional contributions of the Member States for the years 2022, 2023, and 2024 (</a:t>
            </a:r>
            <a:r>
              <a:rPr lang="en-US" altLang="ru-RU" sz="1440" b="1" dirty="0">
                <a:latin typeface="Calibri" panose="020F0502020204030204" pitchFamily="34" charset="0"/>
                <a:cs typeface="Calibri" panose="020F0502020204030204" pitchFamily="34" charset="0"/>
              </a:rPr>
              <a:t>M. </a:t>
            </a:r>
            <a:r>
              <a:rPr lang="en-US" altLang="ru-RU" sz="1440" b="1" dirty="0" err="1">
                <a:latin typeface="Calibri" panose="020F0502020204030204" pitchFamily="34" charset="0"/>
                <a:cs typeface="Calibri" panose="020F0502020204030204" pitchFamily="34" charset="0"/>
              </a:rPr>
              <a:t>Vasilyev</a:t>
            </a:r>
            <a:r>
              <a:rPr lang="en-US" altLang="ru-RU" sz="1440" dirty="0">
                <a:latin typeface="Calibri" panose="020F0502020204030204" pitchFamily="34" charset="0"/>
                <a:cs typeface="Calibri" panose="020F0502020204030204" pitchFamily="34" charset="0"/>
              </a:rPr>
              <a:t>)</a:t>
            </a:r>
          </a:p>
          <a:p>
            <a:pPr algn="just">
              <a:lnSpc>
                <a:spcPct val="100000"/>
              </a:lnSpc>
              <a:buClr>
                <a:schemeClr val="tx1"/>
              </a:buClr>
              <a:buFont typeface="Wingdings" panose="05000000000000000000" pitchFamily="2" charset="2"/>
              <a:buChar char="q"/>
              <a:defRPr/>
            </a:pPr>
            <a:r>
              <a:rPr lang="en-US" altLang="ru-RU" sz="1440" dirty="0">
                <a:latin typeface="Calibri" panose="020F0502020204030204" pitchFamily="34" charset="0"/>
                <a:cs typeface="Calibri" panose="020F0502020204030204" pitchFamily="34" charset="0"/>
              </a:rPr>
              <a:t>Results of the meeting of the JINR Finance Committee held on 19 November 2020 (</a:t>
            </a:r>
            <a:r>
              <a:rPr lang="en-US" altLang="ru-RU" sz="1440" b="1" dirty="0">
                <a:latin typeface="Calibri" panose="020F0502020204030204" pitchFamily="34" charset="0"/>
                <a:cs typeface="Calibri" panose="020F0502020204030204" pitchFamily="34" charset="0"/>
              </a:rPr>
              <a:t>A. </a:t>
            </a:r>
            <a:r>
              <a:rPr lang="en-US" altLang="ru-RU" sz="1440" b="1" dirty="0" err="1">
                <a:latin typeface="Calibri" panose="020F0502020204030204" pitchFamily="34" charset="0"/>
                <a:cs typeface="Calibri" panose="020F0502020204030204" pitchFamily="34" charset="0"/>
              </a:rPr>
              <a:t>Khvedelidze</a:t>
            </a:r>
            <a:r>
              <a:rPr lang="en-US" altLang="ru-RU" sz="1440" dirty="0">
                <a:latin typeface="Calibri" panose="020F0502020204030204" pitchFamily="34" charset="0"/>
                <a:cs typeface="Calibri" panose="020F0502020204030204" pitchFamily="34" charset="0"/>
              </a:rPr>
              <a:t>)</a:t>
            </a:r>
          </a:p>
          <a:p>
            <a:pPr algn="just">
              <a:lnSpc>
                <a:spcPct val="100000"/>
              </a:lnSpc>
              <a:buClr>
                <a:schemeClr val="tx1"/>
              </a:buClr>
              <a:buFont typeface="Wingdings" panose="05000000000000000000" pitchFamily="2" charset="2"/>
              <a:buChar char="q"/>
              <a:defRPr/>
            </a:pPr>
            <a:r>
              <a:rPr lang="en-US" altLang="ru-RU" sz="1440" dirty="0">
                <a:latin typeface="Calibri" panose="020F0502020204030204" pitchFamily="34" charset="0"/>
                <a:cs typeface="Calibri" panose="020F0502020204030204" pitchFamily="34" charset="0"/>
              </a:rPr>
              <a:t>Resumption of the full membership of the Republic of Uzbekistan in JINR (</a:t>
            </a:r>
            <a:r>
              <a:rPr lang="en-US" altLang="ru-RU" sz="1440" b="1" dirty="0">
                <a:latin typeface="Calibri" panose="020F0502020204030204" pitchFamily="34" charset="0"/>
                <a:cs typeface="Calibri" panose="020F0502020204030204" pitchFamily="34" charset="0"/>
              </a:rPr>
              <a:t>B. </a:t>
            </a:r>
            <a:r>
              <a:rPr lang="en-US" altLang="ru-RU" sz="1440" b="1" dirty="0" err="1">
                <a:latin typeface="Calibri" panose="020F0502020204030204" pitchFamily="34" charset="0"/>
                <a:cs typeface="Calibri" panose="020F0502020204030204" pitchFamily="34" charset="0"/>
              </a:rPr>
              <a:t>Yuldashev</a:t>
            </a:r>
            <a:r>
              <a:rPr lang="en-US" altLang="ru-RU" sz="1440" dirty="0">
                <a:latin typeface="Calibri" panose="020F0502020204030204" pitchFamily="34" charset="0"/>
                <a:cs typeface="Calibri" panose="020F0502020204030204" pitchFamily="34" charset="0"/>
              </a:rPr>
              <a:t>)</a:t>
            </a:r>
          </a:p>
          <a:p>
            <a:pPr algn="just">
              <a:lnSpc>
                <a:spcPct val="100000"/>
              </a:lnSpc>
              <a:buClr>
                <a:schemeClr val="tx1"/>
              </a:buClr>
              <a:buFont typeface="Wingdings" panose="05000000000000000000" pitchFamily="2" charset="2"/>
              <a:buChar char="q"/>
              <a:defRPr/>
            </a:pPr>
            <a:r>
              <a:rPr lang="en-US" altLang="ru-RU" sz="1440" dirty="0">
                <a:latin typeface="Calibri" panose="020F0502020204030204" pitchFamily="34" charset="0"/>
                <a:cs typeface="Calibri" panose="020F0502020204030204" pitchFamily="34" charset="0"/>
              </a:rPr>
              <a:t>Results of the audit of JINR’s financial activities of 2019 (</a:t>
            </a:r>
            <a:r>
              <a:rPr lang="en-US" altLang="ru-RU" sz="1440" b="1" dirty="0">
                <a:latin typeface="Calibri" panose="020F0502020204030204" pitchFamily="34" charset="0"/>
                <a:cs typeface="Calibri" panose="020F0502020204030204" pitchFamily="34" charset="0"/>
              </a:rPr>
              <a:t>D. Korsakov</a:t>
            </a:r>
            <a:r>
              <a:rPr lang="en-US" altLang="ru-RU" sz="1440" dirty="0">
                <a:latin typeface="Calibri" panose="020F0502020204030204" pitchFamily="34" charset="0"/>
                <a:cs typeface="Calibri" panose="020F0502020204030204" pitchFamily="34" charset="0"/>
              </a:rPr>
              <a:t>)</a:t>
            </a:r>
            <a:endParaRPr lang="en-US" altLang="ru-RU" sz="1170" b="1" dirty="0">
              <a:latin typeface="Calibri" panose="020F0502020204030204" pitchFamily="34" charset="0"/>
              <a:cs typeface="Calibri" panose="020F0502020204030204" pitchFamily="34" charset="0"/>
            </a:endParaRPr>
          </a:p>
          <a:p>
            <a:pPr algn="just">
              <a:lnSpc>
                <a:spcPct val="100000"/>
              </a:lnSpc>
              <a:buClr>
                <a:srgbClr val="FFFF00"/>
              </a:buClr>
              <a:buFont typeface="Times New Roman" panose="02020603050405020304" pitchFamily="18" charset="0"/>
              <a:buNone/>
              <a:defRPr/>
            </a:pPr>
            <a:r>
              <a:rPr lang="en-US" altLang="ru-RU" sz="1170" dirty="0">
                <a:latin typeface="Calibri" panose="020F0502020204030204" pitchFamily="34" charset="0"/>
                <a:cs typeface="Calibri" panose="020F0502020204030204" pitchFamily="34" charset="0"/>
              </a:rPr>
              <a:t>	</a:t>
            </a:r>
          </a:p>
          <a:p>
            <a:pPr algn="just">
              <a:lnSpc>
                <a:spcPct val="125000"/>
              </a:lnSpc>
              <a:buClr>
                <a:srgbClr val="FFFF00"/>
              </a:buClr>
              <a:buFont typeface="Wingdings" panose="05000000000000000000" pitchFamily="2" charset="2"/>
              <a:buChar char="q"/>
              <a:defRPr/>
            </a:pPr>
            <a:endParaRPr lang="en-US" altLang="ru-RU" sz="1170" dirty="0">
              <a:latin typeface="Calibri" panose="020F0502020204030204" pitchFamily="34" charset="0"/>
              <a:cs typeface="Calibri" panose="020F0502020204030204" pitchFamily="34" charset="0"/>
            </a:endParaRPr>
          </a:p>
        </p:txBody>
      </p:sp>
      <p:sp>
        <p:nvSpPr>
          <p:cNvPr id="4" name="Прямоугольник 3">
            <a:extLst>
              <a:ext uri="{FF2B5EF4-FFF2-40B4-BE49-F238E27FC236}">
                <a16:creationId xmlns:a16="http://schemas.microsoft.com/office/drawing/2014/main" id="{8A8A58DB-F537-45EA-9AA5-606F70B0BD26}"/>
              </a:ext>
            </a:extLst>
          </p:cNvPr>
          <p:cNvSpPr/>
          <p:nvPr/>
        </p:nvSpPr>
        <p:spPr>
          <a:xfrm>
            <a:off x="8720679" y="1692739"/>
            <a:ext cx="1054584" cy="369332"/>
          </a:xfrm>
          <a:prstGeom prst="rect">
            <a:avLst/>
          </a:prstGeom>
        </p:spPr>
        <p:txBody>
          <a:bodyPr wrap="none">
            <a:spAutoFit/>
          </a:bodyPr>
          <a:lstStyle/>
          <a:p>
            <a:r>
              <a:rPr lang="en-US" altLang="ru-RU" b="1" u="sng" dirty="0">
                <a:cs typeface="Times New Roman" panose="02020603050405020304" pitchFamily="18" charset="0"/>
              </a:rPr>
              <a:t>AGENDA</a:t>
            </a:r>
            <a:endParaRPr lang="ru-RU" dirty="0"/>
          </a:p>
        </p:txBody>
      </p:sp>
      <p:pic>
        <p:nvPicPr>
          <p:cNvPr id="8" name="Рисунок 7">
            <a:extLst>
              <a:ext uri="{FF2B5EF4-FFF2-40B4-BE49-F238E27FC236}">
                <a16:creationId xmlns:a16="http://schemas.microsoft.com/office/drawing/2014/main" id="{E31C3BF9-0C1F-471A-85BD-5E144BF11E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7" name="Прямоугольник 6">
            <a:extLst>
              <a:ext uri="{FF2B5EF4-FFF2-40B4-BE49-F238E27FC236}">
                <a16:creationId xmlns:a16="http://schemas.microsoft.com/office/drawing/2014/main" id="{3EF21950-545B-46AD-86B9-979049C64C43}"/>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76233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4">
            <a:extLst>
              <a:ext uri="{FF2B5EF4-FFF2-40B4-BE49-F238E27FC236}">
                <a16:creationId xmlns:a16="http://schemas.microsoft.com/office/drawing/2014/main" id="{A3703FC5-0AD3-4E8B-BFDD-9EE7602D1D9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45370" y="70971"/>
            <a:ext cx="1003255" cy="76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20"/>
          <p:cNvPicPr/>
          <p:nvPr/>
        </p:nvPicPr>
        <p:blipFill rotWithShape="1">
          <a:blip r:embed="rId4" cstate="screen">
            <a:extLst>
              <a:ext uri="{BEBA8EAE-BF5A-486C-A8C5-ECC9F3942E4B}">
                <a14:imgProps xmlns:a14="http://schemas.microsoft.com/office/drawing/2010/main">
                  <a14:imgLayer r:embed="rId5">
                    <a14:imgEffect>
                      <a14:sharpenSoften amount="51000"/>
                    </a14:imgEffect>
                  </a14:imgLayer>
                </a14:imgProps>
              </a:ext>
              <a:ext uri="{28A0092B-C50C-407E-A947-70E740481C1C}">
                <a14:useLocalDpi xmlns:a14="http://schemas.microsoft.com/office/drawing/2010/main"/>
              </a:ext>
            </a:extLst>
          </a:blip>
          <a:srcRect l="8734" t="6211" r="10080" b="18853"/>
          <a:stretch/>
        </p:blipFill>
        <p:spPr bwMode="auto">
          <a:xfrm>
            <a:off x="0" y="998861"/>
            <a:ext cx="6292312" cy="3503397"/>
          </a:xfrm>
          <a:prstGeom prst="rect">
            <a:avLst/>
          </a:prstGeom>
          <a:ln>
            <a:noFill/>
          </a:ln>
          <a:extLst>
            <a:ext uri="{53640926-AAD7-44D8-BBD7-CCE9431645EC}">
              <a14:shadowObscured xmlns:a14="http://schemas.microsoft.com/office/drawing/2010/main"/>
            </a:ext>
          </a:extLst>
        </p:spPr>
      </p:pic>
      <p:sp>
        <p:nvSpPr>
          <p:cNvPr id="9" name="Прямоугольник 8"/>
          <p:cNvSpPr/>
          <p:nvPr/>
        </p:nvSpPr>
        <p:spPr>
          <a:xfrm>
            <a:off x="271842" y="4554319"/>
            <a:ext cx="5881314" cy="2185214"/>
          </a:xfrm>
          <a:prstGeom prst="rect">
            <a:avLst/>
          </a:prstGeom>
        </p:spPr>
        <p:txBody>
          <a:bodyPr wrap="square">
            <a:spAutoFit/>
          </a:bodyPr>
          <a:lstStyle/>
          <a:p>
            <a:pPr algn="ctr"/>
            <a:r>
              <a:rPr lang="en-US" b="1" cap="small" dirty="0">
                <a:solidFill>
                  <a:srgbClr val="0066CC"/>
                </a:solidFill>
                <a:latin typeface="Calibri" panose="020F0502020204030204" pitchFamily="34" charset="0"/>
                <a:cs typeface="Calibri" panose="020F0502020204030204" pitchFamily="34" charset="0"/>
              </a:rPr>
              <a:t>Statistics of data exchange of JINR CMS Tier1 with other grid centers with a volume of &gt;100 TB for the outgoing traffic</a:t>
            </a:r>
          </a:p>
          <a:p>
            <a:pPr algn="ctr"/>
            <a:endParaRPr lang="ru-RU" sz="2000" spc="-20" dirty="0">
              <a:solidFill>
                <a:prstClr val="black"/>
              </a:solidFill>
              <a:ea typeface="Times New Roman" panose="02020603050405020304" pitchFamily="18" charset="0"/>
            </a:endParaRPr>
          </a:p>
          <a:p>
            <a:pPr algn="just"/>
            <a:r>
              <a:rPr lang="en-US" sz="2000" b="1" spc="-20" dirty="0">
                <a:solidFill>
                  <a:srgbClr val="0033CC"/>
                </a:solidFill>
                <a:ea typeface="Times New Roman" panose="02020603050405020304" pitchFamily="18" charset="0"/>
              </a:rPr>
              <a:t>192</a:t>
            </a:r>
            <a:r>
              <a:rPr lang="en-US" sz="2000" spc="-20" dirty="0">
                <a:solidFill>
                  <a:prstClr val="black"/>
                </a:solidFill>
                <a:ea typeface="Times New Roman" panose="02020603050405020304" pitchFamily="18" charset="0"/>
              </a:rPr>
              <a:t> WLCG data processing centers for the LHC experiments downloaded 26,154.5 TB from the Tier1 storage system, </a:t>
            </a:r>
            <a:r>
              <a:rPr lang="en-US" sz="2000" b="1" spc="-20" dirty="0">
                <a:solidFill>
                  <a:srgbClr val="ED7D31">
                    <a:lumMod val="75000"/>
                  </a:srgbClr>
                </a:solidFill>
                <a:ea typeface="Times New Roman" panose="02020603050405020304" pitchFamily="18" charset="0"/>
              </a:rPr>
              <a:t>130</a:t>
            </a:r>
            <a:r>
              <a:rPr lang="en-US" sz="2000" spc="-20" dirty="0">
                <a:solidFill>
                  <a:prstClr val="black"/>
                </a:solidFill>
                <a:ea typeface="Times New Roman" panose="02020603050405020304" pitchFamily="18" charset="0"/>
              </a:rPr>
              <a:t> of which transferred 10,655.7 TB of data for writing.</a:t>
            </a:r>
            <a:endParaRPr lang="ru-RU" sz="2000" dirty="0">
              <a:solidFill>
                <a:prstClr val="black"/>
              </a:solidFill>
            </a:endParaRPr>
          </a:p>
        </p:txBody>
      </p:sp>
      <p:pic>
        <p:nvPicPr>
          <p:cNvPr id="23" name="Рисунок 22"/>
          <p:cNvPicPr/>
          <p:nvPr/>
        </p:nvPicPr>
        <p:blipFill rotWithShape="1">
          <a:blip r:embed="rId6" cstate="screen">
            <a:extLst>
              <a:ext uri="{28A0092B-C50C-407E-A947-70E740481C1C}">
                <a14:useLocalDpi xmlns:a14="http://schemas.microsoft.com/office/drawing/2010/main"/>
              </a:ext>
            </a:extLst>
          </a:blip>
          <a:srcRect l="7802" t="3455" r="6576" b="612"/>
          <a:stretch/>
        </p:blipFill>
        <p:spPr bwMode="auto">
          <a:xfrm>
            <a:off x="9006341" y="1517651"/>
            <a:ext cx="3090457" cy="2038350"/>
          </a:xfrm>
          <a:prstGeom prst="rect">
            <a:avLst/>
          </a:prstGeom>
          <a:noFill/>
          <a:ln>
            <a:noFill/>
          </a:ln>
          <a:extLst>
            <a:ext uri="{53640926-AAD7-44D8-BBD7-CCE9431645EC}">
              <a14:shadowObscured xmlns:a14="http://schemas.microsoft.com/office/drawing/2010/main"/>
            </a:ext>
          </a:extLst>
        </p:spPr>
      </p:pic>
      <p:pic>
        <p:nvPicPr>
          <p:cNvPr id="26" name="Рисунок 25"/>
          <p:cNvPicPr/>
          <p:nvPr/>
        </p:nvPicPr>
        <p:blipFill rotWithShape="1">
          <a:blip r:embed="rId7" cstate="screen">
            <a:extLst>
              <a:ext uri="{28A0092B-C50C-407E-A947-70E740481C1C}">
                <a14:useLocalDpi xmlns:a14="http://schemas.microsoft.com/office/drawing/2010/main"/>
              </a:ext>
            </a:extLst>
          </a:blip>
          <a:srcRect l="1340" t="1567" r="959" b="1823"/>
          <a:stretch/>
        </p:blipFill>
        <p:spPr bwMode="auto">
          <a:xfrm>
            <a:off x="6132699" y="1625599"/>
            <a:ext cx="2865252" cy="1943101"/>
          </a:xfrm>
          <a:prstGeom prst="rect">
            <a:avLst/>
          </a:prstGeom>
          <a:noFill/>
        </p:spPr>
      </p:pic>
      <p:pic>
        <p:nvPicPr>
          <p:cNvPr id="27" name="Рисунок 26"/>
          <p:cNvPicPr/>
          <p:nvPr/>
        </p:nvPicPr>
        <p:blipFill rotWithShape="1">
          <a:blip r:embed="rId8" cstate="screen">
            <a:extLst>
              <a:ext uri="{28A0092B-C50C-407E-A947-70E740481C1C}">
                <a14:useLocalDpi xmlns:a14="http://schemas.microsoft.com/office/drawing/2010/main"/>
              </a:ext>
            </a:extLst>
          </a:blip>
          <a:srcRect/>
          <a:stretch/>
        </p:blipFill>
        <p:spPr bwMode="auto">
          <a:xfrm>
            <a:off x="9593164" y="4724400"/>
            <a:ext cx="2138150" cy="2000885"/>
          </a:xfrm>
          <a:prstGeom prst="rect">
            <a:avLst/>
          </a:prstGeom>
          <a:noFill/>
          <a:ln>
            <a:noFill/>
          </a:ln>
          <a:extLst>
            <a:ext uri="{53640926-AAD7-44D8-BBD7-CCE9431645EC}">
              <a14:shadowObscured xmlns:a14="http://schemas.microsoft.com/office/drawing/2010/main"/>
            </a:ext>
          </a:extLst>
        </p:spPr>
      </p:pic>
      <p:sp>
        <p:nvSpPr>
          <p:cNvPr id="11" name="Прямоугольник 10"/>
          <p:cNvSpPr/>
          <p:nvPr/>
        </p:nvSpPr>
        <p:spPr>
          <a:xfrm>
            <a:off x="6153156" y="913916"/>
            <a:ext cx="5644055" cy="646331"/>
          </a:xfrm>
          <a:prstGeom prst="rect">
            <a:avLst/>
          </a:prstGeom>
        </p:spPr>
        <p:txBody>
          <a:bodyPr wrap="square">
            <a:spAutoFit/>
          </a:bodyPr>
          <a:lstStyle/>
          <a:p>
            <a:pPr algn="ctr"/>
            <a:r>
              <a:rPr lang="en-US" b="1" cap="small" dirty="0">
                <a:solidFill>
                  <a:srgbClr val="0066CC"/>
                </a:solidFill>
                <a:latin typeface="Calibri" panose="020F0502020204030204" pitchFamily="34" charset="0"/>
                <a:cs typeface="Calibri" panose="020F0502020204030204" pitchFamily="34" charset="0"/>
              </a:rPr>
              <a:t>Contribution of the world Tier1 centers to CMS experimental data processing in 2020</a:t>
            </a:r>
            <a:endParaRPr lang="ru-RU" b="1" cap="small" dirty="0">
              <a:solidFill>
                <a:srgbClr val="0066CC"/>
              </a:solidFill>
              <a:latin typeface="Calibri" panose="020F0502020204030204" pitchFamily="34" charset="0"/>
              <a:cs typeface="Calibri" panose="020F0502020204030204" pitchFamily="34" charset="0"/>
            </a:endParaRPr>
          </a:p>
        </p:txBody>
      </p:sp>
      <p:sp>
        <p:nvSpPr>
          <p:cNvPr id="12" name="Прямоугольник 11"/>
          <p:cNvSpPr/>
          <p:nvPr/>
        </p:nvSpPr>
        <p:spPr>
          <a:xfrm>
            <a:off x="6490943" y="4015958"/>
            <a:ext cx="5356483" cy="646331"/>
          </a:xfrm>
          <a:prstGeom prst="rect">
            <a:avLst/>
          </a:prstGeom>
        </p:spPr>
        <p:txBody>
          <a:bodyPr wrap="square">
            <a:spAutoFit/>
          </a:bodyPr>
          <a:lstStyle/>
          <a:p>
            <a:pPr algn="ctr"/>
            <a:r>
              <a:rPr lang="en-US" b="1" cap="small" dirty="0">
                <a:solidFill>
                  <a:srgbClr val="0066CC"/>
                </a:solidFill>
                <a:latin typeface="Calibri" panose="020F0502020204030204" pitchFamily="34" charset="0"/>
                <a:cs typeface="Calibri" panose="020F0502020204030204" pitchFamily="34" charset="0"/>
              </a:rPr>
              <a:t>Statistics on the use of the JINR Tier1 center by CMS </a:t>
            </a:r>
          </a:p>
          <a:p>
            <a:pPr algn="ctr"/>
            <a:r>
              <a:rPr lang="en-US" b="1" cap="small" dirty="0">
                <a:solidFill>
                  <a:srgbClr val="0066CC"/>
                </a:solidFill>
                <a:latin typeface="Calibri" panose="020F0502020204030204" pitchFamily="34" charset="0"/>
                <a:cs typeface="Calibri" panose="020F0502020204030204" pitchFamily="34" charset="0"/>
              </a:rPr>
              <a:t>by different types of data stream processing in 2020</a:t>
            </a:r>
            <a:endParaRPr lang="ru-RU" b="1" cap="small" dirty="0">
              <a:solidFill>
                <a:srgbClr val="0066CC"/>
              </a:solidFill>
              <a:latin typeface="Calibri" panose="020F0502020204030204" pitchFamily="34" charset="0"/>
              <a:cs typeface="Calibri" panose="020F0502020204030204" pitchFamily="34" charset="0"/>
            </a:endParaRPr>
          </a:p>
        </p:txBody>
      </p:sp>
      <p:pic>
        <p:nvPicPr>
          <p:cNvPr id="28" name="Рисунок 27"/>
          <p:cNvPicPr/>
          <p:nvPr/>
        </p:nvPicPr>
        <p:blipFill rotWithShape="1">
          <a:blip r:embed="rId9" cstate="screen">
            <a:extLst>
              <a:ext uri="{28A0092B-C50C-407E-A947-70E740481C1C}">
                <a14:useLocalDpi xmlns:a14="http://schemas.microsoft.com/office/drawing/2010/main"/>
              </a:ext>
            </a:extLst>
          </a:blip>
          <a:srcRect l="12553" t="1228" r="17164" b="2167"/>
          <a:stretch/>
        </p:blipFill>
        <p:spPr bwMode="auto">
          <a:xfrm>
            <a:off x="6649773" y="4716780"/>
            <a:ext cx="2378026" cy="1973580"/>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725870" y="946800"/>
            <a:ext cx="5427286" cy="646331"/>
          </a:xfrm>
          <a:prstGeom prst="rect">
            <a:avLst/>
          </a:prstGeom>
          <a:solidFill>
            <a:schemeClr val="bg1"/>
          </a:solidFill>
        </p:spPr>
        <p:txBody>
          <a:bodyPr wrap="square" rtlCol="0">
            <a:spAutoFit/>
          </a:bodyPr>
          <a:lstStyle/>
          <a:p>
            <a:pPr algn="ctr"/>
            <a:r>
              <a:rPr lang="en-US" b="1" cap="small" dirty="0">
                <a:solidFill>
                  <a:srgbClr val="0066CC"/>
                </a:solidFill>
                <a:latin typeface="Calibri" panose="020F0502020204030204" pitchFamily="34" charset="0"/>
                <a:cs typeface="Calibri" panose="020F0502020204030204" pitchFamily="34" charset="0"/>
              </a:rPr>
              <a:t>Data transfers (&gt;100TB) to/from JINR </a:t>
            </a:r>
            <a:r>
              <a:rPr lang="en-US" b="1" cap="small" dirty="0" err="1">
                <a:solidFill>
                  <a:srgbClr val="0066CC"/>
                </a:solidFill>
                <a:latin typeface="Calibri" panose="020F0502020204030204" pitchFamily="34" charset="0"/>
                <a:cs typeface="Calibri" panose="020F0502020204030204" pitchFamily="34" charset="0"/>
              </a:rPr>
              <a:t>dCache</a:t>
            </a:r>
            <a:r>
              <a:rPr lang="en-US" b="1" cap="small" dirty="0">
                <a:solidFill>
                  <a:srgbClr val="0066CC"/>
                </a:solidFill>
                <a:latin typeface="Calibri" panose="020F0502020204030204" pitchFamily="34" charset="0"/>
                <a:cs typeface="Calibri" panose="020F0502020204030204" pitchFamily="34" charset="0"/>
              </a:rPr>
              <a:t> for </a:t>
            </a:r>
          </a:p>
          <a:p>
            <a:pPr algn="ctr"/>
            <a:r>
              <a:rPr lang="en-US" b="1" cap="small" dirty="0">
                <a:solidFill>
                  <a:srgbClr val="0066CC"/>
                </a:solidFill>
                <a:latin typeface="Calibri" panose="020F0502020204030204" pitchFamily="34" charset="0"/>
                <a:cs typeface="Calibri" panose="020F0502020204030204" pitchFamily="34" charset="0"/>
              </a:rPr>
              <a:t>Tier1 in 2020 by WLCG sites</a:t>
            </a:r>
          </a:p>
        </p:txBody>
      </p:sp>
      <p:sp>
        <p:nvSpPr>
          <p:cNvPr id="14" name="Title 1">
            <a:extLst>
              <a:ext uri="{FF2B5EF4-FFF2-40B4-BE49-F238E27FC236}">
                <a16:creationId xmlns:a16="http://schemas.microsoft.com/office/drawing/2014/main" id="{9EAB4162-26E5-45CE-B924-BDC2EF7292A3}"/>
              </a:ext>
            </a:extLst>
          </p:cNvPr>
          <p:cNvSpPr txBox="1">
            <a:spLocks/>
          </p:cNvSpPr>
          <p:nvPr/>
        </p:nvSpPr>
        <p:spPr bwMode="auto">
          <a:xfrm>
            <a:off x="4229598" y="51664"/>
            <a:ext cx="3633077" cy="70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0" tIns="45659" rIns="91320" bIns="45659" numCol="1" anchor="ctr" anchorCtr="0" compatLnSpc="1">
            <a:prstTxWarp prst="textNoShape">
              <a:avLst/>
            </a:prstTxWarp>
          </a:bodyPr>
          <a:lstStyle>
            <a:lvl1pPr algn="ctr" defTabSz="1216025" rtl="0" eaLnBrk="1" fontAlgn="base" hangingPunct="1">
              <a:spcBef>
                <a:spcPct val="0"/>
              </a:spcBef>
              <a:spcAft>
                <a:spcPct val="0"/>
              </a:spcAft>
              <a:defRPr sz="5800" kern="1200">
                <a:solidFill>
                  <a:schemeClr val="tx1"/>
                </a:solidFill>
                <a:latin typeface="+mj-lt"/>
                <a:ea typeface="+mj-ea"/>
                <a:cs typeface="+mj-cs"/>
              </a:defRPr>
            </a:lvl1pPr>
            <a:lvl2pPr algn="ctr" defTabSz="1216025" rtl="0" eaLnBrk="1" fontAlgn="base" hangingPunct="1">
              <a:spcBef>
                <a:spcPct val="0"/>
              </a:spcBef>
              <a:spcAft>
                <a:spcPct val="0"/>
              </a:spcAft>
              <a:defRPr sz="5800">
                <a:solidFill>
                  <a:schemeClr val="tx1"/>
                </a:solidFill>
                <a:latin typeface="Calibri" pitchFamily="34" charset="0"/>
              </a:defRPr>
            </a:lvl2pPr>
            <a:lvl3pPr algn="ctr" defTabSz="1216025" rtl="0" eaLnBrk="1" fontAlgn="base" hangingPunct="1">
              <a:spcBef>
                <a:spcPct val="0"/>
              </a:spcBef>
              <a:spcAft>
                <a:spcPct val="0"/>
              </a:spcAft>
              <a:defRPr sz="5800">
                <a:solidFill>
                  <a:schemeClr val="tx1"/>
                </a:solidFill>
                <a:latin typeface="Calibri" pitchFamily="34" charset="0"/>
              </a:defRPr>
            </a:lvl3pPr>
            <a:lvl4pPr algn="ctr" defTabSz="1216025" rtl="0" eaLnBrk="1" fontAlgn="base" hangingPunct="1">
              <a:spcBef>
                <a:spcPct val="0"/>
              </a:spcBef>
              <a:spcAft>
                <a:spcPct val="0"/>
              </a:spcAft>
              <a:defRPr sz="5800">
                <a:solidFill>
                  <a:schemeClr val="tx1"/>
                </a:solidFill>
                <a:latin typeface="Calibri" pitchFamily="34" charset="0"/>
              </a:defRPr>
            </a:lvl4pPr>
            <a:lvl5pPr algn="ctr" defTabSz="1216025" rtl="0" eaLnBrk="1" fontAlgn="base" hangingPunct="1">
              <a:spcBef>
                <a:spcPct val="0"/>
              </a:spcBef>
              <a:spcAft>
                <a:spcPct val="0"/>
              </a:spcAft>
              <a:defRPr sz="5800">
                <a:solidFill>
                  <a:schemeClr val="tx1"/>
                </a:solidFill>
                <a:latin typeface="Calibri" pitchFamily="34" charset="0"/>
              </a:defRPr>
            </a:lvl5pPr>
            <a:lvl6pPr marL="609585" algn="ctr" defTabSz="1217054" rtl="0" eaLnBrk="1" fontAlgn="base" hangingPunct="1">
              <a:spcBef>
                <a:spcPct val="0"/>
              </a:spcBef>
              <a:spcAft>
                <a:spcPct val="0"/>
              </a:spcAft>
              <a:defRPr sz="5867">
                <a:solidFill>
                  <a:schemeClr val="tx1"/>
                </a:solidFill>
                <a:latin typeface="Calibri" pitchFamily="34" charset="0"/>
              </a:defRPr>
            </a:lvl6pPr>
            <a:lvl7pPr marL="1219170" algn="ctr" defTabSz="1217054" rtl="0" eaLnBrk="1" fontAlgn="base" hangingPunct="1">
              <a:spcBef>
                <a:spcPct val="0"/>
              </a:spcBef>
              <a:spcAft>
                <a:spcPct val="0"/>
              </a:spcAft>
              <a:defRPr sz="5867">
                <a:solidFill>
                  <a:schemeClr val="tx1"/>
                </a:solidFill>
                <a:latin typeface="Calibri" pitchFamily="34" charset="0"/>
              </a:defRPr>
            </a:lvl7pPr>
            <a:lvl8pPr marL="1828754" algn="ctr" defTabSz="1217054" rtl="0" eaLnBrk="1" fontAlgn="base" hangingPunct="1">
              <a:spcBef>
                <a:spcPct val="0"/>
              </a:spcBef>
              <a:spcAft>
                <a:spcPct val="0"/>
              </a:spcAft>
              <a:defRPr sz="5867">
                <a:solidFill>
                  <a:schemeClr val="tx1"/>
                </a:solidFill>
                <a:latin typeface="Calibri" pitchFamily="34" charset="0"/>
              </a:defRPr>
            </a:lvl8pPr>
            <a:lvl9pPr marL="2438339" algn="ctr" defTabSz="1217054" rtl="0" eaLnBrk="1" fontAlgn="base" hangingPunct="1">
              <a:spcBef>
                <a:spcPct val="0"/>
              </a:spcBef>
              <a:spcAft>
                <a:spcPct val="0"/>
              </a:spcAft>
              <a:defRPr sz="5867">
                <a:solidFill>
                  <a:schemeClr val="tx1"/>
                </a:solidFill>
                <a:latin typeface="Calibri" pitchFamily="34" charset="0"/>
              </a:defRPr>
            </a:lvl9pPr>
          </a:lstStyle>
          <a:p>
            <a:r>
              <a:rPr lang="pl-PL" sz="4800" b="1" cap="small" dirty="0">
                <a:solidFill>
                  <a:srgbClr val="0066CC"/>
                </a:solidFill>
                <a:latin typeface="Calibri" panose="020F0502020204030204" pitchFamily="34" charset="0"/>
                <a:ea typeface="+mn-ea"/>
                <a:cs typeface="Calibri" panose="020F0502020204030204" pitchFamily="34" charset="0"/>
              </a:rPr>
              <a:t>JINR Tier1</a:t>
            </a:r>
          </a:p>
        </p:txBody>
      </p:sp>
      <p:grpSp>
        <p:nvGrpSpPr>
          <p:cNvPr id="13" name="Группа 12">
            <a:extLst>
              <a:ext uri="{FF2B5EF4-FFF2-40B4-BE49-F238E27FC236}">
                <a16:creationId xmlns:a16="http://schemas.microsoft.com/office/drawing/2014/main" id="{D653FA2F-A44C-4178-9AB3-8812D6D21A99}"/>
              </a:ext>
            </a:extLst>
          </p:cNvPr>
          <p:cNvGrpSpPr/>
          <p:nvPr/>
        </p:nvGrpSpPr>
        <p:grpSpPr>
          <a:xfrm>
            <a:off x="1" y="132670"/>
            <a:ext cx="1352550" cy="813904"/>
            <a:chOff x="1" y="132670"/>
            <a:chExt cx="1352550" cy="813904"/>
          </a:xfrm>
        </p:grpSpPr>
        <p:pic>
          <p:nvPicPr>
            <p:cNvPr id="15" name="Рисунок 14">
              <a:extLst>
                <a:ext uri="{FF2B5EF4-FFF2-40B4-BE49-F238E27FC236}">
                  <a16:creationId xmlns:a16="http://schemas.microsoft.com/office/drawing/2014/main" id="{B30534E7-4D03-40DF-AA63-A2AD9A183E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16" name="Прямоугольник 15">
              <a:extLst>
                <a:ext uri="{FF2B5EF4-FFF2-40B4-BE49-F238E27FC236}">
                  <a16:creationId xmlns:a16="http://schemas.microsoft.com/office/drawing/2014/main" id="{C96262BC-02FC-4C61-82D4-37FFA110C1E1}"/>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086312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Группа 16"/>
          <p:cNvGrpSpPr/>
          <p:nvPr/>
        </p:nvGrpSpPr>
        <p:grpSpPr>
          <a:xfrm>
            <a:off x="7435569" y="3753615"/>
            <a:ext cx="4584688" cy="2112565"/>
            <a:chOff x="358034" y="4164227"/>
            <a:chExt cx="5054384" cy="2489886"/>
          </a:xfrm>
        </p:grpSpPr>
        <p:pic>
          <p:nvPicPr>
            <p:cNvPr id="16" name="Рисунок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6009" y="4323027"/>
              <a:ext cx="2226409" cy="2331086"/>
            </a:xfrm>
            <a:prstGeom prst="rect">
              <a:avLst/>
            </a:prstGeom>
          </p:spPr>
        </p:pic>
        <p:pic>
          <p:nvPicPr>
            <p:cNvPr id="7" name="Рисунок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034" y="4164227"/>
              <a:ext cx="2719113" cy="2489885"/>
            </a:xfrm>
            <a:prstGeom prst="rect">
              <a:avLst/>
            </a:prstGeom>
          </p:spPr>
        </p:pic>
      </p:grpSp>
      <p:sp>
        <p:nvSpPr>
          <p:cNvPr id="11" name="Прямоугольник 10">
            <a:extLst>
              <a:ext uri="{FF2B5EF4-FFF2-40B4-BE49-F238E27FC236}">
                <a16:creationId xmlns:a16="http://schemas.microsoft.com/office/drawing/2014/main" id="{9FD0EAF8-C73D-48F5-A9FC-1F6379D78F80}"/>
              </a:ext>
            </a:extLst>
          </p:cNvPr>
          <p:cNvSpPr/>
          <p:nvPr/>
        </p:nvSpPr>
        <p:spPr>
          <a:xfrm flipH="1">
            <a:off x="-82923" y="92605"/>
            <a:ext cx="12192000" cy="859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3600" b="1" cap="small" dirty="0">
                <a:solidFill>
                  <a:srgbClr val="0066CC"/>
                </a:solidFill>
                <a:latin typeface="Calibri" panose="020F0502020204030204" pitchFamily="34" charset="0"/>
                <a:cs typeface="Calibri" panose="020F0502020204030204" pitchFamily="34" charset="0"/>
              </a:rPr>
              <a:t>“GOVORUN” SUPERCOMPUTER for JINR TASKS</a:t>
            </a:r>
          </a:p>
        </p:txBody>
      </p:sp>
      <p:sp>
        <p:nvSpPr>
          <p:cNvPr id="20" name="Прямоугольник 19"/>
          <p:cNvSpPr/>
          <p:nvPr/>
        </p:nvSpPr>
        <p:spPr>
          <a:xfrm>
            <a:off x="3407133" y="3642487"/>
            <a:ext cx="3765839" cy="2585323"/>
          </a:xfrm>
          <a:prstGeom prst="rect">
            <a:avLst/>
          </a:prstGeom>
        </p:spPr>
        <p:txBody>
          <a:bodyPr wrap="square">
            <a:spAutoFit/>
          </a:bodyPr>
          <a:lstStyle/>
          <a:p>
            <a:pPr algn="just"/>
            <a:r>
              <a:rPr lang="en-US" dirty="0">
                <a:solidFill>
                  <a:prstClr val="black"/>
                </a:solidFill>
                <a:cs typeface="Times New Roman" panose="02020603050405020304" pitchFamily="18" charset="0"/>
              </a:rPr>
              <a:t>The resources of the “</a:t>
            </a:r>
            <a:r>
              <a:rPr lang="en-US" dirty="0" err="1">
                <a:solidFill>
                  <a:prstClr val="black"/>
                </a:solidFill>
                <a:cs typeface="Times New Roman" panose="02020603050405020304" pitchFamily="18" charset="0"/>
              </a:rPr>
              <a:t>Govorun</a:t>
            </a:r>
            <a:r>
              <a:rPr lang="en-US" dirty="0">
                <a:solidFill>
                  <a:prstClr val="black"/>
                </a:solidFill>
                <a:cs typeface="Times New Roman" panose="02020603050405020304" pitchFamily="18" charset="0"/>
              </a:rPr>
              <a:t>” supercomputer are used by scientific groups from all the Laboratories of the Institute within </a:t>
            </a:r>
            <a:r>
              <a:rPr lang="en-US" dirty="0">
                <a:solidFill>
                  <a:srgbClr val="C00000"/>
                </a:solidFill>
                <a:cs typeface="Times New Roman" panose="02020603050405020304" pitchFamily="18" charset="0"/>
              </a:rPr>
              <a:t>25 themes of the JINR Topical Plan </a:t>
            </a:r>
            <a:r>
              <a:rPr lang="en-US" dirty="0">
                <a:solidFill>
                  <a:prstClr val="black"/>
                </a:solidFill>
                <a:cs typeface="Times New Roman" panose="02020603050405020304" pitchFamily="18" charset="0"/>
              </a:rPr>
              <a:t>for solving a wide range of tasks in the field of theoretical physics, as well as for the modeling and processing of experimental data. </a:t>
            </a:r>
            <a:endParaRPr lang="ru-RU" spc="-1" dirty="0">
              <a:solidFill>
                <a:srgbClr val="002060"/>
              </a:solidFill>
              <a:cs typeface="Times New Roman" panose="02020603050405020304" pitchFamily="18" charset="0"/>
            </a:endParaRPr>
          </a:p>
        </p:txBody>
      </p:sp>
      <p:sp>
        <p:nvSpPr>
          <p:cNvPr id="19" name="Прямоугольник 18"/>
          <p:cNvSpPr/>
          <p:nvPr/>
        </p:nvSpPr>
        <p:spPr>
          <a:xfrm>
            <a:off x="7609031" y="3304487"/>
            <a:ext cx="4362926" cy="369332"/>
          </a:xfrm>
          <a:prstGeom prst="rect">
            <a:avLst/>
          </a:prstGeom>
        </p:spPr>
        <p:txBody>
          <a:bodyPr wrap="none">
            <a:spAutoFit/>
          </a:bodyPr>
          <a:lstStyle/>
          <a:p>
            <a:r>
              <a:rPr lang="en-US" b="1" dirty="0">
                <a:solidFill>
                  <a:prstClr val="black"/>
                </a:solidFill>
                <a:cs typeface="Times New Roman" panose="02020603050405020304" pitchFamily="18" charset="0"/>
              </a:rPr>
              <a:t>Distribution of the resources by user groups</a:t>
            </a:r>
            <a:endParaRPr lang="ru-RU" b="1" dirty="0">
              <a:solidFill>
                <a:prstClr val="black"/>
              </a:solidFill>
              <a:cs typeface="Times New Roman" panose="02020603050405020304" pitchFamily="18" charset="0"/>
            </a:endParaRPr>
          </a:p>
        </p:txBody>
      </p:sp>
      <p:grpSp>
        <p:nvGrpSpPr>
          <p:cNvPr id="2" name="Группа 1"/>
          <p:cNvGrpSpPr/>
          <p:nvPr/>
        </p:nvGrpSpPr>
        <p:grpSpPr>
          <a:xfrm>
            <a:off x="250657" y="3696876"/>
            <a:ext cx="3039691" cy="2719515"/>
            <a:chOff x="108695" y="963782"/>
            <a:chExt cx="6547709" cy="5209844"/>
          </a:xfrm>
        </p:grpSpPr>
        <p:pic>
          <p:nvPicPr>
            <p:cNvPr id="4" name="Рисунок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951" y="963782"/>
              <a:ext cx="2508030" cy="2807573"/>
            </a:xfrm>
            <a:prstGeom prst="rect">
              <a:avLst/>
            </a:prstGeom>
          </p:spPr>
        </p:pic>
        <p:pic>
          <p:nvPicPr>
            <p:cNvPr id="21" name="Picture 12">
              <a:extLst>
                <a:ext uri="{FF2B5EF4-FFF2-40B4-BE49-F238E27FC236}">
                  <a16:creationId xmlns:a16="http://schemas.microsoft.com/office/drawing/2014/main" id="{A7A9A6DC-5436-2749-A100-6567AE4C35C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63830" y="3110850"/>
              <a:ext cx="1948922" cy="2963612"/>
            </a:xfrm>
            <a:prstGeom prst="rect">
              <a:avLst/>
            </a:prstGeom>
          </p:spPr>
        </p:pic>
        <p:grpSp>
          <p:nvGrpSpPr>
            <p:cNvPr id="26" name="Группа 25"/>
            <p:cNvGrpSpPr/>
            <p:nvPr/>
          </p:nvGrpSpPr>
          <p:grpSpPr>
            <a:xfrm>
              <a:off x="2520596" y="987668"/>
              <a:ext cx="2718901" cy="1972730"/>
              <a:chOff x="7504697" y="930972"/>
              <a:chExt cx="2718901" cy="1972730"/>
            </a:xfrm>
          </p:grpSpPr>
          <p:pic>
            <p:nvPicPr>
              <p:cNvPr id="23" name="Рисунок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92471" y="930972"/>
                <a:ext cx="2631127" cy="576574"/>
              </a:xfrm>
              <a:prstGeom prst="rect">
                <a:avLst/>
              </a:prstGeom>
            </p:spPr>
          </p:pic>
          <p:pic>
            <p:nvPicPr>
              <p:cNvPr id="25" name="Рисунок 24">
                <a:extLst>
                  <a:ext uri="{FF2B5EF4-FFF2-40B4-BE49-F238E27FC236}">
                    <a16:creationId xmlns:a16="http://schemas.microsoft.com/office/drawing/2014/main" id="{B378E67C-AF44-4F31-9D92-364E591D224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04697" y="1525864"/>
                <a:ext cx="2713512" cy="1377838"/>
              </a:xfrm>
              <a:prstGeom prst="rect">
                <a:avLst/>
              </a:prstGeom>
            </p:spPr>
          </p:pic>
        </p:grpSp>
        <p:grpSp>
          <p:nvGrpSpPr>
            <p:cNvPr id="32" name="Группа 31"/>
            <p:cNvGrpSpPr/>
            <p:nvPr/>
          </p:nvGrpSpPr>
          <p:grpSpPr>
            <a:xfrm>
              <a:off x="4148246" y="4352637"/>
              <a:ext cx="2508158" cy="1770253"/>
              <a:chOff x="2394793" y="3846822"/>
              <a:chExt cx="2508158" cy="1770253"/>
            </a:xfrm>
          </p:grpSpPr>
          <p:pic>
            <p:nvPicPr>
              <p:cNvPr id="28" name="Рисунок 2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37280" y="3846822"/>
                <a:ext cx="2465671" cy="851713"/>
              </a:xfrm>
              <a:prstGeom prst="rect">
                <a:avLst/>
              </a:prstGeom>
            </p:spPr>
          </p:pic>
          <p:grpSp>
            <p:nvGrpSpPr>
              <p:cNvPr id="29" name="Группа 28"/>
              <p:cNvGrpSpPr/>
              <p:nvPr/>
            </p:nvGrpSpPr>
            <p:grpSpPr>
              <a:xfrm>
                <a:off x="2394793" y="4690289"/>
                <a:ext cx="2459976" cy="926786"/>
                <a:chOff x="289497" y="1567173"/>
                <a:chExt cx="5247640" cy="1800100"/>
              </a:xfrm>
            </p:grpSpPr>
            <p:pic>
              <p:nvPicPr>
                <p:cNvPr id="30" name="Рисунок 29"/>
                <p:cNvPicPr/>
                <p:nvPr/>
              </p:nvPicPr>
              <p:blipFill>
                <a:blip r:embed="rId10" cstate="screen">
                  <a:extLst>
                    <a:ext uri="{28A0092B-C50C-407E-A947-70E740481C1C}">
                      <a14:useLocalDpi xmlns:a14="http://schemas.microsoft.com/office/drawing/2010/main"/>
                    </a:ext>
                  </a:extLst>
                </a:blip>
                <a:stretch>
                  <a:fillRect/>
                </a:stretch>
              </p:blipFill>
              <p:spPr>
                <a:xfrm>
                  <a:off x="289497" y="1567173"/>
                  <a:ext cx="2623820" cy="1795780"/>
                </a:xfrm>
                <a:prstGeom prst="rect">
                  <a:avLst/>
                </a:prstGeom>
              </p:spPr>
            </p:pic>
            <p:pic>
              <p:nvPicPr>
                <p:cNvPr id="31" name="Рисунок 30"/>
                <p:cNvPicPr/>
                <p:nvPr/>
              </p:nvPicPr>
              <p:blipFill>
                <a:blip r:embed="rId11" cstate="screen">
                  <a:extLst>
                    <a:ext uri="{28A0092B-C50C-407E-A947-70E740481C1C}">
                      <a14:useLocalDpi xmlns:a14="http://schemas.microsoft.com/office/drawing/2010/main"/>
                    </a:ext>
                  </a:extLst>
                </a:blip>
                <a:stretch>
                  <a:fillRect/>
                </a:stretch>
              </p:blipFill>
              <p:spPr>
                <a:xfrm>
                  <a:off x="2913317" y="1571493"/>
                  <a:ext cx="2623820" cy="1795780"/>
                </a:xfrm>
                <a:prstGeom prst="rect">
                  <a:avLst/>
                </a:prstGeom>
              </p:spPr>
            </p:pic>
          </p:grpSp>
        </p:grpSp>
        <p:grpSp>
          <p:nvGrpSpPr>
            <p:cNvPr id="35" name="Группа 34"/>
            <p:cNvGrpSpPr/>
            <p:nvPr/>
          </p:nvGrpSpPr>
          <p:grpSpPr>
            <a:xfrm>
              <a:off x="4468509" y="2099973"/>
              <a:ext cx="2161006" cy="2291225"/>
              <a:chOff x="-1445922" y="3405132"/>
              <a:chExt cx="2161006" cy="2291225"/>
            </a:xfrm>
          </p:grpSpPr>
          <p:pic>
            <p:nvPicPr>
              <p:cNvPr id="33" name="Рисунок 3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45922" y="3405132"/>
                <a:ext cx="2099378" cy="911240"/>
              </a:xfrm>
              <a:prstGeom prst="rect">
                <a:avLst/>
              </a:prstGeom>
            </p:spPr>
          </p:pic>
          <p:pic>
            <p:nvPicPr>
              <p:cNvPr id="34" name="Picture 2"/>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432155" y="4283873"/>
                <a:ext cx="2147239" cy="1412484"/>
              </a:xfrm>
              <a:prstGeom prst="rect">
                <a:avLst/>
              </a:prstGeom>
              <a:noFill/>
              <a:ln>
                <a:noFill/>
              </a:ln>
            </p:spPr>
          </p:pic>
        </p:grpSp>
        <p:grpSp>
          <p:nvGrpSpPr>
            <p:cNvPr id="27" name="Группа 26"/>
            <p:cNvGrpSpPr/>
            <p:nvPr/>
          </p:nvGrpSpPr>
          <p:grpSpPr>
            <a:xfrm>
              <a:off x="108695" y="4114549"/>
              <a:ext cx="2489572" cy="2059077"/>
              <a:chOff x="5038333" y="932831"/>
              <a:chExt cx="2489572" cy="2059077"/>
            </a:xfrm>
          </p:grpSpPr>
          <p:pic>
            <p:nvPicPr>
              <p:cNvPr id="22" name="Рисунок 2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091307" y="1420689"/>
                <a:ext cx="2436598" cy="1571219"/>
              </a:xfrm>
              <a:prstGeom prst="rect">
                <a:avLst/>
              </a:prstGeom>
            </p:spPr>
          </p:pic>
          <p:pic>
            <p:nvPicPr>
              <p:cNvPr id="24" name="Рисунок 2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038333" y="932831"/>
                <a:ext cx="2489572" cy="444823"/>
              </a:xfrm>
              <a:prstGeom prst="rect">
                <a:avLst/>
              </a:prstGeom>
            </p:spPr>
          </p:pic>
        </p:grpSp>
      </p:grpSp>
      <p:sp>
        <p:nvSpPr>
          <p:cNvPr id="38" name="Прямоугольник 37"/>
          <p:cNvSpPr/>
          <p:nvPr/>
        </p:nvSpPr>
        <p:spPr>
          <a:xfrm>
            <a:off x="3407133" y="6093226"/>
            <a:ext cx="8225510" cy="646331"/>
          </a:xfrm>
          <a:prstGeom prst="rect">
            <a:avLst/>
          </a:prstGeom>
        </p:spPr>
        <p:txBody>
          <a:bodyPr wrap="square">
            <a:spAutoFit/>
          </a:bodyPr>
          <a:lstStyle/>
          <a:p>
            <a:pPr algn="just">
              <a:defRPr/>
            </a:pPr>
            <a:r>
              <a:rPr lang="en-US" dirty="0">
                <a:solidFill>
                  <a:prstClr val="black"/>
                </a:solidFill>
                <a:cs typeface="Times New Roman" panose="02020603050405020304" pitchFamily="18" charset="0"/>
              </a:rPr>
              <a:t>Research results obtained in 2020 with the use of supercomputer resources are presented in </a:t>
            </a:r>
            <a:r>
              <a:rPr lang="en-US" dirty="0">
                <a:solidFill>
                  <a:srgbClr val="FF0000"/>
                </a:solidFill>
                <a:cs typeface="Times New Roman" panose="02020603050405020304" pitchFamily="18" charset="0"/>
              </a:rPr>
              <a:t>65</a:t>
            </a:r>
            <a:r>
              <a:rPr lang="en-US" dirty="0">
                <a:solidFill>
                  <a:prstClr val="black"/>
                </a:solidFill>
                <a:cs typeface="Times New Roman" panose="02020603050405020304" pitchFamily="18" charset="0"/>
              </a:rPr>
              <a:t> publications</a:t>
            </a:r>
            <a:r>
              <a:rPr lang="ru-RU" dirty="0">
                <a:solidFill>
                  <a:prstClr val="black"/>
                </a:solidFill>
                <a:cs typeface="Times New Roman" panose="02020603050405020304" pitchFamily="18" charset="0"/>
              </a:rPr>
              <a:t>,</a:t>
            </a:r>
            <a:r>
              <a:rPr lang="en-US" dirty="0">
                <a:solidFill>
                  <a:prstClr val="black"/>
                </a:solidFill>
                <a:cs typeface="Times New Roman" panose="02020603050405020304" pitchFamily="18" charset="0"/>
              </a:rPr>
              <a:t> </a:t>
            </a:r>
            <a:r>
              <a:rPr lang="en-US" dirty="0">
                <a:solidFill>
                  <a:srgbClr val="C00000"/>
                </a:solidFill>
                <a:cs typeface="Times New Roman" panose="02020603050405020304" pitchFamily="18" charset="0"/>
              </a:rPr>
              <a:t>6</a:t>
            </a:r>
            <a:r>
              <a:rPr lang="en-US" dirty="0">
                <a:solidFill>
                  <a:prstClr val="black"/>
                </a:solidFill>
                <a:cs typeface="Times New Roman" panose="02020603050405020304" pitchFamily="18" charset="0"/>
              </a:rPr>
              <a:t> of them </a:t>
            </a:r>
            <a:r>
              <a:rPr lang="en-US" dirty="0">
                <a:solidFill>
                  <a:srgbClr val="C00000"/>
                </a:solidFill>
                <a:cs typeface="Times New Roman" panose="02020603050405020304" pitchFamily="18" charset="0"/>
              </a:rPr>
              <a:t>in Q1</a:t>
            </a:r>
            <a:r>
              <a:rPr lang="en-US" dirty="0">
                <a:solidFill>
                  <a:prstClr val="black"/>
                </a:solidFill>
                <a:cs typeface="Times New Roman" panose="02020603050405020304" pitchFamily="18" charset="0"/>
              </a:rPr>
              <a:t>, </a:t>
            </a:r>
            <a:r>
              <a:rPr lang="en-US" dirty="0">
                <a:solidFill>
                  <a:srgbClr val="C00000"/>
                </a:solidFill>
                <a:cs typeface="Times New Roman" panose="02020603050405020304" pitchFamily="18" charset="0"/>
              </a:rPr>
              <a:t>7 in Q2</a:t>
            </a:r>
            <a:r>
              <a:rPr lang="en-US" dirty="0">
                <a:solidFill>
                  <a:prstClr val="black"/>
                </a:solidFill>
                <a:cs typeface="Times New Roman" panose="02020603050405020304" pitchFamily="18" charset="0"/>
              </a:rPr>
              <a:t>.</a:t>
            </a:r>
          </a:p>
        </p:txBody>
      </p:sp>
      <p:pic>
        <p:nvPicPr>
          <p:cNvPr id="3" name="Рисунок 2"/>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352192" y="1064938"/>
            <a:ext cx="2880360" cy="2494602"/>
          </a:xfrm>
          <a:prstGeom prst="rect">
            <a:avLst/>
          </a:prstGeom>
        </p:spPr>
      </p:pic>
      <p:pic>
        <p:nvPicPr>
          <p:cNvPr id="5" name="Рисунок 4"/>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216150" y="1064937"/>
            <a:ext cx="1787007" cy="2486270"/>
          </a:xfrm>
          <a:prstGeom prst="rect">
            <a:avLst/>
          </a:prstGeom>
        </p:spPr>
      </p:pic>
      <p:sp>
        <p:nvSpPr>
          <p:cNvPr id="6" name="Прямоугольник 5"/>
          <p:cNvSpPr/>
          <p:nvPr/>
        </p:nvSpPr>
        <p:spPr>
          <a:xfrm>
            <a:off x="5413452" y="1165109"/>
            <a:ext cx="6423871" cy="1477328"/>
          </a:xfrm>
          <a:prstGeom prst="rect">
            <a:avLst/>
          </a:prstGeom>
        </p:spPr>
        <p:txBody>
          <a:bodyPr wrap="square">
            <a:spAutoFit/>
          </a:bodyPr>
          <a:lstStyle/>
          <a:p>
            <a:pPr algn="just"/>
            <a:r>
              <a:rPr lang="en-US" dirty="0">
                <a:solidFill>
                  <a:prstClr val="black"/>
                </a:solidFill>
                <a:cs typeface="Times New Roman" panose="02020603050405020304" pitchFamily="18" charset="0"/>
              </a:rPr>
              <a:t>For the high-speed data storage system developed and implemented for the JINR </a:t>
            </a:r>
            <a:r>
              <a:rPr lang="en-US" dirty="0">
                <a:solidFill>
                  <a:srgbClr val="990000"/>
                </a:solidFill>
                <a:cs typeface="Times New Roman" panose="02020603050405020304" pitchFamily="18" charset="0"/>
              </a:rPr>
              <a:t>“</a:t>
            </a:r>
            <a:r>
              <a:rPr lang="en-US" dirty="0" err="1">
                <a:solidFill>
                  <a:srgbClr val="990000"/>
                </a:solidFill>
                <a:cs typeface="Times New Roman" panose="02020603050405020304" pitchFamily="18" charset="0"/>
              </a:rPr>
              <a:t>Govorun</a:t>
            </a:r>
            <a:r>
              <a:rPr lang="en-US" dirty="0">
                <a:solidFill>
                  <a:srgbClr val="990000"/>
                </a:solidFill>
                <a:cs typeface="Times New Roman" panose="02020603050405020304" pitchFamily="18" charset="0"/>
              </a:rPr>
              <a:t>” supercomputer, </a:t>
            </a:r>
            <a:r>
              <a:rPr lang="en-US" dirty="0">
                <a:solidFill>
                  <a:prstClr val="black"/>
                </a:solidFill>
                <a:cs typeface="Times New Roman" panose="02020603050405020304" pitchFamily="18" charset="0"/>
              </a:rPr>
              <a:t>RSC Group received the prestigious </a:t>
            </a:r>
            <a:r>
              <a:rPr lang="en-US" dirty="0">
                <a:solidFill>
                  <a:srgbClr val="990000"/>
                </a:solidFill>
                <a:cs typeface="Times New Roman" panose="02020603050405020304" pitchFamily="18" charset="0"/>
              </a:rPr>
              <a:t>Russian DC Award 2020 in “The Best IT Solution for Data Centers” </a:t>
            </a:r>
            <a:r>
              <a:rPr lang="en-US" dirty="0">
                <a:solidFill>
                  <a:prstClr val="black"/>
                </a:solidFill>
                <a:cs typeface="Times New Roman" panose="02020603050405020304" pitchFamily="18" charset="0"/>
              </a:rPr>
              <a:t>nomination at the awarding ceremony held on 10 December 2020 in Moscow</a:t>
            </a:r>
            <a:r>
              <a:rPr lang="ru-RU" dirty="0">
                <a:solidFill>
                  <a:prstClr val="black"/>
                </a:solidFill>
                <a:cs typeface="Times New Roman" panose="02020603050405020304" pitchFamily="18" charset="0"/>
              </a:rPr>
              <a:t>.</a:t>
            </a:r>
          </a:p>
        </p:txBody>
      </p:sp>
      <p:pic>
        <p:nvPicPr>
          <p:cNvPr id="37" name="Рисунок 4">
            <a:extLst>
              <a:ext uri="{FF2B5EF4-FFF2-40B4-BE49-F238E27FC236}">
                <a16:creationId xmlns:a16="http://schemas.microsoft.com/office/drawing/2014/main" id="{A3703FC5-0AD3-4E8B-BFDD-9EE7602D1D99}"/>
              </a:ext>
            </a:extLst>
          </p:cNvPr>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1045370" y="143544"/>
            <a:ext cx="1003255" cy="76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Группа 35">
            <a:extLst>
              <a:ext uri="{FF2B5EF4-FFF2-40B4-BE49-F238E27FC236}">
                <a16:creationId xmlns:a16="http://schemas.microsoft.com/office/drawing/2014/main" id="{DBE1335B-C204-4BEC-B11B-22DA4CA1EC89}"/>
              </a:ext>
            </a:extLst>
          </p:cNvPr>
          <p:cNvGrpSpPr/>
          <p:nvPr/>
        </p:nvGrpSpPr>
        <p:grpSpPr>
          <a:xfrm>
            <a:off x="1" y="132670"/>
            <a:ext cx="1352550" cy="813904"/>
            <a:chOff x="1" y="132670"/>
            <a:chExt cx="1352550" cy="813904"/>
          </a:xfrm>
        </p:grpSpPr>
        <p:pic>
          <p:nvPicPr>
            <p:cNvPr id="39" name="Рисунок 38">
              <a:extLst>
                <a:ext uri="{FF2B5EF4-FFF2-40B4-BE49-F238E27FC236}">
                  <a16:creationId xmlns:a16="http://schemas.microsoft.com/office/drawing/2014/main" id="{A8519532-5322-46CF-8C57-3B10E46DA1A4}"/>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40" name="Прямоугольник 39">
              <a:extLst>
                <a:ext uri="{FF2B5EF4-FFF2-40B4-BE49-F238E27FC236}">
                  <a16:creationId xmlns:a16="http://schemas.microsoft.com/office/drawing/2014/main" id="{65D87518-7F38-4F34-9923-0821DD105329}"/>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210835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3833F5C-EDE2-4E6E-80F2-F8DBFABA50CF}"/>
              </a:ext>
            </a:extLst>
          </p:cNvPr>
          <p:cNvSpPr/>
          <p:nvPr/>
        </p:nvSpPr>
        <p:spPr>
          <a:xfrm flipH="1">
            <a:off x="0" y="97726"/>
            <a:ext cx="12192000" cy="752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2600" b="1" cap="small" dirty="0">
                <a:solidFill>
                  <a:srgbClr val="0066CC"/>
                </a:solidFill>
                <a:latin typeface="Calibri" panose="020F0502020204030204" pitchFamily="34" charset="0"/>
                <a:cs typeface="Calibri" panose="020F0502020204030204" pitchFamily="34" charset="0"/>
              </a:rPr>
              <a:t>TELEPORTATION OF THE BELL STATES ON IBM Q COMPUTERS</a:t>
            </a:r>
            <a:br>
              <a:rPr lang="en-US" sz="2600" b="1" cap="small" dirty="0">
                <a:solidFill>
                  <a:srgbClr val="0066CC"/>
                </a:solidFill>
                <a:latin typeface="Calibri" panose="020F0502020204030204" pitchFamily="34" charset="0"/>
                <a:cs typeface="Calibri" panose="020F0502020204030204" pitchFamily="34" charset="0"/>
              </a:rPr>
            </a:br>
            <a:r>
              <a:rPr lang="en-US" sz="2600" b="1" cap="small" dirty="0">
                <a:solidFill>
                  <a:srgbClr val="0066CC"/>
                </a:solidFill>
                <a:latin typeface="Calibri" panose="020F0502020204030204" pitchFamily="34" charset="0"/>
                <a:cs typeface="Calibri" panose="020F0502020204030204" pitchFamily="34" charset="0"/>
              </a:rPr>
              <a:t>UNDER THEIR HARDWARE ERRORS</a:t>
            </a:r>
            <a:r>
              <a:rPr lang="ru-RU" sz="2600" b="1" cap="small" dirty="0">
                <a:solidFill>
                  <a:srgbClr val="0066CC"/>
                </a:solidFill>
                <a:latin typeface="Calibri" panose="020F0502020204030204" pitchFamily="34" charset="0"/>
                <a:cs typeface="Calibri" panose="020F0502020204030204" pitchFamily="34" charset="0"/>
              </a:rPr>
              <a:t>         </a:t>
            </a:r>
          </a:p>
        </p:txBody>
      </p:sp>
      <p:sp>
        <p:nvSpPr>
          <p:cNvPr id="4" name="Прямоугольник 3"/>
          <p:cNvSpPr/>
          <p:nvPr/>
        </p:nvSpPr>
        <p:spPr>
          <a:xfrm>
            <a:off x="4960113" y="6273225"/>
            <a:ext cx="7011170" cy="523220"/>
          </a:xfrm>
          <a:prstGeom prst="rect">
            <a:avLst/>
          </a:prstGeom>
        </p:spPr>
        <p:txBody>
          <a:bodyPr wrap="square">
            <a:spAutoFit/>
          </a:bodyPr>
          <a:lstStyle/>
          <a:p>
            <a:r>
              <a:rPr lang="en-US" sz="1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Gerdt</a:t>
            </a:r>
            <a:r>
              <a:rPr lang="en-U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V.P., </a:t>
            </a:r>
            <a:r>
              <a:rPr lang="en-US" sz="1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Kotkova</a:t>
            </a:r>
            <a:r>
              <a:rPr lang="en-U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E.A. // </a:t>
            </a:r>
            <a:r>
              <a:rPr lang="en-US" sz="1400" dirty="0">
                <a:solidFill>
                  <a:prstClr val="black"/>
                </a:solidFill>
                <a:latin typeface="Times New Roman" panose="02020603050405020304" pitchFamily="18" charset="0"/>
                <a:cs typeface="Times New Roman" panose="02020603050405020304" pitchFamily="18" charset="0"/>
              </a:rPr>
              <a:t>Communications in Computer and Information Science, vol 1337, pp 129-143, 2021 </a:t>
            </a:r>
            <a:endParaRPr lang="ru-RU"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2" name="Рисунок 10">
            <a:extLst>
              <a:ext uri="{FF2B5EF4-FFF2-40B4-BE49-F238E27FC236}">
                <a16:creationId xmlns:a16="http://schemas.microsoft.com/office/drawing/2014/main" id="{79676BDA-31D7-40AA-A1A7-EB647E71D206}"/>
              </a:ext>
            </a:extLst>
          </p:cNvPr>
          <p:cNvPicPr/>
          <p:nvPr/>
        </p:nvPicPr>
        <p:blipFill>
          <a:blip r:embed="rId3" cstate="screen">
            <a:extLst>
              <a:ext uri="{28A0092B-C50C-407E-A947-70E740481C1C}">
                <a14:useLocalDpi xmlns:a14="http://schemas.microsoft.com/office/drawing/2010/main"/>
              </a:ext>
            </a:extLst>
          </a:blip>
          <a:stretch/>
        </p:blipFill>
        <p:spPr>
          <a:xfrm>
            <a:off x="73740" y="2954686"/>
            <a:ext cx="2039400" cy="676800"/>
          </a:xfrm>
          <a:prstGeom prst="rect">
            <a:avLst/>
          </a:prstGeom>
          <a:ln>
            <a:noFill/>
          </a:ln>
        </p:spPr>
      </p:pic>
      <p:grpSp>
        <p:nvGrpSpPr>
          <p:cNvPr id="32" name="Группа 31"/>
          <p:cNvGrpSpPr/>
          <p:nvPr/>
        </p:nvGrpSpPr>
        <p:grpSpPr>
          <a:xfrm>
            <a:off x="2126125" y="2584255"/>
            <a:ext cx="5874369" cy="1840532"/>
            <a:chOff x="1471725" y="3683418"/>
            <a:chExt cx="5549184" cy="1828680"/>
          </a:xfrm>
        </p:grpSpPr>
        <p:pic>
          <p:nvPicPr>
            <p:cNvPr id="20" name="Рисунок 19">
              <a:extLst>
                <a:ext uri="{FF2B5EF4-FFF2-40B4-BE49-F238E27FC236}">
                  <a16:creationId xmlns:a16="http://schemas.microsoft.com/office/drawing/2014/main" id="{B6A05392-DDEE-4105-A5F9-F2DBD3315F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71725" y="3683418"/>
              <a:ext cx="5229819" cy="1440934"/>
            </a:xfrm>
            <a:prstGeom prst="rect">
              <a:avLst/>
            </a:prstGeom>
          </p:spPr>
        </p:pic>
        <p:sp>
          <p:nvSpPr>
            <p:cNvPr id="27" name="TextBox 26">
              <a:extLst>
                <a:ext uri="{FF2B5EF4-FFF2-40B4-BE49-F238E27FC236}">
                  <a16:creationId xmlns:a16="http://schemas.microsoft.com/office/drawing/2014/main" id="{0CDFAA1B-1375-41E8-B19C-9871BB99352F}"/>
                </a:ext>
              </a:extLst>
            </p:cNvPr>
            <p:cNvSpPr txBox="1"/>
            <p:nvPr/>
          </p:nvSpPr>
          <p:spPr>
            <a:xfrm>
              <a:off x="5563932" y="5173544"/>
              <a:ext cx="1456977" cy="338554"/>
            </a:xfrm>
            <a:prstGeom prst="rect">
              <a:avLst/>
            </a:prstGeom>
            <a:noFill/>
          </p:spPr>
          <p:txBody>
            <a:bodyPr wrap="square" rtlCol="0">
              <a:spAutoFit/>
            </a:bodyPr>
            <a:lstStyle/>
            <a:p>
              <a:r>
                <a:rPr lang="en-US" sz="1600" spc="-1" dirty="0">
                  <a:solidFill>
                    <a:srgbClr val="002060"/>
                  </a:solidFill>
                  <a:latin typeface="Times New Roman" panose="02020603050405020304" pitchFamily="18" charset="0"/>
                  <a:cs typeface="Times New Roman" panose="02020603050405020304" pitchFamily="18" charset="0"/>
                </a:rPr>
                <a:t>Measurements</a:t>
              </a:r>
              <a:endParaRPr lang="ru-RU" sz="1600" spc="-1" dirty="0">
                <a:solidFill>
                  <a:srgbClr val="002060"/>
                </a:solidFill>
                <a:latin typeface="Times New Roman" panose="02020603050405020304" pitchFamily="18" charset="0"/>
                <a:cs typeface="Times New Roman" panose="02020603050405020304" pitchFamily="18" charset="0"/>
              </a:endParaRPr>
            </a:p>
          </p:txBody>
        </p:sp>
        <p:sp>
          <p:nvSpPr>
            <p:cNvPr id="28" name="Правая фигурная скобка 27">
              <a:extLst>
                <a:ext uri="{FF2B5EF4-FFF2-40B4-BE49-F238E27FC236}">
                  <a16:creationId xmlns:a16="http://schemas.microsoft.com/office/drawing/2014/main" id="{4690494B-52A7-4FF2-998B-BF27E1E1E7C2}"/>
                </a:ext>
              </a:extLst>
            </p:cNvPr>
            <p:cNvSpPr/>
            <p:nvPr/>
          </p:nvSpPr>
          <p:spPr>
            <a:xfrm rot="5400000">
              <a:off x="6284794" y="4927288"/>
              <a:ext cx="117728" cy="447311"/>
            </a:xfrm>
            <a:prstGeom prst="rightBrace">
              <a:avLst>
                <a:gd name="adj1" fmla="val 48971"/>
                <a:gd name="adj2" fmla="val 49055"/>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ru-RU" dirty="0">
                <a:solidFill>
                  <a:prstClr val="black"/>
                </a:solidFill>
              </a:endParaRPr>
            </a:p>
          </p:txBody>
        </p:sp>
      </p:grpSp>
      <p:sp>
        <p:nvSpPr>
          <p:cNvPr id="5" name="TextBox 4">
            <a:extLst>
              <a:ext uri="{FF2B5EF4-FFF2-40B4-BE49-F238E27FC236}">
                <a16:creationId xmlns:a16="http://schemas.microsoft.com/office/drawing/2014/main" id="{A2F2497B-ED09-4B71-BA7D-0B6BC5B3D72D}"/>
              </a:ext>
            </a:extLst>
          </p:cNvPr>
          <p:cNvSpPr txBox="1"/>
          <p:nvPr/>
        </p:nvSpPr>
        <p:spPr>
          <a:xfrm>
            <a:off x="163960" y="1005250"/>
            <a:ext cx="11500672" cy="1200329"/>
          </a:xfrm>
          <a:prstGeom prst="rect">
            <a:avLst/>
          </a:prstGeom>
          <a:noFill/>
        </p:spPr>
        <p:txBody>
          <a:bodyPr wrap="square" rtlCol="0">
            <a:spAutoFit/>
          </a:bodyPr>
          <a:lstStyle/>
          <a:p>
            <a:pPr algn="just"/>
            <a:r>
              <a:rPr lang="en-US" dirty="0">
                <a:solidFill>
                  <a:prstClr val="black"/>
                </a:solidFill>
                <a:latin typeface="Times New Roman" panose="02020603050405020304" pitchFamily="18" charset="0"/>
                <a:cs typeface="Times New Roman" panose="02020603050405020304" pitchFamily="18" charset="0"/>
              </a:rPr>
              <a:t>In the framework of the project “</a:t>
            </a:r>
            <a:r>
              <a:rPr lang="en-US" dirty="0" err="1">
                <a:solidFill>
                  <a:prstClr val="black"/>
                </a:solidFill>
                <a:latin typeface="Times New Roman" panose="02020603050405020304" pitchFamily="18" charset="0"/>
                <a:cs typeface="Times New Roman" panose="02020603050405020304" pitchFamily="18" charset="0"/>
              </a:rPr>
              <a:t>Superheavy</a:t>
            </a:r>
            <a:r>
              <a:rPr lang="en-US" dirty="0">
                <a:solidFill>
                  <a:prstClr val="black"/>
                </a:solidFill>
                <a:latin typeface="Times New Roman" panose="02020603050405020304" pitchFamily="18" charset="0"/>
                <a:cs typeface="Times New Roman" panose="02020603050405020304" pitchFamily="18" charset="0"/>
              </a:rPr>
              <a:t> nuclei and atoms: the limits of the masses of nuclei and the boundaries of D.V. Mendeleev’s Periodic Table” (grant of the Russian Ministry of Science and Higher Education No. </a:t>
            </a:r>
            <a:r>
              <a:rPr lang="ru-RU" dirty="0">
                <a:solidFill>
                  <a:prstClr val="black"/>
                </a:solidFill>
                <a:latin typeface="Times New Roman" panose="02020603050405020304" pitchFamily="18" charset="0"/>
                <a:cs typeface="Times New Roman" panose="02020603050405020304" pitchFamily="18" charset="0"/>
              </a:rPr>
              <a:t>075-10-2020-117</a:t>
            </a:r>
            <a:r>
              <a:rPr lang="en-US" dirty="0">
                <a:solidFill>
                  <a:prstClr val="black"/>
                </a:solidFill>
                <a:latin typeface="Times New Roman" panose="02020603050405020304" pitchFamily="18" charset="0"/>
                <a:cs typeface="Times New Roman" panose="02020603050405020304" pitchFamily="18" charset="0"/>
              </a:rPr>
              <a:t>), an algorithm for quantum teleportation of the Bell states on different IBM five-</a:t>
            </a:r>
            <a:r>
              <a:rPr lang="en-US" dirty="0" err="1">
                <a:solidFill>
                  <a:prstClr val="black"/>
                </a:solidFill>
                <a:latin typeface="Times New Roman" panose="02020603050405020304" pitchFamily="18" charset="0"/>
                <a:cs typeface="Times New Roman" panose="02020603050405020304" pitchFamily="18" charset="0"/>
              </a:rPr>
              <a:t>qubit</a:t>
            </a:r>
            <a:r>
              <a:rPr lang="en-US" dirty="0">
                <a:solidFill>
                  <a:prstClr val="black"/>
                </a:solidFill>
                <a:latin typeface="Times New Roman" panose="02020603050405020304" pitchFamily="18" charset="0"/>
                <a:cs typeface="Times New Roman" panose="02020603050405020304" pitchFamily="18" charset="0"/>
              </a:rPr>
              <a:t> processors was implemented.</a:t>
            </a:r>
            <a:br>
              <a:rPr lang="en-US" dirty="0">
                <a:solidFill>
                  <a:prstClr val="black"/>
                </a:solidFill>
                <a:latin typeface="Times New Roman" panose="02020603050405020304" pitchFamily="18" charset="0"/>
                <a:cs typeface="Times New Roman" panose="02020603050405020304" pitchFamily="18" charset="0"/>
              </a:rPr>
            </a:br>
            <a:r>
              <a:rPr lang="en-US" dirty="0">
                <a:solidFill>
                  <a:prstClr val="black"/>
                </a:solidFill>
                <a:latin typeface="Times New Roman" panose="02020603050405020304" pitchFamily="18" charset="0"/>
                <a:cs typeface="Times New Roman" panose="02020603050405020304" pitchFamily="18" charset="0"/>
              </a:rPr>
              <a:t>To reduce arising errors, several modifications of the original teleportation protocol were proposed. </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FC1783E-4EF0-4FAE-8045-6FB13EB002C9}"/>
              </a:ext>
            </a:extLst>
          </p:cNvPr>
          <p:cNvSpPr txBox="1"/>
          <p:nvPr/>
        </p:nvSpPr>
        <p:spPr>
          <a:xfrm>
            <a:off x="1814952" y="2291017"/>
            <a:ext cx="6361677" cy="338554"/>
          </a:xfrm>
          <a:prstGeom prst="rect">
            <a:avLst/>
          </a:prstGeom>
          <a:noFill/>
        </p:spPr>
        <p:txBody>
          <a:bodyPr wrap="square" rtlCol="0">
            <a:spAutoFit/>
          </a:bodyPr>
          <a:lstStyle/>
          <a:p>
            <a:pPr algn="ctr"/>
            <a:r>
              <a:rPr lang="en-US" sz="1600" spc="-1" dirty="0">
                <a:solidFill>
                  <a:srgbClr val="002060"/>
                </a:solidFill>
                <a:latin typeface="Times New Roman" panose="02020603050405020304" pitchFamily="18" charset="0"/>
                <a:cs typeface="Times New Roman" panose="02020603050405020304" pitchFamily="18" charset="0"/>
              </a:rPr>
              <a:t>Quantum scheme of teleportation</a:t>
            </a:r>
            <a:r>
              <a:rPr lang="ru-RU" sz="1600" spc="-1" dirty="0">
                <a:solidFill>
                  <a:srgbClr val="002060"/>
                </a:solidFill>
                <a:latin typeface="Times New Roman" panose="02020603050405020304" pitchFamily="18" charset="0"/>
                <a:cs typeface="Times New Roman" panose="02020603050405020304" pitchFamily="18" charset="0"/>
              </a:rPr>
              <a:t> </a:t>
            </a:r>
            <a:r>
              <a:rPr lang="en-US" sz="1600" spc="-1" dirty="0">
                <a:solidFill>
                  <a:srgbClr val="002060"/>
                </a:solidFill>
                <a:latin typeface="Times New Roman" panose="02020603050405020304" pitchFamily="18" charset="0"/>
                <a:cs typeface="Times New Roman" panose="02020603050405020304" pitchFamily="18" charset="0"/>
              </a:rPr>
              <a:t>on IBM Q Rome and Santiago</a:t>
            </a:r>
            <a:endParaRPr lang="ru-RU" sz="1600" spc="-1" dirty="0">
              <a:solidFill>
                <a:srgbClr val="002060"/>
              </a:solidFill>
              <a:latin typeface="Times New Roman" panose="02020603050405020304" pitchFamily="18" charset="0"/>
              <a:cs typeface="Times New Roman" panose="02020603050405020304" pitchFamily="18" charset="0"/>
            </a:endParaRPr>
          </a:p>
        </p:txBody>
      </p:sp>
      <p:pic>
        <p:nvPicPr>
          <p:cNvPr id="16" name="Рисунок 15">
            <a:extLst>
              <a:ext uri="{FF2B5EF4-FFF2-40B4-BE49-F238E27FC236}">
                <a16:creationId xmlns:a16="http://schemas.microsoft.com/office/drawing/2014/main" id="{1E2CA562-7748-4CEF-96B0-819BBB8F50D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1000"/>
                    </a14:imgEffect>
                  </a14:imgLayer>
                </a14:imgProps>
              </a:ext>
            </a:extLst>
          </a:blip>
          <a:stretch>
            <a:fillRect/>
          </a:stretch>
        </p:blipFill>
        <p:spPr>
          <a:xfrm>
            <a:off x="126943" y="4397205"/>
            <a:ext cx="4739697" cy="2359409"/>
          </a:xfrm>
          <a:prstGeom prst="rect">
            <a:avLst/>
          </a:prstGeom>
        </p:spPr>
      </p:pic>
      <p:sp>
        <p:nvSpPr>
          <p:cNvPr id="9" name="TextBox 8">
            <a:extLst>
              <a:ext uri="{FF2B5EF4-FFF2-40B4-BE49-F238E27FC236}">
                <a16:creationId xmlns:a16="http://schemas.microsoft.com/office/drawing/2014/main" id="{218612DC-0BA7-43CA-806A-940BD6D56544}"/>
              </a:ext>
            </a:extLst>
          </p:cNvPr>
          <p:cNvSpPr txBox="1"/>
          <p:nvPr/>
        </p:nvSpPr>
        <p:spPr>
          <a:xfrm>
            <a:off x="538077" y="4201447"/>
            <a:ext cx="4089265" cy="338554"/>
          </a:xfrm>
          <a:prstGeom prst="rect">
            <a:avLst/>
          </a:prstGeom>
          <a:noFill/>
        </p:spPr>
        <p:txBody>
          <a:bodyPr wrap="square" rtlCol="0">
            <a:spAutoFit/>
          </a:bodyPr>
          <a:lstStyle/>
          <a:p>
            <a:pPr algn="ctr">
              <a:defRPr/>
            </a:pPr>
            <a:r>
              <a:rPr lang="ru-RU" sz="1600" spc="-1" dirty="0" err="1">
                <a:solidFill>
                  <a:srgbClr val="002060"/>
                </a:solidFill>
                <a:latin typeface="Times New Roman" panose="02020603050405020304" pitchFamily="18" charset="0"/>
                <a:cs typeface="Times New Roman" panose="02020603050405020304" pitchFamily="18" charset="0"/>
              </a:rPr>
              <a:t>Output</a:t>
            </a:r>
            <a:r>
              <a:rPr lang="ru-RU" sz="1600" spc="-1" dirty="0">
                <a:solidFill>
                  <a:srgbClr val="002060"/>
                </a:solidFill>
                <a:latin typeface="Times New Roman" panose="02020603050405020304" pitchFamily="18" charset="0"/>
                <a:cs typeface="Times New Roman" panose="02020603050405020304" pitchFamily="18" charset="0"/>
              </a:rPr>
              <a:t> </a:t>
            </a:r>
            <a:r>
              <a:rPr lang="ru-RU" sz="1600" spc="-1" dirty="0" err="1">
                <a:solidFill>
                  <a:srgbClr val="002060"/>
                </a:solidFill>
                <a:latin typeface="Times New Roman" panose="02020603050405020304" pitchFamily="18" charset="0"/>
                <a:cs typeface="Times New Roman" panose="02020603050405020304" pitchFamily="18" charset="0"/>
              </a:rPr>
              <a:t>of</a:t>
            </a:r>
            <a:r>
              <a:rPr lang="ru-RU" sz="1600" spc="-1" dirty="0">
                <a:solidFill>
                  <a:srgbClr val="002060"/>
                </a:solidFill>
                <a:latin typeface="Times New Roman" panose="02020603050405020304" pitchFamily="18" charset="0"/>
                <a:cs typeface="Times New Roman" panose="02020603050405020304" pitchFamily="18" charset="0"/>
              </a:rPr>
              <a:t> </a:t>
            </a:r>
            <a:r>
              <a:rPr lang="en-US" sz="1600" spc="-1" dirty="0">
                <a:solidFill>
                  <a:srgbClr val="002060"/>
                </a:solidFill>
                <a:latin typeface="Times New Roman" panose="02020603050405020304" pitchFamily="18" charset="0"/>
                <a:cs typeface="Times New Roman" panose="02020603050405020304" pitchFamily="18" charset="0"/>
              </a:rPr>
              <a:t>IBM Q Yorktown</a:t>
            </a:r>
            <a:r>
              <a:rPr lang="ru-RU" sz="1600" spc="-1" dirty="0">
                <a:solidFill>
                  <a:srgbClr val="002060"/>
                </a:solidFill>
                <a:latin typeface="Times New Roman" panose="02020603050405020304" pitchFamily="18" charset="0"/>
                <a:cs typeface="Times New Roman" panose="02020603050405020304" pitchFamily="18" charset="0"/>
              </a:rPr>
              <a:t>  </a:t>
            </a:r>
            <a:r>
              <a:rPr lang="ru-RU" sz="1600" spc="-1" dirty="0" err="1">
                <a:solidFill>
                  <a:srgbClr val="002060"/>
                </a:solidFill>
                <a:latin typeface="Times New Roman" panose="02020603050405020304" pitchFamily="18" charset="0"/>
                <a:cs typeface="Times New Roman" panose="02020603050405020304" pitchFamily="18" charset="0"/>
              </a:rPr>
              <a:t>with</a:t>
            </a:r>
            <a:r>
              <a:rPr lang="ru-RU" sz="1600" spc="-1" dirty="0">
                <a:solidFill>
                  <a:srgbClr val="002060"/>
                </a:solidFill>
                <a:latin typeface="Times New Roman" panose="02020603050405020304" pitchFamily="18" charset="0"/>
                <a:cs typeface="Times New Roman" panose="02020603050405020304" pitchFamily="18" charset="0"/>
              </a:rPr>
              <a:t> “</a:t>
            </a:r>
            <a:r>
              <a:rPr lang="ru-RU" sz="1600" spc="-1" dirty="0" err="1">
                <a:solidFill>
                  <a:srgbClr val="002060"/>
                </a:solidFill>
                <a:latin typeface="Times New Roman" panose="02020603050405020304" pitchFamily="18" charset="0"/>
                <a:cs typeface="Times New Roman" panose="02020603050405020304" pitchFamily="18" charset="0"/>
              </a:rPr>
              <a:t>noisy</a:t>
            </a:r>
            <a:r>
              <a:rPr lang="ru-RU" sz="1600" spc="-1" dirty="0">
                <a:solidFill>
                  <a:srgbClr val="002060"/>
                </a:solidFill>
                <a:latin typeface="Times New Roman" panose="02020603050405020304" pitchFamily="18" charset="0"/>
                <a:cs typeface="Times New Roman" panose="02020603050405020304" pitchFamily="18" charset="0"/>
              </a:rPr>
              <a:t>” </a:t>
            </a:r>
            <a:r>
              <a:rPr lang="ru-RU" sz="1600" spc="-1" dirty="0" err="1">
                <a:solidFill>
                  <a:srgbClr val="002060"/>
                </a:solidFill>
                <a:latin typeface="Times New Roman" panose="02020603050405020304" pitchFamily="18" charset="0"/>
                <a:cs typeface="Times New Roman" panose="02020603050405020304" pitchFamily="18" charset="0"/>
              </a:rPr>
              <a:t>gates</a:t>
            </a:r>
            <a:endParaRPr lang="ru-RU" sz="1600" spc="-1" dirty="0">
              <a:solidFill>
                <a:srgbClr val="002060"/>
              </a:solidFill>
              <a:latin typeface="Times New Roman" panose="02020603050405020304" pitchFamily="18" charset="0"/>
              <a:cs typeface="Times New Roman" panose="02020603050405020304" pitchFamily="18" charset="0"/>
            </a:endParaRPr>
          </a:p>
        </p:txBody>
      </p:sp>
      <p:sp>
        <p:nvSpPr>
          <p:cNvPr id="29" name="Прямоугольник 28">
            <a:extLst>
              <a:ext uri="{FF2B5EF4-FFF2-40B4-BE49-F238E27FC236}">
                <a16:creationId xmlns:a16="http://schemas.microsoft.com/office/drawing/2014/main" id="{B18B2EB0-FBA4-4113-A345-D0E216736D17}"/>
              </a:ext>
            </a:extLst>
          </p:cNvPr>
          <p:cNvSpPr/>
          <p:nvPr/>
        </p:nvSpPr>
        <p:spPr>
          <a:xfrm>
            <a:off x="4995790" y="6301458"/>
            <a:ext cx="858927" cy="252765"/>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solidFill>
                <a:prstClr val="black"/>
              </a:solidFill>
            </a:endParaRPr>
          </a:p>
        </p:txBody>
      </p:sp>
      <p:sp>
        <p:nvSpPr>
          <p:cNvPr id="10" name="Прямоугольник 9"/>
          <p:cNvSpPr/>
          <p:nvPr/>
        </p:nvSpPr>
        <p:spPr>
          <a:xfrm>
            <a:off x="371928" y="2672052"/>
            <a:ext cx="1443024" cy="338554"/>
          </a:xfrm>
          <a:prstGeom prst="rect">
            <a:avLst/>
          </a:prstGeom>
        </p:spPr>
        <p:txBody>
          <a:bodyPr wrap="none">
            <a:spAutoFit/>
          </a:bodyPr>
          <a:lstStyle/>
          <a:p>
            <a:r>
              <a:rPr lang="en-US" sz="1600" spc="-1" dirty="0">
                <a:solidFill>
                  <a:srgbClr val="002060"/>
                </a:solidFill>
                <a:latin typeface="Times New Roman" panose="02020603050405020304" pitchFamily="18" charset="0"/>
                <a:cs typeface="Times New Roman" panose="02020603050405020304" pitchFamily="18" charset="0"/>
              </a:rPr>
              <a:t>Input Bell state</a:t>
            </a:r>
            <a:endParaRPr lang="ru-RU" sz="1600" spc="-1" dirty="0">
              <a:solidFill>
                <a:srgbClr val="002060"/>
              </a:solidFill>
              <a:latin typeface="Times New Roman" panose="02020603050405020304" pitchFamily="18" charset="0"/>
              <a:cs typeface="Times New Roman" panose="02020603050405020304" pitchFamily="18" charset="0"/>
            </a:endParaRPr>
          </a:p>
        </p:txBody>
      </p:sp>
      <p:cxnSp>
        <p:nvCxnSpPr>
          <p:cNvPr id="31" name="Прямая со стрелкой 30">
            <a:extLst>
              <a:ext uri="{FF2B5EF4-FFF2-40B4-BE49-F238E27FC236}">
                <a16:creationId xmlns:a16="http://schemas.microsoft.com/office/drawing/2014/main" id="{068DBAF0-FB05-4FB9-8B21-799F9B768B78}"/>
              </a:ext>
            </a:extLst>
          </p:cNvPr>
          <p:cNvCxnSpPr>
            <a:cxnSpLocks/>
            <a:stCxn id="10" idx="3"/>
          </p:cNvCxnSpPr>
          <p:nvPr/>
        </p:nvCxnSpPr>
        <p:spPr>
          <a:xfrm>
            <a:off x="1814952" y="2841329"/>
            <a:ext cx="474166" cy="0"/>
          </a:xfrm>
          <a:prstGeom prst="straightConnector1">
            <a:avLst/>
          </a:prstGeom>
          <a:ln w="28575">
            <a:solidFill>
              <a:srgbClr val="0070C0"/>
            </a:solidFill>
            <a:tailEnd type="triangle"/>
          </a:ln>
        </p:spPr>
        <p:style>
          <a:lnRef idx="3">
            <a:schemeClr val="accent1"/>
          </a:lnRef>
          <a:fillRef idx="0">
            <a:schemeClr val="accent1"/>
          </a:fillRef>
          <a:effectRef idx="2">
            <a:schemeClr val="accent1"/>
          </a:effectRef>
          <a:fontRef idx="minor">
            <a:schemeClr val="tx1"/>
          </a:fontRef>
        </p:style>
      </p:cxnSp>
      <p:sp>
        <p:nvSpPr>
          <p:cNvPr id="37" name="Прямоугольник 36"/>
          <p:cNvSpPr/>
          <p:nvPr/>
        </p:nvSpPr>
        <p:spPr>
          <a:xfrm>
            <a:off x="4894269" y="4889355"/>
            <a:ext cx="6096000" cy="1200329"/>
          </a:xfrm>
          <a:prstGeom prst="rect">
            <a:avLst/>
          </a:prstGeom>
        </p:spPr>
        <p:txBody>
          <a:bodyPr>
            <a:spAutoFit/>
          </a:bodyPr>
          <a:lstStyle/>
          <a:p>
            <a:pPr algn="just"/>
            <a:r>
              <a:rPr lang="en-US" dirty="0">
                <a:solidFill>
                  <a:prstClr val="black"/>
                </a:solidFill>
                <a:latin typeface="Times New Roman" panose="02020603050405020304" pitchFamily="18" charset="0"/>
                <a:cs typeface="Times New Roman" panose="02020603050405020304" pitchFamily="18" charset="0"/>
              </a:rPr>
              <a:t>The comparison of the dynamics of the teleportation results using the example of the IBM Q Yorktown processor over the past year and a half demonstrates significant progress in improving the characteristics of IBM’s quantum hardware.</a:t>
            </a:r>
            <a:endParaRPr lang="ru-RU" dirty="0">
              <a:solidFill>
                <a:prstClr val="black"/>
              </a:solidFill>
              <a:latin typeface="Times New Roman" panose="02020603050405020304" pitchFamily="18" charset="0"/>
              <a:cs typeface="Times New Roman" panose="02020603050405020304" pitchFamily="18" charset="0"/>
            </a:endParaRPr>
          </a:p>
        </p:txBody>
      </p:sp>
      <p:cxnSp>
        <p:nvCxnSpPr>
          <p:cNvPr id="35" name="Прямая со стрелкой 34">
            <a:extLst>
              <a:ext uri="{FF2B5EF4-FFF2-40B4-BE49-F238E27FC236}">
                <a16:creationId xmlns:a16="http://schemas.microsoft.com/office/drawing/2014/main" id="{068DBAF0-FB05-4FB9-8B21-799F9B768B78}"/>
              </a:ext>
            </a:extLst>
          </p:cNvPr>
          <p:cNvCxnSpPr>
            <a:cxnSpLocks/>
          </p:cNvCxnSpPr>
          <p:nvPr/>
        </p:nvCxnSpPr>
        <p:spPr>
          <a:xfrm flipV="1">
            <a:off x="7577936" y="4145219"/>
            <a:ext cx="594197" cy="45020"/>
          </a:xfrm>
          <a:prstGeom prst="straightConnector1">
            <a:avLst/>
          </a:prstGeom>
          <a:ln w="28575">
            <a:solidFill>
              <a:srgbClr val="0070C0"/>
            </a:solidFill>
            <a:tailEnd type="triangle"/>
          </a:ln>
        </p:spPr>
        <p:style>
          <a:lnRef idx="3">
            <a:schemeClr val="accent1"/>
          </a:lnRef>
          <a:fillRef idx="0">
            <a:schemeClr val="accent1"/>
          </a:fillRef>
          <a:effectRef idx="2">
            <a:schemeClr val="accent1"/>
          </a:effectRef>
          <a:fontRef idx="minor">
            <a:schemeClr val="tx1"/>
          </a:fontRef>
        </p:style>
      </p:cxnSp>
      <p:pic>
        <p:nvPicPr>
          <p:cNvPr id="11" name="Рисунок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95630" y="2309975"/>
            <a:ext cx="3765695" cy="2528168"/>
          </a:xfrm>
          <a:prstGeom prst="rect">
            <a:avLst/>
          </a:prstGeom>
        </p:spPr>
      </p:pic>
      <p:pic>
        <p:nvPicPr>
          <p:cNvPr id="24" name="Рисунок 4">
            <a:extLst>
              <a:ext uri="{FF2B5EF4-FFF2-40B4-BE49-F238E27FC236}">
                <a16:creationId xmlns:a16="http://schemas.microsoft.com/office/drawing/2014/main" id="{A3703FC5-0AD3-4E8B-BFDD-9EE7602D1D9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045370" y="143544"/>
            <a:ext cx="1003255" cy="76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Группа 24">
            <a:extLst>
              <a:ext uri="{FF2B5EF4-FFF2-40B4-BE49-F238E27FC236}">
                <a16:creationId xmlns:a16="http://schemas.microsoft.com/office/drawing/2014/main" id="{DBE1335B-C204-4BEC-B11B-22DA4CA1EC89}"/>
              </a:ext>
            </a:extLst>
          </p:cNvPr>
          <p:cNvGrpSpPr/>
          <p:nvPr/>
        </p:nvGrpSpPr>
        <p:grpSpPr>
          <a:xfrm>
            <a:off x="1" y="132670"/>
            <a:ext cx="1352550" cy="813904"/>
            <a:chOff x="1" y="132670"/>
            <a:chExt cx="1352550" cy="813904"/>
          </a:xfrm>
        </p:grpSpPr>
        <p:pic>
          <p:nvPicPr>
            <p:cNvPr id="26" name="Рисунок 25">
              <a:extLst>
                <a:ext uri="{FF2B5EF4-FFF2-40B4-BE49-F238E27FC236}">
                  <a16:creationId xmlns:a16="http://schemas.microsoft.com/office/drawing/2014/main" id="{A8519532-5322-46CF-8C57-3B10E46DA1A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30" name="Прямоугольник 29">
              <a:extLst>
                <a:ext uri="{FF2B5EF4-FFF2-40B4-BE49-F238E27FC236}">
                  <a16:creationId xmlns:a16="http://schemas.microsoft.com/office/drawing/2014/main" id="{65D87518-7F38-4F34-9923-0821DD105329}"/>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005418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881158" y="785795"/>
            <a:ext cx="8429684" cy="646331"/>
          </a:xfrm>
          <a:prstGeom prst="rect">
            <a:avLst/>
          </a:prstGeom>
          <a:solidFill>
            <a:schemeClr val="accent3">
              <a:lumMod val="20000"/>
              <a:lumOff val="80000"/>
            </a:schemeClr>
          </a:solidFill>
        </p:spPr>
        <p:txBody>
          <a:bodyPr wrap="square" rtlCol="0">
            <a:spAutoFit/>
          </a:bodyPr>
          <a:lstStyle/>
          <a:p>
            <a:pPr algn="ctr"/>
            <a:r>
              <a:rPr lang="en-US" b="1" dirty="0">
                <a:solidFill>
                  <a:schemeClr val="accent2">
                    <a:lumMod val="50000"/>
                  </a:schemeClr>
                </a:solidFill>
              </a:rPr>
              <a:t>Theoretical physics on the basis of advanced mathematics, cross-disciplinary research, support of the JINR experimental program,</a:t>
            </a:r>
            <a:r>
              <a:rPr lang="ru-RU" b="1" dirty="0">
                <a:solidFill>
                  <a:schemeClr val="accent2">
                    <a:lumMod val="50000"/>
                  </a:schemeClr>
                </a:solidFill>
              </a:rPr>
              <a:t> </a:t>
            </a:r>
            <a:r>
              <a:rPr lang="en-US" b="1" dirty="0">
                <a:solidFill>
                  <a:schemeClr val="accent2">
                    <a:lumMod val="50000"/>
                  </a:schemeClr>
                </a:solidFill>
              </a:rPr>
              <a:t>interplay of research and education</a:t>
            </a:r>
            <a:endParaRPr lang="ru-RU" b="1" dirty="0">
              <a:solidFill>
                <a:schemeClr val="accent2">
                  <a:lumMod val="50000"/>
                </a:schemeClr>
              </a:solidFill>
            </a:endParaRPr>
          </a:p>
        </p:txBody>
      </p:sp>
      <p:sp>
        <p:nvSpPr>
          <p:cNvPr id="29" name="TextBox 28"/>
          <p:cNvSpPr txBox="1"/>
          <p:nvPr/>
        </p:nvSpPr>
        <p:spPr>
          <a:xfrm>
            <a:off x="4738678" y="1643050"/>
            <a:ext cx="5857916" cy="1754326"/>
          </a:xfrm>
          <a:prstGeom prst="rect">
            <a:avLst/>
          </a:prstGeom>
          <a:noFill/>
          <a:ln>
            <a:solidFill>
              <a:srgbClr val="0000CC"/>
            </a:solidFill>
          </a:ln>
        </p:spPr>
        <p:txBody>
          <a:bodyPr wrap="square" rtlCol="0">
            <a:spAutoFit/>
          </a:bodyPr>
          <a:lstStyle/>
          <a:p>
            <a:pPr algn="ctr"/>
            <a:r>
              <a:rPr lang="en-US" b="1" dirty="0"/>
              <a:t>Participation in the JINR flagship projects:</a:t>
            </a:r>
          </a:p>
          <a:p>
            <a:pPr>
              <a:buFont typeface="Arial" pitchFamily="34" charset="0"/>
              <a:buChar char="•"/>
            </a:pPr>
            <a:r>
              <a:rPr lang="en-US" dirty="0">
                <a:solidFill>
                  <a:srgbClr val="0000FF"/>
                </a:solidFill>
              </a:rPr>
              <a:t>  Theory of hot and dense nuclear matter for NICA</a:t>
            </a:r>
          </a:p>
          <a:p>
            <a:pPr>
              <a:buFont typeface="Arial" pitchFamily="34" charset="0"/>
              <a:buChar char="•"/>
            </a:pPr>
            <a:r>
              <a:rPr lang="en-US" dirty="0">
                <a:solidFill>
                  <a:srgbClr val="0000FF"/>
                </a:solidFill>
              </a:rPr>
              <a:t>  Analysis of production and properties of SHN</a:t>
            </a:r>
          </a:p>
          <a:p>
            <a:pPr>
              <a:buFont typeface="Arial" pitchFamily="34" charset="0"/>
              <a:buChar char="•"/>
            </a:pPr>
            <a:r>
              <a:rPr lang="en-US" dirty="0">
                <a:solidFill>
                  <a:srgbClr val="0000FF"/>
                </a:solidFill>
              </a:rPr>
              <a:t>  Theory of neutrino physics</a:t>
            </a:r>
          </a:p>
          <a:p>
            <a:pPr>
              <a:buFont typeface="Arial" pitchFamily="34" charset="0"/>
              <a:buChar char="•"/>
            </a:pPr>
            <a:r>
              <a:rPr lang="en-US" dirty="0">
                <a:solidFill>
                  <a:srgbClr val="0000FF"/>
                </a:solidFill>
              </a:rPr>
              <a:t>  Theory for material study with neutron beams </a:t>
            </a:r>
          </a:p>
          <a:p>
            <a:pPr>
              <a:buFont typeface="Arial" pitchFamily="34" charset="0"/>
              <a:buChar char="•"/>
            </a:pPr>
            <a:r>
              <a:rPr lang="en-US" dirty="0">
                <a:solidFill>
                  <a:srgbClr val="0000FF"/>
                </a:solidFill>
              </a:rPr>
              <a:t>  Lattice QCD calculations with Supercomputer "GOVORUN"</a:t>
            </a:r>
            <a:endParaRPr lang="ru-RU" dirty="0">
              <a:solidFill>
                <a:srgbClr val="0000FF"/>
              </a:solidFill>
            </a:endParaRPr>
          </a:p>
        </p:txBody>
      </p:sp>
      <p:sp>
        <p:nvSpPr>
          <p:cNvPr id="30" name="TextBox 29"/>
          <p:cNvSpPr txBox="1"/>
          <p:nvPr/>
        </p:nvSpPr>
        <p:spPr>
          <a:xfrm>
            <a:off x="1595438" y="1643050"/>
            <a:ext cx="3000364" cy="1754326"/>
          </a:xfrm>
          <a:prstGeom prst="rect">
            <a:avLst/>
          </a:prstGeom>
          <a:noFill/>
          <a:ln>
            <a:solidFill>
              <a:srgbClr val="0000CC"/>
            </a:solidFill>
          </a:ln>
        </p:spPr>
        <p:txBody>
          <a:bodyPr wrap="square" rtlCol="0">
            <a:spAutoFit/>
          </a:bodyPr>
          <a:lstStyle/>
          <a:p>
            <a:pPr algn="ctr"/>
            <a:r>
              <a:rPr lang="en-US" b="1" dirty="0"/>
              <a:t>Scientific staff:</a:t>
            </a:r>
          </a:p>
          <a:p>
            <a:pPr algn="ctr"/>
            <a:r>
              <a:rPr lang="en-US" dirty="0">
                <a:solidFill>
                  <a:srgbClr val="CC0000"/>
                </a:solidFill>
              </a:rPr>
              <a:t>235 researchers</a:t>
            </a:r>
          </a:p>
          <a:p>
            <a:r>
              <a:rPr lang="en-US" dirty="0">
                <a:solidFill>
                  <a:srgbClr val="CC0000"/>
                </a:solidFill>
              </a:rPr>
              <a:t>   100 – with Ph.D. degree</a:t>
            </a:r>
          </a:p>
          <a:p>
            <a:r>
              <a:rPr lang="en-US" dirty="0">
                <a:solidFill>
                  <a:srgbClr val="CC0000"/>
                </a:solidFill>
              </a:rPr>
              <a:t>   105 – with 2nd degree</a:t>
            </a:r>
          </a:p>
          <a:p>
            <a:r>
              <a:rPr lang="en-US" dirty="0">
                <a:solidFill>
                  <a:srgbClr val="CC0000"/>
                </a:solidFill>
              </a:rPr>
              <a:t>   70 – international staff</a:t>
            </a:r>
          </a:p>
          <a:p>
            <a:r>
              <a:rPr lang="en-US" dirty="0">
                <a:solidFill>
                  <a:srgbClr val="CC0000"/>
                </a:solidFill>
              </a:rPr>
              <a:t>   1/3 – young (under 35 </a:t>
            </a:r>
            <a:r>
              <a:rPr lang="en-US" dirty="0" err="1">
                <a:solidFill>
                  <a:srgbClr val="CC0000"/>
                </a:solidFill>
              </a:rPr>
              <a:t>y.o</a:t>
            </a:r>
            <a:r>
              <a:rPr lang="en-US" dirty="0">
                <a:solidFill>
                  <a:srgbClr val="CC0000"/>
                </a:solidFill>
              </a:rPr>
              <a:t>.)</a:t>
            </a:r>
            <a:endParaRPr lang="ru-RU" dirty="0">
              <a:solidFill>
                <a:srgbClr val="CC0000"/>
              </a:solidFill>
            </a:endParaRPr>
          </a:p>
        </p:txBody>
      </p:sp>
      <p:sp>
        <p:nvSpPr>
          <p:cNvPr id="31" name="TextBox 30"/>
          <p:cNvSpPr txBox="1"/>
          <p:nvPr/>
        </p:nvSpPr>
        <p:spPr>
          <a:xfrm>
            <a:off x="1881158" y="3571876"/>
            <a:ext cx="8429684" cy="369332"/>
          </a:xfrm>
          <a:prstGeom prst="rect">
            <a:avLst/>
          </a:prstGeom>
          <a:solidFill>
            <a:schemeClr val="tx2">
              <a:lumMod val="20000"/>
              <a:lumOff val="80000"/>
            </a:schemeClr>
          </a:solidFill>
        </p:spPr>
        <p:txBody>
          <a:bodyPr wrap="square" rtlCol="0">
            <a:spAutoFit/>
          </a:bodyPr>
          <a:lstStyle/>
          <a:p>
            <a:pPr algn="ctr"/>
            <a:r>
              <a:rPr lang="en-US" b="1" dirty="0"/>
              <a:t>2020 scientific activity:</a:t>
            </a: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8282" y="4143380"/>
            <a:ext cx="1631875" cy="2500330"/>
          </a:xfrm>
          <a:prstGeom prst="rect">
            <a:avLst/>
          </a:prstGeom>
          <a:noFill/>
          <a:ln w="9525">
            <a:noFill/>
            <a:miter lim="800000"/>
            <a:headEnd/>
            <a:tailEnd/>
          </a:ln>
          <a:effectLst/>
        </p:spPr>
      </p:pic>
      <p:sp>
        <p:nvSpPr>
          <p:cNvPr id="32" name="TextBox 31"/>
          <p:cNvSpPr txBox="1"/>
          <p:nvPr/>
        </p:nvSpPr>
        <p:spPr>
          <a:xfrm>
            <a:off x="3667108" y="4143381"/>
            <a:ext cx="6715172" cy="646331"/>
          </a:xfrm>
          <a:prstGeom prst="rect">
            <a:avLst/>
          </a:prstGeom>
          <a:noFill/>
          <a:ln>
            <a:solidFill>
              <a:schemeClr val="accent3">
                <a:lumMod val="50000"/>
              </a:schemeClr>
            </a:solidFill>
          </a:ln>
          <a:effectLst>
            <a:outerShdw blurRad="50800" dist="38100" dir="2700000" algn="tl" rotWithShape="0">
              <a:prstClr val="black">
                <a:alpha val="40000"/>
              </a:prstClr>
            </a:outerShdw>
          </a:effectLst>
        </p:spPr>
        <p:txBody>
          <a:bodyPr wrap="square" rtlCol="0">
            <a:spAutoFit/>
          </a:bodyPr>
          <a:lstStyle/>
          <a:p>
            <a:pPr algn="ctr"/>
            <a:r>
              <a:rPr lang="en-US" b="1" dirty="0"/>
              <a:t>470</a:t>
            </a:r>
            <a:r>
              <a:rPr lang="en-US" dirty="0"/>
              <a:t> journal articles and conference proceedings, </a:t>
            </a:r>
            <a:r>
              <a:rPr lang="en-US" b="1" dirty="0"/>
              <a:t>1</a:t>
            </a:r>
            <a:r>
              <a:rPr lang="en-US" dirty="0"/>
              <a:t> monograph</a:t>
            </a:r>
          </a:p>
          <a:p>
            <a:pPr algn="ctr"/>
            <a:r>
              <a:rPr lang="en-US" b="1" dirty="0"/>
              <a:t>&gt;110 </a:t>
            </a:r>
            <a:r>
              <a:rPr lang="en-US" dirty="0"/>
              <a:t>reports at </a:t>
            </a:r>
            <a:r>
              <a:rPr lang="en-US" b="1" dirty="0"/>
              <a:t>&gt;60 </a:t>
            </a:r>
            <a:r>
              <a:rPr lang="en-US" dirty="0"/>
              <a:t>conferences and workshops, including online</a:t>
            </a:r>
            <a:endParaRPr lang="ru-RU" dirty="0"/>
          </a:p>
        </p:txBody>
      </p:sp>
      <p:sp>
        <p:nvSpPr>
          <p:cNvPr id="33" name="TextBox 32"/>
          <p:cNvSpPr txBox="1"/>
          <p:nvPr/>
        </p:nvSpPr>
        <p:spPr>
          <a:xfrm>
            <a:off x="4238612" y="4929199"/>
            <a:ext cx="6215106" cy="584775"/>
          </a:xfrm>
          <a:prstGeom prst="rect">
            <a:avLst/>
          </a:prstGeom>
          <a:noFill/>
        </p:spPr>
        <p:txBody>
          <a:bodyPr wrap="square" rtlCol="0">
            <a:spAutoFit/>
          </a:bodyPr>
          <a:lstStyle/>
          <a:p>
            <a:pPr>
              <a:spcAft>
                <a:spcPts val="600"/>
              </a:spcAft>
            </a:pPr>
            <a:r>
              <a:rPr lang="en-US" sz="1600" b="1" dirty="0" err="1"/>
              <a:t>Fedor</a:t>
            </a:r>
            <a:r>
              <a:rPr lang="en-US" sz="1600" b="1" dirty="0"/>
              <a:t> </a:t>
            </a:r>
            <a:r>
              <a:rPr lang="en-US" sz="1600" b="1" dirty="0" err="1"/>
              <a:t>Šimkovic</a:t>
            </a:r>
            <a:r>
              <a:rPr lang="en-US" sz="1600" b="1" dirty="0"/>
              <a:t>: </a:t>
            </a:r>
            <a:r>
              <a:rPr lang="en-US" sz="1600" dirty="0"/>
              <a:t>ESET Science Award for 2020 - Outstanding individual contributor to Slovak science</a:t>
            </a:r>
          </a:p>
        </p:txBody>
      </p:sp>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95670" y="4929199"/>
            <a:ext cx="646048" cy="857256"/>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4381488" y="5500703"/>
            <a:ext cx="642942" cy="722545"/>
          </a:xfrm>
          <a:prstGeom prst="rect">
            <a:avLst/>
          </a:prstGeom>
          <a:noFill/>
          <a:ln w="9525">
            <a:noFill/>
            <a:miter lim="800000"/>
            <a:headEnd/>
            <a:tailEnd/>
          </a:ln>
          <a:effectLst/>
        </p:spPr>
      </p:pic>
      <p:sp>
        <p:nvSpPr>
          <p:cNvPr id="34" name="TextBox 33"/>
          <p:cNvSpPr txBox="1"/>
          <p:nvPr/>
        </p:nvSpPr>
        <p:spPr>
          <a:xfrm>
            <a:off x="5024430" y="5487432"/>
            <a:ext cx="5429288" cy="584775"/>
          </a:xfrm>
          <a:prstGeom prst="rect">
            <a:avLst/>
          </a:prstGeom>
          <a:noFill/>
        </p:spPr>
        <p:txBody>
          <a:bodyPr wrap="square" rtlCol="0">
            <a:spAutoFit/>
          </a:bodyPr>
          <a:lstStyle/>
          <a:p>
            <a:pPr>
              <a:spcAft>
                <a:spcPts val="600"/>
              </a:spcAft>
            </a:pPr>
            <a:r>
              <a:rPr lang="en-US" sz="1600" b="1" dirty="0" err="1"/>
              <a:t>Eugeny</a:t>
            </a:r>
            <a:r>
              <a:rPr lang="en-US" sz="1600" b="1" dirty="0"/>
              <a:t> </a:t>
            </a:r>
            <a:r>
              <a:rPr lang="en-US" sz="1600" b="1" dirty="0" err="1"/>
              <a:t>Mardyban</a:t>
            </a:r>
            <a:r>
              <a:rPr lang="en-US" sz="1600" b="1" dirty="0"/>
              <a:t>: </a:t>
            </a:r>
            <a:r>
              <a:rPr lang="en-US" sz="1600" dirty="0"/>
              <a:t>Scholarship of the President of the Russian Federation for young scientists and graduate students</a:t>
            </a:r>
            <a:endParaRPr lang="ru-RU" sz="1600" dirty="0"/>
          </a:p>
        </p:txBody>
      </p:sp>
      <p:sp>
        <p:nvSpPr>
          <p:cNvPr id="35" name="Прямоугольник 34"/>
          <p:cNvSpPr/>
          <p:nvPr/>
        </p:nvSpPr>
        <p:spPr>
          <a:xfrm>
            <a:off x="5738810" y="6058936"/>
            <a:ext cx="4714876" cy="584775"/>
          </a:xfrm>
          <a:prstGeom prst="rect">
            <a:avLst/>
          </a:prstGeom>
        </p:spPr>
        <p:txBody>
          <a:bodyPr wrap="square">
            <a:spAutoFit/>
          </a:bodyPr>
          <a:lstStyle/>
          <a:p>
            <a:pPr>
              <a:spcAft>
                <a:spcPts val="600"/>
              </a:spcAft>
            </a:pPr>
            <a:r>
              <a:rPr lang="en-US" sz="1600" b="1" dirty="0" err="1"/>
              <a:t>Horia</a:t>
            </a:r>
            <a:r>
              <a:rPr lang="en-US" sz="1600" b="1" dirty="0"/>
              <a:t> </a:t>
            </a:r>
            <a:r>
              <a:rPr lang="en-US" sz="1600" b="1" dirty="0" err="1"/>
              <a:t>Pasca</a:t>
            </a:r>
            <a:r>
              <a:rPr lang="en-US" sz="1600" b="1" dirty="0"/>
              <a:t>: </a:t>
            </a:r>
            <a:r>
              <a:rPr lang="en-US" sz="1600" dirty="0"/>
              <a:t>“</a:t>
            </a:r>
            <a:r>
              <a:rPr lang="en-US" sz="1600" dirty="0" err="1"/>
              <a:t>Ștefan</a:t>
            </a:r>
            <a:r>
              <a:rPr lang="en-US" sz="1600" dirty="0"/>
              <a:t> </a:t>
            </a:r>
            <a:r>
              <a:rPr lang="en-US" sz="1600" dirty="0" err="1"/>
              <a:t>Procopiu</a:t>
            </a:r>
            <a:r>
              <a:rPr lang="en-US" sz="1600" dirty="0"/>
              <a:t>” Prize for Physical Sciences from the Romanian Academy</a:t>
            </a:r>
          </a:p>
        </p:txBody>
      </p:sp>
      <p:pic>
        <p:nvPicPr>
          <p:cNvPr id="1030"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67306" y="6072206"/>
            <a:ext cx="573650" cy="714356"/>
          </a:xfrm>
          <a:prstGeom prst="rect">
            <a:avLst/>
          </a:prstGeom>
          <a:noFill/>
          <a:ln w="9525">
            <a:noFill/>
            <a:miter lim="800000"/>
            <a:headEnd/>
            <a:tailEnd/>
          </a:ln>
          <a:effectLst/>
        </p:spPr>
      </p:pic>
      <p:sp>
        <p:nvSpPr>
          <p:cNvPr id="16" name="Title 1">
            <a:extLst>
              <a:ext uri="{FF2B5EF4-FFF2-40B4-BE49-F238E27FC236}">
                <a16:creationId xmlns:a16="http://schemas.microsoft.com/office/drawing/2014/main" id="{9EBA83AE-F768-4AD5-A707-A3D2B744A990}"/>
              </a:ext>
            </a:extLst>
          </p:cNvPr>
          <p:cNvSpPr txBox="1">
            <a:spLocks/>
          </p:cNvSpPr>
          <p:nvPr/>
        </p:nvSpPr>
        <p:spPr bwMode="auto">
          <a:xfrm>
            <a:off x="648196" y="10383"/>
            <a:ext cx="10625422" cy="70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0" tIns="45659" rIns="91320" bIns="45659" numCol="1" anchor="ctr" anchorCtr="0" compatLnSpc="1">
            <a:prstTxWarp prst="textNoShape">
              <a:avLst/>
            </a:prstTxWarp>
          </a:bodyPr>
          <a:lstStyle>
            <a:lvl1pPr algn="ctr" defTabSz="1216025" rtl="0" eaLnBrk="1" fontAlgn="base" hangingPunct="1">
              <a:spcBef>
                <a:spcPct val="0"/>
              </a:spcBef>
              <a:spcAft>
                <a:spcPct val="0"/>
              </a:spcAft>
              <a:defRPr sz="5800" kern="1200">
                <a:solidFill>
                  <a:schemeClr val="tx1"/>
                </a:solidFill>
                <a:latin typeface="+mj-lt"/>
                <a:ea typeface="+mj-ea"/>
                <a:cs typeface="+mj-cs"/>
              </a:defRPr>
            </a:lvl1pPr>
            <a:lvl2pPr algn="ctr" defTabSz="1216025" rtl="0" eaLnBrk="1" fontAlgn="base" hangingPunct="1">
              <a:spcBef>
                <a:spcPct val="0"/>
              </a:spcBef>
              <a:spcAft>
                <a:spcPct val="0"/>
              </a:spcAft>
              <a:defRPr sz="5800">
                <a:solidFill>
                  <a:schemeClr val="tx1"/>
                </a:solidFill>
                <a:latin typeface="Calibri" pitchFamily="34" charset="0"/>
              </a:defRPr>
            </a:lvl2pPr>
            <a:lvl3pPr algn="ctr" defTabSz="1216025" rtl="0" eaLnBrk="1" fontAlgn="base" hangingPunct="1">
              <a:spcBef>
                <a:spcPct val="0"/>
              </a:spcBef>
              <a:spcAft>
                <a:spcPct val="0"/>
              </a:spcAft>
              <a:defRPr sz="5800">
                <a:solidFill>
                  <a:schemeClr val="tx1"/>
                </a:solidFill>
                <a:latin typeface="Calibri" pitchFamily="34" charset="0"/>
              </a:defRPr>
            </a:lvl3pPr>
            <a:lvl4pPr algn="ctr" defTabSz="1216025" rtl="0" eaLnBrk="1" fontAlgn="base" hangingPunct="1">
              <a:spcBef>
                <a:spcPct val="0"/>
              </a:spcBef>
              <a:spcAft>
                <a:spcPct val="0"/>
              </a:spcAft>
              <a:defRPr sz="5800">
                <a:solidFill>
                  <a:schemeClr val="tx1"/>
                </a:solidFill>
                <a:latin typeface="Calibri" pitchFamily="34" charset="0"/>
              </a:defRPr>
            </a:lvl4pPr>
            <a:lvl5pPr algn="ctr" defTabSz="1216025" rtl="0" eaLnBrk="1" fontAlgn="base" hangingPunct="1">
              <a:spcBef>
                <a:spcPct val="0"/>
              </a:spcBef>
              <a:spcAft>
                <a:spcPct val="0"/>
              </a:spcAft>
              <a:defRPr sz="5800">
                <a:solidFill>
                  <a:schemeClr val="tx1"/>
                </a:solidFill>
                <a:latin typeface="Calibri" pitchFamily="34" charset="0"/>
              </a:defRPr>
            </a:lvl5pPr>
            <a:lvl6pPr marL="609585" algn="ctr" defTabSz="1217054" rtl="0" eaLnBrk="1" fontAlgn="base" hangingPunct="1">
              <a:spcBef>
                <a:spcPct val="0"/>
              </a:spcBef>
              <a:spcAft>
                <a:spcPct val="0"/>
              </a:spcAft>
              <a:defRPr sz="5867">
                <a:solidFill>
                  <a:schemeClr val="tx1"/>
                </a:solidFill>
                <a:latin typeface="Calibri" pitchFamily="34" charset="0"/>
              </a:defRPr>
            </a:lvl6pPr>
            <a:lvl7pPr marL="1219170" algn="ctr" defTabSz="1217054" rtl="0" eaLnBrk="1" fontAlgn="base" hangingPunct="1">
              <a:spcBef>
                <a:spcPct val="0"/>
              </a:spcBef>
              <a:spcAft>
                <a:spcPct val="0"/>
              </a:spcAft>
              <a:defRPr sz="5867">
                <a:solidFill>
                  <a:schemeClr val="tx1"/>
                </a:solidFill>
                <a:latin typeface="Calibri" pitchFamily="34" charset="0"/>
              </a:defRPr>
            </a:lvl7pPr>
            <a:lvl8pPr marL="1828754" algn="ctr" defTabSz="1217054" rtl="0" eaLnBrk="1" fontAlgn="base" hangingPunct="1">
              <a:spcBef>
                <a:spcPct val="0"/>
              </a:spcBef>
              <a:spcAft>
                <a:spcPct val="0"/>
              </a:spcAft>
              <a:defRPr sz="5867">
                <a:solidFill>
                  <a:schemeClr val="tx1"/>
                </a:solidFill>
                <a:latin typeface="Calibri" pitchFamily="34" charset="0"/>
              </a:defRPr>
            </a:lvl8pPr>
            <a:lvl9pPr marL="2438339" algn="ctr" defTabSz="1217054" rtl="0" eaLnBrk="1" fontAlgn="base" hangingPunct="1">
              <a:spcBef>
                <a:spcPct val="0"/>
              </a:spcBef>
              <a:spcAft>
                <a:spcPct val="0"/>
              </a:spcAft>
              <a:defRPr sz="5867">
                <a:solidFill>
                  <a:schemeClr val="tx1"/>
                </a:solidFill>
                <a:latin typeface="Calibri" pitchFamily="34" charset="0"/>
              </a:defRPr>
            </a:lvl9pPr>
          </a:lstStyle>
          <a:p>
            <a:r>
              <a:rPr lang="en-US" sz="4000" b="1" cap="small" dirty="0">
                <a:solidFill>
                  <a:srgbClr val="0066CC"/>
                </a:solidFill>
                <a:latin typeface="Calibri" panose="020F0502020204030204" pitchFamily="34" charset="0"/>
                <a:ea typeface="+mn-ea"/>
                <a:cs typeface="Calibri" panose="020F0502020204030204" pitchFamily="34" charset="0"/>
              </a:rPr>
              <a:t>Theoretical Physics</a:t>
            </a:r>
          </a:p>
        </p:txBody>
      </p:sp>
      <p:pic>
        <p:nvPicPr>
          <p:cNvPr id="17" name="Рисунок 16">
            <a:extLst>
              <a:ext uri="{FF2B5EF4-FFF2-40B4-BE49-F238E27FC236}">
                <a16:creationId xmlns:a16="http://schemas.microsoft.com/office/drawing/2014/main" id="{5E39DA27-06CB-4509-9F29-CFAE02EBF04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81267"/>
          <a:stretch/>
        </p:blipFill>
        <p:spPr>
          <a:xfrm>
            <a:off x="10930388" y="136391"/>
            <a:ext cx="1004586" cy="962025"/>
          </a:xfrm>
          <a:prstGeom prst="rect">
            <a:avLst/>
          </a:prstGeom>
        </p:spPr>
      </p:pic>
      <p:grpSp>
        <p:nvGrpSpPr>
          <p:cNvPr id="18" name="Группа 17">
            <a:extLst>
              <a:ext uri="{FF2B5EF4-FFF2-40B4-BE49-F238E27FC236}">
                <a16:creationId xmlns:a16="http://schemas.microsoft.com/office/drawing/2014/main" id="{64C8D0AD-2234-4714-BCCE-56DC9B23B68B}"/>
              </a:ext>
            </a:extLst>
          </p:cNvPr>
          <p:cNvGrpSpPr/>
          <p:nvPr/>
        </p:nvGrpSpPr>
        <p:grpSpPr>
          <a:xfrm>
            <a:off x="1" y="132670"/>
            <a:ext cx="1352550" cy="813904"/>
            <a:chOff x="1" y="132670"/>
            <a:chExt cx="1352550" cy="813904"/>
          </a:xfrm>
        </p:grpSpPr>
        <p:pic>
          <p:nvPicPr>
            <p:cNvPr id="19" name="Рисунок 18">
              <a:extLst>
                <a:ext uri="{FF2B5EF4-FFF2-40B4-BE49-F238E27FC236}">
                  <a16:creationId xmlns:a16="http://schemas.microsoft.com/office/drawing/2014/main" id="{2342E367-4EB3-476B-8236-4EF1D4050A6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20" name="Прямоугольник 19">
              <a:extLst>
                <a:ext uri="{FF2B5EF4-FFF2-40B4-BE49-F238E27FC236}">
                  <a16:creationId xmlns:a16="http://schemas.microsoft.com/office/drawing/2014/main" id="{E56750A8-5AAF-43A9-BFAB-7C3C8BBDBE7E}"/>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ustomShape 1"/>
          <p:cNvSpPr/>
          <p:nvPr/>
        </p:nvSpPr>
        <p:spPr>
          <a:xfrm>
            <a:off x="6264000" y="1389000"/>
            <a:ext cx="718920" cy="426240"/>
          </a:xfrm>
          <a:prstGeom prst="rect">
            <a:avLst/>
          </a:prstGeom>
          <a:noFill/>
          <a:ln>
            <a:noFill/>
          </a:ln>
        </p:spPr>
        <p:style>
          <a:lnRef idx="0">
            <a:scrgbClr r="0" g="0" b="0"/>
          </a:lnRef>
          <a:fillRef idx="0">
            <a:scrgbClr r="0" g="0" b="0"/>
          </a:fillRef>
          <a:effectRef idx="0">
            <a:scrgbClr r="0" g="0" b="0"/>
          </a:effectRef>
          <a:fontRef idx="minor"/>
        </p:style>
      </p:sp>
      <p:sp>
        <p:nvSpPr>
          <p:cNvPr id="39" name="CustomShape 2"/>
          <p:cNvSpPr/>
          <p:nvPr/>
        </p:nvSpPr>
        <p:spPr>
          <a:xfrm>
            <a:off x="1108076" y="631694"/>
            <a:ext cx="6335640" cy="431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720" marR="0" lvl="0" indent="450360" algn="ctr" defTabSz="914400" rtl="0" eaLnBrk="1" fontAlgn="auto" latinLnBrk="0" hangingPunct="1">
              <a:lnSpc>
                <a:spcPct val="115000"/>
              </a:lnSpc>
              <a:spcBef>
                <a:spcPts val="0"/>
              </a:spcBef>
              <a:spcAft>
                <a:spcPts val="0"/>
              </a:spcAft>
              <a:buClrTx/>
              <a:buSzTx/>
              <a:buFontTx/>
              <a:buNone/>
              <a:tabLst>
                <a:tab pos="0" algn="l"/>
              </a:tabLst>
              <a:defRPr/>
            </a:pPr>
            <a:r>
              <a:rPr kumimoji="0" lang="ru-RU" sz="1600" b="1" i="0" u="none" strike="noStrike" kern="1200" cap="small" spc="-1" normalizeH="0" baseline="0" noProof="0" dirty="0" err="1">
                <a:ln>
                  <a:noFill/>
                </a:ln>
                <a:solidFill>
                  <a:srgbClr val="C9211E"/>
                </a:solidFill>
                <a:effectLst/>
                <a:uLnTx/>
                <a:uFillTx/>
                <a:latin typeface="Times New Roman"/>
                <a:ea typeface="Droid Sans Fallback"/>
              </a:rPr>
              <a:t>Theory</a:t>
            </a:r>
            <a:r>
              <a:rPr kumimoji="0" lang="ru-RU" sz="1600" b="1" i="0" u="none" strike="noStrike" kern="1200" cap="small" spc="-1" normalizeH="0" baseline="0" noProof="0" dirty="0">
                <a:ln>
                  <a:noFill/>
                </a:ln>
                <a:solidFill>
                  <a:srgbClr val="C9211E"/>
                </a:solidFill>
                <a:effectLst/>
                <a:uLnTx/>
                <a:uFillTx/>
                <a:latin typeface="Times New Roman"/>
                <a:ea typeface="Droid Sans Fallback"/>
              </a:rPr>
              <a:t> </a:t>
            </a:r>
            <a:r>
              <a:rPr kumimoji="0" lang="ru-RU" sz="1600" b="1" i="0" u="none" strike="noStrike" kern="1200" cap="small" spc="-1" normalizeH="0" baseline="0" noProof="0" dirty="0" err="1">
                <a:ln>
                  <a:noFill/>
                </a:ln>
                <a:solidFill>
                  <a:srgbClr val="C9211E"/>
                </a:solidFill>
                <a:effectLst/>
                <a:uLnTx/>
                <a:uFillTx/>
                <a:latin typeface="Times New Roman"/>
                <a:ea typeface="Droid Sans Fallback"/>
              </a:rPr>
              <a:t>of</a:t>
            </a:r>
            <a:r>
              <a:rPr kumimoji="0" lang="ru-RU" sz="1600" b="1" i="0" u="none" strike="noStrike" kern="1200" cap="small" spc="-1" normalizeH="0" baseline="0" noProof="0" dirty="0">
                <a:ln>
                  <a:noFill/>
                </a:ln>
                <a:solidFill>
                  <a:srgbClr val="C9211E"/>
                </a:solidFill>
                <a:effectLst/>
                <a:uLnTx/>
                <a:uFillTx/>
                <a:latin typeface="Times New Roman"/>
                <a:ea typeface="Droid Sans Fallback"/>
              </a:rPr>
              <a:t> </a:t>
            </a:r>
            <a:r>
              <a:rPr kumimoji="0" lang="ru-RU" sz="1600" b="1" i="0" u="none" strike="noStrike" kern="1200" cap="small" spc="-1" normalizeH="0" baseline="0" noProof="0" dirty="0" err="1">
                <a:ln>
                  <a:noFill/>
                </a:ln>
                <a:solidFill>
                  <a:srgbClr val="C9211E"/>
                </a:solidFill>
                <a:effectLst/>
                <a:uLnTx/>
                <a:uFillTx/>
                <a:latin typeface="Times New Roman"/>
                <a:ea typeface="Droid Sans Fallback"/>
              </a:rPr>
              <a:t>hadronic</a:t>
            </a:r>
            <a:r>
              <a:rPr kumimoji="0" lang="ru-RU" sz="1600" b="1" i="0" u="none" strike="noStrike" kern="1200" cap="small" spc="-1" normalizeH="0" baseline="0" noProof="0" dirty="0">
                <a:ln>
                  <a:noFill/>
                </a:ln>
                <a:solidFill>
                  <a:srgbClr val="C9211E"/>
                </a:solidFill>
                <a:effectLst/>
                <a:uLnTx/>
                <a:uFillTx/>
                <a:latin typeface="Times New Roman"/>
                <a:ea typeface="Droid Sans Fallback"/>
              </a:rPr>
              <a:t> </a:t>
            </a:r>
            <a:r>
              <a:rPr kumimoji="0" lang="ru-RU" sz="1600" b="1" i="0" u="none" strike="noStrike" kern="1200" cap="small" spc="-1" normalizeH="0" baseline="0" noProof="0" dirty="0" err="1">
                <a:ln>
                  <a:noFill/>
                </a:ln>
                <a:solidFill>
                  <a:srgbClr val="C9211E"/>
                </a:solidFill>
                <a:effectLst/>
                <a:uLnTx/>
                <a:uFillTx/>
                <a:latin typeface="Times New Roman"/>
                <a:ea typeface="Droid Sans Fallback"/>
              </a:rPr>
              <a:t>matter</a:t>
            </a:r>
            <a:r>
              <a:rPr kumimoji="0" lang="ru-RU" sz="1600" b="1" i="0" u="none" strike="noStrike" kern="1200" cap="small" spc="-1" normalizeH="0" baseline="0" noProof="0" dirty="0">
                <a:ln>
                  <a:noFill/>
                </a:ln>
                <a:solidFill>
                  <a:srgbClr val="C9211E"/>
                </a:solidFill>
                <a:effectLst/>
                <a:uLnTx/>
                <a:uFillTx/>
                <a:latin typeface="Times New Roman"/>
                <a:ea typeface="Droid Sans Fallback"/>
              </a:rPr>
              <a:t> </a:t>
            </a:r>
            <a:r>
              <a:rPr kumimoji="0" lang="ru-RU" sz="1600" b="1" i="0" u="none" strike="noStrike" kern="1200" cap="small" spc="-1" normalizeH="0" baseline="0" noProof="0" dirty="0" err="1">
                <a:ln>
                  <a:noFill/>
                </a:ln>
                <a:solidFill>
                  <a:srgbClr val="C9211E"/>
                </a:solidFill>
                <a:effectLst/>
                <a:uLnTx/>
                <a:uFillTx/>
                <a:latin typeface="Times New Roman"/>
                <a:ea typeface="Droid Sans Fallback"/>
              </a:rPr>
              <a:t>under</a:t>
            </a:r>
            <a:r>
              <a:rPr kumimoji="0" lang="ru-RU" sz="1600" b="1" i="0" u="none" strike="noStrike" kern="1200" cap="small" spc="-1" normalizeH="0" baseline="0" noProof="0" dirty="0">
                <a:ln>
                  <a:noFill/>
                </a:ln>
                <a:solidFill>
                  <a:srgbClr val="C9211E"/>
                </a:solidFill>
                <a:effectLst/>
                <a:uLnTx/>
                <a:uFillTx/>
                <a:latin typeface="Times New Roman"/>
                <a:ea typeface="Droid Sans Fallback"/>
              </a:rPr>
              <a:t> </a:t>
            </a:r>
            <a:r>
              <a:rPr kumimoji="0" lang="ru-RU" sz="1600" b="1" i="0" u="none" strike="noStrike" kern="1200" cap="small" spc="-1" normalizeH="0" baseline="0" noProof="0" dirty="0" err="1">
                <a:ln>
                  <a:noFill/>
                </a:ln>
                <a:solidFill>
                  <a:srgbClr val="C9211E"/>
                </a:solidFill>
                <a:effectLst/>
                <a:uLnTx/>
                <a:uFillTx/>
                <a:latin typeface="Times New Roman"/>
                <a:ea typeface="Droid Sans Fallback"/>
              </a:rPr>
              <a:t>extreme</a:t>
            </a:r>
            <a:r>
              <a:rPr kumimoji="0" lang="ru-RU" sz="1600" b="1" i="0" u="none" strike="noStrike" kern="1200" cap="small" spc="-1" normalizeH="0" baseline="0" noProof="0" dirty="0">
                <a:ln>
                  <a:noFill/>
                </a:ln>
                <a:solidFill>
                  <a:srgbClr val="C9211E"/>
                </a:solidFill>
                <a:effectLst/>
                <a:uLnTx/>
                <a:uFillTx/>
                <a:latin typeface="Times New Roman"/>
                <a:ea typeface="Droid Sans Fallback"/>
              </a:rPr>
              <a:t> </a:t>
            </a:r>
            <a:r>
              <a:rPr kumimoji="0" lang="ru-RU" sz="1600" b="1" i="0" u="none" strike="noStrike" kern="1200" cap="small" spc="-1" normalizeH="0" baseline="0" noProof="0" dirty="0" err="1">
                <a:ln>
                  <a:noFill/>
                </a:ln>
                <a:solidFill>
                  <a:srgbClr val="C9211E"/>
                </a:solidFill>
                <a:effectLst/>
                <a:uLnTx/>
                <a:uFillTx/>
                <a:latin typeface="Times New Roman"/>
                <a:ea typeface="Droid Sans Fallback"/>
              </a:rPr>
              <a:t>conditions</a:t>
            </a:r>
            <a:endParaRPr kumimoji="0" lang="en-CA" sz="1600" b="0" i="0" u="none" strike="noStrike" kern="1200" cap="none" spc="-1" normalizeH="0" baseline="0" noProof="0" dirty="0">
              <a:ln>
                <a:noFill/>
              </a:ln>
              <a:solidFill>
                <a:prstClr val="black"/>
              </a:solidFill>
              <a:effectLst/>
              <a:uLnTx/>
              <a:uFillTx/>
              <a:latin typeface="Arial"/>
            </a:endParaRPr>
          </a:p>
        </p:txBody>
      </p:sp>
      <p:sp>
        <p:nvSpPr>
          <p:cNvPr id="40" name="CustomShape 3"/>
          <p:cNvSpPr/>
          <p:nvPr/>
        </p:nvSpPr>
        <p:spPr>
          <a:xfrm>
            <a:off x="56520" y="756360"/>
            <a:ext cx="12022920" cy="6010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720" marR="0" lvl="0" indent="450360" algn="l" defTabSz="914400" rtl="0" eaLnBrk="1" fontAlgn="auto" latinLnBrk="0" hangingPunct="1">
              <a:lnSpc>
                <a:spcPct val="115000"/>
              </a:lnSpc>
              <a:spcBef>
                <a:spcPts val="0"/>
              </a:spcBef>
              <a:spcAft>
                <a:spcPts val="0"/>
              </a:spcAft>
              <a:buClrTx/>
              <a:buSzTx/>
              <a:buFontTx/>
              <a:buNone/>
              <a:tabLst>
                <a:tab pos="0" algn="l"/>
              </a:tabLst>
              <a:defRPr/>
            </a:pPr>
            <a:endParaRPr kumimoji="0" lang="en-CA" sz="1800" b="0" i="0" u="none" strike="noStrike" kern="1200" cap="none" spc="-1" normalizeH="0" baseline="0" noProof="0">
              <a:ln>
                <a:noFill/>
              </a:ln>
              <a:solidFill>
                <a:prstClr val="black"/>
              </a:solidFill>
              <a:effectLst/>
              <a:uLnTx/>
              <a:uFillTx/>
              <a:latin typeface="Arial"/>
            </a:endParaRPr>
          </a:p>
          <a:p>
            <a:pPr marL="720" marR="0" lvl="0" indent="450360" algn="just" defTabSz="914400" rtl="0" eaLnBrk="1" fontAlgn="auto" latinLnBrk="0" hangingPunct="1">
              <a:lnSpc>
                <a:spcPct val="115000"/>
              </a:lnSpc>
              <a:spcBef>
                <a:spcPts val="0"/>
              </a:spcBef>
              <a:spcAft>
                <a:spcPts val="0"/>
              </a:spcAft>
              <a:buClrTx/>
              <a:buSzTx/>
              <a:buFontTx/>
              <a:buNone/>
              <a:tabLst>
                <a:tab pos="0" algn="l"/>
              </a:tabLst>
              <a:defRPr/>
            </a:pPr>
            <a:endParaRPr kumimoji="0" lang="en-CA" sz="1800" b="0" i="0" u="none" strike="noStrike" kern="1200" cap="none" spc="-1" normalizeH="0" baseline="0" noProof="0">
              <a:ln>
                <a:noFill/>
              </a:ln>
              <a:solidFill>
                <a:prstClr val="black"/>
              </a:solidFill>
              <a:effectLst/>
              <a:uLnTx/>
              <a:uFillTx/>
              <a:latin typeface="Arial"/>
            </a:endParaRPr>
          </a:p>
        </p:txBody>
      </p:sp>
      <p:pic>
        <p:nvPicPr>
          <p:cNvPr id="41" name="Рисунок 40"/>
          <p:cNvPicPr/>
          <p:nvPr/>
        </p:nvPicPr>
        <p:blipFill rotWithShape="1">
          <a:blip r:embed="rId3" cstate="screen">
            <a:extLst>
              <a:ext uri="{28A0092B-C50C-407E-A947-70E740481C1C}">
                <a14:useLocalDpi xmlns:a14="http://schemas.microsoft.com/office/drawing/2010/main"/>
              </a:ext>
            </a:extLst>
          </a:blip>
          <a:srcRect/>
          <a:stretch/>
        </p:blipFill>
        <p:spPr>
          <a:xfrm>
            <a:off x="7547400" y="861700"/>
            <a:ext cx="4532040" cy="1505240"/>
          </a:xfrm>
          <a:prstGeom prst="rect">
            <a:avLst/>
          </a:prstGeom>
          <a:ln>
            <a:noFill/>
          </a:ln>
        </p:spPr>
      </p:pic>
      <p:pic>
        <p:nvPicPr>
          <p:cNvPr id="42" name="Рисунок 41"/>
          <p:cNvPicPr/>
          <p:nvPr/>
        </p:nvPicPr>
        <p:blipFill>
          <a:blip r:embed="rId4" cstate="screen">
            <a:extLst>
              <a:ext uri="{28A0092B-C50C-407E-A947-70E740481C1C}">
                <a14:useLocalDpi xmlns:a14="http://schemas.microsoft.com/office/drawing/2010/main"/>
              </a:ext>
            </a:extLst>
          </a:blip>
          <a:stretch/>
        </p:blipFill>
        <p:spPr>
          <a:xfrm>
            <a:off x="7425858" y="2645880"/>
            <a:ext cx="2072160" cy="2015640"/>
          </a:xfrm>
          <a:prstGeom prst="rect">
            <a:avLst/>
          </a:prstGeom>
          <a:ln>
            <a:noFill/>
          </a:ln>
        </p:spPr>
      </p:pic>
      <p:pic>
        <p:nvPicPr>
          <p:cNvPr id="43" name="Рисунок 42"/>
          <p:cNvPicPr/>
          <p:nvPr/>
        </p:nvPicPr>
        <p:blipFill>
          <a:blip r:embed="rId5" cstate="screen">
            <a:extLst>
              <a:ext uri="{28A0092B-C50C-407E-A947-70E740481C1C}">
                <a14:useLocalDpi xmlns:a14="http://schemas.microsoft.com/office/drawing/2010/main"/>
              </a:ext>
            </a:extLst>
          </a:blip>
          <a:stretch/>
        </p:blipFill>
        <p:spPr>
          <a:xfrm>
            <a:off x="9535260" y="2696680"/>
            <a:ext cx="2586960" cy="1834560"/>
          </a:xfrm>
          <a:prstGeom prst="rect">
            <a:avLst/>
          </a:prstGeom>
          <a:ln>
            <a:noFill/>
          </a:ln>
        </p:spPr>
      </p:pic>
      <p:pic>
        <p:nvPicPr>
          <p:cNvPr id="44" name="Рисунок 43"/>
          <p:cNvPicPr/>
          <p:nvPr/>
        </p:nvPicPr>
        <p:blipFill>
          <a:blip r:embed="rId6" cstate="screen">
            <a:extLst>
              <a:ext uri="{28A0092B-C50C-407E-A947-70E740481C1C}">
                <a14:useLocalDpi xmlns:a14="http://schemas.microsoft.com/office/drawing/2010/main"/>
              </a:ext>
            </a:extLst>
          </a:blip>
          <a:stretch/>
        </p:blipFill>
        <p:spPr>
          <a:xfrm>
            <a:off x="10475100" y="4530940"/>
            <a:ext cx="1662840" cy="2266200"/>
          </a:xfrm>
          <a:prstGeom prst="rect">
            <a:avLst/>
          </a:prstGeom>
          <a:ln>
            <a:noFill/>
          </a:ln>
        </p:spPr>
      </p:pic>
      <p:sp>
        <p:nvSpPr>
          <p:cNvPr id="45" name="CustomShape 4"/>
          <p:cNvSpPr/>
          <p:nvPr/>
        </p:nvSpPr>
        <p:spPr>
          <a:xfrm>
            <a:off x="178380" y="1104664"/>
            <a:ext cx="7210800" cy="47862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defRPr/>
            </a:pPr>
            <a:r>
              <a:rPr kumimoji="0" lang="en-CA" sz="1400" b="0" i="0" u="none" strike="noStrike" kern="1200" cap="none" spc="-1" normalizeH="0" baseline="0" noProof="0" dirty="0">
                <a:ln>
                  <a:noFill/>
                </a:ln>
                <a:solidFill>
                  <a:prstClr val="black"/>
                </a:solidFill>
                <a:effectLst/>
                <a:uLnTx/>
                <a:uFillTx/>
                <a:latin typeface="Times new roman"/>
              </a:rPr>
              <a:t> </a:t>
            </a:r>
            <a:r>
              <a:rPr kumimoji="0" lang="en-CA" sz="1400" b="1" i="0" u="none" strike="noStrike" kern="1200" cap="none" spc="-1" normalizeH="0" baseline="0" noProof="0" dirty="0">
                <a:ln>
                  <a:noFill/>
                </a:ln>
                <a:solidFill>
                  <a:prstClr val="black"/>
                </a:solidFill>
                <a:effectLst/>
                <a:uLnTx/>
                <a:uFillTx/>
                <a:latin typeface="Times new roman"/>
              </a:rPr>
              <a:t>Since 2016 @ BLTP. </a:t>
            </a:r>
            <a:r>
              <a:rPr lang="en-CA" sz="1400" b="1" spc="-1" dirty="0">
                <a:solidFill>
                  <a:prstClr val="black"/>
                </a:solidFill>
                <a:latin typeface="Times new roman"/>
                <a:ea typeface="Droid Sans Fallback"/>
              </a:rPr>
              <a:t>Advisors: </a:t>
            </a:r>
            <a:r>
              <a:rPr lang="en-CA" sz="1400" spc="-1" dirty="0">
                <a:solidFill>
                  <a:prstClr val="black"/>
                </a:solidFill>
                <a:latin typeface="Times new roman"/>
                <a:ea typeface="Droid Sans Fallback"/>
              </a:rPr>
              <a:t>E-J. </a:t>
            </a:r>
            <a:r>
              <a:rPr lang="en-CA" sz="1400" spc="-1" dirty="0" err="1">
                <a:solidFill>
                  <a:prstClr val="black"/>
                </a:solidFill>
                <a:latin typeface="Times new roman"/>
                <a:ea typeface="Droid Sans Fallback"/>
              </a:rPr>
              <a:t>Aichelin</a:t>
            </a:r>
            <a:r>
              <a:rPr lang="en-CA" sz="1400" spc="-1" dirty="0">
                <a:solidFill>
                  <a:prstClr val="black"/>
                </a:solidFill>
                <a:latin typeface="Times new roman"/>
                <a:ea typeface="Droid Sans Fallback"/>
              </a:rPr>
              <a:t>, M. </a:t>
            </a:r>
            <a:r>
              <a:rPr lang="en-CA" sz="1400" spc="-1" dirty="0" err="1">
                <a:solidFill>
                  <a:prstClr val="black"/>
                </a:solidFill>
                <a:latin typeface="Times new roman"/>
                <a:ea typeface="Droid Sans Fallback"/>
              </a:rPr>
              <a:t>Ilgenfritz</a:t>
            </a:r>
            <a:r>
              <a:rPr lang="en-CA" sz="1400" spc="-1" dirty="0">
                <a:solidFill>
                  <a:prstClr val="black"/>
                </a:solidFill>
                <a:latin typeface="Times new roman"/>
                <a:ea typeface="Droid Sans Fallback"/>
              </a:rPr>
              <a:t>,  V. </a:t>
            </a:r>
            <a:r>
              <a:rPr lang="en-CA" sz="1400" spc="-1" dirty="0" err="1">
                <a:solidFill>
                  <a:prstClr val="black"/>
                </a:solidFill>
                <a:latin typeface="Times new roman"/>
                <a:ea typeface="Droid Sans Fallback"/>
              </a:rPr>
              <a:t>Matveev</a:t>
            </a:r>
            <a:r>
              <a:rPr lang="en-CA" sz="1400" spc="-1" dirty="0">
                <a:solidFill>
                  <a:prstClr val="black"/>
                </a:solidFill>
                <a:latin typeface="Times new roman"/>
                <a:ea typeface="Droid Sans Fallback"/>
              </a:rPr>
              <a:t>, V. </a:t>
            </a:r>
            <a:r>
              <a:rPr lang="en-CA" sz="1400" spc="-1" dirty="0" err="1">
                <a:solidFill>
                  <a:prstClr val="black"/>
                </a:solidFill>
                <a:latin typeface="Times new roman"/>
                <a:ea typeface="Droid Sans Fallback"/>
              </a:rPr>
              <a:t>Toneev</a:t>
            </a:r>
            <a:r>
              <a:rPr lang="en-CA" sz="1400" spc="-1" dirty="0">
                <a:solidFill>
                  <a:prstClr val="black"/>
                </a:solidFill>
                <a:latin typeface="Times new roman"/>
                <a:ea typeface="Droid Sans Fallback"/>
              </a:rPr>
              <a:t>, G. Zinoviev. </a:t>
            </a:r>
            <a:r>
              <a:rPr lang="en-CA" sz="1400" b="1" spc="-1" dirty="0">
                <a:solidFill>
                  <a:prstClr val="black"/>
                </a:solidFill>
                <a:latin typeface="Times new roman"/>
                <a:ea typeface="Droid Sans Fallback"/>
              </a:rPr>
              <a:t>Conveners (present time): </a:t>
            </a:r>
            <a:r>
              <a:rPr lang="en-CA" sz="1400" spc="-1" dirty="0">
                <a:solidFill>
                  <a:prstClr val="black"/>
                </a:solidFill>
                <a:latin typeface="Times new roman"/>
                <a:ea typeface="Droid Sans Fallback"/>
              </a:rPr>
              <a:t>D. </a:t>
            </a:r>
            <a:r>
              <a:rPr lang="en-CA" sz="1400" spc="-1" dirty="0" err="1">
                <a:solidFill>
                  <a:prstClr val="black"/>
                </a:solidFill>
                <a:latin typeface="Times new roman"/>
                <a:ea typeface="Droid Sans Fallback"/>
              </a:rPr>
              <a:t>Blaschke</a:t>
            </a:r>
            <a:r>
              <a:rPr lang="en-CA" sz="1400" spc="-1" dirty="0">
                <a:solidFill>
                  <a:prstClr val="black"/>
                </a:solidFill>
                <a:latin typeface="Times new roman"/>
                <a:ea typeface="Droid Sans Fallback"/>
              </a:rPr>
              <a:t>, V. </a:t>
            </a:r>
            <a:r>
              <a:rPr lang="en-CA" sz="1400" spc="-1" dirty="0" err="1">
                <a:solidFill>
                  <a:prstClr val="black"/>
                </a:solidFill>
                <a:latin typeface="Times new roman"/>
                <a:ea typeface="Droid Sans Fallback"/>
              </a:rPr>
              <a:t>Braguta</a:t>
            </a:r>
            <a:r>
              <a:rPr lang="en-CA" sz="1400" spc="-1" dirty="0">
                <a:solidFill>
                  <a:prstClr val="black"/>
                </a:solidFill>
                <a:latin typeface="Times new roman"/>
                <a:ea typeface="Droid Sans Fallback"/>
              </a:rPr>
              <a:t>,  E. </a:t>
            </a:r>
            <a:r>
              <a:rPr lang="en-CA" sz="1400" spc="-1" dirty="0" err="1">
                <a:solidFill>
                  <a:prstClr val="black"/>
                </a:solidFill>
                <a:latin typeface="Times new roman"/>
                <a:ea typeface="Droid Sans Fallback"/>
              </a:rPr>
              <a:t>Kolomeitsev</a:t>
            </a:r>
            <a:r>
              <a:rPr lang="en-CA" sz="1400" spc="-1" dirty="0">
                <a:solidFill>
                  <a:prstClr val="black"/>
                </a:solidFill>
                <a:latin typeface="Times new roman"/>
                <a:ea typeface="Droid Sans Fallback"/>
              </a:rPr>
              <a:t>, </a:t>
            </a:r>
            <a:r>
              <a:rPr lang="en-CA" sz="1400" b="1" u="sng" spc="-1" dirty="0">
                <a:solidFill>
                  <a:prstClr val="black"/>
                </a:solidFill>
                <a:latin typeface="Times new roman"/>
                <a:ea typeface="Droid Sans Fallback"/>
              </a:rPr>
              <a:t>S. </a:t>
            </a:r>
            <a:r>
              <a:rPr lang="en-CA" sz="1400" b="1" u="sng" spc="-1" dirty="0" err="1">
                <a:solidFill>
                  <a:prstClr val="black"/>
                </a:solidFill>
                <a:latin typeface="Times new roman"/>
                <a:ea typeface="Droid Sans Fallback"/>
              </a:rPr>
              <a:t>Nedelko</a:t>
            </a:r>
            <a:r>
              <a:rPr lang="en-CA" sz="1400" spc="-1" dirty="0">
                <a:solidFill>
                  <a:prstClr val="black"/>
                </a:solidFill>
                <a:latin typeface="Times new roman"/>
                <a:ea typeface="Droid Sans Fallback"/>
              </a:rPr>
              <a:t>  </a:t>
            </a:r>
            <a:endParaRPr lang="en-CA" sz="1400" spc="-1"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1" normalizeH="0" baseline="0" noProof="0" dirty="0">
              <a:ln>
                <a:noFill/>
              </a:ln>
              <a:solidFill>
                <a:prstClr val="black"/>
              </a:solidFill>
              <a:effectLst/>
              <a:uLnTx/>
              <a:uFillTx/>
              <a:latin typeface="Arial"/>
            </a:endParaRPr>
          </a:p>
        </p:txBody>
      </p:sp>
      <p:sp>
        <p:nvSpPr>
          <p:cNvPr id="46" name="CustomShape 5"/>
          <p:cNvSpPr/>
          <p:nvPr/>
        </p:nvSpPr>
        <p:spPr>
          <a:xfrm>
            <a:off x="162138" y="1715760"/>
            <a:ext cx="7263720" cy="87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1400" b="1" i="0" u="sng" strike="noStrike" kern="1200" cap="none" spc="-1" normalizeH="0" baseline="0" noProof="0" dirty="0">
                <a:ln>
                  <a:noFill/>
                </a:ln>
                <a:solidFill>
                  <a:prstClr val="black"/>
                </a:solidFill>
                <a:effectLst/>
                <a:uLnTx/>
                <a:uFillTx/>
                <a:latin typeface="Times new roman"/>
              </a:rPr>
              <a:t>Theory of hadron matter with emphasis  at NICA  physics:</a:t>
            </a:r>
            <a:r>
              <a:rPr kumimoji="0" lang="en-CA" sz="1400" b="0" i="0" strike="noStrike" kern="1200" cap="none" spc="-1" normalizeH="0" baseline="0" noProof="0" dirty="0">
                <a:ln>
                  <a:noFill/>
                </a:ln>
                <a:solidFill>
                  <a:prstClr val="black"/>
                </a:solidFill>
                <a:effectLst/>
                <a:uLnTx/>
                <a:uFillTx/>
                <a:latin typeface="Times new roman"/>
              </a:rPr>
              <a:t>  </a:t>
            </a:r>
            <a:r>
              <a:rPr kumimoji="0" lang="en-CA" sz="1400" b="0" i="0" u="none" strike="noStrike" kern="1200" cap="none" spc="-1" normalizeH="0" baseline="0" noProof="0" dirty="0">
                <a:ln>
                  <a:noFill/>
                </a:ln>
                <a:solidFill>
                  <a:prstClr val="black"/>
                </a:solidFill>
                <a:effectLst/>
                <a:uLnTx/>
                <a:uFillTx/>
                <a:latin typeface="Times new roman"/>
              </a:rPr>
              <a:t>dynamics of relativistic heavy ion collisions,  vacuum structure and critical phenomena in QCD,  phase transformations in dense and/or hot strongly interacting  matter under the influence of strong electromagnetic fields and rotation, astrophysics of compact stars.</a:t>
            </a:r>
            <a:endParaRPr kumimoji="0" lang="en-CA" sz="1400" b="0" i="0" u="none" strike="noStrike" kern="1200" cap="none" spc="-1" normalizeH="0" baseline="0" noProof="0" dirty="0">
              <a:ln>
                <a:noFill/>
              </a:ln>
              <a:solidFill>
                <a:prstClr val="black"/>
              </a:solidFill>
              <a:effectLst/>
              <a:uLnTx/>
              <a:uFillTx/>
              <a:latin typeface="Arial"/>
            </a:endParaRPr>
          </a:p>
        </p:txBody>
      </p:sp>
      <p:sp>
        <p:nvSpPr>
          <p:cNvPr id="47" name="CustomShape 6"/>
          <p:cNvSpPr/>
          <p:nvPr/>
        </p:nvSpPr>
        <p:spPr>
          <a:xfrm>
            <a:off x="162138" y="2757931"/>
            <a:ext cx="7263720" cy="679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1400" b="1" i="0" u="sng" strike="noStrike" kern="1200" cap="none" spc="-1" normalizeH="0" baseline="0" noProof="0" dirty="0">
                <a:ln>
                  <a:noFill/>
                </a:ln>
                <a:solidFill>
                  <a:prstClr val="black"/>
                </a:solidFill>
                <a:effectLst/>
                <a:uLnTx/>
                <a:uFillTx/>
                <a:latin typeface="Times new roman"/>
              </a:rPr>
              <a:t>Synthesis of complete range of theoretical methods:</a:t>
            </a:r>
            <a:r>
              <a:rPr kumimoji="0" lang="en-CA" sz="1400" b="0" i="0" strike="noStrike" kern="1200" cap="none" spc="-1" normalizeH="0" baseline="0" noProof="0" dirty="0">
                <a:ln>
                  <a:noFill/>
                </a:ln>
                <a:solidFill>
                  <a:prstClr val="black"/>
                </a:solidFill>
                <a:effectLst/>
                <a:uLnTx/>
                <a:uFillTx/>
                <a:latin typeface="Times new roman"/>
              </a:rPr>
              <a:t>  </a:t>
            </a:r>
            <a:r>
              <a:rPr kumimoji="0" lang="en-CA" sz="1400" b="0" i="0" u="none" strike="noStrike" kern="1200" cap="none" spc="-1" normalizeH="0" baseline="0" noProof="0" dirty="0">
                <a:ln>
                  <a:noFill/>
                </a:ln>
                <a:solidFill>
                  <a:prstClr val="black"/>
                </a:solidFill>
                <a:effectLst/>
                <a:uLnTx/>
                <a:uFillTx/>
                <a:latin typeface="Times new roman"/>
              </a:rPr>
              <a:t>statistical, hydro and hybrid models of HIC,  Lattice QCD,  QCD motivated phenomenological models,  functional methods of QCD, non-extensive statistics, theory of critical phenomena.</a:t>
            </a:r>
            <a:endParaRPr kumimoji="0" lang="en-CA" sz="1400" b="0" i="0" u="none" strike="noStrike" kern="1200" cap="none" spc="-1" normalizeH="0" baseline="0" noProof="0" dirty="0">
              <a:ln>
                <a:noFill/>
              </a:ln>
              <a:solidFill>
                <a:prstClr val="black"/>
              </a:solidFill>
              <a:effectLst/>
              <a:uLnTx/>
              <a:uFillTx/>
              <a:latin typeface="Arial"/>
            </a:endParaRPr>
          </a:p>
        </p:txBody>
      </p:sp>
      <p:sp>
        <p:nvSpPr>
          <p:cNvPr id="48" name="CustomShape 7"/>
          <p:cNvSpPr/>
          <p:nvPr/>
        </p:nvSpPr>
        <p:spPr>
          <a:xfrm>
            <a:off x="139749" y="3603542"/>
            <a:ext cx="7202880" cy="55763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1" normalizeH="0" baseline="0" noProof="0" dirty="0">
                <a:ln>
                  <a:noFill/>
                </a:ln>
                <a:solidFill>
                  <a:prstClr val="black"/>
                </a:solidFill>
                <a:effectLst/>
                <a:uLnTx/>
                <a:uFillTx/>
                <a:latin typeface="Times new roman"/>
              </a:rPr>
              <a:t>Collaboration:</a:t>
            </a:r>
            <a:r>
              <a:rPr kumimoji="0" lang="en-CA" sz="1400" b="0" i="0" u="none" strike="noStrike" kern="1200" cap="none" spc="-1" normalizeH="0" baseline="0" noProof="0" dirty="0">
                <a:ln>
                  <a:noFill/>
                </a:ln>
                <a:solidFill>
                  <a:prstClr val="black"/>
                </a:solidFill>
                <a:effectLst/>
                <a:uLnTx/>
                <a:uFillTx/>
                <a:latin typeface="Times new roman"/>
              </a:rPr>
              <a:t>  VBLHEP and LIT at JINR,   30+  universities and research organizations from</a:t>
            </a:r>
            <a:endParaRPr kumimoji="0" lang="en-CA" sz="1400" b="0" i="0" u="none" strike="noStrike" kern="1200" cap="none" spc="-1" normalizeH="0" baseline="0" noProof="0" dirty="0">
              <a:ln>
                <a:noFill/>
              </a:ln>
              <a:solidFill>
                <a:prstClr val="black"/>
              </a:solidFill>
              <a:effectLst/>
              <a:uLnTx/>
              <a:uFillTx/>
              <a:latin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1" normalizeH="0" baseline="0" noProof="0" dirty="0">
                <a:ln>
                  <a:noFill/>
                </a:ln>
                <a:solidFill>
                  <a:prstClr val="black"/>
                </a:solidFill>
                <a:effectLst/>
                <a:uLnTx/>
                <a:uFillTx/>
                <a:latin typeface="Times new roman"/>
              </a:rPr>
              <a:t>Germany, Poland, Italy, Czech Republic, Slovakia, Japan, India, Ukraine</a:t>
            </a:r>
            <a:r>
              <a:rPr lang="en-CA" sz="1400" spc="-1" dirty="0">
                <a:solidFill>
                  <a:prstClr val="black"/>
                </a:solidFill>
                <a:latin typeface="Times new roman"/>
              </a:rPr>
              <a:t>, </a:t>
            </a:r>
            <a:r>
              <a:rPr lang="en-CA" sz="1400" spc="-1" dirty="0" err="1">
                <a:solidFill>
                  <a:prstClr val="black"/>
                </a:solidFill>
                <a:latin typeface="Times new roman"/>
              </a:rPr>
              <a:t>etc</a:t>
            </a:r>
            <a:r>
              <a:rPr lang="en-CA" sz="1400" spc="-1" dirty="0">
                <a:solidFill>
                  <a:prstClr val="black"/>
                </a:solidFill>
                <a:latin typeface="Times new roman"/>
              </a:rPr>
              <a:t> (17 countries)</a:t>
            </a:r>
            <a:endParaRPr kumimoji="0" lang="en-CA" sz="1400" b="0" i="0" u="none" strike="noStrike" kern="1200" cap="none" spc="-1" normalizeH="0" baseline="0" noProof="0" dirty="0">
              <a:ln>
                <a:noFill/>
              </a:ln>
              <a:solidFill>
                <a:prstClr val="black"/>
              </a:solidFill>
              <a:effectLst/>
              <a:uLnTx/>
              <a:uFillTx/>
              <a:latin typeface="Arial"/>
            </a:endParaRPr>
          </a:p>
        </p:txBody>
      </p:sp>
      <p:sp>
        <p:nvSpPr>
          <p:cNvPr id="49" name="CustomShape 8"/>
          <p:cNvSpPr/>
          <p:nvPr/>
        </p:nvSpPr>
        <p:spPr>
          <a:xfrm>
            <a:off x="10050840" y="2729500"/>
            <a:ext cx="1647720" cy="237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1050" b="1" i="0" u="none" strike="noStrike" kern="1200" cap="none" spc="-1" normalizeH="0" baseline="0" noProof="0">
                <a:ln>
                  <a:noFill/>
                </a:ln>
                <a:solidFill>
                  <a:prstClr val="black"/>
                </a:solidFill>
                <a:effectLst/>
                <a:uLnTx/>
                <a:uFillTx/>
                <a:latin typeface="Times new roman"/>
              </a:rPr>
              <a:t>7</a:t>
            </a:r>
            <a:r>
              <a:rPr kumimoji="0" lang="en-CA" sz="1050" b="0" i="0" u="none" strike="noStrike" kern="1200" cap="none" spc="-1" normalizeH="0" baseline="0" noProof="0">
                <a:ln>
                  <a:noFill/>
                </a:ln>
                <a:solidFill>
                  <a:prstClr val="black"/>
                </a:solidFill>
                <a:effectLst/>
                <a:uLnTx/>
                <a:uFillTx/>
                <a:latin typeface="Times new roman"/>
              </a:rPr>
              <a:t> countries are represented</a:t>
            </a:r>
            <a:endParaRPr kumimoji="0" lang="en-CA" sz="1050" b="0" i="0" u="none" strike="noStrike" kern="1200" cap="none" spc="-1" normalizeH="0" baseline="0" noProof="0">
              <a:ln>
                <a:noFill/>
              </a:ln>
              <a:solidFill>
                <a:prstClr val="black"/>
              </a:solidFill>
              <a:effectLst/>
              <a:uLnTx/>
              <a:uFillTx/>
              <a:latin typeface="Arial"/>
            </a:endParaRPr>
          </a:p>
        </p:txBody>
      </p:sp>
      <p:sp>
        <p:nvSpPr>
          <p:cNvPr id="50" name="CustomShape 9"/>
          <p:cNvSpPr/>
          <p:nvPr/>
        </p:nvSpPr>
        <p:spPr>
          <a:xfrm>
            <a:off x="11088000" y="3003100"/>
            <a:ext cx="567720" cy="23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1" normalizeH="0" baseline="0" noProof="0">
                <a:ln>
                  <a:noFill/>
                </a:ln>
                <a:solidFill>
                  <a:prstClr val="black"/>
                </a:solidFill>
                <a:effectLst/>
                <a:uLnTx/>
                <a:uFillTx/>
                <a:latin typeface="Times new roman"/>
              </a:rPr>
              <a:t>(2020)</a:t>
            </a:r>
            <a:endParaRPr kumimoji="0" lang="en-CA" sz="1000" b="0" i="0" u="none" strike="noStrike" kern="1200" cap="none" spc="-1" normalizeH="0" baseline="0" noProof="0">
              <a:ln>
                <a:noFill/>
              </a:ln>
              <a:solidFill>
                <a:prstClr val="black"/>
              </a:solidFill>
              <a:effectLst/>
              <a:uLnTx/>
              <a:uFillTx/>
              <a:latin typeface="Arial"/>
            </a:endParaRPr>
          </a:p>
        </p:txBody>
      </p:sp>
      <p:sp>
        <p:nvSpPr>
          <p:cNvPr id="51" name="CustomShape 10"/>
          <p:cNvSpPr/>
          <p:nvPr/>
        </p:nvSpPr>
        <p:spPr>
          <a:xfrm>
            <a:off x="7344000" y="2374680"/>
            <a:ext cx="4823640" cy="25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1" normalizeH="0" baseline="0" noProof="0" dirty="0">
                <a:ln>
                  <a:noFill/>
                </a:ln>
                <a:solidFill>
                  <a:prstClr val="black"/>
                </a:solidFill>
                <a:effectLst/>
                <a:uLnTx/>
                <a:uFillTx/>
                <a:latin typeface="Times new roman"/>
              </a:rPr>
              <a:t>Support unit - sector 6,  Department of fundamental interactions BLTP </a:t>
            </a:r>
            <a:endParaRPr kumimoji="0" lang="en-CA" sz="1200" b="0" i="0" u="none" strike="noStrike" kern="1200" cap="none" spc="-1" normalizeH="0" baseline="0" noProof="0" dirty="0">
              <a:ln>
                <a:noFill/>
              </a:ln>
              <a:solidFill>
                <a:prstClr val="black"/>
              </a:solidFill>
              <a:effectLst/>
              <a:uLnTx/>
              <a:uFillTx/>
              <a:latin typeface="Arial"/>
            </a:endParaRPr>
          </a:p>
        </p:txBody>
      </p:sp>
      <p:sp>
        <p:nvSpPr>
          <p:cNvPr id="53" name="CustomShape 12"/>
          <p:cNvSpPr/>
          <p:nvPr/>
        </p:nvSpPr>
        <p:spPr>
          <a:xfrm>
            <a:off x="169977" y="4237529"/>
            <a:ext cx="726372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lvl="0" algn="just"/>
            <a:r>
              <a:rPr kumimoji="0" lang="en-CA" sz="1400" b="1" i="0" u="none" strike="noStrike" kern="1200" cap="none" spc="-1" normalizeH="0" baseline="0" noProof="0" dirty="0">
                <a:ln>
                  <a:noFill/>
                </a:ln>
                <a:solidFill>
                  <a:prstClr val="black"/>
                </a:solidFill>
                <a:effectLst/>
                <a:uLnTx/>
                <a:uFillTx/>
                <a:latin typeface="Times new roman"/>
                <a:ea typeface="Droid Sans Fallback"/>
              </a:rPr>
              <a:t>Together with LIT </a:t>
            </a:r>
            <a:r>
              <a:rPr lang="en-CA" sz="1400" spc="-1" dirty="0">
                <a:solidFill>
                  <a:prstClr val="black"/>
                </a:solidFill>
                <a:latin typeface="Times new roman"/>
                <a:ea typeface="Droid Sans Fallback"/>
              </a:rPr>
              <a:t>– </a:t>
            </a:r>
            <a:r>
              <a:rPr kumimoji="0" lang="en-CA" sz="1400" b="0" i="0" u="none" strike="noStrike" kern="1200" cap="none" spc="-1" normalizeH="0" baseline="0" noProof="0" dirty="0">
                <a:ln>
                  <a:noFill/>
                </a:ln>
                <a:solidFill>
                  <a:prstClr val="black"/>
                </a:solidFill>
                <a:effectLst/>
                <a:uLnTx/>
                <a:uFillTx/>
                <a:latin typeface="Times new roman"/>
                <a:ea typeface="Droid Sans Fallback"/>
              </a:rPr>
              <a:t>initiation of installing the supercomputer </a:t>
            </a:r>
            <a:r>
              <a:rPr kumimoji="0" lang="en-CA" sz="1400" b="1" i="0" u="none" strike="noStrike" kern="1200" cap="none" spc="-1" normalizeH="0" baseline="0" noProof="0" dirty="0" err="1">
                <a:ln>
                  <a:noFill/>
                </a:ln>
                <a:solidFill>
                  <a:prstClr val="black"/>
                </a:solidFill>
                <a:effectLst/>
                <a:uLnTx/>
                <a:uFillTx/>
                <a:latin typeface="Times new roman"/>
                <a:ea typeface="Droid Sans Fallback"/>
              </a:rPr>
              <a:t>Govorun</a:t>
            </a:r>
            <a:r>
              <a:rPr kumimoji="0" lang="en-CA" sz="1400" b="0" i="0" u="none" strike="noStrike" kern="1200" cap="none" spc="-1" normalizeH="0" baseline="0" noProof="0" dirty="0">
                <a:ln>
                  <a:noFill/>
                </a:ln>
                <a:solidFill>
                  <a:prstClr val="black"/>
                </a:solidFill>
                <a:effectLst/>
                <a:uLnTx/>
                <a:uFillTx/>
                <a:latin typeface="Times new roman"/>
                <a:ea typeface="Droid Sans Fallback"/>
              </a:rPr>
              <a:t> at JINR.  </a:t>
            </a:r>
            <a:endParaRPr kumimoji="0" lang="en-CA" sz="1400" b="0" i="0" u="none" strike="noStrike" kern="1200" cap="none" spc="-1" normalizeH="0" baseline="0" noProof="0" dirty="0">
              <a:ln>
                <a:noFill/>
              </a:ln>
              <a:solidFill>
                <a:prstClr val="black"/>
              </a:solidFill>
              <a:effectLst/>
              <a:uLnTx/>
              <a:uFillTx/>
              <a:latin typeface="Arial"/>
            </a:endParaRPr>
          </a:p>
        </p:txBody>
      </p:sp>
      <p:sp>
        <p:nvSpPr>
          <p:cNvPr id="54" name="CustomShape 13"/>
          <p:cNvSpPr/>
          <p:nvPr/>
        </p:nvSpPr>
        <p:spPr>
          <a:xfrm>
            <a:off x="143517" y="1376647"/>
            <a:ext cx="7263720" cy="2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1" normalizeH="0" baseline="0" noProof="0" dirty="0">
              <a:ln>
                <a:noFill/>
              </a:ln>
              <a:solidFill>
                <a:prstClr val="black"/>
              </a:solidFill>
              <a:effectLst/>
              <a:uLnTx/>
              <a:uFillTx/>
              <a:latin typeface="Arial"/>
            </a:endParaRPr>
          </a:p>
        </p:txBody>
      </p:sp>
      <p:sp>
        <p:nvSpPr>
          <p:cNvPr id="55" name="CustomShape 14"/>
          <p:cNvSpPr/>
          <p:nvPr/>
        </p:nvSpPr>
        <p:spPr>
          <a:xfrm>
            <a:off x="151920" y="1684645"/>
            <a:ext cx="726372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1400" b="1" i="0" u="sng" strike="noStrike" kern="1200" cap="none" spc="-1" normalizeH="0" baseline="0" noProof="0" dirty="0">
                <a:ln>
                  <a:noFill/>
                </a:ln>
                <a:solidFill>
                  <a:prstClr val="black"/>
                </a:solidFill>
                <a:effectLst/>
                <a:uLnTx/>
                <a:uFillTx/>
                <a:latin typeface="Times new roman"/>
                <a:ea typeface="Droid Sans Fallback"/>
              </a:rPr>
              <a:t>  </a:t>
            </a:r>
            <a:endParaRPr kumimoji="0" lang="en-CA" sz="1400" b="1" i="0" u="sng" strike="noStrike" kern="1200" cap="none" spc="-1" normalizeH="0" baseline="0" noProof="0" dirty="0">
              <a:ln>
                <a:noFill/>
              </a:ln>
              <a:solidFill>
                <a:prstClr val="black"/>
              </a:solidFill>
              <a:effectLst/>
              <a:uLnTx/>
              <a:uFillTx/>
              <a:latin typeface="Arial"/>
            </a:endParaRPr>
          </a:p>
        </p:txBody>
      </p:sp>
      <p:sp>
        <p:nvSpPr>
          <p:cNvPr id="56" name="CustomShape 15"/>
          <p:cNvSpPr/>
          <p:nvPr/>
        </p:nvSpPr>
        <p:spPr>
          <a:xfrm>
            <a:off x="139749" y="4629838"/>
            <a:ext cx="10247151" cy="246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1" normalizeH="0" baseline="0" noProof="0" dirty="0">
                <a:ln>
                  <a:noFill/>
                </a:ln>
                <a:solidFill>
                  <a:srgbClr val="0432FF"/>
                </a:solidFill>
                <a:effectLst/>
                <a:uLnTx/>
                <a:uFillTx/>
                <a:latin typeface="Times new roman"/>
                <a:ea typeface="Droid Sans Fallback"/>
              </a:rPr>
              <a:t>Scientific results at the frontier of hadron matter physics, to give few examples:</a:t>
            </a:r>
            <a:endParaRPr kumimoji="0" lang="en-CA" sz="1400" b="0" i="0" u="none" strike="noStrike" kern="1200" cap="none" spc="-1" normalizeH="0" baseline="0" noProof="0" dirty="0">
              <a:ln>
                <a:noFill/>
              </a:ln>
              <a:solidFill>
                <a:srgbClr val="0432FF"/>
              </a:solidFill>
              <a:effectLst/>
              <a:uLnTx/>
              <a:uFillTx/>
              <a:latin typeface="Arial"/>
              <a:ea typeface="Droid Sans Fallback"/>
            </a:endParaRP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1" normalizeH="0" baseline="0" noProof="0" dirty="0">
                <a:ln>
                  <a:noFill/>
                </a:ln>
                <a:solidFill>
                  <a:srgbClr val="0432FF"/>
                </a:solidFill>
                <a:effectLst/>
                <a:uLnTx/>
                <a:uFillTx/>
                <a:latin typeface="Times new roman"/>
                <a:ea typeface="Droid Sans Fallback"/>
              </a:rPr>
              <a:t>- evolution and the role of electromagnetic fields in relativistic heavy-ion collisions: deconfinement catalysis  by strong electromagnetic field; asymmetry of conductivity in QGP –  evidence for both the chiral magnetic effect and the magnetoresistance phenomenon in QGP; </a:t>
            </a:r>
            <a:endParaRPr kumimoji="0" lang="en-CA" sz="1400" b="0" i="0" u="none" strike="noStrike" kern="1200" cap="none" spc="-1" normalizeH="0" baseline="0" noProof="0" dirty="0">
              <a:ln>
                <a:noFill/>
              </a:ln>
              <a:solidFill>
                <a:srgbClr val="0432FF"/>
              </a:solidFill>
              <a:effectLst/>
              <a:uLnTx/>
              <a:uFillTx/>
              <a:latin typeface="Arial"/>
              <a:ea typeface="Droid Sans Fallback"/>
            </a:endParaRP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1" normalizeH="0" baseline="0" noProof="0" dirty="0">
                <a:ln>
                  <a:noFill/>
                </a:ln>
                <a:solidFill>
                  <a:srgbClr val="0432FF"/>
                </a:solidFill>
                <a:effectLst/>
                <a:uLnTx/>
                <a:uFillTx/>
                <a:latin typeface="Times new roman"/>
                <a:ea typeface="Droid Sans Fallback"/>
              </a:rPr>
              <a:t>- global polarization in heavy-ion collisions based on axial </a:t>
            </a:r>
            <a:r>
              <a:rPr kumimoji="0" lang="en-US" sz="1400" b="0" i="0" u="none" strike="noStrike" kern="1200" cap="none" spc="-1" normalizeH="0" baseline="0" noProof="0" dirty="0" err="1">
                <a:ln>
                  <a:noFill/>
                </a:ln>
                <a:solidFill>
                  <a:srgbClr val="0432FF"/>
                </a:solidFill>
                <a:effectLst/>
                <a:uLnTx/>
                <a:uFillTx/>
                <a:latin typeface="Times new roman"/>
                <a:ea typeface="Droid Sans Fallback"/>
              </a:rPr>
              <a:t>vortical</a:t>
            </a:r>
            <a:r>
              <a:rPr kumimoji="0" lang="en-US" sz="1400" b="0" i="0" u="none" strike="noStrike" kern="1200" cap="none" spc="-1" normalizeH="0" baseline="0" noProof="0" dirty="0">
                <a:ln>
                  <a:noFill/>
                </a:ln>
                <a:solidFill>
                  <a:srgbClr val="0432FF"/>
                </a:solidFill>
                <a:effectLst/>
                <a:uLnTx/>
                <a:uFillTx/>
                <a:latin typeface="Times new roman"/>
                <a:ea typeface="Droid Sans Fallback"/>
              </a:rPr>
              <a:t> effect: observable effects of </a:t>
            </a:r>
            <a:r>
              <a:rPr kumimoji="0" lang="en-US" sz="1400" b="0" i="0" u="none" strike="noStrike" kern="1200" cap="none" spc="-1" normalizeH="0" baseline="0" noProof="0" dirty="0">
                <a:ln>
                  <a:noFill/>
                </a:ln>
                <a:solidFill>
                  <a:srgbClr val="0432FF"/>
                </a:solidFill>
                <a:effectLst/>
                <a:uLnTx/>
                <a:uFillTx/>
                <a:latin typeface="Noto Sans ExtCond Light"/>
                <a:ea typeface="Noto Sans ExtCond Light"/>
              </a:rPr>
              <a:t>Λ</a:t>
            </a:r>
            <a:r>
              <a:rPr kumimoji="0" lang="en-US" sz="1400" b="0" i="0" u="none" strike="noStrike" kern="1200" cap="none" spc="-1" normalizeH="0" baseline="0" noProof="0" dirty="0">
                <a:ln>
                  <a:noFill/>
                </a:ln>
                <a:solidFill>
                  <a:srgbClr val="0432FF"/>
                </a:solidFill>
                <a:effectLst/>
                <a:uLnTx/>
                <a:uFillTx/>
                <a:latin typeface="Times new roman"/>
                <a:ea typeface="Noto Sans ExtCond Light"/>
              </a:rPr>
              <a:t>-polarization at NICA energies;</a:t>
            </a:r>
            <a:endParaRPr kumimoji="0" lang="en-CA" sz="1400" b="0" i="0" u="none" strike="noStrike" kern="1200" cap="none" spc="-1" normalizeH="0" baseline="0" noProof="0" dirty="0">
              <a:ln>
                <a:noFill/>
              </a:ln>
              <a:solidFill>
                <a:srgbClr val="0432FF"/>
              </a:solidFill>
              <a:effectLst/>
              <a:uLnTx/>
              <a:uFillTx/>
              <a:latin typeface="Arial"/>
            </a:endParaRPr>
          </a:p>
          <a:p>
            <a:pPr lvl="0" algn="just">
              <a:spcBef>
                <a:spcPts val="600"/>
              </a:spcBef>
            </a:pPr>
            <a:r>
              <a:rPr kumimoji="0" lang="en-US" sz="1400" b="0" i="0" u="none" strike="noStrike" kern="1200" cap="none" spc="-1" normalizeH="0" baseline="0" noProof="0" dirty="0">
                <a:ln>
                  <a:noFill/>
                </a:ln>
                <a:solidFill>
                  <a:srgbClr val="0432FF"/>
                </a:solidFill>
                <a:effectLst/>
                <a:uLnTx/>
                <a:uFillTx/>
                <a:latin typeface="Times new roman"/>
                <a:ea typeface="Noto Sans ExtCond Light"/>
              </a:rPr>
              <a:t>- the influence of the rotation on the confinement/deconfinement phase transition in SU(3)-</a:t>
            </a:r>
            <a:r>
              <a:rPr kumimoji="0" lang="en-US" sz="1400" b="0" i="0" u="none" strike="noStrike" kern="1200" cap="none" spc="-1" normalizeH="0" baseline="0" noProof="0" dirty="0" err="1">
                <a:ln>
                  <a:noFill/>
                </a:ln>
                <a:solidFill>
                  <a:srgbClr val="0432FF"/>
                </a:solidFill>
                <a:effectLst/>
                <a:uLnTx/>
                <a:uFillTx/>
                <a:latin typeface="Times new roman"/>
                <a:ea typeface="Noto Sans ExtCond Light"/>
              </a:rPr>
              <a:t>gluodynamics</a:t>
            </a:r>
            <a:r>
              <a:rPr lang="en-US" sz="1400" spc="-1" dirty="0">
                <a:solidFill>
                  <a:srgbClr val="0432FF"/>
                </a:solidFill>
                <a:latin typeface="Times new roman"/>
                <a:ea typeface="Noto Sans ExtCond Light"/>
              </a:rPr>
              <a:t> – </a:t>
            </a:r>
            <a:r>
              <a:rPr kumimoji="0" lang="en-US" sz="1400" b="0" i="0" u="none" strike="noStrike" kern="1200" cap="none" spc="-1" normalizeH="0" baseline="0" noProof="0" dirty="0">
                <a:ln>
                  <a:noFill/>
                </a:ln>
                <a:solidFill>
                  <a:srgbClr val="0432FF"/>
                </a:solidFill>
                <a:effectLst/>
                <a:uLnTx/>
                <a:uFillTx/>
                <a:latin typeface="Times new roman"/>
                <a:ea typeface="Noto Sans ExtCond Light"/>
              </a:rPr>
              <a:t>the critical temperature of the confinement/deconfinement phase transition  increases with a growth in the angular velocity;</a:t>
            </a:r>
            <a:endParaRPr kumimoji="0" lang="en-CA" sz="1400" b="0" i="0" u="none" strike="noStrike" kern="1200" cap="none" spc="-1" normalizeH="0" baseline="0" noProof="0" dirty="0">
              <a:ln>
                <a:noFill/>
              </a:ln>
              <a:solidFill>
                <a:srgbClr val="0432FF"/>
              </a:solidFill>
              <a:effectLst/>
              <a:uLnTx/>
              <a:uFillTx/>
              <a:latin typeface="Arial"/>
            </a:endParaRP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1" normalizeH="0" baseline="0" noProof="0" dirty="0">
                <a:ln>
                  <a:noFill/>
                </a:ln>
                <a:solidFill>
                  <a:srgbClr val="0432FF"/>
                </a:solidFill>
                <a:effectLst/>
                <a:uLnTx/>
                <a:uFillTx/>
                <a:latin typeface="Times new roman"/>
                <a:ea typeface="Noto Sans ExtCond Light"/>
              </a:rPr>
              <a:t>- a new observable signature of quark matter in neutron star mergers identified from hybrid EOSs with hadron-quark phase transition, which have direct applications in gravitational wave searches, </a:t>
            </a:r>
            <a:r>
              <a:rPr kumimoji="0" lang="en-US" sz="1400" b="0" i="0" u="none" strike="noStrike" kern="1200" cap="none" spc="-1" normalizeH="0" baseline="0" noProof="0" dirty="0" err="1">
                <a:ln>
                  <a:noFill/>
                </a:ln>
                <a:solidFill>
                  <a:srgbClr val="0432FF"/>
                </a:solidFill>
                <a:effectLst/>
                <a:uLnTx/>
                <a:uFillTx/>
                <a:latin typeface="Times new roman"/>
                <a:ea typeface="Noto Sans ExtCond Light"/>
              </a:rPr>
              <a:t>kilonova</a:t>
            </a:r>
            <a:r>
              <a:rPr kumimoji="0" lang="en-US" sz="1400" b="0" i="0" u="none" strike="noStrike" kern="1200" cap="none" spc="-1" normalizeH="0" baseline="0" noProof="0" dirty="0">
                <a:ln>
                  <a:noFill/>
                </a:ln>
                <a:solidFill>
                  <a:srgbClr val="0432FF"/>
                </a:solidFill>
                <a:effectLst/>
                <a:uLnTx/>
                <a:uFillTx/>
                <a:latin typeface="Times new roman"/>
                <a:ea typeface="Noto Sans ExtCond Light"/>
              </a:rPr>
              <a:t> interpretations, and </a:t>
            </a:r>
            <a:r>
              <a:rPr kumimoji="0" lang="en-US" sz="1400" b="0" i="0" u="none" strike="noStrike" kern="1200" cap="none" spc="-1" normalizeH="0" baseline="0" noProof="0" dirty="0" err="1">
                <a:ln>
                  <a:noFill/>
                </a:ln>
                <a:solidFill>
                  <a:srgbClr val="0432FF"/>
                </a:solidFill>
                <a:effectLst/>
                <a:uLnTx/>
                <a:uFillTx/>
                <a:latin typeface="Times new roman"/>
                <a:ea typeface="Noto Sans ExtCond Light"/>
              </a:rPr>
              <a:t>multimessenger</a:t>
            </a:r>
            <a:r>
              <a:rPr kumimoji="0" lang="en-US" sz="1400" b="0" i="0" u="none" strike="noStrike" kern="1200" cap="none" spc="-1" normalizeH="0" baseline="0" noProof="0" dirty="0">
                <a:ln>
                  <a:noFill/>
                </a:ln>
                <a:solidFill>
                  <a:srgbClr val="0432FF"/>
                </a:solidFill>
                <a:effectLst/>
                <a:uLnTx/>
                <a:uFillTx/>
                <a:latin typeface="Times new roman"/>
                <a:ea typeface="Noto Sans ExtCond Light"/>
              </a:rPr>
              <a:t> constraints on neutron star properties;</a:t>
            </a:r>
            <a:endParaRPr kumimoji="0" lang="en-CA" sz="1400" b="0" i="0" u="none" strike="noStrike" kern="1200" cap="none" spc="-1" normalizeH="0" baseline="0" noProof="0" dirty="0">
              <a:ln>
                <a:noFill/>
              </a:ln>
              <a:solidFill>
                <a:srgbClr val="0432FF"/>
              </a:solidFill>
              <a:effectLst/>
              <a:uLnTx/>
              <a:uFillTx/>
              <a:latin typeface="Arial"/>
            </a:endParaRPr>
          </a:p>
        </p:txBody>
      </p:sp>
      <p:sp>
        <p:nvSpPr>
          <p:cNvPr id="21" name="Title 1">
            <a:extLst>
              <a:ext uri="{FF2B5EF4-FFF2-40B4-BE49-F238E27FC236}">
                <a16:creationId xmlns:a16="http://schemas.microsoft.com/office/drawing/2014/main" id="{06BBCB13-D878-4A15-A5CB-C3548F7660DF}"/>
              </a:ext>
            </a:extLst>
          </p:cNvPr>
          <p:cNvSpPr txBox="1">
            <a:spLocks/>
          </p:cNvSpPr>
          <p:nvPr/>
        </p:nvSpPr>
        <p:spPr bwMode="auto">
          <a:xfrm>
            <a:off x="648196" y="10383"/>
            <a:ext cx="10625422" cy="70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0" tIns="45659" rIns="91320" bIns="45659" numCol="1" anchor="ctr" anchorCtr="0" compatLnSpc="1">
            <a:prstTxWarp prst="textNoShape">
              <a:avLst/>
            </a:prstTxWarp>
          </a:bodyPr>
          <a:lstStyle>
            <a:lvl1pPr algn="ctr" defTabSz="1216025" rtl="0" eaLnBrk="1" fontAlgn="base" hangingPunct="1">
              <a:spcBef>
                <a:spcPct val="0"/>
              </a:spcBef>
              <a:spcAft>
                <a:spcPct val="0"/>
              </a:spcAft>
              <a:defRPr sz="5800" kern="1200">
                <a:solidFill>
                  <a:schemeClr val="tx1"/>
                </a:solidFill>
                <a:latin typeface="+mj-lt"/>
                <a:ea typeface="+mj-ea"/>
                <a:cs typeface="+mj-cs"/>
              </a:defRPr>
            </a:lvl1pPr>
            <a:lvl2pPr algn="ctr" defTabSz="1216025" rtl="0" eaLnBrk="1" fontAlgn="base" hangingPunct="1">
              <a:spcBef>
                <a:spcPct val="0"/>
              </a:spcBef>
              <a:spcAft>
                <a:spcPct val="0"/>
              </a:spcAft>
              <a:defRPr sz="5800">
                <a:solidFill>
                  <a:schemeClr val="tx1"/>
                </a:solidFill>
                <a:latin typeface="Calibri" pitchFamily="34" charset="0"/>
              </a:defRPr>
            </a:lvl2pPr>
            <a:lvl3pPr algn="ctr" defTabSz="1216025" rtl="0" eaLnBrk="1" fontAlgn="base" hangingPunct="1">
              <a:spcBef>
                <a:spcPct val="0"/>
              </a:spcBef>
              <a:spcAft>
                <a:spcPct val="0"/>
              </a:spcAft>
              <a:defRPr sz="5800">
                <a:solidFill>
                  <a:schemeClr val="tx1"/>
                </a:solidFill>
                <a:latin typeface="Calibri" pitchFamily="34" charset="0"/>
              </a:defRPr>
            </a:lvl3pPr>
            <a:lvl4pPr algn="ctr" defTabSz="1216025" rtl="0" eaLnBrk="1" fontAlgn="base" hangingPunct="1">
              <a:spcBef>
                <a:spcPct val="0"/>
              </a:spcBef>
              <a:spcAft>
                <a:spcPct val="0"/>
              </a:spcAft>
              <a:defRPr sz="5800">
                <a:solidFill>
                  <a:schemeClr val="tx1"/>
                </a:solidFill>
                <a:latin typeface="Calibri" pitchFamily="34" charset="0"/>
              </a:defRPr>
            </a:lvl4pPr>
            <a:lvl5pPr algn="ctr" defTabSz="1216025" rtl="0" eaLnBrk="1" fontAlgn="base" hangingPunct="1">
              <a:spcBef>
                <a:spcPct val="0"/>
              </a:spcBef>
              <a:spcAft>
                <a:spcPct val="0"/>
              </a:spcAft>
              <a:defRPr sz="5800">
                <a:solidFill>
                  <a:schemeClr val="tx1"/>
                </a:solidFill>
                <a:latin typeface="Calibri" pitchFamily="34" charset="0"/>
              </a:defRPr>
            </a:lvl5pPr>
            <a:lvl6pPr marL="609585" algn="ctr" defTabSz="1217054" rtl="0" eaLnBrk="1" fontAlgn="base" hangingPunct="1">
              <a:spcBef>
                <a:spcPct val="0"/>
              </a:spcBef>
              <a:spcAft>
                <a:spcPct val="0"/>
              </a:spcAft>
              <a:defRPr sz="5867">
                <a:solidFill>
                  <a:schemeClr val="tx1"/>
                </a:solidFill>
                <a:latin typeface="Calibri" pitchFamily="34" charset="0"/>
              </a:defRPr>
            </a:lvl6pPr>
            <a:lvl7pPr marL="1219170" algn="ctr" defTabSz="1217054" rtl="0" eaLnBrk="1" fontAlgn="base" hangingPunct="1">
              <a:spcBef>
                <a:spcPct val="0"/>
              </a:spcBef>
              <a:spcAft>
                <a:spcPct val="0"/>
              </a:spcAft>
              <a:defRPr sz="5867">
                <a:solidFill>
                  <a:schemeClr val="tx1"/>
                </a:solidFill>
                <a:latin typeface="Calibri" pitchFamily="34" charset="0"/>
              </a:defRPr>
            </a:lvl7pPr>
            <a:lvl8pPr marL="1828754" algn="ctr" defTabSz="1217054" rtl="0" eaLnBrk="1" fontAlgn="base" hangingPunct="1">
              <a:spcBef>
                <a:spcPct val="0"/>
              </a:spcBef>
              <a:spcAft>
                <a:spcPct val="0"/>
              </a:spcAft>
              <a:defRPr sz="5867">
                <a:solidFill>
                  <a:schemeClr val="tx1"/>
                </a:solidFill>
                <a:latin typeface="Calibri" pitchFamily="34" charset="0"/>
              </a:defRPr>
            </a:lvl8pPr>
            <a:lvl9pPr marL="2438339" algn="ctr" defTabSz="1217054" rtl="0" eaLnBrk="1" fontAlgn="base" hangingPunct="1">
              <a:spcBef>
                <a:spcPct val="0"/>
              </a:spcBef>
              <a:spcAft>
                <a:spcPct val="0"/>
              </a:spcAft>
              <a:defRPr sz="5867">
                <a:solidFill>
                  <a:schemeClr val="tx1"/>
                </a:solidFill>
                <a:latin typeface="Calibri" pitchFamily="34" charset="0"/>
              </a:defRPr>
            </a:lvl9pPr>
          </a:lstStyle>
          <a:p>
            <a:r>
              <a:rPr lang="en-US" sz="4000" b="1" cap="small" dirty="0">
                <a:solidFill>
                  <a:srgbClr val="0066CC"/>
                </a:solidFill>
                <a:latin typeface="Calibri" panose="020F0502020204030204" pitchFamily="34" charset="0"/>
                <a:ea typeface="+mn-ea"/>
                <a:cs typeface="Calibri" panose="020F0502020204030204" pitchFamily="34" charset="0"/>
              </a:rPr>
              <a:t>Selected Results in Theoretical Physics</a:t>
            </a:r>
          </a:p>
        </p:txBody>
      </p:sp>
      <p:pic>
        <p:nvPicPr>
          <p:cNvPr id="22" name="Рисунок 21">
            <a:extLst>
              <a:ext uri="{FF2B5EF4-FFF2-40B4-BE49-F238E27FC236}">
                <a16:creationId xmlns:a16="http://schemas.microsoft.com/office/drawing/2014/main" id="{6DB87B25-5AFA-4094-902C-EC56CAE5505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81267"/>
          <a:stretch/>
        </p:blipFill>
        <p:spPr>
          <a:xfrm>
            <a:off x="11083924" y="110992"/>
            <a:ext cx="851050" cy="814994"/>
          </a:xfrm>
          <a:prstGeom prst="rect">
            <a:avLst/>
          </a:prstGeom>
        </p:spPr>
      </p:pic>
      <p:grpSp>
        <p:nvGrpSpPr>
          <p:cNvPr id="23" name="Группа 22">
            <a:extLst>
              <a:ext uri="{FF2B5EF4-FFF2-40B4-BE49-F238E27FC236}">
                <a16:creationId xmlns:a16="http://schemas.microsoft.com/office/drawing/2014/main" id="{F42468AC-17FB-442D-A70D-12B2666BCCF5}"/>
              </a:ext>
            </a:extLst>
          </p:cNvPr>
          <p:cNvGrpSpPr/>
          <p:nvPr/>
        </p:nvGrpSpPr>
        <p:grpSpPr>
          <a:xfrm>
            <a:off x="1" y="132670"/>
            <a:ext cx="1352550" cy="813904"/>
            <a:chOff x="1" y="132670"/>
            <a:chExt cx="1352550" cy="813904"/>
          </a:xfrm>
        </p:grpSpPr>
        <p:pic>
          <p:nvPicPr>
            <p:cNvPr id="24" name="Рисунок 23">
              <a:extLst>
                <a:ext uri="{FF2B5EF4-FFF2-40B4-BE49-F238E27FC236}">
                  <a16:creationId xmlns:a16="http://schemas.microsoft.com/office/drawing/2014/main" id="{E2384D2C-3051-4898-AF7B-1E86CB87BE2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25" name="Прямоугольник 24">
              <a:extLst>
                <a:ext uri="{FF2B5EF4-FFF2-40B4-BE49-F238E27FC236}">
                  <a16:creationId xmlns:a16="http://schemas.microsoft.com/office/drawing/2014/main" id="{B15ED68D-05F1-49B7-A501-8F9762B27BBE}"/>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407886" y="734536"/>
            <a:ext cx="9144000" cy="338554"/>
          </a:xfrm>
          <a:prstGeom prst="rect">
            <a:avLst/>
          </a:prstGeom>
        </p:spPr>
        <p:txBody>
          <a:bodyPr wrap="square">
            <a:spAutoFit/>
          </a:bodyPr>
          <a:lstStyle/>
          <a:p>
            <a:r>
              <a:rPr lang="en-US" sz="1600" b="1" dirty="0">
                <a:solidFill>
                  <a:prstClr val="black"/>
                </a:solidFill>
              </a:rPr>
              <a:t>Properties of rotating quark-gluon matter within lattice simulations</a:t>
            </a:r>
            <a:r>
              <a:rPr lang="en-US" sz="1500" b="1" i="1" dirty="0">
                <a:solidFill>
                  <a:srgbClr val="1F497D">
                    <a:lumMod val="75000"/>
                  </a:srgbClr>
                </a:solidFill>
              </a:rPr>
              <a:t>      </a:t>
            </a:r>
            <a:r>
              <a:rPr lang="en-US" sz="1400" i="1" dirty="0" err="1">
                <a:solidFill>
                  <a:srgbClr val="1F497D">
                    <a:lumMod val="75000"/>
                  </a:srgbClr>
                </a:solidFill>
              </a:rPr>
              <a:t>Braguta</a:t>
            </a:r>
            <a:r>
              <a:rPr lang="en-US" sz="1400" i="1" dirty="0">
                <a:solidFill>
                  <a:srgbClr val="1F497D">
                    <a:lumMod val="75000"/>
                  </a:srgbClr>
                </a:solidFill>
              </a:rPr>
              <a:t> et al., </a:t>
            </a:r>
            <a:r>
              <a:rPr lang="en-US" sz="1400" i="1" dirty="0" err="1">
                <a:solidFill>
                  <a:srgbClr val="1F497D">
                    <a:lumMod val="75000"/>
                  </a:srgbClr>
                </a:solidFill>
              </a:rPr>
              <a:t>Pisma</a:t>
            </a:r>
            <a:r>
              <a:rPr lang="en-US" sz="1400" i="1" dirty="0">
                <a:solidFill>
                  <a:srgbClr val="1F497D">
                    <a:lumMod val="75000"/>
                  </a:srgbClr>
                </a:solidFill>
              </a:rPr>
              <a:t> </a:t>
            </a:r>
            <a:r>
              <a:rPr lang="en-US" sz="1400" i="1" dirty="0" err="1">
                <a:solidFill>
                  <a:srgbClr val="1F497D">
                    <a:lumMod val="75000"/>
                  </a:srgbClr>
                </a:solidFill>
              </a:rPr>
              <a:t>ZhETF</a:t>
            </a:r>
            <a:r>
              <a:rPr lang="en-US" sz="1400" i="1" dirty="0">
                <a:solidFill>
                  <a:srgbClr val="1F497D">
                    <a:lumMod val="75000"/>
                  </a:srgbClr>
                </a:solidFill>
              </a:rPr>
              <a:t> 112, 1 (2020)</a:t>
            </a:r>
            <a:endParaRPr lang="ru-RU" sz="1400" b="1" dirty="0">
              <a:solidFill>
                <a:prstClr val="black"/>
              </a:solidFill>
            </a:endParaRPr>
          </a:p>
        </p:txBody>
      </p:sp>
      <p:pic>
        <p:nvPicPr>
          <p:cNvPr id="6" name="Объект 13"/>
          <p:cNvPicPr>
            <a:picLocks noChangeAspect="1"/>
          </p:cNvPicPr>
          <p:nvPr/>
        </p:nvPicPr>
        <p:blipFill>
          <a:blip r:embed="rId3" cstate="screen">
            <a:extLst>
              <a:ext uri="{BEBA8EAE-BF5A-486C-A8C5-ECC9F3942E4B}">
                <a14:imgProps xmlns:a14="http://schemas.microsoft.com/office/drawing/2010/main">
                  <a14:imgLayer r:embed="rId4">
                    <a14:imgEffect>
                      <a14:sharpenSoften amount="59000"/>
                    </a14:imgEffect>
                  </a14:imgLayer>
                </a14:imgProps>
              </a:ext>
              <a:ext uri="{28A0092B-C50C-407E-A947-70E740481C1C}">
                <a14:useLocalDpi xmlns:a14="http://schemas.microsoft.com/office/drawing/2010/main"/>
              </a:ext>
            </a:extLst>
          </a:blip>
          <a:stretch>
            <a:fillRect/>
          </a:stretch>
        </p:blipFill>
        <p:spPr>
          <a:xfrm>
            <a:off x="5991675" y="1119621"/>
            <a:ext cx="2791529" cy="2643206"/>
          </a:xfrm>
          <a:prstGeom prst="rect">
            <a:avLst/>
          </a:prstGeom>
        </p:spPr>
      </p:pic>
      <p:pic>
        <p:nvPicPr>
          <p:cNvPr id="7" name="Picture 2"/>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59000"/>
                    </a14:imgEffect>
                  </a14:imgLayer>
                </a14:imgProps>
              </a:ext>
              <a:ext uri="{28A0092B-C50C-407E-A947-70E740481C1C}">
                <a14:useLocalDpi xmlns:a14="http://schemas.microsoft.com/office/drawing/2010/main"/>
              </a:ext>
            </a:extLst>
          </a:blip>
          <a:srcRect/>
          <a:stretch>
            <a:fillRect/>
          </a:stretch>
        </p:blipFill>
        <p:spPr bwMode="auto">
          <a:xfrm>
            <a:off x="8958726" y="1119621"/>
            <a:ext cx="2890374" cy="264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566059" y="1280412"/>
            <a:ext cx="5333126" cy="2062103"/>
          </a:xfrm>
          <a:prstGeom prst="rect">
            <a:avLst/>
          </a:prstGeom>
        </p:spPr>
        <p:txBody>
          <a:bodyPr wrap="square">
            <a:spAutoFit/>
          </a:bodyPr>
          <a:lstStyle/>
          <a:p>
            <a:pPr algn="just"/>
            <a:r>
              <a:rPr lang="en-US" sz="1600" dirty="0">
                <a:solidFill>
                  <a:prstClr val="black"/>
                </a:solidFill>
              </a:rPr>
              <a:t>       </a:t>
            </a:r>
            <a:r>
              <a:rPr lang="en-US" sz="1600" dirty="0">
                <a:solidFill>
                  <a:srgbClr val="0000CC"/>
                </a:solidFill>
              </a:rPr>
              <a:t>Relativistic rotation of quark-gluon matter modifies its properties and gives rise to new physical phenomena. Influence of rotation to properties of quark-gluon matter can be studied within lattice simulation based on the first principles.</a:t>
            </a:r>
          </a:p>
          <a:p>
            <a:pPr algn="just"/>
            <a:r>
              <a:rPr lang="en-US" sz="1600" dirty="0">
                <a:solidFill>
                  <a:srgbClr val="0000CC"/>
                </a:solidFill>
              </a:rPr>
              <a:t>       Lattice study using the “</a:t>
            </a:r>
            <a:r>
              <a:rPr lang="en-US" sz="1600" dirty="0" err="1">
                <a:solidFill>
                  <a:srgbClr val="0000CC"/>
                </a:solidFill>
              </a:rPr>
              <a:t>Govorun</a:t>
            </a:r>
            <a:r>
              <a:rPr lang="en-US" sz="1600" dirty="0">
                <a:solidFill>
                  <a:srgbClr val="0000CC"/>
                </a:solidFill>
              </a:rPr>
              <a:t>” supercomputer</a:t>
            </a:r>
            <a:r>
              <a:rPr lang="ru-RU" sz="1600" dirty="0">
                <a:solidFill>
                  <a:srgbClr val="0000CC"/>
                </a:solidFill>
              </a:rPr>
              <a:t> </a:t>
            </a:r>
            <a:r>
              <a:rPr lang="en-US" sz="1600" dirty="0">
                <a:solidFill>
                  <a:srgbClr val="0000CC"/>
                </a:solidFill>
              </a:rPr>
              <a:t>shows that rotation increases critical temperature of confinement/de-confinement  transition.</a:t>
            </a:r>
            <a:endParaRPr lang="ru-RU" sz="1600" dirty="0">
              <a:solidFill>
                <a:srgbClr val="0000CC"/>
              </a:solidFill>
            </a:endParaRPr>
          </a:p>
        </p:txBody>
      </p:sp>
      <p:sp>
        <p:nvSpPr>
          <p:cNvPr id="11" name="Прямоугольник 10"/>
          <p:cNvSpPr/>
          <p:nvPr/>
        </p:nvSpPr>
        <p:spPr>
          <a:xfrm>
            <a:off x="1524000" y="3778062"/>
            <a:ext cx="9144000" cy="338554"/>
          </a:xfrm>
          <a:prstGeom prst="rect">
            <a:avLst/>
          </a:prstGeom>
        </p:spPr>
        <p:txBody>
          <a:bodyPr wrap="square">
            <a:spAutoFit/>
          </a:bodyPr>
          <a:lstStyle/>
          <a:p>
            <a:r>
              <a:rPr lang="en-US" sz="1600" b="1" dirty="0">
                <a:solidFill>
                  <a:prstClr val="black"/>
                </a:solidFill>
              </a:rPr>
              <a:t>Non-linear </a:t>
            </a:r>
            <a:r>
              <a:rPr lang="en-US" sz="1600" b="1" dirty="0" err="1">
                <a:solidFill>
                  <a:prstClr val="black"/>
                </a:solidFill>
              </a:rPr>
              <a:t>Breit</a:t>
            </a:r>
            <a:r>
              <a:rPr lang="en-US" sz="1600" b="1" dirty="0">
                <a:solidFill>
                  <a:prstClr val="black"/>
                </a:solidFill>
              </a:rPr>
              <a:t>–Wheeler process with linearly polarized beams      </a:t>
            </a:r>
            <a:r>
              <a:rPr lang="de-DE" sz="1400" i="1" dirty="0" err="1">
                <a:solidFill>
                  <a:srgbClr val="1F497D">
                    <a:lumMod val="75000"/>
                  </a:srgbClr>
                </a:solidFill>
              </a:rPr>
              <a:t>Titov</a:t>
            </a:r>
            <a:r>
              <a:rPr lang="de-DE" sz="1400" i="1" dirty="0">
                <a:solidFill>
                  <a:srgbClr val="1F497D">
                    <a:lumMod val="75000"/>
                  </a:srgbClr>
                </a:solidFill>
              </a:rPr>
              <a:t>, Kampfer, EPJ D 74, 218 (2020)</a:t>
            </a:r>
            <a:endParaRPr lang="ru-RU" b="1" dirty="0">
              <a:solidFill>
                <a:prstClr val="black"/>
              </a:solidFill>
            </a:endParaRPr>
          </a:p>
        </p:txBody>
      </p:sp>
      <p:sp>
        <p:nvSpPr>
          <p:cNvPr id="14" name="Прямоугольник 13"/>
          <p:cNvSpPr/>
          <p:nvPr/>
        </p:nvSpPr>
        <p:spPr>
          <a:xfrm>
            <a:off x="563597" y="4324673"/>
            <a:ext cx="5532403" cy="1323439"/>
          </a:xfrm>
          <a:prstGeom prst="rect">
            <a:avLst/>
          </a:prstGeom>
        </p:spPr>
        <p:txBody>
          <a:bodyPr wrap="square">
            <a:spAutoFit/>
          </a:bodyPr>
          <a:lstStyle/>
          <a:p>
            <a:pPr algn="just"/>
            <a:r>
              <a:rPr lang="en-US" sz="1600" dirty="0">
                <a:solidFill>
                  <a:srgbClr val="0000CC"/>
                </a:solidFill>
              </a:rPr>
              <a:t>       For the first time asymmetry in electron-positron pair production in interaction of high-energy photon with polarized laser pulse is analyzed in essentially multi-photon regime, where incoming photon interacts simultaneously with n-photon in a pulse.</a:t>
            </a:r>
            <a:endParaRPr lang="ru-RU" sz="1600" dirty="0">
              <a:solidFill>
                <a:srgbClr val="0000CC"/>
              </a:solidFill>
            </a:endParaRPr>
          </a:p>
        </p:txBody>
      </p:sp>
      <p:pic>
        <p:nvPicPr>
          <p:cNvPr id="15" name="Picture 8"/>
          <p:cNvPicPr>
            <a:picLocks noChangeAspect="1" noChangeArrowheads="1"/>
          </p:cNvPicPr>
          <p:nvPr/>
        </p:nvPicPr>
        <p:blipFill>
          <a:blip r:embed="rId7"/>
          <a:srcRect/>
          <a:stretch>
            <a:fillRect/>
          </a:stretch>
        </p:blipFill>
        <p:spPr bwMode="auto">
          <a:xfrm>
            <a:off x="1793858" y="5572140"/>
            <a:ext cx="1801812" cy="1085850"/>
          </a:xfrm>
          <a:prstGeom prst="rect">
            <a:avLst/>
          </a:prstGeom>
          <a:noFill/>
          <a:ln w="9525">
            <a:noFill/>
            <a:round/>
            <a:headEnd/>
            <a:tailEnd/>
          </a:ln>
          <a:effectLst/>
        </p:spPr>
      </p:pic>
      <p:pic>
        <p:nvPicPr>
          <p:cNvPr id="16" name="Picture 17"/>
          <p:cNvPicPr>
            <a:picLocks noChangeAspect="1" noChangeArrowheads="1"/>
          </p:cNvPicPr>
          <p:nvPr/>
        </p:nvPicPr>
        <p:blipFill>
          <a:blip r:embed="rId8"/>
          <a:srcRect/>
          <a:stretch>
            <a:fillRect/>
          </a:stretch>
        </p:blipFill>
        <p:spPr bwMode="auto">
          <a:xfrm>
            <a:off x="3809985" y="5572141"/>
            <a:ext cx="1730375" cy="1211263"/>
          </a:xfrm>
          <a:prstGeom prst="rect">
            <a:avLst/>
          </a:prstGeom>
          <a:noFill/>
          <a:ln w="9525">
            <a:noFill/>
            <a:round/>
            <a:headEnd/>
            <a:tailEnd/>
          </a:ln>
          <a:effectLst/>
        </p:spPr>
      </p:pic>
      <p:pic>
        <p:nvPicPr>
          <p:cNvPr id="17" name="Picture 9"/>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83339" y="4500570"/>
            <a:ext cx="2230438" cy="1693862"/>
          </a:xfrm>
          <a:prstGeom prst="rect">
            <a:avLst/>
          </a:prstGeom>
          <a:noFill/>
          <a:ln w="9525">
            <a:noFill/>
            <a:round/>
            <a:headEnd/>
            <a:tailEnd/>
          </a:ln>
          <a:effectLst/>
        </p:spPr>
      </p:pic>
      <p:pic>
        <p:nvPicPr>
          <p:cNvPr id="18" name="Picture 1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715842" y="4500570"/>
            <a:ext cx="2214546" cy="1688724"/>
          </a:xfrm>
          <a:prstGeom prst="rect">
            <a:avLst/>
          </a:prstGeom>
          <a:noFill/>
          <a:ln w="9525">
            <a:noFill/>
            <a:round/>
            <a:headEnd/>
            <a:tailEnd/>
          </a:ln>
          <a:effectLst/>
        </p:spPr>
      </p:pic>
      <p:pic>
        <p:nvPicPr>
          <p:cNvPr id="19" name="Picture 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218272" y="6165875"/>
            <a:ext cx="104775" cy="198438"/>
          </a:xfrm>
          <a:prstGeom prst="rect">
            <a:avLst/>
          </a:prstGeom>
          <a:noFill/>
          <a:ln w="9525">
            <a:noFill/>
            <a:round/>
            <a:headEnd/>
            <a:tailEnd/>
          </a:ln>
          <a:effectLst/>
        </p:spPr>
      </p:pic>
      <p:cxnSp>
        <p:nvCxnSpPr>
          <p:cNvPr id="20" name="AutoShape 6"/>
          <p:cNvCxnSpPr>
            <a:cxnSpLocks noChangeShapeType="1"/>
          </p:cNvCxnSpPr>
          <p:nvPr/>
        </p:nvCxnSpPr>
        <p:spPr bwMode="auto">
          <a:xfrm flipH="1" flipV="1">
            <a:off x="5959511" y="6215088"/>
            <a:ext cx="434975" cy="857250"/>
          </a:xfrm>
          <a:prstGeom prst="straightConnector1">
            <a:avLst/>
          </a:prstGeom>
          <a:noFill/>
          <a:ln w="9525">
            <a:noFill/>
            <a:round/>
            <a:headEnd/>
            <a:tailEnd/>
          </a:ln>
          <a:effectLst/>
        </p:spPr>
      </p:cxnSp>
      <p:pic>
        <p:nvPicPr>
          <p:cNvPr id="21" name="Picture 1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238910" y="6383364"/>
            <a:ext cx="104775" cy="198437"/>
          </a:xfrm>
          <a:prstGeom prst="rect">
            <a:avLst/>
          </a:prstGeom>
          <a:noFill/>
          <a:ln w="9525">
            <a:noFill/>
            <a:round/>
            <a:headEnd/>
            <a:tailEnd/>
          </a:ln>
          <a:effectLst/>
        </p:spPr>
      </p:pic>
      <p:sp>
        <p:nvSpPr>
          <p:cNvPr id="22" name="Text Box 13"/>
          <p:cNvSpPr txBox="1">
            <a:spLocks noChangeArrowheads="1"/>
          </p:cNvSpPr>
          <p:nvPr/>
        </p:nvSpPr>
        <p:spPr bwMode="auto">
          <a:xfrm>
            <a:off x="6080159" y="6102375"/>
            <a:ext cx="5148262" cy="309958"/>
          </a:xfrm>
          <a:prstGeom prst="rect">
            <a:avLst/>
          </a:prstGeom>
          <a:noFill/>
          <a:ln w="9525">
            <a:noFill/>
            <a:round/>
            <a:headEnd/>
            <a:tailEnd/>
          </a:ln>
          <a:effectLst/>
        </p:spPr>
        <p:txBody>
          <a:bodyPr lIns="90000" tIns="46800" rIns="90000" bIns="46800">
            <a:spAutoFit/>
          </a:bodyPr>
          <a:lstStyle/>
          <a:p>
            <a: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dirty="0">
                <a:solidFill>
                  <a:srgbClr val="000000"/>
                </a:solidFill>
              </a:rPr>
              <a:t>      </a:t>
            </a:r>
            <a:r>
              <a:rPr lang="en-US" sz="1200" dirty="0">
                <a:solidFill>
                  <a:srgbClr val="000000"/>
                </a:solidFill>
              </a:rPr>
              <a:t>-a minimal number of laser photons involved into the process</a:t>
            </a:r>
          </a:p>
        </p:txBody>
      </p:sp>
      <p:sp>
        <p:nvSpPr>
          <p:cNvPr id="23" name="Text Box 14"/>
          <p:cNvSpPr txBox="1">
            <a:spLocks noChangeArrowheads="1"/>
          </p:cNvSpPr>
          <p:nvPr/>
        </p:nvSpPr>
        <p:spPr bwMode="auto">
          <a:xfrm>
            <a:off x="6080159" y="6303988"/>
            <a:ext cx="5148262" cy="309958"/>
          </a:xfrm>
          <a:prstGeom prst="rect">
            <a:avLst/>
          </a:prstGeom>
          <a:noFill/>
          <a:ln w="9525">
            <a:noFill/>
            <a:round/>
            <a:headEnd/>
            <a:tailEnd/>
          </a:ln>
          <a:effectLst/>
        </p:spPr>
        <p:txBody>
          <a:bodyPr lIns="90000" tIns="46800" rIns="90000" bIns="46800">
            <a:spAutoFit/>
          </a:bodyPr>
          <a:lstStyle/>
          <a:p>
            <a: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dirty="0">
                <a:solidFill>
                  <a:srgbClr val="000000"/>
                </a:solidFill>
              </a:rPr>
              <a:t>     - </a:t>
            </a:r>
            <a:r>
              <a:rPr lang="en-US" sz="1200" dirty="0">
                <a:solidFill>
                  <a:srgbClr val="000000"/>
                </a:solidFill>
              </a:rPr>
              <a:t>reduced intensity of laser field</a:t>
            </a:r>
          </a:p>
        </p:txBody>
      </p:sp>
      <p:sp>
        <p:nvSpPr>
          <p:cNvPr id="24" name="Text Box 15"/>
          <p:cNvSpPr txBox="1">
            <a:spLocks noChangeArrowheads="1"/>
          </p:cNvSpPr>
          <p:nvPr/>
        </p:nvSpPr>
        <p:spPr bwMode="auto">
          <a:xfrm>
            <a:off x="5899185" y="6557988"/>
            <a:ext cx="4872037" cy="309958"/>
          </a:xfrm>
          <a:prstGeom prst="rect">
            <a:avLst/>
          </a:prstGeom>
          <a:noFill/>
          <a:ln w="9525">
            <a:noFill/>
            <a:round/>
            <a:headEnd/>
            <a:tailEnd/>
          </a:ln>
          <a:effectLst/>
        </p:spPr>
        <p:txBody>
          <a:bodyPr lIns="90000" tIns="46800" rIns="90000" bIns="46800">
            <a:spAutoFit/>
          </a:bodyPr>
          <a:lstStyle/>
          <a:p>
            <a: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dirty="0">
                <a:solidFill>
                  <a:srgbClr val="000000"/>
                </a:solidFill>
              </a:rPr>
              <a:t>      N -</a:t>
            </a:r>
            <a:r>
              <a:rPr lang="en-US" sz="1200" dirty="0">
                <a:solidFill>
                  <a:srgbClr val="000000"/>
                </a:solidFill>
              </a:rPr>
              <a:t>number of cycles in the pulse</a:t>
            </a:r>
          </a:p>
        </p:txBody>
      </p:sp>
      <p:pic>
        <p:nvPicPr>
          <p:cNvPr id="25" name="Picture 18"/>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575710" y="6381776"/>
            <a:ext cx="2211387" cy="200025"/>
          </a:xfrm>
          <a:prstGeom prst="rect">
            <a:avLst/>
          </a:prstGeom>
          <a:noFill/>
          <a:ln w="9525">
            <a:noFill/>
            <a:round/>
            <a:headEnd/>
            <a:tailEnd/>
          </a:ln>
          <a:effectLst/>
        </p:spPr>
      </p:pic>
      <p:pic>
        <p:nvPicPr>
          <p:cNvPr id="26" name="Picture 11"/>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156588" y="4118888"/>
            <a:ext cx="1020763" cy="368300"/>
          </a:xfrm>
          <a:prstGeom prst="rect">
            <a:avLst/>
          </a:prstGeom>
          <a:noFill/>
          <a:ln w="9525">
            <a:noFill/>
            <a:round/>
            <a:headEnd/>
            <a:tailEnd/>
          </a:ln>
          <a:effectLst/>
        </p:spPr>
      </p:pic>
      <p:sp>
        <p:nvSpPr>
          <p:cNvPr id="27" name="Title 1">
            <a:extLst>
              <a:ext uri="{FF2B5EF4-FFF2-40B4-BE49-F238E27FC236}">
                <a16:creationId xmlns:a16="http://schemas.microsoft.com/office/drawing/2014/main" id="{9EAB4162-26E5-45CE-B924-BDC2EF7292A3}"/>
              </a:ext>
            </a:extLst>
          </p:cNvPr>
          <p:cNvSpPr txBox="1">
            <a:spLocks/>
          </p:cNvSpPr>
          <p:nvPr/>
        </p:nvSpPr>
        <p:spPr bwMode="auto">
          <a:xfrm>
            <a:off x="648196" y="10383"/>
            <a:ext cx="10625422" cy="70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0" tIns="45659" rIns="91320" bIns="45659" numCol="1" anchor="ctr" anchorCtr="0" compatLnSpc="1">
            <a:prstTxWarp prst="textNoShape">
              <a:avLst/>
            </a:prstTxWarp>
          </a:bodyPr>
          <a:lstStyle>
            <a:lvl1pPr algn="ctr" defTabSz="1216025" rtl="0" eaLnBrk="1" fontAlgn="base" hangingPunct="1">
              <a:spcBef>
                <a:spcPct val="0"/>
              </a:spcBef>
              <a:spcAft>
                <a:spcPct val="0"/>
              </a:spcAft>
              <a:defRPr sz="5800" kern="1200">
                <a:solidFill>
                  <a:schemeClr val="tx1"/>
                </a:solidFill>
                <a:latin typeface="+mj-lt"/>
                <a:ea typeface="+mj-ea"/>
                <a:cs typeface="+mj-cs"/>
              </a:defRPr>
            </a:lvl1pPr>
            <a:lvl2pPr algn="ctr" defTabSz="1216025" rtl="0" eaLnBrk="1" fontAlgn="base" hangingPunct="1">
              <a:spcBef>
                <a:spcPct val="0"/>
              </a:spcBef>
              <a:spcAft>
                <a:spcPct val="0"/>
              </a:spcAft>
              <a:defRPr sz="5800">
                <a:solidFill>
                  <a:schemeClr val="tx1"/>
                </a:solidFill>
                <a:latin typeface="Calibri" pitchFamily="34" charset="0"/>
              </a:defRPr>
            </a:lvl2pPr>
            <a:lvl3pPr algn="ctr" defTabSz="1216025" rtl="0" eaLnBrk="1" fontAlgn="base" hangingPunct="1">
              <a:spcBef>
                <a:spcPct val="0"/>
              </a:spcBef>
              <a:spcAft>
                <a:spcPct val="0"/>
              </a:spcAft>
              <a:defRPr sz="5800">
                <a:solidFill>
                  <a:schemeClr val="tx1"/>
                </a:solidFill>
                <a:latin typeface="Calibri" pitchFamily="34" charset="0"/>
              </a:defRPr>
            </a:lvl3pPr>
            <a:lvl4pPr algn="ctr" defTabSz="1216025" rtl="0" eaLnBrk="1" fontAlgn="base" hangingPunct="1">
              <a:spcBef>
                <a:spcPct val="0"/>
              </a:spcBef>
              <a:spcAft>
                <a:spcPct val="0"/>
              </a:spcAft>
              <a:defRPr sz="5800">
                <a:solidFill>
                  <a:schemeClr val="tx1"/>
                </a:solidFill>
                <a:latin typeface="Calibri" pitchFamily="34" charset="0"/>
              </a:defRPr>
            </a:lvl4pPr>
            <a:lvl5pPr algn="ctr" defTabSz="1216025" rtl="0" eaLnBrk="1" fontAlgn="base" hangingPunct="1">
              <a:spcBef>
                <a:spcPct val="0"/>
              </a:spcBef>
              <a:spcAft>
                <a:spcPct val="0"/>
              </a:spcAft>
              <a:defRPr sz="5800">
                <a:solidFill>
                  <a:schemeClr val="tx1"/>
                </a:solidFill>
                <a:latin typeface="Calibri" pitchFamily="34" charset="0"/>
              </a:defRPr>
            </a:lvl5pPr>
            <a:lvl6pPr marL="609585" algn="ctr" defTabSz="1217054" rtl="0" eaLnBrk="1" fontAlgn="base" hangingPunct="1">
              <a:spcBef>
                <a:spcPct val="0"/>
              </a:spcBef>
              <a:spcAft>
                <a:spcPct val="0"/>
              </a:spcAft>
              <a:defRPr sz="5867">
                <a:solidFill>
                  <a:schemeClr val="tx1"/>
                </a:solidFill>
                <a:latin typeface="Calibri" pitchFamily="34" charset="0"/>
              </a:defRPr>
            </a:lvl6pPr>
            <a:lvl7pPr marL="1219170" algn="ctr" defTabSz="1217054" rtl="0" eaLnBrk="1" fontAlgn="base" hangingPunct="1">
              <a:spcBef>
                <a:spcPct val="0"/>
              </a:spcBef>
              <a:spcAft>
                <a:spcPct val="0"/>
              </a:spcAft>
              <a:defRPr sz="5867">
                <a:solidFill>
                  <a:schemeClr val="tx1"/>
                </a:solidFill>
                <a:latin typeface="Calibri" pitchFamily="34" charset="0"/>
              </a:defRPr>
            </a:lvl7pPr>
            <a:lvl8pPr marL="1828754" algn="ctr" defTabSz="1217054" rtl="0" eaLnBrk="1" fontAlgn="base" hangingPunct="1">
              <a:spcBef>
                <a:spcPct val="0"/>
              </a:spcBef>
              <a:spcAft>
                <a:spcPct val="0"/>
              </a:spcAft>
              <a:defRPr sz="5867">
                <a:solidFill>
                  <a:schemeClr val="tx1"/>
                </a:solidFill>
                <a:latin typeface="Calibri" pitchFamily="34" charset="0"/>
              </a:defRPr>
            </a:lvl8pPr>
            <a:lvl9pPr marL="2438339" algn="ctr" defTabSz="1217054" rtl="0" eaLnBrk="1" fontAlgn="base" hangingPunct="1">
              <a:spcBef>
                <a:spcPct val="0"/>
              </a:spcBef>
              <a:spcAft>
                <a:spcPct val="0"/>
              </a:spcAft>
              <a:defRPr sz="5867">
                <a:solidFill>
                  <a:schemeClr val="tx1"/>
                </a:solidFill>
                <a:latin typeface="Calibri" pitchFamily="34" charset="0"/>
              </a:defRPr>
            </a:lvl9pPr>
          </a:lstStyle>
          <a:p>
            <a:r>
              <a:rPr lang="en-US" sz="4000" b="1" cap="small" dirty="0">
                <a:solidFill>
                  <a:srgbClr val="0066CC"/>
                </a:solidFill>
                <a:latin typeface="Calibri" panose="020F0502020204030204" pitchFamily="34" charset="0"/>
                <a:ea typeface="+mn-ea"/>
                <a:cs typeface="Calibri" panose="020F0502020204030204" pitchFamily="34" charset="0"/>
              </a:rPr>
              <a:t>Selected Results in Theoretical Physics</a:t>
            </a:r>
          </a:p>
        </p:txBody>
      </p:sp>
      <p:pic>
        <p:nvPicPr>
          <p:cNvPr id="2" name="Рисунок 1"/>
          <p:cNvPicPr>
            <a:picLocks noChangeAspect="1"/>
          </p:cNvPicPr>
          <p:nvPr/>
        </p:nvPicPr>
        <p:blipFill rotWithShape="1">
          <a:blip r:embed="rId15" cstate="screen">
            <a:extLst>
              <a:ext uri="{28A0092B-C50C-407E-A947-70E740481C1C}">
                <a14:useLocalDpi xmlns:a14="http://schemas.microsoft.com/office/drawing/2010/main"/>
              </a:ext>
            </a:extLst>
          </a:blip>
          <a:srcRect r="81267"/>
          <a:stretch/>
        </p:blipFill>
        <p:spPr>
          <a:xfrm>
            <a:off x="10930388" y="136391"/>
            <a:ext cx="1004586" cy="962025"/>
          </a:xfrm>
          <a:prstGeom prst="rect">
            <a:avLst/>
          </a:prstGeom>
        </p:spPr>
      </p:pic>
      <p:grpSp>
        <p:nvGrpSpPr>
          <p:cNvPr id="28" name="Группа 27">
            <a:extLst>
              <a:ext uri="{FF2B5EF4-FFF2-40B4-BE49-F238E27FC236}">
                <a16:creationId xmlns:a16="http://schemas.microsoft.com/office/drawing/2014/main" id="{819D6E32-1352-439E-9EA0-97968B0EE7E7}"/>
              </a:ext>
            </a:extLst>
          </p:cNvPr>
          <p:cNvGrpSpPr/>
          <p:nvPr/>
        </p:nvGrpSpPr>
        <p:grpSpPr>
          <a:xfrm>
            <a:off x="1" y="132670"/>
            <a:ext cx="1352550" cy="813904"/>
            <a:chOff x="1" y="132670"/>
            <a:chExt cx="1352550" cy="813904"/>
          </a:xfrm>
        </p:grpSpPr>
        <p:pic>
          <p:nvPicPr>
            <p:cNvPr id="29" name="Рисунок 28">
              <a:extLst>
                <a:ext uri="{FF2B5EF4-FFF2-40B4-BE49-F238E27FC236}">
                  <a16:creationId xmlns:a16="http://schemas.microsoft.com/office/drawing/2014/main" id="{56C3A479-628D-4342-AEEF-7F59AF39899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30" name="Прямоугольник 29">
              <a:extLst>
                <a:ext uri="{FF2B5EF4-FFF2-40B4-BE49-F238E27FC236}">
                  <a16:creationId xmlns:a16="http://schemas.microsoft.com/office/drawing/2014/main" id="{6CD985AB-1624-4A19-83C0-A239D6584461}"/>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14079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43166" y="107248"/>
            <a:ext cx="10641928" cy="830997"/>
          </a:xfrm>
          <a:prstGeom prst="rect">
            <a:avLst/>
          </a:prstGeom>
        </p:spPr>
        <p:txBody>
          <a:bodyPr wrap="square">
            <a:spAutoFit/>
          </a:bodyPr>
          <a:lstStyle/>
          <a:p>
            <a:pPr algn="ctr"/>
            <a:r>
              <a:rPr lang="en-US" sz="2400" b="1" cap="small" dirty="0">
                <a:solidFill>
                  <a:srgbClr val="0066CC"/>
                </a:solidFill>
                <a:latin typeface="Calibri" panose="020F0502020204030204" pitchFamily="34" charset="0"/>
                <a:cs typeface="Calibri" panose="020F0502020204030204" pitchFamily="34" charset="0"/>
              </a:rPr>
              <a:t>Fundamentally new method to increase the biological efficiency</a:t>
            </a:r>
            <a:br>
              <a:rPr lang="en-US" sz="2400" b="1" cap="small" dirty="0">
                <a:solidFill>
                  <a:srgbClr val="0066CC"/>
                </a:solidFill>
                <a:latin typeface="Calibri" panose="020F0502020204030204" pitchFamily="34" charset="0"/>
                <a:cs typeface="Calibri" panose="020F0502020204030204" pitchFamily="34" charset="0"/>
              </a:rPr>
            </a:br>
            <a:r>
              <a:rPr lang="en-US" sz="2400" b="1" cap="small" dirty="0">
                <a:solidFill>
                  <a:srgbClr val="0066CC"/>
                </a:solidFill>
                <a:latin typeface="Calibri" panose="020F0502020204030204" pitchFamily="34" charset="0"/>
                <a:cs typeface="Calibri" panose="020F0502020204030204" pitchFamily="34" charset="0"/>
              </a:rPr>
              <a:t>of medical proton beams</a:t>
            </a:r>
            <a:endParaRPr lang="ru-RU" sz="2400" b="1" cap="small" dirty="0">
              <a:solidFill>
                <a:srgbClr val="0066CC"/>
              </a:solidFill>
              <a:latin typeface="Calibri" panose="020F0502020204030204" pitchFamily="34" charset="0"/>
              <a:cs typeface="Calibri" panose="020F0502020204030204" pitchFamily="34" charset="0"/>
            </a:endParaRPr>
          </a:p>
        </p:txBody>
      </p:sp>
      <p:sp>
        <p:nvSpPr>
          <p:cNvPr id="3" name="Прямоугольник 2"/>
          <p:cNvSpPr/>
          <p:nvPr/>
        </p:nvSpPr>
        <p:spPr>
          <a:xfrm>
            <a:off x="388349" y="4901007"/>
            <a:ext cx="11543252" cy="1785104"/>
          </a:xfrm>
          <a:prstGeom prst="rect">
            <a:avLst/>
          </a:prstGeom>
        </p:spPr>
        <p:txBody>
          <a:bodyPr wrap="square">
            <a:spAutoFit/>
          </a:bodyPr>
          <a:lstStyle/>
          <a:p>
            <a:pPr algn="just">
              <a:spcBef>
                <a:spcPts val="600"/>
              </a:spcBef>
              <a:spcAft>
                <a:spcPts val="600"/>
              </a:spcAft>
            </a:pPr>
            <a:r>
              <a:rPr lang="en-US" dirty="0">
                <a:solidFill>
                  <a:prstClr val="black"/>
                </a:solidFill>
                <a:latin typeface="Times New Roman" panose="02020603050405020304" pitchFamily="18" charset="0"/>
                <a:cs typeface="Times New Roman" panose="02020603050405020304" pitchFamily="18" charset="0"/>
              </a:rPr>
              <a:t>In 2019 LRB JINR invented and patented a fundamentally new method to increase the biological efficiency of photon and proton beams. </a:t>
            </a:r>
          </a:p>
          <a:p>
            <a:pPr algn="just">
              <a:spcBef>
                <a:spcPts val="600"/>
              </a:spcBef>
              <a:spcAft>
                <a:spcPts val="600"/>
              </a:spcAft>
            </a:pPr>
            <a:r>
              <a:rPr lang="en-US" dirty="0">
                <a:solidFill>
                  <a:prstClr val="black"/>
                </a:solidFill>
                <a:latin typeface="Times New Roman" panose="02020603050405020304" pitchFamily="18" charset="0"/>
                <a:cs typeface="Times New Roman" panose="02020603050405020304" pitchFamily="18" charset="0"/>
              </a:rPr>
              <a:t>In 2020 the influence of initial melanoma tumor size on efficiency of irradiation with medical proton beam with preliminary treatment of </a:t>
            </a:r>
            <a:r>
              <a:rPr lang="en-US" dirty="0" err="1">
                <a:solidFill>
                  <a:prstClr val="black"/>
                </a:solidFill>
                <a:latin typeface="Times New Roman" panose="02020603050405020304" pitchFamily="18" charset="0"/>
                <a:cs typeface="Times New Roman" panose="02020603050405020304" pitchFamily="18" charset="0"/>
              </a:rPr>
              <a:t>AraC</a:t>
            </a:r>
            <a:r>
              <a:rPr lang="en-US" dirty="0">
                <a:solidFill>
                  <a:prstClr val="black"/>
                </a:solidFill>
                <a:latin typeface="Times New Roman" panose="02020603050405020304" pitchFamily="18" charset="0"/>
                <a:cs typeface="Times New Roman" panose="02020603050405020304" pitchFamily="18" charset="0"/>
              </a:rPr>
              <a:t> drug has been studied. </a:t>
            </a:r>
          </a:p>
          <a:p>
            <a:pPr algn="just">
              <a:spcBef>
                <a:spcPts val="600"/>
              </a:spcBef>
              <a:spcAft>
                <a:spcPts val="600"/>
              </a:spcAft>
            </a:pPr>
            <a:r>
              <a:rPr lang="en-US" dirty="0">
                <a:solidFill>
                  <a:prstClr val="black"/>
                </a:solidFill>
                <a:latin typeface="Times New Roman" panose="02020603050405020304" pitchFamily="18" charset="0"/>
                <a:cs typeface="Times New Roman" panose="02020603050405020304" pitchFamily="18" charset="0"/>
              </a:rPr>
              <a:t>It is found that the method effectively works even on large melanoma tumors in mice.</a:t>
            </a:r>
          </a:p>
        </p:txBody>
      </p:sp>
      <p:pic>
        <p:nvPicPr>
          <p:cNvPr id="56" name="Рисунок 55" descr="lrb-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07936" y="35963"/>
            <a:ext cx="1023665" cy="1023665"/>
          </a:xfrm>
          <a:prstGeom prst="rect">
            <a:avLst/>
          </a:prstGeom>
        </p:spPr>
      </p:pic>
      <p:sp>
        <p:nvSpPr>
          <p:cNvPr id="19" name="Прямоугольник 18"/>
          <p:cNvSpPr/>
          <p:nvPr/>
        </p:nvSpPr>
        <p:spPr>
          <a:xfrm>
            <a:off x="2476072" y="997124"/>
            <a:ext cx="3344826" cy="369332"/>
          </a:xfrm>
          <a:prstGeom prst="rect">
            <a:avLst/>
          </a:prstGeom>
        </p:spPr>
        <p:txBody>
          <a:bodyPr wrap="none">
            <a:spAutoFit/>
          </a:bodyPr>
          <a:lstStyle/>
          <a:p>
            <a:r>
              <a:rPr lang="en-US" b="1" dirty="0">
                <a:solidFill>
                  <a:prstClr val="black"/>
                </a:solidFill>
                <a:latin typeface="Times New Roman" panose="02020603050405020304" pitchFamily="18" charset="0"/>
                <a:cs typeface="Times New Roman" panose="02020603050405020304" pitchFamily="18" charset="0"/>
              </a:rPr>
              <a:t>Initial tumor volume = 56 mm</a:t>
            </a:r>
            <a:r>
              <a:rPr lang="en-US" b="1" baseline="30000" dirty="0">
                <a:solidFill>
                  <a:prstClr val="black"/>
                </a:solidFill>
                <a:latin typeface="Times New Roman" panose="02020603050405020304" pitchFamily="18" charset="0"/>
                <a:cs typeface="Times New Roman" panose="02020603050405020304" pitchFamily="18" charset="0"/>
              </a:rPr>
              <a:t>3</a:t>
            </a:r>
            <a:endParaRPr lang="ru-RU" b="1" baseline="30000" dirty="0">
              <a:solidFill>
                <a:prstClr val="black"/>
              </a:solidFill>
            </a:endParaRPr>
          </a:p>
        </p:txBody>
      </p:sp>
      <p:sp>
        <p:nvSpPr>
          <p:cNvPr id="20" name="Прямоугольник 19"/>
          <p:cNvSpPr/>
          <p:nvPr/>
        </p:nvSpPr>
        <p:spPr>
          <a:xfrm>
            <a:off x="7246965" y="1043780"/>
            <a:ext cx="3473067" cy="369332"/>
          </a:xfrm>
          <a:prstGeom prst="rect">
            <a:avLst/>
          </a:prstGeom>
        </p:spPr>
        <p:txBody>
          <a:bodyPr wrap="none">
            <a:spAutoFit/>
          </a:bodyPr>
          <a:lstStyle/>
          <a:p>
            <a:r>
              <a:rPr lang="en-US" b="1" dirty="0">
                <a:solidFill>
                  <a:prstClr val="black"/>
                </a:solidFill>
                <a:latin typeface="Times New Roman" panose="02020603050405020304" pitchFamily="18" charset="0"/>
                <a:cs typeface="Times New Roman" panose="02020603050405020304" pitchFamily="18" charset="0"/>
              </a:rPr>
              <a:t>Initial tumor volume = 390 mm</a:t>
            </a:r>
            <a:r>
              <a:rPr lang="en-US" b="1" baseline="30000" dirty="0">
                <a:solidFill>
                  <a:prstClr val="black"/>
                </a:solidFill>
                <a:latin typeface="Times New Roman" panose="02020603050405020304" pitchFamily="18" charset="0"/>
                <a:cs typeface="Times New Roman" panose="02020603050405020304" pitchFamily="18" charset="0"/>
              </a:rPr>
              <a:t>3</a:t>
            </a:r>
            <a:endParaRPr lang="ru-RU" b="1" baseline="30000" dirty="0">
              <a:solidFill>
                <a:prstClr val="black"/>
              </a:solidFill>
            </a:endParaRPr>
          </a:p>
        </p:txBody>
      </p:sp>
      <p:graphicFrame>
        <p:nvGraphicFramePr>
          <p:cNvPr id="22" name="Объект 21"/>
          <p:cNvGraphicFramePr>
            <a:graphicFrameLocks noChangeAspect="1"/>
          </p:cNvGraphicFramePr>
          <p:nvPr>
            <p:extLst>
              <p:ext uri="{D42A27DB-BD31-4B8C-83A1-F6EECF244321}">
                <p14:modId xmlns:p14="http://schemas.microsoft.com/office/powerpoint/2010/main" val="765914465"/>
              </p:ext>
            </p:extLst>
          </p:nvPr>
        </p:nvGraphicFramePr>
        <p:xfrm>
          <a:off x="388938" y="1071563"/>
          <a:ext cx="5441950" cy="3781425"/>
        </p:xfrm>
        <a:graphic>
          <a:graphicData uri="http://schemas.openxmlformats.org/presentationml/2006/ole">
            <mc:AlternateContent xmlns:mc="http://schemas.openxmlformats.org/markup-compatibility/2006">
              <mc:Choice xmlns:v="urn:schemas-microsoft-com:vml" Requires="v">
                <p:oleObj spid="_x0000_s1914" name="Graph" r:id="rId5" imgW="4129920" imgH="2886480" progId="Origin50.Graph">
                  <p:embed/>
                </p:oleObj>
              </mc:Choice>
              <mc:Fallback>
                <p:oleObj name="Graph" r:id="rId5" imgW="4129920" imgH="2886480" progId="Origin50.Graph">
                  <p:embed/>
                  <p:pic>
                    <p:nvPicPr>
                      <p:cNvPr id="0" name=""/>
                      <p:cNvPicPr>
                        <a:picLocks noChangeAspect="1" noChangeArrowheads="1"/>
                      </p:cNvPicPr>
                      <p:nvPr/>
                    </p:nvPicPr>
                    <p:blipFill>
                      <a:blip r:embed="rId6"/>
                      <a:srcRect/>
                      <a:stretch>
                        <a:fillRect/>
                      </a:stretch>
                    </p:blipFill>
                    <p:spPr bwMode="auto">
                      <a:xfrm>
                        <a:off x="388938" y="1071563"/>
                        <a:ext cx="5441950" cy="3781425"/>
                      </a:xfrm>
                      <a:prstGeom prst="rect">
                        <a:avLst/>
                      </a:prstGeom>
                      <a:noFill/>
                      <a:ln>
                        <a:noFill/>
                      </a:ln>
                    </p:spPr>
                  </p:pic>
                </p:oleObj>
              </mc:Fallback>
            </mc:AlternateContent>
          </a:graphicData>
        </a:graphic>
      </p:graphicFrame>
      <p:grpSp>
        <p:nvGrpSpPr>
          <p:cNvPr id="23" name="Группа 22"/>
          <p:cNvGrpSpPr/>
          <p:nvPr/>
        </p:nvGrpSpPr>
        <p:grpSpPr>
          <a:xfrm>
            <a:off x="6380706" y="1176846"/>
            <a:ext cx="5205584" cy="3634422"/>
            <a:chOff x="5882017" y="888225"/>
            <a:chExt cx="5205584" cy="3634422"/>
          </a:xfrm>
        </p:grpSpPr>
        <p:graphicFrame>
          <p:nvGraphicFramePr>
            <p:cNvPr id="24" name="Объект 23"/>
            <p:cNvGraphicFramePr>
              <a:graphicFrameLocks noChangeAspect="1"/>
            </p:cNvGraphicFramePr>
            <p:nvPr/>
          </p:nvGraphicFramePr>
          <p:xfrm>
            <a:off x="5882017" y="888225"/>
            <a:ext cx="5205584" cy="3634422"/>
          </p:xfrm>
          <a:graphic>
            <a:graphicData uri="http://schemas.openxmlformats.org/presentationml/2006/ole">
              <mc:AlternateContent xmlns:mc="http://schemas.openxmlformats.org/markup-compatibility/2006">
                <mc:Choice xmlns:v="urn:schemas-microsoft-com:vml" Requires="v">
                  <p:oleObj spid="_x0000_s1915" name="Graph" r:id="rId7" imgW="4129920" imgH="2886480" progId="Origin50.Graph">
                    <p:embed/>
                  </p:oleObj>
                </mc:Choice>
                <mc:Fallback>
                  <p:oleObj name="Graph" r:id="rId7" imgW="4129920" imgH="2886480" progId="Origin50.Graph">
                    <p:embed/>
                    <p:pic>
                      <p:nvPicPr>
                        <p:cNvPr id="0" name=""/>
                        <p:cNvPicPr>
                          <a:picLocks noChangeAspect="1" noChangeArrowheads="1"/>
                        </p:cNvPicPr>
                        <p:nvPr/>
                      </p:nvPicPr>
                      <p:blipFill>
                        <a:blip r:embed="rId8"/>
                        <a:srcRect/>
                        <a:stretch>
                          <a:fillRect/>
                        </a:stretch>
                      </p:blipFill>
                      <p:spPr bwMode="auto">
                        <a:xfrm>
                          <a:off x="5882017" y="888225"/>
                          <a:ext cx="5205584" cy="3634422"/>
                        </a:xfrm>
                        <a:prstGeom prst="rect">
                          <a:avLst/>
                        </a:prstGeom>
                        <a:noFill/>
                      </p:spPr>
                    </p:pic>
                  </p:oleObj>
                </mc:Fallback>
              </mc:AlternateContent>
            </a:graphicData>
          </a:graphic>
        </p:graphicFrame>
        <p:sp>
          <p:nvSpPr>
            <p:cNvPr id="9" name="Прямоугольник 8"/>
            <p:cNvSpPr/>
            <p:nvPr/>
          </p:nvSpPr>
          <p:spPr>
            <a:xfrm>
              <a:off x="6742541" y="4130748"/>
              <a:ext cx="4043864" cy="338554"/>
            </a:xfrm>
            <a:prstGeom prst="rect">
              <a:avLst/>
            </a:prstGeom>
            <a:solidFill>
              <a:schemeClr val="bg1"/>
            </a:solidFill>
          </p:spPr>
          <p:txBody>
            <a:bodyPr wrap="none">
              <a:spAutoFit/>
            </a:bodyPr>
            <a:lstStyle/>
            <a:p>
              <a:r>
                <a:rPr lang="en-US" sz="1600" dirty="0">
                  <a:solidFill>
                    <a:prstClr val="black"/>
                  </a:solidFill>
                  <a:latin typeface="Times New Roman" panose="02020603050405020304" pitchFamily="18" charset="0"/>
                  <a:cs typeface="Times New Roman" panose="02020603050405020304" pitchFamily="18" charset="0"/>
                </a:rPr>
                <a:t>Time after transplantation of tumor cells, day</a:t>
              </a:r>
              <a:endParaRPr lang="ru-RU" sz="1600" dirty="0">
                <a:solidFill>
                  <a:prstClr val="black"/>
                </a:solidFill>
              </a:endParaRPr>
            </a:p>
          </p:txBody>
        </p:sp>
        <p:sp>
          <p:nvSpPr>
            <p:cNvPr id="11" name="Прямоугольник 10"/>
            <p:cNvSpPr/>
            <p:nvPr/>
          </p:nvSpPr>
          <p:spPr>
            <a:xfrm rot="16200000">
              <a:off x="5166488" y="2412415"/>
              <a:ext cx="1945341" cy="400110"/>
            </a:xfrm>
            <a:prstGeom prst="rect">
              <a:avLst/>
            </a:prstGeom>
            <a:solidFill>
              <a:schemeClr val="bg1"/>
            </a:solidFill>
          </p:spPr>
          <p:txBody>
            <a:bodyPr wrap="none">
              <a:spAutoFit/>
            </a:bodyPr>
            <a:lstStyle/>
            <a:p>
              <a:r>
                <a:rPr lang="en-US" sz="2000" dirty="0">
                  <a:solidFill>
                    <a:prstClr val="black"/>
                  </a:solidFill>
                  <a:latin typeface="Times New Roman" panose="02020603050405020304" pitchFamily="18" charset="0"/>
                  <a:cs typeface="Times New Roman" panose="02020603050405020304" pitchFamily="18" charset="0"/>
                </a:rPr>
                <a:t>Tumor size, mm</a:t>
              </a:r>
              <a:r>
                <a:rPr lang="en-US" sz="2000" baseline="30000" dirty="0">
                  <a:solidFill>
                    <a:prstClr val="black"/>
                  </a:solidFill>
                  <a:latin typeface="Times New Roman" panose="02020603050405020304" pitchFamily="18" charset="0"/>
                  <a:cs typeface="Times New Roman" panose="02020603050405020304" pitchFamily="18" charset="0"/>
                </a:rPr>
                <a:t>3</a:t>
              </a:r>
              <a:endParaRPr lang="ru-RU" sz="2000" baseline="30000" dirty="0">
                <a:solidFill>
                  <a:prstClr val="black"/>
                </a:solidFill>
              </a:endParaRPr>
            </a:p>
          </p:txBody>
        </p:sp>
        <p:sp>
          <p:nvSpPr>
            <p:cNvPr id="16" name="Прямоугольник 15"/>
            <p:cNvSpPr/>
            <p:nvPr/>
          </p:nvSpPr>
          <p:spPr>
            <a:xfrm>
              <a:off x="9571221" y="1164094"/>
              <a:ext cx="1487395" cy="338554"/>
            </a:xfrm>
            <a:prstGeom prst="rect">
              <a:avLst/>
            </a:prstGeom>
            <a:solidFill>
              <a:schemeClr val="bg1"/>
            </a:solidFill>
          </p:spPr>
          <p:txBody>
            <a:bodyPr wrap="none">
              <a:spAutoFit/>
            </a:bodyPr>
            <a:lstStyle/>
            <a:p>
              <a:r>
                <a:rPr lang="en-US" sz="1600" b="1" dirty="0">
                  <a:solidFill>
                    <a:srgbClr val="FF0000"/>
                  </a:solidFill>
                  <a:latin typeface="Times New Roman" panose="02020603050405020304" pitchFamily="18" charset="0"/>
                  <a:cs typeface="Times New Roman" panose="02020603050405020304" pitchFamily="18" charset="0"/>
                </a:rPr>
                <a:t>Protons 10 </a:t>
              </a:r>
              <a:r>
                <a:rPr lang="en-US" sz="1600" b="1" dirty="0" err="1">
                  <a:solidFill>
                    <a:srgbClr val="FF0000"/>
                  </a:solidFill>
                  <a:latin typeface="Times New Roman" panose="02020603050405020304" pitchFamily="18" charset="0"/>
                  <a:cs typeface="Times New Roman" panose="02020603050405020304" pitchFamily="18" charset="0"/>
                </a:rPr>
                <a:t>Gy</a:t>
              </a:r>
              <a:endParaRPr lang="ru-RU" sz="1600" b="1" dirty="0">
                <a:solidFill>
                  <a:srgbClr val="FF0000"/>
                </a:solidFill>
              </a:endParaRPr>
            </a:p>
          </p:txBody>
        </p:sp>
        <p:sp>
          <p:nvSpPr>
            <p:cNvPr id="17" name="Прямоугольник 16"/>
            <p:cNvSpPr/>
            <p:nvPr/>
          </p:nvSpPr>
          <p:spPr>
            <a:xfrm>
              <a:off x="9473668" y="3057786"/>
              <a:ext cx="1584948" cy="584775"/>
            </a:xfrm>
            <a:prstGeom prst="rect">
              <a:avLst/>
            </a:prstGeom>
            <a:solidFill>
              <a:schemeClr val="bg1"/>
            </a:solidFill>
          </p:spPr>
          <p:txBody>
            <a:bodyPr wrap="square">
              <a:spAutoFit/>
            </a:bodyPr>
            <a:lstStyle/>
            <a:p>
              <a:r>
                <a:rPr lang="en-US" sz="1600" b="1" dirty="0" err="1">
                  <a:solidFill>
                    <a:srgbClr val="4472C4">
                      <a:lumMod val="75000"/>
                    </a:srgbClr>
                  </a:solidFill>
                  <a:latin typeface="Times New Roman" panose="02020603050405020304" pitchFamily="18" charset="0"/>
                  <a:cs typeface="Times New Roman" panose="02020603050405020304" pitchFamily="18" charset="0"/>
                </a:rPr>
                <a:t>AraC</a:t>
              </a:r>
              <a:r>
                <a:rPr lang="en-US" sz="1600" b="1" dirty="0">
                  <a:solidFill>
                    <a:srgbClr val="4472C4">
                      <a:lumMod val="75000"/>
                    </a:srgbClr>
                  </a:solidFill>
                  <a:latin typeface="Times New Roman" panose="02020603050405020304" pitchFamily="18" charset="0"/>
                  <a:cs typeface="Times New Roman" panose="02020603050405020304" pitchFamily="18" charset="0"/>
                </a:rPr>
                <a:t> + protons 10 </a:t>
              </a:r>
              <a:r>
                <a:rPr lang="en-US" sz="1600" b="1" dirty="0" err="1">
                  <a:solidFill>
                    <a:srgbClr val="4472C4">
                      <a:lumMod val="75000"/>
                    </a:srgbClr>
                  </a:solidFill>
                  <a:latin typeface="Times New Roman" panose="02020603050405020304" pitchFamily="18" charset="0"/>
                  <a:cs typeface="Times New Roman" panose="02020603050405020304" pitchFamily="18" charset="0"/>
                </a:rPr>
                <a:t>Gy</a:t>
              </a:r>
              <a:endParaRPr lang="ru-RU" sz="1600" b="1" dirty="0">
                <a:solidFill>
                  <a:srgbClr val="4472C4">
                    <a:lumMod val="75000"/>
                  </a:srgbClr>
                </a:solidFill>
              </a:endParaRPr>
            </a:p>
          </p:txBody>
        </p:sp>
        <p:sp>
          <p:nvSpPr>
            <p:cNvPr id="25" name="Прямоугольник 24"/>
            <p:cNvSpPr/>
            <p:nvPr/>
          </p:nvSpPr>
          <p:spPr>
            <a:xfrm rot="16200000">
              <a:off x="6473740" y="1997085"/>
              <a:ext cx="1043876" cy="338554"/>
            </a:xfrm>
            <a:prstGeom prst="rect">
              <a:avLst/>
            </a:prstGeom>
            <a:solidFill>
              <a:schemeClr val="bg1"/>
            </a:solidFill>
          </p:spPr>
          <p:txBody>
            <a:bodyPr wrap="none">
              <a:spAutoFit/>
            </a:bodyPr>
            <a:lstStyle/>
            <a:p>
              <a:r>
                <a:rPr lang="en-US" sz="1600" dirty="0">
                  <a:solidFill>
                    <a:prstClr val="black"/>
                  </a:solidFill>
                  <a:latin typeface="Times New Roman" panose="02020603050405020304" pitchFamily="18" charset="0"/>
                  <a:cs typeface="Times New Roman" panose="02020603050405020304" pitchFamily="18" charset="0"/>
                </a:rPr>
                <a:t>irradiation</a:t>
              </a:r>
              <a:endParaRPr lang="ru-RU" sz="1600" dirty="0">
                <a:solidFill>
                  <a:prstClr val="black"/>
                </a:solidFill>
              </a:endParaRPr>
            </a:p>
          </p:txBody>
        </p:sp>
      </p:grpSp>
      <p:graphicFrame>
        <p:nvGraphicFramePr>
          <p:cNvPr id="27" name="Объект 26"/>
          <p:cNvGraphicFramePr>
            <a:graphicFrameLocks noChangeAspect="1"/>
          </p:cNvGraphicFramePr>
          <p:nvPr>
            <p:extLst>
              <p:ext uri="{D42A27DB-BD31-4B8C-83A1-F6EECF244321}">
                <p14:modId xmlns:p14="http://schemas.microsoft.com/office/powerpoint/2010/main" val="1374451586"/>
              </p:ext>
            </p:extLst>
          </p:nvPr>
        </p:nvGraphicFramePr>
        <p:xfrm>
          <a:off x="1531324" y="1254335"/>
          <a:ext cx="2395764" cy="1675277"/>
        </p:xfrm>
        <a:graphic>
          <a:graphicData uri="http://schemas.openxmlformats.org/presentationml/2006/ole">
            <mc:AlternateContent xmlns:mc="http://schemas.openxmlformats.org/markup-compatibility/2006">
              <mc:Choice xmlns:v="urn:schemas-microsoft-com:vml" Requires="v">
                <p:oleObj spid="_x0000_s1916" name="Graph" r:id="rId9" imgW="4153680" imgH="2901600" progId="Origin50.Graph">
                  <p:embed/>
                </p:oleObj>
              </mc:Choice>
              <mc:Fallback>
                <p:oleObj name="Graph" r:id="rId9" imgW="4153680" imgH="2901600" progId="Origin50.Graph">
                  <p:embed/>
                  <p:pic>
                    <p:nvPicPr>
                      <p:cNvPr id="0" name=""/>
                      <p:cNvPicPr>
                        <a:picLocks noChangeAspect="1" noChangeArrowheads="1"/>
                      </p:cNvPicPr>
                      <p:nvPr/>
                    </p:nvPicPr>
                    <p:blipFill>
                      <a:blip r:embed="rId10"/>
                      <a:srcRect/>
                      <a:stretch>
                        <a:fillRect/>
                      </a:stretch>
                    </p:blipFill>
                    <p:spPr bwMode="auto">
                      <a:xfrm>
                        <a:off x="1531324" y="1254335"/>
                        <a:ext cx="2395764" cy="1675277"/>
                      </a:xfrm>
                      <a:prstGeom prst="rect">
                        <a:avLst/>
                      </a:prstGeom>
                      <a:noFill/>
                      <a:ln>
                        <a:noFill/>
                      </a:ln>
                    </p:spPr>
                  </p:pic>
                </p:oleObj>
              </mc:Fallback>
            </mc:AlternateContent>
          </a:graphicData>
        </a:graphic>
      </p:graphicFrame>
      <p:grpSp>
        <p:nvGrpSpPr>
          <p:cNvPr id="18" name="Группа 17">
            <a:extLst>
              <a:ext uri="{FF2B5EF4-FFF2-40B4-BE49-F238E27FC236}">
                <a16:creationId xmlns:a16="http://schemas.microsoft.com/office/drawing/2014/main" id="{51CDCDEB-ADF0-441B-8395-9FDB977F0006}"/>
              </a:ext>
            </a:extLst>
          </p:cNvPr>
          <p:cNvGrpSpPr/>
          <p:nvPr/>
        </p:nvGrpSpPr>
        <p:grpSpPr>
          <a:xfrm>
            <a:off x="1" y="132670"/>
            <a:ext cx="1352550" cy="813904"/>
            <a:chOff x="1" y="132670"/>
            <a:chExt cx="1352550" cy="813904"/>
          </a:xfrm>
        </p:grpSpPr>
        <p:pic>
          <p:nvPicPr>
            <p:cNvPr id="21" name="Рисунок 20">
              <a:extLst>
                <a:ext uri="{FF2B5EF4-FFF2-40B4-BE49-F238E27FC236}">
                  <a16:creationId xmlns:a16="http://schemas.microsoft.com/office/drawing/2014/main" id="{3282AD48-62B5-4ADC-A91E-E349D700C98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26" name="Прямоугольник 25">
              <a:extLst>
                <a:ext uri="{FF2B5EF4-FFF2-40B4-BE49-F238E27FC236}">
                  <a16:creationId xmlns:a16="http://schemas.microsoft.com/office/drawing/2014/main" id="{BC23C665-7512-4B77-80E1-349BB2484666}"/>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448315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Рисунок 13">
            <a:extLst>
              <a:ext uri="{FF2B5EF4-FFF2-40B4-BE49-F238E27FC236}">
                <a16:creationId xmlns:a16="http://schemas.microsoft.com/office/drawing/2014/main" id="{53FD5423-4A6B-472B-8E88-646B0F1D3D59}"/>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63976" y="4493532"/>
            <a:ext cx="3106364" cy="2250448"/>
          </a:xfrm>
          <a:prstGeom prst="rect">
            <a:avLst/>
          </a:prstGeom>
          <a:noFill/>
          <a:ln>
            <a:noFill/>
          </a:ln>
        </p:spPr>
      </p:pic>
      <p:sp>
        <p:nvSpPr>
          <p:cNvPr id="215045" name="Title 8"/>
          <p:cNvSpPr txBox="1">
            <a:spLocks noChangeArrowheads="1"/>
          </p:cNvSpPr>
          <p:nvPr/>
        </p:nvSpPr>
        <p:spPr bwMode="auto">
          <a:xfrm>
            <a:off x="-95249" y="1349577"/>
            <a:ext cx="30178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Font typeface="Arial" panose="020B0604020202020204" pitchFamily="34" charset="0"/>
              <a:buChar char="•"/>
              <a:defRPr sz="4200">
                <a:solidFill>
                  <a:schemeClr val="tx1"/>
                </a:solidFill>
                <a:latin typeface="Calibri" panose="020F0502020204030204" pitchFamily="34" charset="0"/>
              </a:defRPr>
            </a:lvl1pPr>
            <a:lvl2pPr marL="987425" indent="-377825" defTabSz="912813">
              <a:spcBef>
                <a:spcPct val="20000"/>
              </a:spcBef>
              <a:buFont typeface="Arial" panose="020B0604020202020204" pitchFamily="34" charset="0"/>
              <a:buChar char="–"/>
              <a:defRPr sz="3700">
                <a:solidFill>
                  <a:schemeClr val="tx1"/>
                </a:solidFill>
                <a:latin typeface="Calibri" panose="020F0502020204030204" pitchFamily="34" charset="0"/>
              </a:defRPr>
            </a:lvl2pPr>
            <a:lvl3pPr marL="1519238" indent="-301625" defTabSz="912813">
              <a:spcBef>
                <a:spcPct val="20000"/>
              </a:spcBef>
              <a:buFont typeface="Arial" panose="020B0604020202020204" pitchFamily="34" charset="0"/>
              <a:buChar char="•"/>
              <a:defRPr sz="3200">
                <a:solidFill>
                  <a:schemeClr val="tx1"/>
                </a:solidFill>
                <a:latin typeface="Calibri" panose="020F0502020204030204" pitchFamily="34" charset="0"/>
              </a:defRPr>
            </a:lvl3pPr>
            <a:lvl4pPr marL="2128838" indent="-301625" defTabSz="912813">
              <a:spcBef>
                <a:spcPct val="20000"/>
              </a:spcBef>
              <a:buFont typeface="Arial" panose="020B0604020202020204" pitchFamily="34" charset="0"/>
              <a:buChar char="–"/>
              <a:defRPr sz="2600">
                <a:solidFill>
                  <a:schemeClr val="tx1"/>
                </a:solidFill>
                <a:latin typeface="Calibri" panose="020F0502020204030204" pitchFamily="34" charset="0"/>
              </a:defRPr>
            </a:lvl4pPr>
            <a:lvl5pPr marL="2738438" indent="-301625" defTabSz="912813">
              <a:spcBef>
                <a:spcPct val="20000"/>
              </a:spcBef>
              <a:buFont typeface="Arial" panose="020B0604020202020204" pitchFamily="34" charset="0"/>
              <a:buChar char="»"/>
              <a:defRPr sz="2600">
                <a:solidFill>
                  <a:schemeClr val="tx1"/>
                </a:solidFill>
                <a:latin typeface="Calibri" panose="020F0502020204030204" pitchFamily="34" charset="0"/>
              </a:defRPr>
            </a:lvl5pPr>
            <a:lvl6pPr marL="3195638" indent="-301625" defTabSz="912813"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6pPr>
            <a:lvl7pPr marL="3652838" indent="-301625" defTabSz="912813"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7pPr>
            <a:lvl8pPr marL="4110038" indent="-301625" defTabSz="912813"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8pPr>
            <a:lvl9pPr marL="4567238" indent="-301625" defTabSz="912813"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US" altLang="ru-RU" sz="1600" b="1" dirty="0">
                <a:solidFill>
                  <a:srgbClr val="C00000"/>
                </a:solidFill>
                <a:latin typeface="+mn-lt"/>
                <a:cs typeface="Arial" panose="020B0604020202020204" pitchFamily="34" charset="0"/>
              </a:rPr>
              <a:t>Effect of cell membrane composition on coronavirus invasion</a:t>
            </a:r>
          </a:p>
        </p:txBody>
      </p:sp>
      <p:sp>
        <p:nvSpPr>
          <p:cNvPr id="30" name="Прямоугольник 6"/>
          <p:cNvSpPr>
            <a:spLocks noChangeArrowheads="1"/>
          </p:cNvSpPr>
          <p:nvPr/>
        </p:nvSpPr>
        <p:spPr bwMode="auto">
          <a:xfrm>
            <a:off x="-57629" y="2109841"/>
            <a:ext cx="3129320" cy="2800767"/>
          </a:xfrm>
          <a:prstGeom prst="rect">
            <a:avLst/>
          </a:prstGeom>
          <a:noFill/>
          <a:ln>
            <a:noFill/>
          </a:ln>
        </p:spPr>
        <p:txBody>
          <a:bodyPr wrap="square">
            <a:spAutoFit/>
          </a:bodyPr>
          <a:lstStyle>
            <a:lvl1pPr marL="285750" indent="-285750">
              <a:tabLst>
                <a:tab pos="390525" algn="l"/>
              </a:tabLst>
              <a:defRPr>
                <a:solidFill>
                  <a:schemeClr val="tx1"/>
                </a:solidFill>
                <a:latin typeface="Arial" panose="020B0604020202020204" pitchFamily="34" charset="0"/>
                <a:cs typeface="Arial" panose="020B0604020202020204" pitchFamily="34" charset="0"/>
              </a:defRPr>
            </a:lvl1pPr>
            <a:lvl2pPr marL="742950" indent="-285750">
              <a:tabLst>
                <a:tab pos="390525" algn="l"/>
              </a:tabLst>
              <a:defRPr>
                <a:solidFill>
                  <a:schemeClr val="tx1"/>
                </a:solidFill>
                <a:latin typeface="Arial" panose="020B0604020202020204" pitchFamily="34" charset="0"/>
                <a:cs typeface="Arial" panose="020B0604020202020204" pitchFamily="34" charset="0"/>
              </a:defRPr>
            </a:lvl2pPr>
            <a:lvl3pPr marL="1143000" indent="-228600">
              <a:tabLst>
                <a:tab pos="390525" algn="l"/>
              </a:tabLst>
              <a:defRPr>
                <a:solidFill>
                  <a:schemeClr val="tx1"/>
                </a:solidFill>
                <a:latin typeface="Arial" panose="020B0604020202020204" pitchFamily="34" charset="0"/>
                <a:cs typeface="Arial" panose="020B0604020202020204" pitchFamily="34" charset="0"/>
              </a:defRPr>
            </a:lvl3pPr>
            <a:lvl4pPr marL="1600200" indent="-228600">
              <a:tabLst>
                <a:tab pos="390525" algn="l"/>
              </a:tabLst>
              <a:defRPr>
                <a:solidFill>
                  <a:schemeClr val="tx1"/>
                </a:solidFill>
                <a:latin typeface="Arial" panose="020B0604020202020204" pitchFamily="34" charset="0"/>
                <a:cs typeface="Arial" panose="020B0604020202020204" pitchFamily="34" charset="0"/>
              </a:defRPr>
            </a:lvl4pPr>
            <a:lvl5pPr marL="2057400" indent="-228600">
              <a:tabLst>
                <a:tab pos="3905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905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905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905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90525" algn="l"/>
              </a:tabLst>
              <a:defRPr>
                <a:solidFill>
                  <a:schemeClr val="tx1"/>
                </a:solidFill>
                <a:latin typeface="Arial" panose="020B0604020202020204" pitchFamily="34" charset="0"/>
                <a:cs typeface="Arial" panose="020B0604020202020204" pitchFamily="34" charset="0"/>
              </a:defRPr>
            </a:lvl9pPr>
          </a:lstStyle>
          <a:p>
            <a:pPr indent="-196850" algn="just" eaLnBrk="0" fontAlgn="base" hangingPunct="0">
              <a:lnSpc>
                <a:spcPct val="95000"/>
              </a:lnSpc>
              <a:spcBef>
                <a:spcPct val="0"/>
              </a:spcBef>
              <a:spcAft>
                <a:spcPct val="0"/>
              </a:spcAft>
              <a:buFont typeface="Wingdings" panose="05000000000000000000" pitchFamily="2" charset="2"/>
              <a:buChar char="§"/>
              <a:defRPr/>
            </a:pPr>
            <a:r>
              <a:rPr lang="en-US" altLang="ru-RU" sz="1200" dirty="0">
                <a:solidFill>
                  <a:prstClr val="black"/>
                </a:solidFill>
                <a:latin typeface="+mn-lt"/>
              </a:rPr>
              <a:t>Investigation of changes in the structure</a:t>
            </a:r>
            <a:br>
              <a:rPr lang="en-US" altLang="ru-RU" sz="1200" dirty="0">
                <a:solidFill>
                  <a:prstClr val="black"/>
                </a:solidFill>
                <a:latin typeface="+mn-lt"/>
              </a:rPr>
            </a:br>
            <a:r>
              <a:rPr lang="en-US" altLang="ru-RU" sz="1200" dirty="0">
                <a:solidFill>
                  <a:prstClr val="black"/>
                </a:solidFill>
                <a:latin typeface="+mn-lt"/>
              </a:rPr>
              <a:t>and dynamics of cell membrane upon the pathogenic invasion:</a:t>
            </a:r>
          </a:p>
          <a:p>
            <a:pPr marL="452438" lvl="1" indent="-120650" algn="just" eaLnBrk="0" fontAlgn="base" hangingPunct="0">
              <a:lnSpc>
                <a:spcPct val="95000"/>
              </a:lnSpc>
              <a:spcBef>
                <a:spcPct val="0"/>
              </a:spcBef>
              <a:spcAft>
                <a:spcPct val="0"/>
              </a:spcAft>
              <a:buFont typeface="Wingdings" panose="05000000000000000000" pitchFamily="2" charset="2"/>
              <a:buChar char="§"/>
              <a:defRPr/>
            </a:pPr>
            <a:r>
              <a:rPr lang="en-US" altLang="ru-RU" sz="1200" dirty="0">
                <a:solidFill>
                  <a:prstClr val="black"/>
                </a:solidFill>
                <a:latin typeface="+mn-lt"/>
              </a:rPr>
              <a:t>Cell membrane of the increasing complexity comprised of its native proteins;</a:t>
            </a:r>
          </a:p>
          <a:p>
            <a:pPr marL="452438" lvl="1" indent="-120650" algn="just" eaLnBrk="0" fontAlgn="base" hangingPunct="0">
              <a:lnSpc>
                <a:spcPct val="95000"/>
              </a:lnSpc>
              <a:spcBef>
                <a:spcPct val="0"/>
              </a:spcBef>
              <a:spcAft>
                <a:spcPct val="0"/>
              </a:spcAft>
              <a:buFont typeface="Wingdings" panose="05000000000000000000" pitchFamily="2" charset="2"/>
              <a:buChar char="§"/>
              <a:defRPr/>
            </a:pPr>
            <a:r>
              <a:rPr lang="en-US" altLang="ru-RU" sz="1200" dirty="0">
                <a:solidFill>
                  <a:prstClr val="black"/>
                </a:solidFill>
                <a:latin typeface="+mn-lt"/>
              </a:rPr>
              <a:t>Impact of the addition of SARS-CoV-2 extracted proteins;</a:t>
            </a:r>
            <a:endParaRPr lang="ru-RU" altLang="ru-RU" sz="1200" dirty="0">
              <a:solidFill>
                <a:prstClr val="black"/>
              </a:solidFill>
              <a:latin typeface="+mn-lt"/>
            </a:endParaRPr>
          </a:p>
          <a:p>
            <a:pPr marL="452438" lvl="1" indent="-120650" algn="just" eaLnBrk="0" fontAlgn="base" hangingPunct="0">
              <a:lnSpc>
                <a:spcPct val="95000"/>
              </a:lnSpc>
              <a:spcBef>
                <a:spcPct val="0"/>
              </a:spcBef>
              <a:spcAft>
                <a:spcPct val="0"/>
              </a:spcAft>
              <a:buFont typeface="Wingdings" panose="05000000000000000000" pitchFamily="2" charset="2"/>
              <a:buChar char="§"/>
              <a:defRPr/>
            </a:pPr>
            <a:r>
              <a:rPr lang="en-US" altLang="ru-RU" sz="1200" dirty="0">
                <a:solidFill>
                  <a:prstClr val="black"/>
                </a:solidFill>
                <a:latin typeface="+mn-lt"/>
              </a:rPr>
              <a:t>Effect of cholesterol and melatonin concentrations on SARS-CoV-2 invasion.</a:t>
            </a:r>
          </a:p>
          <a:p>
            <a:pPr indent="-196850" algn="just" eaLnBrk="0" fontAlgn="base" hangingPunct="0">
              <a:lnSpc>
                <a:spcPct val="95000"/>
              </a:lnSpc>
              <a:spcBef>
                <a:spcPts val="600"/>
              </a:spcBef>
              <a:spcAft>
                <a:spcPct val="0"/>
              </a:spcAft>
              <a:buFont typeface="Wingdings" panose="05000000000000000000" pitchFamily="2" charset="2"/>
              <a:buChar char="§"/>
              <a:defRPr/>
            </a:pPr>
            <a:r>
              <a:rPr lang="en-US" altLang="ru-RU" sz="1200" dirty="0">
                <a:solidFill>
                  <a:prstClr val="black"/>
                </a:solidFill>
                <a:latin typeface="+mn-lt"/>
              </a:rPr>
              <a:t>Experimental methods:</a:t>
            </a:r>
          </a:p>
          <a:p>
            <a:pPr marL="452438" lvl="1" indent="-209550" algn="just" eaLnBrk="0" fontAlgn="base" hangingPunct="0">
              <a:lnSpc>
                <a:spcPct val="95000"/>
              </a:lnSpc>
              <a:spcBef>
                <a:spcPct val="0"/>
              </a:spcBef>
              <a:spcAft>
                <a:spcPct val="0"/>
              </a:spcAft>
              <a:buFont typeface="Wingdings" panose="05000000000000000000" pitchFamily="2" charset="2"/>
              <a:buChar char="§"/>
              <a:defRPr/>
            </a:pPr>
            <a:r>
              <a:rPr lang="en-US" altLang="ru-RU" sz="1200" dirty="0">
                <a:solidFill>
                  <a:prstClr val="black"/>
                </a:solidFill>
                <a:latin typeface="+mn-lt"/>
              </a:rPr>
              <a:t>Small angle neutron scattering (IBR-2);</a:t>
            </a:r>
          </a:p>
          <a:p>
            <a:pPr marL="452438" lvl="1" indent="-209550" algn="just" eaLnBrk="0" fontAlgn="base" hangingPunct="0">
              <a:lnSpc>
                <a:spcPct val="95000"/>
              </a:lnSpc>
              <a:spcBef>
                <a:spcPct val="0"/>
              </a:spcBef>
              <a:spcAft>
                <a:spcPct val="0"/>
              </a:spcAft>
              <a:buFont typeface="Wingdings" panose="05000000000000000000" pitchFamily="2" charset="2"/>
              <a:buChar char="§"/>
              <a:defRPr/>
            </a:pPr>
            <a:r>
              <a:rPr lang="en-US" altLang="ru-RU" sz="1200" dirty="0">
                <a:solidFill>
                  <a:prstClr val="black"/>
                </a:solidFill>
                <a:latin typeface="+mn-lt"/>
              </a:rPr>
              <a:t>Fourier Transform Infrared Spectroscopy and MD simulations (</a:t>
            </a:r>
            <a:r>
              <a:rPr lang="en-US" altLang="ru-RU" sz="1200" dirty="0" err="1">
                <a:solidFill>
                  <a:prstClr val="black"/>
                </a:solidFill>
                <a:latin typeface="+mn-lt"/>
              </a:rPr>
              <a:t>Taras</a:t>
            </a:r>
            <a:r>
              <a:rPr lang="en-US" altLang="ru-RU" sz="1200" dirty="0">
                <a:solidFill>
                  <a:prstClr val="black"/>
                </a:solidFill>
                <a:latin typeface="+mn-lt"/>
              </a:rPr>
              <a:t> Shevchenko National University of Kyiv).</a:t>
            </a:r>
          </a:p>
        </p:txBody>
      </p:sp>
      <p:pic>
        <p:nvPicPr>
          <p:cNvPr id="215049" name="Рисунок 4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27289" y="719819"/>
            <a:ext cx="1154732" cy="43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50" name="Title 8"/>
          <p:cNvSpPr txBox="1">
            <a:spLocks noChangeArrowheads="1"/>
          </p:cNvSpPr>
          <p:nvPr/>
        </p:nvSpPr>
        <p:spPr bwMode="auto">
          <a:xfrm>
            <a:off x="3430804" y="1337357"/>
            <a:ext cx="223837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6025">
              <a:spcBef>
                <a:spcPct val="20000"/>
              </a:spcBef>
              <a:buFont typeface="Arial" panose="020B0604020202020204" pitchFamily="34" charset="0"/>
              <a:buChar char="•"/>
              <a:defRPr sz="4200">
                <a:solidFill>
                  <a:schemeClr val="tx1"/>
                </a:solidFill>
                <a:latin typeface="Calibri" panose="020F0502020204030204" pitchFamily="34" charset="0"/>
              </a:defRPr>
            </a:lvl1pPr>
            <a:lvl2pPr marL="987425" indent="-377825" defTabSz="1216025">
              <a:spcBef>
                <a:spcPct val="20000"/>
              </a:spcBef>
              <a:buFont typeface="Arial" panose="020B0604020202020204" pitchFamily="34" charset="0"/>
              <a:buChar char="–"/>
              <a:defRPr sz="3700">
                <a:solidFill>
                  <a:schemeClr val="tx1"/>
                </a:solidFill>
                <a:latin typeface="Calibri" panose="020F0502020204030204" pitchFamily="34" charset="0"/>
              </a:defRPr>
            </a:lvl2pPr>
            <a:lvl3pPr marL="1519238" indent="-301625" defTabSz="1216025">
              <a:spcBef>
                <a:spcPct val="20000"/>
              </a:spcBef>
              <a:buFont typeface="Arial" panose="020B0604020202020204" pitchFamily="34" charset="0"/>
              <a:buChar char="•"/>
              <a:defRPr sz="3200">
                <a:solidFill>
                  <a:schemeClr val="tx1"/>
                </a:solidFill>
                <a:latin typeface="Calibri" panose="020F0502020204030204" pitchFamily="34" charset="0"/>
              </a:defRPr>
            </a:lvl3pPr>
            <a:lvl4pPr marL="2128838" indent="-301625" defTabSz="1216025">
              <a:spcBef>
                <a:spcPct val="20000"/>
              </a:spcBef>
              <a:buFont typeface="Arial" panose="020B0604020202020204" pitchFamily="34" charset="0"/>
              <a:buChar char="–"/>
              <a:defRPr sz="2600">
                <a:solidFill>
                  <a:schemeClr val="tx1"/>
                </a:solidFill>
                <a:latin typeface="Calibri" panose="020F0502020204030204" pitchFamily="34" charset="0"/>
              </a:defRPr>
            </a:lvl4pPr>
            <a:lvl5pPr marL="2738438" indent="-301625" defTabSz="1216025">
              <a:spcBef>
                <a:spcPct val="20000"/>
              </a:spcBef>
              <a:buFont typeface="Arial" panose="020B0604020202020204" pitchFamily="34" charset="0"/>
              <a:buChar char="»"/>
              <a:defRPr sz="2600">
                <a:solidFill>
                  <a:schemeClr val="tx1"/>
                </a:solidFill>
                <a:latin typeface="Calibri" panose="020F0502020204030204" pitchFamily="34" charset="0"/>
              </a:defRPr>
            </a:lvl5pPr>
            <a:lvl6pPr marL="3195638" indent="-301625" defTabSz="1216025"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6pPr>
            <a:lvl7pPr marL="3652838" indent="-301625" defTabSz="1216025"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7pPr>
            <a:lvl8pPr marL="4110038" indent="-301625" defTabSz="1216025"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8pPr>
            <a:lvl9pPr marL="4567238" indent="-301625" defTabSz="1216025"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US" altLang="ru-RU" sz="1600" b="1" dirty="0">
                <a:solidFill>
                  <a:srgbClr val="C00000"/>
                </a:solidFill>
                <a:latin typeface="+mn-lt"/>
                <a:cs typeface="Arial" panose="020B0604020202020204" pitchFamily="34" charset="0"/>
              </a:rPr>
              <a:t>SARS-CoV-2 – apoferritin chimeric nanoparticle</a:t>
            </a:r>
          </a:p>
        </p:txBody>
      </p:sp>
      <p:sp>
        <p:nvSpPr>
          <p:cNvPr id="54" name="Прямоугольник 6"/>
          <p:cNvSpPr>
            <a:spLocks noChangeArrowheads="1"/>
          </p:cNvSpPr>
          <p:nvPr/>
        </p:nvSpPr>
        <p:spPr bwMode="auto">
          <a:xfrm>
            <a:off x="3036864" y="2097211"/>
            <a:ext cx="3106365" cy="830997"/>
          </a:xfrm>
          <a:prstGeom prst="rect">
            <a:avLst/>
          </a:prstGeom>
          <a:noFill/>
          <a:ln>
            <a:noFill/>
          </a:ln>
        </p:spPr>
        <p:txBody>
          <a:bodyPr wrap="square">
            <a:spAutoFit/>
          </a:bodyPr>
          <a:lstStyle>
            <a:lvl1pPr marL="285750" indent="-285750">
              <a:tabLst>
                <a:tab pos="390525" algn="l"/>
              </a:tabLst>
              <a:defRPr>
                <a:solidFill>
                  <a:schemeClr val="tx1"/>
                </a:solidFill>
                <a:latin typeface="Arial" panose="020B0604020202020204" pitchFamily="34" charset="0"/>
                <a:cs typeface="Arial" panose="020B0604020202020204" pitchFamily="34" charset="0"/>
              </a:defRPr>
            </a:lvl1pPr>
            <a:lvl2pPr marL="742950" indent="-285750">
              <a:tabLst>
                <a:tab pos="390525" algn="l"/>
              </a:tabLst>
              <a:defRPr>
                <a:solidFill>
                  <a:schemeClr val="tx1"/>
                </a:solidFill>
                <a:latin typeface="Arial" panose="020B0604020202020204" pitchFamily="34" charset="0"/>
                <a:cs typeface="Arial" panose="020B0604020202020204" pitchFamily="34" charset="0"/>
              </a:defRPr>
            </a:lvl2pPr>
            <a:lvl3pPr marL="1143000" indent="-228600">
              <a:tabLst>
                <a:tab pos="390525" algn="l"/>
              </a:tabLst>
              <a:defRPr>
                <a:solidFill>
                  <a:schemeClr val="tx1"/>
                </a:solidFill>
                <a:latin typeface="Arial" panose="020B0604020202020204" pitchFamily="34" charset="0"/>
                <a:cs typeface="Arial" panose="020B0604020202020204" pitchFamily="34" charset="0"/>
              </a:defRPr>
            </a:lvl3pPr>
            <a:lvl4pPr marL="1600200" indent="-228600">
              <a:tabLst>
                <a:tab pos="390525" algn="l"/>
              </a:tabLst>
              <a:defRPr>
                <a:solidFill>
                  <a:schemeClr val="tx1"/>
                </a:solidFill>
                <a:latin typeface="Arial" panose="020B0604020202020204" pitchFamily="34" charset="0"/>
                <a:cs typeface="Arial" panose="020B0604020202020204" pitchFamily="34" charset="0"/>
              </a:defRPr>
            </a:lvl4pPr>
            <a:lvl5pPr marL="2057400" indent="-228600">
              <a:tabLst>
                <a:tab pos="3905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905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905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905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90525" algn="l"/>
              </a:tabLst>
              <a:defRPr>
                <a:solidFill>
                  <a:schemeClr val="tx1"/>
                </a:solidFill>
                <a:latin typeface="Arial" panose="020B0604020202020204" pitchFamily="34" charset="0"/>
                <a:cs typeface="Arial" panose="020B0604020202020204" pitchFamily="34" charset="0"/>
              </a:defRPr>
            </a:lvl9pPr>
          </a:lstStyle>
          <a:p>
            <a:pPr marL="88900" indent="0" algn="just" eaLnBrk="0" fontAlgn="base" hangingPunct="0">
              <a:spcBef>
                <a:spcPct val="0"/>
              </a:spcBef>
              <a:spcAft>
                <a:spcPct val="0"/>
              </a:spcAft>
              <a:defRPr/>
            </a:pPr>
            <a:r>
              <a:rPr lang="en-US" altLang="ru-RU" sz="1200" dirty="0">
                <a:solidFill>
                  <a:prstClr val="black"/>
                </a:solidFill>
                <a:latin typeface="+mn-lt"/>
              </a:rPr>
              <a:t>The study of chimeric protein constructs apoferritin-receptor binding domain (RBD) of the S-protein SARS-Cov-2 by small-angle X-ray scattering (SAXS).</a:t>
            </a:r>
          </a:p>
        </p:txBody>
      </p:sp>
      <p:sp>
        <p:nvSpPr>
          <p:cNvPr id="215056" name="Title 8"/>
          <p:cNvSpPr txBox="1">
            <a:spLocks noChangeArrowheads="1"/>
          </p:cNvSpPr>
          <p:nvPr/>
        </p:nvSpPr>
        <p:spPr bwMode="auto">
          <a:xfrm>
            <a:off x="6190119" y="1302432"/>
            <a:ext cx="2817812"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6025">
              <a:spcBef>
                <a:spcPct val="20000"/>
              </a:spcBef>
              <a:buFont typeface="Arial" panose="020B0604020202020204" pitchFamily="34" charset="0"/>
              <a:buChar char="•"/>
              <a:defRPr sz="4200">
                <a:solidFill>
                  <a:schemeClr val="tx1"/>
                </a:solidFill>
                <a:latin typeface="Calibri" panose="020F0502020204030204" pitchFamily="34" charset="0"/>
              </a:defRPr>
            </a:lvl1pPr>
            <a:lvl2pPr marL="987425" indent="-377825" defTabSz="1216025">
              <a:spcBef>
                <a:spcPct val="20000"/>
              </a:spcBef>
              <a:buFont typeface="Arial" panose="020B0604020202020204" pitchFamily="34" charset="0"/>
              <a:buChar char="–"/>
              <a:defRPr sz="3700">
                <a:solidFill>
                  <a:schemeClr val="tx1"/>
                </a:solidFill>
                <a:latin typeface="Calibri" panose="020F0502020204030204" pitchFamily="34" charset="0"/>
              </a:defRPr>
            </a:lvl2pPr>
            <a:lvl3pPr marL="1519238" indent="-301625" defTabSz="1216025">
              <a:spcBef>
                <a:spcPct val="20000"/>
              </a:spcBef>
              <a:buFont typeface="Arial" panose="020B0604020202020204" pitchFamily="34" charset="0"/>
              <a:buChar char="•"/>
              <a:defRPr sz="3200">
                <a:solidFill>
                  <a:schemeClr val="tx1"/>
                </a:solidFill>
                <a:latin typeface="Calibri" panose="020F0502020204030204" pitchFamily="34" charset="0"/>
              </a:defRPr>
            </a:lvl3pPr>
            <a:lvl4pPr marL="2128838" indent="-301625" defTabSz="1216025">
              <a:spcBef>
                <a:spcPct val="20000"/>
              </a:spcBef>
              <a:buFont typeface="Arial" panose="020B0604020202020204" pitchFamily="34" charset="0"/>
              <a:buChar char="–"/>
              <a:defRPr sz="2600">
                <a:solidFill>
                  <a:schemeClr val="tx1"/>
                </a:solidFill>
                <a:latin typeface="Calibri" panose="020F0502020204030204" pitchFamily="34" charset="0"/>
              </a:defRPr>
            </a:lvl4pPr>
            <a:lvl5pPr marL="2738438" indent="-301625" defTabSz="1216025">
              <a:spcBef>
                <a:spcPct val="20000"/>
              </a:spcBef>
              <a:buFont typeface="Arial" panose="020B0604020202020204" pitchFamily="34" charset="0"/>
              <a:buChar char="»"/>
              <a:defRPr sz="2600">
                <a:solidFill>
                  <a:schemeClr val="tx1"/>
                </a:solidFill>
                <a:latin typeface="Calibri" panose="020F0502020204030204" pitchFamily="34" charset="0"/>
              </a:defRPr>
            </a:lvl5pPr>
            <a:lvl6pPr marL="3195638" indent="-301625" defTabSz="1216025"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6pPr>
            <a:lvl7pPr marL="3652838" indent="-301625" defTabSz="1216025"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7pPr>
            <a:lvl8pPr marL="4110038" indent="-301625" defTabSz="1216025"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8pPr>
            <a:lvl9pPr marL="4567238" indent="-301625" defTabSz="1216025"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US" altLang="ru-RU" sz="1600" b="1" dirty="0">
                <a:solidFill>
                  <a:srgbClr val="C00000"/>
                </a:solidFill>
                <a:latin typeface="+mn-lt"/>
                <a:cs typeface="Arial" panose="020B0604020202020204" pitchFamily="34" charset="0"/>
              </a:rPr>
              <a:t>FLNR products, existing &amp; potential, which can help during COVID-19 pandemic</a:t>
            </a:r>
          </a:p>
        </p:txBody>
      </p:sp>
      <p:sp>
        <p:nvSpPr>
          <p:cNvPr id="215057" name="TextBox 23"/>
          <p:cNvSpPr txBox="1">
            <a:spLocks noChangeArrowheads="1"/>
          </p:cNvSpPr>
          <p:nvPr/>
        </p:nvSpPr>
        <p:spPr bwMode="auto">
          <a:xfrm>
            <a:off x="6213856" y="2106877"/>
            <a:ext cx="2892523" cy="133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0" fontAlgn="base" hangingPunct="0">
              <a:lnSpc>
                <a:spcPct val="90000"/>
              </a:lnSpc>
              <a:spcBef>
                <a:spcPct val="0"/>
              </a:spcBef>
              <a:spcAft>
                <a:spcPct val="0"/>
              </a:spcAft>
            </a:pPr>
            <a:r>
              <a:rPr lang="en-US" altLang="ru-RU" sz="1200" dirty="0">
                <a:solidFill>
                  <a:prstClr val="black"/>
                </a:solidFill>
                <a:latin typeface="+mn-lt"/>
              </a:rPr>
              <a:t>Application of track membranes.</a:t>
            </a:r>
          </a:p>
          <a:p>
            <a:pPr marL="171450" indent="-171450" algn="just" eaLnBrk="0" fontAlgn="base" hangingPunct="0">
              <a:lnSpc>
                <a:spcPct val="90000"/>
              </a:lnSpc>
              <a:spcBef>
                <a:spcPts val="400"/>
              </a:spcBef>
              <a:spcAft>
                <a:spcPct val="0"/>
              </a:spcAft>
              <a:buFont typeface="Wingdings" panose="05000000000000000000" pitchFamily="2" charset="2"/>
              <a:buChar char="§"/>
            </a:pPr>
            <a:r>
              <a:rPr lang="en-US" altLang="ru-RU" sz="1200" dirty="0">
                <a:solidFill>
                  <a:prstClr val="black"/>
                </a:solidFill>
                <a:latin typeface="+mn-lt"/>
              </a:rPr>
              <a:t>Development of a cascade plasma apheresis processes based on track-etched membranes: (1) Separation of pathogenic components from plasma;</a:t>
            </a:r>
            <a:br>
              <a:rPr lang="en-US" altLang="ru-RU" sz="1200" dirty="0">
                <a:solidFill>
                  <a:prstClr val="black"/>
                </a:solidFill>
                <a:latin typeface="+mn-lt"/>
              </a:rPr>
            </a:br>
            <a:r>
              <a:rPr lang="en-US" altLang="ru-RU" sz="1200" dirty="0">
                <a:solidFill>
                  <a:prstClr val="black"/>
                </a:solidFill>
                <a:latin typeface="+mn-lt"/>
              </a:rPr>
              <a:t>(2) Use of the plasma from cured COVID-19 patients to immunize healthy people.</a:t>
            </a:r>
          </a:p>
        </p:txBody>
      </p:sp>
      <p:pic>
        <p:nvPicPr>
          <p:cNvPr id="215058" name="Picture 2" descr="http://flerovlab.jinr.ru/flnr/dimg/FLNR_new_logotype_2012_07_04.g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29023" y="547352"/>
            <a:ext cx="924378" cy="68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59" name="Группа 5"/>
          <p:cNvGrpSpPr>
            <a:grpSpLocks/>
          </p:cNvGrpSpPr>
          <p:nvPr/>
        </p:nvGrpSpPr>
        <p:grpSpPr bwMode="auto">
          <a:xfrm>
            <a:off x="6403952" y="5480265"/>
            <a:ext cx="2877778" cy="1402252"/>
            <a:chOff x="6121215" y="2370172"/>
            <a:chExt cx="6144811" cy="2994999"/>
          </a:xfrm>
        </p:grpSpPr>
        <p:pic>
          <p:nvPicPr>
            <p:cNvPr id="215068"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98406" y="2379038"/>
              <a:ext cx="5044675" cy="290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69" name="Прямоугольник 4"/>
            <p:cNvSpPr>
              <a:spLocks noChangeArrowheads="1"/>
            </p:cNvSpPr>
            <p:nvPr/>
          </p:nvSpPr>
          <p:spPr bwMode="auto">
            <a:xfrm>
              <a:off x="6121215" y="2370172"/>
              <a:ext cx="2593876" cy="723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ru-RU" sz="800" dirty="0">
                  <a:solidFill>
                    <a:prstClr val="black"/>
                  </a:solidFill>
                </a:rPr>
                <a:t>Microcapillary DNA probes with aptamers</a:t>
              </a:r>
              <a:endParaRPr lang="ru-RU" altLang="ru-RU" sz="800" dirty="0">
                <a:solidFill>
                  <a:prstClr val="black"/>
                </a:solidFill>
              </a:endParaRPr>
            </a:p>
          </p:txBody>
        </p:sp>
        <p:sp>
          <p:nvSpPr>
            <p:cNvPr id="215070" name="Прямоугольник 12"/>
            <p:cNvSpPr>
              <a:spLocks noChangeArrowheads="1"/>
            </p:cNvSpPr>
            <p:nvPr/>
          </p:nvSpPr>
          <p:spPr bwMode="auto">
            <a:xfrm>
              <a:off x="10814223" y="3050177"/>
              <a:ext cx="1451803" cy="733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ru-RU" sz="800" dirty="0">
                  <a:solidFill>
                    <a:prstClr val="black"/>
                  </a:solidFill>
                </a:rPr>
                <a:t>Specific signal</a:t>
              </a:r>
              <a:endParaRPr lang="ru-RU" altLang="ru-RU" sz="800" dirty="0">
                <a:solidFill>
                  <a:prstClr val="black"/>
                </a:solidFill>
              </a:endParaRPr>
            </a:p>
          </p:txBody>
        </p:sp>
        <p:sp>
          <p:nvSpPr>
            <p:cNvPr id="215071" name="Прямоугольник 13"/>
            <p:cNvSpPr>
              <a:spLocks noChangeArrowheads="1"/>
            </p:cNvSpPr>
            <p:nvPr/>
          </p:nvSpPr>
          <p:spPr bwMode="auto">
            <a:xfrm>
              <a:off x="7921739" y="4880599"/>
              <a:ext cx="1471659" cy="4586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ru-RU" sz="800" dirty="0">
                  <a:solidFill>
                    <a:prstClr val="black"/>
                  </a:solidFill>
                </a:rPr>
                <a:t>Samples</a:t>
              </a:r>
              <a:endParaRPr lang="ru-RU" altLang="ru-RU" sz="800" dirty="0">
                <a:solidFill>
                  <a:prstClr val="black"/>
                </a:solidFill>
              </a:endParaRPr>
            </a:p>
          </p:txBody>
        </p:sp>
        <p:sp>
          <p:nvSpPr>
            <p:cNvPr id="215072" name="Прямоугольник 14"/>
            <p:cNvSpPr>
              <a:spLocks noChangeArrowheads="1"/>
            </p:cNvSpPr>
            <p:nvPr/>
          </p:nvSpPr>
          <p:spPr bwMode="auto">
            <a:xfrm>
              <a:off x="9114782" y="4905015"/>
              <a:ext cx="3111276" cy="4601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ru-RU" sz="800" dirty="0">
                  <a:solidFill>
                    <a:prstClr val="black"/>
                  </a:solidFill>
                </a:rPr>
                <a:t>100-1000 samples chip</a:t>
              </a:r>
              <a:endParaRPr lang="ru-RU" altLang="ru-RU" sz="800" dirty="0">
                <a:solidFill>
                  <a:prstClr val="black"/>
                </a:solidFill>
              </a:endParaRPr>
            </a:p>
          </p:txBody>
        </p:sp>
      </p:grpSp>
      <p:sp>
        <p:nvSpPr>
          <p:cNvPr id="85" name="Прямоугольник 84"/>
          <p:cNvSpPr/>
          <p:nvPr/>
        </p:nvSpPr>
        <p:spPr>
          <a:xfrm flipH="1">
            <a:off x="9748836" y="1345294"/>
            <a:ext cx="1846263" cy="765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en-US" sz="1600" b="1" dirty="0" err="1">
                <a:solidFill>
                  <a:srgbClr val="C00000"/>
                </a:solidFill>
              </a:rPr>
              <a:t>Folding@Home</a:t>
            </a:r>
            <a:br>
              <a:rPr lang="en-US" sz="1600" b="1" dirty="0">
                <a:solidFill>
                  <a:srgbClr val="C00000"/>
                </a:solidFill>
              </a:rPr>
            </a:br>
            <a:r>
              <a:rPr lang="en-US" sz="1600" b="1" dirty="0">
                <a:solidFill>
                  <a:srgbClr val="C00000"/>
                </a:solidFill>
              </a:rPr>
              <a:t>for COVID-19 research</a:t>
            </a:r>
          </a:p>
        </p:txBody>
      </p:sp>
      <p:pic>
        <p:nvPicPr>
          <p:cNvPr id="215064" name="Рисунок 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286548" y="588057"/>
            <a:ext cx="793706" cy="60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Левая круглая скобка 96"/>
          <p:cNvSpPr/>
          <p:nvPr/>
        </p:nvSpPr>
        <p:spPr>
          <a:xfrm rot="5400000">
            <a:off x="3011488" y="-1623331"/>
            <a:ext cx="68262" cy="5824538"/>
          </a:xfrm>
          <a:prstGeom prst="leftBracket">
            <a:avLst>
              <a:gd name="adj" fmla="val 162896"/>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ru-RU">
              <a:solidFill>
                <a:prstClr val="black"/>
              </a:solidFill>
            </a:endParaRPr>
          </a:p>
        </p:txBody>
      </p:sp>
      <p:sp>
        <p:nvSpPr>
          <p:cNvPr id="98" name="Левая круглая скобка 97"/>
          <p:cNvSpPr/>
          <p:nvPr/>
        </p:nvSpPr>
        <p:spPr>
          <a:xfrm rot="5400000">
            <a:off x="7563306" y="-34243"/>
            <a:ext cx="68263" cy="2649537"/>
          </a:xfrm>
          <a:prstGeom prst="leftBracket">
            <a:avLst>
              <a:gd name="adj" fmla="val 162896"/>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ru-RU">
              <a:solidFill>
                <a:prstClr val="black"/>
              </a:solidFill>
            </a:endParaRPr>
          </a:p>
        </p:txBody>
      </p:sp>
      <p:sp>
        <p:nvSpPr>
          <p:cNvPr id="99" name="Левая круглая скобка 98"/>
          <p:cNvSpPr/>
          <p:nvPr/>
        </p:nvSpPr>
        <p:spPr>
          <a:xfrm rot="5400000">
            <a:off x="10527031" y="-48850"/>
            <a:ext cx="85089" cy="2689226"/>
          </a:xfrm>
          <a:prstGeom prst="leftBracket">
            <a:avLst>
              <a:gd name="adj" fmla="val 162896"/>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ru-RU">
              <a:solidFill>
                <a:prstClr val="black"/>
              </a:solidFill>
            </a:endParaRPr>
          </a:p>
        </p:txBody>
      </p:sp>
      <p:sp>
        <p:nvSpPr>
          <p:cNvPr id="47" name="Title 1">
            <a:extLst>
              <a:ext uri="{FF2B5EF4-FFF2-40B4-BE49-F238E27FC236}">
                <a16:creationId xmlns:a16="http://schemas.microsoft.com/office/drawing/2014/main" id="{9EAB4162-26E5-45CE-B924-BDC2EF7292A3}"/>
              </a:ext>
            </a:extLst>
          </p:cNvPr>
          <p:cNvSpPr txBox="1">
            <a:spLocks/>
          </p:cNvSpPr>
          <p:nvPr/>
        </p:nvSpPr>
        <p:spPr bwMode="auto">
          <a:xfrm>
            <a:off x="1048246" y="-21367"/>
            <a:ext cx="10625422" cy="70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0" tIns="45659" rIns="91320" bIns="45659" numCol="1" anchor="ctr" anchorCtr="0" compatLnSpc="1">
            <a:prstTxWarp prst="textNoShape">
              <a:avLst/>
            </a:prstTxWarp>
          </a:bodyPr>
          <a:lstStyle>
            <a:lvl1pPr algn="ctr" defTabSz="1216025" rtl="0" eaLnBrk="1" fontAlgn="base" hangingPunct="1">
              <a:spcBef>
                <a:spcPct val="0"/>
              </a:spcBef>
              <a:spcAft>
                <a:spcPct val="0"/>
              </a:spcAft>
              <a:defRPr sz="5800" kern="1200">
                <a:solidFill>
                  <a:schemeClr val="tx1"/>
                </a:solidFill>
                <a:latin typeface="+mj-lt"/>
                <a:ea typeface="+mj-ea"/>
                <a:cs typeface="+mj-cs"/>
              </a:defRPr>
            </a:lvl1pPr>
            <a:lvl2pPr algn="ctr" defTabSz="1216025" rtl="0" eaLnBrk="1" fontAlgn="base" hangingPunct="1">
              <a:spcBef>
                <a:spcPct val="0"/>
              </a:spcBef>
              <a:spcAft>
                <a:spcPct val="0"/>
              </a:spcAft>
              <a:defRPr sz="5800">
                <a:solidFill>
                  <a:schemeClr val="tx1"/>
                </a:solidFill>
                <a:latin typeface="Calibri" pitchFamily="34" charset="0"/>
              </a:defRPr>
            </a:lvl2pPr>
            <a:lvl3pPr algn="ctr" defTabSz="1216025" rtl="0" eaLnBrk="1" fontAlgn="base" hangingPunct="1">
              <a:spcBef>
                <a:spcPct val="0"/>
              </a:spcBef>
              <a:spcAft>
                <a:spcPct val="0"/>
              </a:spcAft>
              <a:defRPr sz="5800">
                <a:solidFill>
                  <a:schemeClr val="tx1"/>
                </a:solidFill>
                <a:latin typeface="Calibri" pitchFamily="34" charset="0"/>
              </a:defRPr>
            </a:lvl3pPr>
            <a:lvl4pPr algn="ctr" defTabSz="1216025" rtl="0" eaLnBrk="1" fontAlgn="base" hangingPunct="1">
              <a:spcBef>
                <a:spcPct val="0"/>
              </a:spcBef>
              <a:spcAft>
                <a:spcPct val="0"/>
              </a:spcAft>
              <a:defRPr sz="5800">
                <a:solidFill>
                  <a:schemeClr val="tx1"/>
                </a:solidFill>
                <a:latin typeface="Calibri" pitchFamily="34" charset="0"/>
              </a:defRPr>
            </a:lvl4pPr>
            <a:lvl5pPr algn="ctr" defTabSz="1216025" rtl="0" eaLnBrk="1" fontAlgn="base" hangingPunct="1">
              <a:spcBef>
                <a:spcPct val="0"/>
              </a:spcBef>
              <a:spcAft>
                <a:spcPct val="0"/>
              </a:spcAft>
              <a:defRPr sz="5800">
                <a:solidFill>
                  <a:schemeClr val="tx1"/>
                </a:solidFill>
                <a:latin typeface="Calibri" pitchFamily="34" charset="0"/>
              </a:defRPr>
            </a:lvl5pPr>
            <a:lvl6pPr marL="609585" algn="ctr" defTabSz="1217054" rtl="0" eaLnBrk="1" fontAlgn="base" hangingPunct="1">
              <a:spcBef>
                <a:spcPct val="0"/>
              </a:spcBef>
              <a:spcAft>
                <a:spcPct val="0"/>
              </a:spcAft>
              <a:defRPr sz="5867">
                <a:solidFill>
                  <a:schemeClr val="tx1"/>
                </a:solidFill>
                <a:latin typeface="Calibri" pitchFamily="34" charset="0"/>
              </a:defRPr>
            </a:lvl6pPr>
            <a:lvl7pPr marL="1219170" algn="ctr" defTabSz="1217054" rtl="0" eaLnBrk="1" fontAlgn="base" hangingPunct="1">
              <a:spcBef>
                <a:spcPct val="0"/>
              </a:spcBef>
              <a:spcAft>
                <a:spcPct val="0"/>
              </a:spcAft>
              <a:defRPr sz="5867">
                <a:solidFill>
                  <a:schemeClr val="tx1"/>
                </a:solidFill>
                <a:latin typeface="Calibri" pitchFamily="34" charset="0"/>
              </a:defRPr>
            </a:lvl7pPr>
            <a:lvl8pPr marL="1828754" algn="ctr" defTabSz="1217054" rtl="0" eaLnBrk="1" fontAlgn="base" hangingPunct="1">
              <a:spcBef>
                <a:spcPct val="0"/>
              </a:spcBef>
              <a:spcAft>
                <a:spcPct val="0"/>
              </a:spcAft>
              <a:defRPr sz="5867">
                <a:solidFill>
                  <a:schemeClr val="tx1"/>
                </a:solidFill>
                <a:latin typeface="Calibri" pitchFamily="34" charset="0"/>
              </a:defRPr>
            </a:lvl8pPr>
            <a:lvl9pPr marL="2438339" algn="ctr" defTabSz="1217054" rtl="0" eaLnBrk="1" fontAlgn="base" hangingPunct="1">
              <a:spcBef>
                <a:spcPct val="0"/>
              </a:spcBef>
              <a:spcAft>
                <a:spcPct val="0"/>
              </a:spcAft>
              <a:defRPr sz="5867">
                <a:solidFill>
                  <a:schemeClr val="tx1"/>
                </a:solidFill>
                <a:latin typeface="Calibri" pitchFamily="34" charset="0"/>
              </a:defRPr>
            </a:lvl9pPr>
          </a:lstStyle>
          <a:p>
            <a:r>
              <a:rPr lang="en-US" sz="3600" b="1" cap="small" dirty="0">
                <a:solidFill>
                  <a:srgbClr val="0066CC"/>
                </a:solidFill>
                <a:latin typeface="Calibri" panose="020F0502020204030204" pitchFamily="34" charset="0"/>
                <a:ea typeface="+mn-ea"/>
                <a:cs typeface="Calibri" panose="020F0502020204030204" pitchFamily="34" charset="0"/>
              </a:rPr>
              <a:t>COVID-19-related research @ JINR</a:t>
            </a:r>
          </a:p>
        </p:txBody>
      </p:sp>
      <p:sp>
        <p:nvSpPr>
          <p:cNvPr id="2" name="Прямоугольник 1"/>
          <p:cNvSpPr/>
          <p:nvPr/>
        </p:nvSpPr>
        <p:spPr>
          <a:xfrm>
            <a:off x="0" y="-12245"/>
            <a:ext cx="12223750" cy="1091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9" name="Группа 48">
            <a:extLst>
              <a:ext uri="{FF2B5EF4-FFF2-40B4-BE49-F238E27FC236}">
                <a16:creationId xmlns:a16="http://schemas.microsoft.com/office/drawing/2014/main" id="{819D6E32-1352-439E-9EA0-97968B0EE7E7}"/>
              </a:ext>
            </a:extLst>
          </p:cNvPr>
          <p:cNvGrpSpPr/>
          <p:nvPr/>
        </p:nvGrpSpPr>
        <p:grpSpPr>
          <a:xfrm>
            <a:off x="1" y="183470"/>
            <a:ext cx="1352550" cy="813904"/>
            <a:chOff x="1" y="132670"/>
            <a:chExt cx="1352550" cy="813904"/>
          </a:xfrm>
        </p:grpSpPr>
        <p:pic>
          <p:nvPicPr>
            <p:cNvPr id="50" name="Рисунок 49">
              <a:extLst>
                <a:ext uri="{FF2B5EF4-FFF2-40B4-BE49-F238E27FC236}">
                  <a16:creationId xmlns:a16="http://schemas.microsoft.com/office/drawing/2014/main" id="{56C3A479-628D-4342-AEEF-7F59AF39899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51" name="Прямоугольник 50">
              <a:extLst>
                <a:ext uri="{FF2B5EF4-FFF2-40B4-BE49-F238E27FC236}">
                  <a16:creationId xmlns:a16="http://schemas.microsoft.com/office/drawing/2014/main" id="{6CD985AB-1624-4A19-83C0-A239D6584461}"/>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68" name="Группа 67">
            <a:extLst>
              <a:ext uri="{FF2B5EF4-FFF2-40B4-BE49-F238E27FC236}">
                <a16:creationId xmlns:a16="http://schemas.microsoft.com/office/drawing/2014/main" id="{D7F7AB4B-6577-40AB-A12B-7A64467AD052}"/>
              </a:ext>
            </a:extLst>
          </p:cNvPr>
          <p:cNvGrpSpPr/>
          <p:nvPr/>
        </p:nvGrpSpPr>
        <p:grpSpPr>
          <a:xfrm>
            <a:off x="554896" y="4897951"/>
            <a:ext cx="2056014" cy="1742706"/>
            <a:chOff x="1008977" y="2035697"/>
            <a:chExt cx="2605870" cy="2587555"/>
          </a:xfrm>
        </p:grpSpPr>
        <p:pic>
          <p:nvPicPr>
            <p:cNvPr id="69" name="Picture 2" descr="https://images.theconversation.com/files/319386/original/file-20200309-167285-1p9yqjv.png?ixlib=rb-1.1.0&amp;q=45&amp;auto=format&amp;w=1000&amp;fit=clip">
              <a:extLst>
                <a:ext uri="{FF2B5EF4-FFF2-40B4-BE49-F238E27FC236}">
                  <a16:creationId xmlns:a16="http://schemas.microsoft.com/office/drawing/2014/main" id="{C6F2DAE3-9B28-48E3-8191-F42AB539654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93361" y="2123235"/>
              <a:ext cx="310152" cy="311393"/>
            </a:xfrm>
            <a:prstGeom prst="rect">
              <a:avLst/>
            </a:prstGeom>
            <a:noFill/>
            <a:extLst>
              <a:ext uri="{909E8E84-426E-40DD-AFC4-6F175D3DCCD1}">
                <a14:hiddenFill xmlns:a14="http://schemas.microsoft.com/office/drawing/2010/main">
                  <a:solidFill>
                    <a:srgbClr val="FFFFFF"/>
                  </a:solidFill>
                </a14:hiddenFill>
              </a:ext>
            </a:extLst>
          </p:spPr>
        </p:pic>
        <p:pic>
          <p:nvPicPr>
            <p:cNvPr id="70" name="Рисунок 69">
              <a:extLst>
                <a:ext uri="{FF2B5EF4-FFF2-40B4-BE49-F238E27FC236}">
                  <a16:creationId xmlns:a16="http://schemas.microsoft.com/office/drawing/2014/main" id="{FABB1861-AFE9-4841-92F3-D8670DF5588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08977" y="2391054"/>
              <a:ext cx="2605870" cy="2232198"/>
            </a:xfrm>
            <a:prstGeom prst="rect">
              <a:avLst/>
            </a:prstGeom>
          </p:spPr>
        </p:pic>
        <p:pic>
          <p:nvPicPr>
            <p:cNvPr id="71" name="Picture 2" descr="https://images.theconversation.com/files/319386/original/file-20200309-167285-1p9yqjv.png?ixlib=rb-1.1.0&amp;q=45&amp;auto=format&amp;w=1000&amp;fit=clip">
              <a:extLst>
                <a:ext uri="{FF2B5EF4-FFF2-40B4-BE49-F238E27FC236}">
                  <a16:creationId xmlns:a16="http://schemas.microsoft.com/office/drawing/2014/main" id="{177ED559-7F6C-4FBC-A531-D771BB65B6C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99456" y="2842798"/>
              <a:ext cx="576816" cy="57912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https://images.theconversation.com/files/319386/original/file-20200309-167285-1p9yqjv.png?ixlib=rb-1.1.0&amp;q=45&amp;auto=format&amp;w=1000&amp;fit=clip">
              <a:extLst>
                <a:ext uri="{FF2B5EF4-FFF2-40B4-BE49-F238E27FC236}">
                  <a16:creationId xmlns:a16="http://schemas.microsoft.com/office/drawing/2014/main" id="{EB4833AD-EB5B-41BF-8679-ED136F386AE4}"/>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172675" y="2035697"/>
              <a:ext cx="394933" cy="39651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https://images.theconversation.com/files/319386/original/file-20200309-167285-1p9yqjv.png?ixlib=rb-1.1.0&amp;q=45&amp;auto=format&amp;w=1000&amp;fit=clip">
              <a:extLst>
                <a:ext uri="{FF2B5EF4-FFF2-40B4-BE49-F238E27FC236}">
                  <a16:creationId xmlns:a16="http://schemas.microsoft.com/office/drawing/2014/main" id="{F8170517-8E1A-48A1-A56B-A0D90D8003AF}"/>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118901" y="2770745"/>
              <a:ext cx="324054" cy="32535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https://images.theconversation.com/files/319386/original/file-20200309-167285-1p9yqjv.png?ixlib=rb-1.1.0&amp;q=45&amp;auto=format&amp;w=1000&amp;fit=clip">
              <a:extLst>
                <a:ext uri="{FF2B5EF4-FFF2-40B4-BE49-F238E27FC236}">
                  <a16:creationId xmlns:a16="http://schemas.microsoft.com/office/drawing/2014/main" id="{F68CEA2F-4084-45F1-935F-031E3D3E82B2}"/>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036770" y="2397721"/>
              <a:ext cx="259116" cy="26015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https://images.theconversation.com/files/319386/original/file-20200309-167285-1p9yqjv.png?ixlib=rb-1.1.0&amp;q=45&amp;auto=format&amp;w=1000&amp;fit=clip">
              <a:extLst>
                <a:ext uri="{FF2B5EF4-FFF2-40B4-BE49-F238E27FC236}">
                  <a16:creationId xmlns:a16="http://schemas.microsoft.com/office/drawing/2014/main" id="{21972978-919F-4E78-97BF-F4572C41D88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885995" y="3110640"/>
              <a:ext cx="310041" cy="311281"/>
            </a:xfrm>
            <a:prstGeom prst="rect">
              <a:avLst/>
            </a:prstGeom>
            <a:noFill/>
            <a:extLst>
              <a:ext uri="{909E8E84-426E-40DD-AFC4-6F175D3DCCD1}">
                <a14:hiddenFill xmlns:a14="http://schemas.microsoft.com/office/drawing/2010/main">
                  <a:solidFill>
                    <a:srgbClr val="FFFFFF"/>
                  </a:solidFill>
                </a14:hiddenFill>
              </a:ext>
            </a:extLst>
          </p:spPr>
        </p:pic>
      </p:grpSp>
      <p:pic>
        <p:nvPicPr>
          <p:cNvPr id="76" name="Рисунок 12">
            <a:extLst>
              <a:ext uri="{FF2B5EF4-FFF2-40B4-BE49-F238E27FC236}">
                <a16:creationId xmlns:a16="http://schemas.microsoft.com/office/drawing/2014/main" id="{744E7FA6-4038-4295-B388-73FB8D221AB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167706" y="3168122"/>
            <a:ext cx="1050225" cy="1085495"/>
          </a:xfrm>
          <a:prstGeom prst="rect">
            <a:avLst/>
          </a:prstGeom>
        </p:spPr>
      </p:pic>
      <p:pic>
        <p:nvPicPr>
          <p:cNvPr id="77" name="Picture 22">
            <a:extLst>
              <a:ext uri="{FF2B5EF4-FFF2-40B4-BE49-F238E27FC236}">
                <a16:creationId xmlns:a16="http://schemas.microsoft.com/office/drawing/2014/main" id="{0DDD8E26-1D53-4706-B286-14F2F3021E6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130246" y="2896391"/>
            <a:ext cx="401729" cy="394946"/>
          </a:xfrm>
          <a:prstGeom prst="rect">
            <a:avLst/>
          </a:prstGeom>
        </p:spPr>
      </p:pic>
      <p:sp>
        <p:nvSpPr>
          <p:cNvPr id="78" name="TextBox 77">
            <a:extLst>
              <a:ext uri="{FF2B5EF4-FFF2-40B4-BE49-F238E27FC236}">
                <a16:creationId xmlns:a16="http://schemas.microsoft.com/office/drawing/2014/main" id="{711A8243-9692-4809-BB31-45165EC15553}"/>
              </a:ext>
            </a:extLst>
          </p:cNvPr>
          <p:cNvSpPr txBox="1"/>
          <p:nvPr/>
        </p:nvSpPr>
        <p:spPr>
          <a:xfrm>
            <a:off x="4012219" y="3225499"/>
            <a:ext cx="742534" cy="261610"/>
          </a:xfrm>
          <a:prstGeom prst="rect">
            <a:avLst/>
          </a:prstGeom>
          <a:noFill/>
        </p:spPr>
        <p:txBody>
          <a:bodyPr wrap="square" rtlCol="0">
            <a:spAutoFit/>
          </a:bodyPr>
          <a:lstStyle/>
          <a:p>
            <a:r>
              <a:rPr lang="en-US" sz="1100" dirty="0">
                <a:solidFill>
                  <a:srgbClr val="C00000"/>
                </a:solidFill>
                <a:latin typeface="Ubuntu"/>
              </a:rPr>
              <a:t>4 × RBD</a:t>
            </a:r>
            <a:endParaRPr lang="ru-RU" sz="1100" dirty="0">
              <a:solidFill>
                <a:srgbClr val="C00000"/>
              </a:solidFill>
              <a:latin typeface="Ubuntu"/>
            </a:endParaRPr>
          </a:p>
        </p:txBody>
      </p:sp>
      <p:pic>
        <p:nvPicPr>
          <p:cNvPr id="80" name="Picture 7">
            <a:extLst>
              <a:ext uri="{FF2B5EF4-FFF2-40B4-BE49-F238E27FC236}">
                <a16:creationId xmlns:a16="http://schemas.microsoft.com/office/drawing/2014/main" id="{ADF1E108-4DB3-44B0-93F2-675B549B298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573551" y="3091309"/>
            <a:ext cx="1559045" cy="1109657"/>
          </a:xfrm>
          <a:prstGeom prst="rect">
            <a:avLst/>
          </a:prstGeom>
        </p:spPr>
      </p:pic>
      <p:sp>
        <p:nvSpPr>
          <p:cNvPr id="81" name="Google Shape;255;p39">
            <a:extLst>
              <a:ext uri="{FF2B5EF4-FFF2-40B4-BE49-F238E27FC236}">
                <a16:creationId xmlns:a16="http://schemas.microsoft.com/office/drawing/2014/main" id="{C6E79D50-9A06-46A5-9E20-6FDD32BDEA44}"/>
              </a:ext>
            </a:extLst>
          </p:cNvPr>
          <p:cNvSpPr txBox="1">
            <a:spLocks/>
          </p:cNvSpPr>
          <p:nvPr/>
        </p:nvSpPr>
        <p:spPr>
          <a:xfrm>
            <a:off x="4306735" y="4180444"/>
            <a:ext cx="2234875" cy="28722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800"/>
              <a:buFont typeface="Ubuntu"/>
              <a:buNone/>
              <a:defRPr sz="2400" b="1" i="0" u="none" strike="noStrike" cap="none">
                <a:solidFill>
                  <a:schemeClr val="dk2"/>
                </a:solidFill>
                <a:latin typeface="Ubuntu"/>
                <a:ea typeface="Ubuntu"/>
                <a:cs typeface="Ubuntu"/>
                <a:sym typeface="Ubuntu"/>
              </a:defRPr>
            </a:lvl1pPr>
            <a:lvl2pPr marR="0" lvl="1" algn="l" rtl="0">
              <a:lnSpc>
                <a:spcPct val="100000"/>
              </a:lnSpc>
              <a:spcBef>
                <a:spcPts val="0"/>
              </a:spcBef>
              <a:spcAft>
                <a:spcPts val="0"/>
              </a:spcAft>
              <a:buClr>
                <a:schemeClr val="dk2"/>
              </a:buClr>
              <a:buSzPts val="1600"/>
              <a:buFont typeface="Arvo"/>
              <a:buNone/>
              <a:defRPr sz="2133" b="0" i="0" u="none" strike="noStrike" cap="none">
                <a:solidFill>
                  <a:schemeClr val="dk2"/>
                </a:solidFill>
                <a:latin typeface="Arvo"/>
                <a:ea typeface="Arvo"/>
                <a:cs typeface="Arvo"/>
                <a:sym typeface="Arvo"/>
              </a:defRPr>
            </a:lvl2pPr>
            <a:lvl3pPr marR="0" lvl="2" algn="l" rtl="0">
              <a:lnSpc>
                <a:spcPct val="100000"/>
              </a:lnSpc>
              <a:spcBef>
                <a:spcPts val="0"/>
              </a:spcBef>
              <a:spcAft>
                <a:spcPts val="0"/>
              </a:spcAft>
              <a:buClr>
                <a:schemeClr val="dk2"/>
              </a:buClr>
              <a:buSzPts val="1600"/>
              <a:buFont typeface="Arvo"/>
              <a:buNone/>
              <a:defRPr sz="2133" b="0" i="0" u="none" strike="noStrike" cap="none">
                <a:solidFill>
                  <a:schemeClr val="dk2"/>
                </a:solidFill>
                <a:latin typeface="Arvo"/>
                <a:ea typeface="Arvo"/>
                <a:cs typeface="Arvo"/>
                <a:sym typeface="Arvo"/>
              </a:defRPr>
            </a:lvl3pPr>
            <a:lvl4pPr marR="0" lvl="3" algn="l" rtl="0">
              <a:lnSpc>
                <a:spcPct val="100000"/>
              </a:lnSpc>
              <a:spcBef>
                <a:spcPts val="0"/>
              </a:spcBef>
              <a:spcAft>
                <a:spcPts val="0"/>
              </a:spcAft>
              <a:buClr>
                <a:schemeClr val="dk2"/>
              </a:buClr>
              <a:buSzPts val="1600"/>
              <a:buFont typeface="Arvo"/>
              <a:buNone/>
              <a:defRPr sz="2133" b="0" i="0" u="none" strike="noStrike" cap="none">
                <a:solidFill>
                  <a:schemeClr val="dk2"/>
                </a:solidFill>
                <a:latin typeface="Arvo"/>
                <a:ea typeface="Arvo"/>
                <a:cs typeface="Arvo"/>
                <a:sym typeface="Arvo"/>
              </a:defRPr>
            </a:lvl4pPr>
            <a:lvl5pPr marR="0" lvl="4" algn="l" rtl="0">
              <a:lnSpc>
                <a:spcPct val="100000"/>
              </a:lnSpc>
              <a:spcBef>
                <a:spcPts val="0"/>
              </a:spcBef>
              <a:spcAft>
                <a:spcPts val="0"/>
              </a:spcAft>
              <a:buClr>
                <a:schemeClr val="dk2"/>
              </a:buClr>
              <a:buSzPts val="1600"/>
              <a:buFont typeface="Arvo"/>
              <a:buNone/>
              <a:defRPr sz="2133" b="0" i="0" u="none" strike="noStrike" cap="none">
                <a:solidFill>
                  <a:schemeClr val="dk2"/>
                </a:solidFill>
                <a:latin typeface="Arvo"/>
                <a:ea typeface="Arvo"/>
                <a:cs typeface="Arvo"/>
                <a:sym typeface="Arvo"/>
              </a:defRPr>
            </a:lvl5pPr>
            <a:lvl6pPr marR="0" lvl="5" algn="l" rtl="0">
              <a:lnSpc>
                <a:spcPct val="100000"/>
              </a:lnSpc>
              <a:spcBef>
                <a:spcPts val="0"/>
              </a:spcBef>
              <a:spcAft>
                <a:spcPts val="0"/>
              </a:spcAft>
              <a:buClr>
                <a:schemeClr val="dk2"/>
              </a:buClr>
              <a:buSzPts val="1600"/>
              <a:buFont typeface="Arvo"/>
              <a:buNone/>
              <a:defRPr sz="2133" b="0" i="0" u="none" strike="noStrike" cap="none">
                <a:solidFill>
                  <a:schemeClr val="dk2"/>
                </a:solidFill>
                <a:latin typeface="Arvo"/>
                <a:ea typeface="Arvo"/>
                <a:cs typeface="Arvo"/>
                <a:sym typeface="Arvo"/>
              </a:defRPr>
            </a:lvl6pPr>
            <a:lvl7pPr marR="0" lvl="6" algn="l" rtl="0">
              <a:lnSpc>
                <a:spcPct val="100000"/>
              </a:lnSpc>
              <a:spcBef>
                <a:spcPts val="0"/>
              </a:spcBef>
              <a:spcAft>
                <a:spcPts val="0"/>
              </a:spcAft>
              <a:buClr>
                <a:schemeClr val="dk2"/>
              </a:buClr>
              <a:buSzPts val="1600"/>
              <a:buFont typeface="Arvo"/>
              <a:buNone/>
              <a:defRPr sz="2133" b="0" i="0" u="none" strike="noStrike" cap="none">
                <a:solidFill>
                  <a:schemeClr val="dk2"/>
                </a:solidFill>
                <a:latin typeface="Arvo"/>
                <a:ea typeface="Arvo"/>
                <a:cs typeface="Arvo"/>
                <a:sym typeface="Arvo"/>
              </a:defRPr>
            </a:lvl7pPr>
            <a:lvl8pPr marR="0" lvl="7" algn="l" rtl="0">
              <a:lnSpc>
                <a:spcPct val="100000"/>
              </a:lnSpc>
              <a:spcBef>
                <a:spcPts val="0"/>
              </a:spcBef>
              <a:spcAft>
                <a:spcPts val="0"/>
              </a:spcAft>
              <a:buClr>
                <a:schemeClr val="dk2"/>
              </a:buClr>
              <a:buSzPts val="1600"/>
              <a:buFont typeface="Arvo"/>
              <a:buNone/>
              <a:defRPr sz="2133" b="0" i="0" u="none" strike="noStrike" cap="none">
                <a:solidFill>
                  <a:schemeClr val="dk2"/>
                </a:solidFill>
                <a:latin typeface="Arvo"/>
                <a:ea typeface="Arvo"/>
                <a:cs typeface="Arvo"/>
                <a:sym typeface="Arvo"/>
              </a:defRPr>
            </a:lvl8pPr>
            <a:lvl9pPr marR="0" lvl="8" algn="l" rtl="0">
              <a:lnSpc>
                <a:spcPct val="100000"/>
              </a:lnSpc>
              <a:spcBef>
                <a:spcPts val="0"/>
              </a:spcBef>
              <a:spcAft>
                <a:spcPts val="0"/>
              </a:spcAft>
              <a:buClr>
                <a:schemeClr val="dk2"/>
              </a:buClr>
              <a:buSzPts val="1600"/>
              <a:buFont typeface="Arvo"/>
              <a:buNone/>
              <a:defRPr sz="2133" b="0" i="0" u="none" strike="noStrike" cap="none">
                <a:solidFill>
                  <a:schemeClr val="dk2"/>
                </a:solidFill>
                <a:latin typeface="Arvo"/>
                <a:ea typeface="Arvo"/>
                <a:cs typeface="Arvo"/>
                <a:sym typeface="Arvo"/>
              </a:defRPr>
            </a:lvl9pPr>
          </a:lstStyle>
          <a:p>
            <a:pPr algn="ctr"/>
            <a:r>
              <a:rPr lang="en-US" sz="1000" kern="0" dirty="0">
                <a:solidFill>
                  <a:schemeClr val="tx1"/>
                </a:solidFill>
                <a:latin typeface="Blogger Sans" panose="02000506030000020004" pitchFamily="50" charset="0"/>
                <a:ea typeface="Blogger Sans" panose="02000506030000020004" pitchFamily="50" charset="0"/>
              </a:rPr>
              <a:t>Pair-distance function P(R)</a:t>
            </a:r>
          </a:p>
        </p:txBody>
      </p:sp>
      <p:sp>
        <p:nvSpPr>
          <p:cNvPr id="86" name="Прямоугольник 85">
            <a:extLst>
              <a:ext uri="{FF2B5EF4-FFF2-40B4-BE49-F238E27FC236}">
                <a16:creationId xmlns:a16="http://schemas.microsoft.com/office/drawing/2014/main" id="{045F55B5-F64D-4EB2-867B-94834A49622E}"/>
              </a:ext>
            </a:extLst>
          </p:cNvPr>
          <p:cNvSpPr/>
          <p:nvPr/>
        </p:nvSpPr>
        <p:spPr>
          <a:xfrm>
            <a:off x="9127645" y="2072849"/>
            <a:ext cx="2988443" cy="1846659"/>
          </a:xfrm>
          <a:prstGeom prst="rect">
            <a:avLst/>
          </a:prstGeom>
        </p:spPr>
        <p:txBody>
          <a:bodyPr wrap="square">
            <a:spAutoFit/>
          </a:bodyPr>
          <a:lstStyle/>
          <a:p>
            <a:pPr algn="just">
              <a:lnSpc>
                <a:spcPct val="95000"/>
              </a:lnSpc>
            </a:pPr>
            <a:r>
              <a:rPr lang="en-US" sz="1200" dirty="0">
                <a:cs typeface="Times New Roman" panose="02020603050405020304" pitchFamily="18" charset="0"/>
              </a:rPr>
              <a:t>The </a:t>
            </a:r>
            <a:r>
              <a:rPr lang="en-US" sz="1200" dirty="0">
                <a:solidFill>
                  <a:srgbClr val="FF0000"/>
                </a:solidFill>
                <a:cs typeface="Times New Roman" panose="02020603050405020304" pitchFamily="18" charset="0"/>
              </a:rPr>
              <a:t>JINR Tier1 </a:t>
            </a:r>
            <a:r>
              <a:rPr lang="en-US" sz="1200" dirty="0">
                <a:cs typeface="Times New Roman" panose="02020603050405020304" pitchFamily="18" charset="0"/>
              </a:rPr>
              <a:t>and </a:t>
            </a:r>
            <a:r>
              <a:rPr lang="en-US" sz="1200" dirty="0">
                <a:solidFill>
                  <a:srgbClr val="FF0000"/>
                </a:solidFill>
                <a:cs typeface="Times New Roman" panose="02020603050405020304" pitchFamily="18" charset="0"/>
              </a:rPr>
              <a:t>Tier2</a:t>
            </a:r>
            <a:r>
              <a:rPr lang="en-US" sz="1200" dirty="0">
                <a:cs typeface="Times New Roman" panose="02020603050405020304" pitchFamily="18" charset="0"/>
              </a:rPr>
              <a:t> grid clusters, which are part of WLCG, as well as </a:t>
            </a:r>
            <a:r>
              <a:rPr lang="en-US" sz="1200" dirty="0">
                <a:solidFill>
                  <a:srgbClr val="FF0000"/>
                </a:solidFill>
                <a:cs typeface="Times New Roman" panose="02020603050405020304" pitchFamily="18" charset="0"/>
              </a:rPr>
              <a:t>cloud resources of the Member States’ organizations</a:t>
            </a:r>
            <a:r>
              <a:rPr lang="en-US" sz="1200" dirty="0">
                <a:cs typeface="Times New Roman" panose="02020603050405020304" pitchFamily="18" charset="0"/>
              </a:rPr>
              <a:t>, combined into the distributed information and computing environment, are involved </a:t>
            </a:r>
            <a:r>
              <a:rPr lang="en-US" sz="1200" dirty="0">
                <a:solidFill>
                  <a:srgbClr val="FF0000"/>
                </a:solidFill>
                <a:cs typeface="Times New Roman" panose="02020603050405020304" pitchFamily="18" charset="0"/>
              </a:rPr>
              <a:t>in the </a:t>
            </a:r>
            <a:r>
              <a:rPr lang="en-GB" sz="1200" dirty="0">
                <a:solidFill>
                  <a:srgbClr val="FF0000"/>
                </a:solidFill>
                <a:cs typeface="Times New Roman" panose="02020603050405020304" pitchFamily="18" charset="0"/>
              </a:rPr>
              <a:t>F</a:t>
            </a:r>
            <a:r>
              <a:rPr lang="en-US" sz="1200" dirty="0" err="1">
                <a:solidFill>
                  <a:srgbClr val="FF0000"/>
                </a:solidFill>
                <a:ea typeface="Calibri" panose="020F0502020204030204" pitchFamily="34" charset="0"/>
                <a:cs typeface="Times New Roman" panose="02020603050405020304" pitchFamily="18" charset="0"/>
              </a:rPr>
              <a:t>olding@Home</a:t>
            </a:r>
            <a:r>
              <a:rPr lang="en-US" sz="1200" dirty="0">
                <a:solidFill>
                  <a:srgbClr val="FF0000"/>
                </a:solidFill>
                <a:ea typeface="Calibri" panose="020F0502020204030204" pitchFamily="34" charset="0"/>
                <a:cs typeface="Times New Roman" panose="02020603050405020304" pitchFamily="18" charset="0"/>
              </a:rPr>
              <a:t> </a:t>
            </a:r>
            <a:r>
              <a:rPr lang="en-US" sz="1200" dirty="0">
                <a:solidFill>
                  <a:srgbClr val="FF0000"/>
                </a:solidFill>
                <a:cs typeface="Times New Roman" panose="02020603050405020304" pitchFamily="18" charset="0"/>
              </a:rPr>
              <a:t>COVID-19 </a:t>
            </a:r>
            <a:r>
              <a:rPr lang="en-US" sz="1200" dirty="0">
                <a:ea typeface="Calibri" panose="020F0502020204030204" pitchFamily="34" charset="0"/>
                <a:cs typeface="Times New Roman" panose="02020603050405020304" pitchFamily="18" charset="0"/>
              </a:rPr>
              <a:t>project, which uses distributed computing for computer modelling of protein molecule coagulation. JINR joined the coronavirus 2019-nCoV study in March last year.</a:t>
            </a:r>
            <a:endParaRPr lang="ru-RU" sz="1200" dirty="0">
              <a:cs typeface="Times New Roman" panose="02020603050405020304" pitchFamily="18" charset="0"/>
            </a:endParaRPr>
          </a:p>
        </p:txBody>
      </p:sp>
      <p:grpSp>
        <p:nvGrpSpPr>
          <p:cNvPr id="9" name="Группа 8">
            <a:extLst>
              <a:ext uri="{FF2B5EF4-FFF2-40B4-BE49-F238E27FC236}">
                <a16:creationId xmlns:a16="http://schemas.microsoft.com/office/drawing/2014/main" id="{2FBF9FAE-4A24-4623-A566-E099B2E2479D}"/>
              </a:ext>
            </a:extLst>
          </p:cNvPr>
          <p:cNvGrpSpPr/>
          <p:nvPr/>
        </p:nvGrpSpPr>
        <p:grpSpPr>
          <a:xfrm>
            <a:off x="9124316" y="5193221"/>
            <a:ext cx="3055614" cy="1568882"/>
            <a:chOff x="9124316" y="5314777"/>
            <a:chExt cx="3055614" cy="1568882"/>
          </a:xfrm>
        </p:grpSpPr>
        <p:sp>
          <p:nvSpPr>
            <p:cNvPr id="8" name="Прямоугольник 7">
              <a:extLst>
                <a:ext uri="{FF2B5EF4-FFF2-40B4-BE49-F238E27FC236}">
                  <a16:creationId xmlns:a16="http://schemas.microsoft.com/office/drawing/2014/main" id="{9AE2EA17-2A60-4F36-A9F6-1951F2754E3A}"/>
                </a:ext>
              </a:extLst>
            </p:cNvPr>
            <p:cNvSpPr/>
            <p:nvPr/>
          </p:nvSpPr>
          <p:spPr>
            <a:xfrm>
              <a:off x="9293713" y="5314777"/>
              <a:ext cx="2811742" cy="152165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7" name="Рисунок 86">
              <a:extLst>
                <a:ext uri="{FF2B5EF4-FFF2-40B4-BE49-F238E27FC236}">
                  <a16:creationId xmlns:a16="http://schemas.microsoft.com/office/drawing/2014/main" id="{2F28B9A0-040F-4490-AFAA-FC542C6A8427}"/>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337706" y="5338310"/>
              <a:ext cx="2335962" cy="1354589"/>
            </a:xfrm>
            <a:prstGeom prst="rect">
              <a:avLst/>
            </a:prstGeom>
          </p:spPr>
        </p:pic>
        <p:sp>
          <p:nvSpPr>
            <p:cNvPr id="88" name="Google Shape;81;p15">
              <a:extLst>
                <a:ext uri="{FF2B5EF4-FFF2-40B4-BE49-F238E27FC236}">
                  <a16:creationId xmlns:a16="http://schemas.microsoft.com/office/drawing/2014/main" id="{63F1AA81-BC56-42D1-B454-D1E324C04A45}"/>
                </a:ext>
              </a:extLst>
            </p:cNvPr>
            <p:cNvSpPr/>
            <p:nvPr/>
          </p:nvSpPr>
          <p:spPr>
            <a:xfrm>
              <a:off x="9124316" y="6647180"/>
              <a:ext cx="2775369" cy="236479"/>
            </a:xfrm>
            <a:prstGeom prst="rect">
              <a:avLst/>
            </a:prstGeom>
            <a:noFill/>
            <a:ln>
              <a:noFill/>
            </a:ln>
          </p:spPr>
          <p:txBody>
            <a:bodyPr spcFirstLastPara="1" wrap="square" lIns="90000" tIns="45000" rIns="90000" bIns="45000" anchor="t" anchorCtr="0">
              <a:noAutofit/>
            </a:bodyPr>
            <a:lstStyle/>
            <a:p>
              <a:pPr marL="0" marR="0" lvl="0" indent="0" algn="ctr" rtl="0">
                <a:lnSpc>
                  <a:spcPct val="107000"/>
                </a:lnSpc>
                <a:spcBef>
                  <a:spcPts val="0"/>
                </a:spcBef>
                <a:spcAft>
                  <a:spcPts val="0"/>
                </a:spcAft>
                <a:buNone/>
              </a:pPr>
              <a:r>
                <a:rPr lang="ru-RU" sz="900" dirty="0">
                  <a:ea typeface="Times New Roman"/>
                  <a:cs typeface="Times New Roman"/>
                  <a:sym typeface="Times New Roman"/>
                </a:rPr>
                <a:t>[1]</a:t>
              </a:r>
              <a:r>
                <a:rPr lang="ru-RU" sz="900" u="sng" dirty="0">
                  <a:ea typeface="Times New Roman"/>
                  <a:cs typeface="Times New Roman"/>
                  <a:sym typeface="Times New Roman"/>
                </a:rPr>
                <a:t>https://stats.foldingathome.org/team/265602</a:t>
              </a:r>
              <a:endParaRPr sz="900" dirty="0">
                <a:ea typeface="Times New Roman"/>
                <a:cs typeface="Times New Roman"/>
                <a:sym typeface="Times New Roman"/>
              </a:endParaRPr>
            </a:p>
            <a:p>
              <a:pPr marL="0" marR="0" lvl="0" indent="0" algn="ctr" rtl="0">
                <a:lnSpc>
                  <a:spcPct val="107000"/>
                </a:lnSpc>
                <a:spcBef>
                  <a:spcPts val="0"/>
                </a:spcBef>
                <a:spcAft>
                  <a:spcPts val="0"/>
                </a:spcAft>
                <a:buNone/>
              </a:pPr>
              <a:endParaRPr sz="900" dirty="0">
                <a:ea typeface="Times New Roman"/>
                <a:cs typeface="Times New Roman"/>
                <a:sym typeface="Times New Roman"/>
              </a:endParaRPr>
            </a:p>
          </p:txBody>
        </p:sp>
        <p:sp>
          <p:nvSpPr>
            <p:cNvPr id="89" name="Прямоугольник 88">
              <a:extLst>
                <a:ext uri="{FF2B5EF4-FFF2-40B4-BE49-F238E27FC236}">
                  <a16:creationId xmlns:a16="http://schemas.microsoft.com/office/drawing/2014/main" id="{10EBB2A4-0BFE-4C3C-B93B-60FE189C9E3A}"/>
                </a:ext>
              </a:extLst>
            </p:cNvPr>
            <p:cNvSpPr/>
            <p:nvPr/>
          </p:nvSpPr>
          <p:spPr>
            <a:xfrm>
              <a:off x="10690405" y="5548837"/>
              <a:ext cx="1489525" cy="400110"/>
            </a:xfrm>
            <a:prstGeom prst="rect">
              <a:avLst/>
            </a:prstGeom>
            <a:noFill/>
          </p:spPr>
          <p:txBody>
            <a:bodyPr wrap="square">
              <a:spAutoFit/>
            </a:bodyPr>
            <a:lstStyle/>
            <a:p>
              <a:r>
                <a:rPr lang="ru-RU" sz="1000" b="1" dirty="0">
                  <a:ea typeface="Calibri"/>
                  <a:cs typeface="Times New Roman" panose="02020603050405020304" pitchFamily="18" charset="0"/>
                  <a:sym typeface="Calibri"/>
                </a:rPr>
                <a:t>JINR </a:t>
              </a:r>
              <a:r>
                <a:rPr lang="ru-RU" sz="1000" b="1" dirty="0" err="1">
                  <a:ea typeface="Calibri"/>
                  <a:cs typeface="Times New Roman" panose="02020603050405020304" pitchFamily="18" charset="0"/>
                  <a:sym typeface="Calibri"/>
                </a:rPr>
                <a:t>cloud</a:t>
              </a:r>
              <a:r>
                <a:rPr lang="ru-RU" sz="1000" b="1" dirty="0">
                  <a:ea typeface="Calibri"/>
                  <a:cs typeface="Times New Roman" panose="02020603050405020304" pitchFamily="18" charset="0"/>
                  <a:sym typeface="Calibri"/>
                </a:rPr>
                <a:t> </a:t>
              </a:r>
              <a:r>
                <a:rPr lang="ru-RU" sz="1000" b="1" dirty="0" err="1">
                  <a:ea typeface="Calibri"/>
                  <a:cs typeface="Times New Roman" panose="02020603050405020304" pitchFamily="18" charset="0"/>
                  <a:sym typeface="Calibri"/>
                </a:rPr>
                <a:t>an</a:t>
              </a:r>
              <a:r>
                <a:rPr lang="en-US" sz="1000" b="1" dirty="0">
                  <a:ea typeface="Calibri"/>
                  <a:cs typeface="Times New Roman" panose="02020603050405020304" pitchFamily="18" charset="0"/>
                  <a:sym typeface="Calibri"/>
                </a:rPr>
                <a:t>d</a:t>
              </a:r>
              <a:r>
                <a:rPr lang="ru-RU" sz="1000" b="1" dirty="0">
                  <a:ea typeface="Calibri"/>
                  <a:cs typeface="Times New Roman" panose="02020603050405020304" pitchFamily="18" charset="0"/>
                  <a:sym typeface="Calibri"/>
                </a:rPr>
                <a:t> </a:t>
              </a:r>
              <a:r>
                <a:rPr lang="en-US" sz="1000" b="1" dirty="0">
                  <a:ea typeface="Calibri"/>
                  <a:cs typeface="Times New Roman" panose="02020603050405020304" pitchFamily="18" charset="0"/>
                  <a:sym typeface="Calibri"/>
                </a:rPr>
                <a:t> </a:t>
              </a:r>
              <a:r>
                <a:rPr lang="ru-RU" sz="1000" b="1" dirty="0" err="1">
                  <a:ea typeface="Calibri"/>
                  <a:cs typeface="Times New Roman" panose="02020603050405020304" pitchFamily="18" charset="0"/>
                  <a:sym typeface="Calibri"/>
                </a:rPr>
                <a:t>Member</a:t>
              </a:r>
              <a:r>
                <a:rPr lang="en-US" sz="1000" b="1" dirty="0">
                  <a:ea typeface="Calibri"/>
                  <a:cs typeface="Times New Roman" panose="02020603050405020304" pitchFamily="18" charset="0"/>
                  <a:sym typeface="Calibri"/>
                </a:rPr>
                <a:t> </a:t>
              </a:r>
              <a:r>
                <a:rPr lang="ru-RU" sz="1000" b="1" dirty="0" err="1">
                  <a:ea typeface="Calibri"/>
                  <a:cs typeface="Times New Roman" panose="02020603050405020304" pitchFamily="18" charset="0"/>
                  <a:sym typeface="Calibri"/>
                </a:rPr>
                <a:t>States</a:t>
              </a:r>
              <a:r>
                <a:rPr lang="en-US" sz="1000" b="1" dirty="0">
                  <a:ea typeface="Calibri"/>
                  <a:cs typeface="Times New Roman" panose="02020603050405020304" pitchFamily="18" charset="0"/>
                  <a:sym typeface="Calibri"/>
                </a:rPr>
                <a:t>’</a:t>
              </a:r>
              <a:r>
                <a:rPr lang="ru-RU" sz="1000" b="1" dirty="0">
                  <a:ea typeface="Calibri"/>
                  <a:cs typeface="Times New Roman" panose="02020603050405020304" pitchFamily="18" charset="0"/>
                  <a:sym typeface="Calibri"/>
                </a:rPr>
                <a:t> </a:t>
              </a:r>
              <a:r>
                <a:rPr lang="en-US" sz="1000" b="1" dirty="0">
                  <a:ea typeface="Calibri"/>
                  <a:cs typeface="Times New Roman" panose="02020603050405020304" pitchFamily="18" charset="0"/>
                  <a:sym typeface="Calibri"/>
                </a:rPr>
                <a:t>P</a:t>
              </a:r>
              <a:r>
                <a:rPr lang="ru-RU" sz="1000" b="1" dirty="0" err="1">
                  <a:ea typeface="Calibri"/>
                  <a:cs typeface="Times New Roman" panose="02020603050405020304" pitchFamily="18" charset="0"/>
                  <a:sym typeface="Calibri"/>
                </a:rPr>
                <a:t>articipation</a:t>
              </a:r>
              <a:r>
                <a:rPr lang="en-US" sz="1000" b="1" dirty="0">
                  <a:ea typeface="Calibri"/>
                  <a:cs typeface="Times New Roman" panose="02020603050405020304" pitchFamily="18" charset="0"/>
                  <a:sym typeface="Calibri"/>
                </a:rPr>
                <a:t> [1]</a:t>
              </a:r>
              <a:endParaRPr lang="ru-RU" sz="1000" b="1" dirty="0">
                <a:cs typeface="Times New Roman" panose="02020603050405020304" pitchFamily="18" charset="0"/>
              </a:endParaRPr>
            </a:p>
          </p:txBody>
        </p:sp>
      </p:grpSp>
      <p:graphicFrame>
        <p:nvGraphicFramePr>
          <p:cNvPr id="94" name="Диаграмма 93">
            <a:extLst>
              <a:ext uri="{FF2B5EF4-FFF2-40B4-BE49-F238E27FC236}">
                <a16:creationId xmlns:a16="http://schemas.microsoft.com/office/drawing/2014/main" id="{AB4CBAE3-9813-416E-9586-318CA04D4454}"/>
              </a:ext>
            </a:extLst>
          </p:cNvPr>
          <p:cNvGraphicFramePr/>
          <p:nvPr>
            <p:extLst>
              <p:ext uri="{D42A27DB-BD31-4B8C-83A1-F6EECF244321}">
                <p14:modId xmlns:p14="http://schemas.microsoft.com/office/powerpoint/2010/main" val="4231427056"/>
              </p:ext>
            </p:extLst>
          </p:nvPr>
        </p:nvGraphicFramePr>
        <p:xfrm>
          <a:off x="9726198" y="3610476"/>
          <a:ext cx="2045884" cy="1411070"/>
        </p:xfrm>
        <a:graphic>
          <a:graphicData uri="http://schemas.openxmlformats.org/drawingml/2006/chart">
            <c:chart xmlns:c="http://schemas.openxmlformats.org/drawingml/2006/chart" xmlns:r="http://schemas.openxmlformats.org/officeDocument/2006/relationships" r:id="rId19"/>
          </a:graphicData>
        </a:graphic>
      </p:graphicFrame>
      <p:sp>
        <p:nvSpPr>
          <p:cNvPr id="95" name="Прямоугольник 94">
            <a:extLst>
              <a:ext uri="{FF2B5EF4-FFF2-40B4-BE49-F238E27FC236}">
                <a16:creationId xmlns:a16="http://schemas.microsoft.com/office/drawing/2014/main" id="{453C3A9E-5623-49E3-9C91-2AA6792CE25E}"/>
              </a:ext>
            </a:extLst>
          </p:cNvPr>
          <p:cNvSpPr/>
          <p:nvPr/>
        </p:nvSpPr>
        <p:spPr>
          <a:xfrm>
            <a:off x="9030200" y="4052887"/>
            <a:ext cx="1379744" cy="430887"/>
          </a:xfrm>
          <a:prstGeom prst="rect">
            <a:avLst/>
          </a:prstGeom>
        </p:spPr>
        <p:txBody>
          <a:bodyPr wrap="square">
            <a:spAutoFit/>
          </a:bodyPr>
          <a:lstStyle/>
          <a:p>
            <a:pPr algn="ctr"/>
            <a:r>
              <a:rPr lang="en-US" sz="1100" dirty="0">
                <a:solidFill>
                  <a:prstClr val="black">
                    <a:lumMod val="85000"/>
                    <a:lumOff val="15000"/>
                  </a:prstClr>
                </a:solidFill>
                <a:cs typeface="Times New Roman" panose="02020603050405020304" pitchFamily="18" charset="0"/>
                <a:sym typeface="Calibri"/>
              </a:rPr>
              <a:t>F@H</a:t>
            </a:r>
          </a:p>
          <a:p>
            <a:pPr algn="ctr"/>
            <a:r>
              <a:rPr lang="en-US" sz="1100" dirty="0">
                <a:solidFill>
                  <a:prstClr val="black">
                    <a:lumMod val="85000"/>
                    <a:lumOff val="15000"/>
                  </a:prstClr>
                </a:solidFill>
                <a:cs typeface="Times New Roman" panose="02020603050405020304" pitchFamily="18" charset="0"/>
                <a:sym typeface="Calibri"/>
              </a:rPr>
              <a:t>3.12 MHS06*h</a:t>
            </a:r>
            <a:endParaRPr lang="ru-RU" sz="1100" dirty="0">
              <a:solidFill>
                <a:prstClr val="black">
                  <a:lumMod val="85000"/>
                  <a:lumOff val="15000"/>
                </a:prstClr>
              </a:solidFill>
              <a:cs typeface="Times New Roman" panose="02020603050405020304" pitchFamily="18" charset="0"/>
            </a:endParaRPr>
          </a:p>
        </p:txBody>
      </p:sp>
      <p:sp>
        <p:nvSpPr>
          <p:cNvPr id="100" name="Прямоугольник 99">
            <a:extLst>
              <a:ext uri="{FF2B5EF4-FFF2-40B4-BE49-F238E27FC236}">
                <a16:creationId xmlns:a16="http://schemas.microsoft.com/office/drawing/2014/main" id="{922FC632-3ECE-4694-8A50-DFDDE5D6A295}"/>
              </a:ext>
            </a:extLst>
          </p:cNvPr>
          <p:cNvSpPr/>
          <p:nvPr/>
        </p:nvSpPr>
        <p:spPr>
          <a:xfrm>
            <a:off x="11169783" y="4022303"/>
            <a:ext cx="1119293" cy="430887"/>
          </a:xfrm>
          <a:prstGeom prst="rect">
            <a:avLst/>
          </a:prstGeom>
        </p:spPr>
        <p:txBody>
          <a:bodyPr wrap="square">
            <a:spAutoFit/>
          </a:bodyPr>
          <a:lstStyle/>
          <a:p>
            <a:pPr algn="ctr"/>
            <a:r>
              <a:rPr lang="en-US" sz="1100" dirty="0">
                <a:solidFill>
                  <a:prstClr val="black">
                    <a:lumMod val="85000"/>
                    <a:lumOff val="15000"/>
                  </a:prstClr>
                </a:solidFill>
                <a:cs typeface="Times New Roman" panose="02020603050405020304" pitchFamily="18" charset="0"/>
                <a:sym typeface="Calibri"/>
              </a:rPr>
              <a:t>Baikal-GVD</a:t>
            </a:r>
            <a:br>
              <a:rPr lang="en-US" sz="1100" dirty="0">
                <a:solidFill>
                  <a:prstClr val="black">
                    <a:lumMod val="85000"/>
                    <a:lumOff val="15000"/>
                  </a:prstClr>
                </a:solidFill>
                <a:cs typeface="Times New Roman" panose="02020603050405020304" pitchFamily="18" charset="0"/>
                <a:sym typeface="Calibri"/>
              </a:rPr>
            </a:br>
            <a:r>
              <a:rPr lang="en-US" sz="1100" dirty="0">
                <a:solidFill>
                  <a:prstClr val="black">
                    <a:lumMod val="85000"/>
                    <a:lumOff val="15000"/>
                  </a:prstClr>
                </a:solidFill>
                <a:cs typeface="Times New Roman" panose="02020603050405020304" pitchFamily="18" charset="0"/>
                <a:sym typeface="Calibri"/>
              </a:rPr>
              <a:t>3.1 MHS06*h</a:t>
            </a:r>
            <a:endParaRPr lang="ru-RU" sz="1100" dirty="0">
              <a:solidFill>
                <a:prstClr val="black">
                  <a:lumMod val="85000"/>
                  <a:lumOff val="15000"/>
                </a:prstClr>
              </a:solidFill>
              <a:cs typeface="Times New Roman" panose="02020603050405020304" pitchFamily="18" charset="0"/>
            </a:endParaRPr>
          </a:p>
        </p:txBody>
      </p:sp>
      <p:sp>
        <p:nvSpPr>
          <p:cNvPr id="7" name="Прямоугольник 6">
            <a:extLst>
              <a:ext uri="{FF2B5EF4-FFF2-40B4-BE49-F238E27FC236}">
                <a16:creationId xmlns:a16="http://schemas.microsoft.com/office/drawing/2014/main" id="{5A17EC3E-0751-4BF0-B5B3-6D28FAAC59CB}"/>
              </a:ext>
            </a:extLst>
          </p:cNvPr>
          <p:cNvSpPr/>
          <p:nvPr/>
        </p:nvSpPr>
        <p:spPr>
          <a:xfrm>
            <a:off x="10338645" y="4203317"/>
            <a:ext cx="873137" cy="234552"/>
          </a:xfrm>
          <a:prstGeom prst="rect">
            <a:avLst/>
          </a:prstGeom>
          <a:solidFill>
            <a:schemeClr val="tx1">
              <a:lumMod val="50000"/>
              <a:lumOff val="50000"/>
              <a:alpha val="6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1" name="Прямоугольник 100">
            <a:extLst>
              <a:ext uri="{FF2B5EF4-FFF2-40B4-BE49-F238E27FC236}">
                <a16:creationId xmlns:a16="http://schemas.microsoft.com/office/drawing/2014/main" id="{E74A05B3-76E2-4228-960B-886CC7B9ACDD}"/>
              </a:ext>
            </a:extLst>
          </p:cNvPr>
          <p:cNvSpPr/>
          <p:nvPr/>
        </p:nvSpPr>
        <p:spPr>
          <a:xfrm>
            <a:off x="10215851" y="4165216"/>
            <a:ext cx="1119293" cy="307777"/>
          </a:xfrm>
          <a:prstGeom prst="rect">
            <a:avLst/>
          </a:prstGeom>
        </p:spPr>
        <p:txBody>
          <a:bodyPr wrap="square">
            <a:spAutoFit/>
          </a:bodyPr>
          <a:lstStyle/>
          <a:p>
            <a:pPr algn="ctr"/>
            <a:r>
              <a:rPr lang="en-US" sz="1400" b="1" dirty="0">
                <a:solidFill>
                  <a:schemeClr val="bg1"/>
                </a:solidFill>
                <a:effectLst>
                  <a:outerShdw blurRad="38100" dist="38100" dir="2700000" algn="tl">
                    <a:srgbClr val="000000">
                      <a:alpha val="43137"/>
                    </a:srgbClr>
                  </a:outerShdw>
                </a:effectLst>
                <a:cs typeface="Times New Roman" panose="02020603050405020304" pitchFamily="18" charset="0"/>
                <a:sym typeface="Calibri"/>
              </a:rPr>
              <a:t>CPU   used</a:t>
            </a:r>
            <a:endParaRPr lang="ru-RU" sz="1400" b="1"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
        <p:nvSpPr>
          <p:cNvPr id="102" name="Прямоугольник 101">
            <a:extLst>
              <a:ext uri="{FF2B5EF4-FFF2-40B4-BE49-F238E27FC236}">
                <a16:creationId xmlns:a16="http://schemas.microsoft.com/office/drawing/2014/main" id="{C5EDDFB5-17EB-48EB-A7F1-11A2E01B170A}"/>
              </a:ext>
            </a:extLst>
          </p:cNvPr>
          <p:cNvSpPr/>
          <p:nvPr/>
        </p:nvSpPr>
        <p:spPr>
          <a:xfrm>
            <a:off x="9212891" y="4865898"/>
            <a:ext cx="2928938" cy="366575"/>
          </a:xfrm>
          <a:prstGeom prst="rect">
            <a:avLst/>
          </a:prstGeom>
        </p:spPr>
        <p:txBody>
          <a:bodyPr wrap="square">
            <a:spAutoFit/>
          </a:bodyPr>
          <a:lstStyle/>
          <a:p>
            <a:pPr algn="just">
              <a:lnSpc>
                <a:spcPct val="80000"/>
              </a:lnSpc>
            </a:pPr>
            <a:r>
              <a:rPr lang="en-US" sz="1100" dirty="0">
                <a:ea typeface="Calibri" panose="020F0502020204030204" pitchFamily="34" charset="0"/>
                <a:cs typeface="Times New Roman" panose="02020603050405020304" pitchFamily="18" charset="0"/>
              </a:rPr>
              <a:t>F@H and Baikal-GVD currently consume roughly the same amount of computing resources.</a:t>
            </a:r>
            <a:endParaRPr lang="ru-RU" sz="1100" dirty="0">
              <a:cs typeface="Times New Roman" panose="02020603050405020304" pitchFamily="18" charset="0"/>
            </a:endParaRPr>
          </a:p>
        </p:txBody>
      </p:sp>
      <p:pic>
        <p:nvPicPr>
          <p:cNvPr id="103" name="Picture 2">
            <a:extLst>
              <a:ext uri="{FF2B5EF4-FFF2-40B4-BE49-F238E27FC236}">
                <a16:creationId xmlns:a16="http://schemas.microsoft.com/office/drawing/2014/main" id="{1784B539-02E4-4356-A23A-8B78F960B872}"/>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6875972" y="3414439"/>
            <a:ext cx="1770213" cy="1289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a:extLst>
              <a:ext uri="{FF2B5EF4-FFF2-40B4-BE49-F238E27FC236}">
                <a16:creationId xmlns:a16="http://schemas.microsoft.com/office/drawing/2014/main" id="{272D4700-2CE0-4500-83BD-A23B001BB072}"/>
              </a:ext>
            </a:extLst>
          </p:cNvPr>
          <p:cNvSpPr/>
          <p:nvPr/>
        </p:nvSpPr>
        <p:spPr>
          <a:xfrm>
            <a:off x="6228417" y="4743750"/>
            <a:ext cx="2928938" cy="757130"/>
          </a:xfrm>
          <a:prstGeom prst="rect">
            <a:avLst/>
          </a:prstGeom>
        </p:spPr>
        <p:txBody>
          <a:bodyPr wrap="square">
            <a:spAutoFit/>
          </a:bodyPr>
          <a:lstStyle/>
          <a:p>
            <a:pPr marL="171450" lvl="0" indent="-171450" algn="just" eaLnBrk="0" fontAlgn="base" hangingPunct="0">
              <a:lnSpc>
                <a:spcPct val="90000"/>
              </a:lnSpc>
              <a:spcBef>
                <a:spcPct val="0"/>
              </a:spcBef>
              <a:spcAft>
                <a:spcPct val="0"/>
              </a:spcAft>
              <a:buFont typeface="Wingdings" panose="05000000000000000000" pitchFamily="2" charset="2"/>
              <a:buChar char="§"/>
            </a:pPr>
            <a:r>
              <a:rPr lang="en-US" altLang="ru-RU" sz="1200" dirty="0">
                <a:solidFill>
                  <a:prstClr val="black"/>
                </a:solidFill>
              </a:rPr>
              <a:t>Universal sensor for viruses and specific proteins, including COVID-19 (</a:t>
            </a:r>
            <a:r>
              <a:rPr lang="en-US" altLang="ru-RU" sz="1200" dirty="0" err="1">
                <a:solidFill>
                  <a:prstClr val="black"/>
                </a:solidFill>
              </a:rPr>
              <a:t>Coope</a:t>
            </a:r>
            <a:r>
              <a:rPr lang="en-US" altLang="ru-RU" sz="1200" dirty="0">
                <a:solidFill>
                  <a:prstClr val="black"/>
                </a:solidFill>
              </a:rPr>
              <a:t>-ration with MISIS (Moscow) and Imperial College London).</a:t>
            </a:r>
          </a:p>
        </p:txBody>
      </p:sp>
    </p:spTree>
    <p:extLst>
      <p:ext uri="{BB962C8B-B14F-4D97-AF65-F5344CB8AC3E}">
        <p14:creationId xmlns:p14="http://schemas.microsoft.com/office/powerpoint/2010/main" val="2757663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extLst>
              <a:ext uri="{FF2B5EF4-FFF2-40B4-BE49-F238E27FC236}">
                <a16:creationId xmlns:a16="http://schemas.microsoft.com/office/drawing/2014/main" id="{81DBD75C-DD5F-4408-9BE4-2D61715B63BC}"/>
              </a:ext>
            </a:extLst>
          </p:cNvPr>
          <p:cNvSpPr/>
          <p:nvPr/>
        </p:nvSpPr>
        <p:spPr>
          <a:xfrm>
            <a:off x="1807859" y="85387"/>
            <a:ext cx="9469741" cy="1138773"/>
          </a:xfrm>
          <a:prstGeom prst="rect">
            <a:avLst/>
          </a:prstGeom>
        </p:spPr>
        <p:txBody>
          <a:bodyPr wrap="square">
            <a:spAutoFit/>
          </a:bodyPr>
          <a:lstStyle/>
          <a:p>
            <a:pPr algn="ctr"/>
            <a:r>
              <a:rPr lang="en-US" sz="3400" b="1" cap="small" dirty="0">
                <a:solidFill>
                  <a:srgbClr val="0066CC"/>
                </a:solidFill>
                <a:latin typeface="Calibri" panose="020F0502020204030204" pitchFamily="34" charset="0"/>
                <a:cs typeface="Calibri" panose="020F0502020204030204" pitchFamily="34" charset="0"/>
              </a:rPr>
              <a:t>JINR LONG-TERM DEVELOPMENT STRATEGIC PLAN UP TO 2030 AND BEYOND  </a:t>
            </a:r>
            <a:endParaRPr lang="ru-RU" sz="3400" b="1" dirty="0"/>
          </a:p>
        </p:txBody>
      </p:sp>
      <p:sp>
        <p:nvSpPr>
          <p:cNvPr id="4" name="Прямоугольник 3"/>
          <p:cNvSpPr/>
          <p:nvPr/>
        </p:nvSpPr>
        <p:spPr>
          <a:xfrm>
            <a:off x="453118" y="1351020"/>
            <a:ext cx="4423455" cy="461665"/>
          </a:xfrm>
          <a:prstGeom prst="rect">
            <a:avLst/>
          </a:prstGeom>
        </p:spPr>
        <p:txBody>
          <a:bodyPr wrap="none">
            <a:spAutoFit/>
          </a:bodyPr>
          <a:lstStyle/>
          <a:p>
            <a:r>
              <a:rPr lang="en-US" sz="2400" b="1" u="sng" cap="small" dirty="0">
                <a:solidFill>
                  <a:srgbClr val="0066CC"/>
                </a:solidFill>
                <a:latin typeface="Calibri" panose="020F0502020204030204" pitchFamily="34" charset="0"/>
                <a:cs typeface="Calibri" panose="020F0502020204030204" pitchFamily="34" charset="0"/>
              </a:rPr>
              <a:t>Architecture of the Strategic Plan</a:t>
            </a:r>
            <a:endParaRPr lang="ru-RU" sz="2400" b="1" u="sng" dirty="0"/>
          </a:p>
        </p:txBody>
      </p:sp>
      <p:grpSp>
        <p:nvGrpSpPr>
          <p:cNvPr id="8" name="Группа 7"/>
          <p:cNvGrpSpPr/>
          <p:nvPr/>
        </p:nvGrpSpPr>
        <p:grpSpPr>
          <a:xfrm>
            <a:off x="46302" y="1812685"/>
            <a:ext cx="4830271" cy="3542322"/>
            <a:chOff x="2743199" y="1766491"/>
            <a:chExt cx="5032376" cy="3119438"/>
          </a:xfrm>
        </p:grpSpPr>
        <p:pic>
          <p:nvPicPr>
            <p:cNvPr id="3" name="Рисунок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43199" y="1766491"/>
              <a:ext cx="4765281" cy="3119438"/>
            </a:xfrm>
            <a:prstGeom prst="rect">
              <a:avLst/>
            </a:prstGeom>
          </p:spPr>
        </p:pic>
        <p:sp>
          <p:nvSpPr>
            <p:cNvPr id="5" name="TextBox 4"/>
            <p:cNvSpPr txBox="1"/>
            <p:nvPr/>
          </p:nvSpPr>
          <p:spPr>
            <a:xfrm>
              <a:off x="6242050" y="1872630"/>
              <a:ext cx="1181100" cy="738664"/>
            </a:xfrm>
            <a:prstGeom prst="rect">
              <a:avLst/>
            </a:prstGeom>
            <a:solidFill>
              <a:schemeClr val="bg1"/>
            </a:solidFill>
          </p:spPr>
          <p:txBody>
            <a:bodyPr wrap="square" rtlCol="0">
              <a:spAutoFit/>
            </a:bodyPr>
            <a:lstStyle/>
            <a:p>
              <a:r>
                <a:rPr lang="en-US" sz="1400" dirty="0">
                  <a:solidFill>
                    <a:srgbClr val="0066CC"/>
                  </a:solidFill>
                  <a:latin typeface="Calibri" panose="020F0502020204030204" pitchFamily="34" charset="0"/>
                  <a:cs typeface="Calibri" panose="020F0502020204030204" pitchFamily="34" charset="0"/>
                </a:rPr>
                <a:t>Science organization activity</a:t>
              </a:r>
              <a:endParaRPr lang="ru-RU" sz="1400" dirty="0">
                <a:solidFill>
                  <a:srgbClr val="0066CC"/>
                </a:solidFill>
                <a:latin typeface="Calibri" panose="020F0502020204030204" pitchFamily="34" charset="0"/>
                <a:cs typeface="Calibri" panose="020F0502020204030204" pitchFamily="34" charset="0"/>
              </a:endParaRPr>
            </a:p>
          </p:txBody>
        </p:sp>
        <p:sp>
          <p:nvSpPr>
            <p:cNvPr id="32" name="TextBox 31"/>
            <p:cNvSpPr txBox="1"/>
            <p:nvPr/>
          </p:nvSpPr>
          <p:spPr>
            <a:xfrm>
              <a:off x="6594475" y="3057665"/>
              <a:ext cx="1181100" cy="523220"/>
            </a:xfrm>
            <a:prstGeom prst="rect">
              <a:avLst/>
            </a:prstGeom>
            <a:solidFill>
              <a:schemeClr val="bg1"/>
            </a:solidFill>
          </p:spPr>
          <p:txBody>
            <a:bodyPr wrap="square" rtlCol="0">
              <a:spAutoFit/>
            </a:bodyPr>
            <a:lstStyle/>
            <a:p>
              <a:r>
                <a:rPr lang="en-US" sz="1400" dirty="0">
                  <a:solidFill>
                    <a:srgbClr val="0066CC"/>
                  </a:solidFill>
                  <a:latin typeface="Calibri" panose="020F0502020204030204" pitchFamily="34" charset="0"/>
                  <a:cs typeface="Calibri" panose="020F0502020204030204" pitchFamily="34" charset="0"/>
                </a:rPr>
                <a:t>Social environment</a:t>
              </a:r>
              <a:endParaRPr lang="ru-RU" sz="1400" dirty="0">
                <a:solidFill>
                  <a:srgbClr val="0066CC"/>
                </a:solidFill>
                <a:latin typeface="Calibri" panose="020F0502020204030204" pitchFamily="34" charset="0"/>
                <a:cs typeface="Calibri" panose="020F0502020204030204" pitchFamily="34" charset="0"/>
              </a:endParaRPr>
            </a:p>
          </p:txBody>
        </p:sp>
        <p:sp>
          <p:nvSpPr>
            <p:cNvPr id="40" name="TextBox 39"/>
            <p:cNvSpPr txBox="1"/>
            <p:nvPr/>
          </p:nvSpPr>
          <p:spPr>
            <a:xfrm>
              <a:off x="6098780" y="4253404"/>
              <a:ext cx="1572019" cy="523220"/>
            </a:xfrm>
            <a:prstGeom prst="rect">
              <a:avLst/>
            </a:prstGeom>
            <a:solidFill>
              <a:schemeClr val="bg1"/>
            </a:solidFill>
          </p:spPr>
          <p:txBody>
            <a:bodyPr wrap="square" rtlCol="0">
              <a:spAutoFit/>
            </a:bodyPr>
            <a:lstStyle/>
            <a:p>
              <a:r>
                <a:rPr lang="en-US" sz="1400" dirty="0">
                  <a:solidFill>
                    <a:srgbClr val="0066CC"/>
                  </a:solidFill>
                  <a:latin typeface="Calibri" panose="020F0502020204030204" pitchFamily="34" charset="0"/>
                  <a:cs typeface="Calibri" panose="020F0502020204030204" pitchFamily="34" charset="0"/>
                </a:rPr>
                <a:t>PR, Outreach, Communications</a:t>
              </a:r>
              <a:endParaRPr lang="ru-RU" sz="1400" dirty="0">
                <a:solidFill>
                  <a:srgbClr val="0066CC"/>
                </a:solidFill>
                <a:latin typeface="Calibri" panose="020F0502020204030204" pitchFamily="34" charset="0"/>
                <a:cs typeface="Calibri" panose="020F0502020204030204" pitchFamily="34" charset="0"/>
              </a:endParaRPr>
            </a:p>
          </p:txBody>
        </p:sp>
        <p:sp>
          <p:nvSpPr>
            <p:cNvPr id="46" name="TextBox 45"/>
            <p:cNvSpPr txBox="1"/>
            <p:nvPr/>
          </p:nvSpPr>
          <p:spPr>
            <a:xfrm>
              <a:off x="3517505" y="4287933"/>
              <a:ext cx="1572019" cy="523220"/>
            </a:xfrm>
            <a:prstGeom prst="rect">
              <a:avLst/>
            </a:prstGeom>
            <a:solidFill>
              <a:schemeClr val="bg1"/>
            </a:solidFill>
          </p:spPr>
          <p:txBody>
            <a:bodyPr wrap="square" rtlCol="0">
              <a:spAutoFit/>
            </a:bodyPr>
            <a:lstStyle/>
            <a:p>
              <a:r>
                <a:rPr lang="en-US" sz="1400" dirty="0">
                  <a:solidFill>
                    <a:srgbClr val="0066CC"/>
                  </a:solidFill>
                  <a:latin typeface="Calibri" panose="020F0502020204030204" pitchFamily="34" charset="0"/>
                  <a:cs typeface="Calibri" panose="020F0502020204030204" pitchFamily="34" charset="0"/>
                </a:rPr>
                <a:t>Administrative management</a:t>
              </a:r>
              <a:endParaRPr lang="ru-RU" sz="1400" dirty="0">
                <a:solidFill>
                  <a:srgbClr val="0066CC"/>
                </a:solidFill>
                <a:latin typeface="Calibri" panose="020F0502020204030204" pitchFamily="34" charset="0"/>
                <a:cs typeface="Calibri" panose="020F0502020204030204" pitchFamily="34" charset="0"/>
              </a:endParaRPr>
            </a:p>
          </p:txBody>
        </p:sp>
        <p:sp>
          <p:nvSpPr>
            <p:cNvPr id="47" name="TextBox 46"/>
            <p:cNvSpPr txBox="1"/>
            <p:nvPr/>
          </p:nvSpPr>
          <p:spPr>
            <a:xfrm>
              <a:off x="3228026" y="3026500"/>
              <a:ext cx="707148" cy="460758"/>
            </a:xfrm>
            <a:prstGeom prst="rect">
              <a:avLst/>
            </a:prstGeom>
            <a:solidFill>
              <a:schemeClr val="bg1"/>
            </a:solidFill>
          </p:spPr>
          <p:txBody>
            <a:bodyPr wrap="square" rtlCol="0">
              <a:spAutoFit/>
            </a:bodyPr>
            <a:lstStyle/>
            <a:p>
              <a:r>
                <a:rPr lang="en-US" sz="1400" dirty="0">
                  <a:solidFill>
                    <a:srgbClr val="0066CC"/>
                  </a:solidFill>
                  <a:latin typeface="Calibri" panose="020F0502020204030204" pitchFamily="34" charset="0"/>
                  <a:cs typeface="Calibri" panose="020F0502020204030204" pitchFamily="34" charset="0"/>
                </a:rPr>
                <a:t>Staff policy</a:t>
              </a:r>
              <a:endParaRPr lang="ru-RU" sz="1400" dirty="0">
                <a:solidFill>
                  <a:srgbClr val="0066CC"/>
                </a:solidFill>
                <a:latin typeface="Calibri" panose="020F0502020204030204" pitchFamily="34" charset="0"/>
                <a:cs typeface="Calibri" panose="020F0502020204030204" pitchFamily="34" charset="0"/>
              </a:endParaRPr>
            </a:p>
          </p:txBody>
        </p:sp>
        <p:sp>
          <p:nvSpPr>
            <p:cNvPr id="48" name="TextBox 47"/>
            <p:cNvSpPr txBox="1"/>
            <p:nvPr/>
          </p:nvSpPr>
          <p:spPr>
            <a:xfrm>
              <a:off x="3739543" y="1975248"/>
              <a:ext cx="911832" cy="307777"/>
            </a:xfrm>
            <a:prstGeom prst="rect">
              <a:avLst/>
            </a:prstGeom>
            <a:solidFill>
              <a:schemeClr val="bg1"/>
            </a:solidFill>
          </p:spPr>
          <p:txBody>
            <a:bodyPr wrap="square" rtlCol="0">
              <a:spAutoFit/>
            </a:bodyPr>
            <a:lstStyle/>
            <a:p>
              <a:r>
                <a:rPr lang="en-US" sz="1400" dirty="0">
                  <a:solidFill>
                    <a:srgbClr val="0066CC"/>
                  </a:solidFill>
                  <a:latin typeface="Calibri" panose="020F0502020204030204" pitchFamily="34" charset="0"/>
                  <a:cs typeface="Calibri" panose="020F0502020204030204" pitchFamily="34" charset="0"/>
                </a:rPr>
                <a:t>IIO 2030+</a:t>
              </a:r>
              <a:endParaRPr lang="ru-RU" sz="1400" dirty="0">
                <a:solidFill>
                  <a:srgbClr val="0066CC"/>
                </a:solidFill>
                <a:latin typeface="Calibri" panose="020F0502020204030204" pitchFamily="34" charset="0"/>
                <a:cs typeface="Calibri" panose="020F0502020204030204" pitchFamily="34" charset="0"/>
              </a:endParaRPr>
            </a:p>
          </p:txBody>
        </p:sp>
        <p:sp>
          <p:nvSpPr>
            <p:cNvPr id="50" name="TextBox 49"/>
            <p:cNvSpPr txBox="1"/>
            <p:nvPr/>
          </p:nvSpPr>
          <p:spPr>
            <a:xfrm>
              <a:off x="4308451" y="3024943"/>
              <a:ext cx="1534351" cy="514964"/>
            </a:xfrm>
            <a:prstGeom prst="rect">
              <a:avLst/>
            </a:prstGeom>
            <a:solidFill>
              <a:schemeClr val="bg1"/>
            </a:solidFill>
          </p:spPr>
          <p:txBody>
            <a:bodyPr wrap="square" rtlCol="0">
              <a:spAutoFit/>
            </a:bodyPr>
            <a:lstStyle/>
            <a:p>
              <a:pPr algn="ctr"/>
              <a:r>
                <a:rPr lang="en-US" sz="1600" b="1" dirty="0">
                  <a:solidFill>
                    <a:srgbClr val="0066CC"/>
                  </a:solidFill>
                  <a:latin typeface="Calibri" panose="020F0502020204030204" pitchFamily="34" charset="0"/>
                  <a:cs typeface="Calibri" panose="020F0502020204030204" pitchFamily="34" charset="0"/>
                </a:rPr>
                <a:t>RESEARCH PROGRAMME</a:t>
              </a:r>
              <a:endParaRPr lang="ru-RU" sz="1600" b="1" dirty="0">
                <a:solidFill>
                  <a:srgbClr val="0066CC"/>
                </a:solidFill>
                <a:latin typeface="Calibri" panose="020F0502020204030204" pitchFamily="34" charset="0"/>
                <a:cs typeface="Calibri" panose="020F0502020204030204" pitchFamily="34" charset="0"/>
              </a:endParaRPr>
            </a:p>
          </p:txBody>
        </p:sp>
      </p:grpSp>
      <p:sp>
        <p:nvSpPr>
          <p:cNvPr id="52" name="Прямоугольник 51"/>
          <p:cNvSpPr/>
          <p:nvPr/>
        </p:nvSpPr>
        <p:spPr>
          <a:xfrm>
            <a:off x="6122785" y="1349973"/>
            <a:ext cx="5485220" cy="461665"/>
          </a:xfrm>
          <a:prstGeom prst="rect">
            <a:avLst/>
          </a:prstGeom>
          <a:noFill/>
        </p:spPr>
        <p:txBody>
          <a:bodyPr wrap="none">
            <a:spAutoFit/>
          </a:bodyPr>
          <a:lstStyle/>
          <a:p>
            <a:pPr algn="ctr"/>
            <a:r>
              <a:rPr lang="en-US" sz="2400" b="1" u="sng" cap="small" dirty="0">
                <a:solidFill>
                  <a:srgbClr val="0066CC"/>
                </a:solidFill>
                <a:latin typeface="Calibri" panose="020F0502020204030204" pitchFamily="34" charset="0"/>
                <a:cs typeface="Calibri" panose="020F0502020204030204" pitchFamily="34" charset="0"/>
              </a:rPr>
              <a:t>Elements of the “JINR 2030+” environment</a:t>
            </a:r>
          </a:p>
        </p:txBody>
      </p:sp>
      <p:sp>
        <p:nvSpPr>
          <p:cNvPr id="10" name="TextBox 9"/>
          <p:cNvSpPr txBox="1"/>
          <p:nvPr/>
        </p:nvSpPr>
        <p:spPr>
          <a:xfrm>
            <a:off x="6876123" y="5946690"/>
            <a:ext cx="3135795" cy="523220"/>
          </a:xfrm>
          <a:prstGeom prst="rect">
            <a:avLst/>
          </a:prstGeom>
          <a:noFill/>
          <a:ln>
            <a:solidFill>
              <a:srgbClr val="0066CC"/>
            </a:solidFill>
          </a:ln>
        </p:spPr>
        <p:txBody>
          <a:bodyPr wrap="none" rtlCol="0">
            <a:spAutoFit/>
          </a:bodyPr>
          <a:lstStyle/>
          <a:p>
            <a:r>
              <a:rPr lang="en-US" sz="2800" dirty="0">
                <a:latin typeface="Calibri" panose="020F0502020204030204" pitchFamily="34" charset="0"/>
                <a:cs typeface="Calibri" panose="020F0502020204030204" pitchFamily="34" charset="0"/>
              </a:rPr>
              <a:t>Do </a:t>
            </a:r>
            <a:r>
              <a:rPr lang="en-US" sz="2800" dirty="0" err="1">
                <a:solidFill>
                  <a:srgbClr val="0066CC"/>
                </a:solidFill>
                <a:latin typeface="Calibri" panose="020F0502020204030204" pitchFamily="34" charset="0"/>
                <a:cs typeface="Calibri" panose="020F0502020204030204" pitchFamily="34" charset="0"/>
              </a:rPr>
              <a:t>Science</a:t>
            </a:r>
            <a:r>
              <a:rPr lang="en-US" sz="2800" dirty="0" err="1">
                <a:latin typeface="Calibri" panose="020F0502020204030204" pitchFamily="34" charset="0"/>
                <a:cs typeface="Calibri" panose="020F0502020204030204" pitchFamily="34" charset="0"/>
              </a:rPr>
              <a:t>@Dubna</a:t>
            </a:r>
            <a:endParaRPr lang="ru-RU" sz="2800" dirty="0">
              <a:latin typeface="Calibri" panose="020F0502020204030204" pitchFamily="34" charset="0"/>
              <a:cs typeface="Calibri" panose="020F0502020204030204" pitchFamily="34" charset="0"/>
            </a:endParaRPr>
          </a:p>
        </p:txBody>
      </p:sp>
      <p:pic>
        <p:nvPicPr>
          <p:cNvPr id="19" name="Рисунок 18">
            <a:extLst>
              <a:ext uri="{FF2B5EF4-FFF2-40B4-BE49-F238E27FC236}">
                <a16:creationId xmlns:a16="http://schemas.microsoft.com/office/drawing/2014/main" id="{9D276484-5798-4A29-A6AD-EF4FDFD083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20" name="Прямоугольник 19">
            <a:extLst>
              <a:ext uri="{FF2B5EF4-FFF2-40B4-BE49-F238E27FC236}">
                <a16:creationId xmlns:a16="http://schemas.microsoft.com/office/drawing/2014/main" id="{E7743548-AAFE-4611-B6BC-B72543CDC981}"/>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a:extLst>
              <a:ext uri="{FF2B5EF4-FFF2-40B4-BE49-F238E27FC236}">
                <a16:creationId xmlns:a16="http://schemas.microsoft.com/office/drawing/2014/main" id="{33F2E8AF-9147-47EB-9613-9112EF7E63E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7719"/>
          <a:stretch/>
        </p:blipFill>
        <p:spPr>
          <a:xfrm>
            <a:off x="4824253" y="2176325"/>
            <a:ext cx="2980750" cy="3138302"/>
          </a:xfrm>
          <a:prstGeom prst="rect">
            <a:avLst/>
          </a:prstGeom>
        </p:spPr>
      </p:pic>
      <p:grpSp>
        <p:nvGrpSpPr>
          <p:cNvPr id="9" name="Группа 8">
            <a:extLst>
              <a:ext uri="{FF2B5EF4-FFF2-40B4-BE49-F238E27FC236}">
                <a16:creationId xmlns:a16="http://schemas.microsoft.com/office/drawing/2014/main" id="{1074800D-209F-2744-8346-9F87FFDC61B7}"/>
              </a:ext>
            </a:extLst>
          </p:cNvPr>
          <p:cNvGrpSpPr/>
          <p:nvPr/>
        </p:nvGrpSpPr>
        <p:grpSpPr>
          <a:xfrm>
            <a:off x="331979" y="5552905"/>
            <a:ext cx="4179454" cy="973401"/>
            <a:chOff x="445164" y="5707192"/>
            <a:chExt cx="4179454" cy="973401"/>
          </a:xfrm>
        </p:grpSpPr>
        <p:pic>
          <p:nvPicPr>
            <p:cNvPr id="13" name="Рисунок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6855" y="5797039"/>
              <a:ext cx="682650" cy="692333"/>
            </a:xfrm>
            <a:prstGeom prst="rect">
              <a:avLst/>
            </a:prstGeom>
          </p:spPr>
        </p:pic>
        <p:sp>
          <p:nvSpPr>
            <p:cNvPr id="21" name="Прямоугольник 20"/>
            <p:cNvSpPr/>
            <p:nvPr/>
          </p:nvSpPr>
          <p:spPr>
            <a:xfrm>
              <a:off x="445164" y="5707192"/>
              <a:ext cx="4161606" cy="96549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219505" y="5757263"/>
              <a:ext cx="3405113" cy="923330"/>
            </a:xfrm>
            <a:prstGeom prst="rect">
              <a:avLst/>
            </a:prstGeom>
            <a:ln>
              <a:noFill/>
            </a:ln>
          </p:spPr>
          <p:txBody>
            <a:bodyPr wrap="square">
              <a:spAutoFit/>
            </a:bodyPr>
            <a:lstStyle/>
            <a:p>
              <a:r>
                <a:rPr lang="en-US" b="1" dirty="0">
                  <a:solidFill>
                    <a:srgbClr val="0066CC"/>
                  </a:solidFill>
                  <a:latin typeface="Calibri" panose="020F0502020204030204" pitchFamily="34" charset="0"/>
                  <a:cs typeface="Calibri" panose="020F0502020204030204" pitchFamily="34" charset="0"/>
                </a:rPr>
                <a:t>Using the indicator matrix for monitoring and evaluating</a:t>
              </a:r>
              <a:r>
                <a:rPr lang="ru-RU" b="1" dirty="0">
                  <a:solidFill>
                    <a:srgbClr val="0066CC"/>
                  </a:solidFill>
                  <a:latin typeface="Calibri" panose="020F0502020204030204" pitchFamily="34" charset="0"/>
                  <a:cs typeface="Calibri" panose="020F0502020204030204" pitchFamily="34" charset="0"/>
                </a:rPr>
                <a:t> </a:t>
              </a:r>
              <a:r>
                <a:rPr lang="en-US" b="1" dirty="0">
                  <a:solidFill>
                    <a:srgbClr val="0066CC"/>
                  </a:solidFill>
                  <a:latin typeface="Calibri" panose="020F0502020204030204" pitchFamily="34" charset="0"/>
                  <a:cs typeface="Calibri" panose="020F0502020204030204" pitchFamily="34" charset="0"/>
                </a:rPr>
                <a:t>the Strategic Plan implementation </a:t>
              </a:r>
            </a:p>
          </p:txBody>
        </p:sp>
      </p:grpSp>
      <p:pic>
        <p:nvPicPr>
          <p:cNvPr id="2" name="Рисунок 1">
            <a:extLst>
              <a:ext uri="{FF2B5EF4-FFF2-40B4-BE49-F238E27FC236}">
                <a16:creationId xmlns:a16="http://schemas.microsoft.com/office/drawing/2014/main" id="{75E642ED-DA94-446A-8CA9-9E33EB312A4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09576" y="2003421"/>
            <a:ext cx="4382424" cy="3639331"/>
          </a:xfrm>
          <a:prstGeom prst="rect">
            <a:avLst/>
          </a:prstGeom>
        </p:spPr>
      </p:pic>
    </p:spTree>
    <p:extLst>
      <p:ext uri="{BB962C8B-B14F-4D97-AF65-F5344CB8AC3E}">
        <p14:creationId xmlns:p14="http://schemas.microsoft.com/office/powerpoint/2010/main" val="899149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821" y="2232278"/>
            <a:ext cx="3920920" cy="4219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a:extLst>
              <a:ext uri="{FF2B5EF4-FFF2-40B4-BE49-F238E27FC236}">
                <a16:creationId xmlns:a16="http://schemas.microsoft.com/office/drawing/2014/main" id="{C3833F5C-EDE2-4E6E-80F2-F8DBFABA50CF}"/>
              </a:ext>
            </a:extLst>
          </p:cNvPr>
          <p:cNvSpPr/>
          <p:nvPr/>
        </p:nvSpPr>
        <p:spPr>
          <a:xfrm flipH="1">
            <a:off x="0" y="159657"/>
            <a:ext cx="12192000" cy="752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marL="0" marR="0" lvl="0" indent="0" algn="ctr" defTabSz="404131" rtl="0" eaLnBrk="1" fontAlgn="auto" latinLnBrk="0" hangingPunct="1">
              <a:lnSpc>
                <a:spcPct val="90000"/>
              </a:lnSpc>
              <a:spcBef>
                <a:spcPts val="0"/>
              </a:spcBef>
              <a:spcAft>
                <a:spcPts val="0"/>
              </a:spcAft>
              <a:buClr>
                <a:srgbClr val="000000"/>
              </a:buClr>
              <a:buSzPct val="100000"/>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US" sz="3600" b="1" cap="small" dirty="0">
                <a:solidFill>
                  <a:srgbClr val="0066CC"/>
                </a:solidFill>
                <a:latin typeface="Calibri" panose="020F0502020204030204" pitchFamily="34" charset="0"/>
                <a:cs typeface="Calibri" panose="020F0502020204030204" pitchFamily="34" charset="0"/>
              </a:rPr>
              <a:t>DIGITAL JINR: step by step</a:t>
            </a:r>
            <a:endParaRPr lang="ru-RU" sz="3600" b="1" cap="small" dirty="0">
              <a:solidFill>
                <a:srgbClr val="0066CC"/>
              </a:solidFill>
              <a:latin typeface="Calibri" panose="020F0502020204030204" pitchFamily="34" charset="0"/>
              <a:cs typeface="Calibri" panose="020F0502020204030204" pitchFamily="34" charset="0"/>
            </a:endParaRPr>
          </a:p>
        </p:txBody>
      </p:sp>
      <p:sp>
        <p:nvSpPr>
          <p:cNvPr id="4" name="TextBox 3"/>
          <p:cNvSpPr txBox="1"/>
          <p:nvPr/>
        </p:nvSpPr>
        <p:spPr>
          <a:xfrm>
            <a:off x="673768" y="842925"/>
            <a:ext cx="11012906" cy="1337482"/>
          </a:xfrm>
          <a:prstGeom prst="rect">
            <a:avLst/>
          </a:prstGeom>
          <a:noFill/>
        </p:spPr>
        <p:txBody>
          <a:bodyPr wrap="square" rtlCol="0">
            <a:spAutoFit/>
          </a:bodyPr>
          <a:lstStyle/>
          <a:p>
            <a:pPr marL="342900" lvl="0" indent="-342900" algn="ctr">
              <a:lnSpc>
                <a:spcPct val="114000"/>
              </a:lnSpc>
              <a:buFontTx/>
              <a:buAutoNum type="arabicPeriod"/>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Analyze the current </a:t>
            </a:r>
            <a:r>
              <a:rPr lang="en-US" dirty="0">
                <a:solidFill>
                  <a:prstClr val="black"/>
                </a:solidFill>
              </a:rPr>
              <a:t>Digitalization Index  of the JINR. Availability of Digital Services.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ctr" defTabSz="914400" rtl="0" eaLnBrk="1" fontAlgn="auto" latinLnBrk="0" hangingPunct="1">
              <a:lnSpc>
                <a:spcPct val="114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Develop an information system for monitoring metrics of</a:t>
            </a:r>
            <a:r>
              <a:rPr lang="en-US" dirty="0">
                <a:solidFill>
                  <a:prstClr val="black"/>
                </a:solidFill>
                <a:latin typeface="Calibri" panose="020F0502020204030204"/>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JINR development strategy</a:t>
            </a:r>
          </a:p>
          <a:p>
            <a:pPr marL="342900" marR="0" lvl="0" indent="-342900" algn="ctr" defTabSz="914400" rtl="0" eaLnBrk="1" fontAlgn="auto" latinLnBrk="0" hangingPunct="1">
              <a:lnSpc>
                <a:spcPct val="114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Create a model of the Digital Research Organization on basis of JINR. This is not about digitalization of processes, but about </a:t>
            </a:r>
            <a:r>
              <a:rPr lang="en-US" dirty="0">
                <a:solidFill>
                  <a:prstClr val="black"/>
                </a:solidFill>
                <a:latin typeface="Calibri" panose="020F0502020204030204"/>
              </a:rPr>
              <a:t>Instrument to evaluate </a:t>
            </a:r>
            <a:r>
              <a:rPr lang="en-US" dirty="0">
                <a:solidFill>
                  <a:srgbClr val="FF0000"/>
                </a:solidFill>
                <a:latin typeface="Calibri" panose="020F0502020204030204"/>
              </a:rPr>
              <a:t>Research Capacity and Efficiency</a:t>
            </a:r>
            <a:r>
              <a:rPr lang="en-US" dirty="0">
                <a:solidFill>
                  <a:prstClr val="black"/>
                </a:solidFill>
                <a:latin typeface="Calibri" panose="020F0502020204030204"/>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23682" y="1747539"/>
            <a:ext cx="2943724" cy="447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30678" y="2558713"/>
            <a:ext cx="4578024" cy="386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Группа 8">
            <a:extLst>
              <a:ext uri="{FF2B5EF4-FFF2-40B4-BE49-F238E27FC236}">
                <a16:creationId xmlns:a16="http://schemas.microsoft.com/office/drawing/2014/main" id="{097EDD11-361F-4E2E-9B13-0AA253D5868F}"/>
              </a:ext>
            </a:extLst>
          </p:cNvPr>
          <p:cNvGrpSpPr/>
          <p:nvPr/>
        </p:nvGrpSpPr>
        <p:grpSpPr>
          <a:xfrm>
            <a:off x="-2507" y="126611"/>
            <a:ext cx="1352550" cy="813904"/>
            <a:chOff x="1" y="132670"/>
            <a:chExt cx="1352550" cy="813904"/>
          </a:xfrm>
        </p:grpSpPr>
        <p:pic>
          <p:nvPicPr>
            <p:cNvPr id="10" name="Рисунок 9">
              <a:extLst>
                <a:ext uri="{FF2B5EF4-FFF2-40B4-BE49-F238E27FC236}">
                  <a16:creationId xmlns:a16="http://schemas.microsoft.com/office/drawing/2014/main" id="{D43CA8FD-210F-4BF5-BB41-23BADAA5EA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11" name="Прямоугольник 10">
              <a:extLst>
                <a:ext uri="{FF2B5EF4-FFF2-40B4-BE49-F238E27FC236}">
                  <a16:creationId xmlns:a16="http://schemas.microsoft.com/office/drawing/2014/main" id="{EE710D8D-6212-452F-BB63-BBC909CD372B}"/>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036661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 name="Прямоугольник 14">
            <a:extLst>
              <a:ext uri="{FF2B5EF4-FFF2-40B4-BE49-F238E27FC236}">
                <a16:creationId xmlns:a16="http://schemas.microsoft.com/office/drawing/2014/main" id="{81DBD75C-DD5F-4408-9BE4-2D61715B63BC}"/>
              </a:ext>
            </a:extLst>
          </p:cNvPr>
          <p:cNvSpPr/>
          <p:nvPr/>
        </p:nvSpPr>
        <p:spPr>
          <a:xfrm>
            <a:off x="3382576" y="132834"/>
            <a:ext cx="5806718" cy="646331"/>
          </a:xfrm>
          <a:prstGeom prst="rect">
            <a:avLst/>
          </a:prstGeom>
        </p:spPr>
        <p:txBody>
          <a:bodyPr wrap="none">
            <a:spAutoFit/>
          </a:bodyPr>
          <a:lstStyle/>
          <a:p>
            <a:r>
              <a:rPr lang="ru-RU" sz="3600" cap="small" dirty="0">
                <a:solidFill>
                  <a:srgbClr val="0066CC"/>
                </a:solidFill>
                <a:latin typeface="Calibri" panose="020F0502020204030204" pitchFamily="34" charset="0"/>
                <a:cs typeface="Calibri" panose="020F0502020204030204" pitchFamily="34" charset="0"/>
              </a:rPr>
              <a:t>Committee </a:t>
            </a:r>
            <a:r>
              <a:rPr lang="ru-RU" sz="3600" cap="small" dirty="0" err="1">
                <a:solidFill>
                  <a:srgbClr val="0066CC"/>
                </a:solidFill>
                <a:latin typeface="Calibri" panose="020F0502020204030204" pitchFamily="34" charset="0"/>
                <a:cs typeface="Calibri" panose="020F0502020204030204" pitchFamily="34" charset="0"/>
              </a:rPr>
              <a:t>of</a:t>
            </a:r>
            <a:r>
              <a:rPr lang="ru-RU" sz="3600" cap="small" dirty="0">
                <a:solidFill>
                  <a:srgbClr val="0066CC"/>
                </a:solidFill>
                <a:latin typeface="Calibri" panose="020F0502020204030204" pitchFamily="34" charset="0"/>
                <a:cs typeface="Calibri" panose="020F0502020204030204" pitchFamily="34" charset="0"/>
              </a:rPr>
              <a:t> Plenipotentiaries</a:t>
            </a:r>
            <a:endParaRPr lang="ru-RU" sz="3600" dirty="0"/>
          </a:p>
        </p:txBody>
      </p:sp>
      <p:sp>
        <p:nvSpPr>
          <p:cNvPr id="16" name="Прямоугольник 15">
            <a:extLst>
              <a:ext uri="{FF2B5EF4-FFF2-40B4-BE49-F238E27FC236}">
                <a16:creationId xmlns:a16="http://schemas.microsoft.com/office/drawing/2014/main" id="{74DF7684-85A4-4326-B926-98462043BF6E}"/>
              </a:ext>
            </a:extLst>
          </p:cNvPr>
          <p:cNvSpPr/>
          <p:nvPr/>
        </p:nvSpPr>
        <p:spPr>
          <a:xfrm>
            <a:off x="5222716" y="698500"/>
            <a:ext cx="1746568" cy="523220"/>
          </a:xfrm>
          <a:prstGeom prst="rect">
            <a:avLst/>
          </a:prstGeom>
        </p:spPr>
        <p:txBody>
          <a:bodyPr wrap="none">
            <a:spAutoFit/>
          </a:bodyPr>
          <a:lstStyle/>
          <a:p>
            <a:r>
              <a:rPr lang="en-US" altLang="ru-RU" sz="2800" u="sng" cap="small" dirty="0">
                <a:solidFill>
                  <a:srgbClr val="0066CC"/>
                </a:solidFill>
                <a:latin typeface="Calibri" panose="020F0502020204030204" pitchFamily="34" charset="0"/>
                <a:cs typeface="Calibri" panose="020F0502020204030204" pitchFamily="34" charset="0"/>
              </a:rPr>
              <a:t>DECISIONS</a:t>
            </a:r>
            <a:endParaRPr lang="ru-RU" sz="2800" u="sng" cap="small" dirty="0">
              <a:solidFill>
                <a:srgbClr val="0066CC"/>
              </a:solidFill>
              <a:latin typeface="Calibri" panose="020F0502020204030204" pitchFamily="34" charset="0"/>
              <a:cs typeface="Calibri" panose="020F0502020204030204" pitchFamily="34" charset="0"/>
            </a:endParaRPr>
          </a:p>
        </p:txBody>
      </p:sp>
      <p:sp>
        <p:nvSpPr>
          <p:cNvPr id="17" name="Содержимое 2">
            <a:extLst>
              <a:ext uri="{FF2B5EF4-FFF2-40B4-BE49-F238E27FC236}">
                <a16:creationId xmlns:a16="http://schemas.microsoft.com/office/drawing/2014/main" id="{D17FB022-2005-4ABF-B4C8-E581B0991A8F}"/>
              </a:ext>
            </a:extLst>
          </p:cNvPr>
          <p:cNvSpPr txBox="1">
            <a:spLocks noChangeArrowheads="1"/>
          </p:cNvSpPr>
          <p:nvPr/>
        </p:nvSpPr>
        <p:spPr>
          <a:xfrm>
            <a:off x="2435167" y="1266591"/>
            <a:ext cx="6315111" cy="1836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433" indent="0" algn="just">
              <a:lnSpc>
                <a:spcPct val="100000"/>
              </a:lnSpc>
              <a:spcAft>
                <a:spcPct val="0"/>
              </a:spcAft>
              <a:buClr>
                <a:srgbClr val="FFFF00"/>
              </a:buClr>
              <a:buFont typeface="Times New Roman" panose="02020603050405020304" pitchFamily="18" charset="0"/>
              <a:buNone/>
              <a:defRPr/>
            </a:pPr>
            <a:r>
              <a:rPr lang="en-US" altLang="ru-RU" sz="1600" b="1" dirty="0">
                <a:latin typeface="Calibri" panose="020F0502020204030204" pitchFamily="34" charset="0"/>
                <a:cs typeface="Calibri" panose="020F0502020204030204" pitchFamily="34" charset="0"/>
              </a:rPr>
              <a:t>Progress of implementation of the Seven-Year Plan for the Development of JINR for 2017−2023 and proposals for updates to the Plan</a:t>
            </a:r>
          </a:p>
          <a:p>
            <a:pPr marL="0" indent="0" algn="just">
              <a:lnSpc>
                <a:spcPct val="100000"/>
              </a:lnSpc>
              <a:spcAft>
                <a:spcPts val="1080"/>
              </a:spcAft>
              <a:buFont typeface="Times New Roman" panose="02020603050405020304" pitchFamily="18" charset="0"/>
              <a:buNone/>
              <a:defRPr/>
            </a:pPr>
            <a:r>
              <a:rPr lang="en-US" sz="1600" dirty="0">
                <a:latin typeface="Calibri" panose="020F0502020204030204" pitchFamily="34" charset="0"/>
                <a:ea typeface="Times New Roman" panose="02020603050405020304" pitchFamily="18" charset="0"/>
                <a:cs typeface="Calibri" panose="020F0502020204030204" pitchFamily="34" charset="0"/>
              </a:rPr>
              <a:t>Having heard and discussed the report “Progress of implementation of the Seven-Year Plan for the Development of JINR for 2017−2023 and proposals for updates to the Plan” presented by </a:t>
            </a:r>
            <a:r>
              <a:rPr lang="en-US" sz="1600" b="1" dirty="0">
                <a:latin typeface="Calibri" panose="020F0502020204030204" pitchFamily="34" charset="0"/>
                <a:ea typeface="Times New Roman" panose="02020603050405020304" pitchFamily="18" charset="0"/>
                <a:cs typeface="Calibri" panose="020F0502020204030204" pitchFamily="34" charset="0"/>
              </a:rPr>
              <a:t>Alexander Sorin</a:t>
            </a:r>
            <a:r>
              <a:rPr lang="en-US" sz="1600" dirty="0">
                <a:latin typeface="Calibri" panose="020F0502020204030204" pitchFamily="34" charset="0"/>
                <a:ea typeface="Times New Roman" panose="02020603050405020304" pitchFamily="18" charset="0"/>
                <a:cs typeface="Calibri" panose="020F0502020204030204" pitchFamily="34" charset="0"/>
              </a:rPr>
              <a:t>, Chief Scientific Secretary of JINR, the Committee of Plenipotentiaries</a:t>
            </a:r>
            <a:r>
              <a:rPr lang="en-US" sz="1600" dirty="0">
                <a:ea typeface="Times New Roman" panose="02020603050405020304" pitchFamily="18" charset="0"/>
                <a:cs typeface="Times New Roman" panose="02020603050405020304" pitchFamily="18" charset="0"/>
              </a:rPr>
              <a:t>:</a:t>
            </a:r>
            <a:endParaRPr lang="ru-RU" sz="1600" dirty="0">
              <a:ea typeface="Times New Roman" panose="02020603050405020304" pitchFamily="18" charset="0"/>
              <a:cs typeface="Times New Roman" panose="02020603050405020304" pitchFamily="18" charset="0"/>
            </a:endParaRPr>
          </a:p>
          <a:p>
            <a:pPr marL="31433" indent="0" algn="just">
              <a:lnSpc>
                <a:spcPct val="100000"/>
              </a:lnSpc>
              <a:spcAft>
                <a:spcPct val="0"/>
              </a:spcAft>
              <a:buClr>
                <a:srgbClr val="FFFF00"/>
              </a:buClr>
              <a:buFont typeface="Times New Roman" panose="02020603050405020304" pitchFamily="18" charset="0"/>
              <a:buNone/>
              <a:defRPr/>
            </a:pPr>
            <a:endParaRPr lang="en-GB" altLang="ru-RU" sz="1600" dirty="0"/>
          </a:p>
        </p:txBody>
      </p:sp>
      <p:sp>
        <p:nvSpPr>
          <p:cNvPr id="19" name="TextBox 4">
            <a:extLst>
              <a:ext uri="{FF2B5EF4-FFF2-40B4-BE49-F238E27FC236}">
                <a16:creationId xmlns:a16="http://schemas.microsoft.com/office/drawing/2014/main" id="{AC47313C-4073-4319-8146-8F82789CE606}"/>
              </a:ext>
            </a:extLst>
          </p:cNvPr>
          <p:cNvSpPr txBox="1">
            <a:spLocks noChangeArrowheads="1"/>
          </p:cNvSpPr>
          <p:nvPr/>
        </p:nvSpPr>
        <p:spPr bwMode="auto">
          <a:xfrm>
            <a:off x="2328768" y="2954522"/>
            <a:ext cx="5261562"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1600">
                <a:solidFill>
                  <a:schemeClr val="tx1"/>
                </a:solidFill>
                <a:latin typeface="Arial" panose="020B0604020202020204" pitchFamily="34" charset="0"/>
                <a:ea typeface="SimSun" panose="02010600030101010101" pitchFamily="2" charset="-122"/>
              </a:defRPr>
            </a:lvl1pPr>
            <a:lvl2pPr marL="742950" indent="-285750">
              <a:defRPr sz="1600">
                <a:solidFill>
                  <a:schemeClr val="tx1"/>
                </a:solidFill>
                <a:latin typeface="Arial" panose="020B0604020202020204" pitchFamily="34" charset="0"/>
                <a:ea typeface="SimSun" panose="02010600030101010101" pitchFamily="2" charset="-122"/>
              </a:defRPr>
            </a:lvl2pPr>
            <a:lvl3pPr marL="1143000" indent="-228600">
              <a:defRPr sz="1600">
                <a:solidFill>
                  <a:schemeClr val="tx1"/>
                </a:solidFill>
                <a:latin typeface="Arial" panose="020B0604020202020204" pitchFamily="34" charset="0"/>
                <a:ea typeface="SimSun" panose="02010600030101010101" pitchFamily="2" charset="-122"/>
              </a:defRPr>
            </a:lvl3pPr>
            <a:lvl4pPr marL="1600200" indent="-228600">
              <a:defRPr sz="1600">
                <a:solidFill>
                  <a:schemeClr val="tx1"/>
                </a:solidFill>
                <a:latin typeface="Arial" panose="020B0604020202020204" pitchFamily="34" charset="0"/>
                <a:ea typeface="SimSun" panose="02010600030101010101" pitchFamily="2" charset="-122"/>
              </a:defRPr>
            </a:lvl4pPr>
            <a:lvl5pPr marL="2057400" indent="-228600">
              <a:defRPr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9pPr>
          </a:lstStyle>
          <a:p>
            <a:pPr indent="-198438" algn="just">
              <a:spcBef>
                <a:spcPts val="600"/>
              </a:spcBef>
              <a:buFont typeface="Arial" panose="020B0604020202020204" pitchFamily="34" charset="0"/>
              <a:buChar char="•"/>
            </a:pPr>
            <a:r>
              <a:rPr lang="en-US" altLang="ru-RU" sz="1400" dirty="0">
                <a:latin typeface="Calibri" panose="020F0502020204030204" pitchFamily="34" charset="0"/>
                <a:ea typeface="Times New Roman" panose="02020603050405020304" pitchFamily="18" charset="0"/>
                <a:cs typeface="Calibri" panose="020F0502020204030204" pitchFamily="34" charset="0"/>
              </a:rPr>
              <a:t>appreciated the prepared Brief Report on the Progress of the current Seven-Year Plan for the Development of JINR over 2017–2020 and proposals for updates to the Plan for 2021–2023.</a:t>
            </a:r>
            <a:endParaRPr lang="ru-RU" altLang="ru-RU" sz="1400" dirty="0">
              <a:latin typeface="Calibri" panose="020F0502020204030204" pitchFamily="34" charset="0"/>
              <a:ea typeface="Times New Roman" panose="02020603050405020304" pitchFamily="18" charset="0"/>
              <a:cs typeface="Calibri" panose="020F0502020204030204" pitchFamily="34" charset="0"/>
            </a:endParaRPr>
          </a:p>
          <a:p>
            <a:pPr indent="-198438" algn="just">
              <a:spcBef>
                <a:spcPts val="600"/>
              </a:spcBef>
              <a:buFont typeface="Arial" panose="020B0604020202020204" pitchFamily="34" charset="0"/>
              <a:buChar char="•"/>
            </a:pPr>
            <a:r>
              <a:rPr lang="en-US" altLang="ru-RU" sz="1400" dirty="0">
                <a:latin typeface="Calibri" panose="020F0502020204030204" pitchFamily="34" charset="0"/>
                <a:ea typeface="Times New Roman" panose="02020603050405020304" pitchFamily="18" charset="0"/>
                <a:cs typeface="Calibri" panose="020F0502020204030204" pitchFamily="34" charset="0"/>
              </a:rPr>
              <a:t>endorsed in general the directions proposed by the Directorate for updating the Seven-Year Plan for the Development of JINR in terms of implementing the JINR major projects and requested the final version of the updated Seven-Year Plan to be presented at the CP session in March 2021.</a:t>
            </a:r>
            <a:endParaRPr lang="ru-RU" altLang="ru-RU" sz="1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20" name="Изображение 3" descr="NICA 7 both.jpg">
            <a:extLst>
              <a:ext uri="{FF2B5EF4-FFF2-40B4-BE49-F238E27FC236}">
                <a16:creationId xmlns:a16="http://schemas.microsoft.com/office/drawing/2014/main" id="{A0DF9841-4F56-45E6-92F9-29D03C0714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8852520" y="1342663"/>
            <a:ext cx="3230636" cy="148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29">
            <a:extLst>
              <a:ext uri="{FF2B5EF4-FFF2-40B4-BE49-F238E27FC236}">
                <a16:creationId xmlns:a16="http://schemas.microsoft.com/office/drawing/2014/main" id="{F2BA166E-15C8-46BF-A419-E88D3B58E6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7707086" y="3156891"/>
            <a:ext cx="4376069" cy="148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Рисунок 21">
            <a:extLst>
              <a:ext uri="{FF2B5EF4-FFF2-40B4-BE49-F238E27FC236}">
                <a16:creationId xmlns:a16="http://schemas.microsoft.com/office/drawing/2014/main" id="{67FDD9F2-8446-4DB3-8AF3-4129231B4A31}"/>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102912" y="4954955"/>
            <a:ext cx="3209675" cy="1833675"/>
          </a:xfrm>
          <a:prstGeom prst="rect">
            <a:avLst/>
          </a:prstGeom>
        </p:spPr>
      </p:pic>
      <p:pic>
        <p:nvPicPr>
          <p:cNvPr id="24" name="Рисунок 23">
            <a:extLst>
              <a:ext uri="{FF2B5EF4-FFF2-40B4-BE49-F238E27FC236}">
                <a16:creationId xmlns:a16="http://schemas.microsoft.com/office/drawing/2014/main" id="{AF08AFC5-E140-46EA-8E1A-A30BAC160ED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94160" y="4954955"/>
            <a:ext cx="1718483" cy="1833675"/>
          </a:xfrm>
          <a:prstGeom prst="rect">
            <a:avLst/>
          </a:prstGeom>
        </p:spPr>
      </p:pic>
      <p:pic>
        <p:nvPicPr>
          <p:cNvPr id="25" name="Рисунок 1">
            <a:extLst>
              <a:ext uri="{FF2B5EF4-FFF2-40B4-BE49-F238E27FC236}">
                <a16:creationId xmlns:a16="http://schemas.microsoft.com/office/drawing/2014/main" id="{0C8BD217-ED04-4392-9358-D2DE1127ED2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57381" y="5270079"/>
            <a:ext cx="1008578" cy="30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2">
            <a:extLst>
              <a:ext uri="{FF2B5EF4-FFF2-40B4-BE49-F238E27FC236}">
                <a16:creationId xmlns:a16="http://schemas.microsoft.com/office/drawing/2014/main" id="{F1B86AA1-5207-42B8-8ADD-BEB0EF3591CA}"/>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409584" y="5959928"/>
            <a:ext cx="790776" cy="42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26">
            <a:extLst>
              <a:ext uri="{FF2B5EF4-FFF2-40B4-BE49-F238E27FC236}">
                <a16:creationId xmlns:a16="http://schemas.microsoft.com/office/drawing/2014/main" id="{69771F19-31DB-448B-A85D-3E2BFE34E3D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99323" y="5609450"/>
            <a:ext cx="1008577" cy="440177"/>
          </a:xfrm>
          <a:prstGeom prst="rect">
            <a:avLst/>
          </a:prstGeom>
        </p:spPr>
      </p:pic>
      <p:pic>
        <p:nvPicPr>
          <p:cNvPr id="28" name="Рисунок 27">
            <a:extLst>
              <a:ext uri="{FF2B5EF4-FFF2-40B4-BE49-F238E27FC236}">
                <a16:creationId xmlns:a16="http://schemas.microsoft.com/office/drawing/2014/main" id="{665E6E02-B857-4AC9-B226-ED32D15C848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437839" y="4927578"/>
            <a:ext cx="1887263" cy="1859301"/>
          </a:xfrm>
          <a:prstGeom prst="rect">
            <a:avLst/>
          </a:prstGeom>
          <a:ln w="3175">
            <a:solidFill>
              <a:schemeClr val="bg1">
                <a:lumMod val="85000"/>
              </a:schemeClr>
            </a:solidFill>
          </a:ln>
          <a:effectLst/>
        </p:spPr>
      </p:pic>
      <p:pic>
        <p:nvPicPr>
          <p:cNvPr id="29" name="Рисунок 30">
            <a:extLst>
              <a:ext uri="{FF2B5EF4-FFF2-40B4-BE49-F238E27FC236}">
                <a16:creationId xmlns:a16="http://schemas.microsoft.com/office/drawing/2014/main" id="{D1C00902-C0F4-4ED1-B06A-20BFDA00FD5D}"/>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6318173" y="4927579"/>
            <a:ext cx="1999146" cy="185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 name="Группа 40">
            <a:extLst>
              <a:ext uri="{FF2B5EF4-FFF2-40B4-BE49-F238E27FC236}">
                <a16:creationId xmlns:a16="http://schemas.microsoft.com/office/drawing/2014/main" id="{E7625C03-0B22-4EEB-8A0C-1C8AAD3585C3}"/>
              </a:ext>
            </a:extLst>
          </p:cNvPr>
          <p:cNvGrpSpPr/>
          <p:nvPr/>
        </p:nvGrpSpPr>
        <p:grpSpPr>
          <a:xfrm>
            <a:off x="177152" y="1405294"/>
            <a:ext cx="2169887" cy="2852391"/>
            <a:chOff x="177152" y="1405294"/>
            <a:chExt cx="2169887" cy="2852391"/>
          </a:xfrm>
        </p:grpSpPr>
        <p:grpSp>
          <p:nvGrpSpPr>
            <p:cNvPr id="38" name="Группа 37">
              <a:extLst>
                <a:ext uri="{FF2B5EF4-FFF2-40B4-BE49-F238E27FC236}">
                  <a16:creationId xmlns:a16="http://schemas.microsoft.com/office/drawing/2014/main" id="{BA235C4A-B800-489C-A608-4D360968FF07}"/>
                </a:ext>
              </a:extLst>
            </p:cNvPr>
            <p:cNvGrpSpPr/>
            <p:nvPr/>
          </p:nvGrpSpPr>
          <p:grpSpPr>
            <a:xfrm>
              <a:off x="177152" y="1405294"/>
              <a:ext cx="2169887" cy="2852391"/>
              <a:chOff x="9815632" y="-1086788"/>
              <a:chExt cx="2823361" cy="3711406"/>
            </a:xfrm>
          </p:grpSpPr>
          <p:pic>
            <p:nvPicPr>
              <p:cNvPr id="34" name="Рисунок 33">
                <a:extLst>
                  <a:ext uri="{FF2B5EF4-FFF2-40B4-BE49-F238E27FC236}">
                    <a16:creationId xmlns:a16="http://schemas.microsoft.com/office/drawing/2014/main" id="{4114F96C-ED18-43CF-9D95-5B6B4BB1938E}"/>
                  </a:ext>
                </a:extLst>
              </p:cNvPr>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815632" y="-1086788"/>
                <a:ext cx="2772272" cy="2788275"/>
              </a:xfrm>
              <a:prstGeom prst="rect">
                <a:avLst/>
              </a:prstGeom>
              <a:noFill/>
            </p:spPr>
          </p:pic>
          <p:sp>
            <p:nvSpPr>
              <p:cNvPr id="35" name="Прямоугольник 34">
                <a:extLst>
                  <a:ext uri="{FF2B5EF4-FFF2-40B4-BE49-F238E27FC236}">
                    <a16:creationId xmlns:a16="http://schemas.microsoft.com/office/drawing/2014/main" id="{EC7D6FEC-6F18-4321-9887-5E0B3BBC477A}"/>
                  </a:ext>
                </a:extLst>
              </p:cNvPr>
              <p:cNvSpPr/>
              <p:nvPr/>
            </p:nvSpPr>
            <p:spPr>
              <a:xfrm>
                <a:off x="9889000" y="-54848"/>
                <a:ext cx="2627436" cy="1496906"/>
              </a:xfrm>
              <a:prstGeom prst="rect">
                <a:avLst/>
              </a:prstGeom>
            </p:spPr>
            <p:txBody>
              <a:bodyPr wrap="square">
                <a:spAutoFit/>
              </a:bodyPr>
              <a:lstStyle/>
              <a:p>
                <a:pPr algn="ctr">
                  <a:lnSpc>
                    <a:spcPct val="110000"/>
                  </a:lnSpc>
                  <a:spcBef>
                    <a:spcPts val="600"/>
                  </a:spcBef>
                  <a:spcAft>
                    <a:spcPts val="1000"/>
                  </a:spcAft>
                </a:pPr>
                <a:r>
                  <a:rPr lang="en-US" sz="9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t>Brief progress report </a:t>
                </a:r>
                <a:br>
                  <a:rPr lang="en-US" sz="9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br>
                <a:r>
                  <a:rPr lang="en-US" sz="9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t>on the implementation of </a:t>
                </a:r>
                <a:br>
                  <a:rPr lang="en-US" sz="9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br>
                <a:r>
                  <a:rPr lang="en-US" sz="9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t>the current Seven-Year Plan for the Development of JINR for 2017–2020 </a:t>
                </a:r>
                <a:br>
                  <a:rPr lang="en-US" sz="9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br>
                <a:r>
                  <a:rPr lang="en-US" sz="9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t>and </a:t>
                </a:r>
                <a:br>
                  <a:rPr lang="en-US" sz="9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br>
                <a:r>
                  <a:rPr lang="en-US" sz="9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t>suggested amendments to the Plan </a:t>
                </a:r>
                <a:br>
                  <a:rPr lang="en-US" sz="9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br>
                <a:r>
                  <a:rPr lang="en-US" sz="900" b="1" dirty="0">
                    <a:solidFill>
                      <a:srgbClr val="FFFFFF"/>
                    </a:solidFill>
                    <a:latin typeface="Times New Roman" panose="02020603050405020304" pitchFamily="18" charset="0"/>
                    <a:ea typeface="Constantia" panose="02030602050306030303" pitchFamily="18" charset="0"/>
                    <a:cs typeface="Times New Roman" panose="02020603050405020304" pitchFamily="18" charset="0"/>
                  </a:rPr>
                  <a:t>for 2021–2023</a:t>
                </a:r>
                <a:endParaRPr lang="ru-RU" sz="900" b="1"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p:txBody>
          </p:sp>
          <p:sp>
            <p:nvSpPr>
              <p:cNvPr id="36" name="Прямоугольник 35">
                <a:extLst>
                  <a:ext uri="{FF2B5EF4-FFF2-40B4-BE49-F238E27FC236}">
                    <a16:creationId xmlns:a16="http://schemas.microsoft.com/office/drawing/2014/main" id="{638E2CC9-027E-4179-AEA8-BDDB09C72288}"/>
                  </a:ext>
                </a:extLst>
              </p:cNvPr>
              <p:cNvSpPr/>
              <p:nvPr/>
            </p:nvSpPr>
            <p:spPr>
              <a:xfrm>
                <a:off x="9831147" y="-347204"/>
                <a:ext cx="2807846" cy="260303"/>
              </a:xfrm>
              <a:prstGeom prst="rect">
                <a:avLst/>
              </a:prstGeom>
            </p:spPr>
            <p:txBody>
              <a:bodyPr wrap="none">
                <a:spAutoFit/>
              </a:bodyPr>
              <a:lstStyle/>
              <a:p>
                <a:pPr algn="ctr">
                  <a:spcAft>
                    <a:spcPts val="0"/>
                  </a:spcAft>
                </a:pPr>
                <a:r>
                  <a:rPr lang="en-US" sz="700" b="1" cap="all" dirty="0">
                    <a:solidFill>
                      <a:srgbClr val="FFFFFF"/>
                    </a:solidFill>
                    <a:latin typeface="Times New Roman" panose="02020603050405020304" pitchFamily="18" charset="0"/>
                    <a:ea typeface="Times New Roman" panose="02020603050405020304" pitchFamily="18" charset="0"/>
                  </a:rPr>
                  <a:t>Joint institute for nuclear research</a:t>
                </a:r>
                <a:endParaRPr lang="ru-RU" sz="300" b="1" dirty="0">
                  <a:effectLst/>
                  <a:latin typeface="Times New Roman" panose="02020603050405020304" pitchFamily="18" charset="0"/>
                  <a:ea typeface="Times New Roman" panose="02020603050405020304" pitchFamily="18" charset="0"/>
                </a:endParaRPr>
              </a:p>
            </p:txBody>
          </p:sp>
          <p:pic>
            <p:nvPicPr>
              <p:cNvPr id="37" name="Рисунок 36">
                <a:extLst>
                  <a:ext uri="{FF2B5EF4-FFF2-40B4-BE49-F238E27FC236}">
                    <a16:creationId xmlns:a16="http://schemas.microsoft.com/office/drawing/2014/main" id="{4B07F00A-1962-4544-9A98-0D877A0A9872}"/>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0772682" y="-984550"/>
                <a:ext cx="925832" cy="613019"/>
              </a:xfrm>
              <a:prstGeom prst="rect">
                <a:avLst/>
              </a:prstGeom>
            </p:spPr>
          </p:pic>
          <p:sp>
            <p:nvSpPr>
              <p:cNvPr id="33" name="Прямоугольник 32">
                <a:extLst>
                  <a:ext uri="{FF2B5EF4-FFF2-40B4-BE49-F238E27FC236}">
                    <a16:creationId xmlns:a16="http://schemas.microsoft.com/office/drawing/2014/main" id="{C648C02D-B78D-4BD7-8028-0C2A3589C827}"/>
                  </a:ext>
                </a:extLst>
              </p:cNvPr>
              <p:cNvSpPr/>
              <p:nvPr/>
            </p:nvSpPr>
            <p:spPr>
              <a:xfrm>
                <a:off x="9815632" y="-1086788"/>
                <a:ext cx="2772272" cy="37114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9" name="TextBox 38">
              <a:extLst>
                <a:ext uri="{FF2B5EF4-FFF2-40B4-BE49-F238E27FC236}">
                  <a16:creationId xmlns:a16="http://schemas.microsoft.com/office/drawing/2014/main" id="{837B270B-6BDC-4DDB-8FCD-072A7F551936}"/>
                </a:ext>
              </a:extLst>
            </p:cNvPr>
            <p:cNvSpPr txBox="1"/>
            <p:nvPr/>
          </p:nvSpPr>
          <p:spPr>
            <a:xfrm>
              <a:off x="773584" y="3928675"/>
              <a:ext cx="941283" cy="276999"/>
            </a:xfrm>
            <a:prstGeom prst="rect">
              <a:avLst/>
            </a:prstGeom>
            <a:noFill/>
          </p:spPr>
          <p:txBody>
            <a:bodyPr wrap="none" rtlCol="0">
              <a:spAutoFit/>
            </a:bodyPr>
            <a:lstStyle/>
            <a:p>
              <a:r>
                <a:rPr lang="en-US" sz="1200" dirty="0" err="1">
                  <a:latin typeface="Times New Roman" panose="02020603050405020304" pitchFamily="18" charset="0"/>
                  <a:cs typeface="Times New Roman" panose="02020603050405020304" pitchFamily="18" charset="0"/>
                </a:rPr>
                <a:t>Dubna</a:t>
              </a:r>
              <a:r>
                <a:rPr lang="en-US" sz="1200" dirty="0">
                  <a:latin typeface="Times New Roman" panose="02020603050405020304" pitchFamily="18" charset="0"/>
                  <a:cs typeface="Times New Roman" panose="02020603050405020304" pitchFamily="18" charset="0"/>
                </a:rPr>
                <a:t> 2020</a:t>
              </a:r>
              <a:endParaRPr lang="ru-RU" sz="1200" dirty="0">
                <a:latin typeface="Times New Roman" panose="02020603050405020304" pitchFamily="18" charset="0"/>
                <a:cs typeface="Times New Roman" panose="02020603050405020304" pitchFamily="18" charset="0"/>
              </a:endParaRPr>
            </a:p>
          </p:txBody>
        </p:sp>
      </p:grpSp>
      <p:grpSp>
        <p:nvGrpSpPr>
          <p:cNvPr id="44" name="Группа 43">
            <a:extLst>
              <a:ext uri="{FF2B5EF4-FFF2-40B4-BE49-F238E27FC236}">
                <a16:creationId xmlns:a16="http://schemas.microsoft.com/office/drawing/2014/main" id="{FA0DECEE-2732-4942-917C-37586140C1BA}"/>
              </a:ext>
            </a:extLst>
          </p:cNvPr>
          <p:cNvGrpSpPr/>
          <p:nvPr/>
        </p:nvGrpSpPr>
        <p:grpSpPr>
          <a:xfrm>
            <a:off x="10445622" y="4924757"/>
            <a:ext cx="1627047" cy="1859301"/>
            <a:chOff x="10445622" y="4852186"/>
            <a:chExt cx="1627047" cy="1859301"/>
          </a:xfrm>
        </p:grpSpPr>
        <p:pic>
          <p:nvPicPr>
            <p:cNvPr id="43" name="Рисунок 42">
              <a:extLst>
                <a:ext uri="{FF2B5EF4-FFF2-40B4-BE49-F238E27FC236}">
                  <a16:creationId xmlns:a16="http://schemas.microsoft.com/office/drawing/2014/main" id="{261F9186-DB50-4819-B57A-36B10120AC4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0445622" y="4852186"/>
              <a:ext cx="1627047" cy="1859301"/>
            </a:xfrm>
            <a:prstGeom prst="rect">
              <a:avLst/>
            </a:prstGeom>
          </p:spPr>
        </p:pic>
        <p:sp>
          <p:nvSpPr>
            <p:cNvPr id="42" name="TextBox 41">
              <a:extLst>
                <a:ext uri="{FF2B5EF4-FFF2-40B4-BE49-F238E27FC236}">
                  <a16:creationId xmlns:a16="http://schemas.microsoft.com/office/drawing/2014/main" id="{59492FA7-2E52-43A5-9753-6D1485BCC3A8}"/>
                </a:ext>
              </a:extLst>
            </p:cNvPr>
            <p:cNvSpPr txBox="1"/>
            <p:nvPr/>
          </p:nvSpPr>
          <p:spPr>
            <a:xfrm>
              <a:off x="11366090" y="5604386"/>
              <a:ext cx="606256" cy="215444"/>
            </a:xfrm>
            <a:prstGeom prst="rect">
              <a:avLst/>
            </a:prstGeom>
            <a:noFill/>
          </p:spPr>
          <p:txBody>
            <a:bodyPr wrap="none" rtlCol="0">
              <a:spAutoFit/>
            </a:bodyPr>
            <a:lstStyle/>
            <a:p>
              <a:r>
                <a:rPr lang="en-US" sz="800" b="1" dirty="0">
                  <a:solidFill>
                    <a:schemeClr val="bg1"/>
                  </a:solidFill>
                  <a:latin typeface="Arial" panose="020B0604020202020204" pitchFamily="34" charset="0"/>
                  <a:cs typeface="Arial" panose="020B0604020202020204" pitchFamily="34" charset="0"/>
                </a:rPr>
                <a:t>CENTRE</a:t>
              </a:r>
              <a:endParaRPr lang="ru-RU" sz="800" b="1" dirty="0">
                <a:solidFill>
                  <a:schemeClr val="bg1"/>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A96501C7-815F-47AC-BB2B-2ECA91D904B5}"/>
                </a:ext>
              </a:extLst>
            </p:cNvPr>
            <p:cNvSpPr txBox="1"/>
            <p:nvPr/>
          </p:nvSpPr>
          <p:spPr>
            <a:xfrm>
              <a:off x="11440202" y="5232241"/>
              <a:ext cx="418704" cy="215444"/>
            </a:xfrm>
            <a:prstGeom prst="rect">
              <a:avLst/>
            </a:prstGeom>
            <a:noFill/>
          </p:spPr>
          <p:txBody>
            <a:bodyPr wrap="none" rtlCol="0">
              <a:spAutoFit/>
            </a:bodyPr>
            <a:lstStyle/>
            <a:p>
              <a:r>
                <a:rPr lang="en-US" sz="800" b="1" dirty="0">
                  <a:solidFill>
                    <a:schemeClr val="bg1"/>
                  </a:solidFill>
                  <a:latin typeface="Arial" panose="020B0604020202020204" pitchFamily="34" charset="0"/>
                  <a:cs typeface="Arial" panose="020B0604020202020204" pitchFamily="34" charset="0"/>
                </a:rPr>
                <a:t>JINR</a:t>
              </a:r>
              <a:endParaRPr lang="ru-RU" sz="800" b="1" dirty="0">
                <a:solidFill>
                  <a:schemeClr val="bg1"/>
                </a:solidFill>
                <a:latin typeface="Arial" panose="020B0604020202020204" pitchFamily="34" charset="0"/>
                <a:cs typeface="Arial" panose="020B0604020202020204" pitchFamily="34" charset="0"/>
              </a:endParaRPr>
            </a:p>
          </p:txBody>
        </p:sp>
      </p:grpSp>
      <p:pic>
        <p:nvPicPr>
          <p:cNvPr id="31" name="Рисунок 30">
            <a:extLst>
              <a:ext uri="{FF2B5EF4-FFF2-40B4-BE49-F238E27FC236}">
                <a16:creationId xmlns:a16="http://schemas.microsoft.com/office/drawing/2014/main" id="{809C4D4B-DF75-4ABB-9F99-0DED6457E02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32" name="Прямоугольник 31">
            <a:extLst>
              <a:ext uri="{FF2B5EF4-FFF2-40B4-BE49-F238E27FC236}">
                <a16:creationId xmlns:a16="http://schemas.microsoft.com/office/drawing/2014/main" id="{D1B30BF8-93BC-49E7-BDE5-43CA5F3271DC}"/>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3135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Прямоугольник 12"/>
          <p:cNvSpPr/>
          <p:nvPr/>
        </p:nvSpPr>
        <p:spPr bwMode="auto">
          <a:xfrm>
            <a:off x="8765414" y="735040"/>
            <a:ext cx="3287125" cy="2613707"/>
          </a:xfrm>
          <a:prstGeom prst="rect">
            <a:avLst/>
          </a:prstGeom>
          <a:solidFill>
            <a:srgbClr val="357E8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fontAlgn="base" hangingPunct="0">
              <a:lnSpc>
                <a:spcPct val="93000"/>
              </a:lnSpc>
              <a:spcBef>
                <a:spcPct val="0"/>
              </a:spcBef>
              <a:spcAft>
                <a:spcPct val="0"/>
              </a:spcAft>
              <a:buClr>
                <a:srgbClr val="000000"/>
              </a:buClr>
              <a:buSzPct val="100000"/>
              <a:buFont typeface="Times New Roman" pitchFamily="16" charset="0"/>
              <a:buNone/>
            </a:pPr>
            <a:endParaRPr lang="ru-RU">
              <a:solidFill>
                <a:srgbClr val="000000"/>
              </a:solidFill>
              <a:ea typeface="SimSun" charset="-122"/>
            </a:endParaRPr>
          </a:p>
        </p:txBody>
      </p:sp>
      <p:sp>
        <p:nvSpPr>
          <p:cNvPr id="2" name="TextBox 1"/>
          <p:cNvSpPr txBox="1"/>
          <p:nvPr/>
        </p:nvSpPr>
        <p:spPr>
          <a:xfrm>
            <a:off x="991138" y="43440"/>
            <a:ext cx="10261079" cy="584775"/>
          </a:xfrm>
          <a:prstGeom prst="rect">
            <a:avLst/>
          </a:prstGeom>
          <a:noFill/>
        </p:spPr>
        <p:txBody>
          <a:bodyPr wrap="none" rtlCol="0">
            <a:spAutoFit/>
          </a:bodyPr>
          <a:lstStyle/>
          <a:p>
            <a:r>
              <a:rPr lang="en-US" sz="3200" b="1" cap="small" dirty="0">
                <a:solidFill>
                  <a:srgbClr val="0066CC"/>
                </a:solidFill>
                <a:latin typeface="Calibri" panose="020F0502020204030204" pitchFamily="34" charset="0"/>
                <a:cs typeface="Calibri" panose="020F0502020204030204" pitchFamily="34" charset="0"/>
              </a:rPr>
              <a:t>JINR and BMBF launch new cooperation </a:t>
            </a:r>
            <a:r>
              <a:rPr lang="en-US" sz="3200" b="1" cap="small" dirty="0" err="1">
                <a:solidFill>
                  <a:srgbClr val="0066CC"/>
                </a:solidFill>
                <a:latin typeface="Calibri" panose="020F0502020204030204" pitchFamily="34" charset="0"/>
                <a:cs typeface="Calibri" panose="020F0502020204030204" pitchFamily="34" charset="0"/>
              </a:rPr>
              <a:t>programme</a:t>
            </a:r>
            <a:r>
              <a:rPr lang="en-US" sz="3200" b="1" cap="small" dirty="0">
                <a:solidFill>
                  <a:srgbClr val="0066CC"/>
                </a:solidFill>
                <a:latin typeface="Calibri" panose="020F0502020204030204" pitchFamily="34" charset="0"/>
                <a:cs typeface="Calibri" panose="020F0502020204030204" pitchFamily="34" charset="0"/>
              </a:rPr>
              <a:t> in 2021</a:t>
            </a:r>
          </a:p>
        </p:txBody>
      </p:sp>
      <p:pic>
        <p:nvPicPr>
          <p:cNvPr id="1026" name="Picture 2" descr="https://f.vividscreen.info/soft/459d276494d353d497c54a32ed7e3dba/Germany-Flag-1440x90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29518" y="145330"/>
            <a:ext cx="680220" cy="4251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8926" y="1010809"/>
            <a:ext cx="3983013" cy="630942"/>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JINR-BMBF Coordination Committee</a:t>
            </a:r>
            <a:endParaRPr lang="ru-RU" sz="2000" dirty="0">
              <a:latin typeface="Calibri" panose="020F0502020204030204" pitchFamily="34" charset="0"/>
              <a:cs typeface="Calibri" panose="020F0502020204030204" pitchFamily="34" charset="0"/>
            </a:endParaRPr>
          </a:p>
          <a:p>
            <a:r>
              <a:rPr lang="en-US" sz="1500" dirty="0">
                <a:latin typeface="Calibri" panose="020F0502020204030204" pitchFamily="34" charset="0"/>
                <a:cs typeface="Calibri" panose="020F0502020204030204" pitchFamily="34" charset="0"/>
              </a:rPr>
              <a:t>30 October 2020, videoconference, 27</a:t>
            </a:r>
            <a:r>
              <a:rPr lang="en-US" sz="1500" baseline="30000" dirty="0">
                <a:latin typeface="Calibri" panose="020F0502020204030204" pitchFamily="34" charset="0"/>
                <a:cs typeface="Calibri" panose="020F0502020204030204" pitchFamily="34" charset="0"/>
              </a:rPr>
              <a:t>th</a:t>
            </a:r>
            <a:r>
              <a:rPr lang="en-US" sz="1500" dirty="0">
                <a:latin typeface="Calibri" panose="020F0502020204030204" pitchFamily="34" charset="0"/>
                <a:cs typeface="Calibri" panose="020F0502020204030204" pitchFamily="34" charset="0"/>
              </a:rPr>
              <a:t> session </a:t>
            </a:r>
          </a:p>
        </p:txBody>
      </p:sp>
      <p:sp>
        <p:nvSpPr>
          <p:cNvPr id="7" name="TextBox 6"/>
          <p:cNvSpPr txBox="1"/>
          <p:nvPr/>
        </p:nvSpPr>
        <p:spPr>
          <a:xfrm>
            <a:off x="8864142" y="3440750"/>
            <a:ext cx="3246453" cy="1446550"/>
          </a:xfrm>
          <a:prstGeom prst="rect">
            <a:avLst/>
          </a:prstGeom>
          <a:noFill/>
          <a:ln>
            <a:noFill/>
          </a:ln>
        </p:spPr>
        <p:txBody>
          <a:bodyPr wrap="square" rtlCol="0">
            <a:spAutoFit/>
          </a:bodyPr>
          <a:lstStyle/>
          <a:p>
            <a:pPr algn="ctr"/>
            <a:r>
              <a:rPr lang="en-US" sz="1200" dirty="0"/>
              <a:t>Agreement between JINR and FAIR/GSI </a:t>
            </a:r>
          </a:p>
          <a:p>
            <a:pPr algn="ctr"/>
            <a:r>
              <a:rPr lang="en-US" sz="1200" dirty="0"/>
              <a:t>on the establishment of a series </a:t>
            </a:r>
          </a:p>
          <a:p>
            <a:pPr algn="ctr"/>
            <a:r>
              <a:rPr lang="en-US" sz="1200" dirty="0"/>
              <a:t>of Dubna-Darmstadt </a:t>
            </a:r>
          </a:p>
          <a:p>
            <a:pPr algn="ctr"/>
            <a:r>
              <a:rPr lang="en-US" sz="1200" dirty="0"/>
              <a:t>joint international schools</a:t>
            </a:r>
            <a:endParaRPr lang="en-US" sz="1200" baseline="30000" dirty="0"/>
          </a:p>
          <a:p>
            <a:pPr algn="ctr"/>
            <a:r>
              <a:rPr lang="en-US" sz="2000" dirty="0"/>
              <a:t>D</a:t>
            </a:r>
            <a:r>
              <a:rPr lang="en-US" sz="2000" baseline="30000" dirty="0"/>
              <a:t>2</a:t>
            </a:r>
          </a:p>
          <a:p>
            <a:r>
              <a:rPr lang="en-US" sz="1000" i="1" dirty="0"/>
              <a:t>Paolo </a:t>
            </a:r>
            <a:r>
              <a:rPr lang="en-US" sz="1000" i="1" dirty="0" err="1"/>
              <a:t>Giubellino</a:t>
            </a:r>
            <a:r>
              <a:rPr lang="en-US" sz="1000" i="1" dirty="0"/>
              <a:t>, FAIR/GSI Science Director </a:t>
            </a:r>
          </a:p>
          <a:p>
            <a:r>
              <a:rPr lang="en-US" sz="1000" i="1" dirty="0"/>
              <a:t>Boris </a:t>
            </a:r>
            <a:r>
              <a:rPr lang="en-US" sz="1000" i="1" dirty="0" err="1"/>
              <a:t>Sharkov</a:t>
            </a:r>
            <a:r>
              <a:rPr lang="en-US" sz="1000" i="1" dirty="0"/>
              <a:t>, JINR Vice-Director</a:t>
            </a:r>
            <a:r>
              <a:rPr lang="en-US" sz="1000" dirty="0"/>
              <a:t> </a:t>
            </a:r>
            <a:endParaRPr lang="ru-RU" sz="1000" dirty="0"/>
          </a:p>
        </p:txBody>
      </p:sp>
      <p:sp>
        <p:nvSpPr>
          <p:cNvPr id="8" name="TextBox 7"/>
          <p:cNvSpPr txBox="1"/>
          <p:nvPr/>
        </p:nvSpPr>
        <p:spPr>
          <a:xfrm>
            <a:off x="8823470" y="5907382"/>
            <a:ext cx="3145475" cy="276999"/>
          </a:xfrm>
          <a:prstGeom prst="rect">
            <a:avLst/>
          </a:prstGeom>
          <a:noFill/>
        </p:spPr>
        <p:txBody>
          <a:bodyPr wrap="square" rtlCol="0">
            <a:spAutoFit/>
          </a:bodyPr>
          <a:lstStyle/>
          <a:p>
            <a:endParaRPr lang="ru-RU" sz="1200" dirty="0">
              <a:solidFill>
                <a:srgbClr val="000000"/>
              </a:solidFill>
            </a:endParaRPr>
          </a:p>
        </p:txBody>
      </p:sp>
      <p:sp>
        <p:nvSpPr>
          <p:cNvPr id="9" name="Прямоугольник 8"/>
          <p:cNvSpPr/>
          <p:nvPr/>
        </p:nvSpPr>
        <p:spPr>
          <a:xfrm>
            <a:off x="8608846" y="735041"/>
            <a:ext cx="3570108" cy="738664"/>
          </a:xfrm>
          <a:prstGeom prst="rect">
            <a:avLst/>
          </a:prstGeom>
        </p:spPr>
        <p:txBody>
          <a:bodyPr wrap="square">
            <a:spAutoFit/>
          </a:bodyPr>
          <a:lstStyle/>
          <a:p>
            <a:pPr algn="ctr">
              <a:defRPr/>
            </a:pPr>
            <a:r>
              <a:rPr lang="en-US" sz="1400" dirty="0">
                <a:solidFill>
                  <a:srgbClr val="FFFFFF"/>
                </a:solidFill>
              </a:rPr>
              <a:t>At the previous meeting the</a:t>
            </a:r>
          </a:p>
          <a:p>
            <a:pPr algn="ctr">
              <a:defRPr/>
            </a:pPr>
            <a:r>
              <a:rPr lang="en-US" sz="1400" dirty="0">
                <a:solidFill>
                  <a:srgbClr val="FFFFFF"/>
                </a:solidFill>
                <a:cs typeface="Arial" panose="020B0604020202020204" pitchFamily="34" charset="0"/>
              </a:rPr>
              <a:t>“Neutron </a:t>
            </a:r>
            <a:r>
              <a:rPr lang="en-US" sz="1400" dirty="0" err="1">
                <a:solidFill>
                  <a:srgbClr val="FFFFFF"/>
                </a:solidFill>
                <a:cs typeface="Arial" panose="020B0604020202020204" pitchFamily="34" charset="0"/>
              </a:rPr>
              <a:t>programme</a:t>
            </a:r>
            <a:r>
              <a:rPr lang="en-US" sz="1400" dirty="0">
                <a:solidFill>
                  <a:srgbClr val="FFFFFF"/>
                </a:solidFill>
                <a:cs typeface="Arial" panose="020B0604020202020204" pitchFamily="34" charset="0"/>
              </a:rPr>
              <a:t>” was established</a:t>
            </a:r>
          </a:p>
          <a:p>
            <a:pPr algn="ctr">
              <a:defRPr/>
            </a:pPr>
            <a:r>
              <a:rPr lang="en-US" sz="1400" dirty="0">
                <a:solidFill>
                  <a:srgbClr val="FFFFFF"/>
                </a:solidFill>
                <a:cs typeface="Arial" panose="020B0604020202020204" pitchFamily="34" charset="0"/>
              </a:rPr>
              <a:t>with its own steering committee </a:t>
            </a:r>
          </a:p>
        </p:txBody>
      </p:sp>
      <p:pic>
        <p:nvPicPr>
          <p:cNvPr id="12" name="Рисунок 11"/>
          <p:cNvPicPr>
            <a:picLocks noChangeAspect="1"/>
          </p:cNvPicPr>
          <p:nvPr/>
        </p:nvPicPr>
        <p:blipFill>
          <a:blip r:embed="rId4" cstate="screen">
            <a:extLst>
              <a:ext uri="{BEBA8EAE-BF5A-486C-A8C5-ECC9F3942E4B}">
                <a14:imgProps xmlns:a14="http://schemas.microsoft.com/office/drawing/2010/main">
                  <a14:imgLayer r:embed="rId5">
                    <a14:imgEffect>
                      <a14:sharpenSoften amount="39000"/>
                    </a14:imgEffect>
                  </a14:imgLayer>
                </a14:imgProps>
              </a:ext>
              <a:ext uri="{28A0092B-C50C-407E-A947-70E740481C1C}">
                <a14:useLocalDpi xmlns:a14="http://schemas.microsoft.com/office/drawing/2010/main"/>
              </a:ext>
            </a:extLst>
          </a:blip>
          <a:stretch>
            <a:fillRect/>
          </a:stretch>
        </p:blipFill>
        <p:spPr>
          <a:xfrm>
            <a:off x="4793466" y="727846"/>
            <a:ext cx="3806751" cy="2620901"/>
          </a:xfrm>
          <a:prstGeom prst="rect">
            <a:avLst/>
          </a:prstGeom>
        </p:spPr>
      </p:pic>
      <p:sp>
        <p:nvSpPr>
          <p:cNvPr id="15" name="TextBox 14"/>
          <p:cNvSpPr txBox="1"/>
          <p:nvPr/>
        </p:nvSpPr>
        <p:spPr>
          <a:xfrm>
            <a:off x="157837" y="1622555"/>
            <a:ext cx="4310795" cy="1769715"/>
          </a:xfrm>
          <a:prstGeom prst="rect">
            <a:avLst/>
          </a:prstGeom>
          <a:noFill/>
        </p:spPr>
        <p:txBody>
          <a:bodyPr wrap="none" rtlCol="0">
            <a:spAutoFit/>
          </a:bodyPr>
          <a:lstStyle/>
          <a:p>
            <a:pPr marL="285750" indent="-285750">
              <a:buFont typeface="Wingdings" panose="05000000000000000000" pitchFamily="2" charset="2"/>
              <a:buChar char="§"/>
            </a:pPr>
            <a:r>
              <a:rPr lang="en-US" sz="1400" dirty="0"/>
              <a:t>New cooperation structure finalized</a:t>
            </a:r>
          </a:p>
          <a:p>
            <a:pPr marL="742950" lvl="1" indent="-285750">
              <a:buFont typeface="Wingdings" panose="05000000000000000000" pitchFamily="2" charset="2"/>
              <a:buChar char="q"/>
            </a:pPr>
            <a:r>
              <a:rPr lang="en-US" sz="1200" dirty="0"/>
              <a:t>Heisenberg-Landau cooperation </a:t>
            </a:r>
            <a:r>
              <a:rPr lang="en-US" sz="1200" dirty="0" err="1"/>
              <a:t>programme</a:t>
            </a:r>
            <a:r>
              <a:rPr lang="en-US" sz="1200" dirty="0"/>
              <a:t> </a:t>
            </a:r>
          </a:p>
          <a:p>
            <a:pPr marL="742950" lvl="1" indent="-285750">
              <a:buFont typeface="Wingdings" panose="05000000000000000000" pitchFamily="2" charset="2"/>
              <a:buChar char="q"/>
            </a:pPr>
            <a:r>
              <a:rPr lang="en-US" sz="1200" dirty="0"/>
              <a:t>Neutron </a:t>
            </a:r>
            <a:r>
              <a:rPr lang="en-US" sz="1200" dirty="0" err="1"/>
              <a:t>programme</a:t>
            </a:r>
            <a:r>
              <a:rPr lang="en-US" sz="1200" dirty="0"/>
              <a:t> </a:t>
            </a:r>
          </a:p>
          <a:p>
            <a:pPr marL="742950" lvl="1" indent="-285750">
              <a:buFont typeface="Wingdings" panose="05000000000000000000" pitchFamily="2" charset="2"/>
              <a:buChar char="q"/>
            </a:pPr>
            <a:r>
              <a:rPr lang="en-US" sz="1200" dirty="0"/>
              <a:t>Young scientists </a:t>
            </a:r>
            <a:r>
              <a:rPr lang="en-US" sz="1200" dirty="0" err="1"/>
              <a:t>programme</a:t>
            </a:r>
            <a:endParaRPr lang="en-US" sz="1200" dirty="0"/>
          </a:p>
          <a:p>
            <a:pPr marL="285750" indent="-285750">
              <a:buFont typeface="Wingdings" panose="05000000000000000000" pitchFamily="2" charset="2"/>
              <a:buChar char="§"/>
            </a:pPr>
            <a:r>
              <a:rPr lang="en-US" sz="1400" dirty="0"/>
              <a:t>Two-year transition period to the new format</a:t>
            </a:r>
          </a:p>
          <a:p>
            <a:pPr marL="285750" indent="-285750">
              <a:buFont typeface="Wingdings" panose="05000000000000000000" pitchFamily="2" charset="2"/>
              <a:buChar char="§"/>
            </a:pPr>
            <a:r>
              <a:rPr lang="en-US" sz="1400" dirty="0"/>
              <a:t>New projects will be considered </a:t>
            </a:r>
          </a:p>
          <a:p>
            <a:pPr marL="285750" indent="-285750">
              <a:buFont typeface="Wingdings" panose="05000000000000000000" pitchFamily="2" charset="2"/>
              <a:buChar char="§"/>
            </a:pPr>
            <a:r>
              <a:rPr lang="en-US" sz="1400" dirty="0"/>
              <a:t>Human capacity building activities</a:t>
            </a:r>
          </a:p>
          <a:p>
            <a:pPr marL="285750" indent="-285750">
              <a:buFont typeface="Wingdings" panose="05000000000000000000" pitchFamily="2" charset="2"/>
              <a:buChar char="§"/>
            </a:pPr>
            <a:endParaRPr lang="en-US" sz="500" dirty="0"/>
          </a:p>
          <a:p>
            <a:r>
              <a:rPr lang="en-US" sz="1200" dirty="0">
                <a:solidFill>
                  <a:srgbClr val="C00000"/>
                </a:solidFill>
              </a:rPr>
              <a:t>Selected projects shall be funded from the beginning of 2021</a:t>
            </a:r>
            <a:endParaRPr lang="ru-RU" sz="1200" dirty="0">
              <a:solidFill>
                <a:srgbClr val="C00000"/>
              </a:solidFill>
            </a:endParaRPr>
          </a:p>
        </p:txBody>
      </p:sp>
      <p:grpSp>
        <p:nvGrpSpPr>
          <p:cNvPr id="18" name="Группа 17">
            <a:extLst>
              <a:ext uri="{FF2B5EF4-FFF2-40B4-BE49-F238E27FC236}">
                <a16:creationId xmlns:a16="http://schemas.microsoft.com/office/drawing/2014/main" id="{AD23A640-AC11-471C-B6AE-736347CF755E}"/>
              </a:ext>
            </a:extLst>
          </p:cNvPr>
          <p:cNvGrpSpPr/>
          <p:nvPr/>
        </p:nvGrpSpPr>
        <p:grpSpPr>
          <a:xfrm>
            <a:off x="157837" y="3426237"/>
            <a:ext cx="8591210" cy="3300707"/>
            <a:chOff x="74127" y="3368057"/>
            <a:chExt cx="8848134" cy="3229817"/>
          </a:xfrm>
        </p:grpSpPr>
        <p:pic>
          <p:nvPicPr>
            <p:cNvPr id="3" name="Рисунок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127" y="3382259"/>
              <a:ext cx="6628678" cy="3215615"/>
            </a:xfrm>
            <a:prstGeom prst="rect">
              <a:avLst/>
            </a:prstGeom>
            <a:ln>
              <a:solidFill>
                <a:schemeClr val="tx1">
                  <a:lumMod val="95000"/>
                  <a:lumOff val="5000"/>
                </a:schemeClr>
              </a:solidFill>
            </a:ln>
          </p:spPr>
        </p:pic>
        <p:pic>
          <p:nvPicPr>
            <p:cNvPr id="11" name="Рисунок 10">
              <a:extLst>
                <a:ext uri="{FF2B5EF4-FFF2-40B4-BE49-F238E27FC236}">
                  <a16:creationId xmlns:a16="http://schemas.microsoft.com/office/drawing/2014/main" id="{FC65DA83-DF4A-4449-83E1-B47697F1888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22925" y="3368057"/>
              <a:ext cx="3299336" cy="1745790"/>
            </a:xfrm>
            <a:prstGeom prst="rect">
              <a:avLst/>
            </a:prstGeom>
          </p:spPr>
        </p:pic>
        <p:pic>
          <p:nvPicPr>
            <p:cNvPr id="16" name="Рисунок 15">
              <a:extLst>
                <a:ext uri="{FF2B5EF4-FFF2-40B4-BE49-F238E27FC236}">
                  <a16:creationId xmlns:a16="http://schemas.microsoft.com/office/drawing/2014/main" id="{70105D95-8D14-4846-A0B2-8F271997286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320" y="5740400"/>
              <a:ext cx="1360383" cy="800324"/>
            </a:xfrm>
            <a:prstGeom prst="rect">
              <a:avLst/>
            </a:prstGeom>
          </p:spPr>
        </p:pic>
        <p:pic>
          <p:nvPicPr>
            <p:cNvPr id="17" name="Рисунок 16">
              <a:extLst>
                <a:ext uri="{FF2B5EF4-FFF2-40B4-BE49-F238E27FC236}">
                  <a16:creationId xmlns:a16="http://schemas.microsoft.com/office/drawing/2014/main" id="{7DD96D53-80A6-4F0E-BF32-F99F8E3BB4B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24756" y="5747584"/>
              <a:ext cx="1398169" cy="793140"/>
            </a:xfrm>
            <a:prstGeom prst="rect">
              <a:avLst/>
            </a:prstGeom>
          </p:spPr>
        </p:pic>
        <p:pic>
          <p:nvPicPr>
            <p:cNvPr id="4" name="Рисунок 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22925" y="5128050"/>
              <a:ext cx="3297267" cy="1469823"/>
            </a:xfrm>
            <a:prstGeom prst="rect">
              <a:avLst/>
            </a:prstGeom>
            <a:ln>
              <a:solidFill>
                <a:schemeClr val="bg2">
                  <a:lumMod val="50000"/>
                </a:schemeClr>
              </a:solidFill>
            </a:ln>
          </p:spPr>
        </p:pic>
      </p:grpSp>
      <p:sp>
        <p:nvSpPr>
          <p:cNvPr id="21" name="TextBox 20">
            <a:extLst>
              <a:ext uri="{FF2B5EF4-FFF2-40B4-BE49-F238E27FC236}">
                <a16:creationId xmlns:a16="http://schemas.microsoft.com/office/drawing/2014/main" id="{D34E9C51-D2B9-4E08-A8F8-4FEDB7681EB7}"/>
              </a:ext>
            </a:extLst>
          </p:cNvPr>
          <p:cNvSpPr txBox="1"/>
          <p:nvPr/>
        </p:nvSpPr>
        <p:spPr>
          <a:xfrm>
            <a:off x="8866270" y="4965438"/>
            <a:ext cx="3201524" cy="1785104"/>
          </a:xfrm>
          <a:prstGeom prst="rect">
            <a:avLst/>
          </a:prstGeom>
          <a:noFill/>
        </p:spPr>
        <p:txBody>
          <a:bodyPr wrap="square">
            <a:spAutoFit/>
          </a:bodyPr>
          <a:lstStyle/>
          <a:p>
            <a:r>
              <a:rPr lang="en-US" sz="1000" dirty="0"/>
              <a:t>The topics discussed at the Schools will cover the full range of FAIR/GSI and JINR related science, in experiment and theory, covering ,in particular, Hadron and Nuclear Physics, Atomic Physics, Plasma Physics, Materials Research, Biophysics and Radiation Medicine, Accelerator Physics, Detector R&amp;D, Micro/Nano-electronics, Information Technology and High-Performance Computing , etc. Thus, </a:t>
            </a:r>
            <a:r>
              <a:rPr lang="en-US" sz="1000" dirty="0">
                <a:solidFill>
                  <a:srgbClr val="C00000"/>
                </a:solidFill>
              </a:rPr>
              <a:t>young scientists will learn about the entire scientific and technological scope of research </a:t>
            </a:r>
            <a:r>
              <a:rPr lang="en-US" sz="1000" dirty="0" err="1">
                <a:solidFill>
                  <a:srgbClr val="C00000"/>
                </a:solidFill>
              </a:rPr>
              <a:t>programmes</a:t>
            </a:r>
            <a:r>
              <a:rPr lang="en-US" sz="1000" dirty="0">
                <a:solidFill>
                  <a:srgbClr val="C00000"/>
                </a:solidFill>
              </a:rPr>
              <a:t> pursued at FAIR/GSI and JINR. </a:t>
            </a:r>
            <a:endParaRPr lang="ru-RU" sz="1000" dirty="0">
              <a:solidFill>
                <a:srgbClr val="C00000"/>
              </a:solidFill>
            </a:endParaRPr>
          </a:p>
        </p:txBody>
      </p:sp>
      <p:pic>
        <p:nvPicPr>
          <p:cNvPr id="22" name="Рисунок 21">
            <a:extLst>
              <a:ext uri="{FF2B5EF4-FFF2-40B4-BE49-F238E27FC236}">
                <a16:creationId xmlns:a16="http://schemas.microsoft.com/office/drawing/2014/main" id="{94E3D520-64EA-452D-9942-C71AFEE0458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32329" y="1552711"/>
            <a:ext cx="3004457" cy="1681250"/>
          </a:xfrm>
          <a:prstGeom prst="rect">
            <a:avLst/>
          </a:prstGeom>
        </p:spPr>
      </p:pic>
      <p:grpSp>
        <p:nvGrpSpPr>
          <p:cNvPr id="19" name="Группа 18">
            <a:extLst>
              <a:ext uri="{FF2B5EF4-FFF2-40B4-BE49-F238E27FC236}">
                <a16:creationId xmlns:a16="http://schemas.microsoft.com/office/drawing/2014/main" id="{75616C66-A5D6-4330-95B1-FBB05EF3670A}"/>
              </a:ext>
            </a:extLst>
          </p:cNvPr>
          <p:cNvGrpSpPr/>
          <p:nvPr/>
        </p:nvGrpSpPr>
        <p:grpSpPr>
          <a:xfrm>
            <a:off x="1" y="132670"/>
            <a:ext cx="1352550" cy="813904"/>
            <a:chOff x="1" y="132670"/>
            <a:chExt cx="1352550" cy="813904"/>
          </a:xfrm>
        </p:grpSpPr>
        <p:pic>
          <p:nvPicPr>
            <p:cNvPr id="20" name="Рисунок 19">
              <a:extLst>
                <a:ext uri="{FF2B5EF4-FFF2-40B4-BE49-F238E27FC236}">
                  <a16:creationId xmlns:a16="http://schemas.microsoft.com/office/drawing/2014/main" id="{109137AB-5270-460A-B9A9-D9AB7D3A466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23" name="Прямоугольник 22">
              <a:extLst>
                <a:ext uri="{FF2B5EF4-FFF2-40B4-BE49-F238E27FC236}">
                  <a16:creationId xmlns:a16="http://schemas.microsoft.com/office/drawing/2014/main" id="{28A82FED-7734-4B58-A419-566D1D741AB1}"/>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112824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117C93-0980-4C18-8462-18179E85B0A2}"/>
              </a:ext>
            </a:extLst>
          </p:cNvPr>
          <p:cNvSpPr>
            <a:spLocks noGrp="1"/>
          </p:cNvSpPr>
          <p:nvPr>
            <p:ph type="title"/>
          </p:nvPr>
        </p:nvSpPr>
        <p:spPr>
          <a:xfrm>
            <a:off x="1209629" y="239346"/>
            <a:ext cx="11003280" cy="434975"/>
          </a:xfrm>
        </p:spPr>
        <p:txBody>
          <a:bodyPr>
            <a:noAutofit/>
          </a:bodyPr>
          <a:lstStyle/>
          <a:p>
            <a:pPr algn="ctr"/>
            <a:r>
              <a:rPr lang="en-US" sz="2900" b="1" cap="small" dirty="0">
                <a:solidFill>
                  <a:srgbClr val="0066CC"/>
                </a:solidFill>
                <a:latin typeface="Calibri" panose="020F0502020204030204" pitchFamily="34" charset="0"/>
                <a:ea typeface="+mn-ea"/>
                <a:cs typeface="Calibri" panose="020F0502020204030204" pitchFamily="34" charset="0"/>
              </a:rPr>
              <a:t>JINR directorate and researchers meet representatives of Chilean science</a:t>
            </a:r>
            <a:endParaRPr lang="ru-RU" sz="2900" b="1" cap="small" dirty="0">
              <a:solidFill>
                <a:srgbClr val="0066CC"/>
              </a:solidFill>
              <a:latin typeface="Calibri" panose="020F0502020204030204" pitchFamily="34" charset="0"/>
              <a:ea typeface="+mn-ea"/>
              <a:cs typeface="Calibri" panose="020F0502020204030204" pitchFamily="34" charset="0"/>
            </a:endParaRPr>
          </a:p>
        </p:txBody>
      </p:sp>
      <p:sp>
        <p:nvSpPr>
          <p:cNvPr id="3" name="Объект 2">
            <a:extLst>
              <a:ext uri="{FF2B5EF4-FFF2-40B4-BE49-F238E27FC236}">
                <a16:creationId xmlns:a16="http://schemas.microsoft.com/office/drawing/2014/main" id="{4CB3D9D8-7AF1-4962-AF82-49543B330DF3}"/>
              </a:ext>
            </a:extLst>
          </p:cNvPr>
          <p:cNvSpPr>
            <a:spLocks noGrp="1"/>
          </p:cNvSpPr>
          <p:nvPr>
            <p:ph idx="1"/>
          </p:nvPr>
        </p:nvSpPr>
        <p:spPr>
          <a:xfrm>
            <a:off x="3359116" y="4112734"/>
            <a:ext cx="3517622" cy="1704081"/>
          </a:xfrm>
        </p:spPr>
        <p:txBody>
          <a:bodyPr>
            <a:normAutofit/>
          </a:bodyPr>
          <a:lstStyle/>
          <a:p>
            <a:pPr marL="0" indent="0">
              <a:buNone/>
            </a:pPr>
            <a:r>
              <a:rPr lang="ru-RU" sz="2000" b="1" dirty="0">
                <a:solidFill>
                  <a:srgbClr val="FFFF00"/>
                </a:solidFill>
                <a:latin typeface="Times New Roman" panose="02020603050405020304" pitchFamily="18" charset="0"/>
                <a:cs typeface="Times New Roman" panose="02020603050405020304" pitchFamily="18" charset="0"/>
              </a:rPr>
              <a:t>                                                             </a:t>
            </a:r>
            <a:endParaRPr lang="en-US" sz="2000" b="1" dirty="0">
              <a:solidFill>
                <a:srgbClr val="FFFF00"/>
              </a:solidFill>
              <a:latin typeface="Times New Roman" panose="02020603050405020304" pitchFamily="18" charset="0"/>
              <a:cs typeface="Times New Roman" panose="02020603050405020304" pitchFamily="18" charset="0"/>
            </a:endParaRPr>
          </a:p>
          <a:p>
            <a:pPr marL="0" indent="0">
              <a:buNone/>
            </a:pPr>
            <a:endParaRPr lang="ru-RU" sz="1400"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45943F0-A825-45DB-A653-7C2ED5327400}"/>
              </a:ext>
            </a:extLst>
          </p:cNvPr>
          <p:cNvSpPr txBox="1"/>
          <p:nvPr/>
        </p:nvSpPr>
        <p:spPr>
          <a:xfrm>
            <a:off x="5638800" y="2971800"/>
            <a:ext cx="914400" cy="914400"/>
          </a:xfrm>
          <a:prstGeom prst="rect">
            <a:avLst/>
          </a:prstGeom>
          <a:noFill/>
        </p:spPr>
        <p:txBody>
          <a:bodyPr wrap="square" rtlCol="0">
            <a:spAutoFit/>
          </a:bodyPr>
          <a:lstStyle/>
          <a:p>
            <a:endParaRPr lang="ru-RU" dirty="0">
              <a:solidFill>
                <a:prstClr val="black"/>
              </a:solidFill>
            </a:endParaRPr>
          </a:p>
        </p:txBody>
      </p:sp>
      <p:sp>
        <p:nvSpPr>
          <p:cNvPr id="5" name="TextBox 4">
            <a:extLst>
              <a:ext uri="{FF2B5EF4-FFF2-40B4-BE49-F238E27FC236}">
                <a16:creationId xmlns:a16="http://schemas.microsoft.com/office/drawing/2014/main" id="{D899E49F-A97B-4C92-BC23-27F877B77D2A}"/>
              </a:ext>
            </a:extLst>
          </p:cNvPr>
          <p:cNvSpPr txBox="1"/>
          <p:nvPr/>
        </p:nvSpPr>
        <p:spPr>
          <a:xfrm>
            <a:off x="5638800" y="2971800"/>
            <a:ext cx="914400" cy="914400"/>
          </a:xfrm>
          <a:prstGeom prst="rect">
            <a:avLst/>
          </a:prstGeom>
          <a:noFill/>
        </p:spPr>
        <p:txBody>
          <a:bodyPr wrap="square" rtlCol="0">
            <a:spAutoFit/>
          </a:bodyPr>
          <a:lstStyle/>
          <a:p>
            <a:endParaRPr lang="ru-RU" dirty="0">
              <a:solidFill>
                <a:prstClr val="black"/>
              </a:solidFill>
            </a:endParaRPr>
          </a:p>
        </p:txBody>
      </p:sp>
      <p:sp>
        <p:nvSpPr>
          <p:cNvPr id="6" name="TextBox 5">
            <a:extLst>
              <a:ext uri="{FF2B5EF4-FFF2-40B4-BE49-F238E27FC236}">
                <a16:creationId xmlns:a16="http://schemas.microsoft.com/office/drawing/2014/main" id="{4619BD4F-C22B-44EA-81C5-56CA193BD245}"/>
              </a:ext>
            </a:extLst>
          </p:cNvPr>
          <p:cNvSpPr txBox="1"/>
          <p:nvPr/>
        </p:nvSpPr>
        <p:spPr>
          <a:xfrm>
            <a:off x="5638800" y="2971800"/>
            <a:ext cx="914400" cy="914400"/>
          </a:xfrm>
          <a:prstGeom prst="rect">
            <a:avLst/>
          </a:prstGeom>
          <a:noFill/>
        </p:spPr>
        <p:txBody>
          <a:bodyPr wrap="square" rtlCol="0">
            <a:spAutoFit/>
          </a:bodyPr>
          <a:lstStyle/>
          <a:p>
            <a:endParaRPr lang="ru-RU" dirty="0">
              <a:solidFill>
                <a:prstClr val="black"/>
              </a:solidFill>
            </a:endParaRPr>
          </a:p>
        </p:txBody>
      </p:sp>
      <p:sp>
        <p:nvSpPr>
          <p:cNvPr id="7" name="TextBox 6">
            <a:extLst>
              <a:ext uri="{FF2B5EF4-FFF2-40B4-BE49-F238E27FC236}">
                <a16:creationId xmlns:a16="http://schemas.microsoft.com/office/drawing/2014/main" id="{0DACFB0A-E31B-4DBF-A3A2-9019A497C9CB}"/>
              </a:ext>
            </a:extLst>
          </p:cNvPr>
          <p:cNvSpPr txBox="1"/>
          <p:nvPr/>
        </p:nvSpPr>
        <p:spPr>
          <a:xfrm>
            <a:off x="5638800" y="2971800"/>
            <a:ext cx="914400" cy="914400"/>
          </a:xfrm>
          <a:prstGeom prst="rect">
            <a:avLst/>
          </a:prstGeom>
          <a:noFill/>
        </p:spPr>
        <p:txBody>
          <a:bodyPr wrap="square" rtlCol="0">
            <a:spAutoFit/>
          </a:bodyPr>
          <a:lstStyle/>
          <a:p>
            <a:endParaRPr lang="ru-RU" dirty="0">
              <a:solidFill>
                <a:prstClr val="black"/>
              </a:solidFill>
            </a:endParaRPr>
          </a:p>
        </p:txBody>
      </p:sp>
      <p:sp>
        <p:nvSpPr>
          <p:cNvPr id="8" name="TextBox 7">
            <a:extLst>
              <a:ext uri="{FF2B5EF4-FFF2-40B4-BE49-F238E27FC236}">
                <a16:creationId xmlns:a16="http://schemas.microsoft.com/office/drawing/2014/main" id="{D165EDA0-8AEA-4FC5-857A-1FC8EC8DA34D}"/>
              </a:ext>
            </a:extLst>
          </p:cNvPr>
          <p:cNvSpPr txBox="1"/>
          <p:nvPr/>
        </p:nvSpPr>
        <p:spPr>
          <a:xfrm>
            <a:off x="5638800" y="2971800"/>
            <a:ext cx="914400" cy="914400"/>
          </a:xfrm>
          <a:prstGeom prst="rect">
            <a:avLst/>
          </a:prstGeom>
          <a:noFill/>
        </p:spPr>
        <p:txBody>
          <a:bodyPr wrap="square" rtlCol="0">
            <a:spAutoFit/>
          </a:bodyPr>
          <a:lstStyle/>
          <a:p>
            <a:endParaRPr lang="ru-RU" dirty="0">
              <a:solidFill>
                <a:prstClr val="black"/>
              </a:solidFill>
            </a:endParaRPr>
          </a:p>
        </p:txBody>
      </p:sp>
      <p:sp>
        <p:nvSpPr>
          <p:cNvPr id="9" name="TextBox 8">
            <a:extLst>
              <a:ext uri="{FF2B5EF4-FFF2-40B4-BE49-F238E27FC236}">
                <a16:creationId xmlns:a16="http://schemas.microsoft.com/office/drawing/2014/main" id="{A498DF6A-9B32-4400-8D50-2BFF14ABEEB8}"/>
              </a:ext>
            </a:extLst>
          </p:cNvPr>
          <p:cNvSpPr txBox="1"/>
          <p:nvPr/>
        </p:nvSpPr>
        <p:spPr>
          <a:xfrm>
            <a:off x="5638800" y="2971800"/>
            <a:ext cx="914400" cy="914400"/>
          </a:xfrm>
          <a:prstGeom prst="rect">
            <a:avLst/>
          </a:prstGeom>
          <a:noFill/>
        </p:spPr>
        <p:txBody>
          <a:bodyPr wrap="square" rtlCol="0">
            <a:spAutoFit/>
          </a:bodyPr>
          <a:lstStyle/>
          <a:p>
            <a:endParaRPr lang="ru-RU" dirty="0">
              <a:solidFill>
                <a:prstClr val="black"/>
              </a:solidFill>
            </a:endParaRPr>
          </a:p>
        </p:txBody>
      </p:sp>
      <p:sp>
        <p:nvSpPr>
          <p:cNvPr id="10" name="TextBox 9">
            <a:extLst>
              <a:ext uri="{FF2B5EF4-FFF2-40B4-BE49-F238E27FC236}">
                <a16:creationId xmlns:a16="http://schemas.microsoft.com/office/drawing/2014/main" id="{4470DF40-80CA-4EF6-9D82-710F5F150E44}"/>
              </a:ext>
            </a:extLst>
          </p:cNvPr>
          <p:cNvSpPr txBox="1"/>
          <p:nvPr/>
        </p:nvSpPr>
        <p:spPr>
          <a:xfrm>
            <a:off x="5638800" y="2971800"/>
            <a:ext cx="914400" cy="914400"/>
          </a:xfrm>
          <a:prstGeom prst="rect">
            <a:avLst/>
          </a:prstGeom>
          <a:noFill/>
        </p:spPr>
        <p:txBody>
          <a:bodyPr wrap="square" rtlCol="0">
            <a:spAutoFit/>
          </a:bodyPr>
          <a:lstStyle/>
          <a:p>
            <a:endParaRPr lang="ru-RU" dirty="0">
              <a:solidFill>
                <a:prstClr val="black"/>
              </a:solidFill>
            </a:endParaRPr>
          </a:p>
        </p:txBody>
      </p:sp>
      <p:sp>
        <p:nvSpPr>
          <p:cNvPr id="11" name="TextBox 10">
            <a:extLst>
              <a:ext uri="{FF2B5EF4-FFF2-40B4-BE49-F238E27FC236}">
                <a16:creationId xmlns:a16="http://schemas.microsoft.com/office/drawing/2014/main" id="{B89AE005-8427-4068-B2FF-F128D9346BA3}"/>
              </a:ext>
            </a:extLst>
          </p:cNvPr>
          <p:cNvSpPr txBox="1"/>
          <p:nvPr/>
        </p:nvSpPr>
        <p:spPr>
          <a:xfrm>
            <a:off x="5638800" y="2971800"/>
            <a:ext cx="914400" cy="914400"/>
          </a:xfrm>
          <a:prstGeom prst="rect">
            <a:avLst/>
          </a:prstGeom>
          <a:noFill/>
        </p:spPr>
        <p:txBody>
          <a:bodyPr wrap="square" rtlCol="0">
            <a:spAutoFit/>
          </a:bodyPr>
          <a:lstStyle/>
          <a:p>
            <a:endParaRPr lang="ru-RU" dirty="0">
              <a:solidFill>
                <a:prstClr val="black"/>
              </a:solidFill>
            </a:endParaRPr>
          </a:p>
        </p:txBody>
      </p:sp>
      <p:sp>
        <p:nvSpPr>
          <p:cNvPr id="12" name="TextBox 11">
            <a:extLst>
              <a:ext uri="{FF2B5EF4-FFF2-40B4-BE49-F238E27FC236}">
                <a16:creationId xmlns:a16="http://schemas.microsoft.com/office/drawing/2014/main" id="{3A7E86D8-2E34-4BC7-B2FC-C54DB5F6263C}"/>
              </a:ext>
            </a:extLst>
          </p:cNvPr>
          <p:cNvSpPr txBox="1"/>
          <p:nvPr/>
        </p:nvSpPr>
        <p:spPr>
          <a:xfrm>
            <a:off x="5638800" y="2971800"/>
            <a:ext cx="914400" cy="914400"/>
          </a:xfrm>
          <a:prstGeom prst="rect">
            <a:avLst/>
          </a:prstGeom>
          <a:noFill/>
        </p:spPr>
        <p:txBody>
          <a:bodyPr wrap="square" rtlCol="0">
            <a:spAutoFit/>
          </a:bodyPr>
          <a:lstStyle/>
          <a:p>
            <a:endParaRPr lang="ru-RU" dirty="0">
              <a:solidFill>
                <a:prstClr val="black"/>
              </a:solidFill>
            </a:endParaRPr>
          </a:p>
        </p:txBody>
      </p:sp>
      <p:sp>
        <p:nvSpPr>
          <p:cNvPr id="14" name="TextBox 13">
            <a:extLst>
              <a:ext uri="{FF2B5EF4-FFF2-40B4-BE49-F238E27FC236}">
                <a16:creationId xmlns:a16="http://schemas.microsoft.com/office/drawing/2014/main" id="{CC3CBE82-9984-4587-B90D-EF48D67D072A}"/>
              </a:ext>
            </a:extLst>
          </p:cNvPr>
          <p:cNvSpPr txBox="1"/>
          <p:nvPr/>
        </p:nvSpPr>
        <p:spPr>
          <a:xfrm>
            <a:off x="160156" y="1624526"/>
            <a:ext cx="5610329" cy="5262979"/>
          </a:xfrm>
          <a:prstGeom prst="rect">
            <a:avLst/>
          </a:prstGeom>
          <a:noFill/>
        </p:spPr>
        <p:txBody>
          <a:bodyPr wrap="square" rtlCol="0">
            <a:spAutoFit/>
          </a:bodyPr>
          <a:lstStyle/>
          <a:p>
            <a:r>
              <a:rPr lang="en-US" b="1" dirty="0">
                <a:solidFill>
                  <a:srgbClr val="0066CC"/>
                </a:solidFill>
                <a:cs typeface="Times New Roman" panose="02020603050405020304" pitchFamily="18" charset="0"/>
              </a:rPr>
              <a:t>28 January 2021. Videoconference meeting</a:t>
            </a:r>
            <a:endParaRPr lang="ru-RU" b="1" dirty="0">
              <a:solidFill>
                <a:srgbClr val="0066CC"/>
              </a:solidFill>
              <a:cs typeface="Times New Roman" panose="02020603050405020304" pitchFamily="18" charset="0"/>
            </a:endParaRPr>
          </a:p>
          <a:p>
            <a:endParaRPr lang="ru-RU" sz="800" dirty="0">
              <a:solidFill>
                <a:srgbClr val="0066CC"/>
              </a:solidFill>
              <a:cs typeface="Times New Roman" panose="02020603050405020304" pitchFamily="18" charset="0"/>
            </a:endParaRPr>
          </a:p>
          <a:p>
            <a:r>
              <a:rPr lang="en-US" b="1" dirty="0">
                <a:solidFill>
                  <a:srgbClr val="0066CC"/>
                </a:solidFill>
                <a:cs typeface="Times New Roman" panose="02020603050405020304" pitchFamily="18" charset="0"/>
              </a:rPr>
              <a:t>Main purpose:</a:t>
            </a:r>
          </a:p>
          <a:p>
            <a:r>
              <a:rPr lang="en-US" dirty="0">
                <a:cs typeface="Times New Roman" panose="02020603050405020304" pitchFamily="18" charset="0"/>
              </a:rPr>
              <a:t>Search for possible ways to enhance access of Chilean research organizations and universities to JINR research infrastructure</a:t>
            </a:r>
            <a:endParaRPr lang="ru-RU" dirty="0">
              <a:cs typeface="Times New Roman" panose="02020603050405020304" pitchFamily="18" charset="0"/>
            </a:endParaRPr>
          </a:p>
          <a:p>
            <a:endParaRPr lang="en-US" sz="1000" b="1" dirty="0">
              <a:solidFill>
                <a:srgbClr val="FFFF00"/>
              </a:solidFill>
              <a:cs typeface="Times New Roman" panose="02020603050405020304" pitchFamily="18" charset="0"/>
            </a:endParaRPr>
          </a:p>
          <a:p>
            <a:r>
              <a:rPr lang="en-US" b="1" dirty="0" err="1">
                <a:solidFill>
                  <a:srgbClr val="0066CC"/>
                </a:solidFill>
                <a:cs typeface="Times New Roman" panose="02020603050405020304" pitchFamily="18" charset="0"/>
              </a:rPr>
              <a:t>Programme</a:t>
            </a:r>
            <a:r>
              <a:rPr lang="en-US" b="1" dirty="0">
                <a:solidFill>
                  <a:srgbClr val="0066CC"/>
                </a:solidFill>
                <a:cs typeface="Times New Roman" panose="02020603050405020304" pitchFamily="18" charset="0"/>
              </a:rPr>
              <a:t> of the meeting:</a:t>
            </a:r>
          </a:p>
          <a:p>
            <a:pPr marL="285750" indent="-285750">
              <a:buFont typeface="Wingdings" panose="05000000000000000000" pitchFamily="2" charset="2"/>
              <a:buChar char="v"/>
            </a:pPr>
            <a:r>
              <a:rPr lang="en-US" sz="1600" dirty="0">
                <a:cs typeface="Times New Roman" panose="02020603050405020304" pitchFamily="18" charset="0"/>
              </a:rPr>
              <a:t>Brief information on JINR basic  research facilities and their research </a:t>
            </a:r>
            <a:r>
              <a:rPr lang="en-US" sz="1600" dirty="0" err="1">
                <a:cs typeface="Times New Roman" panose="02020603050405020304" pitchFamily="18" charset="0"/>
              </a:rPr>
              <a:t>programmes</a:t>
            </a:r>
            <a:r>
              <a:rPr lang="en-US" sz="1600" dirty="0">
                <a:cs typeface="Times New Roman" panose="02020603050405020304" pitchFamily="18" charset="0"/>
              </a:rPr>
              <a:t>, as well as JINR UC activities;</a:t>
            </a:r>
            <a:br>
              <a:rPr lang="en-US" sz="1600" dirty="0">
                <a:cs typeface="Times New Roman" panose="02020603050405020304" pitchFamily="18" charset="0"/>
              </a:rPr>
            </a:br>
            <a:r>
              <a:rPr lang="en-US" sz="1600" dirty="0">
                <a:cs typeface="Times New Roman" panose="02020603050405020304" pitchFamily="18" charset="0"/>
              </a:rPr>
              <a:t>Talks by B. </a:t>
            </a:r>
            <a:r>
              <a:rPr lang="en-US" sz="1600" dirty="0" err="1">
                <a:cs typeface="Times New Roman" panose="02020603050405020304" pitchFamily="18" charset="0"/>
              </a:rPr>
              <a:t>Sharkov</a:t>
            </a:r>
            <a:r>
              <a:rPr lang="en-US" sz="1600" dirty="0">
                <a:cs typeface="Times New Roman" panose="02020603050405020304" pitchFamily="18" charset="0"/>
              </a:rPr>
              <a:t>, N. </a:t>
            </a:r>
            <a:r>
              <a:rPr lang="en-US" sz="1600" dirty="0" err="1">
                <a:cs typeface="Times New Roman" panose="02020603050405020304" pitchFamily="18" charset="0"/>
              </a:rPr>
              <a:t>Kučerka</a:t>
            </a:r>
            <a:r>
              <a:rPr lang="en-US" sz="1600" dirty="0">
                <a:cs typeface="Times New Roman" panose="02020603050405020304" pitchFamily="18" charset="0"/>
              </a:rPr>
              <a:t> and S. </a:t>
            </a:r>
            <a:r>
              <a:rPr lang="en-US" sz="1600" dirty="0" err="1">
                <a:cs typeface="Times New Roman" panose="02020603050405020304" pitchFamily="18" charset="0"/>
              </a:rPr>
              <a:t>Pakulyak</a:t>
            </a:r>
            <a:r>
              <a:rPr lang="en-US" sz="1600" dirty="0">
                <a:cs typeface="Times New Roman" panose="02020603050405020304" pitchFamily="18" charset="0"/>
              </a:rPr>
              <a:t>; </a:t>
            </a:r>
          </a:p>
          <a:p>
            <a:pPr marL="285750" indent="-285750">
              <a:buFont typeface="Wingdings" panose="05000000000000000000" pitchFamily="2" charset="2"/>
              <a:buChar char="v"/>
            </a:pPr>
            <a:r>
              <a:rPr lang="en-US" sz="1600" dirty="0">
                <a:cs typeface="Times New Roman" panose="02020603050405020304" pitchFamily="18" charset="0"/>
              </a:rPr>
              <a:t>JINR international cooperation and proposals for Chile.  </a:t>
            </a:r>
            <a:br>
              <a:rPr lang="en-US" sz="1600" dirty="0">
                <a:cs typeface="Times New Roman" panose="02020603050405020304" pitchFamily="18" charset="0"/>
              </a:rPr>
            </a:br>
            <a:r>
              <a:rPr lang="en-US" sz="1600" dirty="0">
                <a:cs typeface="Times New Roman" panose="02020603050405020304" pitchFamily="18" charset="0"/>
              </a:rPr>
              <a:t>Talk  by Dr. D. </a:t>
            </a:r>
            <a:r>
              <a:rPr lang="en-US" sz="1600" dirty="0" err="1">
                <a:cs typeface="Times New Roman" panose="02020603050405020304" pitchFamily="18" charset="0"/>
              </a:rPr>
              <a:t>Kamanin</a:t>
            </a:r>
            <a:r>
              <a:rPr lang="en-US" sz="1600" dirty="0">
                <a:cs typeface="Times New Roman" panose="02020603050405020304" pitchFamily="18" charset="0"/>
              </a:rPr>
              <a:t>;</a:t>
            </a:r>
          </a:p>
          <a:p>
            <a:pPr marL="285750" indent="-285750">
              <a:buFont typeface="Wingdings" panose="05000000000000000000" pitchFamily="2" charset="2"/>
              <a:buChar char="v"/>
            </a:pPr>
            <a:r>
              <a:rPr lang="en-US" sz="1600" dirty="0">
                <a:cs typeface="Times New Roman" panose="02020603050405020304" pitchFamily="18" charset="0"/>
              </a:rPr>
              <a:t>Discussion.</a:t>
            </a:r>
          </a:p>
          <a:p>
            <a:endParaRPr lang="en-US" sz="1600" dirty="0">
              <a:solidFill>
                <a:srgbClr val="FFFF00"/>
              </a:solidFill>
              <a:cs typeface="Times New Roman" panose="02020603050405020304" pitchFamily="18" charset="0"/>
            </a:endParaRPr>
          </a:p>
          <a:p>
            <a:r>
              <a:rPr lang="en-US" b="1" dirty="0">
                <a:solidFill>
                  <a:srgbClr val="0066CC"/>
                </a:solidFill>
                <a:cs typeface="Times New Roman" panose="02020603050405020304" pitchFamily="18" charset="0"/>
              </a:rPr>
              <a:t>Key output:</a:t>
            </a:r>
          </a:p>
          <a:p>
            <a:pPr marL="285750" indent="-285750">
              <a:buFont typeface="Wingdings" panose="05000000000000000000" pitchFamily="2" charset="2"/>
              <a:buChar char="v"/>
            </a:pPr>
            <a:r>
              <a:rPr lang="en-US" sz="1600" dirty="0">
                <a:cs typeface="Times New Roman" panose="02020603050405020304" pitchFamily="18" charset="0"/>
              </a:rPr>
              <a:t>Chilean side expressed interest in establishing a bilateral council on cooperation;</a:t>
            </a:r>
          </a:p>
          <a:p>
            <a:pPr marL="285750" indent="-285750">
              <a:buFont typeface="Wingdings" panose="05000000000000000000" pitchFamily="2" charset="2"/>
              <a:buChar char="v"/>
            </a:pPr>
            <a:r>
              <a:rPr lang="en-US" sz="1600" dirty="0">
                <a:cs typeface="Times New Roman" panose="02020603050405020304" pitchFamily="18" charset="0"/>
              </a:rPr>
              <a:t>Parties are to nominate members to the proposed council and specify contact points;</a:t>
            </a:r>
            <a:endParaRPr lang="ru-RU" sz="1600" dirty="0">
              <a:cs typeface="Times New Roman" panose="02020603050405020304" pitchFamily="18" charset="0"/>
            </a:endParaRPr>
          </a:p>
          <a:p>
            <a:pPr marL="285750" indent="-285750">
              <a:buFont typeface="Wingdings" panose="05000000000000000000" pitchFamily="2" charset="2"/>
              <a:buChar char="v"/>
            </a:pPr>
            <a:r>
              <a:rPr lang="en-US" sz="1600" dirty="0">
                <a:cs typeface="Times New Roman" panose="02020603050405020304" pitchFamily="18" charset="0"/>
              </a:rPr>
              <a:t>The discussion is expected to continue in March 2021.</a:t>
            </a:r>
          </a:p>
        </p:txBody>
      </p:sp>
      <p:pic>
        <p:nvPicPr>
          <p:cNvPr id="15" name="Рисунок 14">
            <a:extLst>
              <a:ext uri="{FF2B5EF4-FFF2-40B4-BE49-F238E27FC236}">
                <a16:creationId xmlns:a16="http://schemas.microsoft.com/office/drawing/2014/main" id="{28025AB5-3E12-4EB4-BF10-1EC2B04157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1298" y="1762286"/>
            <a:ext cx="6393043" cy="3579857"/>
          </a:xfrm>
          <a:prstGeom prst="rect">
            <a:avLst/>
          </a:prstGeom>
        </p:spPr>
      </p:pic>
      <p:sp>
        <p:nvSpPr>
          <p:cNvPr id="16" name="TextBox 15">
            <a:extLst>
              <a:ext uri="{FF2B5EF4-FFF2-40B4-BE49-F238E27FC236}">
                <a16:creationId xmlns:a16="http://schemas.microsoft.com/office/drawing/2014/main" id="{B3B4879C-BCD4-4681-906F-18B31073FBBC}"/>
              </a:ext>
            </a:extLst>
          </p:cNvPr>
          <p:cNvSpPr txBox="1"/>
          <p:nvPr/>
        </p:nvSpPr>
        <p:spPr>
          <a:xfrm>
            <a:off x="161925" y="818944"/>
            <a:ext cx="12284568" cy="830997"/>
          </a:xfrm>
          <a:prstGeom prst="rect">
            <a:avLst/>
          </a:prstGeom>
          <a:noFill/>
        </p:spPr>
        <p:txBody>
          <a:bodyPr wrap="square" rtlCol="0">
            <a:spAutoFit/>
          </a:bodyPr>
          <a:lstStyle/>
          <a:p>
            <a:pPr algn="ctr"/>
            <a:r>
              <a:rPr lang="en-US" sz="1200" dirty="0">
                <a:solidFill>
                  <a:srgbClr val="FFFF00"/>
                </a:solidFill>
                <a:cs typeface="Times New Roman" panose="02020603050405020304" pitchFamily="18" charset="0"/>
              </a:rPr>
              <a:t>  </a:t>
            </a:r>
            <a:endParaRPr lang="en-US" sz="1400" dirty="0">
              <a:solidFill>
                <a:srgbClr val="FFFF00"/>
              </a:solidFill>
              <a:cs typeface="Times New Roman" panose="02020603050405020304" pitchFamily="18" charset="0"/>
            </a:endParaRPr>
          </a:p>
          <a:p>
            <a:r>
              <a:rPr lang="en-US" dirty="0">
                <a:cs typeface="Times New Roman" panose="02020603050405020304" pitchFamily="18" charset="0"/>
              </a:rPr>
              <a:t>Delegation from Chile: 29 participants from 8 Chilean research organizations representing the academia and the Chile Nuclear Energy Commission, headed by Ariel Orellana, Vice-Rector of Andrés Bello National University</a:t>
            </a:r>
          </a:p>
        </p:txBody>
      </p:sp>
      <p:graphicFrame>
        <p:nvGraphicFramePr>
          <p:cNvPr id="20" name="Таблица 19">
            <a:extLst>
              <a:ext uri="{FF2B5EF4-FFF2-40B4-BE49-F238E27FC236}">
                <a16:creationId xmlns:a16="http://schemas.microsoft.com/office/drawing/2014/main" id="{061CF7CA-A7D2-4925-80F0-5EBE917B1D21}"/>
              </a:ext>
            </a:extLst>
          </p:cNvPr>
          <p:cNvGraphicFramePr>
            <a:graphicFrameLocks noGrp="1"/>
          </p:cNvGraphicFramePr>
          <p:nvPr>
            <p:extLst>
              <p:ext uri="{D42A27DB-BD31-4B8C-83A1-F6EECF244321}">
                <p14:modId xmlns:p14="http://schemas.microsoft.com/office/powerpoint/2010/main" val="1022313586"/>
              </p:ext>
            </p:extLst>
          </p:nvPr>
        </p:nvGraphicFramePr>
        <p:xfrm>
          <a:off x="5684668" y="5161498"/>
          <a:ext cx="6553200" cy="1848325"/>
        </p:xfrm>
        <a:graphic>
          <a:graphicData uri="http://schemas.openxmlformats.org/drawingml/2006/table">
            <a:tbl>
              <a:tblPr firstRow="1" firstCol="1" bandRow="1"/>
              <a:tblGrid>
                <a:gridCol w="3276250">
                  <a:extLst>
                    <a:ext uri="{9D8B030D-6E8A-4147-A177-3AD203B41FA5}">
                      <a16:colId xmlns:a16="http://schemas.microsoft.com/office/drawing/2014/main" val="3771118586"/>
                    </a:ext>
                  </a:extLst>
                </a:gridCol>
                <a:gridCol w="3276950">
                  <a:extLst>
                    <a:ext uri="{9D8B030D-6E8A-4147-A177-3AD203B41FA5}">
                      <a16:colId xmlns:a16="http://schemas.microsoft.com/office/drawing/2014/main" val="314062756"/>
                    </a:ext>
                  </a:extLst>
                </a:gridCol>
              </a:tblGrid>
              <a:tr h="0">
                <a:tc gridSpan="2">
                  <a:txBody>
                    <a:bodyPr/>
                    <a:lstStyle/>
                    <a:p>
                      <a:pPr algn="ctr">
                        <a:lnSpc>
                          <a:spcPct val="107000"/>
                        </a:lnSpc>
                        <a:spcAft>
                          <a:spcPts val="0"/>
                        </a:spcAft>
                      </a:pPr>
                      <a:endParaRPr lang="ru-RU" sz="1400" dirty="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noFill/>
                  </a:tcPr>
                </a:tc>
                <a:tc hMerge="1">
                  <a:txBody>
                    <a:bodyPr/>
                    <a:lstStyle/>
                    <a:p>
                      <a:endParaRPr lang="ru-RU"/>
                    </a:p>
                  </a:txBody>
                  <a:tcPr/>
                </a:tc>
                <a:extLst>
                  <a:ext uri="{0D108BD9-81ED-4DB2-BD59-A6C34878D82A}">
                    <a16:rowId xmlns:a16="http://schemas.microsoft.com/office/drawing/2014/main" val="241269433"/>
                  </a:ext>
                </a:extLst>
              </a:tr>
              <a:tr h="0">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b="1" dirty="0">
                          <a:solidFill>
                            <a:srgbClr val="0066CC"/>
                          </a:solidFill>
                          <a:effectLst/>
                          <a:latin typeface="Calibri" panose="020F0502020204030204" pitchFamily="34" charset="0"/>
                          <a:ea typeface="Calibri" panose="020F0502020204030204" pitchFamily="34" charset="0"/>
                          <a:cs typeface="Calibri" panose="020F0502020204030204" pitchFamily="34" charset="0"/>
                        </a:rPr>
                        <a:t>JINR p</a:t>
                      </a:r>
                      <a:r>
                        <a:rPr lang="ru-RU" sz="1800" b="1" dirty="0" err="1">
                          <a:solidFill>
                            <a:srgbClr val="0066CC"/>
                          </a:solidFill>
                          <a:effectLst/>
                          <a:latin typeface="Calibri" panose="020F0502020204030204" pitchFamily="34" charset="0"/>
                          <a:ea typeface="Calibri" panose="020F0502020204030204" pitchFamily="34" charset="0"/>
                          <a:cs typeface="Calibri" panose="020F0502020204030204" pitchFamily="34" charset="0"/>
                        </a:rPr>
                        <a:t>articipants</a:t>
                      </a:r>
                      <a:endParaRPr lang="en-US" sz="1800" b="1" dirty="0">
                        <a:solidFill>
                          <a:srgbClr val="0066CC"/>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noFill/>
                  </a:tcPr>
                </a:tc>
                <a:tc hMerge="1">
                  <a:txBody>
                    <a:bodyPr/>
                    <a:lstStyle/>
                    <a:p>
                      <a:endParaRPr lang="ru-RU"/>
                    </a:p>
                  </a:txBody>
                  <a:tcPr/>
                </a:tc>
                <a:extLst>
                  <a:ext uri="{0D108BD9-81ED-4DB2-BD59-A6C34878D82A}">
                    <a16:rowId xmlns:a16="http://schemas.microsoft.com/office/drawing/2014/main" val="456413982"/>
                  </a:ext>
                </a:extLst>
              </a:tr>
              <a:tr h="237516">
                <a:tc>
                  <a:txBody>
                    <a:bodyPr/>
                    <a:lstStyle/>
                    <a:p>
                      <a:pPr>
                        <a:lnSpc>
                          <a:spcPct val="107000"/>
                        </a:lnSpc>
                        <a:spcAft>
                          <a:spcPts val="0"/>
                        </a:spcAft>
                      </a:pP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Boris </a:t>
                      </a:r>
                      <a:r>
                        <a:rPr lang="en-US" sz="14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Sharkov</a:t>
                      </a: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Vice-Director</a:t>
                      </a: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ru-RU"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noFill/>
                  </a:tcPr>
                </a:tc>
                <a:tc>
                  <a:txBody>
                    <a:bodyPr/>
                    <a:lstStyle/>
                    <a:p>
                      <a:pPr>
                        <a:lnSpc>
                          <a:spcPct val="107000"/>
                        </a:lnSpc>
                        <a:spcAft>
                          <a:spcPts val="0"/>
                        </a:spcAft>
                      </a:pP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Alexander </a:t>
                      </a:r>
                      <a:r>
                        <a:rPr lang="en-US" sz="14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Bugay</a:t>
                      </a: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LRB Director </a:t>
                      </a:r>
                      <a:endParaRPr lang="ru-RU"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112334726"/>
                  </a:ext>
                </a:extLst>
              </a:tr>
              <a:tr h="219206">
                <a:tc>
                  <a:txBody>
                    <a:bodyPr/>
                    <a:lstStyle/>
                    <a:p>
                      <a:pPr>
                        <a:lnSpc>
                          <a:spcPct val="107000"/>
                        </a:lnSpc>
                        <a:spcAft>
                          <a:spcPts val="0"/>
                        </a:spcAft>
                      </a:pP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Alexander Sorin, </a:t>
                      </a:r>
                      <a:r>
                        <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Chief Scientific Secretary</a:t>
                      </a:r>
                      <a:endParaRPr lang="ru-RU"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noFill/>
                  </a:tcPr>
                </a:tc>
                <a:tc>
                  <a:txBody>
                    <a:bodyPr/>
                    <a:lstStyle/>
                    <a:p>
                      <a:pPr>
                        <a:lnSpc>
                          <a:spcPct val="107000"/>
                        </a:lnSpc>
                        <a:spcAft>
                          <a:spcPts val="0"/>
                        </a:spcAft>
                      </a:pPr>
                      <a:r>
                        <a:rPr lang="pl-PL"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Grzegorz Kaminski</a:t>
                      </a:r>
                      <a:r>
                        <a:rPr lang="pl-PL"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FLNR Deputy Director </a:t>
                      </a:r>
                      <a:endParaRPr lang="ru-RU"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3980010225"/>
                  </a:ext>
                </a:extLst>
              </a:tr>
              <a:tr h="187890">
                <a:tc>
                  <a:txBody>
                    <a:bodyPr/>
                    <a:lstStyle/>
                    <a:p>
                      <a:pPr>
                        <a:lnSpc>
                          <a:spcPct val="107000"/>
                        </a:lnSpc>
                        <a:spcAft>
                          <a:spcPts val="0"/>
                        </a:spcAft>
                      </a:pP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Stanislav Pakuliak, </a:t>
                      </a:r>
                      <a:r>
                        <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UC Director </a:t>
                      </a:r>
                      <a:endParaRPr lang="ru-RU"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noFill/>
                  </a:tcPr>
                </a:tc>
                <a:tc>
                  <a:txBody>
                    <a:bodyPr/>
                    <a:lstStyle/>
                    <a:p>
                      <a:pPr>
                        <a:lnSpc>
                          <a:spcPct val="107000"/>
                        </a:lnSpc>
                        <a:spcAft>
                          <a:spcPts val="0"/>
                        </a:spcAft>
                      </a:pP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Norbert </a:t>
                      </a:r>
                      <a:r>
                        <a:rPr lang="en-US" sz="14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Kučerka</a:t>
                      </a: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FLNP Deputy Director </a:t>
                      </a:r>
                      <a:endParaRPr lang="ru-RU"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3812581461"/>
                  </a:ext>
                </a:extLst>
              </a:tr>
              <a:tr h="388307">
                <a:tc>
                  <a:txBody>
                    <a:bodyPr/>
                    <a:lstStyle/>
                    <a:p>
                      <a:pPr>
                        <a:lnSpc>
                          <a:spcPct val="107000"/>
                        </a:lnSpc>
                        <a:spcAft>
                          <a:spcPts val="0"/>
                        </a:spcAft>
                      </a:pP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Dmitry Kamanin, </a:t>
                      </a: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ICD Head</a:t>
                      </a:r>
                      <a:endParaRPr lang="ru-RU"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noFill/>
                  </a:tcPr>
                </a:tc>
                <a:tc>
                  <a:txBody>
                    <a:bodyPr/>
                    <a:lstStyle/>
                    <a:p>
                      <a:pPr>
                        <a:lnSpc>
                          <a:spcPct val="107000"/>
                        </a:lnSpc>
                        <a:spcAft>
                          <a:spcPts val="0"/>
                        </a:spcAft>
                      </a:pP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Tatiana </a:t>
                      </a:r>
                      <a:r>
                        <a:rPr lang="en-US" sz="14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Strizh</a:t>
                      </a: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LIT Deputy Director </a:t>
                      </a:r>
                    </a:p>
                    <a:p>
                      <a:pPr>
                        <a:lnSpc>
                          <a:spcPct val="107000"/>
                        </a:lnSpc>
                        <a:spcAft>
                          <a:spcPts val="0"/>
                        </a:spcAft>
                      </a:pPr>
                      <a:r>
                        <a:rPr lang="en-US"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Mikhail </a:t>
                      </a:r>
                      <a:r>
                        <a:rPr lang="en-US" sz="14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Hnatič</a:t>
                      </a:r>
                      <a:r>
                        <a:rPr lang="en-US"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BLTP Deputy Director </a:t>
                      </a:r>
                    </a:p>
                    <a:p>
                      <a:pPr>
                        <a:lnSpc>
                          <a:spcPct val="107000"/>
                        </a:lnSpc>
                        <a:spcAft>
                          <a:spcPts val="0"/>
                        </a:spcAft>
                      </a:pPr>
                      <a:endParaRPr lang="ru-RU"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726446060"/>
                  </a:ext>
                </a:extLst>
              </a:tr>
            </a:tbl>
          </a:graphicData>
        </a:graphic>
      </p:graphicFrame>
      <p:grpSp>
        <p:nvGrpSpPr>
          <p:cNvPr id="17" name="Группа 16">
            <a:extLst>
              <a:ext uri="{FF2B5EF4-FFF2-40B4-BE49-F238E27FC236}">
                <a16:creationId xmlns:a16="http://schemas.microsoft.com/office/drawing/2014/main" id="{3EB74DDB-F981-411E-A244-5F43F1259633}"/>
              </a:ext>
            </a:extLst>
          </p:cNvPr>
          <p:cNvGrpSpPr/>
          <p:nvPr/>
        </p:nvGrpSpPr>
        <p:grpSpPr>
          <a:xfrm>
            <a:off x="1" y="132670"/>
            <a:ext cx="1352550" cy="813904"/>
            <a:chOff x="1" y="132670"/>
            <a:chExt cx="1352550" cy="813904"/>
          </a:xfrm>
        </p:grpSpPr>
        <p:pic>
          <p:nvPicPr>
            <p:cNvPr id="18" name="Рисунок 17">
              <a:extLst>
                <a:ext uri="{FF2B5EF4-FFF2-40B4-BE49-F238E27FC236}">
                  <a16:creationId xmlns:a16="http://schemas.microsoft.com/office/drawing/2014/main" id="{3DAF9300-53AE-47C7-A24A-1E304F8175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19" name="Прямоугольник 18">
              <a:extLst>
                <a:ext uri="{FF2B5EF4-FFF2-40B4-BE49-F238E27FC236}">
                  <a16:creationId xmlns:a16="http://schemas.microsoft.com/office/drawing/2014/main" id="{6D074196-87E6-4F9B-8F2D-BFB99B8EF307}"/>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768761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117C93-0980-4C18-8462-18179E85B0A2}"/>
              </a:ext>
            </a:extLst>
          </p:cNvPr>
          <p:cNvSpPr>
            <a:spLocks noGrp="1"/>
          </p:cNvSpPr>
          <p:nvPr>
            <p:ph type="title"/>
          </p:nvPr>
        </p:nvSpPr>
        <p:spPr>
          <a:xfrm>
            <a:off x="604474" y="175821"/>
            <a:ext cx="11003280" cy="434975"/>
          </a:xfrm>
        </p:spPr>
        <p:txBody>
          <a:bodyPr>
            <a:noAutofit/>
          </a:bodyPr>
          <a:lstStyle/>
          <a:p>
            <a:pPr algn="ctr"/>
            <a:r>
              <a:rPr lang="en-US" sz="2900" b="1" cap="small" dirty="0">
                <a:solidFill>
                  <a:srgbClr val="0066CC"/>
                </a:solidFill>
                <a:latin typeface="Calibri" panose="020F0502020204030204" pitchFamily="34" charset="0"/>
                <a:ea typeface="+mn-ea"/>
                <a:cs typeface="Calibri" panose="020F0502020204030204" pitchFamily="34" charset="0"/>
              </a:rPr>
              <a:t>European Physical Society and JINR to strengthen cooperation</a:t>
            </a:r>
            <a:endParaRPr lang="ru-RU" sz="2900" b="1" cap="small" dirty="0">
              <a:solidFill>
                <a:srgbClr val="0066CC"/>
              </a:solidFill>
              <a:latin typeface="Calibri" panose="020F0502020204030204" pitchFamily="34" charset="0"/>
              <a:ea typeface="+mn-ea"/>
              <a:cs typeface="Calibri" panose="020F0502020204030204" pitchFamily="34" charset="0"/>
            </a:endParaRPr>
          </a:p>
        </p:txBody>
      </p:sp>
      <p:sp>
        <p:nvSpPr>
          <p:cNvPr id="3" name="Объект 2">
            <a:extLst>
              <a:ext uri="{FF2B5EF4-FFF2-40B4-BE49-F238E27FC236}">
                <a16:creationId xmlns:a16="http://schemas.microsoft.com/office/drawing/2014/main" id="{4CB3D9D8-7AF1-4962-AF82-49543B330DF3}"/>
              </a:ext>
            </a:extLst>
          </p:cNvPr>
          <p:cNvSpPr>
            <a:spLocks noGrp="1"/>
          </p:cNvSpPr>
          <p:nvPr>
            <p:ph idx="1"/>
          </p:nvPr>
        </p:nvSpPr>
        <p:spPr>
          <a:xfrm>
            <a:off x="158064" y="4529901"/>
            <a:ext cx="6039536" cy="2328099"/>
          </a:xfrm>
        </p:spPr>
        <p:txBody>
          <a:bodyPr>
            <a:normAutofit fontScale="40000" lnSpcReduction="20000"/>
          </a:bodyPr>
          <a:lstStyle/>
          <a:p>
            <a:pPr marL="0" indent="0">
              <a:buNone/>
            </a:pPr>
            <a:r>
              <a:rPr lang="en-US" sz="3300" b="1" dirty="0">
                <a:solidFill>
                  <a:srgbClr val="0066CC"/>
                </a:solidFill>
                <a:cs typeface="Times New Roman" panose="02020603050405020304" pitchFamily="18" charset="0"/>
              </a:rPr>
              <a:t>JINR team:</a:t>
            </a:r>
          </a:p>
          <a:p>
            <a:pPr marL="0" indent="0">
              <a:spcBef>
                <a:spcPts val="600"/>
              </a:spcBef>
              <a:buNone/>
            </a:pPr>
            <a:r>
              <a:rPr lang="en-US" sz="3300" dirty="0">
                <a:cs typeface="Times New Roman" panose="02020603050405020304" pitchFamily="18" charset="0"/>
              </a:rPr>
              <a:t>Grigory Trubnikov, Director </a:t>
            </a:r>
          </a:p>
          <a:p>
            <a:pPr marL="0" indent="0">
              <a:spcBef>
                <a:spcPts val="600"/>
              </a:spcBef>
              <a:buNone/>
            </a:pPr>
            <a:r>
              <a:rPr lang="en-US" sz="3300" dirty="0">
                <a:cs typeface="Times New Roman" panose="02020603050405020304" pitchFamily="18" charset="0"/>
              </a:rPr>
              <a:t>Alexander Sorin, Chief Scientific Secretary </a:t>
            </a:r>
          </a:p>
          <a:p>
            <a:pPr marL="0" indent="0">
              <a:spcBef>
                <a:spcPts val="600"/>
              </a:spcBef>
              <a:buNone/>
            </a:pPr>
            <a:r>
              <a:rPr lang="en-US" sz="3300" dirty="0">
                <a:cs typeface="Times New Roman" panose="02020603050405020304" pitchFamily="18" charset="0"/>
              </a:rPr>
              <a:t>Stanislav </a:t>
            </a:r>
            <a:r>
              <a:rPr lang="en-US" sz="3300" dirty="0" err="1">
                <a:cs typeface="Times New Roman" panose="02020603050405020304" pitchFamily="18" charset="0"/>
              </a:rPr>
              <a:t>Pakulyak</a:t>
            </a:r>
            <a:r>
              <a:rPr lang="en-US" sz="3300" dirty="0">
                <a:cs typeface="Times New Roman" panose="02020603050405020304" pitchFamily="18" charset="0"/>
              </a:rPr>
              <a:t>, UC Director </a:t>
            </a:r>
          </a:p>
          <a:p>
            <a:pPr marL="0" indent="0">
              <a:spcBef>
                <a:spcPts val="600"/>
              </a:spcBef>
              <a:buNone/>
            </a:pPr>
            <a:r>
              <a:rPr lang="en-US" sz="3300" dirty="0">
                <a:cs typeface="Times New Roman" panose="02020603050405020304" pitchFamily="18" charset="0"/>
              </a:rPr>
              <a:t>Dmitry Kamanin, ICD Head  </a:t>
            </a:r>
          </a:p>
          <a:p>
            <a:pPr marL="0" indent="0">
              <a:buNone/>
            </a:pPr>
            <a:r>
              <a:rPr lang="en-US" sz="3300" b="1" dirty="0">
                <a:solidFill>
                  <a:srgbClr val="0066CC"/>
                </a:solidFill>
                <a:cs typeface="Times New Roman" panose="02020603050405020304" pitchFamily="18" charset="0"/>
              </a:rPr>
              <a:t>EPS team:</a:t>
            </a:r>
            <a:endParaRPr lang="ru-RU" sz="3300" b="1" dirty="0">
              <a:solidFill>
                <a:srgbClr val="0066CC"/>
              </a:solidFill>
              <a:cs typeface="Times New Roman" panose="02020603050405020304" pitchFamily="18" charset="0"/>
            </a:endParaRPr>
          </a:p>
          <a:p>
            <a:pPr marL="0" indent="0" algn="just">
              <a:buNone/>
              <a:tabLst>
                <a:tab pos="914400" algn="l"/>
              </a:tabLst>
            </a:pPr>
            <a:r>
              <a:rPr lang="en-US" sz="3300" dirty="0">
                <a:effectLst/>
                <a:ea typeface="Times New Roman" panose="02020603050405020304" pitchFamily="18" charset="0"/>
              </a:rPr>
              <a:t>Luc Berge</a:t>
            </a:r>
            <a:r>
              <a:rPr lang="ru-RU" sz="3300" dirty="0">
                <a:ea typeface="Times New Roman" panose="02020603050405020304" pitchFamily="18" charset="0"/>
              </a:rPr>
              <a:t>, </a:t>
            </a:r>
            <a:r>
              <a:rPr lang="en-US" sz="3300" kern="0" dirty="0">
                <a:effectLst/>
                <a:ea typeface="Times New Roman" panose="02020603050405020304" pitchFamily="18" charset="0"/>
              </a:rPr>
              <a:t>President-elect</a:t>
            </a:r>
            <a:endParaRPr lang="en-US" sz="3300" b="1" dirty="0">
              <a:cs typeface="Times New Roman" panose="02020603050405020304" pitchFamily="18" charset="0"/>
            </a:endParaRPr>
          </a:p>
          <a:p>
            <a:pPr marL="0" indent="0">
              <a:spcBef>
                <a:spcPts val="600"/>
              </a:spcBef>
              <a:buNone/>
            </a:pPr>
            <a:r>
              <a:rPr lang="en-US" sz="3300" dirty="0">
                <a:cs typeface="Times New Roman" panose="02020603050405020304" pitchFamily="18" charset="0"/>
              </a:rPr>
              <a:t>Gertrud </a:t>
            </a:r>
            <a:r>
              <a:rPr lang="en-US" sz="3300" dirty="0" err="1">
                <a:cs typeface="Times New Roman" panose="02020603050405020304" pitchFamily="18" charset="0"/>
              </a:rPr>
              <a:t>Zwicknagl</a:t>
            </a:r>
            <a:r>
              <a:rPr lang="en-US" sz="3300" dirty="0">
                <a:cs typeface="Times New Roman" panose="02020603050405020304" pitchFamily="18" charset="0"/>
              </a:rPr>
              <a:t>, EPS Point of Contact to the Russian Federation</a:t>
            </a:r>
          </a:p>
          <a:p>
            <a:pPr marL="0" indent="0">
              <a:spcBef>
                <a:spcPts val="600"/>
              </a:spcBef>
              <a:buNone/>
            </a:pPr>
            <a:r>
              <a:rPr lang="en-US" sz="3300" dirty="0">
                <a:cs typeface="Times New Roman" panose="02020603050405020304" pitchFamily="18" charset="0"/>
              </a:rPr>
              <a:t>Radu Constantinescu, Coordinator for European Projects</a:t>
            </a:r>
          </a:p>
          <a:p>
            <a:pPr marL="0" indent="0">
              <a:spcBef>
                <a:spcPts val="600"/>
              </a:spcBef>
              <a:buNone/>
            </a:pPr>
            <a:r>
              <a:rPr lang="en-US" sz="3300" dirty="0">
                <a:cs typeface="Times New Roman" panose="02020603050405020304" pitchFamily="18" charset="0"/>
              </a:rPr>
              <a:t>Eliezer </a:t>
            </a:r>
            <a:r>
              <a:rPr lang="en-US" sz="3300" dirty="0" err="1">
                <a:cs typeface="Times New Roman" panose="02020603050405020304" pitchFamily="18" charset="0"/>
              </a:rPr>
              <a:t>Rabinovici</a:t>
            </a:r>
            <a:r>
              <a:rPr lang="en-US" sz="3300" dirty="0">
                <a:cs typeface="Times New Roman" panose="02020603050405020304" pitchFamily="18" charset="0"/>
              </a:rPr>
              <a:t>, member of the EPS Executive Committee and JINR Scientific Council</a:t>
            </a:r>
            <a:endParaRPr lang="ru-RU" sz="3300" dirty="0">
              <a:cs typeface="Times New Roman" panose="02020603050405020304" pitchFamily="18" charset="0"/>
            </a:endParaRPr>
          </a:p>
        </p:txBody>
      </p:sp>
      <p:sp>
        <p:nvSpPr>
          <p:cNvPr id="4" name="TextBox 3">
            <a:extLst>
              <a:ext uri="{FF2B5EF4-FFF2-40B4-BE49-F238E27FC236}">
                <a16:creationId xmlns:a16="http://schemas.microsoft.com/office/drawing/2014/main" id="{C45943F0-A825-45DB-A653-7C2ED5327400}"/>
              </a:ext>
            </a:extLst>
          </p:cNvPr>
          <p:cNvSpPr txBox="1"/>
          <p:nvPr/>
        </p:nvSpPr>
        <p:spPr>
          <a:xfrm>
            <a:off x="5753100" y="3055256"/>
            <a:ext cx="914400" cy="914400"/>
          </a:xfrm>
          <a:prstGeom prst="rect">
            <a:avLst/>
          </a:prstGeom>
          <a:noFill/>
        </p:spPr>
        <p:txBody>
          <a:bodyPr wrap="square" rtlCol="0">
            <a:spAutoFit/>
          </a:bodyPr>
          <a:lstStyle/>
          <a:p>
            <a:endParaRPr lang="ru-RU" dirty="0">
              <a:solidFill>
                <a:prstClr val="black"/>
              </a:solidFill>
            </a:endParaRPr>
          </a:p>
        </p:txBody>
      </p:sp>
      <p:sp>
        <p:nvSpPr>
          <p:cNvPr id="5" name="TextBox 4">
            <a:extLst>
              <a:ext uri="{FF2B5EF4-FFF2-40B4-BE49-F238E27FC236}">
                <a16:creationId xmlns:a16="http://schemas.microsoft.com/office/drawing/2014/main" id="{D899E49F-A97B-4C92-BC23-27F877B77D2A}"/>
              </a:ext>
            </a:extLst>
          </p:cNvPr>
          <p:cNvSpPr txBox="1"/>
          <p:nvPr/>
        </p:nvSpPr>
        <p:spPr>
          <a:xfrm>
            <a:off x="5753100" y="3055256"/>
            <a:ext cx="914400" cy="914400"/>
          </a:xfrm>
          <a:prstGeom prst="rect">
            <a:avLst/>
          </a:prstGeom>
          <a:noFill/>
        </p:spPr>
        <p:txBody>
          <a:bodyPr wrap="square" rtlCol="0">
            <a:spAutoFit/>
          </a:bodyPr>
          <a:lstStyle/>
          <a:p>
            <a:endParaRPr lang="ru-RU" dirty="0">
              <a:solidFill>
                <a:prstClr val="black"/>
              </a:solidFill>
            </a:endParaRPr>
          </a:p>
        </p:txBody>
      </p:sp>
      <p:sp>
        <p:nvSpPr>
          <p:cNvPr id="6" name="TextBox 5">
            <a:extLst>
              <a:ext uri="{FF2B5EF4-FFF2-40B4-BE49-F238E27FC236}">
                <a16:creationId xmlns:a16="http://schemas.microsoft.com/office/drawing/2014/main" id="{4619BD4F-C22B-44EA-81C5-56CA193BD245}"/>
              </a:ext>
            </a:extLst>
          </p:cNvPr>
          <p:cNvSpPr txBox="1"/>
          <p:nvPr/>
        </p:nvSpPr>
        <p:spPr>
          <a:xfrm>
            <a:off x="5753100" y="3055256"/>
            <a:ext cx="914400" cy="914400"/>
          </a:xfrm>
          <a:prstGeom prst="rect">
            <a:avLst/>
          </a:prstGeom>
          <a:noFill/>
        </p:spPr>
        <p:txBody>
          <a:bodyPr wrap="square" rtlCol="0">
            <a:spAutoFit/>
          </a:bodyPr>
          <a:lstStyle/>
          <a:p>
            <a:endParaRPr lang="ru-RU" dirty="0">
              <a:solidFill>
                <a:prstClr val="black"/>
              </a:solidFill>
            </a:endParaRPr>
          </a:p>
        </p:txBody>
      </p:sp>
      <p:sp>
        <p:nvSpPr>
          <p:cNvPr id="7" name="TextBox 6">
            <a:extLst>
              <a:ext uri="{FF2B5EF4-FFF2-40B4-BE49-F238E27FC236}">
                <a16:creationId xmlns:a16="http://schemas.microsoft.com/office/drawing/2014/main" id="{0DACFB0A-E31B-4DBF-A3A2-9019A497C9CB}"/>
              </a:ext>
            </a:extLst>
          </p:cNvPr>
          <p:cNvSpPr txBox="1"/>
          <p:nvPr/>
        </p:nvSpPr>
        <p:spPr>
          <a:xfrm>
            <a:off x="5753100" y="3055256"/>
            <a:ext cx="914400" cy="914400"/>
          </a:xfrm>
          <a:prstGeom prst="rect">
            <a:avLst/>
          </a:prstGeom>
          <a:noFill/>
        </p:spPr>
        <p:txBody>
          <a:bodyPr wrap="square" rtlCol="0">
            <a:spAutoFit/>
          </a:bodyPr>
          <a:lstStyle/>
          <a:p>
            <a:endParaRPr lang="ru-RU" dirty="0">
              <a:solidFill>
                <a:prstClr val="black"/>
              </a:solidFill>
            </a:endParaRPr>
          </a:p>
        </p:txBody>
      </p:sp>
      <p:sp>
        <p:nvSpPr>
          <p:cNvPr id="8" name="TextBox 7">
            <a:extLst>
              <a:ext uri="{FF2B5EF4-FFF2-40B4-BE49-F238E27FC236}">
                <a16:creationId xmlns:a16="http://schemas.microsoft.com/office/drawing/2014/main" id="{D165EDA0-8AEA-4FC5-857A-1FC8EC8DA34D}"/>
              </a:ext>
            </a:extLst>
          </p:cNvPr>
          <p:cNvSpPr txBox="1"/>
          <p:nvPr/>
        </p:nvSpPr>
        <p:spPr>
          <a:xfrm>
            <a:off x="5753100" y="3055256"/>
            <a:ext cx="914400" cy="914400"/>
          </a:xfrm>
          <a:prstGeom prst="rect">
            <a:avLst/>
          </a:prstGeom>
          <a:noFill/>
        </p:spPr>
        <p:txBody>
          <a:bodyPr wrap="square" rtlCol="0">
            <a:spAutoFit/>
          </a:bodyPr>
          <a:lstStyle/>
          <a:p>
            <a:endParaRPr lang="ru-RU" dirty="0">
              <a:solidFill>
                <a:prstClr val="black"/>
              </a:solidFill>
            </a:endParaRPr>
          </a:p>
        </p:txBody>
      </p:sp>
      <p:sp>
        <p:nvSpPr>
          <p:cNvPr id="9" name="TextBox 8">
            <a:extLst>
              <a:ext uri="{FF2B5EF4-FFF2-40B4-BE49-F238E27FC236}">
                <a16:creationId xmlns:a16="http://schemas.microsoft.com/office/drawing/2014/main" id="{A498DF6A-9B32-4400-8D50-2BFF14ABEEB8}"/>
              </a:ext>
            </a:extLst>
          </p:cNvPr>
          <p:cNvSpPr txBox="1"/>
          <p:nvPr/>
        </p:nvSpPr>
        <p:spPr>
          <a:xfrm>
            <a:off x="5753100" y="3055256"/>
            <a:ext cx="914400" cy="914400"/>
          </a:xfrm>
          <a:prstGeom prst="rect">
            <a:avLst/>
          </a:prstGeom>
          <a:noFill/>
        </p:spPr>
        <p:txBody>
          <a:bodyPr wrap="square" rtlCol="0">
            <a:spAutoFit/>
          </a:bodyPr>
          <a:lstStyle/>
          <a:p>
            <a:endParaRPr lang="ru-RU" dirty="0">
              <a:solidFill>
                <a:prstClr val="black"/>
              </a:solidFill>
            </a:endParaRPr>
          </a:p>
        </p:txBody>
      </p:sp>
      <p:sp>
        <p:nvSpPr>
          <p:cNvPr id="10" name="TextBox 9">
            <a:extLst>
              <a:ext uri="{FF2B5EF4-FFF2-40B4-BE49-F238E27FC236}">
                <a16:creationId xmlns:a16="http://schemas.microsoft.com/office/drawing/2014/main" id="{4470DF40-80CA-4EF6-9D82-710F5F150E44}"/>
              </a:ext>
            </a:extLst>
          </p:cNvPr>
          <p:cNvSpPr txBox="1"/>
          <p:nvPr/>
        </p:nvSpPr>
        <p:spPr>
          <a:xfrm>
            <a:off x="5753100" y="3055256"/>
            <a:ext cx="914400" cy="914400"/>
          </a:xfrm>
          <a:prstGeom prst="rect">
            <a:avLst/>
          </a:prstGeom>
          <a:noFill/>
        </p:spPr>
        <p:txBody>
          <a:bodyPr wrap="square" rtlCol="0">
            <a:spAutoFit/>
          </a:bodyPr>
          <a:lstStyle/>
          <a:p>
            <a:endParaRPr lang="ru-RU" dirty="0">
              <a:solidFill>
                <a:prstClr val="black"/>
              </a:solidFill>
            </a:endParaRPr>
          </a:p>
        </p:txBody>
      </p:sp>
      <p:sp>
        <p:nvSpPr>
          <p:cNvPr id="11" name="TextBox 10">
            <a:extLst>
              <a:ext uri="{FF2B5EF4-FFF2-40B4-BE49-F238E27FC236}">
                <a16:creationId xmlns:a16="http://schemas.microsoft.com/office/drawing/2014/main" id="{B89AE005-8427-4068-B2FF-F128D9346BA3}"/>
              </a:ext>
            </a:extLst>
          </p:cNvPr>
          <p:cNvSpPr txBox="1"/>
          <p:nvPr/>
        </p:nvSpPr>
        <p:spPr>
          <a:xfrm>
            <a:off x="5753100" y="3055256"/>
            <a:ext cx="914400" cy="914400"/>
          </a:xfrm>
          <a:prstGeom prst="rect">
            <a:avLst/>
          </a:prstGeom>
          <a:noFill/>
        </p:spPr>
        <p:txBody>
          <a:bodyPr wrap="square" rtlCol="0">
            <a:spAutoFit/>
          </a:bodyPr>
          <a:lstStyle/>
          <a:p>
            <a:endParaRPr lang="ru-RU" dirty="0">
              <a:solidFill>
                <a:prstClr val="black"/>
              </a:solidFill>
            </a:endParaRPr>
          </a:p>
        </p:txBody>
      </p:sp>
      <p:sp>
        <p:nvSpPr>
          <p:cNvPr id="12" name="TextBox 11">
            <a:extLst>
              <a:ext uri="{FF2B5EF4-FFF2-40B4-BE49-F238E27FC236}">
                <a16:creationId xmlns:a16="http://schemas.microsoft.com/office/drawing/2014/main" id="{3A7E86D8-2E34-4BC7-B2FC-C54DB5F6263C}"/>
              </a:ext>
            </a:extLst>
          </p:cNvPr>
          <p:cNvSpPr txBox="1"/>
          <p:nvPr/>
        </p:nvSpPr>
        <p:spPr>
          <a:xfrm>
            <a:off x="5753100" y="3055256"/>
            <a:ext cx="914400" cy="914400"/>
          </a:xfrm>
          <a:prstGeom prst="rect">
            <a:avLst/>
          </a:prstGeom>
          <a:noFill/>
        </p:spPr>
        <p:txBody>
          <a:bodyPr wrap="square" rtlCol="0">
            <a:spAutoFit/>
          </a:bodyPr>
          <a:lstStyle/>
          <a:p>
            <a:endParaRPr lang="ru-RU" dirty="0">
              <a:solidFill>
                <a:prstClr val="black"/>
              </a:solidFill>
            </a:endParaRPr>
          </a:p>
        </p:txBody>
      </p:sp>
      <p:pic>
        <p:nvPicPr>
          <p:cNvPr id="13" name="Рисунок 12">
            <a:extLst>
              <a:ext uri="{FF2B5EF4-FFF2-40B4-BE49-F238E27FC236}">
                <a16:creationId xmlns:a16="http://schemas.microsoft.com/office/drawing/2014/main" id="{BEF3F2CE-618C-49AB-8838-C04A63BD4A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764" y="1063435"/>
            <a:ext cx="5216484" cy="3442878"/>
          </a:xfrm>
          <a:prstGeom prst="rect">
            <a:avLst/>
          </a:prstGeom>
        </p:spPr>
      </p:pic>
      <p:sp>
        <p:nvSpPr>
          <p:cNvPr id="14" name="TextBox 13">
            <a:extLst>
              <a:ext uri="{FF2B5EF4-FFF2-40B4-BE49-F238E27FC236}">
                <a16:creationId xmlns:a16="http://schemas.microsoft.com/office/drawing/2014/main" id="{CC3CBE82-9984-4587-B90D-EF48D67D072A}"/>
              </a:ext>
            </a:extLst>
          </p:cNvPr>
          <p:cNvSpPr txBox="1"/>
          <p:nvPr/>
        </p:nvSpPr>
        <p:spPr>
          <a:xfrm>
            <a:off x="8524346" y="932808"/>
            <a:ext cx="3346480" cy="3293209"/>
          </a:xfrm>
          <a:prstGeom prst="rect">
            <a:avLst/>
          </a:prstGeom>
          <a:noFill/>
        </p:spPr>
        <p:txBody>
          <a:bodyPr wrap="square" rtlCol="0">
            <a:spAutoFit/>
          </a:bodyPr>
          <a:lstStyle/>
          <a:p>
            <a:r>
              <a:rPr lang="en-US" sz="1600" b="1" dirty="0">
                <a:solidFill>
                  <a:srgbClr val="0066CC"/>
                </a:solidFill>
                <a:cs typeface="Times New Roman" panose="02020603050405020304" pitchFamily="18" charset="0"/>
              </a:rPr>
              <a:t>Highlights of the discussion:</a:t>
            </a:r>
          </a:p>
          <a:p>
            <a:pPr marL="285750" indent="-285750" algn="just">
              <a:buFont typeface="Wingdings" panose="05000000000000000000" pitchFamily="2" charset="2"/>
              <a:buChar char="v"/>
            </a:pPr>
            <a:endParaRPr lang="en-US" sz="1600" dirty="0">
              <a:solidFill>
                <a:prstClr val="white"/>
              </a:solidFill>
              <a:cs typeface="Times New Roman" panose="02020603050405020304" pitchFamily="18" charset="0"/>
            </a:endParaRPr>
          </a:p>
          <a:p>
            <a:pPr marL="285750" indent="-285750" algn="just">
              <a:buFont typeface="Wingdings" panose="05000000000000000000" pitchFamily="2" charset="2"/>
              <a:buChar char="v"/>
            </a:pPr>
            <a:r>
              <a:rPr lang="en-US" sz="1600" dirty="0">
                <a:cs typeface="Times New Roman" panose="02020603050405020304" pitchFamily="18" charset="0"/>
              </a:rPr>
              <a:t>Possibilities to increase JINR representation in relevant EPS departments and groups;</a:t>
            </a:r>
          </a:p>
          <a:p>
            <a:pPr marL="285750" indent="-285750" algn="just">
              <a:buFont typeface="Wingdings" panose="05000000000000000000" pitchFamily="2" charset="2"/>
              <a:buChar char="v"/>
            </a:pPr>
            <a:r>
              <a:rPr lang="en-US" sz="1600" dirty="0">
                <a:cs typeface="Times New Roman" panose="02020603050405020304" pitchFamily="18" charset="0"/>
              </a:rPr>
              <a:t>Representation of EPS in JINR Scientific Council at the highest level;</a:t>
            </a:r>
          </a:p>
          <a:p>
            <a:pPr marL="285750" indent="-285750" algn="just">
              <a:buFont typeface="Wingdings" panose="05000000000000000000" pitchFamily="2" charset="2"/>
              <a:buChar char="v"/>
            </a:pPr>
            <a:r>
              <a:rPr lang="en-US" sz="1600" dirty="0">
                <a:cs typeface="Times New Roman" panose="02020603050405020304" pitchFamily="18" charset="0"/>
              </a:rPr>
              <a:t>JINR to cooperate with EPS on organization of the Summer School for Physics;</a:t>
            </a:r>
          </a:p>
          <a:p>
            <a:pPr marL="285750" indent="-285750" algn="just">
              <a:buFont typeface="Wingdings" panose="05000000000000000000" pitchFamily="2" charset="2"/>
              <a:buChar char="v"/>
            </a:pPr>
            <a:r>
              <a:rPr lang="en-US" sz="1600" kern="0" dirty="0">
                <a:ea typeface="Times New Roman" panose="02020603050405020304" pitchFamily="18" charset="0"/>
              </a:rPr>
              <a:t>JINR to organize EPS Young Minds Section in </a:t>
            </a:r>
            <a:r>
              <a:rPr lang="en-US" sz="1600" kern="0" dirty="0" err="1">
                <a:ea typeface="Times New Roman" panose="02020603050405020304" pitchFamily="18" charset="0"/>
              </a:rPr>
              <a:t>Dubna</a:t>
            </a:r>
            <a:r>
              <a:rPr lang="en-US" sz="1600" kern="0" dirty="0">
                <a:ea typeface="Times New Roman" panose="02020603050405020304" pitchFamily="18" charset="0"/>
              </a:rPr>
              <a:t>. </a:t>
            </a:r>
            <a:endParaRPr lang="ru-RU" sz="1600" dirty="0">
              <a:cs typeface="Times New Roman" panose="02020603050405020304" pitchFamily="18" charset="0"/>
            </a:endParaRPr>
          </a:p>
        </p:txBody>
      </p:sp>
      <p:pic>
        <p:nvPicPr>
          <p:cNvPr id="16" name="Рисунок 15">
            <a:extLst>
              <a:ext uri="{FF2B5EF4-FFF2-40B4-BE49-F238E27FC236}">
                <a16:creationId xmlns:a16="http://schemas.microsoft.com/office/drawing/2014/main" id="{FA5FEE47-5453-4EFE-91BB-7DBD50E955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31328" y="1077949"/>
            <a:ext cx="2549574" cy="3428364"/>
          </a:xfrm>
          <a:prstGeom prst="rect">
            <a:avLst/>
          </a:prstGeom>
          <a:ln>
            <a:solidFill>
              <a:schemeClr val="bg1">
                <a:lumMod val="50000"/>
              </a:schemeClr>
            </a:solidFill>
          </a:ln>
        </p:spPr>
      </p:pic>
      <p:sp>
        <p:nvSpPr>
          <p:cNvPr id="18" name="TextBox 17">
            <a:extLst>
              <a:ext uri="{FF2B5EF4-FFF2-40B4-BE49-F238E27FC236}">
                <a16:creationId xmlns:a16="http://schemas.microsoft.com/office/drawing/2014/main" id="{C2390344-68CD-4BF0-8052-89689B8548CA}"/>
              </a:ext>
            </a:extLst>
          </p:cNvPr>
          <p:cNvSpPr txBox="1"/>
          <p:nvPr/>
        </p:nvSpPr>
        <p:spPr>
          <a:xfrm>
            <a:off x="5942935" y="4640849"/>
            <a:ext cx="5940591" cy="1692771"/>
          </a:xfrm>
          <a:prstGeom prst="rect">
            <a:avLst/>
          </a:prstGeom>
          <a:noFill/>
        </p:spPr>
        <p:txBody>
          <a:bodyPr wrap="square" rtlCol="0">
            <a:spAutoFit/>
          </a:bodyPr>
          <a:lstStyle/>
          <a:p>
            <a:pPr algn="just"/>
            <a:r>
              <a:rPr lang="en-US" sz="1600" b="1" dirty="0">
                <a:solidFill>
                  <a:srgbClr val="0066CC"/>
                </a:solidFill>
                <a:cs typeface="Times New Roman" panose="02020603050405020304" pitchFamily="18" charset="0"/>
              </a:rPr>
              <a:t>Meeting results</a:t>
            </a:r>
          </a:p>
          <a:p>
            <a:pPr algn="just"/>
            <a:endParaRPr lang="en-US" sz="800" dirty="0">
              <a:solidFill>
                <a:prstClr val="white"/>
              </a:solidFill>
              <a:cs typeface="Times New Roman" panose="02020603050405020304" pitchFamily="18" charset="0"/>
            </a:endParaRPr>
          </a:p>
          <a:p>
            <a:pPr marL="285750" indent="-285750" algn="just">
              <a:buFont typeface="Wingdings" panose="05000000000000000000" pitchFamily="2" charset="2"/>
              <a:buChar char="v"/>
            </a:pPr>
            <a:r>
              <a:rPr lang="en-US" sz="1600" dirty="0">
                <a:cs typeface="Times New Roman" panose="02020603050405020304" pitchFamily="18" charset="0"/>
              </a:rPr>
              <a:t>Letter of Intent covering all discussed issues has been initiated</a:t>
            </a:r>
          </a:p>
          <a:p>
            <a:pPr marL="285750" indent="-285750" algn="just">
              <a:buFont typeface="Wingdings" panose="05000000000000000000" pitchFamily="2" charset="2"/>
              <a:buChar char="v"/>
            </a:pPr>
            <a:r>
              <a:rPr lang="en-US" sz="1600" dirty="0">
                <a:cs typeface="Times New Roman" panose="02020603050405020304" pitchFamily="18" charset="0"/>
              </a:rPr>
              <a:t>Contact points in JINR for Summer school on physics (UC director) </a:t>
            </a:r>
            <a:br>
              <a:rPr lang="en-US" sz="1600" dirty="0">
                <a:cs typeface="Times New Roman" panose="02020603050405020304" pitchFamily="18" charset="0"/>
              </a:rPr>
            </a:br>
            <a:r>
              <a:rPr lang="en-US" sz="1600" dirty="0">
                <a:cs typeface="Times New Roman" panose="02020603050405020304" pitchFamily="18" charset="0"/>
              </a:rPr>
              <a:t>and EPS Young Mind section (AYSS chairman) appointed;</a:t>
            </a:r>
          </a:p>
          <a:p>
            <a:pPr marL="285750" indent="-285750" algn="just">
              <a:buFont typeface="Wingdings" panose="05000000000000000000" pitchFamily="2" charset="2"/>
              <a:buChar char="v"/>
            </a:pPr>
            <a:r>
              <a:rPr lang="en-US" sz="1600" dirty="0">
                <a:cs typeface="Times New Roman" panose="02020603050405020304" pitchFamily="18" charset="0"/>
              </a:rPr>
              <a:t>Next meeting for discussion of practical arrangements preliminarily  scheduled for April 2021.</a:t>
            </a:r>
          </a:p>
        </p:txBody>
      </p:sp>
      <p:sp>
        <p:nvSpPr>
          <p:cNvPr id="19" name="TextBox 18">
            <a:extLst>
              <a:ext uri="{FF2B5EF4-FFF2-40B4-BE49-F238E27FC236}">
                <a16:creationId xmlns:a16="http://schemas.microsoft.com/office/drawing/2014/main" id="{9B36B3EA-3F9F-43B1-A3F8-09B83B85A807}"/>
              </a:ext>
            </a:extLst>
          </p:cNvPr>
          <p:cNvSpPr txBox="1"/>
          <p:nvPr/>
        </p:nvSpPr>
        <p:spPr>
          <a:xfrm>
            <a:off x="2201015" y="553654"/>
            <a:ext cx="9112643" cy="369332"/>
          </a:xfrm>
          <a:prstGeom prst="rect">
            <a:avLst/>
          </a:prstGeom>
          <a:noFill/>
        </p:spPr>
        <p:txBody>
          <a:bodyPr wrap="square">
            <a:spAutoFit/>
          </a:bodyPr>
          <a:lstStyle/>
          <a:p>
            <a:r>
              <a:rPr lang="en-US" dirty="0"/>
              <a:t>20 January 2021. Online meeting of JINR director with EPS President elect Luc Berge</a:t>
            </a:r>
          </a:p>
        </p:txBody>
      </p:sp>
      <p:grpSp>
        <p:nvGrpSpPr>
          <p:cNvPr id="20" name="Группа 19">
            <a:extLst>
              <a:ext uri="{FF2B5EF4-FFF2-40B4-BE49-F238E27FC236}">
                <a16:creationId xmlns:a16="http://schemas.microsoft.com/office/drawing/2014/main" id="{AFDB83D5-4524-4C7E-98E6-424828171209}"/>
              </a:ext>
            </a:extLst>
          </p:cNvPr>
          <p:cNvGrpSpPr/>
          <p:nvPr/>
        </p:nvGrpSpPr>
        <p:grpSpPr>
          <a:xfrm>
            <a:off x="1" y="132670"/>
            <a:ext cx="1352550" cy="813904"/>
            <a:chOff x="1" y="132670"/>
            <a:chExt cx="1352550" cy="813904"/>
          </a:xfrm>
        </p:grpSpPr>
        <p:pic>
          <p:nvPicPr>
            <p:cNvPr id="21" name="Рисунок 20">
              <a:extLst>
                <a:ext uri="{FF2B5EF4-FFF2-40B4-BE49-F238E27FC236}">
                  <a16:creationId xmlns:a16="http://schemas.microsoft.com/office/drawing/2014/main" id="{4858CE86-1CEC-47A0-BCE0-5D88A6B058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22" name="Прямоугольник 21">
              <a:extLst>
                <a:ext uri="{FF2B5EF4-FFF2-40B4-BE49-F238E27FC236}">
                  <a16:creationId xmlns:a16="http://schemas.microsoft.com/office/drawing/2014/main" id="{7A71CF68-9222-4641-9A8C-1952F939F023}"/>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046098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Прямоугольник 25"/>
          <p:cNvSpPr/>
          <p:nvPr/>
        </p:nvSpPr>
        <p:spPr>
          <a:xfrm>
            <a:off x="79356" y="5243945"/>
            <a:ext cx="4180316" cy="15322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 name="Прямоугольник 24"/>
          <p:cNvSpPr/>
          <p:nvPr/>
        </p:nvSpPr>
        <p:spPr>
          <a:xfrm>
            <a:off x="79356" y="4209916"/>
            <a:ext cx="4180316" cy="93970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11" name="Рисунок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15677" y="4828121"/>
            <a:ext cx="2393898" cy="1945042"/>
          </a:xfrm>
          <a:prstGeom prst="rect">
            <a:avLst/>
          </a:prstGeom>
        </p:spPr>
      </p:pic>
      <p:sp>
        <p:nvSpPr>
          <p:cNvPr id="2" name="Заголовок 1">
            <a:extLst>
              <a:ext uri="{FF2B5EF4-FFF2-40B4-BE49-F238E27FC236}">
                <a16:creationId xmlns:a16="http://schemas.microsoft.com/office/drawing/2014/main" id="{E14282BF-970E-4672-8F47-ABB7F687B5A8}"/>
              </a:ext>
            </a:extLst>
          </p:cNvPr>
          <p:cNvSpPr>
            <a:spLocks noGrp="1"/>
          </p:cNvSpPr>
          <p:nvPr>
            <p:ph type="title"/>
          </p:nvPr>
        </p:nvSpPr>
        <p:spPr>
          <a:xfrm>
            <a:off x="-29912" y="73440"/>
            <a:ext cx="12221912" cy="482963"/>
          </a:xfrm>
        </p:spPr>
        <p:txBody>
          <a:bodyPr>
            <a:noAutofit/>
          </a:bodyPr>
          <a:lstStyle/>
          <a:p>
            <a:pPr lvl="0" algn="ctr">
              <a:lnSpc>
                <a:spcPct val="100000"/>
              </a:lnSpc>
              <a:spcBef>
                <a:spcPts val="0"/>
              </a:spcBef>
              <a:defRPr/>
            </a:pPr>
            <a:r>
              <a:rPr lang="en-US" sz="2900" b="1" cap="small" dirty="0">
                <a:solidFill>
                  <a:srgbClr val="0066CC"/>
                </a:solidFill>
                <a:latin typeface="Calibri" panose="020F0502020204030204" pitchFamily="34" charset="0"/>
                <a:ea typeface="+mn-ea"/>
                <a:cs typeface="Calibri" panose="020F0502020204030204" pitchFamily="34" charset="0"/>
              </a:rPr>
              <a:t>              JINR Information Centre opened in Cairo</a:t>
            </a:r>
          </a:p>
        </p:txBody>
      </p:sp>
      <p:sp>
        <p:nvSpPr>
          <p:cNvPr id="9" name="TextBox 8">
            <a:extLst>
              <a:ext uri="{FF2B5EF4-FFF2-40B4-BE49-F238E27FC236}">
                <a16:creationId xmlns:a16="http://schemas.microsoft.com/office/drawing/2014/main" id="{23387C0E-614E-4963-BE8A-E8C491E9BE07}"/>
              </a:ext>
            </a:extLst>
          </p:cNvPr>
          <p:cNvSpPr txBox="1"/>
          <p:nvPr/>
        </p:nvSpPr>
        <p:spPr>
          <a:xfrm>
            <a:off x="2673080" y="691460"/>
            <a:ext cx="3289607" cy="307777"/>
          </a:xfrm>
          <a:prstGeom prst="rect">
            <a:avLst/>
          </a:prstGeom>
          <a:noFill/>
        </p:spPr>
        <p:txBody>
          <a:bodyPr wrap="square">
            <a:spAutoFit/>
          </a:bodyPr>
          <a:lstStyle/>
          <a:p>
            <a:pPr>
              <a:defRPr/>
            </a:pPr>
            <a:r>
              <a:rPr lang="en-US" sz="1400" b="1" dirty="0">
                <a:solidFill>
                  <a:srgbClr val="0066CC"/>
                </a:solidFill>
                <a:latin typeface="Arial"/>
              </a:rPr>
              <a:t>23 December 2020 </a:t>
            </a:r>
            <a:endParaRPr lang="ru-RU" sz="1400" b="1" dirty="0">
              <a:solidFill>
                <a:srgbClr val="0066CC"/>
              </a:solidFill>
              <a:latin typeface="Arial"/>
            </a:endParaRPr>
          </a:p>
        </p:txBody>
      </p:sp>
      <p:sp>
        <p:nvSpPr>
          <p:cNvPr id="8" name="TextBox 7">
            <a:extLst>
              <a:ext uri="{FF2B5EF4-FFF2-40B4-BE49-F238E27FC236}">
                <a16:creationId xmlns:a16="http://schemas.microsoft.com/office/drawing/2014/main" id="{A9012F7E-2671-4CE6-9D18-B94425DF2958}"/>
              </a:ext>
            </a:extLst>
          </p:cNvPr>
          <p:cNvSpPr txBox="1"/>
          <p:nvPr/>
        </p:nvSpPr>
        <p:spPr>
          <a:xfrm>
            <a:off x="3464199" y="1173787"/>
            <a:ext cx="2324325" cy="553998"/>
          </a:xfrm>
          <a:prstGeom prst="rect">
            <a:avLst/>
          </a:prstGeom>
          <a:noFill/>
        </p:spPr>
        <p:txBody>
          <a:bodyPr wrap="square" rtlCol="0">
            <a:spAutoFit/>
          </a:bodyPr>
          <a:lstStyle/>
          <a:p>
            <a:endParaRPr lang="en-US" sz="1000" dirty="0">
              <a:solidFill>
                <a:prstClr val="white"/>
              </a:solidFill>
              <a:latin typeface="Times New Roman" panose="02020603050405020304" pitchFamily="18" charset="0"/>
              <a:cs typeface="Times New Roman" panose="02020603050405020304" pitchFamily="18" charset="0"/>
            </a:endParaRPr>
          </a:p>
          <a:p>
            <a:endParaRPr lang="en-US" sz="1000" dirty="0">
              <a:solidFill>
                <a:prstClr val="white"/>
              </a:solidFill>
              <a:latin typeface="Times New Roman" panose="02020603050405020304" pitchFamily="18" charset="0"/>
              <a:cs typeface="Times New Roman" panose="02020603050405020304" pitchFamily="18" charset="0"/>
            </a:endParaRPr>
          </a:p>
          <a:p>
            <a:endParaRPr lang="ru-RU" sz="1000" b="1" dirty="0">
              <a:solidFill>
                <a:srgbClr val="FFFF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349FAF1-C08D-4A11-9926-A2BF4B97ED60}"/>
              </a:ext>
            </a:extLst>
          </p:cNvPr>
          <p:cNvSpPr txBox="1"/>
          <p:nvPr/>
        </p:nvSpPr>
        <p:spPr>
          <a:xfrm>
            <a:off x="2107222" y="3047351"/>
            <a:ext cx="2348826" cy="1154162"/>
          </a:xfrm>
          <a:prstGeom prst="rect">
            <a:avLst/>
          </a:prstGeom>
          <a:noFill/>
        </p:spPr>
        <p:txBody>
          <a:bodyPr wrap="square" rtlCol="0">
            <a:spAutoFit/>
          </a:bodyPr>
          <a:lstStyle/>
          <a:p>
            <a:pPr>
              <a:defRPr/>
            </a:pPr>
            <a:r>
              <a:rPr lang="en-US" sz="1400" dirty="0">
                <a:solidFill>
                  <a:srgbClr val="0066CC"/>
                </a:solidFill>
                <a:latin typeface="Arial"/>
              </a:rPr>
              <a:t>ASRT, Cairo, Egypt</a:t>
            </a:r>
          </a:p>
          <a:p>
            <a:pPr>
              <a:defRPr/>
            </a:pPr>
            <a:r>
              <a:rPr lang="en-US" sz="1100" dirty="0">
                <a:latin typeface="Arial"/>
              </a:rPr>
              <a:t>Minister of Higher Education and </a:t>
            </a:r>
          </a:p>
          <a:p>
            <a:pPr>
              <a:defRPr/>
            </a:pPr>
            <a:r>
              <a:rPr lang="en-US" sz="1100" dirty="0">
                <a:latin typeface="Arial"/>
              </a:rPr>
              <a:t>Scientific Research of Egypt </a:t>
            </a:r>
          </a:p>
          <a:p>
            <a:pPr>
              <a:defRPr/>
            </a:pPr>
            <a:r>
              <a:rPr lang="en-US" sz="1100" dirty="0">
                <a:solidFill>
                  <a:srgbClr val="0066CC"/>
                </a:solidFill>
                <a:latin typeface="Arial"/>
              </a:rPr>
              <a:t>Khalid Abdul </a:t>
            </a:r>
            <a:r>
              <a:rPr lang="en-US" sz="1100" dirty="0" err="1">
                <a:solidFill>
                  <a:srgbClr val="0066CC"/>
                </a:solidFill>
                <a:latin typeface="Arial"/>
              </a:rPr>
              <a:t>Ghaffar</a:t>
            </a:r>
            <a:r>
              <a:rPr lang="en-US" sz="1100" dirty="0">
                <a:solidFill>
                  <a:srgbClr val="0066CC"/>
                </a:solidFill>
                <a:latin typeface="Arial"/>
              </a:rPr>
              <a:t> </a:t>
            </a:r>
          </a:p>
          <a:p>
            <a:pPr>
              <a:defRPr/>
            </a:pPr>
            <a:r>
              <a:rPr lang="en-US" sz="1100" dirty="0">
                <a:latin typeface="Arial"/>
              </a:rPr>
              <a:t>and ASRT President </a:t>
            </a:r>
          </a:p>
          <a:p>
            <a:pPr>
              <a:defRPr/>
            </a:pPr>
            <a:r>
              <a:rPr lang="en-US" sz="1100" dirty="0">
                <a:solidFill>
                  <a:srgbClr val="0066CC"/>
                </a:solidFill>
                <a:latin typeface="Arial"/>
              </a:rPr>
              <a:t>Mahmoud Sakr</a:t>
            </a:r>
            <a:endParaRPr lang="ru-RU" sz="1100" dirty="0">
              <a:solidFill>
                <a:srgbClr val="0066CC"/>
              </a:solidFill>
              <a:latin typeface="Arial"/>
            </a:endParaRPr>
          </a:p>
        </p:txBody>
      </p:sp>
      <p:pic>
        <p:nvPicPr>
          <p:cNvPr id="15" name="Рисунок 14"/>
          <p:cNvPicPr>
            <a:picLocks noChangeAspect="1"/>
          </p:cNvPicPr>
          <p:nvPr/>
        </p:nvPicPr>
        <p:blipFill>
          <a:blip r:embed="rId4"/>
          <a:stretch>
            <a:fillRect/>
          </a:stretch>
        </p:blipFill>
        <p:spPr>
          <a:xfrm>
            <a:off x="4879382" y="662621"/>
            <a:ext cx="7055548" cy="4055884"/>
          </a:xfrm>
          <a:prstGeom prst="rect">
            <a:avLst/>
          </a:prstGeom>
        </p:spPr>
      </p:pic>
      <p:pic>
        <p:nvPicPr>
          <p:cNvPr id="18" name="Рисунок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34938" y="4831147"/>
            <a:ext cx="1461553" cy="1942016"/>
          </a:xfrm>
          <a:prstGeom prst="rect">
            <a:avLst/>
          </a:prstGeom>
        </p:spPr>
      </p:pic>
      <p:pic>
        <p:nvPicPr>
          <p:cNvPr id="1028" name="Picture 4" descr="http://www.jinr.ru/wp-content/uploads/2020/12/asrt_ic_13.jpe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95700" y="1303163"/>
            <a:ext cx="2311084" cy="1762203"/>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3531" y="1301614"/>
            <a:ext cx="1919148" cy="1763752"/>
          </a:xfrm>
          <a:prstGeom prst="rect">
            <a:avLst/>
          </a:prstGeom>
        </p:spPr>
      </p:pic>
      <p:sp>
        <p:nvSpPr>
          <p:cNvPr id="21" name="TextBox 20"/>
          <p:cNvSpPr txBox="1"/>
          <p:nvPr/>
        </p:nvSpPr>
        <p:spPr>
          <a:xfrm>
            <a:off x="4798847" y="4894510"/>
            <a:ext cx="3214853" cy="1415772"/>
          </a:xfrm>
          <a:prstGeom prst="rect">
            <a:avLst/>
          </a:prstGeom>
          <a:noFill/>
        </p:spPr>
        <p:txBody>
          <a:bodyPr wrap="square" rtlCol="0">
            <a:spAutoFit/>
          </a:bodyPr>
          <a:lstStyle/>
          <a:p>
            <a:r>
              <a:rPr lang="en-US" sz="1600" b="1" dirty="0">
                <a:solidFill>
                  <a:srgbClr val="0066CC"/>
                </a:solidFill>
                <a:latin typeface="Arial"/>
              </a:rPr>
              <a:t>Videoconference meeting </a:t>
            </a:r>
          </a:p>
          <a:p>
            <a:r>
              <a:rPr lang="en-US" sz="1400" dirty="0"/>
              <a:t>Representatives of the </a:t>
            </a:r>
          </a:p>
          <a:p>
            <a:pPr marL="285750" indent="-285750">
              <a:buFont typeface="Arial" panose="020B0604020202020204" pitchFamily="34" charset="0"/>
              <a:buChar char="•"/>
            </a:pPr>
            <a:r>
              <a:rPr lang="en-US" sz="1400" dirty="0"/>
              <a:t>ARE Government, </a:t>
            </a:r>
          </a:p>
          <a:p>
            <a:pPr marL="285750" indent="-285750">
              <a:buFont typeface="Arial" panose="020B0604020202020204" pitchFamily="34" charset="0"/>
              <a:buChar char="•"/>
            </a:pPr>
            <a:r>
              <a:rPr lang="en-US" sz="1400" dirty="0"/>
              <a:t>Leaders of JINR, ASRT, NOSU, </a:t>
            </a:r>
          </a:p>
          <a:p>
            <a:pPr marL="285750" indent="-285750">
              <a:buFont typeface="Arial" panose="020B0604020202020204" pitchFamily="34" charset="0"/>
              <a:buChar char="•"/>
            </a:pPr>
            <a:r>
              <a:rPr lang="en-US" sz="1400" dirty="0"/>
              <a:t>Honorary guests from the Member States and partner countries</a:t>
            </a:r>
            <a:endParaRPr lang="ru-RU" sz="1400" dirty="0"/>
          </a:p>
        </p:txBody>
      </p:sp>
      <p:sp>
        <p:nvSpPr>
          <p:cNvPr id="22" name="TextBox 21"/>
          <p:cNvSpPr txBox="1"/>
          <p:nvPr/>
        </p:nvSpPr>
        <p:spPr>
          <a:xfrm>
            <a:off x="58988" y="3081193"/>
            <a:ext cx="2175596" cy="646331"/>
          </a:xfrm>
          <a:prstGeom prst="rect">
            <a:avLst/>
          </a:prstGeom>
          <a:noFill/>
        </p:spPr>
        <p:txBody>
          <a:bodyPr wrap="none" rtlCol="0">
            <a:spAutoFit/>
          </a:bodyPr>
          <a:lstStyle/>
          <a:p>
            <a:pPr>
              <a:defRPr/>
            </a:pPr>
            <a:r>
              <a:rPr lang="en-US" sz="1200" dirty="0">
                <a:latin typeface="Arial"/>
              </a:rPr>
              <a:t>Rector of the North </a:t>
            </a:r>
            <a:r>
              <a:rPr lang="en-US" sz="1200" dirty="0" err="1">
                <a:latin typeface="Arial"/>
              </a:rPr>
              <a:t>Ossetian</a:t>
            </a:r>
            <a:r>
              <a:rPr lang="en-US" sz="1200" dirty="0">
                <a:latin typeface="Arial"/>
              </a:rPr>
              <a:t> </a:t>
            </a:r>
          </a:p>
          <a:p>
            <a:pPr>
              <a:defRPr/>
            </a:pPr>
            <a:r>
              <a:rPr lang="en-US" sz="1200" dirty="0">
                <a:latin typeface="Arial"/>
              </a:rPr>
              <a:t>State University (NOSU)</a:t>
            </a:r>
          </a:p>
          <a:p>
            <a:pPr>
              <a:defRPr/>
            </a:pPr>
            <a:r>
              <a:rPr lang="en-US" sz="1200" dirty="0">
                <a:solidFill>
                  <a:srgbClr val="0066CC"/>
                </a:solidFill>
                <a:latin typeface="Arial"/>
              </a:rPr>
              <a:t>Alan </a:t>
            </a:r>
            <a:r>
              <a:rPr lang="en-US" sz="1200" dirty="0" err="1">
                <a:solidFill>
                  <a:srgbClr val="0066CC"/>
                </a:solidFill>
                <a:latin typeface="Arial"/>
              </a:rPr>
              <a:t>Ogoev</a:t>
            </a:r>
            <a:endParaRPr lang="en-US" sz="1200" dirty="0">
              <a:solidFill>
                <a:srgbClr val="0066CC"/>
              </a:solidFill>
            </a:endParaRPr>
          </a:p>
        </p:txBody>
      </p:sp>
      <p:sp>
        <p:nvSpPr>
          <p:cNvPr id="23" name="TextBox 22"/>
          <p:cNvSpPr txBox="1"/>
          <p:nvPr/>
        </p:nvSpPr>
        <p:spPr>
          <a:xfrm>
            <a:off x="119547" y="4274149"/>
            <a:ext cx="4140124" cy="738664"/>
          </a:xfrm>
          <a:prstGeom prst="rect">
            <a:avLst/>
          </a:prstGeom>
          <a:noFill/>
        </p:spPr>
        <p:txBody>
          <a:bodyPr wrap="square" rtlCol="0">
            <a:spAutoFit/>
          </a:bodyPr>
          <a:lstStyle/>
          <a:p>
            <a:r>
              <a:rPr lang="en-US" sz="1400" u="sng" dirty="0">
                <a:solidFill>
                  <a:prstClr val="black"/>
                </a:solidFill>
              </a:rPr>
              <a:t>Acad. Victor </a:t>
            </a:r>
            <a:r>
              <a:rPr lang="en-US" sz="1400" u="sng" dirty="0" err="1">
                <a:solidFill>
                  <a:prstClr val="black"/>
                </a:solidFill>
              </a:rPr>
              <a:t>Matveev</a:t>
            </a:r>
            <a:r>
              <a:rPr lang="en-US" sz="1400" u="sng" dirty="0">
                <a:solidFill>
                  <a:prstClr val="black"/>
                </a:solidFill>
              </a:rPr>
              <a:t>:</a:t>
            </a:r>
          </a:p>
          <a:p>
            <a:r>
              <a:rPr lang="en-US" sz="1400" dirty="0">
                <a:solidFill>
                  <a:srgbClr val="4472C4">
                    <a:lumMod val="50000"/>
                  </a:srgbClr>
                </a:solidFill>
              </a:rPr>
              <a:t>“Information Centres are becoming important elements of the JINR development strategy…”</a:t>
            </a:r>
            <a:endParaRPr lang="ru-RU" sz="1400" dirty="0">
              <a:solidFill>
                <a:srgbClr val="4472C4">
                  <a:lumMod val="50000"/>
                </a:srgbClr>
              </a:solidFill>
            </a:endParaRPr>
          </a:p>
        </p:txBody>
      </p:sp>
      <p:sp>
        <p:nvSpPr>
          <p:cNvPr id="24" name="TextBox 23"/>
          <p:cNvSpPr txBox="1"/>
          <p:nvPr/>
        </p:nvSpPr>
        <p:spPr>
          <a:xfrm>
            <a:off x="103949" y="5271466"/>
            <a:ext cx="4213935" cy="1384995"/>
          </a:xfrm>
          <a:prstGeom prst="rect">
            <a:avLst/>
          </a:prstGeom>
          <a:noFill/>
        </p:spPr>
        <p:txBody>
          <a:bodyPr wrap="square" rtlCol="0">
            <a:spAutoFit/>
          </a:bodyPr>
          <a:lstStyle/>
          <a:p>
            <a:r>
              <a:rPr lang="en-US" sz="1400" u="sng" dirty="0">
                <a:solidFill>
                  <a:prstClr val="black"/>
                </a:solidFill>
              </a:rPr>
              <a:t>Director General </a:t>
            </a:r>
          </a:p>
          <a:p>
            <a:r>
              <a:rPr lang="en-US" sz="1400" u="sng" dirty="0">
                <a:solidFill>
                  <a:prstClr val="black"/>
                </a:solidFill>
              </a:rPr>
              <a:t>of the Arab Atomic Energy Agency (AAEA), </a:t>
            </a:r>
          </a:p>
          <a:p>
            <a:r>
              <a:rPr lang="en-US" sz="1400" u="sng" dirty="0">
                <a:solidFill>
                  <a:prstClr val="black"/>
                </a:solidFill>
              </a:rPr>
              <a:t>Salem </a:t>
            </a:r>
            <a:r>
              <a:rPr lang="en-US" sz="1400" u="sng" dirty="0" err="1">
                <a:solidFill>
                  <a:prstClr val="black"/>
                </a:solidFill>
              </a:rPr>
              <a:t>Hamdi</a:t>
            </a:r>
            <a:r>
              <a:rPr lang="en-US" sz="1400" dirty="0">
                <a:solidFill>
                  <a:prstClr val="black"/>
                </a:solidFill>
              </a:rPr>
              <a:t>:</a:t>
            </a:r>
          </a:p>
          <a:p>
            <a:r>
              <a:rPr lang="en-US" sz="1400" i="1" dirty="0">
                <a:solidFill>
                  <a:prstClr val="black"/>
                </a:solidFill>
              </a:rPr>
              <a:t>“</a:t>
            </a:r>
            <a:r>
              <a:rPr lang="en-US" sz="1400" dirty="0">
                <a:solidFill>
                  <a:srgbClr val="4472C4">
                    <a:lumMod val="50000"/>
                  </a:srgbClr>
                </a:solidFill>
              </a:rPr>
              <a:t>AAEA sees the opening of IC at ASRT an important asset for Egypt and all Arab countries to strengthen their scientific capabilities…”</a:t>
            </a:r>
            <a:endParaRPr lang="ru-RU" sz="1400" dirty="0">
              <a:solidFill>
                <a:srgbClr val="4472C4">
                  <a:lumMod val="50000"/>
                </a:srgbClr>
              </a:solidFill>
            </a:endParaRPr>
          </a:p>
        </p:txBody>
      </p:sp>
      <p:sp>
        <p:nvSpPr>
          <p:cNvPr id="3" name="TextBox 2"/>
          <p:cNvSpPr txBox="1"/>
          <p:nvPr/>
        </p:nvSpPr>
        <p:spPr>
          <a:xfrm>
            <a:off x="77859" y="950493"/>
            <a:ext cx="4396075" cy="353943"/>
          </a:xfrm>
          <a:prstGeom prst="rect">
            <a:avLst/>
          </a:prstGeom>
          <a:noFill/>
        </p:spPr>
        <p:txBody>
          <a:bodyPr wrap="none" rtlCol="0">
            <a:spAutoFit/>
          </a:bodyPr>
          <a:lstStyle/>
          <a:p>
            <a:r>
              <a:rPr lang="en-US" sz="1700" dirty="0"/>
              <a:t>Symbolic passing of the key from NOSU to ASRT</a:t>
            </a:r>
            <a:endParaRPr lang="ru-RU" sz="1700" dirty="0"/>
          </a:p>
        </p:txBody>
      </p:sp>
      <p:grpSp>
        <p:nvGrpSpPr>
          <p:cNvPr id="19" name="Группа 18">
            <a:extLst>
              <a:ext uri="{FF2B5EF4-FFF2-40B4-BE49-F238E27FC236}">
                <a16:creationId xmlns:a16="http://schemas.microsoft.com/office/drawing/2014/main" id="{A80C9689-2341-435D-A463-48A8A5D04F40}"/>
              </a:ext>
            </a:extLst>
          </p:cNvPr>
          <p:cNvGrpSpPr/>
          <p:nvPr/>
        </p:nvGrpSpPr>
        <p:grpSpPr>
          <a:xfrm>
            <a:off x="1" y="132670"/>
            <a:ext cx="1352550" cy="813904"/>
            <a:chOff x="1" y="132670"/>
            <a:chExt cx="1352550" cy="813904"/>
          </a:xfrm>
        </p:grpSpPr>
        <p:pic>
          <p:nvPicPr>
            <p:cNvPr id="20" name="Рисунок 19">
              <a:extLst>
                <a:ext uri="{FF2B5EF4-FFF2-40B4-BE49-F238E27FC236}">
                  <a16:creationId xmlns:a16="http://schemas.microsoft.com/office/drawing/2014/main" id="{91FFAC46-359C-48A3-99B4-476516EBD23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27" name="Прямоугольник 26">
              <a:extLst>
                <a:ext uri="{FF2B5EF4-FFF2-40B4-BE49-F238E27FC236}">
                  <a16:creationId xmlns:a16="http://schemas.microsoft.com/office/drawing/2014/main" id="{A94A94FC-B6DE-4513-8701-826D9DACF636}"/>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556839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291DEE-F510-4754-8E45-F01DFEC435C4}"/>
              </a:ext>
            </a:extLst>
          </p:cNvPr>
          <p:cNvSpPr>
            <a:spLocks noGrp="1"/>
          </p:cNvSpPr>
          <p:nvPr>
            <p:ph type="title"/>
          </p:nvPr>
        </p:nvSpPr>
        <p:spPr>
          <a:xfrm>
            <a:off x="5918200" y="1256984"/>
            <a:ext cx="5841409" cy="2406611"/>
          </a:xfrm>
        </p:spPr>
        <p:txBody>
          <a:bodyPr>
            <a:noAutofit/>
          </a:bodyPr>
          <a:lstStyle/>
          <a:p>
            <a:r>
              <a:rPr lang="en-US" sz="2400" b="1" dirty="0">
                <a:latin typeface="Arial" panose="020B0604020202020204" pitchFamily="34" charset="0"/>
                <a:cs typeface="Arial" panose="020B0604020202020204" pitchFamily="34" charset="0"/>
              </a:rPr>
              <a:t>2 Waves </a:t>
            </a:r>
            <a:r>
              <a:rPr lang="en-US" sz="2400" dirty="0">
                <a:latin typeface="Arial" panose="020B0604020202020204" pitchFamily="34" charset="0"/>
                <a:cs typeface="Arial" panose="020B0604020202020204" pitchFamily="34" charset="0"/>
              </a:rPr>
              <a:t>of the Programme are finished</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50 students from 15 countries </a:t>
            </a:r>
            <a:r>
              <a:rPr lang="en-US" sz="2000" dirty="0">
                <a:latin typeface="Arial" panose="020B0604020202020204" pitchFamily="34" charset="0"/>
                <a:cs typeface="Arial" panose="020B0604020202020204" pitchFamily="34" charset="0"/>
              </a:rPr>
              <a:t>(Belarus, Brazil, China, Cuba</a:t>
            </a:r>
            <a:r>
              <a:rPr lang="ru-RU"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Czech Republic, Egypt</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France</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India</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Mexico, Poland, Romania, Russia, UK, Ukraine, Uzbekistan) </a:t>
            </a:r>
            <a:r>
              <a:rPr lang="en-US" sz="2400" dirty="0">
                <a:latin typeface="Arial" panose="020B0604020202020204" pitchFamily="34" charset="0"/>
                <a:cs typeface="Arial" panose="020B0604020202020204" pitchFamily="34" charset="0"/>
              </a:rPr>
              <a:t>participated</a:t>
            </a:r>
            <a:endParaRPr lang="ru-RU" sz="2400" dirty="0">
              <a:latin typeface="Arial" panose="020B0604020202020204" pitchFamily="34" charset="0"/>
              <a:cs typeface="Arial" panose="020B0604020202020204" pitchFamily="34" charset="0"/>
            </a:endParaRPr>
          </a:p>
        </p:txBody>
      </p:sp>
      <p:sp>
        <p:nvSpPr>
          <p:cNvPr id="3" name="Объект 2">
            <a:extLst>
              <a:ext uri="{FF2B5EF4-FFF2-40B4-BE49-F238E27FC236}">
                <a16:creationId xmlns:a16="http://schemas.microsoft.com/office/drawing/2014/main" id="{F196C956-0E92-448D-8A07-193F56BAF3AA}"/>
              </a:ext>
            </a:extLst>
          </p:cNvPr>
          <p:cNvSpPr>
            <a:spLocks noGrp="1"/>
          </p:cNvSpPr>
          <p:nvPr>
            <p:ph idx="1"/>
          </p:nvPr>
        </p:nvSpPr>
        <p:spPr>
          <a:xfrm>
            <a:off x="5918200" y="3663595"/>
            <a:ext cx="5984240" cy="1386077"/>
          </a:xfrm>
        </p:spPr>
        <p:txBody>
          <a:bodyPr>
            <a:noAutofit/>
          </a:bodyPr>
          <a:lstStyle/>
          <a:p>
            <a:pPr>
              <a:lnSpc>
                <a:spcPct val="120000"/>
              </a:lnSpc>
              <a:buClr>
                <a:srgbClr val="006666"/>
              </a:buClr>
              <a:buFont typeface="Wingdings" panose="05000000000000000000" pitchFamily="2" charset="2"/>
              <a:buChar char="§"/>
            </a:pPr>
            <a:r>
              <a:rPr lang="en-US" sz="2000" b="1" dirty="0">
                <a:solidFill>
                  <a:srgbClr val="0066CC"/>
                </a:solidFill>
                <a:latin typeface="Arial" panose="020B0604020202020204" pitchFamily="34" charset="0"/>
                <a:cs typeface="Arial" panose="020B0604020202020204" pitchFamily="34" charset="0"/>
              </a:rPr>
              <a:t>Wave 1 </a:t>
            </a:r>
            <a:r>
              <a:rPr lang="en-US" sz="2000" dirty="0">
                <a:latin typeface="Arial" panose="020B0604020202020204" pitchFamily="34" charset="0"/>
                <a:cs typeface="Arial" panose="020B0604020202020204" pitchFamily="34" charset="0"/>
              </a:rPr>
              <a:t>05 October - 13 November, 2020</a:t>
            </a:r>
            <a:endParaRPr lang="ru-RU" sz="2000" dirty="0">
              <a:latin typeface="Arial" panose="020B0604020202020204" pitchFamily="34" charset="0"/>
              <a:cs typeface="Arial" panose="020B0604020202020204" pitchFamily="34" charset="0"/>
            </a:endParaRPr>
          </a:p>
          <a:p>
            <a:pPr>
              <a:lnSpc>
                <a:spcPct val="120000"/>
              </a:lnSpc>
              <a:buClr>
                <a:srgbClr val="006666"/>
              </a:buClr>
              <a:buFont typeface="Wingdings" panose="05000000000000000000" pitchFamily="2" charset="2"/>
              <a:buChar char="§"/>
            </a:pPr>
            <a:r>
              <a:rPr lang="da-DK" sz="2000" b="1" dirty="0">
                <a:solidFill>
                  <a:srgbClr val="0066CC"/>
                </a:solidFill>
                <a:latin typeface="Arial" panose="020B0604020202020204" pitchFamily="34" charset="0"/>
                <a:cs typeface="Arial" panose="020B0604020202020204" pitchFamily="34" charset="0"/>
              </a:rPr>
              <a:t>Wave 2 </a:t>
            </a:r>
            <a:r>
              <a:rPr lang="da-DK" sz="2000" dirty="0">
                <a:latin typeface="Arial" panose="020B0604020202020204" pitchFamily="34" charset="0"/>
                <a:cs typeface="Arial" panose="020B0604020202020204" pitchFamily="34" charset="0"/>
              </a:rPr>
              <a:t>02 November - 11 December, 2020</a:t>
            </a:r>
            <a:endParaRPr lang="ru-RU" sz="2000" dirty="0">
              <a:latin typeface="Arial" panose="020B0604020202020204" pitchFamily="34" charset="0"/>
              <a:cs typeface="Arial" panose="020B0604020202020204" pitchFamily="34" charset="0"/>
            </a:endParaRPr>
          </a:p>
          <a:p>
            <a:pPr>
              <a:lnSpc>
                <a:spcPct val="120000"/>
              </a:lnSpc>
              <a:buClr>
                <a:srgbClr val="006666"/>
              </a:buClr>
              <a:buFont typeface="Wingdings" panose="05000000000000000000" pitchFamily="2" charset="2"/>
              <a:buChar char="§"/>
            </a:pPr>
            <a:r>
              <a:rPr lang="en-US" sz="2000" b="1" dirty="0">
                <a:solidFill>
                  <a:srgbClr val="0066CC"/>
                </a:solidFill>
                <a:latin typeface="Arial" panose="020B0604020202020204" pitchFamily="34" charset="0"/>
                <a:cs typeface="Arial" panose="020B0604020202020204" pitchFamily="34" charset="0"/>
              </a:rPr>
              <a:t>Wave 3 </a:t>
            </a:r>
            <a:r>
              <a:rPr lang="en-US" sz="2000" dirty="0">
                <a:latin typeface="Arial" panose="020B0604020202020204" pitchFamily="34" charset="0"/>
                <a:cs typeface="Arial" panose="020B0604020202020204" pitchFamily="34" charset="0"/>
              </a:rPr>
              <a:t>08 February - 19 March, 2021 </a:t>
            </a:r>
            <a:br>
              <a:rPr lang="en-US" sz="2000" dirty="0">
                <a:latin typeface="Arial" panose="020B0604020202020204" pitchFamily="34" charset="0"/>
                <a:cs typeface="Arial" panose="020B0604020202020204" pitchFamily="34" charset="0"/>
              </a:rPr>
            </a:br>
            <a:r>
              <a:rPr lang="en-US" sz="2000" dirty="0">
                <a:solidFill>
                  <a:srgbClr val="0066CC"/>
                </a:solidFill>
                <a:latin typeface="Arial" panose="020B0604020202020204" pitchFamily="34" charset="0"/>
                <a:cs typeface="Arial" panose="020B0604020202020204" pitchFamily="34" charset="0"/>
              </a:rPr>
              <a:t>(in progress, 15 projects available)</a:t>
            </a:r>
            <a:endParaRPr lang="ru-RU" sz="2000" dirty="0">
              <a:solidFill>
                <a:srgbClr val="0066CC"/>
              </a:solidFill>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7288610C-0830-4146-8D6B-D7A2511848B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102000"/>
                    </a14:imgEffect>
                    <a14:imgEffect>
                      <a14:brightnessContrast bright="2000"/>
                    </a14:imgEffect>
                  </a14:imgLayer>
                </a14:imgProps>
              </a:ext>
              <a:ext uri="{28A0092B-C50C-407E-A947-70E740481C1C}">
                <a14:useLocalDpi xmlns:a14="http://schemas.microsoft.com/office/drawing/2010/main"/>
              </a:ext>
            </a:extLst>
          </a:blip>
          <a:srcRect/>
          <a:stretch/>
        </p:blipFill>
        <p:spPr>
          <a:xfrm>
            <a:off x="2690" y="1343273"/>
            <a:ext cx="5841409" cy="4177026"/>
          </a:xfrm>
          <a:prstGeom prst="rect">
            <a:avLst/>
          </a:prstGeom>
        </p:spPr>
      </p:pic>
      <p:sp>
        <p:nvSpPr>
          <p:cNvPr id="6" name="Прямоугольник 5">
            <a:extLst>
              <a:ext uri="{FF2B5EF4-FFF2-40B4-BE49-F238E27FC236}">
                <a16:creationId xmlns:a16="http://schemas.microsoft.com/office/drawing/2014/main" id="{97B7A5D5-6C18-43B8-A33D-454FC8D8954D}"/>
              </a:ext>
            </a:extLst>
          </p:cNvPr>
          <p:cNvSpPr/>
          <p:nvPr/>
        </p:nvSpPr>
        <p:spPr>
          <a:xfrm>
            <a:off x="9727608" y="271874"/>
            <a:ext cx="2293257" cy="970596"/>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6666"/>
              </a:solidFill>
            </a:endParaRPr>
          </a:p>
        </p:txBody>
      </p:sp>
      <p:sp>
        <p:nvSpPr>
          <p:cNvPr id="7" name="Подзаголовок 2">
            <a:extLst>
              <a:ext uri="{FF2B5EF4-FFF2-40B4-BE49-F238E27FC236}">
                <a16:creationId xmlns:a16="http://schemas.microsoft.com/office/drawing/2014/main" id="{B8AFE2D5-6BF0-42AB-A0D6-E34C57A75969}"/>
              </a:ext>
            </a:extLst>
          </p:cNvPr>
          <p:cNvSpPr txBox="1">
            <a:spLocks/>
          </p:cNvSpPr>
          <p:nvPr/>
        </p:nvSpPr>
        <p:spPr>
          <a:xfrm>
            <a:off x="1456077" y="424276"/>
            <a:ext cx="9444394" cy="5503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US" sz="4000" b="1" cap="small" dirty="0">
                <a:solidFill>
                  <a:srgbClr val="0066CC"/>
                </a:solidFill>
                <a:latin typeface="Calibri" panose="020F0502020204030204" pitchFamily="34" charset="0"/>
                <a:cs typeface="Calibri" panose="020F0502020204030204" pitchFamily="34" charset="0"/>
              </a:rPr>
              <a:t>INTEREST – online Student programme</a:t>
            </a:r>
            <a:endParaRPr lang="ru-RU" sz="4000" b="1" cap="small" dirty="0">
              <a:solidFill>
                <a:srgbClr val="0066CC"/>
              </a:solidFill>
              <a:latin typeface="Calibri" panose="020F0502020204030204" pitchFamily="34" charset="0"/>
              <a:cs typeface="Calibri" panose="020F0502020204030204" pitchFamily="34" charset="0"/>
            </a:endParaRPr>
          </a:p>
          <a:p>
            <a:pPr>
              <a:lnSpc>
                <a:spcPct val="100000"/>
              </a:lnSpc>
              <a:spcBef>
                <a:spcPts val="0"/>
              </a:spcBef>
            </a:pPr>
            <a:endParaRPr lang="ru-RU" sz="3600" dirty="0">
              <a:solidFill>
                <a:srgbClr val="FDC00F"/>
              </a:solidFill>
              <a:latin typeface="Arial Narrow" panose="020B0606020202030204" pitchFamily="34" charset="0"/>
            </a:endParaRPr>
          </a:p>
        </p:txBody>
      </p:sp>
      <p:pic>
        <p:nvPicPr>
          <p:cNvPr id="8" name="Рисунок 7">
            <a:extLst>
              <a:ext uri="{FF2B5EF4-FFF2-40B4-BE49-F238E27FC236}">
                <a16:creationId xmlns:a16="http://schemas.microsoft.com/office/drawing/2014/main" id="{CA92EEA8-CB2F-4327-AA27-824ABF2853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74929" y="354348"/>
            <a:ext cx="1698485" cy="850615"/>
          </a:xfrm>
          <a:prstGeom prst="rect">
            <a:avLst/>
          </a:prstGeom>
          <a:effectLst>
            <a:outerShdw blurRad="50800" dist="38100" algn="l" rotWithShape="0">
              <a:prstClr val="black">
                <a:alpha val="40000"/>
              </a:prstClr>
            </a:outerShdw>
          </a:effectLst>
        </p:spPr>
      </p:pic>
      <p:sp>
        <p:nvSpPr>
          <p:cNvPr id="12" name="Заголовок 1">
            <a:extLst>
              <a:ext uri="{FF2B5EF4-FFF2-40B4-BE49-F238E27FC236}">
                <a16:creationId xmlns:a16="http://schemas.microsoft.com/office/drawing/2014/main" id="{D12ACAE7-33D8-4AB3-A4AB-EA6A7CFCE2AD}"/>
              </a:ext>
            </a:extLst>
          </p:cNvPr>
          <p:cNvSpPr txBox="1">
            <a:spLocks/>
          </p:cNvSpPr>
          <p:nvPr/>
        </p:nvSpPr>
        <p:spPr>
          <a:xfrm>
            <a:off x="8705938" y="5908766"/>
            <a:ext cx="3028271" cy="5161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66CC"/>
                </a:solidFill>
                <a:latin typeface="Arial" panose="020B0604020202020204" pitchFamily="34" charset="0"/>
                <a:cs typeface="Arial" panose="020B0604020202020204" pitchFamily="34" charset="0"/>
              </a:rPr>
              <a:t>interest.jinr.ru</a:t>
            </a:r>
            <a:endParaRPr lang="ru-RU" sz="3200" b="1" dirty="0">
              <a:solidFill>
                <a:srgbClr val="0066CC"/>
              </a:solidFill>
              <a:latin typeface="Arial" panose="020B0604020202020204" pitchFamily="34" charset="0"/>
              <a:cs typeface="Arial" panose="020B0604020202020204" pitchFamily="34" charset="0"/>
            </a:endParaRPr>
          </a:p>
        </p:txBody>
      </p:sp>
      <p:sp>
        <p:nvSpPr>
          <p:cNvPr id="13" name="Заголовок 1">
            <a:extLst>
              <a:ext uri="{FF2B5EF4-FFF2-40B4-BE49-F238E27FC236}">
                <a16:creationId xmlns:a16="http://schemas.microsoft.com/office/drawing/2014/main" id="{DDA1BDEB-0F93-4564-B832-8D09FD9CF495}"/>
              </a:ext>
            </a:extLst>
          </p:cNvPr>
          <p:cNvSpPr txBox="1">
            <a:spLocks/>
          </p:cNvSpPr>
          <p:nvPr/>
        </p:nvSpPr>
        <p:spPr>
          <a:xfrm>
            <a:off x="304004" y="5923280"/>
            <a:ext cx="8494556" cy="5091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solidFill>
                  <a:prstClr val="black"/>
                </a:solidFill>
                <a:latin typeface="Arial" panose="020B0604020202020204" pitchFamily="34" charset="0"/>
                <a:cs typeface="Arial" panose="020B0604020202020204" pitchFamily="34" charset="0"/>
              </a:rPr>
              <a:t>New project supervisors and students are welcome</a:t>
            </a:r>
            <a:endParaRPr lang="ru-RU" sz="2800" dirty="0">
              <a:solidFill>
                <a:prstClr val="black"/>
              </a:solidFill>
              <a:latin typeface="Arial" panose="020B0604020202020204" pitchFamily="34" charset="0"/>
              <a:cs typeface="Arial" panose="020B0604020202020204" pitchFamily="34" charset="0"/>
            </a:endParaRPr>
          </a:p>
        </p:txBody>
      </p:sp>
      <p:grpSp>
        <p:nvGrpSpPr>
          <p:cNvPr id="10" name="Группа 9">
            <a:extLst>
              <a:ext uri="{FF2B5EF4-FFF2-40B4-BE49-F238E27FC236}">
                <a16:creationId xmlns:a16="http://schemas.microsoft.com/office/drawing/2014/main" id="{3785E69B-7F03-4529-8CEC-FA2AC5DF4FA0}"/>
              </a:ext>
            </a:extLst>
          </p:cNvPr>
          <p:cNvGrpSpPr/>
          <p:nvPr/>
        </p:nvGrpSpPr>
        <p:grpSpPr>
          <a:xfrm>
            <a:off x="1" y="248782"/>
            <a:ext cx="1352550" cy="813904"/>
            <a:chOff x="1" y="132670"/>
            <a:chExt cx="1352550" cy="813904"/>
          </a:xfrm>
        </p:grpSpPr>
        <p:pic>
          <p:nvPicPr>
            <p:cNvPr id="11" name="Рисунок 10">
              <a:extLst>
                <a:ext uri="{FF2B5EF4-FFF2-40B4-BE49-F238E27FC236}">
                  <a16:creationId xmlns:a16="http://schemas.microsoft.com/office/drawing/2014/main" id="{B13C441B-A1CA-408E-B737-FD6F3C2087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14" name="Прямоугольник 13">
              <a:extLst>
                <a:ext uri="{FF2B5EF4-FFF2-40B4-BE49-F238E27FC236}">
                  <a16:creationId xmlns:a16="http://schemas.microsoft.com/office/drawing/2014/main" id="{44465218-E272-4C20-8E94-2A697E518C68}"/>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4039091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Овал 32">
            <a:extLst>
              <a:ext uri="{FF2B5EF4-FFF2-40B4-BE49-F238E27FC236}">
                <a16:creationId xmlns:a16="http://schemas.microsoft.com/office/drawing/2014/main" id="{8AF44130-7B3E-4292-BB41-4B30326827A7}"/>
              </a:ext>
            </a:extLst>
          </p:cNvPr>
          <p:cNvSpPr/>
          <p:nvPr/>
        </p:nvSpPr>
        <p:spPr>
          <a:xfrm>
            <a:off x="219567" y="72030"/>
            <a:ext cx="2449769" cy="1392958"/>
          </a:xfrm>
          <a:prstGeom prst="ellipse">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Прямоугольник 24"/>
          <p:cNvSpPr/>
          <p:nvPr/>
        </p:nvSpPr>
        <p:spPr>
          <a:xfrm>
            <a:off x="1" y="317676"/>
            <a:ext cx="10838712" cy="799495"/>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006666"/>
              </a:solidFill>
              <a:effectLst/>
              <a:uLnTx/>
              <a:uFillTx/>
              <a:latin typeface="Calibri" panose="020F0502020204030204"/>
              <a:ea typeface="+mn-ea"/>
              <a:cs typeface="+mn-cs"/>
            </a:endParaRPr>
          </a:p>
        </p:txBody>
      </p:sp>
      <p:sp>
        <p:nvSpPr>
          <p:cNvPr id="27" name="Заголовок 1"/>
          <p:cNvSpPr txBox="1">
            <a:spLocks/>
          </p:cNvSpPr>
          <p:nvPr/>
        </p:nvSpPr>
        <p:spPr>
          <a:xfrm>
            <a:off x="549555" y="1748734"/>
            <a:ext cx="8304243" cy="467961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1991</a:t>
            </a:r>
            <a:r>
              <a:rPr kumimoji="0" lang="en-US" sz="18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 JINR UC is founded.</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1991-93</a:t>
            </a:r>
            <a:r>
              <a:rPr kumimoji="0" lang="en-US" sz="18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 Material and technical base of the UC is created. </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1994</a:t>
            </a:r>
            <a:r>
              <a:rPr kumimoji="0" lang="en-US" sz="18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 </a:t>
            </a:r>
            <a:r>
              <a:rPr kumimoji="0" lang="en-US" sz="1800" b="0" i="0" u="none" strike="noStrike" kern="1200" cap="none" spc="0" normalizeH="0" baseline="0" noProof="0" dirty="0" err="1">
                <a:ln>
                  <a:noFill/>
                </a:ln>
                <a:solidFill>
                  <a:srgbClr val="0F3041"/>
                </a:solidFill>
                <a:effectLst/>
                <a:uLnTx/>
                <a:uFillTx/>
                <a:latin typeface="Arial Narrow" panose="020B0606020202030204" pitchFamily="34" charset="0"/>
                <a:ea typeface="+mj-ea"/>
                <a:cs typeface="+mj-cs"/>
              </a:rPr>
              <a:t>Dubna</a:t>
            </a:r>
            <a:r>
              <a:rPr kumimoji="0" lang="en-US" sz="18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University is established.</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1995</a:t>
            </a:r>
            <a:r>
              <a:rPr kumimoji="0" lang="en-US" sz="18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 Opening of postgraduate studies at JINR in 6 physical specialties.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1998</a:t>
            </a:r>
            <a:r>
              <a:rPr kumimoji="0" lang="en-US" sz="18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 Training of physics students at the JINR-based departments of MIREA in </a:t>
            </a:r>
            <a:r>
              <a:rPr kumimoji="0" lang="en-US" sz="1800" b="0" i="0" u="none" strike="noStrike" kern="1200" cap="none" spc="0" normalizeH="0" baseline="0" noProof="0" dirty="0" err="1">
                <a:ln>
                  <a:noFill/>
                </a:ln>
                <a:solidFill>
                  <a:srgbClr val="0F3041"/>
                </a:solidFill>
                <a:effectLst/>
                <a:uLnTx/>
                <a:uFillTx/>
                <a:latin typeface="Arial Narrow" panose="020B0606020202030204" pitchFamily="34" charset="0"/>
                <a:ea typeface="+mj-ea"/>
                <a:cs typeface="+mj-cs"/>
              </a:rPr>
              <a:t>Dubna</a:t>
            </a:r>
            <a:r>
              <a:rPr kumimoji="0" lang="en-US" sz="18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starts.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2003</a:t>
            </a:r>
            <a:r>
              <a:rPr kumimoji="0" lang="en-US" sz="18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 Training at the physics departments of </a:t>
            </a:r>
            <a:r>
              <a:rPr kumimoji="0" lang="en-US" sz="1800" b="0" i="0" u="none" strike="noStrike" kern="1200" cap="none" spc="0" normalizeH="0" baseline="0" noProof="0" dirty="0" err="1">
                <a:ln>
                  <a:noFill/>
                </a:ln>
                <a:solidFill>
                  <a:srgbClr val="0F3041"/>
                </a:solidFill>
                <a:effectLst/>
                <a:uLnTx/>
                <a:uFillTx/>
                <a:latin typeface="Arial Narrow" panose="020B0606020202030204" pitchFamily="34" charset="0"/>
                <a:ea typeface="+mj-ea"/>
                <a:cs typeface="+mj-cs"/>
              </a:rPr>
              <a:t>Dubna</a:t>
            </a:r>
            <a:r>
              <a:rPr kumimoji="0" lang="en-US" sz="18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University is opened.</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2004</a:t>
            </a:r>
            <a:r>
              <a:rPr kumimoji="0" lang="en-US" sz="18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 Start of regular International Student Practices (ISP).</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2009</a:t>
            </a:r>
            <a:r>
              <a:rPr kumimoji="0" lang="ru-RU"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a:t>
            </a:r>
            <a:r>
              <a:rPr kumimoji="0" lang="en-US" sz="18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&amp;</a:t>
            </a:r>
            <a:r>
              <a:rPr kumimoji="0" lang="ru-RU" sz="18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a:t>
            </a: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2010 </a:t>
            </a:r>
            <a:r>
              <a:rPr kumimoji="0" lang="en-US" sz="18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Start of scientific schools for physics teachers at CERN and JINR.</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2014</a:t>
            </a:r>
            <a:r>
              <a:rPr kumimoji="0" lang="en-US" sz="18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 Start of the Summer Student Programme.</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2017</a:t>
            </a:r>
            <a:r>
              <a:rPr kumimoji="0" lang="en-US" sz="18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 Opening of the JINR-based departments at K(P)FU and St. Petersburg State University.</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2020</a:t>
            </a:r>
            <a:r>
              <a:rPr kumimoji="0" lang="en-US" sz="18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 Start of INTEREST – the online programme for students.</a:t>
            </a:r>
          </a:p>
          <a:p>
            <a:pPr marL="285750" marR="0" lvl="0" indent="-28575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endParaRPr>
          </a:p>
        </p:txBody>
      </p:sp>
      <p:sp>
        <p:nvSpPr>
          <p:cNvPr id="3" name="Подзаголовок 2"/>
          <p:cNvSpPr>
            <a:spLocks noGrp="1"/>
          </p:cNvSpPr>
          <p:nvPr>
            <p:ph type="subTitle" idx="1"/>
          </p:nvPr>
        </p:nvSpPr>
        <p:spPr>
          <a:xfrm>
            <a:off x="2806847" y="479263"/>
            <a:ext cx="8208221" cy="770441"/>
          </a:xfrm>
        </p:spPr>
        <p:txBody>
          <a:bodyPr>
            <a:noAutofit/>
          </a:bodyPr>
          <a:lstStyle/>
          <a:p>
            <a:pPr algn="l">
              <a:lnSpc>
                <a:spcPct val="80000"/>
              </a:lnSpc>
              <a:spcBef>
                <a:spcPts val="0"/>
              </a:spcBef>
            </a:pPr>
            <a:r>
              <a:rPr lang="ru-RU" sz="4000" b="1" dirty="0">
                <a:solidFill>
                  <a:schemeClr val="bg1"/>
                </a:solidFill>
                <a:latin typeface="Arial" panose="020B0604020202020204" pitchFamily="34" charset="0"/>
                <a:ea typeface="+mj-ea"/>
                <a:cs typeface="Arial" panose="020B0604020202020204" pitchFamily="34" charset="0"/>
              </a:rPr>
              <a:t>30 </a:t>
            </a:r>
            <a:r>
              <a:rPr lang="en-GB" sz="4000" b="1" dirty="0">
                <a:solidFill>
                  <a:schemeClr val="bg1"/>
                </a:solidFill>
                <a:latin typeface="Arial" panose="020B0604020202020204" pitchFamily="34" charset="0"/>
                <a:ea typeface="+mj-ea"/>
                <a:cs typeface="Arial" panose="020B0604020202020204" pitchFamily="34" charset="0"/>
              </a:rPr>
              <a:t>years </a:t>
            </a:r>
            <a:r>
              <a:rPr lang="en-GB" sz="3200" dirty="0">
                <a:solidFill>
                  <a:schemeClr val="bg1"/>
                </a:solidFill>
                <a:latin typeface="Arial" panose="020B0604020202020204" pitchFamily="34" charset="0"/>
                <a:ea typeface="+mj-ea"/>
                <a:cs typeface="Arial" panose="020B0604020202020204" pitchFamily="34" charset="0"/>
              </a:rPr>
              <a:t>of attracting youth to Science</a:t>
            </a:r>
            <a:r>
              <a:rPr lang="en-US" sz="3200" dirty="0">
                <a:solidFill>
                  <a:schemeClr val="bg1"/>
                </a:solidFill>
                <a:latin typeface="Arial" panose="020B0604020202020204" pitchFamily="34" charset="0"/>
                <a:ea typeface="+mj-ea"/>
                <a:cs typeface="Arial" panose="020B0604020202020204" pitchFamily="34" charset="0"/>
              </a:rPr>
              <a:t> </a:t>
            </a:r>
            <a:endParaRPr lang="ru-RU" sz="3200" dirty="0">
              <a:solidFill>
                <a:schemeClr val="bg1"/>
              </a:solidFill>
              <a:latin typeface="Arial" panose="020B0604020202020204" pitchFamily="34" charset="0"/>
              <a:ea typeface="+mj-ea"/>
              <a:cs typeface="Arial" panose="020B0604020202020204" pitchFamily="34" charset="0"/>
            </a:endParaRPr>
          </a:p>
          <a:p>
            <a:pPr algn="l">
              <a:lnSpc>
                <a:spcPct val="100000"/>
              </a:lnSpc>
              <a:spcBef>
                <a:spcPts val="0"/>
              </a:spcBef>
            </a:pPr>
            <a:endParaRPr lang="ru-RU" sz="3600" dirty="0">
              <a:solidFill>
                <a:srgbClr val="FDC00F"/>
              </a:solidFill>
              <a:latin typeface="Arial" panose="020B0604020202020204" pitchFamily="34" charset="0"/>
              <a:cs typeface="Arial" panose="020B0604020202020204" pitchFamily="34" charset="0"/>
            </a:endParaRPr>
          </a:p>
        </p:txBody>
      </p:sp>
      <p:pic>
        <p:nvPicPr>
          <p:cNvPr id="26" name="Рисунок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094" y="384857"/>
            <a:ext cx="1396968" cy="699613"/>
          </a:xfrm>
          <a:prstGeom prst="rect">
            <a:avLst/>
          </a:prstGeom>
          <a:effectLst>
            <a:outerShdw blurRad="50800" dist="38100" algn="l" rotWithShape="0">
              <a:prstClr val="black">
                <a:alpha val="40000"/>
              </a:prstClr>
            </a:outerShdw>
          </a:effectLst>
        </p:spPr>
      </p:pic>
      <p:grpSp>
        <p:nvGrpSpPr>
          <p:cNvPr id="43" name="Группа 42">
            <a:extLst>
              <a:ext uri="{FF2B5EF4-FFF2-40B4-BE49-F238E27FC236}">
                <a16:creationId xmlns:a16="http://schemas.microsoft.com/office/drawing/2014/main" id="{41FFF57D-DB2E-4E9C-95BA-ECFBB3F0C871}"/>
              </a:ext>
            </a:extLst>
          </p:cNvPr>
          <p:cNvGrpSpPr/>
          <p:nvPr/>
        </p:nvGrpSpPr>
        <p:grpSpPr>
          <a:xfrm>
            <a:off x="331951" y="1229889"/>
            <a:ext cx="203469" cy="5539875"/>
            <a:chOff x="590598" y="1383477"/>
            <a:chExt cx="203469" cy="5539875"/>
          </a:xfrm>
        </p:grpSpPr>
        <p:cxnSp>
          <p:nvCxnSpPr>
            <p:cNvPr id="32" name="Прямая со стрелкой 31">
              <a:extLst>
                <a:ext uri="{FF2B5EF4-FFF2-40B4-BE49-F238E27FC236}">
                  <a16:creationId xmlns:a16="http://schemas.microsoft.com/office/drawing/2014/main" id="{2F53E13E-9918-4C85-A903-07AE72955300}"/>
                </a:ext>
              </a:extLst>
            </p:cNvPr>
            <p:cNvCxnSpPr>
              <a:cxnSpLocks/>
            </p:cNvCxnSpPr>
            <p:nvPr/>
          </p:nvCxnSpPr>
          <p:spPr>
            <a:xfrm>
              <a:off x="676843" y="1383477"/>
              <a:ext cx="23501" cy="5539875"/>
            </a:xfrm>
            <a:prstGeom prst="straightConnector1">
              <a:avLst/>
            </a:prstGeom>
            <a:ln w="41275">
              <a:prstDash val="sysDot"/>
              <a:tailEnd type="none" w="lg" len="lg"/>
            </a:ln>
          </p:spPr>
          <p:style>
            <a:lnRef idx="1">
              <a:schemeClr val="dk1"/>
            </a:lnRef>
            <a:fillRef idx="0">
              <a:schemeClr val="dk1"/>
            </a:fillRef>
            <a:effectRef idx="0">
              <a:schemeClr val="dk1"/>
            </a:effectRef>
            <a:fontRef idx="minor">
              <a:schemeClr val="tx1"/>
            </a:fontRef>
          </p:style>
        </p:cxnSp>
        <p:sp>
          <p:nvSpPr>
            <p:cNvPr id="13" name="Овал 12">
              <a:extLst>
                <a:ext uri="{FF2B5EF4-FFF2-40B4-BE49-F238E27FC236}">
                  <a16:creationId xmlns:a16="http://schemas.microsoft.com/office/drawing/2014/main" id="{4B9BA998-A15D-4D4A-9541-A68160D5593F}"/>
                </a:ext>
              </a:extLst>
            </p:cNvPr>
            <p:cNvSpPr/>
            <p:nvPr/>
          </p:nvSpPr>
          <p:spPr>
            <a:xfrm>
              <a:off x="590598" y="2123459"/>
              <a:ext cx="171983" cy="155689"/>
            </a:xfrm>
            <a:prstGeom prst="ellipse">
              <a:avLst/>
            </a:prstGeom>
            <a:solidFill>
              <a:srgbClr val="8C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Овал 33">
              <a:extLst>
                <a:ext uri="{FF2B5EF4-FFF2-40B4-BE49-F238E27FC236}">
                  <a16:creationId xmlns:a16="http://schemas.microsoft.com/office/drawing/2014/main" id="{92DAE99C-1786-4B45-B720-4BC7F790878B}"/>
                </a:ext>
              </a:extLst>
            </p:cNvPr>
            <p:cNvSpPr/>
            <p:nvPr/>
          </p:nvSpPr>
          <p:spPr>
            <a:xfrm>
              <a:off x="599209" y="3033115"/>
              <a:ext cx="171983" cy="155689"/>
            </a:xfrm>
            <a:prstGeom prst="ellipse">
              <a:avLst/>
            </a:prstGeom>
            <a:solidFill>
              <a:srgbClr val="8C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Овал 34">
              <a:extLst>
                <a:ext uri="{FF2B5EF4-FFF2-40B4-BE49-F238E27FC236}">
                  <a16:creationId xmlns:a16="http://schemas.microsoft.com/office/drawing/2014/main" id="{682B66D8-6C0A-4482-9964-0D9B6C0C1232}"/>
                </a:ext>
              </a:extLst>
            </p:cNvPr>
            <p:cNvSpPr/>
            <p:nvPr/>
          </p:nvSpPr>
          <p:spPr>
            <a:xfrm>
              <a:off x="610360" y="3487613"/>
              <a:ext cx="171983" cy="155689"/>
            </a:xfrm>
            <a:prstGeom prst="ellipse">
              <a:avLst/>
            </a:prstGeom>
            <a:solidFill>
              <a:srgbClr val="8C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Овал 35">
              <a:extLst>
                <a:ext uri="{FF2B5EF4-FFF2-40B4-BE49-F238E27FC236}">
                  <a16:creationId xmlns:a16="http://schemas.microsoft.com/office/drawing/2014/main" id="{3F2C470D-F4ED-441D-AB14-178AA2D9A8D1}"/>
                </a:ext>
              </a:extLst>
            </p:cNvPr>
            <p:cNvSpPr/>
            <p:nvPr/>
          </p:nvSpPr>
          <p:spPr>
            <a:xfrm>
              <a:off x="610768" y="3972033"/>
              <a:ext cx="171983" cy="155689"/>
            </a:xfrm>
            <a:prstGeom prst="ellipse">
              <a:avLst/>
            </a:prstGeom>
            <a:solidFill>
              <a:srgbClr val="8C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Овал 36">
              <a:extLst>
                <a:ext uri="{FF2B5EF4-FFF2-40B4-BE49-F238E27FC236}">
                  <a16:creationId xmlns:a16="http://schemas.microsoft.com/office/drawing/2014/main" id="{F161655B-41CE-4A54-B7F2-D967A3AA101F}"/>
                </a:ext>
              </a:extLst>
            </p:cNvPr>
            <p:cNvSpPr/>
            <p:nvPr/>
          </p:nvSpPr>
          <p:spPr>
            <a:xfrm>
              <a:off x="614353" y="4852529"/>
              <a:ext cx="171983" cy="155689"/>
            </a:xfrm>
            <a:prstGeom prst="ellipse">
              <a:avLst/>
            </a:prstGeom>
            <a:solidFill>
              <a:srgbClr val="8C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Овал 37">
              <a:extLst>
                <a:ext uri="{FF2B5EF4-FFF2-40B4-BE49-F238E27FC236}">
                  <a16:creationId xmlns:a16="http://schemas.microsoft.com/office/drawing/2014/main" id="{E9FB2D35-4ACF-4281-998B-4F29A1343705}"/>
                </a:ext>
              </a:extLst>
            </p:cNvPr>
            <p:cNvSpPr/>
            <p:nvPr/>
          </p:nvSpPr>
          <p:spPr>
            <a:xfrm>
              <a:off x="622084" y="5344699"/>
              <a:ext cx="171983" cy="155689"/>
            </a:xfrm>
            <a:prstGeom prst="ellipse">
              <a:avLst/>
            </a:prstGeom>
            <a:solidFill>
              <a:srgbClr val="8C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Овал 38">
              <a:extLst>
                <a:ext uri="{FF2B5EF4-FFF2-40B4-BE49-F238E27FC236}">
                  <a16:creationId xmlns:a16="http://schemas.microsoft.com/office/drawing/2014/main" id="{AD3C88A5-307F-4FAF-9336-B754A2D9A5AF}"/>
                </a:ext>
              </a:extLst>
            </p:cNvPr>
            <p:cNvSpPr/>
            <p:nvPr/>
          </p:nvSpPr>
          <p:spPr>
            <a:xfrm>
              <a:off x="614464" y="5785601"/>
              <a:ext cx="171983" cy="155689"/>
            </a:xfrm>
            <a:prstGeom prst="ellipse">
              <a:avLst/>
            </a:prstGeom>
            <a:solidFill>
              <a:srgbClr val="8C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Овал 39">
              <a:extLst>
                <a:ext uri="{FF2B5EF4-FFF2-40B4-BE49-F238E27FC236}">
                  <a16:creationId xmlns:a16="http://schemas.microsoft.com/office/drawing/2014/main" id="{D5A47ECF-AA53-4D8F-AFBA-A3BDD8C5313C}"/>
                </a:ext>
              </a:extLst>
            </p:cNvPr>
            <p:cNvSpPr/>
            <p:nvPr/>
          </p:nvSpPr>
          <p:spPr>
            <a:xfrm>
              <a:off x="614464" y="6215577"/>
              <a:ext cx="171983" cy="155689"/>
            </a:xfrm>
            <a:prstGeom prst="ellipse">
              <a:avLst/>
            </a:prstGeom>
            <a:solidFill>
              <a:srgbClr val="8C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Овал 40">
              <a:extLst>
                <a:ext uri="{FF2B5EF4-FFF2-40B4-BE49-F238E27FC236}">
                  <a16:creationId xmlns:a16="http://schemas.microsoft.com/office/drawing/2014/main" id="{BF850C63-7B35-4AD3-93FF-AC32B0E078DF}"/>
                </a:ext>
              </a:extLst>
            </p:cNvPr>
            <p:cNvSpPr/>
            <p:nvPr/>
          </p:nvSpPr>
          <p:spPr>
            <a:xfrm>
              <a:off x="622084" y="6708239"/>
              <a:ext cx="171983" cy="155689"/>
            </a:xfrm>
            <a:prstGeom prst="ellipse">
              <a:avLst/>
            </a:prstGeom>
            <a:solidFill>
              <a:srgbClr val="8C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Овал 43">
              <a:extLst>
                <a:ext uri="{FF2B5EF4-FFF2-40B4-BE49-F238E27FC236}">
                  <a16:creationId xmlns:a16="http://schemas.microsoft.com/office/drawing/2014/main" id="{8C62391B-235A-4B5A-B2CC-B5EA04EAD427}"/>
                </a:ext>
              </a:extLst>
            </p:cNvPr>
            <p:cNvSpPr/>
            <p:nvPr/>
          </p:nvSpPr>
          <p:spPr>
            <a:xfrm>
              <a:off x="611819" y="4413207"/>
              <a:ext cx="171983" cy="155689"/>
            </a:xfrm>
            <a:prstGeom prst="ellipse">
              <a:avLst/>
            </a:prstGeom>
            <a:solidFill>
              <a:srgbClr val="8C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Овал 44">
              <a:extLst>
                <a:ext uri="{FF2B5EF4-FFF2-40B4-BE49-F238E27FC236}">
                  <a16:creationId xmlns:a16="http://schemas.microsoft.com/office/drawing/2014/main" id="{24826B74-4133-4A4A-96E2-64F3891C763D}"/>
                </a:ext>
              </a:extLst>
            </p:cNvPr>
            <p:cNvSpPr/>
            <p:nvPr/>
          </p:nvSpPr>
          <p:spPr>
            <a:xfrm>
              <a:off x="605898" y="2593748"/>
              <a:ext cx="171983" cy="155689"/>
            </a:xfrm>
            <a:prstGeom prst="ellipse">
              <a:avLst/>
            </a:prstGeom>
            <a:solidFill>
              <a:srgbClr val="8C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Группа 19">
            <a:extLst>
              <a:ext uri="{FF2B5EF4-FFF2-40B4-BE49-F238E27FC236}">
                <a16:creationId xmlns:a16="http://schemas.microsoft.com/office/drawing/2014/main" id="{C9B8E12D-C2F6-435C-B108-190D4DAE4C54}"/>
              </a:ext>
            </a:extLst>
          </p:cNvPr>
          <p:cNvGrpSpPr/>
          <p:nvPr/>
        </p:nvGrpSpPr>
        <p:grpSpPr>
          <a:xfrm>
            <a:off x="10838713" y="301248"/>
            <a:ext cx="1352550" cy="813904"/>
            <a:chOff x="1" y="132670"/>
            <a:chExt cx="1352550" cy="813904"/>
          </a:xfrm>
        </p:grpSpPr>
        <p:pic>
          <p:nvPicPr>
            <p:cNvPr id="21" name="Рисунок 20">
              <a:extLst>
                <a:ext uri="{FF2B5EF4-FFF2-40B4-BE49-F238E27FC236}">
                  <a16:creationId xmlns:a16="http://schemas.microsoft.com/office/drawing/2014/main" id="{27728342-3707-4E3F-936C-2C28709AE5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22" name="Прямоугольник 21">
              <a:extLst>
                <a:ext uri="{FF2B5EF4-FFF2-40B4-BE49-F238E27FC236}">
                  <a16:creationId xmlns:a16="http://schemas.microsoft.com/office/drawing/2014/main" id="{44E5C295-AF70-4538-8BBE-CB5E327CDD41}"/>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8" name="Рисунок 7">
            <a:extLst>
              <a:ext uri="{FF2B5EF4-FFF2-40B4-BE49-F238E27FC236}">
                <a16:creationId xmlns:a16="http://schemas.microsoft.com/office/drawing/2014/main" id="{D06BBEE7-E55B-481F-B33F-0288DD32D2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87813" y="1223700"/>
            <a:ext cx="1919866" cy="1686215"/>
          </a:xfrm>
          <a:prstGeom prst="rect">
            <a:avLst/>
          </a:prstGeom>
        </p:spPr>
      </p:pic>
      <p:pic>
        <p:nvPicPr>
          <p:cNvPr id="10" name="Рисунок 9">
            <a:extLst>
              <a:ext uri="{FF2B5EF4-FFF2-40B4-BE49-F238E27FC236}">
                <a16:creationId xmlns:a16="http://schemas.microsoft.com/office/drawing/2014/main" id="{5F5F239E-882A-45BF-B0A8-F0CE7104D52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098656" y="1223700"/>
            <a:ext cx="1997449" cy="1686216"/>
          </a:xfrm>
          <a:prstGeom prst="rect">
            <a:avLst/>
          </a:prstGeom>
        </p:spPr>
      </p:pic>
      <p:sp>
        <p:nvSpPr>
          <p:cNvPr id="11" name="Прямоугольник 10">
            <a:extLst>
              <a:ext uri="{FF2B5EF4-FFF2-40B4-BE49-F238E27FC236}">
                <a16:creationId xmlns:a16="http://schemas.microsoft.com/office/drawing/2014/main" id="{2A45B02C-F150-425F-B82A-75C8AA5D787F}"/>
              </a:ext>
            </a:extLst>
          </p:cNvPr>
          <p:cNvSpPr/>
          <p:nvPr/>
        </p:nvSpPr>
        <p:spPr>
          <a:xfrm>
            <a:off x="6280549" y="2871113"/>
            <a:ext cx="1697324" cy="353943"/>
          </a:xfrm>
          <a:prstGeom prst="rect">
            <a:avLst/>
          </a:prstGeom>
        </p:spPr>
        <p:txBody>
          <a:bodyPr wrap="none">
            <a:spAutoFit/>
          </a:bodyPr>
          <a:lstStyle/>
          <a:p>
            <a:r>
              <a:rPr lang="en-US" sz="1700" b="1" dirty="0">
                <a:solidFill>
                  <a:srgbClr val="006666"/>
                </a:solidFill>
                <a:latin typeface="Calibri" panose="020F0502020204030204" pitchFamily="34" charset="0"/>
                <a:cs typeface="Calibri" panose="020F0502020204030204" pitchFamily="34" charset="0"/>
              </a:rPr>
              <a:t>Alexei  Sissakian </a:t>
            </a:r>
            <a:endParaRPr lang="ru-RU" sz="1700" b="1" dirty="0">
              <a:solidFill>
                <a:srgbClr val="006666"/>
              </a:solidFill>
              <a:latin typeface="Calibri" panose="020F0502020204030204" pitchFamily="34" charset="0"/>
              <a:cs typeface="Calibri" panose="020F0502020204030204" pitchFamily="34" charset="0"/>
            </a:endParaRPr>
          </a:p>
        </p:txBody>
      </p:sp>
      <p:sp>
        <p:nvSpPr>
          <p:cNvPr id="12" name="Прямоугольник 11">
            <a:extLst>
              <a:ext uri="{FF2B5EF4-FFF2-40B4-BE49-F238E27FC236}">
                <a16:creationId xmlns:a16="http://schemas.microsoft.com/office/drawing/2014/main" id="{F491DC8B-72BA-4BC6-A53A-9C608A9CC893}"/>
              </a:ext>
            </a:extLst>
          </p:cNvPr>
          <p:cNvSpPr/>
          <p:nvPr/>
        </p:nvSpPr>
        <p:spPr>
          <a:xfrm>
            <a:off x="8156663" y="2878725"/>
            <a:ext cx="1707327" cy="353943"/>
          </a:xfrm>
          <a:prstGeom prst="rect">
            <a:avLst/>
          </a:prstGeom>
        </p:spPr>
        <p:txBody>
          <a:bodyPr wrap="none">
            <a:spAutoFit/>
          </a:bodyPr>
          <a:lstStyle/>
          <a:p>
            <a:r>
              <a:rPr lang="en-GB" sz="1700" b="1" dirty="0">
                <a:solidFill>
                  <a:srgbClr val="006666"/>
                </a:solidFill>
                <a:latin typeface="Calibri" panose="020F0502020204030204" pitchFamily="34" charset="0"/>
                <a:cs typeface="Calibri" panose="020F0502020204030204" pitchFamily="34" charset="0"/>
              </a:rPr>
              <a:t>Svetlana Ivanova</a:t>
            </a:r>
            <a:endParaRPr lang="ru-RU" sz="1700" b="1" dirty="0">
              <a:solidFill>
                <a:srgbClr val="006666"/>
              </a:solidFill>
              <a:latin typeface="Calibri" panose="020F0502020204030204" pitchFamily="34" charset="0"/>
              <a:cs typeface="Calibri" panose="020F0502020204030204" pitchFamily="34" charset="0"/>
            </a:endParaRPr>
          </a:p>
        </p:txBody>
      </p:sp>
      <p:sp>
        <p:nvSpPr>
          <p:cNvPr id="15" name="Прямоугольник 14">
            <a:extLst>
              <a:ext uri="{FF2B5EF4-FFF2-40B4-BE49-F238E27FC236}">
                <a16:creationId xmlns:a16="http://schemas.microsoft.com/office/drawing/2014/main" id="{B365619A-7042-464A-BDC5-1C9C0A622A22}"/>
              </a:ext>
            </a:extLst>
          </p:cNvPr>
          <p:cNvSpPr/>
          <p:nvPr/>
        </p:nvSpPr>
        <p:spPr>
          <a:xfrm>
            <a:off x="10044121" y="2878725"/>
            <a:ext cx="2198551" cy="353943"/>
          </a:xfrm>
          <a:prstGeom prst="rect">
            <a:avLst/>
          </a:prstGeom>
        </p:spPr>
        <p:txBody>
          <a:bodyPr wrap="none">
            <a:spAutoFit/>
          </a:bodyPr>
          <a:lstStyle/>
          <a:p>
            <a:r>
              <a:rPr lang="en-GB" sz="1700" b="1" dirty="0">
                <a:solidFill>
                  <a:srgbClr val="006666"/>
                </a:solidFill>
                <a:latin typeface="Calibri" panose="020F0502020204030204" pitchFamily="34" charset="0"/>
                <a:cs typeface="Calibri" panose="020F0502020204030204" pitchFamily="34" charset="0"/>
              </a:rPr>
              <a:t>Vladimir </a:t>
            </a:r>
            <a:r>
              <a:rPr lang="en-GB" sz="1700" b="1" dirty="0" err="1">
                <a:solidFill>
                  <a:srgbClr val="006666"/>
                </a:solidFill>
                <a:latin typeface="Calibri" panose="020F0502020204030204" pitchFamily="34" charset="0"/>
                <a:cs typeface="Calibri" panose="020F0502020204030204" pitchFamily="34" charset="0"/>
              </a:rPr>
              <a:t>Kadyshevsky</a:t>
            </a:r>
            <a:r>
              <a:rPr lang="en-GB" sz="1700" b="1" dirty="0">
                <a:solidFill>
                  <a:srgbClr val="006666"/>
                </a:solidFill>
                <a:latin typeface="Calibri" panose="020F0502020204030204" pitchFamily="34" charset="0"/>
                <a:cs typeface="Calibri" panose="020F0502020204030204" pitchFamily="34" charset="0"/>
              </a:rPr>
              <a:t> </a:t>
            </a:r>
            <a:endParaRPr lang="ru-RU" sz="1700" b="1" dirty="0">
              <a:solidFill>
                <a:srgbClr val="006666"/>
              </a:solidFill>
              <a:latin typeface="Calibri" panose="020F0502020204030204" pitchFamily="34" charset="0"/>
              <a:cs typeface="Calibri" panose="020F0502020204030204" pitchFamily="34" charset="0"/>
            </a:endParaRPr>
          </a:p>
        </p:txBody>
      </p:sp>
      <p:pic>
        <p:nvPicPr>
          <p:cNvPr id="17" name="Рисунок 16">
            <a:extLst>
              <a:ext uri="{FF2B5EF4-FFF2-40B4-BE49-F238E27FC236}">
                <a16:creationId xmlns:a16="http://schemas.microsoft.com/office/drawing/2014/main" id="{5EE7B9D9-7860-485C-88FD-F0E0BA8940C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210131" y="1216460"/>
            <a:ext cx="1774738" cy="1677581"/>
          </a:xfrm>
          <a:prstGeom prst="rect">
            <a:avLst/>
          </a:prstGeom>
        </p:spPr>
      </p:pic>
      <p:pic>
        <p:nvPicPr>
          <p:cNvPr id="24" name="Рисунок 23">
            <a:extLst>
              <a:ext uri="{FF2B5EF4-FFF2-40B4-BE49-F238E27FC236}">
                <a16:creationId xmlns:a16="http://schemas.microsoft.com/office/drawing/2014/main" id="{FBE9AED4-9F06-4705-B894-0D0716D6D57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388087" y="3414050"/>
            <a:ext cx="2448096" cy="32206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8794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Заголовок 1"/>
          <p:cNvSpPr txBox="1">
            <a:spLocks/>
          </p:cNvSpPr>
          <p:nvPr/>
        </p:nvSpPr>
        <p:spPr>
          <a:xfrm>
            <a:off x="282159" y="1567256"/>
            <a:ext cx="11781795" cy="434884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ru-RU" sz="2400" b="1" i="0" u="none" strike="noStrike" kern="1200" cap="none" spc="0" normalizeH="0" baseline="0" noProof="0" dirty="0" err="1">
                <a:ln>
                  <a:noFill/>
                </a:ln>
                <a:solidFill>
                  <a:srgbClr val="0F3041"/>
                </a:solidFill>
                <a:effectLst/>
                <a:uLnTx/>
                <a:uFillTx/>
                <a:latin typeface="Arial Narrow" panose="020B0606020202030204" pitchFamily="34" charset="0"/>
                <a:ea typeface="+mj-ea"/>
                <a:cs typeface="+mj-cs"/>
              </a:rPr>
              <a:t>Since</a:t>
            </a:r>
            <a:r>
              <a:rPr kumimoji="0" lang="ru-RU" sz="24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a:t>
            </a:r>
            <a:r>
              <a:rPr kumimoji="0" lang="en-US" sz="24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1991</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 more than </a:t>
            </a: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4000</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students had practice and were trained at JINR from </a:t>
            </a: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19</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countries</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1995</a:t>
            </a: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a:t>
            </a:r>
            <a:r>
              <a:rPr kumimoji="0" lang="en-US" sz="24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2016</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 </a:t>
            </a: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331</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postgraduate students at JINR, </a:t>
            </a: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119</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defended PhD thesis</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Since 2015 </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a:t>
            </a: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48</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PhD seekers in addition to PhD students at JINR laboratories</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Since 2003</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 more than </a:t>
            </a: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1000</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students graduated at the physics departments of </a:t>
            </a:r>
            <a:r>
              <a:rPr kumimoji="0" lang="en-US" sz="2000" b="0" i="0" u="none" strike="noStrike" kern="1200" cap="none" spc="0" normalizeH="0" baseline="0" noProof="0" dirty="0" err="1">
                <a:ln>
                  <a:noFill/>
                </a:ln>
                <a:solidFill>
                  <a:srgbClr val="0F3041"/>
                </a:solidFill>
                <a:effectLst/>
                <a:uLnTx/>
                <a:uFillTx/>
                <a:latin typeface="Arial Narrow" panose="020B0606020202030204" pitchFamily="34" charset="0"/>
                <a:ea typeface="+mj-ea"/>
                <a:cs typeface="+mj-cs"/>
              </a:rPr>
              <a:t>Dubna</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University </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Since 2004</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 more than </a:t>
            </a: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2000</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participants in International Student Practice from </a:t>
            </a: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12</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Member States</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Since 2009 </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a:t>
            </a: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408</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physics teachers from </a:t>
            </a: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8</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Member States participated in schools at CERN and JINR</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Since 2014</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 </a:t>
            </a: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248</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participants of the Summer Student </a:t>
            </a:r>
            <a:r>
              <a:rPr kumimoji="0" lang="en-US" sz="2000" b="0" i="0" u="none" strike="noStrike" kern="1200" cap="none" spc="0" normalizeH="0" baseline="0" noProof="0" dirty="0" err="1">
                <a:ln>
                  <a:noFill/>
                </a:ln>
                <a:solidFill>
                  <a:srgbClr val="0F3041"/>
                </a:solidFill>
                <a:effectLst/>
                <a:uLnTx/>
                <a:uFillTx/>
                <a:latin typeface="Arial Narrow" panose="020B0606020202030204" pitchFamily="34" charset="0"/>
                <a:ea typeface="+mj-ea"/>
                <a:cs typeface="+mj-cs"/>
              </a:rPr>
              <a:t>Programme</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from </a:t>
            </a: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25</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countries</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Since October 2020</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 </a:t>
            </a: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96</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participants of the NEW online training program at JINR “INTEREST” </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from </a:t>
            </a:r>
            <a:r>
              <a:rPr kumimoji="0" lang="en-US" sz="2000" b="1"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20</a:t>
            </a:r>
            <a:r>
              <a:rPr kumimoji="0" lang="en-US" sz="20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rPr>
              <a:t> countries all over the World</a:t>
            </a:r>
            <a:endParaRPr kumimoji="0" lang="en-US" sz="1400" b="0" i="0" u="none" strike="noStrike" kern="1200" cap="none" spc="0" normalizeH="0" baseline="0" noProof="0" dirty="0">
              <a:ln>
                <a:noFill/>
              </a:ln>
              <a:solidFill>
                <a:srgbClr val="0F3041"/>
              </a:solidFill>
              <a:effectLst/>
              <a:uLnTx/>
              <a:uFillTx/>
              <a:latin typeface="Arial Narrow" panose="020B0606020202030204" pitchFamily="34" charset="0"/>
              <a:ea typeface="+mj-ea"/>
              <a:cs typeface="+mj-cs"/>
            </a:endParaRPr>
          </a:p>
        </p:txBody>
      </p:sp>
      <p:sp>
        <p:nvSpPr>
          <p:cNvPr id="15" name="Овал 14">
            <a:extLst>
              <a:ext uri="{FF2B5EF4-FFF2-40B4-BE49-F238E27FC236}">
                <a16:creationId xmlns:a16="http://schemas.microsoft.com/office/drawing/2014/main" id="{50145CFC-E417-4712-8AEC-F3CA67CB8033}"/>
              </a:ext>
            </a:extLst>
          </p:cNvPr>
          <p:cNvSpPr/>
          <p:nvPr/>
        </p:nvSpPr>
        <p:spPr>
          <a:xfrm>
            <a:off x="219567" y="72030"/>
            <a:ext cx="2449769" cy="1392958"/>
          </a:xfrm>
          <a:prstGeom prst="ellipse">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Прямоугольник 15">
            <a:extLst>
              <a:ext uri="{FF2B5EF4-FFF2-40B4-BE49-F238E27FC236}">
                <a16:creationId xmlns:a16="http://schemas.microsoft.com/office/drawing/2014/main" id="{ACCF80C0-C349-4525-8C3C-211DCD83C34A}"/>
              </a:ext>
            </a:extLst>
          </p:cNvPr>
          <p:cNvSpPr/>
          <p:nvPr/>
        </p:nvSpPr>
        <p:spPr>
          <a:xfrm>
            <a:off x="1" y="317676"/>
            <a:ext cx="10838712" cy="799495"/>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006666"/>
              </a:solidFill>
              <a:effectLst/>
              <a:uLnTx/>
              <a:uFillTx/>
              <a:latin typeface="Calibri" panose="020F0502020204030204"/>
              <a:ea typeface="+mn-ea"/>
              <a:cs typeface="+mn-cs"/>
            </a:endParaRPr>
          </a:p>
        </p:txBody>
      </p:sp>
      <p:sp>
        <p:nvSpPr>
          <p:cNvPr id="17" name="Подзаголовок 2">
            <a:extLst>
              <a:ext uri="{FF2B5EF4-FFF2-40B4-BE49-F238E27FC236}">
                <a16:creationId xmlns:a16="http://schemas.microsoft.com/office/drawing/2014/main" id="{2A584BF1-AA4E-4607-B4C5-573EF1711F2A}"/>
              </a:ext>
            </a:extLst>
          </p:cNvPr>
          <p:cNvSpPr txBox="1">
            <a:spLocks/>
          </p:cNvSpPr>
          <p:nvPr/>
        </p:nvSpPr>
        <p:spPr>
          <a:xfrm>
            <a:off x="2806847" y="479263"/>
            <a:ext cx="8208221" cy="77044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80000"/>
              </a:lnSpc>
              <a:spcBef>
                <a:spcPts val="0"/>
              </a:spcBef>
            </a:pPr>
            <a:r>
              <a:rPr lang="ru-RU" sz="4000" b="1">
                <a:solidFill>
                  <a:schemeClr val="bg1"/>
                </a:solidFill>
                <a:latin typeface="Arial" panose="020B0604020202020204" pitchFamily="34" charset="0"/>
                <a:ea typeface="+mj-ea"/>
                <a:cs typeface="Arial" panose="020B0604020202020204" pitchFamily="34" charset="0"/>
              </a:rPr>
              <a:t>30 </a:t>
            </a:r>
            <a:r>
              <a:rPr lang="en-GB" sz="4000" b="1">
                <a:solidFill>
                  <a:schemeClr val="bg1"/>
                </a:solidFill>
                <a:latin typeface="Arial" panose="020B0604020202020204" pitchFamily="34" charset="0"/>
                <a:ea typeface="+mj-ea"/>
                <a:cs typeface="Arial" panose="020B0604020202020204" pitchFamily="34" charset="0"/>
              </a:rPr>
              <a:t>years </a:t>
            </a:r>
            <a:r>
              <a:rPr lang="en-GB" sz="3200">
                <a:solidFill>
                  <a:schemeClr val="bg1"/>
                </a:solidFill>
                <a:latin typeface="Arial" panose="020B0604020202020204" pitchFamily="34" charset="0"/>
                <a:ea typeface="+mj-ea"/>
                <a:cs typeface="Arial" panose="020B0604020202020204" pitchFamily="34" charset="0"/>
              </a:rPr>
              <a:t>of attracting youth to Science</a:t>
            </a:r>
            <a:r>
              <a:rPr lang="en-US" sz="3200">
                <a:solidFill>
                  <a:schemeClr val="bg1"/>
                </a:solidFill>
                <a:latin typeface="Arial" panose="020B0604020202020204" pitchFamily="34" charset="0"/>
                <a:ea typeface="+mj-ea"/>
                <a:cs typeface="Arial" panose="020B0604020202020204" pitchFamily="34" charset="0"/>
              </a:rPr>
              <a:t> </a:t>
            </a:r>
            <a:endParaRPr lang="ru-RU" sz="3200">
              <a:solidFill>
                <a:schemeClr val="bg1"/>
              </a:solidFill>
              <a:latin typeface="Arial" panose="020B0604020202020204" pitchFamily="34" charset="0"/>
              <a:ea typeface="+mj-ea"/>
              <a:cs typeface="Arial" panose="020B0604020202020204" pitchFamily="34" charset="0"/>
            </a:endParaRPr>
          </a:p>
          <a:p>
            <a:pPr algn="l">
              <a:lnSpc>
                <a:spcPct val="100000"/>
              </a:lnSpc>
              <a:spcBef>
                <a:spcPts val="0"/>
              </a:spcBef>
            </a:pPr>
            <a:endParaRPr lang="ru-RU" sz="3600" dirty="0">
              <a:solidFill>
                <a:srgbClr val="FDC00F"/>
              </a:solidFill>
              <a:latin typeface="Arial" panose="020B0604020202020204" pitchFamily="34" charset="0"/>
              <a:cs typeface="Arial" panose="020B0604020202020204" pitchFamily="34" charset="0"/>
            </a:endParaRPr>
          </a:p>
        </p:txBody>
      </p:sp>
      <p:pic>
        <p:nvPicPr>
          <p:cNvPr id="18" name="Рисунок 17">
            <a:extLst>
              <a:ext uri="{FF2B5EF4-FFF2-40B4-BE49-F238E27FC236}">
                <a16:creationId xmlns:a16="http://schemas.microsoft.com/office/drawing/2014/main" id="{B609EDD3-B9AF-4EB1-943C-55ACD54033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094" y="384857"/>
            <a:ext cx="1396968" cy="699613"/>
          </a:xfrm>
          <a:prstGeom prst="rect">
            <a:avLst/>
          </a:prstGeom>
          <a:effectLst>
            <a:outerShdw blurRad="50800" dist="38100" algn="l" rotWithShape="0">
              <a:prstClr val="black">
                <a:alpha val="40000"/>
              </a:prstClr>
            </a:outerShdw>
          </a:effectLst>
        </p:spPr>
      </p:pic>
      <p:grpSp>
        <p:nvGrpSpPr>
          <p:cNvPr id="19" name="Группа 18">
            <a:extLst>
              <a:ext uri="{FF2B5EF4-FFF2-40B4-BE49-F238E27FC236}">
                <a16:creationId xmlns:a16="http://schemas.microsoft.com/office/drawing/2014/main" id="{3BDFA087-3F99-45A6-8716-E2C0274F4887}"/>
              </a:ext>
            </a:extLst>
          </p:cNvPr>
          <p:cNvGrpSpPr/>
          <p:nvPr/>
        </p:nvGrpSpPr>
        <p:grpSpPr>
          <a:xfrm>
            <a:off x="10838713" y="301248"/>
            <a:ext cx="1352550" cy="813904"/>
            <a:chOff x="1" y="132670"/>
            <a:chExt cx="1352550" cy="813904"/>
          </a:xfrm>
        </p:grpSpPr>
        <p:pic>
          <p:nvPicPr>
            <p:cNvPr id="20" name="Рисунок 19">
              <a:extLst>
                <a:ext uri="{FF2B5EF4-FFF2-40B4-BE49-F238E27FC236}">
                  <a16:creationId xmlns:a16="http://schemas.microsoft.com/office/drawing/2014/main" id="{62BADCB1-B4FB-42E8-9C69-6C94F56C63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21" name="Прямоугольник 20">
              <a:extLst>
                <a:ext uri="{FF2B5EF4-FFF2-40B4-BE49-F238E27FC236}">
                  <a16:creationId xmlns:a16="http://schemas.microsoft.com/office/drawing/2014/main" id="{EAA240D7-CF2E-4E89-B0AD-1C5CC860436E}"/>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6" name="Рисунок 5">
            <a:extLst>
              <a:ext uri="{FF2B5EF4-FFF2-40B4-BE49-F238E27FC236}">
                <a16:creationId xmlns:a16="http://schemas.microsoft.com/office/drawing/2014/main" id="{C6B307B7-78C3-4F68-ABB8-6062311ACA3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60604" y="5248731"/>
            <a:ext cx="3863929" cy="1518456"/>
          </a:xfrm>
          <a:prstGeom prst="rect">
            <a:avLst/>
          </a:prstGeom>
        </p:spPr>
      </p:pic>
      <p:pic>
        <p:nvPicPr>
          <p:cNvPr id="14" name="Рисунок 13">
            <a:extLst>
              <a:ext uri="{FF2B5EF4-FFF2-40B4-BE49-F238E27FC236}">
                <a16:creationId xmlns:a16="http://schemas.microsoft.com/office/drawing/2014/main" id="{C0AE03AE-3809-414F-8A4B-70B10A35D97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1180" y="5266466"/>
            <a:ext cx="3863929" cy="1482987"/>
          </a:xfrm>
          <a:prstGeom prst="rect">
            <a:avLst/>
          </a:prstGeom>
        </p:spPr>
      </p:pic>
      <p:pic>
        <p:nvPicPr>
          <p:cNvPr id="23" name="Рисунок 22">
            <a:extLst>
              <a:ext uri="{FF2B5EF4-FFF2-40B4-BE49-F238E27FC236}">
                <a16:creationId xmlns:a16="http://schemas.microsoft.com/office/drawing/2014/main" id="{98D067E2-FF81-4D92-B4B5-5171DE74B2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29026" y="5248731"/>
            <a:ext cx="3834929" cy="1524344"/>
          </a:xfrm>
          <a:prstGeom prst="rect">
            <a:avLst/>
          </a:prstGeom>
        </p:spPr>
      </p:pic>
    </p:spTree>
    <p:extLst>
      <p:ext uri="{BB962C8B-B14F-4D97-AF65-F5344CB8AC3E}">
        <p14:creationId xmlns:p14="http://schemas.microsoft.com/office/powerpoint/2010/main" val="3968021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22938BD-643A-4FC6-9924-F2B7D7BD5DB4}"/>
              </a:ext>
            </a:extLst>
          </p:cNvPr>
          <p:cNvSpPr>
            <a:spLocks noGrp="1"/>
          </p:cNvSpPr>
          <p:nvPr>
            <p:ph idx="1"/>
          </p:nvPr>
        </p:nvSpPr>
        <p:spPr>
          <a:xfrm>
            <a:off x="499824" y="1748137"/>
            <a:ext cx="11461762" cy="4872022"/>
          </a:xfrm>
        </p:spPr>
        <p:txBody>
          <a:bodyPr>
            <a:noAutofit/>
          </a:bodyPr>
          <a:lstStyle/>
          <a:p>
            <a:pPr marL="0" indent="0">
              <a:buClr>
                <a:srgbClr val="006666"/>
              </a:buClr>
              <a:buNone/>
            </a:pPr>
            <a:r>
              <a:rPr lang="en-US" sz="3200" dirty="0">
                <a:cs typeface="Arial" panose="020B0604020202020204" pitchFamily="34" charset="0"/>
              </a:rPr>
              <a:t>	</a:t>
            </a:r>
            <a:r>
              <a:rPr lang="en-US" sz="3200" b="1" dirty="0">
                <a:solidFill>
                  <a:srgbClr val="006666"/>
                </a:solidFill>
                <a:cs typeface="Arial" panose="020B0604020202020204" pitchFamily="34" charset="0"/>
              </a:rPr>
              <a:t> </a:t>
            </a:r>
            <a:endParaRPr lang="en-US" sz="3200" dirty="0">
              <a:cs typeface="Arial" panose="020B0604020202020204" pitchFamily="34" charset="0"/>
            </a:endParaRPr>
          </a:p>
          <a:p>
            <a:pPr>
              <a:buClr>
                <a:srgbClr val="006666"/>
              </a:buClr>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a:buClr>
                <a:srgbClr val="006666"/>
              </a:buClr>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a:buClr>
                <a:srgbClr val="006666"/>
              </a:buClr>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a:buClr>
                <a:srgbClr val="006666"/>
              </a:buClr>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a:buClr>
                <a:srgbClr val="006666"/>
              </a:buClr>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a:buClr>
                <a:srgbClr val="006666"/>
              </a:buClr>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a:buClr>
                <a:srgbClr val="006666"/>
              </a:buClr>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a:p>
            <a:pPr marL="0" indent="0">
              <a:buClr>
                <a:srgbClr val="006666"/>
              </a:buClr>
              <a:buNone/>
            </a:pPr>
            <a:endParaRPr lang="en-US" dirty="0">
              <a:latin typeface="Arial" panose="020B0604020202020204" pitchFamily="34" charset="0"/>
              <a:cs typeface="Arial" panose="020B0604020202020204" pitchFamily="34" charset="0"/>
            </a:endParaRPr>
          </a:p>
          <a:p>
            <a:endParaRPr lang="ru-RU" dirty="0"/>
          </a:p>
        </p:txBody>
      </p:sp>
      <p:sp>
        <p:nvSpPr>
          <p:cNvPr id="6" name="Подзаголовок 2">
            <a:extLst>
              <a:ext uri="{FF2B5EF4-FFF2-40B4-BE49-F238E27FC236}">
                <a16:creationId xmlns:a16="http://schemas.microsoft.com/office/drawing/2014/main" id="{FC3BEC35-71EA-4F7B-96FF-4229F577C21E}"/>
              </a:ext>
            </a:extLst>
          </p:cNvPr>
          <p:cNvSpPr txBox="1">
            <a:spLocks/>
          </p:cNvSpPr>
          <p:nvPr/>
        </p:nvSpPr>
        <p:spPr>
          <a:xfrm>
            <a:off x="1352551" y="229219"/>
            <a:ext cx="9438681" cy="5627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0"/>
              </a:spcBef>
              <a:buNone/>
            </a:pPr>
            <a:r>
              <a:rPr lang="en-US" sz="4000" b="1" cap="small" dirty="0" err="1">
                <a:solidFill>
                  <a:srgbClr val="0066CC"/>
                </a:solidFill>
                <a:latin typeface="Calibri" panose="020F0502020204030204" pitchFamily="34" charset="0"/>
                <a:cs typeface="Calibri" panose="020F0502020204030204" pitchFamily="34" charset="0"/>
              </a:rPr>
              <a:t>Dubna</a:t>
            </a:r>
            <a:r>
              <a:rPr lang="en-US" sz="4000" b="1" cap="small" dirty="0">
                <a:solidFill>
                  <a:srgbClr val="0066CC"/>
                </a:solidFill>
                <a:latin typeface="Calibri" panose="020F0502020204030204" pitchFamily="34" charset="0"/>
                <a:cs typeface="Calibri" panose="020F0502020204030204" pitchFamily="34" charset="0"/>
              </a:rPr>
              <a:t> Lyceum </a:t>
            </a:r>
          </a:p>
          <a:p>
            <a:pPr marL="0" indent="0" algn="ctr">
              <a:lnSpc>
                <a:spcPct val="80000"/>
              </a:lnSpc>
              <a:spcBef>
                <a:spcPts val="0"/>
              </a:spcBef>
              <a:buNone/>
            </a:pPr>
            <a:r>
              <a:rPr lang="en-US" sz="3600" b="1" dirty="0">
                <a:solidFill>
                  <a:srgbClr val="0066CC"/>
                </a:solidFill>
                <a:latin typeface="Calibri" panose="020F0502020204030204" pitchFamily="34" charset="0"/>
                <a:cs typeface="Calibri" panose="020F0502020204030204" pitchFamily="34" charset="0"/>
              </a:rPr>
              <a:t>named after</a:t>
            </a:r>
            <a:r>
              <a:rPr lang="en-US" sz="3600" b="1" cap="small" dirty="0">
                <a:solidFill>
                  <a:srgbClr val="0066CC"/>
                </a:solidFill>
                <a:latin typeface="Calibri" panose="020F0502020204030204" pitchFamily="34" charset="0"/>
                <a:cs typeface="Calibri" panose="020F0502020204030204" pitchFamily="34" charset="0"/>
              </a:rPr>
              <a:t> </a:t>
            </a:r>
            <a:r>
              <a:rPr lang="en-US" sz="4000" b="1" cap="small" dirty="0">
                <a:solidFill>
                  <a:srgbClr val="0066CC"/>
                </a:solidFill>
                <a:latin typeface="Calibri" panose="020F0502020204030204" pitchFamily="34" charset="0"/>
                <a:cs typeface="Calibri" panose="020F0502020204030204" pitchFamily="34" charset="0"/>
              </a:rPr>
              <a:t>V.G. </a:t>
            </a:r>
            <a:r>
              <a:rPr lang="en-US" sz="4000" b="1" cap="small" dirty="0" err="1">
                <a:solidFill>
                  <a:srgbClr val="0066CC"/>
                </a:solidFill>
                <a:latin typeface="Calibri" panose="020F0502020204030204" pitchFamily="34" charset="0"/>
                <a:cs typeface="Calibri" panose="020F0502020204030204" pitchFamily="34" charset="0"/>
              </a:rPr>
              <a:t>Kadyshevsky</a:t>
            </a:r>
            <a:endParaRPr lang="en-US" sz="4000" b="1" cap="small" dirty="0">
              <a:solidFill>
                <a:srgbClr val="0066CC"/>
              </a:solidFill>
              <a:latin typeface="Calibri" panose="020F0502020204030204" pitchFamily="34" charset="0"/>
              <a:cs typeface="Calibri" panose="020F0502020204030204" pitchFamily="34" charset="0"/>
            </a:endParaRPr>
          </a:p>
        </p:txBody>
      </p:sp>
      <p:grpSp>
        <p:nvGrpSpPr>
          <p:cNvPr id="2" name="Группа 1"/>
          <p:cNvGrpSpPr/>
          <p:nvPr/>
        </p:nvGrpSpPr>
        <p:grpSpPr>
          <a:xfrm>
            <a:off x="578722" y="1329554"/>
            <a:ext cx="5385108" cy="4164938"/>
            <a:chOff x="7688024" y="2098678"/>
            <a:chExt cx="3968490" cy="3280245"/>
          </a:xfrm>
        </p:grpSpPr>
        <p:pic>
          <p:nvPicPr>
            <p:cNvPr id="9" name="Рисунок 8">
              <a:extLst>
                <a:ext uri="{FF2B5EF4-FFF2-40B4-BE49-F238E27FC236}">
                  <a16:creationId xmlns:a16="http://schemas.microsoft.com/office/drawing/2014/main" id="{F8389978-8B61-4396-9CA4-12D8B9806F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88024" y="2098678"/>
              <a:ext cx="3968490" cy="3280245"/>
            </a:xfrm>
            <a:prstGeom prst="rect">
              <a:avLst/>
            </a:prstGeom>
            <a:effectLst>
              <a:outerShdw blurRad="50800" dist="25400" dir="8100000" algn="tr" rotWithShape="0">
                <a:srgbClr val="006666"/>
              </a:outerShdw>
            </a:effectLst>
          </p:spPr>
        </p:pic>
        <p:pic>
          <p:nvPicPr>
            <p:cNvPr id="11" name="Рисунок 10">
              <a:extLst>
                <a:ext uri="{FF2B5EF4-FFF2-40B4-BE49-F238E27FC236}">
                  <a16:creationId xmlns:a16="http://schemas.microsoft.com/office/drawing/2014/main" id="{06639AC8-78DB-465A-BE7A-963C83513F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2904" y="2362881"/>
              <a:ext cx="1084989" cy="1483133"/>
            </a:xfrm>
            <a:prstGeom prst="rect">
              <a:avLst/>
            </a:prstGeom>
          </p:spPr>
        </p:pic>
      </p:grpSp>
      <p:sp>
        <p:nvSpPr>
          <p:cNvPr id="12" name="Прямоугольник 11">
            <a:extLst>
              <a:ext uri="{FF2B5EF4-FFF2-40B4-BE49-F238E27FC236}">
                <a16:creationId xmlns:a16="http://schemas.microsoft.com/office/drawing/2014/main" id="{97B7A5D5-6C18-43B8-A33D-454FC8D8954D}"/>
              </a:ext>
            </a:extLst>
          </p:cNvPr>
          <p:cNvSpPr/>
          <p:nvPr/>
        </p:nvSpPr>
        <p:spPr>
          <a:xfrm>
            <a:off x="9727608" y="358958"/>
            <a:ext cx="2293257" cy="970596"/>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6666"/>
              </a:solidFill>
            </a:endParaRPr>
          </a:p>
        </p:txBody>
      </p:sp>
      <p:pic>
        <p:nvPicPr>
          <p:cNvPr id="13" name="Рисунок 12">
            <a:extLst>
              <a:ext uri="{FF2B5EF4-FFF2-40B4-BE49-F238E27FC236}">
                <a16:creationId xmlns:a16="http://schemas.microsoft.com/office/drawing/2014/main" id="{CA92EEA8-CB2F-4327-AA27-824ABF2853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74929" y="441432"/>
            <a:ext cx="1698485" cy="850615"/>
          </a:xfrm>
          <a:prstGeom prst="rect">
            <a:avLst/>
          </a:prstGeom>
          <a:effectLst>
            <a:outerShdw blurRad="50800" dist="38100" algn="l" rotWithShape="0">
              <a:prstClr val="black">
                <a:alpha val="40000"/>
              </a:prstClr>
            </a:outerShdw>
          </a:effectLst>
        </p:spPr>
      </p:pic>
      <p:sp>
        <p:nvSpPr>
          <p:cNvPr id="8" name="Прямоугольник 7"/>
          <p:cNvSpPr/>
          <p:nvPr/>
        </p:nvSpPr>
        <p:spPr>
          <a:xfrm>
            <a:off x="218428" y="5618797"/>
            <a:ext cx="11706925" cy="1200329"/>
          </a:xfrm>
          <a:prstGeom prst="rect">
            <a:avLst/>
          </a:prstGeom>
        </p:spPr>
        <p:txBody>
          <a:bodyPr wrap="square">
            <a:spAutoFit/>
          </a:bodyPr>
          <a:lstStyle/>
          <a:p>
            <a:pPr lvl="0" algn="just">
              <a:defRPr/>
            </a:pPr>
            <a:r>
              <a:rPr lang="en-US" sz="2400" dirty="0"/>
              <a:t>JINR University Centre supports the Lyceum </a:t>
            </a:r>
            <a:r>
              <a:rPr lang="en-US" sz="2400" dirty="0" err="1"/>
              <a:t>n.a</a:t>
            </a:r>
            <a:r>
              <a:rPr lang="en-US" sz="2400" dirty="0"/>
              <a:t>. </a:t>
            </a:r>
            <a:r>
              <a:rPr lang="en-GB" sz="2400" dirty="0"/>
              <a:t>V. </a:t>
            </a:r>
            <a:r>
              <a:rPr lang="en-US" sz="2400" dirty="0" err="1"/>
              <a:t>Kadyshevsky</a:t>
            </a:r>
            <a:r>
              <a:rPr lang="en-US" sz="2400" dirty="0"/>
              <a:t> assisting in the development of a start webpage on which news are posted. Currently, applications from future students, teachers and partners are being collected. </a:t>
            </a:r>
          </a:p>
        </p:txBody>
      </p:sp>
      <p:grpSp>
        <p:nvGrpSpPr>
          <p:cNvPr id="14" name="Группа 13">
            <a:extLst>
              <a:ext uri="{FF2B5EF4-FFF2-40B4-BE49-F238E27FC236}">
                <a16:creationId xmlns:a16="http://schemas.microsoft.com/office/drawing/2014/main" id="{C90EDAA9-4F2E-4424-9BD1-A6CC32F078D5}"/>
              </a:ext>
            </a:extLst>
          </p:cNvPr>
          <p:cNvGrpSpPr/>
          <p:nvPr/>
        </p:nvGrpSpPr>
        <p:grpSpPr>
          <a:xfrm>
            <a:off x="1" y="132670"/>
            <a:ext cx="1352550" cy="813904"/>
            <a:chOff x="1" y="132670"/>
            <a:chExt cx="1352550" cy="813904"/>
          </a:xfrm>
        </p:grpSpPr>
        <p:pic>
          <p:nvPicPr>
            <p:cNvPr id="15" name="Рисунок 14">
              <a:extLst>
                <a:ext uri="{FF2B5EF4-FFF2-40B4-BE49-F238E27FC236}">
                  <a16:creationId xmlns:a16="http://schemas.microsoft.com/office/drawing/2014/main" id="{2A10828E-309B-4293-8EC8-1F514AB412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16" name="Прямоугольник 15">
              <a:extLst>
                <a:ext uri="{FF2B5EF4-FFF2-40B4-BE49-F238E27FC236}">
                  <a16:creationId xmlns:a16="http://schemas.microsoft.com/office/drawing/2014/main" id="{8098B1E0-3B1D-49E3-AED9-3F9A10671119}"/>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4098" name="Picture 2">
            <a:extLst>
              <a:ext uri="{FF2B5EF4-FFF2-40B4-BE49-F238E27FC236}">
                <a16:creationId xmlns:a16="http://schemas.microsoft.com/office/drawing/2014/main" id="{9AC10916-7A1C-124A-8872-0D899A187A2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960695" y="1812596"/>
            <a:ext cx="1812719" cy="359691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99ECBB9-8372-A94E-8ED4-40CAB3E828D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344155" y="1791833"/>
            <a:ext cx="3191500" cy="179521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0868AE42-FE51-8A4F-B18D-E349CC4BFD7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344155" y="3688978"/>
            <a:ext cx="3191500" cy="1795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9482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4167" y="5006094"/>
            <a:ext cx="11589661" cy="1692771"/>
          </a:xfrm>
          <a:prstGeom prst="rect">
            <a:avLst/>
          </a:prstGeom>
        </p:spPr>
        <p:txBody>
          <a:bodyPr wrap="square">
            <a:spAutoFit/>
          </a:bodyPr>
          <a:lstStyle/>
          <a:p>
            <a:pPr algn="just"/>
            <a:r>
              <a:rPr lang="ru-RU" sz="2100" dirty="0"/>
              <a:t>Four </a:t>
            </a:r>
            <a:r>
              <a:rPr lang="en-US" sz="2100" dirty="0"/>
              <a:t>scientists </a:t>
            </a:r>
            <a:r>
              <a:rPr lang="ru-RU" sz="2100" dirty="0" err="1"/>
              <a:t>received</a:t>
            </a:r>
            <a:r>
              <a:rPr lang="ru-RU" sz="2100" dirty="0"/>
              <a:t> </a:t>
            </a:r>
            <a:r>
              <a:rPr lang="ru-RU" sz="2100" dirty="0" err="1"/>
              <a:t>diplomas</a:t>
            </a:r>
            <a:r>
              <a:rPr lang="ru-RU" sz="2100" dirty="0"/>
              <a:t>: </a:t>
            </a:r>
            <a:r>
              <a:rPr lang="ru-RU" sz="2100" b="1" dirty="0" err="1"/>
              <a:t>Sergey</a:t>
            </a:r>
            <a:r>
              <a:rPr lang="ru-RU" sz="2100" b="1" dirty="0"/>
              <a:t> </a:t>
            </a:r>
            <a:r>
              <a:rPr lang="ru-RU" sz="2100" b="1" dirty="0" err="1"/>
              <a:t>Kozhevnikov</a:t>
            </a:r>
            <a:r>
              <a:rPr lang="ru-RU" sz="2100" b="1" dirty="0"/>
              <a:t> </a:t>
            </a:r>
            <a:r>
              <a:rPr lang="en-US" sz="2100" dirty="0"/>
              <a:t>(</a:t>
            </a:r>
            <a:r>
              <a:rPr lang="ru-RU" sz="2100" dirty="0"/>
              <a:t>FLNP</a:t>
            </a:r>
            <a:r>
              <a:rPr lang="en-US" sz="2100" dirty="0"/>
              <a:t>, JINR, </a:t>
            </a:r>
            <a:r>
              <a:rPr lang="en-US" sz="2100" dirty="0" err="1"/>
              <a:t>Dubna</a:t>
            </a:r>
            <a:r>
              <a:rPr lang="en-US" sz="2100" dirty="0"/>
              <a:t>)</a:t>
            </a:r>
            <a:r>
              <a:rPr lang="ru-RU" sz="2100" dirty="0"/>
              <a:t>, </a:t>
            </a:r>
            <a:r>
              <a:rPr lang="ru-RU" sz="2100" b="1" dirty="0" err="1"/>
              <a:t>Huben</a:t>
            </a:r>
            <a:r>
              <a:rPr lang="ru-RU" sz="2100" b="1" dirty="0"/>
              <a:t> </a:t>
            </a:r>
            <a:r>
              <a:rPr lang="ru-RU" sz="2100" b="1" dirty="0" err="1"/>
              <a:t>Ganev</a:t>
            </a:r>
            <a:r>
              <a:rPr lang="en-US" sz="2100" b="1" dirty="0"/>
              <a:t> </a:t>
            </a:r>
            <a:r>
              <a:rPr lang="en-US" sz="2100" dirty="0"/>
              <a:t>(</a:t>
            </a:r>
            <a:r>
              <a:rPr lang="ru-RU" sz="2100" dirty="0"/>
              <a:t>BLTP</a:t>
            </a:r>
            <a:r>
              <a:rPr lang="en-US" sz="2100" dirty="0"/>
              <a:t>, JINR, </a:t>
            </a:r>
            <a:r>
              <a:rPr lang="en-US" sz="2100" dirty="0" err="1"/>
              <a:t>Dubna</a:t>
            </a:r>
            <a:r>
              <a:rPr lang="en-US" sz="2100" dirty="0"/>
              <a:t>)</a:t>
            </a:r>
            <a:r>
              <a:rPr lang="ru-RU" sz="2100" dirty="0"/>
              <a:t>, </a:t>
            </a:r>
            <a:r>
              <a:rPr lang="ru-RU" sz="2100" b="1" dirty="0" err="1"/>
              <a:t>Dmitry</a:t>
            </a:r>
            <a:r>
              <a:rPr lang="ru-RU" sz="2100" b="1" dirty="0"/>
              <a:t> </a:t>
            </a:r>
            <a:r>
              <a:rPr lang="ru-RU" sz="2100" b="1" dirty="0" err="1"/>
              <a:t>Nikiforov</a:t>
            </a:r>
            <a:r>
              <a:rPr lang="en-US" sz="2100" b="1" dirty="0"/>
              <a:t> </a:t>
            </a:r>
            <a:r>
              <a:rPr lang="en-US" sz="2100" dirty="0"/>
              <a:t>(</a:t>
            </a:r>
            <a:r>
              <a:rPr lang="ru-RU" sz="2100" dirty="0"/>
              <a:t>VBLHEP</a:t>
            </a:r>
            <a:r>
              <a:rPr lang="en-US" sz="2100" dirty="0"/>
              <a:t>, JINR, </a:t>
            </a:r>
            <a:r>
              <a:rPr lang="en-US" sz="2100" dirty="0" err="1"/>
              <a:t>Dubna</a:t>
            </a:r>
            <a:r>
              <a:rPr lang="en-US" sz="2100" dirty="0"/>
              <a:t>)</a:t>
            </a:r>
            <a:r>
              <a:rPr lang="ru-RU" sz="2100" dirty="0"/>
              <a:t> </a:t>
            </a:r>
            <a:r>
              <a:rPr lang="ru-RU" sz="2100" dirty="0" err="1"/>
              <a:t>and</a:t>
            </a:r>
            <a:r>
              <a:rPr lang="ru-RU" sz="2100" dirty="0"/>
              <a:t> </a:t>
            </a:r>
            <a:r>
              <a:rPr lang="ru-RU" sz="2100" b="1" dirty="0" err="1"/>
              <a:t>Ekaterina</a:t>
            </a:r>
            <a:r>
              <a:rPr lang="ru-RU" sz="2100" b="1" dirty="0"/>
              <a:t> </a:t>
            </a:r>
            <a:r>
              <a:rPr lang="ru-RU" sz="2100" b="1" dirty="0" err="1"/>
              <a:t>Yashina</a:t>
            </a:r>
            <a:r>
              <a:rPr lang="en-US" sz="2100" b="1" dirty="0"/>
              <a:t> </a:t>
            </a:r>
            <a:r>
              <a:rPr lang="en-US" sz="2100" dirty="0"/>
              <a:t>(</a:t>
            </a:r>
            <a:r>
              <a:rPr lang="ru-RU" sz="2100" dirty="0"/>
              <a:t>PNPI</a:t>
            </a:r>
            <a:r>
              <a:rPr lang="en-US" sz="2100" dirty="0"/>
              <a:t>, </a:t>
            </a:r>
            <a:r>
              <a:rPr lang="ru-RU" sz="2100" dirty="0" err="1"/>
              <a:t>St</a:t>
            </a:r>
            <a:r>
              <a:rPr lang="ru-RU" sz="2100" dirty="0"/>
              <a:t>. </a:t>
            </a:r>
            <a:r>
              <a:rPr lang="ru-RU" sz="2100" dirty="0" err="1"/>
              <a:t>Petersburg</a:t>
            </a:r>
            <a:r>
              <a:rPr lang="ru-RU" sz="2100" dirty="0"/>
              <a:t>).</a:t>
            </a:r>
            <a:endParaRPr lang="en-US" sz="2100" dirty="0"/>
          </a:p>
          <a:p>
            <a:pPr algn="just"/>
            <a:endParaRPr lang="en-US" sz="1200" dirty="0"/>
          </a:p>
          <a:p>
            <a:pPr algn="just"/>
            <a:r>
              <a:rPr lang="ru-RU" sz="1600" dirty="0"/>
              <a:t>JINR </a:t>
            </a:r>
            <a:r>
              <a:rPr lang="ru-RU" sz="1600" dirty="0" err="1"/>
              <a:t>Scientific</a:t>
            </a:r>
            <a:r>
              <a:rPr lang="ru-RU" sz="1600" dirty="0"/>
              <a:t> </a:t>
            </a:r>
            <a:r>
              <a:rPr lang="ru-RU" sz="1600" dirty="0" err="1"/>
              <a:t>Leader</a:t>
            </a:r>
            <a:r>
              <a:rPr lang="ru-RU" sz="1600" dirty="0"/>
              <a:t>, </a:t>
            </a:r>
            <a:r>
              <a:rPr lang="ru-RU" sz="1600" dirty="0" err="1"/>
              <a:t>Chairman</a:t>
            </a:r>
            <a:r>
              <a:rPr lang="ru-RU" sz="1600" dirty="0"/>
              <a:t> </a:t>
            </a:r>
            <a:r>
              <a:rPr lang="ru-RU" sz="1600" dirty="0" err="1"/>
              <a:t>of</a:t>
            </a:r>
            <a:r>
              <a:rPr lang="ru-RU" sz="1600" dirty="0"/>
              <a:t> </a:t>
            </a:r>
            <a:r>
              <a:rPr lang="ru-RU" sz="1600" dirty="0" err="1"/>
              <a:t>the</a:t>
            </a:r>
            <a:r>
              <a:rPr lang="ru-RU" sz="1600" dirty="0"/>
              <a:t> </a:t>
            </a:r>
            <a:r>
              <a:rPr lang="ru-RU" sz="1600" dirty="0" err="1"/>
              <a:t>Qualification</a:t>
            </a:r>
            <a:r>
              <a:rPr lang="ru-RU" sz="1600" dirty="0"/>
              <a:t> Committee </a:t>
            </a:r>
            <a:r>
              <a:rPr lang="ru-RU" sz="1600" dirty="0" err="1"/>
              <a:t>of</a:t>
            </a:r>
            <a:r>
              <a:rPr lang="ru-RU" sz="1600" dirty="0"/>
              <a:t> </a:t>
            </a:r>
            <a:r>
              <a:rPr lang="ru-RU" sz="1600" dirty="0" err="1"/>
              <a:t>the</a:t>
            </a:r>
            <a:r>
              <a:rPr lang="ru-RU" sz="1600" dirty="0"/>
              <a:t> </a:t>
            </a:r>
            <a:r>
              <a:rPr lang="ru-RU" sz="1600" dirty="0" err="1"/>
              <a:t>Institute</a:t>
            </a:r>
            <a:r>
              <a:rPr lang="ru-RU" sz="1600" dirty="0"/>
              <a:t> </a:t>
            </a:r>
            <a:r>
              <a:rPr lang="ru-RU" sz="1600" dirty="0" err="1"/>
              <a:t>Victor</a:t>
            </a:r>
            <a:r>
              <a:rPr lang="ru-RU" sz="1600" dirty="0"/>
              <a:t> </a:t>
            </a:r>
            <a:r>
              <a:rPr lang="ru-RU" sz="1600" dirty="0" err="1"/>
              <a:t>Matveev</a:t>
            </a:r>
            <a:r>
              <a:rPr lang="ru-RU" sz="1600" dirty="0"/>
              <a:t>, JINR </a:t>
            </a:r>
            <a:r>
              <a:rPr lang="ru-RU" sz="1600" dirty="0" err="1"/>
              <a:t>Chief</a:t>
            </a:r>
            <a:r>
              <a:rPr lang="ru-RU" sz="1600" dirty="0"/>
              <a:t> </a:t>
            </a:r>
            <a:r>
              <a:rPr lang="ru-RU" sz="1600" dirty="0" err="1"/>
              <a:t>Scientific</a:t>
            </a:r>
            <a:r>
              <a:rPr lang="ru-RU" sz="1600" dirty="0"/>
              <a:t> </a:t>
            </a:r>
            <a:r>
              <a:rPr lang="ru-RU" sz="1600" dirty="0" err="1"/>
              <a:t>Secretary</a:t>
            </a:r>
            <a:r>
              <a:rPr lang="ru-RU" sz="1600" dirty="0"/>
              <a:t>, </a:t>
            </a:r>
            <a:r>
              <a:rPr lang="ru-RU" sz="1600" dirty="0" err="1"/>
              <a:t>Deputy</a:t>
            </a:r>
            <a:r>
              <a:rPr lang="ru-RU" sz="1600" dirty="0"/>
              <a:t> </a:t>
            </a:r>
            <a:r>
              <a:rPr lang="ru-RU" sz="1600" dirty="0" err="1"/>
              <a:t>Chairman</a:t>
            </a:r>
            <a:r>
              <a:rPr lang="ru-RU" sz="1600" dirty="0"/>
              <a:t> </a:t>
            </a:r>
            <a:r>
              <a:rPr lang="ru-RU" sz="1600" dirty="0" err="1"/>
              <a:t>of</a:t>
            </a:r>
            <a:r>
              <a:rPr lang="ru-RU" sz="1600" dirty="0"/>
              <a:t> </a:t>
            </a:r>
            <a:r>
              <a:rPr lang="ru-RU" sz="1600" dirty="0" err="1"/>
              <a:t>the</a:t>
            </a:r>
            <a:r>
              <a:rPr lang="ru-RU" sz="1600" dirty="0"/>
              <a:t> </a:t>
            </a:r>
            <a:r>
              <a:rPr lang="ru-RU" sz="1600" dirty="0" err="1"/>
              <a:t>Qualification</a:t>
            </a:r>
            <a:r>
              <a:rPr lang="ru-RU" sz="1600" dirty="0"/>
              <a:t> Committee </a:t>
            </a:r>
            <a:r>
              <a:rPr lang="ru-RU" sz="1600" dirty="0" err="1"/>
              <a:t>Alexander</a:t>
            </a:r>
            <a:r>
              <a:rPr lang="ru-RU" sz="1600" dirty="0"/>
              <a:t> </a:t>
            </a:r>
            <a:r>
              <a:rPr lang="ru-RU" sz="1600" dirty="0" err="1"/>
              <a:t>Sorin</a:t>
            </a:r>
            <a:r>
              <a:rPr lang="ru-RU" sz="1600" dirty="0"/>
              <a:t>, </a:t>
            </a:r>
            <a:r>
              <a:rPr lang="ru-RU" sz="1600" dirty="0" err="1"/>
              <a:t>Scientific</a:t>
            </a:r>
            <a:r>
              <a:rPr lang="ru-RU" sz="1600" dirty="0"/>
              <a:t> </a:t>
            </a:r>
            <a:r>
              <a:rPr lang="ru-RU" sz="1600" dirty="0" err="1"/>
              <a:t>Secretary</a:t>
            </a:r>
            <a:r>
              <a:rPr lang="ru-RU" sz="1600" dirty="0"/>
              <a:t> </a:t>
            </a:r>
            <a:r>
              <a:rPr lang="ru-RU" sz="1600" dirty="0" err="1"/>
              <a:t>of</a:t>
            </a:r>
            <a:r>
              <a:rPr lang="ru-RU" sz="1600" dirty="0"/>
              <a:t> </a:t>
            </a:r>
            <a:r>
              <a:rPr lang="ru-RU" sz="1600" dirty="0" err="1"/>
              <a:t>the</a:t>
            </a:r>
            <a:r>
              <a:rPr lang="ru-RU" sz="1600" dirty="0"/>
              <a:t> </a:t>
            </a:r>
            <a:r>
              <a:rPr lang="ru-RU" sz="1600" dirty="0" err="1"/>
              <a:t>Qualification</a:t>
            </a:r>
            <a:r>
              <a:rPr lang="ru-RU" sz="1600" dirty="0"/>
              <a:t> Committee Oleg </a:t>
            </a:r>
            <a:r>
              <a:rPr lang="ru-RU" sz="1600" dirty="0" err="1"/>
              <a:t>Belov</a:t>
            </a:r>
            <a:r>
              <a:rPr lang="ru-RU" sz="1600" dirty="0"/>
              <a:t>, </a:t>
            </a:r>
            <a:r>
              <a:rPr lang="ru-RU" sz="1600" dirty="0" err="1"/>
              <a:t>as</a:t>
            </a:r>
            <a:r>
              <a:rPr lang="ru-RU" sz="1600" dirty="0"/>
              <a:t> </a:t>
            </a:r>
            <a:r>
              <a:rPr lang="ru-RU" sz="1600" dirty="0" err="1"/>
              <a:t>well</a:t>
            </a:r>
            <a:r>
              <a:rPr lang="ru-RU" sz="1600" dirty="0"/>
              <a:t> </a:t>
            </a:r>
            <a:r>
              <a:rPr lang="ru-RU" sz="1600" dirty="0" err="1"/>
              <a:t>as</a:t>
            </a:r>
            <a:r>
              <a:rPr lang="ru-RU" sz="1600" dirty="0"/>
              <a:t> </a:t>
            </a:r>
            <a:r>
              <a:rPr lang="ru-RU" sz="1600" dirty="0" err="1"/>
              <a:t>secretaries</a:t>
            </a:r>
            <a:r>
              <a:rPr lang="ru-RU" sz="1600" dirty="0"/>
              <a:t> </a:t>
            </a:r>
            <a:r>
              <a:rPr lang="ru-RU" sz="1600" dirty="0" err="1"/>
              <a:t>of</a:t>
            </a:r>
            <a:r>
              <a:rPr lang="ru-RU" sz="1600" dirty="0"/>
              <a:t> </a:t>
            </a:r>
            <a:r>
              <a:rPr lang="ru-RU" sz="1600" dirty="0" err="1"/>
              <a:t>the</a:t>
            </a:r>
            <a:r>
              <a:rPr lang="ru-RU" sz="1600" dirty="0"/>
              <a:t> </a:t>
            </a:r>
            <a:r>
              <a:rPr lang="ru-RU" sz="1600" dirty="0" err="1"/>
              <a:t>dissertation</a:t>
            </a:r>
            <a:r>
              <a:rPr lang="ru-RU" sz="1600" dirty="0"/>
              <a:t> </a:t>
            </a:r>
            <a:r>
              <a:rPr lang="ru-RU" sz="1600" dirty="0" err="1"/>
              <a:t>councils</a:t>
            </a:r>
            <a:r>
              <a:rPr lang="ru-RU" sz="1600" dirty="0"/>
              <a:t> </a:t>
            </a:r>
            <a:r>
              <a:rPr lang="ru-RU" sz="1600" dirty="0" err="1"/>
              <a:t>Tatiana</a:t>
            </a:r>
            <a:r>
              <a:rPr lang="ru-RU" sz="1600" dirty="0"/>
              <a:t> </a:t>
            </a:r>
            <a:r>
              <a:rPr lang="ru-RU" sz="1600" dirty="0" err="1"/>
              <a:t>Ivankina</a:t>
            </a:r>
            <a:r>
              <a:rPr lang="ru-RU" sz="1600" dirty="0"/>
              <a:t>, </a:t>
            </a:r>
            <a:r>
              <a:rPr lang="ru-RU" sz="1600" dirty="0" err="1"/>
              <a:t>Yuri</a:t>
            </a:r>
            <a:r>
              <a:rPr lang="ru-RU" sz="1600" dirty="0"/>
              <a:t> </a:t>
            </a:r>
            <a:r>
              <a:rPr lang="ru-RU" sz="1600" dirty="0" err="1"/>
              <a:t>Bystritskiy</a:t>
            </a:r>
            <a:r>
              <a:rPr lang="en-US" sz="1600" dirty="0"/>
              <a:t> and</a:t>
            </a:r>
            <a:r>
              <a:rPr lang="ru-RU" sz="1600" dirty="0"/>
              <a:t> </a:t>
            </a:r>
            <a:r>
              <a:rPr lang="ru-RU" sz="1600" dirty="0" err="1"/>
              <a:t>Olga</a:t>
            </a:r>
            <a:r>
              <a:rPr lang="ru-RU" sz="1600" dirty="0"/>
              <a:t> </a:t>
            </a:r>
            <a:r>
              <a:rPr lang="ru-RU" sz="1600" dirty="0" err="1"/>
              <a:t>Lepkina</a:t>
            </a:r>
            <a:r>
              <a:rPr lang="en-US" sz="1600" dirty="0"/>
              <a:t> </a:t>
            </a:r>
            <a:r>
              <a:rPr lang="ru-RU" sz="1600" dirty="0" err="1"/>
              <a:t>took</a:t>
            </a:r>
            <a:r>
              <a:rPr lang="ru-RU" sz="1600" dirty="0"/>
              <a:t> </a:t>
            </a:r>
            <a:r>
              <a:rPr lang="ru-RU" sz="1600" dirty="0" err="1"/>
              <a:t>part</a:t>
            </a:r>
            <a:r>
              <a:rPr lang="ru-RU" sz="1600" dirty="0"/>
              <a:t> </a:t>
            </a:r>
            <a:r>
              <a:rPr lang="ru-RU" sz="1600" dirty="0" err="1"/>
              <a:t>in</a:t>
            </a:r>
            <a:r>
              <a:rPr lang="ru-RU" sz="1600" dirty="0"/>
              <a:t> </a:t>
            </a:r>
            <a:r>
              <a:rPr lang="ru-RU" sz="1600" dirty="0" err="1"/>
              <a:t>the</a:t>
            </a:r>
            <a:r>
              <a:rPr lang="ru-RU" sz="1600" dirty="0"/>
              <a:t> </a:t>
            </a:r>
            <a:r>
              <a:rPr lang="ru-RU" sz="1600" dirty="0" err="1"/>
              <a:t>ceremony</a:t>
            </a:r>
            <a:r>
              <a:rPr lang="ru-RU" sz="1600" dirty="0"/>
              <a:t>.</a:t>
            </a:r>
            <a:endParaRPr lang="ru-RU" sz="2000" dirty="0"/>
          </a:p>
        </p:txBody>
      </p:sp>
      <p:sp>
        <p:nvSpPr>
          <p:cNvPr id="6" name="Прямоугольник 5"/>
          <p:cNvSpPr/>
          <p:nvPr/>
        </p:nvSpPr>
        <p:spPr>
          <a:xfrm>
            <a:off x="1770739" y="226208"/>
            <a:ext cx="8715829" cy="1089529"/>
          </a:xfrm>
          <a:prstGeom prst="rect">
            <a:avLst/>
          </a:prstGeom>
        </p:spPr>
        <p:txBody>
          <a:bodyPr wrap="square">
            <a:spAutoFit/>
          </a:bodyPr>
          <a:lstStyle/>
          <a:p>
            <a:pPr algn="ctr">
              <a:lnSpc>
                <a:spcPct val="80000"/>
              </a:lnSpc>
            </a:pPr>
            <a:r>
              <a:rPr lang="en-US" sz="4000" b="1" cap="small" dirty="0">
                <a:solidFill>
                  <a:srgbClr val="0066CC"/>
                </a:solidFill>
                <a:latin typeface="Calibri" panose="020F0502020204030204" pitchFamily="34" charset="0"/>
                <a:cs typeface="Calibri" panose="020F0502020204030204" pitchFamily="34" charset="0"/>
              </a:rPr>
              <a:t>Awarding ceremony for JINR diplomas</a:t>
            </a:r>
            <a:br>
              <a:rPr lang="en-US" sz="4000" b="1" cap="small" dirty="0">
                <a:solidFill>
                  <a:srgbClr val="0066CC"/>
                </a:solidFill>
                <a:latin typeface="Calibri" panose="020F0502020204030204" pitchFamily="34" charset="0"/>
                <a:cs typeface="Calibri" panose="020F0502020204030204" pitchFamily="34" charset="0"/>
              </a:rPr>
            </a:br>
            <a:r>
              <a:rPr lang="en-US" sz="4000" b="1" cap="small" dirty="0">
                <a:solidFill>
                  <a:srgbClr val="0066CC"/>
                </a:solidFill>
                <a:latin typeface="Calibri" panose="020F0502020204030204" pitchFamily="34" charset="0"/>
                <a:cs typeface="Calibri" panose="020F0502020204030204" pitchFamily="34" charset="0"/>
              </a:rPr>
              <a:t>on conferring academic degrees</a:t>
            </a:r>
            <a:endParaRPr lang="ru-RU" sz="4000" b="1" cap="small" dirty="0">
              <a:solidFill>
                <a:srgbClr val="0066CC"/>
              </a:solidFill>
              <a:latin typeface="Calibri" panose="020F0502020204030204" pitchFamily="34" charset="0"/>
              <a:cs typeface="Calibri" panose="020F0502020204030204" pitchFamily="34" charset="0"/>
            </a:endParaRPr>
          </a:p>
        </p:txBody>
      </p:sp>
      <p:pic>
        <p:nvPicPr>
          <p:cNvPr id="8" name="Рисунок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112" y="1480835"/>
            <a:ext cx="7141033" cy="3295396"/>
          </a:xfrm>
          <a:prstGeom prst="rect">
            <a:avLst/>
          </a:prstGeom>
        </p:spPr>
      </p:pic>
      <p:sp>
        <p:nvSpPr>
          <p:cNvPr id="9" name="Прямоугольник 8"/>
          <p:cNvSpPr/>
          <p:nvPr/>
        </p:nvSpPr>
        <p:spPr>
          <a:xfrm>
            <a:off x="7529285" y="1359281"/>
            <a:ext cx="4292599" cy="1200329"/>
          </a:xfrm>
          <a:prstGeom prst="rect">
            <a:avLst/>
          </a:prstGeom>
        </p:spPr>
        <p:txBody>
          <a:bodyPr wrap="square">
            <a:spAutoFit/>
          </a:bodyPr>
          <a:lstStyle/>
          <a:p>
            <a:pPr algn="just"/>
            <a:r>
              <a:rPr lang="en-US" dirty="0"/>
              <a:t>On</a:t>
            </a:r>
            <a:r>
              <a:rPr lang="ru-RU" dirty="0"/>
              <a:t> 20 </a:t>
            </a:r>
            <a:r>
              <a:rPr lang="ru-RU" dirty="0" err="1"/>
              <a:t>January</a:t>
            </a:r>
            <a:r>
              <a:rPr lang="ru-RU" dirty="0"/>
              <a:t> 2021, a</a:t>
            </a:r>
            <a:r>
              <a:rPr lang="en-US" dirty="0"/>
              <a:t>n</a:t>
            </a:r>
            <a:r>
              <a:rPr lang="ru-RU" dirty="0"/>
              <a:t> </a:t>
            </a:r>
            <a:r>
              <a:rPr lang="ru-RU" dirty="0" err="1"/>
              <a:t>awarding</a:t>
            </a:r>
            <a:r>
              <a:rPr lang="ru-RU" dirty="0"/>
              <a:t> </a:t>
            </a:r>
            <a:r>
              <a:rPr lang="ru-RU" dirty="0" err="1"/>
              <a:t>ceremony</a:t>
            </a:r>
            <a:r>
              <a:rPr lang="ru-RU" dirty="0"/>
              <a:t> </a:t>
            </a:r>
            <a:r>
              <a:rPr lang="ru-RU" dirty="0" err="1"/>
              <a:t>of</a:t>
            </a:r>
            <a:r>
              <a:rPr lang="ru-RU" dirty="0"/>
              <a:t> </a:t>
            </a:r>
            <a:r>
              <a:rPr lang="ru-RU" dirty="0" err="1"/>
              <a:t>diplomas</a:t>
            </a:r>
            <a:r>
              <a:rPr lang="ru-RU" dirty="0"/>
              <a:t> </a:t>
            </a:r>
            <a:r>
              <a:rPr lang="ru-RU" dirty="0" err="1"/>
              <a:t>on</a:t>
            </a:r>
            <a:r>
              <a:rPr lang="ru-RU" dirty="0"/>
              <a:t> </a:t>
            </a:r>
            <a:r>
              <a:rPr lang="ru-RU" dirty="0" err="1"/>
              <a:t>conferring</a:t>
            </a:r>
            <a:r>
              <a:rPr lang="ru-RU" dirty="0"/>
              <a:t> </a:t>
            </a:r>
            <a:r>
              <a:rPr lang="ru-RU" dirty="0" err="1"/>
              <a:t>academic</a:t>
            </a:r>
            <a:r>
              <a:rPr lang="ru-RU" dirty="0"/>
              <a:t> </a:t>
            </a:r>
            <a:r>
              <a:rPr lang="ru-RU" dirty="0" err="1"/>
              <a:t>degrees</a:t>
            </a:r>
            <a:r>
              <a:rPr lang="ru-RU" dirty="0"/>
              <a:t> </a:t>
            </a:r>
            <a:r>
              <a:rPr lang="ru-RU" dirty="0" err="1"/>
              <a:t>took</a:t>
            </a:r>
            <a:r>
              <a:rPr lang="ru-RU" dirty="0"/>
              <a:t> </a:t>
            </a:r>
            <a:r>
              <a:rPr lang="ru-RU" dirty="0" err="1"/>
              <a:t>place</a:t>
            </a:r>
            <a:r>
              <a:rPr lang="ru-RU" dirty="0"/>
              <a:t> </a:t>
            </a:r>
            <a:r>
              <a:rPr lang="ru-RU" dirty="0" err="1"/>
              <a:t>in</a:t>
            </a:r>
            <a:r>
              <a:rPr lang="ru-RU" dirty="0"/>
              <a:t> </a:t>
            </a:r>
            <a:r>
              <a:rPr lang="ru-RU" dirty="0" err="1"/>
              <a:t>the</a:t>
            </a:r>
            <a:r>
              <a:rPr lang="ru-RU" dirty="0"/>
              <a:t> </a:t>
            </a:r>
            <a:r>
              <a:rPr lang="ru-RU" dirty="0" err="1"/>
              <a:t>hall</a:t>
            </a:r>
            <a:r>
              <a:rPr lang="ru-RU" dirty="0"/>
              <a:t> </a:t>
            </a:r>
            <a:r>
              <a:rPr lang="ru-RU" dirty="0" err="1"/>
              <a:t>of</a:t>
            </a:r>
            <a:r>
              <a:rPr lang="ru-RU" dirty="0"/>
              <a:t> </a:t>
            </a:r>
            <a:r>
              <a:rPr lang="ru-RU" dirty="0" err="1"/>
              <a:t>the</a:t>
            </a:r>
            <a:r>
              <a:rPr lang="ru-RU" dirty="0"/>
              <a:t> JINR </a:t>
            </a:r>
            <a:r>
              <a:rPr lang="ru-RU" dirty="0" err="1"/>
              <a:t>Scientists</a:t>
            </a:r>
            <a:r>
              <a:rPr lang="ru-RU" dirty="0"/>
              <a:t>’ </a:t>
            </a:r>
            <a:r>
              <a:rPr lang="ru-RU" dirty="0" err="1"/>
              <a:t>Club</a:t>
            </a:r>
            <a:r>
              <a:rPr lang="ru-RU" dirty="0"/>
              <a:t>.</a:t>
            </a:r>
            <a:endParaRPr lang="en-US" dirty="0"/>
          </a:p>
        </p:txBody>
      </p:sp>
      <p:grpSp>
        <p:nvGrpSpPr>
          <p:cNvPr id="7" name="Группа 6">
            <a:extLst>
              <a:ext uri="{FF2B5EF4-FFF2-40B4-BE49-F238E27FC236}">
                <a16:creationId xmlns:a16="http://schemas.microsoft.com/office/drawing/2014/main" id="{FD0C44CA-8647-414C-B8B7-DBCB5BBEE6E8}"/>
              </a:ext>
            </a:extLst>
          </p:cNvPr>
          <p:cNvGrpSpPr/>
          <p:nvPr/>
        </p:nvGrpSpPr>
        <p:grpSpPr>
          <a:xfrm>
            <a:off x="1" y="132670"/>
            <a:ext cx="1352550" cy="813904"/>
            <a:chOff x="1" y="132670"/>
            <a:chExt cx="1352550" cy="813904"/>
          </a:xfrm>
        </p:grpSpPr>
        <p:pic>
          <p:nvPicPr>
            <p:cNvPr id="10" name="Рисунок 9">
              <a:extLst>
                <a:ext uri="{FF2B5EF4-FFF2-40B4-BE49-F238E27FC236}">
                  <a16:creationId xmlns:a16="http://schemas.microsoft.com/office/drawing/2014/main" id="{7FC192FB-792E-4ED4-AFFE-0F3FE15705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11" name="Прямоугольник 10">
              <a:extLst>
                <a:ext uri="{FF2B5EF4-FFF2-40B4-BE49-F238E27FC236}">
                  <a16:creationId xmlns:a16="http://schemas.microsoft.com/office/drawing/2014/main" id="{9D012B3B-0E27-4CBA-92BE-930036C2DF34}"/>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3" name="Рисунок 2">
            <a:extLst>
              <a:ext uri="{FF2B5EF4-FFF2-40B4-BE49-F238E27FC236}">
                <a16:creationId xmlns:a16="http://schemas.microsoft.com/office/drawing/2014/main" id="{EC22E0FF-9A9A-4CF1-B506-F49FBEDD2F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85250" y="2570530"/>
            <a:ext cx="2877953" cy="2159074"/>
          </a:xfrm>
          <a:prstGeom prst="rect">
            <a:avLst/>
          </a:prstGeom>
        </p:spPr>
      </p:pic>
      <p:sp>
        <p:nvSpPr>
          <p:cNvPr id="4" name="Прямоугольник 3">
            <a:extLst>
              <a:ext uri="{FF2B5EF4-FFF2-40B4-BE49-F238E27FC236}">
                <a16:creationId xmlns:a16="http://schemas.microsoft.com/office/drawing/2014/main" id="{DBB099A0-BC93-4618-8B49-A14E27479329}"/>
              </a:ext>
            </a:extLst>
          </p:cNvPr>
          <p:cNvSpPr/>
          <p:nvPr/>
        </p:nvSpPr>
        <p:spPr>
          <a:xfrm>
            <a:off x="10633373" y="2973673"/>
            <a:ext cx="1558627" cy="1169551"/>
          </a:xfrm>
          <a:prstGeom prst="rect">
            <a:avLst/>
          </a:prstGeom>
        </p:spPr>
        <p:txBody>
          <a:bodyPr wrap="square">
            <a:spAutoFit/>
          </a:bodyPr>
          <a:lstStyle/>
          <a:p>
            <a:r>
              <a:rPr lang="en-US" sz="1400" i="1" dirty="0"/>
              <a:t>Awarding the first “Doctor of Science” diploma  of JINR to </a:t>
            </a:r>
            <a:r>
              <a:rPr lang="ru-RU" sz="1400" i="1" dirty="0" err="1"/>
              <a:t>Sergey</a:t>
            </a:r>
            <a:r>
              <a:rPr lang="ru-RU" sz="1400" i="1" dirty="0"/>
              <a:t> </a:t>
            </a:r>
            <a:r>
              <a:rPr lang="ru-RU" sz="1400" i="1" dirty="0" err="1"/>
              <a:t>Kozhevnikov</a:t>
            </a:r>
            <a:r>
              <a:rPr lang="ru-RU" sz="1400" i="1" dirty="0"/>
              <a:t> </a:t>
            </a:r>
          </a:p>
        </p:txBody>
      </p:sp>
    </p:spTree>
    <p:extLst>
      <p:ext uri="{BB962C8B-B14F-4D97-AF65-F5344CB8AC3E}">
        <p14:creationId xmlns:p14="http://schemas.microsoft.com/office/powerpoint/2010/main" val="2190731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308088" y="4182257"/>
            <a:ext cx="5593830" cy="2585323"/>
          </a:xfrm>
          <a:prstGeom prst="rect">
            <a:avLst/>
          </a:prstGeom>
          <a:noFill/>
        </p:spPr>
        <p:txBody>
          <a:bodyPr wrap="square" rtlCol="0">
            <a:spAutoFit/>
          </a:bodyPr>
          <a:lstStyle/>
          <a:p>
            <a:pPr>
              <a:defRPr/>
            </a:pPr>
            <a:r>
              <a:rPr lang="en-US" b="1" dirty="0">
                <a:solidFill>
                  <a:srgbClr val="0066CC"/>
                </a:solidFill>
              </a:rPr>
              <a:t>EXHIBITS </a:t>
            </a:r>
          </a:p>
          <a:p>
            <a:pPr marL="285750" indent="-285750">
              <a:buFont typeface="Calibri" panose="020F0502020204030204" pitchFamily="34" charset="0"/>
              <a:buChar char="‐"/>
              <a:defRPr/>
            </a:pPr>
            <a:r>
              <a:rPr lang="en-US" dirty="0"/>
              <a:t>VBLHEP </a:t>
            </a:r>
            <a:r>
              <a:rPr lang="en-US" dirty="0">
                <a:cs typeface="Calibri" panose="020F0502020204030204" pitchFamily="34" charset="0"/>
              </a:rPr>
              <a:t>‒</a:t>
            </a:r>
            <a:r>
              <a:rPr lang="ru-RU" dirty="0"/>
              <a:t> </a:t>
            </a:r>
            <a:r>
              <a:rPr lang="en-US" dirty="0"/>
              <a:t>“NICA/MPD”</a:t>
            </a:r>
          </a:p>
          <a:p>
            <a:pPr marL="285750" indent="-285750">
              <a:buFont typeface="Calibri" panose="020F0502020204030204" pitchFamily="34" charset="0"/>
              <a:buChar char="‐"/>
              <a:defRPr/>
            </a:pPr>
            <a:r>
              <a:rPr lang="en-US" dirty="0"/>
              <a:t>FLNR </a:t>
            </a:r>
            <a:r>
              <a:rPr lang="en-US" dirty="0">
                <a:cs typeface="Calibri" panose="020F0502020204030204" pitchFamily="34" charset="0"/>
              </a:rPr>
              <a:t>‒</a:t>
            </a:r>
            <a:r>
              <a:rPr lang="ru-RU" dirty="0"/>
              <a:t> </a:t>
            </a:r>
            <a:r>
              <a:rPr lang="en-US" dirty="0"/>
              <a:t>“SHE FACTORY”</a:t>
            </a:r>
          </a:p>
          <a:p>
            <a:pPr marL="285750" indent="-285750">
              <a:buFont typeface="Calibri" panose="020F0502020204030204" pitchFamily="34" charset="0"/>
              <a:buChar char="‐"/>
              <a:defRPr/>
            </a:pPr>
            <a:r>
              <a:rPr lang="en-US" dirty="0"/>
              <a:t>FLNP</a:t>
            </a:r>
            <a:r>
              <a:rPr lang="ru-RU" dirty="0"/>
              <a:t> </a:t>
            </a:r>
            <a:r>
              <a:rPr lang="en-US" dirty="0"/>
              <a:t>“IBR-2”</a:t>
            </a:r>
          </a:p>
          <a:p>
            <a:pPr marL="285750" indent="-285750">
              <a:buFont typeface="Calibri" panose="020F0502020204030204" pitchFamily="34" charset="0"/>
              <a:buChar char="‐"/>
              <a:defRPr/>
            </a:pPr>
            <a:r>
              <a:rPr lang="en-US" dirty="0"/>
              <a:t>DLNP </a:t>
            </a:r>
            <a:r>
              <a:rPr lang="en-US" dirty="0">
                <a:cs typeface="Calibri" panose="020F0502020204030204" pitchFamily="34" charset="0"/>
              </a:rPr>
              <a:t>‒ </a:t>
            </a:r>
            <a:r>
              <a:rPr lang="en-US" dirty="0"/>
              <a:t>“Project</a:t>
            </a:r>
            <a:r>
              <a:rPr lang="ru-RU" dirty="0"/>
              <a:t> </a:t>
            </a:r>
            <a:r>
              <a:rPr lang="en-US" dirty="0"/>
              <a:t>BAIKAL-GVD”</a:t>
            </a:r>
          </a:p>
          <a:p>
            <a:pPr marL="285750" indent="-285750">
              <a:buFont typeface="Calibri" panose="020F0502020204030204" pitchFamily="34" charset="0"/>
              <a:buChar char="‐"/>
              <a:defRPr/>
            </a:pPr>
            <a:r>
              <a:rPr lang="en-US" dirty="0"/>
              <a:t>LIT</a:t>
            </a:r>
            <a:r>
              <a:rPr lang="ru-RU" dirty="0"/>
              <a:t> </a:t>
            </a:r>
            <a:r>
              <a:rPr lang="en-US" dirty="0">
                <a:cs typeface="Calibri" panose="020F0502020204030204" pitchFamily="34" charset="0"/>
              </a:rPr>
              <a:t>‒ </a:t>
            </a:r>
            <a:r>
              <a:rPr lang="en-US" dirty="0"/>
              <a:t>“Central Information and Computer Complex”</a:t>
            </a:r>
          </a:p>
          <a:p>
            <a:pPr marL="285750" indent="-285750">
              <a:buFont typeface="Calibri" panose="020F0502020204030204" pitchFamily="34" charset="0"/>
              <a:buChar char="‐"/>
              <a:defRPr/>
            </a:pPr>
            <a:r>
              <a:rPr lang="en-US" dirty="0"/>
              <a:t>“JINR Timeline”</a:t>
            </a:r>
            <a:endParaRPr lang="ru-RU" dirty="0"/>
          </a:p>
          <a:p>
            <a:pPr marL="285750" indent="-285750">
              <a:buFont typeface="Calibri" panose="020F0502020204030204" pitchFamily="34" charset="0"/>
              <a:buChar char="‐"/>
              <a:defRPr/>
            </a:pPr>
            <a:r>
              <a:rPr lang="en-US" dirty="0"/>
              <a:t>“Nuclear Physics and Life Sciences”</a:t>
            </a:r>
            <a:endParaRPr lang="ru-RU" dirty="0"/>
          </a:p>
          <a:p>
            <a:pPr marL="285750" indent="-285750">
              <a:buFont typeface="Calibri" panose="020F0502020204030204" pitchFamily="34" charset="0"/>
              <a:buChar char="‐"/>
              <a:defRPr/>
            </a:pPr>
            <a:r>
              <a:rPr lang="en-US" dirty="0"/>
              <a:t>“JINR – International Intergovernmental Organization”  </a:t>
            </a:r>
          </a:p>
        </p:txBody>
      </p:sp>
      <p:sp>
        <p:nvSpPr>
          <p:cNvPr id="2" name="Title 1"/>
          <p:cNvSpPr>
            <a:spLocks noGrp="1"/>
          </p:cNvSpPr>
          <p:nvPr>
            <p:ph type="title"/>
          </p:nvPr>
        </p:nvSpPr>
        <p:spPr>
          <a:xfrm>
            <a:off x="333829" y="75197"/>
            <a:ext cx="12192000" cy="832662"/>
          </a:xfrm>
        </p:spPr>
        <p:txBody>
          <a:bodyPr>
            <a:normAutofit/>
          </a:bodyPr>
          <a:lstStyle/>
          <a:p>
            <a:pPr algn="ctr"/>
            <a:r>
              <a:rPr lang="en-US" sz="3200" b="1" cap="small" dirty="0">
                <a:solidFill>
                  <a:srgbClr val="0066CC"/>
                </a:solidFill>
                <a:latin typeface="Calibri" panose="020F0502020204030204" pitchFamily="34" charset="0"/>
                <a:ea typeface="+mn-ea"/>
                <a:cs typeface="Calibri" panose="020F0502020204030204" pitchFamily="34" charset="0"/>
              </a:rPr>
              <a:t>Permanent exhibition dedicated to the 65th anniversary of JINR</a:t>
            </a:r>
          </a:p>
        </p:txBody>
      </p:sp>
      <p:pic>
        <p:nvPicPr>
          <p:cNvPr id="4" name="Рисунок 3" descr="Изображение выглядит как внутренний, стол, прилавок, живой&#10;&#10;Автоматически созданное описание">
            <a:extLst>
              <a:ext uri="{FF2B5EF4-FFF2-40B4-BE49-F238E27FC236}">
                <a16:creationId xmlns:a16="http://schemas.microsoft.com/office/drawing/2014/main" id="{E8118770-44BD-4E5D-96C2-04735429AC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8502" y="1110971"/>
            <a:ext cx="5763542" cy="3014979"/>
          </a:xfrm>
          <a:prstGeom prst="rect">
            <a:avLst/>
          </a:prstGeom>
        </p:spPr>
      </p:pic>
      <p:pic>
        <p:nvPicPr>
          <p:cNvPr id="5" name="Рисунок 4" descr="Изображение выглядит как комната, большой, стоит&#10;&#10;Автоматически созданное описание">
            <a:extLst>
              <a:ext uri="{FF2B5EF4-FFF2-40B4-BE49-F238E27FC236}">
                <a16:creationId xmlns:a16="http://schemas.microsoft.com/office/drawing/2014/main" id="{06CE0C66-D4E6-4CDC-BC75-8D8895AC8F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23725" y="3044164"/>
            <a:ext cx="3228673" cy="1747674"/>
          </a:xfrm>
          <a:prstGeom prst="rect">
            <a:avLst/>
          </a:prstGeom>
        </p:spPr>
      </p:pic>
      <p:pic>
        <p:nvPicPr>
          <p:cNvPr id="6" name="Рисунок 5">
            <a:extLst>
              <a:ext uri="{FF2B5EF4-FFF2-40B4-BE49-F238E27FC236}">
                <a16:creationId xmlns:a16="http://schemas.microsoft.com/office/drawing/2014/main" id="{29AD35E9-03C4-49CA-996A-B51F31F4AB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3725" y="4880007"/>
            <a:ext cx="3228673" cy="1816129"/>
          </a:xfrm>
          <a:prstGeom prst="rect">
            <a:avLst/>
          </a:prstGeom>
        </p:spPr>
      </p:pic>
      <p:pic>
        <p:nvPicPr>
          <p:cNvPr id="10" name="Рисунок 9">
            <a:extLst>
              <a:ext uri="{FF2B5EF4-FFF2-40B4-BE49-F238E27FC236}">
                <a16:creationId xmlns:a16="http://schemas.microsoft.com/office/drawing/2014/main" id="{C320E500-8326-49ED-9A36-F812A048AC7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23724" y="1111841"/>
            <a:ext cx="3170311" cy="1783300"/>
          </a:xfrm>
          <a:prstGeom prst="rect">
            <a:avLst/>
          </a:prstGeom>
        </p:spPr>
      </p:pic>
      <p:sp>
        <p:nvSpPr>
          <p:cNvPr id="12" name="TextBox 11">
            <a:extLst>
              <a:ext uri="{FF2B5EF4-FFF2-40B4-BE49-F238E27FC236}">
                <a16:creationId xmlns:a16="http://schemas.microsoft.com/office/drawing/2014/main" id="{6EDC4273-D174-4F84-8391-B3B27FDE7DAB}"/>
              </a:ext>
            </a:extLst>
          </p:cNvPr>
          <p:cNvSpPr txBox="1"/>
          <p:nvPr/>
        </p:nvSpPr>
        <p:spPr>
          <a:xfrm>
            <a:off x="9608151" y="3108326"/>
            <a:ext cx="2487741" cy="1200329"/>
          </a:xfrm>
          <a:prstGeom prst="rect">
            <a:avLst/>
          </a:prstGeom>
          <a:noFill/>
        </p:spPr>
        <p:txBody>
          <a:bodyPr wrap="square">
            <a:spAutoFit/>
          </a:bodyPr>
          <a:lstStyle/>
          <a:p>
            <a:pPr>
              <a:defRPr/>
            </a:pPr>
            <a:r>
              <a:rPr lang="en-US" b="1" dirty="0">
                <a:solidFill>
                  <a:srgbClr val="0066CC"/>
                </a:solidFill>
              </a:rPr>
              <a:t>“JINR Timeline” ‒ </a:t>
            </a:r>
          </a:p>
          <a:p>
            <a:pPr>
              <a:defRPr/>
            </a:pPr>
            <a:r>
              <a:rPr lang="en-US" dirty="0">
                <a:cs typeface="Calibri" panose="020F0502020204030204" pitchFamily="34" charset="0"/>
              </a:rPr>
              <a:t>history of international cooperation and discoveries.</a:t>
            </a:r>
            <a:endParaRPr lang="ru-RU" dirty="0"/>
          </a:p>
        </p:txBody>
      </p:sp>
      <p:sp>
        <p:nvSpPr>
          <p:cNvPr id="14" name="TextBox 13">
            <a:extLst>
              <a:ext uri="{FF2B5EF4-FFF2-40B4-BE49-F238E27FC236}">
                <a16:creationId xmlns:a16="http://schemas.microsoft.com/office/drawing/2014/main" id="{E42FE69C-4AB5-47E7-9ACE-9D4032CCB551}"/>
              </a:ext>
            </a:extLst>
          </p:cNvPr>
          <p:cNvSpPr txBox="1"/>
          <p:nvPr/>
        </p:nvSpPr>
        <p:spPr>
          <a:xfrm>
            <a:off x="9608151" y="5026327"/>
            <a:ext cx="2487741" cy="1477328"/>
          </a:xfrm>
          <a:prstGeom prst="rect">
            <a:avLst/>
          </a:prstGeom>
          <a:noFill/>
        </p:spPr>
        <p:txBody>
          <a:bodyPr wrap="square">
            <a:spAutoFit/>
          </a:bodyPr>
          <a:lstStyle/>
          <a:p>
            <a:pPr>
              <a:defRPr/>
            </a:pPr>
            <a:r>
              <a:rPr lang="en-US" b="1" dirty="0">
                <a:solidFill>
                  <a:srgbClr val="0066CC"/>
                </a:solidFill>
              </a:rPr>
              <a:t>Life Sciences:</a:t>
            </a:r>
          </a:p>
          <a:p>
            <a:pPr marL="285750" indent="-285750">
              <a:buFont typeface="Calibri" panose="020F0502020204030204" pitchFamily="34" charset="0"/>
              <a:buChar char="‐"/>
              <a:defRPr/>
            </a:pPr>
            <a:r>
              <a:rPr lang="en-US" dirty="0"/>
              <a:t>Astrobiology,</a:t>
            </a:r>
          </a:p>
          <a:p>
            <a:pPr marL="285750" indent="-285750">
              <a:buFont typeface="Calibri" panose="020F0502020204030204" pitchFamily="34" charset="0"/>
              <a:buChar char="‐"/>
              <a:defRPr/>
            </a:pPr>
            <a:r>
              <a:rPr lang="en-US" dirty="0"/>
              <a:t>Nuclear Planetology,</a:t>
            </a:r>
          </a:p>
          <a:p>
            <a:pPr marL="285750" indent="-285750">
              <a:buFont typeface="Calibri" panose="020F0502020204030204" pitchFamily="34" charset="0"/>
              <a:buChar char="‐"/>
              <a:defRPr/>
            </a:pPr>
            <a:r>
              <a:rPr lang="en-US" dirty="0"/>
              <a:t>Nuclear Medicine,</a:t>
            </a:r>
          </a:p>
          <a:p>
            <a:pPr marL="285750" indent="-285750">
              <a:buFont typeface="Calibri" panose="020F0502020204030204" pitchFamily="34" charset="0"/>
              <a:buChar char="‐"/>
              <a:defRPr/>
            </a:pPr>
            <a:r>
              <a:rPr lang="en-US" dirty="0"/>
              <a:t>Radiobiology.</a:t>
            </a:r>
            <a:endParaRPr lang="ru-RU" dirty="0"/>
          </a:p>
        </p:txBody>
      </p:sp>
      <p:sp>
        <p:nvSpPr>
          <p:cNvPr id="16" name="TextBox 15">
            <a:extLst>
              <a:ext uri="{FF2B5EF4-FFF2-40B4-BE49-F238E27FC236}">
                <a16:creationId xmlns:a16="http://schemas.microsoft.com/office/drawing/2014/main" id="{CEEF0324-96BE-4F5D-865F-020C60BF5A26}"/>
              </a:ext>
            </a:extLst>
          </p:cNvPr>
          <p:cNvSpPr txBox="1"/>
          <p:nvPr/>
        </p:nvSpPr>
        <p:spPr>
          <a:xfrm>
            <a:off x="9608151" y="1301841"/>
            <a:ext cx="2487741" cy="646331"/>
          </a:xfrm>
          <a:prstGeom prst="rect">
            <a:avLst/>
          </a:prstGeom>
          <a:noFill/>
        </p:spPr>
        <p:txBody>
          <a:bodyPr wrap="square">
            <a:spAutoFit/>
          </a:bodyPr>
          <a:lstStyle/>
          <a:p>
            <a:pPr>
              <a:defRPr/>
            </a:pPr>
            <a:r>
              <a:rPr lang="en-US" b="1" dirty="0">
                <a:solidFill>
                  <a:srgbClr val="0066CC"/>
                </a:solidFill>
              </a:rPr>
              <a:t>“NICA/MPD” ‒ </a:t>
            </a:r>
          </a:p>
          <a:p>
            <a:pPr>
              <a:defRPr/>
            </a:pPr>
            <a:r>
              <a:rPr lang="en-US" dirty="0">
                <a:cs typeface="Calibri" panose="020F0502020204030204" pitchFamily="34" charset="0"/>
              </a:rPr>
              <a:t>design of the exhibit.</a:t>
            </a:r>
            <a:endParaRPr lang="ru-RU" dirty="0"/>
          </a:p>
        </p:txBody>
      </p:sp>
      <p:sp>
        <p:nvSpPr>
          <p:cNvPr id="17" name="TextBox 16">
            <a:extLst>
              <a:ext uri="{FF2B5EF4-FFF2-40B4-BE49-F238E27FC236}">
                <a16:creationId xmlns:a16="http://schemas.microsoft.com/office/drawing/2014/main" id="{5BD33739-75D0-49AB-8A21-9008F7EEC0C9}"/>
              </a:ext>
            </a:extLst>
          </p:cNvPr>
          <p:cNvSpPr txBox="1"/>
          <p:nvPr/>
        </p:nvSpPr>
        <p:spPr>
          <a:xfrm>
            <a:off x="3209602" y="3540358"/>
            <a:ext cx="2765685" cy="523220"/>
          </a:xfrm>
          <a:prstGeom prst="rect">
            <a:avLst/>
          </a:prstGeom>
          <a:noFill/>
        </p:spPr>
        <p:txBody>
          <a:bodyPr wrap="square" rtlCol="0">
            <a:spAutoFit/>
          </a:bodyPr>
          <a:lstStyle/>
          <a:p>
            <a:pPr algn="r"/>
            <a:r>
              <a:rPr lang="en-US" sz="1400" dirty="0">
                <a:solidFill>
                  <a:prstClr val="white"/>
                </a:solidFill>
              </a:rPr>
              <a:t>General view of the exhibition at the “MIR“ Cultural Centre, </a:t>
            </a:r>
            <a:r>
              <a:rPr lang="en-US" sz="1400" dirty="0" err="1">
                <a:solidFill>
                  <a:prstClr val="white"/>
                </a:solidFill>
              </a:rPr>
              <a:t>Dubna</a:t>
            </a:r>
            <a:r>
              <a:rPr lang="en-US" sz="1400" dirty="0">
                <a:solidFill>
                  <a:prstClr val="white"/>
                </a:solidFill>
              </a:rPr>
              <a:t> </a:t>
            </a:r>
            <a:endParaRPr lang="ru-RU" sz="1400" dirty="0">
              <a:solidFill>
                <a:prstClr val="white"/>
              </a:solidFill>
            </a:endParaRPr>
          </a:p>
        </p:txBody>
      </p:sp>
      <p:grpSp>
        <p:nvGrpSpPr>
          <p:cNvPr id="13" name="Группа 12">
            <a:extLst>
              <a:ext uri="{FF2B5EF4-FFF2-40B4-BE49-F238E27FC236}">
                <a16:creationId xmlns:a16="http://schemas.microsoft.com/office/drawing/2014/main" id="{B67CBF50-7F6E-4C7D-AC1D-0F38DA4E33C7}"/>
              </a:ext>
            </a:extLst>
          </p:cNvPr>
          <p:cNvGrpSpPr/>
          <p:nvPr/>
        </p:nvGrpSpPr>
        <p:grpSpPr>
          <a:xfrm>
            <a:off x="1" y="132670"/>
            <a:ext cx="1352550" cy="813904"/>
            <a:chOff x="1" y="132670"/>
            <a:chExt cx="1352550" cy="813904"/>
          </a:xfrm>
        </p:grpSpPr>
        <p:pic>
          <p:nvPicPr>
            <p:cNvPr id="15" name="Рисунок 14">
              <a:extLst>
                <a:ext uri="{FF2B5EF4-FFF2-40B4-BE49-F238E27FC236}">
                  <a16:creationId xmlns:a16="http://schemas.microsoft.com/office/drawing/2014/main" id="{EB4954A5-7AAE-4826-99B2-676CFB8E53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18" name="Прямоугольник 17">
              <a:extLst>
                <a:ext uri="{FF2B5EF4-FFF2-40B4-BE49-F238E27FC236}">
                  <a16:creationId xmlns:a16="http://schemas.microsoft.com/office/drawing/2014/main" id="{DFE455D3-29CD-4E03-9619-3602AC17CC24}"/>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959952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98354DEF-D376-456C-B96F-DC6BDE787234}"/>
              </a:ext>
            </a:extLst>
          </p:cNvPr>
          <p:cNvSpPr txBox="1">
            <a:spLocks noChangeArrowheads="1"/>
          </p:cNvSpPr>
          <p:nvPr/>
        </p:nvSpPr>
        <p:spPr>
          <a:xfrm>
            <a:off x="334963" y="1410463"/>
            <a:ext cx="6370637" cy="1795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Tx/>
              <a:buNone/>
              <a:defRPr/>
            </a:pPr>
            <a:r>
              <a:rPr lang="en-US" sz="1600" b="1" dirty="0">
                <a:latin typeface="Calibri" panose="020F0502020204030204" pitchFamily="34" charset="0"/>
                <a:cs typeface="Calibri" panose="020F0502020204030204" pitchFamily="34" charset="0"/>
              </a:rPr>
              <a:t>Election of the Director of JINR</a:t>
            </a:r>
          </a:p>
          <a:p>
            <a:pPr marL="0" indent="0" algn="just">
              <a:lnSpc>
                <a:spcPct val="100000"/>
              </a:lnSpc>
              <a:spcAft>
                <a:spcPts val="600"/>
              </a:spcAft>
              <a:buFont typeface="Times New Roman" panose="02020603050405020304" pitchFamily="18" charset="0"/>
              <a:buNone/>
              <a:defRPr/>
            </a:pPr>
            <a:r>
              <a:rPr lang="en-US" sz="1600" dirty="0">
                <a:latin typeface="Calibri" panose="020F0502020204030204" pitchFamily="34" charset="0"/>
                <a:ea typeface="Times New Roman" panose="02020603050405020304" pitchFamily="18" charset="0"/>
                <a:cs typeface="Calibri" panose="020F0502020204030204" pitchFamily="34" charset="0"/>
              </a:rPr>
              <a:t>The Committee of Plenipotentiaries resolved:</a:t>
            </a:r>
            <a:endParaRPr lang="ru-RU" sz="1600" dirty="0">
              <a:latin typeface="Calibri" panose="020F0502020204030204" pitchFamily="34" charset="0"/>
              <a:ea typeface="Times New Roman" panose="02020603050405020304" pitchFamily="18" charset="0"/>
              <a:cs typeface="Calibri" panose="020F0502020204030204" pitchFamily="34" charset="0"/>
            </a:endParaRPr>
          </a:p>
          <a:p>
            <a:pPr marL="0" indent="0" algn="just">
              <a:lnSpc>
                <a:spcPct val="100000"/>
              </a:lnSpc>
              <a:buFont typeface="Times New Roman" panose="02020603050405020304" pitchFamily="18" charset="0"/>
              <a:buNone/>
              <a:defRPr/>
            </a:pPr>
            <a:endParaRPr lang="ru-RU" altLang="ru-RU" sz="1440" dirty="0">
              <a:ea typeface="SimSun" panose="02010600030101010101" pitchFamily="2" charset="-122"/>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F9E04EAB-AB71-4A73-B0A0-5E758B7B1AA2}"/>
              </a:ext>
            </a:extLst>
          </p:cNvPr>
          <p:cNvSpPr/>
          <p:nvPr/>
        </p:nvSpPr>
        <p:spPr>
          <a:xfrm>
            <a:off x="3382576" y="132834"/>
            <a:ext cx="5806718" cy="646331"/>
          </a:xfrm>
          <a:prstGeom prst="rect">
            <a:avLst/>
          </a:prstGeom>
        </p:spPr>
        <p:txBody>
          <a:bodyPr wrap="none">
            <a:spAutoFit/>
          </a:bodyPr>
          <a:lstStyle/>
          <a:p>
            <a:r>
              <a:rPr lang="ru-RU" sz="3600" cap="small" dirty="0">
                <a:solidFill>
                  <a:srgbClr val="0066CC"/>
                </a:solidFill>
                <a:latin typeface="Calibri" panose="020F0502020204030204" pitchFamily="34" charset="0"/>
                <a:cs typeface="Calibri" panose="020F0502020204030204" pitchFamily="34" charset="0"/>
              </a:rPr>
              <a:t>Committee </a:t>
            </a:r>
            <a:r>
              <a:rPr lang="ru-RU" sz="3600" cap="small" dirty="0" err="1">
                <a:solidFill>
                  <a:srgbClr val="0066CC"/>
                </a:solidFill>
                <a:latin typeface="Calibri" panose="020F0502020204030204" pitchFamily="34" charset="0"/>
                <a:cs typeface="Calibri" panose="020F0502020204030204" pitchFamily="34" charset="0"/>
              </a:rPr>
              <a:t>of</a:t>
            </a:r>
            <a:r>
              <a:rPr lang="ru-RU" sz="3600" cap="small" dirty="0">
                <a:solidFill>
                  <a:srgbClr val="0066CC"/>
                </a:solidFill>
                <a:latin typeface="Calibri" panose="020F0502020204030204" pitchFamily="34" charset="0"/>
                <a:cs typeface="Calibri" panose="020F0502020204030204" pitchFamily="34" charset="0"/>
              </a:rPr>
              <a:t> Plenipotentiaries</a:t>
            </a:r>
            <a:endParaRPr lang="ru-RU" sz="3600" dirty="0"/>
          </a:p>
        </p:txBody>
      </p:sp>
      <p:sp>
        <p:nvSpPr>
          <p:cNvPr id="6" name="Прямоугольник 5">
            <a:extLst>
              <a:ext uri="{FF2B5EF4-FFF2-40B4-BE49-F238E27FC236}">
                <a16:creationId xmlns:a16="http://schemas.microsoft.com/office/drawing/2014/main" id="{9B2284A7-2FFC-4609-84B9-3D5C93D93F17}"/>
              </a:ext>
            </a:extLst>
          </p:cNvPr>
          <p:cNvSpPr/>
          <p:nvPr/>
        </p:nvSpPr>
        <p:spPr>
          <a:xfrm>
            <a:off x="5222716" y="742042"/>
            <a:ext cx="1746568" cy="523220"/>
          </a:xfrm>
          <a:prstGeom prst="rect">
            <a:avLst/>
          </a:prstGeom>
        </p:spPr>
        <p:txBody>
          <a:bodyPr wrap="none">
            <a:spAutoFit/>
          </a:bodyPr>
          <a:lstStyle/>
          <a:p>
            <a:r>
              <a:rPr lang="en-US" altLang="ru-RU" sz="2800" u="sng" cap="small" dirty="0">
                <a:solidFill>
                  <a:srgbClr val="0066CC"/>
                </a:solidFill>
                <a:latin typeface="Calibri" panose="020F0502020204030204" pitchFamily="34" charset="0"/>
                <a:cs typeface="Calibri" panose="020F0502020204030204" pitchFamily="34" charset="0"/>
              </a:rPr>
              <a:t>DECISIONS</a:t>
            </a:r>
            <a:endParaRPr lang="ru-RU" sz="2800" u="sng" cap="small" dirty="0">
              <a:solidFill>
                <a:srgbClr val="0066CC"/>
              </a:solidFill>
              <a:latin typeface="Calibri" panose="020F0502020204030204" pitchFamily="34" charset="0"/>
              <a:cs typeface="Calibri" panose="020F0502020204030204" pitchFamily="34" charset="0"/>
            </a:endParaRPr>
          </a:p>
        </p:txBody>
      </p:sp>
      <p:pic>
        <p:nvPicPr>
          <p:cNvPr id="11" name="Picture 5" descr="D:\JINR\2020.11.23 КПП\IMG_1159.jpg">
            <a:extLst>
              <a:ext uri="{FF2B5EF4-FFF2-40B4-BE49-F238E27FC236}">
                <a16:creationId xmlns:a16="http://schemas.microsoft.com/office/drawing/2014/main" id="{9F7E1454-954A-4549-B7E7-A0856F305B2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6068" y="2304145"/>
            <a:ext cx="2933313" cy="2274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a:extLst>
              <a:ext uri="{FF2B5EF4-FFF2-40B4-BE49-F238E27FC236}">
                <a16:creationId xmlns:a16="http://schemas.microsoft.com/office/drawing/2014/main" id="{176AA819-53BF-41C9-9379-A02C5EA419AC}"/>
              </a:ext>
            </a:extLst>
          </p:cNvPr>
          <p:cNvSpPr/>
          <p:nvPr/>
        </p:nvSpPr>
        <p:spPr>
          <a:xfrm>
            <a:off x="3256025" y="2176574"/>
            <a:ext cx="3132524" cy="2528897"/>
          </a:xfrm>
          <a:prstGeom prst="rect">
            <a:avLst/>
          </a:prstGeom>
        </p:spPr>
        <p:txBody>
          <a:bodyPr wrap="square">
            <a:spAutoFit/>
          </a:bodyPr>
          <a:lstStyle/>
          <a:p>
            <a:pPr marL="285750" lvl="0" indent="-196850" algn="just">
              <a:spcAft>
                <a:spcPts val="1080"/>
              </a:spcAft>
              <a:buFont typeface="Wingdings" panose="05000000000000000000" pitchFamily="2" charset="2"/>
              <a:buChar char="§"/>
              <a:defRPr/>
            </a:pPr>
            <a:r>
              <a:rPr lang="en-US" altLang="ru-RU" sz="1400" dirty="0">
                <a:solidFill>
                  <a:prstClr val="black"/>
                </a:solidFill>
                <a:latin typeface="Calibri" panose="020F0502020204030204" pitchFamily="34" charset="0"/>
                <a:ea typeface="SimSun" panose="02010600030101010101" pitchFamily="2" charset="-122"/>
                <a:cs typeface="Calibri" panose="020F0502020204030204" pitchFamily="34" charset="0"/>
              </a:rPr>
              <a:t>to elect </a:t>
            </a:r>
            <a:r>
              <a:rPr lang="en-US" altLang="ru-RU" sz="1400" dirty="0" err="1">
                <a:solidFill>
                  <a:prstClr val="black"/>
                </a:solidFill>
                <a:latin typeface="Calibri" panose="020F0502020204030204" pitchFamily="34" charset="0"/>
                <a:ea typeface="SimSun" panose="02010600030101010101" pitchFamily="2" charset="-122"/>
                <a:cs typeface="Calibri" panose="020F0502020204030204" pitchFamily="34" charset="0"/>
              </a:rPr>
              <a:t>Grigory</a:t>
            </a:r>
            <a:r>
              <a:rPr lang="en-US" altLang="ru-RU" sz="1400" dirty="0">
                <a:solidFill>
                  <a:prstClr val="black"/>
                </a:solidFill>
                <a:latin typeface="Calibri" panose="020F0502020204030204" pitchFamily="34" charset="0"/>
                <a:ea typeface="SimSun" panose="02010600030101010101" pitchFamily="2" charset="-122"/>
                <a:cs typeface="Calibri" panose="020F0502020204030204" pitchFamily="34" charset="0"/>
              </a:rPr>
              <a:t> </a:t>
            </a:r>
            <a:r>
              <a:rPr lang="en-US" altLang="ru-RU" sz="1400" dirty="0" err="1">
                <a:solidFill>
                  <a:prstClr val="black"/>
                </a:solidFill>
                <a:latin typeface="Calibri" panose="020F0502020204030204" pitchFamily="34" charset="0"/>
                <a:ea typeface="SimSun" panose="02010600030101010101" pitchFamily="2" charset="-122"/>
                <a:cs typeface="Calibri" panose="020F0502020204030204" pitchFamily="34" charset="0"/>
              </a:rPr>
              <a:t>Trubnikov</a:t>
            </a:r>
            <a:r>
              <a:rPr lang="en-US" altLang="ru-RU" sz="1400" dirty="0">
                <a:solidFill>
                  <a:prstClr val="black"/>
                </a:solidFill>
                <a:latin typeface="Calibri" panose="020F0502020204030204" pitchFamily="34" charset="0"/>
                <a:ea typeface="SimSun" panose="02010600030101010101" pitchFamily="2" charset="-122"/>
                <a:cs typeface="Calibri" panose="020F0502020204030204" pitchFamily="34" charset="0"/>
              </a:rPr>
              <a:t> as Director of JINR for a term of 5 years taking office on 1 January 2021;</a:t>
            </a:r>
            <a:endParaRPr lang="ru-RU" altLang="ru-RU" sz="1400" dirty="0">
              <a:solidFill>
                <a:prstClr val="black"/>
              </a:solidFill>
              <a:latin typeface="Calibri" panose="020F0502020204030204" pitchFamily="34" charset="0"/>
              <a:ea typeface="SimSun" panose="02010600030101010101" pitchFamily="2" charset="-122"/>
              <a:cs typeface="Calibri" panose="020F0502020204030204" pitchFamily="34" charset="0"/>
            </a:endParaRPr>
          </a:p>
          <a:p>
            <a:pPr marL="285750" lvl="0" indent="-196850" algn="just">
              <a:spcAft>
                <a:spcPts val="1080"/>
              </a:spcAft>
              <a:buFont typeface="Wingdings" panose="05000000000000000000" pitchFamily="2" charset="2"/>
              <a:buChar char="§"/>
              <a:tabLst>
                <a:tab pos="266700" algn="l"/>
              </a:tabLst>
              <a:defRPr/>
            </a:pPr>
            <a:r>
              <a:rPr lang="en-US" altLang="ru-RU" sz="1400" dirty="0">
                <a:solidFill>
                  <a:prstClr val="black"/>
                </a:solidFill>
                <a:latin typeface="Calibri" panose="020F0502020204030204" pitchFamily="34" charset="0"/>
                <a:ea typeface="SimSun" panose="02010600030101010101" pitchFamily="2" charset="-122"/>
                <a:cs typeface="Calibri" panose="020F0502020204030204" pitchFamily="34" charset="0"/>
              </a:rPr>
              <a:t>to endorse the Strategic </a:t>
            </a:r>
            <a:r>
              <a:rPr lang="en-US" altLang="ru-RU" sz="1400" dirty="0" err="1">
                <a:solidFill>
                  <a:prstClr val="black"/>
                </a:solidFill>
                <a:latin typeface="Calibri" panose="020F0502020204030204" pitchFamily="34" charset="0"/>
                <a:ea typeface="SimSun" panose="02010600030101010101" pitchFamily="2" charset="-122"/>
                <a:cs typeface="Calibri" panose="020F0502020204030204" pitchFamily="34" charset="0"/>
              </a:rPr>
              <a:t>programme</a:t>
            </a:r>
            <a:r>
              <a:rPr lang="en-US" altLang="ru-RU" sz="1400" dirty="0">
                <a:solidFill>
                  <a:prstClr val="black"/>
                </a:solidFill>
                <a:latin typeface="Calibri" panose="020F0502020204030204" pitchFamily="34" charset="0"/>
                <a:ea typeface="SimSun" panose="02010600030101010101" pitchFamily="2" charset="-122"/>
                <a:cs typeface="Calibri" panose="020F0502020204030204" pitchFamily="34" charset="0"/>
              </a:rPr>
              <a:t> and plans of implementation presented by </a:t>
            </a:r>
            <a:r>
              <a:rPr lang="en-US" altLang="ru-RU" sz="1400" dirty="0" err="1">
                <a:solidFill>
                  <a:prstClr val="black"/>
                </a:solidFill>
                <a:latin typeface="Calibri" panose="020F0502020204030204" pitchFamily="34" charset="0"/>
                <a:ea typeface="SimSun" panose="02010600030101010101" pitchFamily="2" charset="-122"/>
                <a:cs typeface="Calibri" panose="020F0502020204030204" pitchFamily="34" charset="0"/>
              </a:rPr>
              <a:t>Grigory</a:t>
            </a:r>
            <a:r>
              <a:rPr lang="en-US" altLang="ru-RU" sz="1400" dirty="0">
                <a:solidFill>
                  <a:prstClr val="black"/>
                </a:solidFill>
                <a:latin typeface="Calibri" panose="020F0502020204030204" pitchFamily="34" charset="0"/>
                <a:ea typeface="SimSun" panose="02010600030101010101" pitchFamily="2" charset="-122"/>
                <a:cs typeface="Calibri" panose="020F0502020204030204" pitchFamily="34" charset="0"/>
              </a:rPr>
              <a:t> </a:t>
            </a:r>
            <a:r>
              <a:rPr lang="en-US" altLang="ru-RU" sz="1400" dirty="0" err="1">
                <a:solidFill>
                  <a:prstClr val="black"/>
                </a:solidFill>
                <a:latin typeface="Calibri" panose="020F0502020204030204" pitchFamily="34" charset="0"/>
                <a:ea typeface="SimSun" panose="02010600030101010101" pitchFamily="2" charset="-122"/>
                <a:cs typeface="Calibri" panose="020F0502020204030204" pitchFamily="34" charset="0"/>
              </a:rPr>
              <a:t>Trubnikov</a:t>
            </a:r>
            <a:r>
              <a:rPr lang="en-US" altLang="ru-RU" sz="1400" dirty="0">
                <a:solidFill>
                  <a:prstClr val="black"/>
                </a:solidFill>
                <a:latin typeface="Calibri" panose="020F0502020204030204" pitchFamily="34" charset="0"/>
                <a:ea typeface="SimSun" panose="02010600030101010101" pitchFamily="2" charset="-122"/>
                <a:cs typeface="Calibri" panose="020F0502020204030204" pitchFamily="34" charset="0"/>
              </a:rPr>
              <a:t>;</a:t>
            </a:r>
          </a:p>
          <a:p>
            <a:pPr marL="285750" lvl="0" indent="-196850" algn="just">
              <a:spcAft>
                <a:spcPts val="1080"/>
              </a:spcAft>
              <a:buFont typeface="Wingdings" panose="05000000000000000000" pitchFamily="2" charset="2"/>
              <a:buChar char="§"/>
              <a:defRPr/>
            </a:pPr>
            <a:r>
              <a:rPr lang="en-US" altLang="ru-RU" sz="1400" dirty="0">
                <a:solidFill>
                  <a:prstClr val="black"/>
                </a:solidFill>
                <a:latin typeface="Calibri" panose="020F0502020204030204" pitchFamily="34" charset="0"/>
                <a:ea typeface="SimSun" panose="02010600030101010101" pitchFamily="2" charset="-122"/>
                <a:cs typeface="Calibri" panose="020F0502020204030204" pitchFamily="34" charset="0"/>
              </a:rPr>
              <a:t>to express profound gratitude to Victor </a:t>
            </a:r>
            <a:r>
              <a:rPr lang="en-US" altLang="ru-RU" sz="1400" dirty="0" err="1">
                <a:solidFill>
                  <a:prstClr val="black"/>
                </a:solidFill>
                <a:latin typeface="Calibri" panose="020F0502020204030204" pitchFamily="34" charset="0"/>
                <a:ea typeface="SimSun" panose="02010600030101010101" pitchFamily="2" charset="-122"/>
                <a:cs typeface="Calibri" panose="020F0502020204030204" pitchFamily="34" charset="0"/>
              </a:rPr>
              <a:t>Matveev</a:t>
            </a:r>
            <a:r>
              <a:rPr lang="en-US" altLang="ru-RU" sz="1400" dirty="0">
                <a:solidFill>
                  <a:prstClr val="black"/>
                </a:solidFill>
                <a:latin typeface="Calibri" panose="020F0502020204030204" pitchFamily="34" charset="0"/>
                <a:ea typeface="SimSun" panose="02010600030101010101" pitchFamily="2" charset="-122"/>
                <a:cs typeface="Calibri" panose="020F0502020204030204" pitchFamily="34" charset="0"/>
              </a:rPr>
              <a:t> for his successful work as Director of JINR;</a:t>
            </a:r>
            <a:br>
              <a:rPr lang="ru-RU" sz="1400" dirty="0">
                <a:solidFill>
                  <a:prstClr val="black"/>
                </a:solidFill>
                <a:latin typeface="Calibri" panose="020F0502020204030204" pitchFamily="34" charset="0"/>
                <a:ea typeface="SimSun" panose="02010600030101010101" pitchFamily="2" charset="-122"/>
                <a:cs typeface="Calibri" panose="020F0502020204030204" pitchFamily="34" charset="0"/>
              </a:rPr>
            </a:br>
            <a:endParaRPr lang="ru-RU" altLang="ru-RU" sz="1400" dirty="0">
              <a:solidFill>
                <a:prstClr val="black"/>
              </a:solidFill>
              <a:latin typeface="Calibri" panose="020F0502020204030204" pitchFamily="34" charset="0"/>
              <a:ea typeface="SimSun" panose="02010600030101010101" pitchFamily="2" charset="-122"/>
              <a:cs typeface="Calibri" panose="020F0502020204030204" pitchFamily="34" charset="0"/>
            </a:endParaRPr>
          </a:p>
        </p:txBody>
      </p:sp>
      <p:sp>
        <p:nvSpPr>
          <p:cNvPr id="9" name="Прямоугольник 8">
            <a:extLst>
              <a:ext uri="{FF2B5EF4-FFF2-40B4-BE49-F238E27FC236}">
                <a16:creationId xmlns:a16="http://schemas.microsoft.com/office/drawing/2014/main" id="{04934847-0C21-4CFF-A257-2E14ED5B1641}"/>
              </a:ext>
            </a:extLst>
          </p:cNvPr>
          <p:cNvSpPr/>
          <p:nvPr/>
        </p:nvSpPr>
        <p:spPr>
          <a:xfrm>
            <a:off x="195807" y="4706137"/>
            <a:ext cx="6179594" cy="1741502"/>
          </a:xfrm>
          <a:prstGeom prst="rect">
            <a:avLst/>
          </a:prstGeom>
        </p:spPr>
        <p:txBody>
          <a:bodyPr wrap="square">
            <a:spAutoFit/>
          </a:bodyPr>
          <a:lstStyle/>
          <a:p>
            <a:pPr marL="355600" lvl="0" indent="-285750" algn="just">
              <a:spcAft>
                <a:spcPts val="1080"/>
              </a:spcAft>
              <a:buFont typeface="Wingdings" panose="05000000000000000000" pitchFamily="2" charset="2"/>
              <a:buChar char="§"/>
              <a:defRPr/>
            </a:pPr>
            <a:r>
              <a:rPr lang="en-US" sz="1400" dirty="0">
                <a:solidFill>
                  <a:prstClr val="black"/>
                </a:solidFill>
                <a:latin typeface="Calibri" panose="020F0502020204030204" pitchFamily="34" charset="0"/>
                <a:ea typeface="SimSun" panose="02010600030101010101" pitchFamily="2" charset="-122"/>
                <a:cs typeface="Calibri" panose="020F0502020204030204" pitchFamily="34" charset="0"/>
              </a:rPr>
              <a:t>to adopt the terms of office of the Vice-Directors of JINR, the Chief Scientific Secretary of JINR, and the JINR Engineer until 1 January 2021 and to recommend that the newly elected Director appoint acting members of the JINR Directorate from 1 January 2021;</a:t>
            </a:r>
            <a:endParaRPr lang="ru-RU" sz="1400" dirty="0">
              <a:solidFill>
                <a:prstClr val="black"/>
              </a:solidFill>
              <a:latin typeface="Calibri" panose="020F0502020204030204" pitchFamily="34" charset="0"/>
              <a:ea typeface="SimSun" panose="02010600030101010101" pitchFamily="2" charset="-122"/>
              <a:cs typeface="Calibri" panose="020F0502020204030204" pitchFamily="34" charset="0"/>
            </a:endParaRPr>
          </a:p>
          <a:p>
            <a:pPr marL="355600" lvl="0" indent="-285750" algn="just">
              <a:spcAft>
                <a:spcPts val="1080"/>
              </a:spcAft>
              <a:buFont typeface="Wingdings" panose="05000000000000000000" pitchFamily="2" charset="2"/>
              <a:buChar char="§"/>
              <a:defRPr/>
            </a:pPr>
            <a:r>
              <a:rPr lang="en-US" altLang="ru-RU" sz="1400" dirty="0">
                <a:solidFill>
                  <a:prstClr val="black"/>
                </a:solidFill>
                <a:latin typeface="Calibri" panose="020F0502020204030204" pitchFamily="34" charset="0"/>
                <a:ea typeface="SimSun" panose="02010600030101010101" pitchFamily="2" charset="-122"/>
                <a:cs typeface="Calibri" panose="020F0502020204030204" pitchFamily="34" charset="0"/>
              </a:rPr>
              <a:t>to commission the Director to propose the candidatures of JINR Vice-Directors, Chief Scientific Secretary, and Chief Engineer for approval at the CP session in March 2021. </a:t>
            </a:r>
          </a:p>
        </p:txBody>
      </p:sp>
      <p:sp>
        <p:nvSpPr>
          <p:cNvPr id="14" name="Содержимое 2">
            <a:extLst>
              <a:ext uri="{FF2B5EF4-FFF2-40B4-BE49-F238E27FC236}">
                <a16:creationId xmlns:a16="http://schemas.microsoft.com/office/drawing/2014/main" id="{941D9703-4BF9-4974-917A-62EF22BAE0CF}"/>
              </a:ext>
            </a:extLst>
          </p:cNvPr>
          <p:cNvSpPr txBox="1">
            <a:spLocks noChangeArrowheads="1"/>
          </p:cNvSpPr>
          <p:nvPr/>
        </p:nvSpPr>
        <p:spPr>
          <a:xfrm>
            <a:off x="6543834" y="1410383"/>
            <a:ext cx="5000467" cy="4276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433" indent="0">
              <a:lnSpc>
                <a:spcPct val="100000"/>
              </a:lnSpc>
              <a:spcBef>
                <a:spcPts val="0"/>
              </a:spcBef>
              <a:buClr>
                <a:srgbClr val="FFFF00"/>
              </a:buClr>
              <a:buFont typeface="Times New Roman" panose="02020603050405020304" pitchFamily="18" charset="0"/>
              <a:buNone/>
              <a:defRPr/>
            </a:pPr>
            <a:r>
              <a:rPr lang="en-US" altLang="ru-RU" sz="1600" b="1" dirty="0">
                <a:latin typeface="Calibri" panose="020F0502020204030204" pitchFamily="34" charset="0"/>
                <a:cs typeface="Calibri" panose="020F0502020204030204" pitchFamily="34" charset="0"/>
              </a:rPr>
              <a:t>The Scientific Leader of JINR</a:t>
            </a:r>
          </a:p>
          <a:p>
            <a:pPr marL="0" indent="0" algn="just">
              <a:lnSpc>
                <a:spcPct val="100000"/>
              </a:lnSpc>
              <a:spcAft>
                <a:spcPts val="600"/>
              </a:spcAft>
              <a:buFont typeface="Times New Roman" panose="02020603050405020304" pitchFamily="18" charset="0"/>
              <a:buNone/>
              <a:defRPr/>
            </a:pPr>
            <a:r>
              <a:rPr lang="en-US" sz="1600" dirty="0">
                <a:latin typeface="Calibri" panose="020F0502020204030204" pitchFamily="34" charset="0"/>
                <a:ea typeface="Times New Roman" panose="02020603050405020304" pitchFamily="18" charset="0"/>
                <a:cs typeface="Calibri" panose="020F0502020204030204" pitchFamily="34" charset="0"/>
              </a:rPr>
              <a:t>The Committee of Plenipotentiaries resolved:</a:t>
            </a:r>
            <a:endParaRPr lang="ru-RU" sz="1600" dirty="0">
              <a:latin typeface="Calibri" panose="020F0502020204030204" pitchFamily="34" charset="0"/>
              <a:ea typeface="Times New Roman" panose="02020603050405020304" pitchFamily="18" charset="0"/>
              <a:cs typeface="Calibri" panose="020F0502020204030204" pitchFamily="34" charset="0"/>
            </a:endParaRPr>
          </a:p>
          <a:p>
            <a:pPr indent="-139700" algn="just">
              <a:lnSpc>
                <a:spcPct val="100000"/>
              </a:lnSpc>
              <a:spcBef>
                <a:spcPts val="1080"/>
              </a:spcBef>
              <a:buClr>
                <a:srgbClr val="FFFF00"/>
              </a:buClr>
              <a:buFont typeface="Wingdings" panose="05000000000000000000" pitchFamily="2" charset="2"/>
              <a:buChar char="§"/>
              <a:defRPr/>
            </a:pPr>
            <a:endParaRPr lang="ru-RU" sz="1440" dirty="0">
              <a:latin typeface="Calibri" panose="020F0502020204030204" pitchFamily="34" charset="0"/>
              <a:cs typeface="Calibri" panose="020F0502020204030204" pitchFamily="34" charset="0"/>
            </a:endParaRPr>
          </a:p>
          <a:p>
            <a:pPr marL="31433" indent="0">
              <a:lnSpc>
                <a:spcPct val="100000"/>
              </a:lnSpc>
              <a:spcBef>
                <a:spcPts val="540"/>
              </a:spcBef>
              <a:buClr>
                <a:srgbClr val="FFFF00"/>
              </a:buClr>
              <a:buFont typeface="Times New Roman" panose="02020603050405020304" pitchFamily="18" charset="0"/>
              <a:buNone/>
              <a:defRPr/>
            </a:pPr>
            <a:r>
              <a:rPr lang="en-US" altLang="ru-RU" sz="1440" dirty="0">
                <a:latin typeface="Calibri" panose="020F0502020204030204" pitchFamily="34" charset="0"/>
                <a:cs typeface="Calibri" panose="020F0502020204030204" pitchFamily="34" charset="0"/>
              </a:rPr>
              <a:t>        </a:t>
            </a:r>
          </a:p>
          <a:p>
            <a:pPr marL="31433" indent="0">
              <a:lnSpc>
                <a:spcPct val="100000"/>
              </a:lnSpc>
              <a:spcBef>
                <a:spcPts val="540"/>
              </a:spcBef>
              <a:buClr>
                <a:srgbClr val="FFFF00"/>
              </a:buClr>
              <a:buFont typeface="Times New Roman" panose="02020603050405020304" pitchFamily="18" charset="0"/>
              <a:buNone/>
              <a:defRPr/>
            </a:pPr>
            <a:endParaRPr lang="en-US" altLang="ru-RU" sz="1440" dirty="0">
              <a:latin typeface="Calibri" panose="020F0502020204030204" pitchFamily="34" charset="0"/>
              <a:cs typeface="Calibri" panose="020F0502020204030204" pitchFamily="34" charset="0"/>
            </a:endParaRPr>
          </a:p>
          <a:p>
            <a:pPr marL="31433" indent="0" algn="just">
              <a:lnSpc>
                <a:spcPct val="100000"/>
              </a:lnSpc>
              <a:spcBef>
                <a:spcPts val="540"/>
              </a:spcBef>
              <a:buClr>
                <a:srgbClr val="FFFF00"/>
              </a:buClr>
              <a:buFont typeface="Times New Roman" panose="02020603050405020304" pitchFamily="18" charset="0"/>
              <a:buNone/>
              <a:defRPr/>
            </a:pPr>
            <a:endParaRPr lang="en-GB" altLang="ru-RU" sz="1260" dirty="0"/>
          </a:p>
        </p:txBody>
      </p:sp>
      <p:pic>
        <p:nvPicPr>
          <p:cNvPr id="18" name="Picture 6" descr="D:\JINR\2020.11.23 КПП\IMG_1004.jpg">
            <a:extLst>
              <a:ext uri="{FF2B5EF4-FFF2-40B4-BE49-F238E27FC236}">
                <a16:creationId xmlns:a16="http://schemas.microsoft.com/office/drawing/2014/main" id="{4653D8E6-A661-4331-9FB2-0AAD621F44F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861917" y="2317558"/>
            <a:ext cx="3106192" cy="217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a:extLst>
              <a:ext uri="{FF2B5EF4-FFF2-40B4-BE49-F238E27FC236}">
                <a16:creationId xmlns:a16="http://schemas.microsoft.com/office/drawing/2014/main" id="{2CE4BD44-C14F-407E-88A6-7C6E39FD7DA3}"/>
              </a:ext>
            </a:extLst>
          </p:cNvPr>
          <p:cNvSpPr/>
          <p:nvPr/>
        </p:nvSpPr>
        <p:spPr>
          <a:xfrm>
            <a:off x="6478201" y="2218662"/>
            <a:ext cx="2273927" cy="1815882"/>
          </a:xfrm>
          <a:prstGeom prst="rect">
            <a:avLst/>
          </a:prstGeom>
        </p:spPr>
        <p:txBody>
          <a:bodyPr wrap="square">
            <a:spAutoFit/>
          </a:bodyPr>
          <a:lstStyle/>
          <a:p>
            <a:pPr marL="266700" indent="-177800" algn="just" defTabSz="447675">
              <a:spcBef>
                <a:spcPts val="1080"/>
              </a:spcBef>
              <a:buSzPct val="100000"/>
              <a:buFont typeface="Wingdings" panose="05000000000000000000" pitchFamily="2" charset="2"/>
              <a:buChar char="§"/>
              <a:defRPr/>
            </a:pPr>
            <a:r>
              <a:rPr lang="en-US" sz="1400" dirty="0">
                <a:solidFill>
                  <a:prstClr val="black"/>
                </a:solidFill>
                <a:latin typeface="Calibri" panose="020F0502020204030204" pitchFamily="34" charset="0"/>
                <a:ea typeface="SimSun" panose="02010600030101010101" pitchFamily="2" charset="-122"/>
                <a:cs typeface="Calibri" panose="020F0502020204030204" pitchFamily="34" charset="0"/>
              </a:rPr>
              <a:t>to consider it expedient to introduce the position of JINR Scientific Leader for </a:t>
            </a:r>
            <a:r>
              <a:rPr lang="en-US" sz="1400" b="1" dirty="0">
                <a:solidFill>
                  <a:prstClr val="black"/>
                </a:solidFill>
                <a:latin typeface="Calibri" panose="020F0502020204030204" pitchFamily="34" charset="0"/>
                <a:ea typeface="SimSun" panose="02010600030101010101" pitchFamily="2" charset="-122"/>
                <a:cs typeface="Calibri" panose="020F0502020204030204" pitchFamily="34" charset="0"/>
              </a:rPr>
              <a:t>Victor </a:t>
            </a:r>
            <a:r>
              <a:rPr lang="en-US" sz="1400" b="1" dirty="0" err="1">
                <a:solidFill>
                  <a:prstClr val="black"/>
                </a:solidFill>
                <a:latin typeface="Calibri" panose="020F0502020204030204" pitchFamily="34" charset="0"/>
                <a:ea typeface="SimSun" panose="02010600030101010101" pitchFamily="2" charset="-122"/>
                <a:cs typeface="Calibri" panose="020F0502020204030204" pitchFamily="34" charset="0"/>
              </a:rPr>
              <a:t>Matveev</a:t>
            </a:r>
            <a:r>
              <a:rPr lang="en-US" sz="1400" b="1" dirty="0">
                <a:solidFill>
                  <a:prstClr val="black"/>
                </a:solidFill>
                <a:latin typeface="Calibri" panose="020F0502020204030204" pitchFamily="34" charset="0"/>
                <a:ea typeface="SimSun" panose="02010600030101010101" pitchFamily="2" charset="-122"/>
                <a:cs typeface="Calibri" panose="020F0502020204030204" pitchFamily="34" charset="0"/>
              </a:rPr>
              <a:t> </a:t>
            </a:r>
            <a:r>
              <a:rPr lang="en-US" sz="1400" dirty="0">
                <a:solidFill>
                  <a:prstClr val="black"/>
                </a:solidFill>
                <a:latin typeface="Calibri" panose="020F0502020204030204" pitchFamily="34" charset="0"/>
                <a:ea typeface="SimSun" panose="02010600030101010101" pitchFamily="2" charset="-122"/>
                <a:cs typeface="Calibri" panose="020F0502020204030204" pitchFamily="34" charset="0"/>
              </a:rPr>
              <a:t>and recommend that the newly elected Director of JINR carry out the respective appointment;</a:t>
            </a:r>
          </a:p>
        </p:txBody>
      </p:sp>
      <p:sp>
        <p:nvSpPr>
          <p:cNvPr id="3" name="Прямоугольник 2">
            <a:extLst>
              <a:ext uri="{FF2B5EF4-FFF2-40B4-BE49-F238E27FC236}">
                <a16:creationId xmlns:a16="http://schemas.microsoft.com/office/drawing/2014/main" id="{1F4D49DD-0A96-4095-BC65-0571FF94F4DB}"/>
              </a:ext>
            </a:extLst>
          </p:cNvPr>
          <p:cNvSpPr/>
          <p:nvPr/>
        </p:nvSpPr>
        <p:spPr>
          <a:xfrm>
            <a:off x="6509595" y="5331070"/>
            <a:ext cx="5486598" cy="954107"/>
          </a:xfrm>
          <a:prstGeom prst="rect">
            <a:avLst/>
          </a:prstGeom>
        </p:spPr>
        <p:txBody>
          <a:bodyPr wrap="square">
            <a:spAutoFit/>
          </a:bodyPr>
          <a:lstStyle/>
          <a:p>
            <a:pPr marL="285750" indent="-285750" algn="just">
              <a:buFont typeface="Wingdings" panose="05000000000000000000" pitchFamily="2" charset="2"/>
              <a:buChar char="§"/>
            </a:pPr>
            <a:r>
              <a:rPr lang="en-US" sz="1400" dirty="0">
                <a:latin typeface="Calibri" panose="020F0502020204030204" pitchFamily="34" charset="0"/>
                <a:cs typeface="Calibri" panose="020F0502020204030204" pitchFamily="34" charset="0"/>
              </a:rPr>
              <a:t>to approve electing Victor </a:t>
            </a:r>
            <a:r>
              <a:rPr lang="en-US" sz="1400" dirty="0" err="1">
                <a:latin typeface="Calibri" panose="020F0502020204030204" pitchFamily="34" charset="0"/>
                <a:cs typeface="Calibri" panose="020F0502020204030204" pitchFamily="34" charset="0"/>
              </a:rPr>
              <a:t>Matveev</a:t>
            </a:r>
            <a:r>
              <a:rPr lang="en-US" sz="1400" dirty="0">
                <a:latin typeface="Calibri" panose="020F0502020204030204" pitchFamily="34" charset="0"/>
                <a:cs typeface="Calibri" panose="020F0502020204030204" pitchFamily="34" charset="0"/>
              </a:rPr>
              <a:t> as a member of the JINR Scientific Council as from 1 January 2021 for the term of the current membership of the Scientific Council consequently increasing it up to 51 members.</a:t>
            </a:r>
            <a:r>
              <a:rPr lang="en-US" altLang="ru-RU" sz="1400" dirty="0">
                <a:latin typeface="Calibri" panose="020F0502020204030204" pitchFamily="34" charset="0"/>
                <a:cs typeface="Calibri" panose="020F0502020204030204" pitchFamily="34" charset="0"/>
              </a:rPr>
              <a:t> </a:t>
            </a:r>
            <a:endParaRPr lang="ru-RU" sz="1400" dirty="0"/>
          </a:p>
        </p:txBody>
      </p:sp>
      <p:sp>
        <p:nvSpPr>
          <p:cNvPr id="4" name="Прямоугольник 3">
            <a:extLst>
              <a:ext uri="{FF2B5EF4-FFF2-40B4-BE49-F238E27FC236}">
                <a16:creationId xmlns:a16="http://schemas.microsoft.com/office/drawing/2014/main" id="{98177D10-4557-4F68-B1BD-8E8A70C24560}"/>
              </a:ext>
            </a:extLst>
          </p:cNvPr>
          <p:cNvSpPr/>
          <p:nvPr/>
        </p:nvSpPr>
        <p:spPr>
          <a:xfrm>
            <a:off x="6410563" y="4134932"/>
            <a:ext cx="2436521" cy="954107"/>
          </a:xfrm>
          <a:prstGeom prst="rect">
            <a:avLst/>
          </a:prstGeom>
        </p:spPr>
        <p:txBody>
          <a:bodyPr wrap="square">
            <a:spAutoFit/>
          </a:bodyPr>
          <a:lstStyle/>
          <a:p>
            <a:pPr marL="341313" indent="-165100" algn="just" defTabSz="447675">
              <a:spcBef>
                <a:spcPts val="1080"/>
              </a:spcBef>
              <a:spcAft>
                <a:spcPts val="0"/>
              </a:spcAft>
              <a:buClr>
                <a:schemeClr val="tx1"/>
              </a:buClr>
              <a:buSzPct val="100000"/>
              <a:buFont typeface="Wingdings" panose="05000000000000000000" pitchFamily="2" charset="2"/>
              <a:buChar char="§"/>
              <a:defRPr/>
            </a:pPr>
            <a:r>
              <a:rPr lang="en-US" sz="1400" dirty="0">
                <a:solidFill>
                  <a:prstClr val="black"/>
                </a:solidFill>
                <a:latin typeface="Calibri" panose="020F0502020204030204" pitchFamily="34" charset="0"/>
                <a:ea typeface="SimSun" panose="02010600030101010101" pitchFamily="2" charset="-122"/>
                <a:cs typeface="Calibri" panose="020F0502020204030204" pitchFamily="34" charset="0"/>
              </a:rPr>
              <a:t>to define the rank and the powers of JINR Scientific</a:t>
            </a:r>
            <a:br>
              <a:rPr lang="en-US" sz="1400" dirty="0">
                <a:solidFill>
                  <a:prstClr val="black"/>
                </a:solidFill>
                <a:latin typeface="Calibri" panose="020F0502020204030204" pitchFamily="34" charset="0"/>
                <a:ea typeface="SimSun" panose="02010600030101010101" pitchFamily="2" charset="-122"/>
                <a:cs typeface="Calibri" panose="020F0502020204030204" pitchFamily="34" charset="0"/>
              </a:rPr>
            </a:br>
            <a:br>
              <a:rPr lang="en-US" sz="1400" dirty="0">
                <a:solidFill>
                  <a:prstClr val="black"/>
                </a:solidFill>
                <a:latin typeface="Calibri" panose="020F0502020204030204" pitchFamily="34" charset="0"/>
                <a:ea typeface="SimSun" panose="02010600030101010101" pitchFamily="2" charset="-122"/>
                <a:cs typeface="Calibri" panose="020F0502020204030204" pitchFamily="34" charset="0"/>
              </a:rPr>
            </a:br>
            <a:endParaRPr lang="ru-RU" sz="1400" dirty="0">
              <a:solidFill>
                <a:prstClr val="black"/>
              </a:solidFill>
              <a:latin typeface="Calibri" panose="020F0502020204030204" pitchFamily="34" charset="0"/>
              <a:ea typeface="SimSun" panose="02010600030101010101" pitchFamily="2" charset="-122"/>
              <a:cs typeface="Calibri" panose="020F0502020204030204" pitchFamily="34" charset="0"/>
            </a:endParaRPr>
          </a:p>
        </p:txBody>
      </p:sp>
      <p:sp>
        <p:nvSpPr>
          <p:cNvPr id="12" name="Прямоугольник 11">
            <a:extLst>
              <a:ext uri="{FF2B5EF4-FFF2-40B4-BE49-F238E27FC236}">
                <a16:creationId xmlns:a16="http://schemas.microsoft.com/office/drawing/2014/main" id="{F4B300FC-7E52-4DFD-9BA3-10EF58260DFF}"/>
              </a:ext>
            </a:extLst>
          </p:cNvPr>
          <p:cNvSpPr/>
          <p:nvPr/>
        </p:nvSpPr>
        <p:spPr>
          <a:xfrm>
            <a:off x="6740072" y="4560037"/>
            <a:ext cx="5222265" cy="738664"/>
          </a:xfrm>
          <a:prstGeom prst="rect">
            <a:avLst/>
          </a:prstGeom>
        </p:spPr>
        <p:txBody>
          <a:bodyPr wrap="square">
            <a:spAutoFit/>
          </a:bodyPr>
          <a:lstStyle/>
          <a:p>
            <a:pPr algn="just"/>
            <a:r>
              <a:rPr lang="en-US" sz="1400" dirty="0">
                <a:solidFill>
                  <a:prstClr val="black"/>
                </a:solidFill>
                <a:latin typeface="Calibri" panose="020F0502020204030204" pitchFamily="34" charset="0"/>
                <a:ea typeface="SimSun" panose="02010600030101010101" pitchFamily="2" charset="-122"/>
                <a:cs typeface="Calibri" panose="020F0502020204030204" pitchFamily="34" charset="0"/>
              </a:rPr>
              <a:t>Leader, to recommend that the newly elected Director of JINR use the draft of the respective regulations prepared by the JINR Directorate as commissioned by the CP;</a:t>
            </a:r>
            <a:endParaRPr lang="ru-RU" sz="1400" dirty="0"/>
          </a:p>
        </p:txBody>
      </p:sp>
      <p:pic>
        <p:nvPicPr>
          <p:cNvPr id="15" name="Рисунок 14">
            <a:extLst>
              <a:ext uri="{FF2B5EF4-FFF2-40B4-BE49-F238E27FC236}">
                <a16:creationId xmlns:a16="http://schemas.microsoft.com/office/drawing/2014/main" id="{E4095884-6E4D-4814-85EF-0ACB8A783B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16" name="Прямоугольник 15">
            <a:extLst>
              <a:ext uri="{FF2B5EF4-FFF2-40B4-BE49-F238E27FC236}">
                <a16:creationId xmlns:a16="http://schemas.microsoft.com/office/drawing/2014/main" id="{8B2EFE6C-3CE0-4FFD-89FA-FAB2B2845C1F}"/>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21290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Рисунок 32">
            <a:extLst>
              <a:ext uri="{FF2B5EF4-FFF2-40B4-BE49-F238E27FC236}">
                <a16:creationId xmlns:a16="http://schemas.microsoft.com/office/drawing/2014/main" id="{245DCAB6-3DD8-4E28-835A-6D85905A73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343" y="831361"/>
            <a:ext cx="5753558" cy="4794578"/>
          </a:xfrm>
          <a:prstGeom prst="rect">
            <a:avLst/>
          </a:prstGeom>
        </p:spPr>
      </p:pic>
      <p:sp>
        <p:nvSpPr>
          <p:cNvPr id="34" name="TextBox 33">
            <a:extLst>
              <a:ext uri="{FF2B5EF4-FFF2-40B4-BE49-F238E27FC236}">
                <a16:creationId xmlns:a16="http://schemas.microsoft.com/office/drawing/2014/main" id="{8846373F-5721-43AD-B9BF-77AEDEB17E60}"/>
              </a:ext>
            </a:extLst>
          </p:cNvPr>
          <p:cNvSpPr txBox="1"/>
          <p:nvPr/>
        </p:nvSpPr>
        <p:spPr>
          <a:xfrm>
            <a:off x="1558906" y="6104584"/>
            <a:ext cx="3052118" cy="369332"/>
          </a:xfrm>
          <a:prstGeom prst="rect">
            <a:avLst/>
          </a:prstGeom>
          <a:noFill/>
        </p:spPr>
        <p:txBody>
          <a:bodyPr wrap="none" rtlCol="0">
            <a:spAutoFit/>
          </a:bodyPr>
          <a:lstStyle/>
          <a:p>
            <a:r>
              <a:rPr lang="en-US" b="1" cap="small" dirty="0">
                <a:solidFill>
                  <a:srgbClr val="03858C"/>
                </a:solidFill>
                <a:latin typeface="Calibri" panose="020F0502020204030204" pitchFamily="34" charset="0"/>
                <a:cs typeface="Calibri" panose="020F0502020204030204" pitchFamily="34" charset="0"/>
              </a:rPr>
              <a:t>Dedicated page @ JINR web site</a:t>
            </a:r>
            <a:endParaRPr lang="ru-RU" b="1" cap="small" dirty="0">
              <a:solidFill>
                <a:srgbClr val="03858C"/>
              </a:solidFill>
              <a:latin typeface="Calibri" panose="020F0502020204030204" pitchFamily="34" charset="0"/>
              <a:cs typeface="Calibri" panose="020F0502020204030204" pitchFamily="34" charset="0"/>
            </a:endParaRPr>
          </a:p>
        </p:txBody>
      </p:sp>
      <p:sp>
        <p:nvSpPr>
          <p:cNvPr id="35" name="Прямоугольник 34">
            <a:extLst>
              <a:ext uri="{FF2B5EF4-FFF2-40B4-BE49-F238E27FC236}">
                <a16:creationId xmlns:a16="http://schemas.microsoft.com/office/drawing/2014/main" id="{4F50210B-E02C-4511-BE30-04F988760762}"/>
              </a:ext>
            </a:extLst>
          </p:cNvPr>
          <p:cNvSpPr/>
          <p:nvPr/>
        </p:nvSpPr>
        <p:spPr>
          <a:xfrm>
            <a:off x="98165" y="6431518"/>
            <a:ext cx="7564914" cy="338554"/>
          </a:xfrm>
          <a:prstGeom prst="rect">
            <a:avLst/>
          </a:prstGeom>
        </p:spPr>
        <p:txBody>
          <a:bodyPr wrap="square">
            <a:spAutoFit/>
          </a:bodyPr>
          <a:lstStyle/>
          <a:p>
            <a:r>
              <a:rPr lang="ru-RU" sz="1600" b="1" dirty="0">
                <a:solidFill>
                  <a:srgbClr val="03858C"/>
                </a:solidFill>
                <a:latin typeface="Calibri" panose="020F0502020204030204" pitchFamily="34" charset="0"/>
                <a:cs typeface="Calibri" panose="020F0502020204030204" pitchFamily="34" charset="0"/>
              </a:rPr>
              <a:t>http://www.jinr.ru/about-en/celebration-of-the-65th-anniversary-of-jinr/</a:t>
            </a:r>
          </a:p>
        </p:txBody>
      </p:sp>
      <p:pic>
        <p:nvPicPr>
          <p:cNvPr id="36" name="Picture 7" descr="\\admfs.jinr.ru\public\Kolesov_Puzynina_Lapenko\2016_КПП\IMG_2467.jpg">
            <a:extLst>
              <a:ext uri="{FF2B5EF4-FFF2-40B4-BE49-F238E27FC236}">
                <a16:creationId xmlns:a16="http://schemas.microsoft.com/office/drawing/2014/main" id="{4E0A7505-A9C5-44BA-B115-5FA78897776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7393" y="4068979"/>
            <a:ext cx="1572542" cy="165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 descr="data:image/png;base64,iVBORw0KGgoAAAANSUhEUgAAAPsAAADJCAMAAADSHrQyAAAArlBMVEX///+vIRdGg1oAAAD9//9jY2Ourq5IglpEhl1LglaOFQt1bW2wIhV7UDXe7+KxHRg8dVHp6ekWFhb29vbX19dEfVpHhF/m6+ugJRl+JyJFaFL//f////zv7++uIxplZWWxsbGSkpIaFRYMGA7S5dbZ8eC7x8BEb1RDXEpKelpHaFbq6+ZGhVVOgVVTg1RKZk1yUDx3VTZfRjqgICOAJSl5GxiQFAiJGRFeHRd4aWreS2f4AAACQElEQVR4nO3dXVPTQBiG4XxsSJVAqEpFNi2IIqJFrSDq//9j7vZtmjCeZ3We+55OZ3q2V95tepKdZhkRERERERERERH9Uy2ri0qpi2q5t8/Lg8sDod6W88H+4mWK7ZasV9i3YdcJu4VdJ+wWdp2wW9h1wm5h1wm7hV0n7BZ2nbBb2HXCbmHXCbuFXSfsFnadsFvYdcJuYdcJu4VdJ+wWdp2wW0J259zfdifTYHfRfiVjz7z3g91J7fksTru3d9H+7v31sUbXoeMPvT1ch3l5cyLUzccn9ttZodJsdno+3vPlbVGLFOyLT+PfuPI0XpE69UimqV70c4+DD3YRd6jGjh176iVNFnbs2LErhB07duwKYceOHbtC2LFjx64QduzYsSuEHTt27Aphx44du0LYsWPHrtDI7rrtc9SpH+2eqvi0+GC3swOL1IuaqPV6UdT98/Pe7MVMpWA/Lz/b9z1zPtjXzzS6uyvWX74O9jD3b5sjlTabo+87u+u6YL9vRcrztl097O/zXfa6vG+Eah/29zqz5yK1q7HdBfvZKvWaJmuVN29G5+OU7A127NixC4QdO3bsCmHHjh27QtixY8euEHbs2LErhB07duwKYceOHbtC2LFjx64QduzYNe3b/xUqz1IvabKafGT30S5zdiBvm2Y12ON5mR/PZXp8/PmrPzvgu2xZHSr1+7Ba9vZ4uxPLOXt3znvvOo224u7JuJ3M6F18eb/75LNwGVQyvu/3fLIRpGi388XURERERERE9L/3BzEYmWQUKaV8AAAAAElFTkSuQmCC">
            <a:extLst>
              <a:ext uri="{FF2B5EF4-FFF2-40B4-BE49-F238E27FC236}">
                <a16:creationId xmlns:a16="http://schemas.microsoft.com/office/drawing/2014/main" id="{38091566-8786-4FCE-894D-70A9D1B3589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72" t="6833" b="9794"/>
          <a:stretch/>
        </p:blipFill>
        <p:spPr bwMode="auto">
          <a:xfrm>
            <a:off x="6729628" y="745476"/>
            <a:ext cx="1627860" cy="1090891"/>
          </a:xfrm>
          <a:prstGeom prst="rect">
            <a:avLst/>
          </a:prstGeom>
          <a:noFill/>
          <a:extLst>
            <a:ext uri="{909E8E84-426E-40DD-AFC4-6F175D3DCCD1}">
              <a14:hiddenFill xmlns:a14="http://schemas.microsoft.com/office/drawing/2010/main">
                <a:solidFill>
                  <a:srgbClr val="FFFFFF"/>
                </a:solidFill>
              </a14:hiddenFill>
            </a:ext>
          </a:extLst>
        </p:spPr>
      </p:pic>
      <p:sp>
        <p:nvSpPr>
          <p:cNvPr id="38" name="Прямоугольник 37">
            <a:extLst>
              <a:ext uri="{FF2B5EF4-FFF2-40B4-BE49-F238E27FC236}">
                <a16:creationId xmlns:a16="http://schemas.microsoft.com/office/drawing/2014/main" id="{8C7F3035-E092-4327-9A70-EE5B4622175D}"/>
              </a:ext>
            </a:extLst>
          </p:cNvPr>
          <p:cNvSpPr/>
          <p:nvPr/>
        </p:nvSpPr>
        <p:spPr>
          <a:xfrm>
            <a:off x="8355670" y="691159"/>
            <a:ext cx="3916013" cy="1200329"/>
          </a:xfrm>
          <a:prstGeom prst="rect">
            <a:avLst/>
          </a:prstGeom>
        </p:spPr>
        <p:txBody>
          <a:bodyPr wrap="square">
            <a:spAutoFit/>
          </a:bodyPr>
          <a:lstStyle/>
          <a:p>
            <a:pPr>
              <a:spcAft>
                <a:spcPts val="0"/>
              </a:spcAft>
            </a:pPr>
            <a:r>
              <a:rPr lang="en-US" sz="3600" b="1" cap="small" dirty="0">
                <a:solidFill>
                  <a:srgbClr val="03858C"/>
                </a:solidFill>
                <a:latin typeface="Calibri" panose="020F0502020204030204" pitchFamily="34" charset="0"/>
                <a:cs typeface="Calibri" panose="020F0502020204030204" pitchFamily="34" charset="0"/>
              </a:rPr>
              <a:t>2021: the Year</a:t>
            </a:r>
          </a:p>
          <a:p>
            <a:pPr>
              <a:spcAft>
                <a:spcPts val="0"/>
              </a:spcAft>
            </a:pPr>
            <a:r>
              <a:rPr lang="en-US" sz="3600" b="1" cap="small" dirty="0">
                <a:solidFill>
                  <a:srgbClr val="03858C"/>
                </a:solidFill>
                <a:latin typeface="Calibri" panose="020F0502020204030204" pitchFamily="34" charset="0"/>
                <a:cs typeface="Calibri" panose="020F0502020204030204" pitchFamily="34" charset="0"/>
              </a:rPr>
              <a:t>of Bulgaria in JINR</a:t>
            </a:r>
            <a:endParaRPr lang="ru-RU" sz="3600" b="1" cap="small" dirty="0">
              <a:solidFill>
                <a:srgbClr val="03858C"/>
              </a:solidFill>
              <a:latin typeface="Calibri" panose="020F0502020204030204" pitchFamily="34" charset="0"/>
              <a:cs typeface="Calibri" panose="020F0502020204030204" pitchFamily="34" charset="0"/>
            </a:endParaRPr>
          </a:p>
        </p:txBody>
      </p:sp>
      <p:sp>
        <p:nvSpPr>
          <p:cNvPr id="39" name="Прямоугольник 38"/>
          <p:cNvSpPr/>
          <p:nvPr/>
        </p:nvSpPr>
        <p:spPr>
          <a:xfrm>
            <a:off x="8419419" y="2132691"/>
            <a:ext cx="3637113" cy="1569660"/>
          </a:xfrm>
          <a:prstGeom prst="rect">
            <a:avLst/>
          </a:prstGeom>
        </p:spPr>
        <p:txBody>
          <a:bodyPr wrap="square">
            <a:spAutoFit/>
          </a:bodyPr>
          <a:lstStyle/>
          <a:p>
            <a:r>
              <a:rPr lang="en-US" sz="1600" b="1" cap="small" dirty="0">
                <a:solidFill>
                  <a:srgbClr val="03858C"/>
                </a:solidFill>
                <a:latin typeface="Calibri" panose="020F0502020204030204" pitchFamily="34" charset="0"/>
                <a:cs typeface="Calibri" panose="020F0502020204030204" pitchFamily="34" charset="0"/>
              </a:rPr>
              <a:t>The president of the Republic of Bulgaria, Rumen </a:t>
            </a:r>
            <a:r>
              <a:rPr lang="en-US" sz="1600" b="1" cap="small" dirty="0" err="1">
                <a:solidFill>
                  <a:srgbClr val="03858C"/>
                </a:solidFill>
                <a:latin typeface="Calibri" panose="020F0502020204030204" pitchFamily="34" charset="0"/>
                <a:cs typeface="Calibri" panose="020F0502020204030204" pitchFamily="34" charset="0"/>
              </a:rPr>
              <a:t>Radev</a:t>
            </a:r>
            <a:r>
              <a:rPr lang="en-US" sz="1600" b="1" cap="small" dirty="0">
                <a:solidFill>
                  <a:srgbClr val="03858C"/>
                </a:solidFill>
                <a:latin typeface="Calibri" panose="020F0502020204030204" pitchFamily="34" charset="0"/>
                <a:cs typeface="Calibri" panose="020F0502020204030204" pitchFamily="34" charset="0"/>
              </a:rPr>
              <a:t>, supported the initiative of Bulgarian researchers to proclaim 2021 the Year of Bulgaria in JINR to involve a maximum number of science and research organizations in joint activities</a:t>
            </a:r>
            <a:endParaRPr lang="ru-RU" sz="1600" b="1" cap="small" dirty="0">
              <a:solidFill>
                <a:srgbClr val="03858C"/>
              </a:solidFill>
              <a:latin typeface="Calibri" panose="020F0502020204030204" pitchFamily="34" charset="0"/>
              <a:cs typeface="Calibri" panose="020F0502020204030204" pitchFamily="34" charset="0"/>
            </a:endParaRPr>
          </a:p>
        </p:txBody>
      </p:sp>
      <p:pic>
        <p:nvPicPr>
          <p:cNvPr id="40" name="Рисунок 3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57394" y="2110835"/>
            <a:ext cx="1572542" cy="1676134"/>
          </a:xfrm>
          <a:prstGeom prst="rect">
            <a:avLst/>
          </a:prstGeom>
        </p:spPr>
      </p:pic>
      <p:sp>
        <p:nvSpPr>
          <p:cNvPr id="41" name="Прямоугольник 40">
            <a:extLst>
              <a:ext uri="{FF2B5EF4-FFF2-40B4-BE49-F238E27FC236}">
                <a16:creationId xmlns:a16="http://schemas.microsoft.com/office/drawing/2014/main" id="{F6CF1124-EA77-4391-8CD7-DC87C9209CB3}"/>
              </a:ext>
            </a:extLst>
          </p:cNvPr>
          <p:cNvSpPr/>
          <p:nvPr/>
        </p:nvSpPr>
        <p:spPr>
          <a:xfrm>
            <a:off x="8405900" y="4115793"/>
            <a:ext cx="3464064" cy="1569660"/>
          </a:xfrm>
          <a:prstGeom prst="rect">
            <a:avLst/>
          </a:prstGeom>
        </p:spPr>
        <p:txBody>
          <a:bodyPr wrap="square">
            <a:spAutoFit/>
          </a:bodyPr>
          <a:lstStyle/>
          <a:p>
            <a:pPr lvl="0"/>
            <a:r>
              <a:rPr lang="en-US" sz="1600" b="1" cap="small" dirty="0">
                <a:solidFill>
                  <a:srgbClr val="03858C"/>
                </a:solidFill>
                <a:latin typeface="Calibri" panose="020F0502020204030204" pitchFamily="34" charset="0"/>
                <a:cs typeface="Calibri" panose="020F0502020204030204" pitchFamily="34" charset="0"/>
              </a:rPr>
              <a:t>The JINR Committee of Plenipotentiaries welcomed the initiative presented by the Plenipotentiary of the Government of the Republic of Bulgaria, </a:t>
            </a:r>
            <a:r>
              <a:rPr lang="en-US" sz="1600" b="1" cap="small" dirty="0" err="1">
                <a:solidFill>
                  <a:srgbClr val="03858C"/>
                </a:solidFill>
                <a:latin typeface="Calibri" panose="020F0502020204030204" pitchFamily="34" charset="0"/>
                <a:cs typeface="Calibri" panose="020F0502020204030204" pitchFamily="34" charset="0"/>
              </a:rPr>
              <a:t>Latchesar</a:t>
            </a:r>
            <a:r>
              <a:rPr lang="en-US" sz="1600" b="1" cap="small" dirty="0">
                <a:solidFill>
                  <a:srgbClr val="03858C"/>
                </a:solidFill>
                <a:latin typeface="Calibri" panose="020F0502020204030204" pitchFamily="34" charset="0"/>
                <a:cs typeface="Calibri" panose="020F0502020204030204" pitchFamily="34" charset="0"/>
              </a:rPr>
              <a:t> </a:t>
            </a:r>
            <a:r>
              <a:rPr lang="en-US" sz="1600" b="1" cap="small" dirty="0" err="1">
                <a:solidFill>
                  <a:srgbClr val="03858C"/>
                </a:solidFill>
                <a:latin typeface="Calibri" panose="020F0502020204030204" pitchFamily="34" charset="0"/>
                <a:cs typeface="Calibri" panose="020F0502020204030204" pitchFamily="34" charset="0"/>
              </a:rPr>
              <a:t>Kostov</a:t>
            </a:r>
            <a:r>
              <a:rPr lang="en-US" sz="1600" b="1" cap="small" dirty="0">
                <a:solidFill>
                  <a:srgbClr val="03858C"/>
                </a:solidFill>
                <a:latin typeface="Calibri" panose="020F0502020204030204" pitchFamily="34" charset="0"/>
                <a:cs typeface="Calibri" panose="020F0502020204030204" pitchFamily="34" charset="0"/>
              </a:rPr>
              <a:t>, to declare 2021 as the Year of Bulgaria in JINR</a:t>
            </a:r>
          </a:p>
        </p:txBody>
      </p:sp>
    </p:spTree>
    <p:extLst>
      <p:ext uri="{BB962C8B-B14F-4D97-AF65-F5344CB8AC3E}">
        <p14:creationId xmlns:p14="http://schemas.microsoft.com/office/powerpoint/2010/main" val="1276530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Рисунок 25">
            <a:extLst>
              <a:ext uri="{FF2B5EF4-FFF2-40B4-BE49-F238E27FC236}">
                <a16:creationId xmlns:a16="http://schemas.microsoft.com/office/drawing/2014/main" id="{2AC2385C-1331-474C-98F5-08EE2F63E3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70697" y="3616313"/>
            <a:ext cx="4019178" cy="2953138"/>
          </a:xfrm>
          <a:prstGeom prst="rect">
            <a:avLst/>
          </a:prstGeom>
        </p:spPr>
      </p:pic>
      <p:pic>
        <p:nvPicPr>
          <p:cNvPr id="10" name="Рисунок 9">
            <a:extLst>
              <a:ext uri="{FF2B5EF4-FFF2-40B4-BE49-F238E27FC236}">
                <a16:creationId xmlns:a16="http://schemas.microsoft.com/office/drawing/2014/main" id="{4504850F-4E45-4467-8E49-C81150BD1F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13" name="Прямоугольник 12">
            <a:extLst>
              <a:ext uri="{FF2B5EF4-FFF2-40B4-BE49-F238E27FC236}">
                <a16:creationId xmlns:a16="http://schemas.microsoft.com/office/drawing/2014/main" id="{6D6B44EA-7FB9-4726-9267-B9E560B98B84}"/>
              </a:ext>
            </a:extLst>
          </p:cNvPr>
          <p:cNvSpPr/>
          <p:nvPr/>
        </p:nvSpPr>
        <p:spPr>
          <a:xfrm>
            <a:off x="1" y="900855"/>
            <a:ext cx="931068"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3" name="Прямоугольник 2">
            <a:extLst>
              <a:ext uri="{FF2B5EF4-FFF2-40B4-BE49-F238E27FC236}">
                <a16:creationId xmlns:a16="http://schemas.microsoft.com/office/drawing/2014/main" id="{65EF102A-50ED-4300-9EA5-90C72838BA1D}"/>
              </a:ext>
            </a:extLst>
          </p:cNvPr>
          <p:cNvSpPr/>
          <p:nvPr/>
        </p:nvSpPr>
        <p:spPr>
          <a:xfrm>
            <a:off x="322830" y="459071"/>
            <a:ext cx="5666605" cy="954107"/>
          </a:xfrm>
          <a:prstGeom prst="rect">
            <a:avLst/>
          </a:prstGeom>
        </p:spPr>
        <p:txBody>
          <a:bodyPr wrap="square">
            <a:spAutoFit/>
          </a:bodyPr>
          <a:lstStyle/>
          <a:p>
            <a:pPr algn="ctr">
              <a:defRPr/>
            </a:pPr>
            <a:r>
              <a:rPr lang="en-US" sz="2800" cap="small" dirty="0">
                <a:solidFill>
                  <a:srgbClr val="0066CC"/>
                </a:solidFill>
                <a:latin typeface="Calibri" panose="020F0502020204030204" pitchFamily="34" charset="0"/>
                <a:cs typeface="Calibri" panose="020F0502020204030204" pitchFamily="34" charset="0"/>
              </a:rPr>
              <a:t>2021: the Year of Science</a:t>
            </a:r>
            <a:br>
              <a:rPr lang="en-US" sz="2800" cap="small" dirty="0">
                <a:solidFill>
                  <a:srgbClr val="0066CC"/>
                </a:solidFill>
                <a:latin typeface="Calibri" panose="020F0502020204030204" pitchFamily="34" charset="0"/>
                <a:cs typeface="Calibri" panose="020F0502020204030204" pitchFamily="34" charset="0"/>
              </a:rPr>
            </a:br>
            <a:r>
              <a:rPr lang="en-US" sz="2800" cap="small" dirty="0">
                <a:solidFill>
                  <a:srgbClr val="0066CC"/>
                </a:solidFill>
                <a:latin typeface="Calibri" panose="020F0502020204030204" pitchFamily="34" charset="0"/>
                <a:cs typeface="Calibri" panose="020F0502020204030204" pitchFamily="34" charset="0"/>
              </a:rPr>
              <a:t>and Technology in Russia</a:t>
            </a:r>
            <a:endParaRPr lang="ru-RU" sz="2800" cap="small" dirty="0">
              <a:solidFill>
                <a:srgbClr val="0066CC"/>
              </a:solidFill>
              <a:latin typeface="Calibri" panose="020F0502020204030204" pitchFamily="34" charset="0"/>
              <a:cs typeface="Calibri" panose="020F0502020204030204" pitchFamily="34" charset="0"/>
            </a:endParaRPr>
          </a:p>
        </p:txBody>
      </p:sp>
      <p:sp>
        <p:nvSpPr>
          <p:cNvPr id="22" name="Прямоугольник 21">
            <a:extLst>
              <a:ext uri="{FF2B5EF4-FFF2-40B4-BE49-F238E27FC236}">
                <a16:creationId xmlns:a16="http://schemas.microsoft.com/office/drawing/2014/main" id="{8AC42CA2-A0E4-40D4-9FB6-B2724B291C30}"/>
              </a:ext>
            </a:extLst>
          </p:cNvPr>
          <p:cNvSpPr/>
          <p:nvPr/>
        </p:nvSpPr>
        <p:spPr>
          <a:xfrm>
            <a:off x="-2551547" y="8946448"/>
            <a:ext cx="4428007" cy="369332"/>
          </a:xfrm>
          <a:prstGeom prst="rect">
            <a:avLst/>
          </a:prstGeom>
        </p:spPr>
        <p:txBody>
          <a:bodyPr wrap="none">
            <a:spAutoFit/>
          </a:bodyPr>
          <a:lstStyle/>
          <a:p>
            <a:pPr>
              <a:defRPr/>
            </a:pPr>
            <a:r>
              <a:rPr lang="en-US" dirty="0">
                <a:solidFill>
                  <a:prstClr val="black"/>
                </a:solidFill>
              </a:rPr>
              <a:t>2020 Approval by the UN General Assembly</a:t>
            </a:r>
            <a:endParaRPr lang="ru-RU" dirty="0">
              <a:solidFill>
                <a:prstClr val="black"/>
              </a:solidFill>
            </a:endParaRPr>
          </a:p>
        </p:txBody>
      </p:sp>
      <p:pic>
        <p:nvPicPr>
          <p:cNvPr id="28" name="Рисунок 27">
            <a:extLst>
              <a:ext uri="{FF2B5EF4-FFF2-40B4-BE49-F238E27FC236}">
                <a16:creationId xmlns:a16="http://schemas.microsoft.com/office/drawing/2014/main" id="{543ED000-71F3-4454-9F2A-B465996E32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98648" y="1502946"/>
            <a:ext cx="1742556" cy="1324342"/>
          </a:xfrm>
          <a:prstGeom prst="rect">
            <a:avLst/>
          </a:prstGeom>
        </p:spPr>
      </p:pic>
      <p:pic>
        <p:nvPicPr>
          <p:cNvPr id="30" name="Рисунок 29">
            <a:extLst>
              <a:ext uri="{FF2B5EF4-FFF2-40B4-BE49-F238E27FC236}">
                <a16:creationId xmlns:a16="http://schemas.microsoft.com/office/drawing/2014/main" id="{3E31BB22-05D6-4DB6-8FCB-42928494B8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28087" y="1502946"/>
            <a:ext cx="1521651" cy="1233369"/>
          </a:xfrm>
          <a:prstGeom prst="rect">
            <a:avLst/>
          </a:prstGeom>
        </p:spPr>
      </p:pic>
      <p:pic>
        <p:nvPicPr>
          <p:cNvPr id="36" name="Рисунок 35">
            <a:extLst>
              <a:ext uri="{FF2B5EF4-FFF2-40B4-BE49-F238E27FC236}">
                <a16:creationId xmlns:a16="http://schemas.microsoft.com/office/drawing/2014/main" id="{F9FD5532-06E5-4637-901D-2358D17E97F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922996" y="1426378"/>
            <a:ext cx="172244" cy="1624798"/>
          </a:xfrm>
          <a:prstGeom prst="rect">
            <a:avLst/>
          </a:prstGeom>
        </p:spPr>
      </p:pic>
      <p:sp>
        <p:nvSpPr>
          <p:cNvPr id="38" name="Прямоугольник 37">
            <a:extLst>
              <a:ext uri="{FF2B5EF4-FFF2-40B4-BE49-F238E27FC236}">
                <a16:creationId xmlns:a16="http://schemas.microsoft.com/office/drawing/2014/main" id="{E3047E03-40A0-40C3-B85E-BAD86340A1DC}"/>
              </a:ext>
            </a:extLst>
          </p:cNvPr>
          <p:cNvSpPr/>
          <p:nvPr/>
        </p:nvSpPr>
        <p:spPr>
          <a:xfrm>
            <a:off x="6735649" y="459044"/>
            <a:ext cx="5013074" cy="954107"/>
          </a:xfrm>
          <a:prstGeom prst="rect">
            <a:avLst/>
          </a:prstGeom>
        </p:spPr>
        <p:txBody>
          <a:bodyPr wrap="square">
            <a:spAutoFit/>
          </a:bodyPr>
          <a:lstStyle/>
          <a:p>
            <a:pPr algn="ctr">
              <a:defRPr/>
            </a:pPr>
            <a:r>
              <a:rPr lang="en-US" sz="2800" cap="small" dirty="0">
                <a:solidFill>
                  <a:srgbClr val="0066CC"/>
                </a:solidFill>
                <a:latin typeface="Calibri" panose="020F0502020204030204" pitchFamily="34" charset="0"/>
                <a:cs typeface="Calibri" panose="020F0502020204030204" pitchFamily="34" charset="0"/>
              </a:rPr>
              <a:t>2022: the International Year of Basic Sciences for Development</a:t>
            </a:r>
            <a:endParaRPr lang="ru-RU" sz="2800" cap="small" dirty="0">
              <a:solidFill>
                <a:srgbClr val="0066CC"/>
              </a:solidFill>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CC0D4998-7E92-46B4-ABB5-86D3F9C0F9E5}"/>
              </a:ext>
            </a:extLst>
          </p:cNvPr>
          <p:cNvSpPr txBox="1"/>
          <p:nvPr/>
        </p:nvSpPr>
        <p:spPr>
          <a:xfrm>
            <a:off x="7380701" y="3150712"/>
            <a:ext cx="3684022" cy="369332"/>
          </a:xfrm>
          <a:prstGeom prst="rect">
            <a:avLst/>
          </a:prstGeom>
          <a:noFill/>
        </p:spPr>
        <p:txBody>
          <a:bodyPr wrap="none" rtlCol="0">
            <a:spAutoFit/>
          </a:bodyPr>
          <a:lstStyle/>
          <a:p>
            <a:pPr>
              <a:defRPr/>
            </a:pPr>
            <a:r>
              <a:rPr lang="en-US" b="1" dirty="0">
                <a:solidFill>
                  <a:srgbClr val="14B4DA"/>
                </a:solidFill>
                <a:latin typeface="Arial Narrow" panose="020B0606020202030204" pitchFamily="34" charset="0"/>
              </a:rPr>
              <a:t>These organizations lead IYBSSD 2022</a:t>
            </a:r>
            <a:endParaRPr lang="ru-RU" b="1" dirty="0">
              <a:solidFill>
                <a:srgbClr val="14B4DA"/>
              </a:solidFill>
              <a:latin typeface="Arial Narrow" panose="020B0606020202030204" pitchFamily="34" charset="0"/>
            </a:endParaRPr>
          </a:p>
        </p:txBody>
      </p:sp>
      <p:cxnSp>
        <p:nvCxnSpPr>
          <p:cNvPr id="47" name="Прямая соединительная линия 46">
            <a:extLst>
              <a:ext uri="{FF2B5EF4-FFF2-40B4-BE49-F238E27FC236}">
                <a16:creationId xmlns:a16="http://schemas.microsoft.com/office/drawing/2014/main" id="{AAD9D263-8200-4320-8731-8211CA67CA71}"/>
              </a:ext>
            </a:extLst>
          </p:cNvPr>
          <p:cNvCxnSpPr>
            <a:cxnSpLocks/>
          </p:cNvCxnSpPr>
          <p:nvPr/>
        </p:nvCxnSpPr>
        <p:spPr>
          <a:xfrm>
            <a:off x="6203282" y="459044"/>
            <a:ext cx="0" cy="63481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3" name="Прямоугольник 52">
            <a:extLst>
              <a:ext uri="{FF2B5EF4-FFF2-40B4-BE49-F238E27FC236}">
                <a16:creationId xmlns:a16="http://schemas.microsoft.com/office/drawing/2014/main" id="{DCCB6544-C258-4986-9E66-C3B86FFCF86F}"/>
              </a:ext>
            </a:extLst>
          </p:cNvPr>
          <p:cNvSpPr/>
          <p:nvPr/>
        </p:nvSpPr>
        <p:spPr>
          <a:xfrm>
            <a:off x="6832707" y="3173649"/>
            <a:ext cx="4863993" cy="3449668"/>
          </a:xfrm>
          <a:prstGeom prst="rect">
            <a:avLst/>
          </a:prstGeom>
          <a:noFill/>
          <a:ln>
            <a:solidFill>
              <a:srgbClr val="14B4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66" name="Прямоугольник 65">
            <a:extLst>
              <a:ext uri="{FF2B5EF4-FFF2-40B4-BE49-F238E27FC236}">
                <a16:creationId xmlns:a16="http://schemas.microsoft.com/office/drawing/2014/main" id="{DD9D3196-E7B0-4AB6-B21C-E6122079347A}"/>
              </a:ext>
            </a:extLst>
          </p:cNvPr>
          <p:cNvSpPr/>
          <p:nvPr/>
        </p:nvSpPr>
        <p:spPr>
          <a:xfrm>
            <a:off x="10222794" y="2895270"/>
            <a:ext cx="1541961" cy="307777"/>
          </a:xfrm>
          <a:prstGeom prst="rect">
            <a:avLst/>
          </a:prstGeom>
        </p:spPr>
        <p:txBody>
          <a:bodyPr wrap="none">
            <a:spAutoFit/>
          </a:bodyPr>
          <a:lstStyle/>
          <a:p>
            <a:pPr algn="ctr">
              <a:defRPr/>
            </a:pPr>
            <a:r>
              <a:rPr lang="en-US" altLang="ru-RU" sz="1400" b="1" i="1" dirty="0">
                <a:solidFill>
                  <a:srgbClr val="129DBE"/>
                </a:solidFill>
                <a:latin typeface="Calibri" panose="020F0502020204030204" pitchFamily="34" charset="0"/>
                <a:cs typeface="Calibri" panose="020F0502020204030204" pitchFamily="34" charset="0"/>
              </a:rPr>
              <a:t>Initiative of IUPAP</a:t>
            </a:r>
          </a:p>
        </p:txBody>
      </p:sp>
      <p:pic>
        <p:nvPicPr>
          <p:cNvPr id="69" name="Рисунок 68">
            <a:extLst>
              <a:ext uri="{FF2B5EF4-FFF2-40B4-BE49-F238E27FC236}">
                <a16:creationId xmlns:a16="http://schemas.microsoft.com/office/drawing/2014/main" id="{12509F9E-A15B-4761-A1D6-F2F0880C64C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800427" y="4632412"/>
            <a:ext cx="4110702" cy="1912799"/>
          </a:xfrm>
          <a:prstGeom prst="rect">
            <a:avLst/>
          </a:prstGeom>
        </p:spPr>
      </p:pic>
      <p:sp>
        <p:nvSpPr>
          <p:cNvPr id="70" name="Прямоугольник 69">
            <a:extLst>
              <a:ext uri="{FF2B5EF4-FFF2-40B4-BE49-F238E27FC236}">
                <a16:creationId xmlns:a16="http://schemas.microsoft.com/office/drawing/2014/main" id="{3A2CDB7E-8F40-489A-A4B3-B2ADBD524AFB}"/>
              </a:ext>
            </a:extLst>
          </p:cNvPr>
          <p:cNvSpPr/>
          <p:nvPr/>
        </p:nvSpPr>
        <p:spPr>
          <a:xfrm>
            <a:off x="66677" y="4675776"/>
            <a:ext cx="1729923" cy="1708160"/>
          </a:xfrm>
          <a:prstGeom prst="rect">
            <a:avLst/>
          </a:prstGeom>
        </p:spPr>
        <p:txBody>
          <a:bodyPr wrap="square">
            <a:spAutoFit/>
          </a:bodyPr>
          <a:lstStyle/>
          <a:p>
            <a:pPr>
              <a:defRPr/>
            </a:pPr>
            <a:r>
              <a:rPr lang="en-US" sz="1500" b="1" dirty="0">
                <a:solidFill>
                  <a:srgbClr val="0051A2"/>
                </a:solidFill>
                <a:latin typeface="Calibri" panose="020F0502020204030204" pitchFamily="34" charset="0"/>
                <a:cs typeface="Calibri" panose="020F0502020204030204" pitchFamily="34" charset="0"/>
              </a:rPr>
              <a:t>The Year of Science and Technology was officially started on 8 February 2021 on the Day of Russian Science</a:t>
            </a:r>
            <a:endParaRPr lang="ru-RU" sz="1500" b="1" dirty="0">
              <a:solidFill>
                <a:srgbClr val="0051A2"/>
              </a:solidFill>
              <a:latin typeface="Calibri" panose="020F0502020204030204" pitchFamily="34" charset="0"/>
              <a:cs typeface="Calibri" panose="020F0502020204030204" pitchFamily="34" charset="0"/>
            </a:endParaRPr>
          </a:p>
        </p:txBody>
      </p:sp>
      <p:sp>
        <p:nvSpPr>
          <p:cNvPr id="2" name="AutoShape 2">
            <a:extLst>
              <a:ext uri="{FF2B5EF4-FFF2-40B4-BE49-F238E27FC236}">
                <a16:creationId xmlns:a16="http://schemas.microsoft.com/office/drawing/2014/main" id="{6EEB74B0-82EB-1F4A-B144-6467B2315FF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 name="Рисунок 5">
            <a:extLst>
              <a:ext uri="{FF2B5EF4-FFF2-40B4-BE49-F238E27FC236}">
                <a16:creationId xmlns:a16="http://schemas.microsoft.com/office/drawing/2014/main" id="{6F2F59EC-ACAC-D743-BD84-27EFEC6AB5A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1040" y="1558240"/>
            <a:ext cx="3231121" cy="2293054"/>
          </a:xfrm>
          <a:prstGeom prst="rect">
            <a:avLst/>
          </a:prstGeom>
        </p:spPr>
      </p:pic>
      <p:sp>
        <p:nvSpPr>
          <p:cNvPr id="29" name="Прямоугольник 28">
            <a:extLst>
              <a:ext uri="{FF2B5EF4-FFF2-40B4-BE49-F238E27FC236}">
                <a16:creationId xmlns:a16="http://schemas.microsoft.com/office/drawing/2014/main" id="{CAB9670B-41F4-7142-B3D6-A94B38E80372}"/>
              </a:ext>
            </a:extLst>
          </p:cNvPr>
          <p:cNvSpPr/>
          <p:nvPr/>
        </p:nvSpPr>
        <p:spPr>
          <a:xfrm>
            <a:off x="3536833" y="1586178"/>
            <a:ext cx="2541777" cy="1569660"/>
          </a:xfrm>
          <a:prstGeom prst="rect">
            <a:avLst/>
          </a:prstGeom>
        </p:spPr>
        <p:txBody>
          <a:bodyPr wrap="square">
            <a:spAutoFit/>
          </a:bodyPr>
          <a:lstStyle/>
          <a:p>
            <a:pPr algn="ctr">
              <a:defRPr/>
            </a:pPr>
            <a:r>
              <a:rPr lang="en-US" sz="1600" b="1" dirty="0">
                <a:solidFill>
                  <a:srgbClr val="7030A0"/>
                </a:solidFill>
                <a:latin typeface="Calibri" panose="020F0502020204030204" pitchFamily="34" charset="0"/>
                <a:cs typeface="Calibri" panose="020F0502020204030204" pitchFamily="34" charset="0"/>
              </a:rPr>
              <a:t>JINR plays active role in the list of Year Events: among 30 key initiatives, at least 3 are connected to JINR</a:t>
            </a:r>
            <a:r>
              <a:rPr lang="ru-RU" sz="1600" b="1" dirty="0">
                <a:solidFill>
                  <a:srgbClr val="7030A0"/>
                </a:solidFill>
                <a:latin typeface="Calibri" panose="020F0502020204030204" pitchFamily="34" charset="0"/>
                <a:cs typeface="Calibri" panose="020F0502020204030204" pitchFamily="34" charset="0"/>
              </a:rPr>
              <a:t>: </a:t>
            </a:r>
            <a:r>
              <a:rPr lang="en-US" sz="1600" b="1" dirty="0">
                <a:solidFill>
                  <a:srgbClr val="7030A0"/>
                </a:solidFill>
                <a:latin typeface="Calibri" panose="020F0502020204030204" pitchFamily="34" charset="0"/>
                <a:cs typeface="Calibri" panose="020F0502020204030204" pitchFamily="34" charset="0"/>
              </a:rPr>
              <a:t>Baikal-GVD, NICA, Scientific Games </a:t>
            </a:r>
            <a:endParaRPr lang="ru-RU" sz="1600" b="1" dirty="0">
              <a:solidFill>
                <a:srgbClr val="7030A0"/>
              </a:solidFill>
              <a:latin typeface="Calibri" panose="020F0502020204030204" pitchFamily="34" charset="0"/>
              <a:cs typeface="Calibri" panose="020F0502020204030204" pitchFamily="34" charset="0"/>
            </a:endParaRPr>
          </a:p>
        </p:txBody>
      </p:sp>
      <p:pic>
        <p:nvPicPr>
          <p:cNvPr id="2054" name="Picture 6">
            <a:extLst>
              <a:ext uri="{FF2B5EF4-FFF2-40B4-BE49-F238E27FC236}">
                <a16:creationId xmlns:a16="http://schemas.microsoft.com/office/drawing/2014/main" id="{67F83248-1D12-804B-A698-8DA5D712B0B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557521" y="3150712"/>
            <a:ext cx="2431198" cy="1367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898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544" y="-38100"/>
            <a:ext cx="12235543" cy="6934200"/>
          </a:xfrm>
          <a:prstGeom prst="rect">
            <a:avLst/>
          </a:prstGeom>
        </p:spPr>
      </p:pic>
      <p:sp>
        <p:nvSpPr>
          <p:cNvPr id="11" name="Прямоугольник: скругленные противолежащие углы 2">
            <a:extLst>
              <a:ext uri="{FF2B5EF4-FFF2-40B4-BE49-F238E27FC236}">
                <a16:creationId xmlns:a16="http://schemas.microsoft.com/office/drawing/2014/main" id="{A0B9056C-18AB-4691-A72C-F15F0275C733}"/>
              </a:ext>
            </a:extLst>
          </p:cNvPr>
          <p:cNvSpPr/>
          <p:nvPr/>
        </p:nvSpPr>
        <p:spPr>
          <a:xfrm>
            <a:off x="2399554" y="314743"/>
            <a:ext cx="7662059" cy="1887248"/>
          </a:xfrm>
          <a:prstGeom prst="round2DiagRect">
            <a:avLst>
              <a:gd name="adj1" fmla="val 17314"/>
              <a:gd name="adj2" fmla="val 0"/>
            </a:avLst>
          </a:prstGeom>
          <a:solidFill>
            <a:srgbClr val="00246B">
              <a:alpha val="43000"/>
            </a:srgbClr>
          </a:solidFill>
          <a:effectLst>
            <a:outerShdw blurRad="50800" dist="38100" dir="18900000" sx="101000" sy="101000" algn="bl" rotWithShape="0">
              <a:srgbClr val="00B0F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FC4165A1-2131-4810-A7FB-3A90761427E8}"/>
              </a:ext>
            </a:extLst>
          </p:cNvPr>
          <p:cNvSpPr txBox="1"/>
          <p:nvPr/>
        </p:nvSpPr>
        <p:spPr>
          <a:xfrm>
            <a:off x="2647204" y="314743"/>
            <a:ext cx="7340278" cy="1887248"/>
          </a:xfrm>
          <a:prstGeom prst="rect">
            <a:avLst/>
          </a:prstGeom>
          <a:noFill/>
          <a:ln>
            <a:noFill/>
          </a:ln>
        </p:spPr>
        <p:txBody>
          <a:bodyPr wrap="square" rtlCol="0" anchor="ctr">
            <a:spAutoFit/>
          </a:bodyPr>
          <a:lstStyle/>
          <a:p>
            <a:pPr algn="ctr">
              <a:lnSpc>
                <a:spcPct val="80000"/>
              </a:lnSpc>
            </a:pPr>
            <a:r>
              <a:rPr lang="en-US" sz="7200" cap="small" dirty="0">
                <a:solidFill>
                  <a:schemeClr val="bg1"/>
                </a:solidFill>
                <a:latin typeface="Calibri" panose="020F0502020204030204" pitchFamily="34" charset="0"/>
                <a:cs typeface="Calibri" panose="020F0502020204030204" pitchFamily="34" charset="0"/>
              </a:rPr>
              <a:t>Thank you</a:t>
            </a:r>
            <a:br>
              <a:rPr lang="en-US" sz="7200" cap="small" dirty="0">
                <a:solidFill>
                  <a:schemeClr val="bg1"/>
                </a:solidFill>
                <a:latin typeface="Calibri" panose="020F0502020204030204" pitchFamily="34" charset="0"/>
                <a:cs typeface="Calibri" panose="020F0502020204030204" pitchFamily="34" charset="0"/>
              </a:rPr>
            </a:br>
            <a:r>
              <a:rPr lang="en-US" sz="7200" cap="small" dirty="0">
                <a:solidFill>
                  <a:schemeClr val="bg1"/>
                </a:solidFill>
                <a:latin typeface="Calibri" panose="020F0502020204030204" pitchFamily="34" charset="0"/>
                <a:cs typeface="Calibri" panose="020F0502020204030204" pitchFamily="34" charset="0"/>
              </a:rPr>
              <a:t>for your attention!</a:t>
            </a:r>
          </a:p>
        </p:txBody>
      </p:sp>
      <p:sp>
        <p:nvSpPr>
          <p:cNvPr id="7" name="Прямоугольник: скругленные противолежащие углы 2">
            <a:extLst>
              <a:ext uri="{FF2B5EF4-FFF2-40B4-BE49-F238E27FC236}">
                <a16:creationId xmlns:a16="http://schemas.microsoft.com/office/drawing/2014/main" id="{A0B9056C-18AB-4691-A72C-F15F0275C733}"/>
              </a:ext>
            </a:extLst>
          </p:cNvPr>
          <p:cNvSpPr/>
          <p:nvPr/>
        </p:nvSpPr>
        <p:spPr>
          <a:xfrm>
            <a:off x="2438400" y="5482620"/>
            <a:ext cx="7623214" cy="1251462"/>
          </a:xfrm>
          <a:prstGeom prst="round2DiagRect">
            <a:avLst>
              <a:gd name="adj1" fmla="val 17314"/>
              <a:gd name="adj2" fmla="val 0"/>
            </a:avLst>
          </a:prstGeom>
          <a:solidFill>
            <a:srgbClr val="00246B">
              <a:alpha val="43000"/>
            </a:srgbClr>
          </a:solidFill>
          <a:effectLst>
            <a:outerShdw blurRad="50800" dist="38100" dir="18900000" sx="101000" sy="101000" algn="bl" rotWithShape="0">
              <a:srgbClr val="00B0F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2399554" y="5516941"/>
            <a:ext cx="7662059" cy="1569660"/>
          </a:xfrm>
          <a:prstGeom prst="rect">
            <a:avLst/>
          </a:prstGeom>
        </p:spPr>
        <p:txBody>
          <a:bodyPr wrap="square">
            <a:spAutoFit/>
          </a:bodyPr>
          <a:lstStyle/>
          <a:p>
            <a:pPr algn="ctr"/>
            <a:r>
              <a:rPr lang="en-US" sz="3200" dirty="0">
                <a:solidFill>
                  <a:schemeClr val="bg1"/>
                </a:solidFill>
                <a:latin typeface="Calibri" panose="020F0502020204030204" pitchFamily="34" charset="0"/>
                <a:cs typeface="Calibri" panose="020F0502020204030204" pitchFamily="34" charset="0"/>
              </a:rPr>
              <a:t>Looking forward to seeing you at JINR,</a:t>
            </a:r>
            <a:br>
              <a:rPr lang="en-US" sz="3200" dirty="0">
                <a:solidFill>
                  <a:schemeClr val="bg1"/>
                </a:solidFill>
                <a:latin typeface="Calibri" panose="020F0502020204030204" pitchFamily="34" charset="0"/>
                <a:cs typeface="Calibri" panose="020F0502020204030204" pitchFamily="34" charset="0"/>
              </a:rPr>
            </a:br>
            <a:r>
              <a:rPr lang="en-US" sz="3200" dirty="0">
                <a:solidFill>
                  <a:schemeClr val="bg1"/>
                </a:solidFill>
                <a:latin typeface="Calibri" panose="020F0502020204030204" pitchFamily="34" charset="0"/>
                <a:cs typeface="Calibri" panose="020F0502020204030204" pitchFamily="34" charset="0"/>
              </a:rPr>
              <a:t>our common home on the Volga</a:t>
            </a:r>
            <a:endParaRPr lang="ru-RU" sz="3200" dirty="0">
              <a:solidFill>
                <a:schemeClr val="bg1"/>
              </a:solidFill>
              <a:latin typeface="Calibri" panose="020F0502020204030204" pitchFamily="34" charset="0"/>
              <a:cs typeface="Calibri" panose="020F0502020204030204" pitchFamily="34" charset="0"/>
            </a:endParaRPr>
          </a:p>
          <a:p>
            <a:pPr algn="ctr"/>
            <a:endParaRPr lang="ru-RU" sz="3200" cap="small" dirty="0">
              <a:solidFill>
                <a:schemeClr val="bg1"/>
              </a:solidFill>
              <a:latin typeface="Calibri" panose="020F0502020204030204" pitchFamily="34" charset="0"/>
              <a:cs typeface="Calibri" panose="020F0502020204030204" pitchFamily="34" charset="0"/>
            </a:endParaRPr>
          </a:p>
        </p:txBody>
      </p:sp>
      <p:sp>
        <p:nvSpPr>
          <p:cNvPr id="5" name="Прямоугольник: скругленные противолежащие углы 4">
            <a:extLst>
              <a:ext uri="{FF2B5EF4-FFF2-40B4-BE49-F238E27FC236}">
                <a16:creationId xmlns:a16="http://schemas.microsoft.com/office/drawing/2014/main" id="{D9ABCD3D-A755-493F-9097-AC062F1B2418}"/>
              </a:ext>
            </a:extLst>
          </p:cNvPr>
          <p:cNvSpPr/>
          <p:nvPr/>
        </p:nvSpPr>
        <p:spPr>
          <a:xfrm>
            <a:off x="2477037" y="2877658"/>
            <a:ext cx="2373326" cy="1909873"/>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a:extLst>
              <a:ext uri="{FF2B5EF4-FFF2-40B4-BE49-F238E27FC236}">
                <a16:creationId xmlns:a16="http://schemas.microsoft.com/office/drawing/2014/main" id="{816F6A67-F5A2-4BCF-A004-8AB8A5FC53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42199" y="3006448"/>
            <a:ext cx="1994195" cy="1661809"/>
          </a:xfrm>
          <a:prstGeom prst="rect">
            <a:avLst/>
          </a:prstGeom>
        </p:spPr>
      </p:pic>
    </p:spTree>
    <p:extLst>
      <p:ext uri="{BB962C8B-B14F-4D97-AF65-F5344CB8AC3E}">
        <p14:creationId xmlns:p14="http://schemas.microsoft.com/office/powerpoint/2010/main" val="19909227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скругленные противолежащие углы 2">
            <a:extLst>
              <a:ext uri="{FF2B5EF4-FFF2-40B4-BE49-F238E27FC236}">
                <a16:creationId xmlns:a16="http://schemas.microsoft.com/office/drawing/2014/main" id="{A0B9056C-18AB-4691-A72C-F15F0275C733}"/>
              </a:ext>
            </a:extLst>
          </p:cNvPr>
          <p:cNvSpPr/>
          <p:nvPr/>
        </p:nvSpPr>
        <p:spPr>
          <a:xfrm>
            <a:off x="759279" y="957354"/>
            <a:ext cx="10697029" cy="4410210"/>
          </a:xfrm>
          <a:prstGeom prst="round2DiagRect">
            <a:avLst>
              <a:gd name="adj1" fmla="val 17314"/>
              <a:gd name="adj2" fmla="val 0"/>
            </a:avLst>
          </a:prstGeom>
          <a:solidFill>
            <a:srgbClr val="00246B"/>
          </a:solidFill>
          <a:effectLst>
            <a:outerShdw blurRad="50800" dist="38100" dir="18900000" sx="101000" sy="101000" algn="bl" rotWithShape="0">
              <a:srgbClr val="00B0F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FC4165A1-2131-4810-A7FB-3A90761427E8}"/>
              </a:ext>
            </a:extLst>
          </p:cNvPr>
          <p:cNvSpPr txBox="1"/>
          <p:nvPr/>
        </p:nvSpPr>
        <p:spPr>
          <a:xfrm>
            <a:off x="3356750" y="2402637"/>
            <a:ext cx="6048507" cy="1200329"/>
          </a:xfrm>
          <a:prstGeom prst="rect">
            <a:avLst/>
          </a:prstGeom>
          <a:noFill/>
          <a:ln>
            <a:noFill/>
          </a:ln>
        </p:spPr>
        <p:txBody>
          <a:bodyPr wrap="square" rtlCol="0" anchor="ctr">
            <a:spAutoFit/>
          </a:bodyPr>
          <a:lstStyle/>
          <a:p>
            <a:r>
              <a:rPr lang="en-US" sz="7200" cap="small" dirty="0">
                <a:solidFill>
                  <a:schemeClr val="bg1"/>
                </a:solidFill>
                <a:latin typeface="Calibri" panose="020F0502020204030204" pitchFamily="34" charset="0"/>
                <a:cs typeface="Calibri" panose="020F0502020204030204" pitchFamily="34" charset="0"/>
              </a:rPr>
              <a:t>EXTRA SLIDES</a:t>
            </a:r>
          </a:p>
        </p:txBody>
      </p:sp>
    </p:spTree>
    <p:extLst>
      <p:ext uri="{BB962C8B-B14F-4D97-AF65-F5344CB8AC3E}">
        <p14:creationId xmlns:p14="http://schemas.microsoft.com/office/powerpoint/2010/main" val="3456734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4525434" y="165101"/>
            <a:ext cx="30827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09585" eaLnBrk="0" fontAlgn="base" hangingPunct="0">
              <a:spcBef>
                <a:spcPct val="0"/>
              </a:spcBef>
              <a:spcAft>
                <a:spcPct val="0"/>
              </a:spcAft>
            </a:pPr>
            <a:r>
              <a:rPr lang="en-US" altLang="en-US" sz="2400" b="1">
                <a:solidFill>
                  <a:prstClr val="black"/>
                </a:solidFill>
                <a:latin typeface="Arial" panose="020B0604020202020204" pitchFamily="34" charset="0"/>
                <a:cs typeface="Arial" panose="020B0604020202020204" pitchFamily="34" charset="0"/>
              </a:rPr>
              <a:t>NICA related events</a:t>
            </a:r>
          </a:p>
        </p:txBody>
      </p:sp>
      <p:sp>
        <p:nvSpPr>
          <p:cNvPr id="9219" name="TextBox 2"/>
          <p:cNvSpPr txBox="1">
            <a:spLocks noChangeArrowheads="1"/>
          </p:cNvSpPr>
          <p:nvPr/>
        </p:nvSpPr>
        <p:spPr bwMode="auto">
          <a:xfrm>
            <a:off x="527051" y="740833"/>
            <a:ext cx="10752667" cy="5304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609585" eaLnBrk="0" fontAlgn="base" hangingPunct="0">
              <a:spcBef>
                <a:spcPct val="0"/>
              </a:spcBef>
              <a:spcAft>
                <a:spcPct val="0"/>
              </a:spcAft>
            </a:pPr>
            <a:r>
              <a:rPr lang="en-US" altLang="en-US" sz="1600" b="1">
                <a:solidFill>
                  <a:srgbClr val="CC0000"/>
                </a:solidFill>
                <a:latin typeface="Arial" panose="020B0604020202020204" pitchFamily="34" charset="0"/>
                <a:cs typeface="Arial" panose="020B0604020202020204" pitchFamily="34" charset="0"/>
              </a:rPr>
              <a:t>August 26 </a:t>
            </a:r>
            <a:r>
              <a:rPr lang="en-US" altLang="en-US" sz="1600" b="1">
                <a:solidFill>
                  <a:prstClr val="black"/>
                </a:solidFill>
                <a:latin typeface="Arial" panose="020B0604020202020204" pitchFamily="34" charset="0"/>
                <a:cs typeface="Arial" panose="020B0604020202020204" pitchFamily="34" charset="0"/>
              </a:rPr>
              <a:t>- opening ceremony of the Years of </a:t>
            </a:r>
            <a:r>
              <a:rPr lang="en-US" altLang="en-US" sz="1600" b="1">
                <a:solidFill>
                  <a:srgbClr val="0070C0"/>
                </a:solidFill>
                <a:latin typeface="Arial" panose="020B0604020202020204" pitchFamily="34" charset="0"/>
                <a:cs typeface="Arial" panose="020B0604020202020204" pitchFamily="34" charset="0"/>
              </a:rPr>
              <a:t>Russian-Chinese Cooperation </a:t>
            </a:r>
            <a:r>
              <a:rPr lang="en-US" altLang="en-US" sz="1600" b="1">
                <a:solidFill>
                  <a:prstClr val="black"/>
                </a:solidFill>
                <a:latin typeface="Arial" panose="020B0604020202020204" pitchFamily="34" charset="0"/>
                <a:cs typeface="Arial" panose="020B0604020202020204" pitchFamily="34" charset="0"/>
              </a:rPr>
              <a:t>in Science, Technology, and 	Innovation (2020-2021) and Agreement on the participation of China in the construction and operation 	of the NICA accelerator complex.</a:t>
            </a:r>
          </a:p>
          <a:p>
            <a:pPr defTabSz="609585" eaLnBrk="0" fontAlgn="base" hangingPunct="0">
              <a:spcBef>
                <a:spcPct val="0"/>
              </a:spcBef>
              <a:spcAft>
                <a:spcPct val="0"/>
              </a:spcAft>
            </a:pPr>
            <a:endParaRPr lang="en-US" altLang="en-US" sz="667" b="1">
              <a:solidFill>
                <a:prstClr val="black"/>
              </a:solidFill>
              <a:latin typeface="Arial" panose="020B0604020202020204" pitchFamily="34" charset="0"/>
              <a:cs typeface="Arial" panose="020B0604020202020204" pitchFamily="34" charset="0"/>
            </a:endParaRPr>
          </a:p>
          <a:p>
            <a:pPr defTabSz="609585" eaLnBrk="0" fontAlgn="base" hangingPunct="0">
              <a:spcBef>
                <a:spcPct val="0"/>
              </a:spcBef>
              <a:spcAft>
                <a:spcPct val="0"/>
              </a:spcAft>
            </a:pPr>
            <a:r>
              <a:rPr lang="en-US" altLang="en-US" sz="1600" b="1">
                <a:solidFill>
                  <a:srgbClr val="C00000"/>
                </a:solidFill>
                <a:latin typeface="Arial" panose="020B0604020202020204" pitchFamily="34" charset="0"/>
                <a:cs typeface="Arial" panose="020B0604020202020204" pitchFamily="34" charset="0"/>
              </a:rPr>
              <a:t>October 20-23  </a:t>
            </a:r>
            <a:r>
              <a:rPr lang="en-US" altLang="en-US" sz="1600" b="1">
                <a:solidFill>
                  <a:prstClr val="black"/>
                </a:solidFill>
                <a:latin typeface="Arial" panose="020B0604020202020204" pitchFamily="34" charset="0"/>
                <a:cs typeface="Arial" panose="020B0604020202020204" pitchFamily="34" charset="0"/>
              </a:rPr>
              <a:t>- international conference </a:t>
            </a:r>
            <a:r>
              <a:rPr lang="en-US" altLang="en-US" sz="1600" b="1">
                <a:solidFill>
                  <a:srgbClr val="0070C0"/>
                </a:solidFill>
                <a:latin typeface="Arial" panose="020B0604020202020204" pitchFamily="34" charset="0"/>
                <a:cs typeface="Arial" panose="020B0604020202020204" pitchFamily="34" charset="0"/>
              </a:rPr>
              <a:t>"RFBR grants for NICA"</a:t>
            </a:r>
            <a:r>
              <a:rPr lang="en-US" altLang="en-US" sz="1600" b="1">
                <a:solidFill>
                  <a:prstClr val="black"/>
                </a:solidFill>
                <a:latin typeface="Arial" panose="020B0604020202020204" pitchFamily="34" charset="0"/>
                <a:cs typeface="Arial" panose="020B0604020202020204" pitchFamily="34" charset="0"/>
              </a:rPr>
              <a:t>,</a:t>
            </a:r>
            <a:r>
              <a:rPr lang="en-US" altLang="en-US" sz="1600" b="1">
                <a:solidFill>
                  <a:srgbClr val="0070C0"/>
                </a:solidFill>
                <a:latin typeface="Arial" panose="020B0604020202020204" pitchFamily="34" charset="0"/>
                <a:cs typeface="Arial" panose="020B0604020202020204" pitchFamily="34" charset="0"/>
              </a:rPr>
              <a:t> </a:t>
            </a:r>
            <a:r>
              <a:rPr lang="en-US" altLang="en-US" sz="1600" b="1">
                <a:solidFill>
                  <a:prstClr val="black"/>
                </a:solidFill>
                <a:latin typeface="Arial" panose="020B0604020202020204" pitchFamily="34" charset="0"/>
                <a:cs typeface="Arial" panose="020B0604020202020204" pitchFamily="34" charset="0"/>
              </a:rPr>
              <a:t>where the grant holders reported on the 	results of their studies during the first two years of their work on grants + review lectures by leading 	theorists, presentations by NICA project leaders, by MPD, BM@N and SPD experiment leaders and 	reports from experiments at the FAIR, LHC and RICH accelerators.</a:t>
            </a:r>
          </a:p>
          <a:p>
            <a:pPr defTabSz="609585" eaLnBrk="0" fontAlgn="base" hangingPunct="0">
              <a:spcBef>
                <a:spcPct val="0"/>
              </a:spcBef>
              <a:spcAft>
                <a:spcPct val="0"/>
              </a:spcAft>
            </a:pPr>
            <a:endParaRPr lang="en-US" altLang="en-US" sz="667" b="1">
              <a:solidFill>
                <a:prstClr val="black"/>
              </a:solidFill>
              <a:latin typeface="Arial" panose="020B0604020202020204" pitchFamily="34" charset="0"/>
              <a:cs typeface="Arial" panose="020B0604020202020204" pitchFamily="34" charset="0"/>
            </a:endParaRPr>
          </a:p>
          <a:p>
            <a:pPr defTabSz="609585" eaLnBrk="0" fontAlgn="base" hangingPunct="0">
              <a:spcBef>
                <a:spcPct val="0"/>
              </a:spcBef>
              <a:spcAft>
                <a:spcPct val="0"/>
              </a:spcAft>
            </a:pPr>
            <a:r>
              <a:rPr lang="en-US" altLang="en-US" sz="1600" b="1">
                <a:solidFill>
                  <a:srgbClr val="C00000"/>
                </a:solidFill>
                <a:latin typeface="Arial" panose="020B0604020202020204" pitchFamily="34" charset="0"/>
                <a:cs typeface="Arial" panose="020B0604020202020204" pitchFamily="34" charset="0"/>
              </a:rPr>
              <a:t>October 26-27  </a:t>
            </a:r>
            <a:r>
              <a:rPr lang="en-US" altLang="en-US" sz="1600" b="1">
                <a:solidFill>
                  <a:prstClr val="black"/>
                </a:solidFill>
                <a:latin typeface="Arial" panose="020B0604020202020204" pitchFamily="34" charset="0"/>
                <a:cs typeface="Arial" panose="020B0604020202020204" pitchFamily="34" charset="0"/>
              </a:rPr>
              <a:t>- VI</a:t>
            </a:r>
            <a:r>
              <a:rPr lang="en-US" altLang="en-US" sz="1600" b="1" baseline="30000">
                <a:solidFill>
                  <a:prstClr val="black"/>
                </a:solidFill>
                <a:latin typeface="Arial" panose="020B0604020202020204" pitchFamily="34" charset="0"/>
                <a:cs typeface="Arial" panose="020B0604020202020204" pitchFamily="34" charset="0"/>
              </a:rPr>
              <a:t>th</a:t>
            </a:r>
            <a:r>
              <a:rPr lang="en-US" altLang="en-US" sz="1600" b="1">
                <a:solidFill>
                  <a:prstClr val="black"/>
                </a:solidFill>
                <a:latin typeface="Arial" panose="020B0604020202020204" pitchFamily="34" charset="0"/>
                <a:cs typeface="Arial" panose="020B0604020202020204" pitchFamily="34" charset="0"/>
              </a:rPr>
              <a:t> Meeting of the </a:t>
            </a:r>
            <a:r>
              <a:rPr lang="en-US" altLang="en-US" sz="1600" b="1">
                <a:solidFill>
                  <a:srgbClr val="0070C0"/>
                </a:solidFill>
                <a:latin typeface="Arial" panose="020B0604020202020204" pitchFamily="34" charset="0"/>
                <a:cs typeface="Arial" panose="020B0604020202020204" pitchFamily="34" charset="0"/>
              </a:rPr>
              <a:t>BM@N</a:t>
            </a:r>
            <a:r>
              <a:rPr lang="en-US" altLang="en-US" sz="1600" b="1">
                <a:solidFill>
                  <a:prstClr val="black"/>
                </a:solidFill>
                <a:latin typeface="Arial" panose="020B0604020202020204" pitchFamily="34" charset="0"/>
                <a:cs typeface="Arial" panose="020B0604020202020204" pitchFamily="34" charset="0"/>
              </a:rPr>
              <a:t> Collaboration: above 40 reports (25 by the young scientists)</a:t>
            </a:r>
          </a:p>
          <a:p>
            <a:pPr defTabSz="609585" eaLnBrk="0" fontAlgn="base" hangingPunct="0">
              <a:spcBef>
                <a:spcPct val="0"/>
              </a:spcBef>
              <a:spcAft>
                <a:spcPct val="0"/>
              </a:spcAft>
            </a:pPr>
            <a:endParaRPr lang="en-US" altLang="en-US" sz="667" b="1">
              <a:solidFill>
                <a:prstClr val="black"/>
              </a:solidFill>
              <a:latin typeface="Arial" panose="020B0604020202020204" pitchFamily="34" charset="0"/>
              <a:cs typeface="Arial" panose="020B0604020202020204" pitchFamily="34" charset="0"/>
            </a:endParaRPr>
          </a:p>
          <a:p>
            <a:pPr defTabSz="609585" eaLnBrk="0" fontAlgn="base" hangingPunct="0">
              <a:spcBef>
                <a:spcPct val="0"/>
              </a:spcBef>
              <a:spcAft>
                <a:spcPct val="0"/>
              </a:spcAft>
            </a:pPr>
            <a:endParaRPr lang="en-US" altLang="en-US" sz="667" b="1">
              <a:solidFill>
                <a:prstClr val="black"/>
              </a:solidFill>
              <a:latin typeface="Arial" panose="020B0604020202020204" pitchFamily="34" charset="0"/>
              <a:cs typeface="Arial" panose="020B0604020202020204" pitchFamily="34" charset="0"/>
            </a:endParaRPr>
          </a:p>
          <a:p>
            <a:pPr defTabSz="609585" eaLnBrk="0" fontAlgn="base" hangingPunct="0">
              <a:spcBef>
                <a:spcPct val="0"/>
              </a:spcBef>
              <a:spcAft>
                <a:spcPct val="0"/>
              </a:spcAft>
            </a:pPr>
            <a:r>
              <a:rPr lang="en-US" altLang="en-US" sz="1600" b="1">
                <a:solidFill>
                  <a:srgbClr val="C00000"/>
                </a:solidFill>
                <a:latin typeface="Arial" panose="020B0604020202020204" pitchFamily="34" charset="0"/>
                <a:cs typeface="Arial" panose="020B0604020202020204" pitchFamily="34" charset="0"/>
              </a:rPr>
              <a:t>October 28 </a:t>
            </a:r>
            <a:r>
              <a:rPr lang="en-US" altLang="en-US" sz="1600" b="1">
                <a:solidFill>
                  <a:prstClr val="black"/>
                </a:solidFill>
                <a:latin typeface="Arial" panose="020B0604020202020204" pitchFamily="34" charset="0"/>
                <a:cs typeface="Arial" panose="020B0604020202020204" pitchFamily="34" charset="0"/>
              </a:rPr>
              <a:t>– VI</a:t>
            </a:r>
            <a:r>
              <a:rPr lang="en-US" altLang="en-US" sz="1600" b="1" baseline="30000">
                <a:solidFill>
                  <a:prstClr val="black"/>
                </a:solidFill>
                <a:latin typeface="Arial" panose="020B0604020202020204" pitchFamily="34" charset="0"/>
                <a:cs typeface="Arial" panose="020B0604020202020204" pitchFamily="34" charset="0"/>
              </a:rPr>
              <a:t>th</a:t>
            </a:r>
            <a:r>
              <a:rPr lang="en-US" altLang="en-US" sz="1600" b="1">
                <a:solidFill>
                  <a:prstClr val="black"/>
                </a:solidFill>
                <a:latin typeface="Arial" panose="020B0604020202020204" pitchFamily="34" charset="0"/>
                <a:cs typeface="Arial" panose="020B0604020202020204" pitchFamily="34" charset="0"/>
              </a:rPr>
              <a:t> Meeting of the </a:t>
            </a:r>
            <a:r>
              <a:rPr lang="en-US" altLang="en-US" sz="1600" b="1">
                <a:solidFill>
                  <a:srgbClr val="0070C0"/>
                </a:solidFill>
                <a:latin typeface="Arial" panose="020B0604020202020204" pitchFamily="34" charset="0"/>
                <a:cs typeface="Arial" panose="020B0604020202020204" pitchFamily="34" charset="0"/>
              </a:rPr>
              <a:t>MPD</a:t>
            </a:r>
            <a:r>
              <a:rPr lang="en-US" altLang="en-US" sz="1600" b="1">
                <a:solidFill>
                  <a:prstClr val="black"/>
                </a:solidFill>
                <a:latin typeface="Arial" panose="020B0604020202020204" pitchFamily="34" charset="0"/>
                <a:cs typeface="Arial" panose="020B0604020202020204" pitchFamily="34" charset="0"/>
              </a:rPr>
              <a:t> Collaboration: up to 140 simultaneous users on the ZOOM platform; </a:t>
            </a:r>
          </a:p>
          <a:p>
            <a:pPr defTabSz="609585" eaLnBrk="0" fontAlgn="base" hangingPunct="0">
              <a:spcBef>
                <a:spcPct val="0"/>
              </a:spcBef>
              <a:spcAft>
                <a:spcPct val="0"/>
              </a:spcAft>
            </a:pPr>
            <a:r>
              <a:rPr lang="en-US" altLang="en-US" sz="1600" b="1">
                <a:solidFill>
                  <a:prstClr val="black"/>
                </a:solidFill>
                <a:latin typeface="Arial" panose="020B0604020202020204" pitchFamily="34" charset="0"/>
                <a:cs typeface="Arial" panose="020B0604020202020204" pitchFamily="34" charset="0"/>
              </a:rPr>
              <a:t>	40 speakers at the conference</a:t>
            </a:r>
          </a:p>
          <a:p>
            <a:pPr defTabSz="609585" eaLnBrk="0" fontAlgn="base" hangingPunct="0">
              <a:spcBef>
                <a:spcPct val="0"/>
              </a:spcBef>
              <a:spcAft>
                <a:spcPct val="0"/>
              </a:spcAft>
            </a:pPr>
            <a:endParaRPr lang="en-US" altLang="en-US" sz="667" b="1">
              <a:solidFill>
                <a:prstClr val="black"/>
              </a:solidFill>
              <a:latin typeface="Arial" panose="020B0604020202020204" pitchFamily="34" charset="0"/>
              <a:cs typeface="Arial" panose="020B0604020202020204" pitchFamily="34" charset="0"/>
            </a:endParaRPr>
          </a:p>
          <a:p>
            <a:pPr defTabSz="609585" eaLnBrk="0" fontAlgn="base" hangingPunct="0">
              <a:spcBef>
                <a:spcPct val="0"/>
              </a:spcBef>
              <a:spcAft>
                <a:spcPct val="0"/>
              </a:spcAft>
            </a:pPr>
            <a:endParaRPr lang="ru-RU" altLang="en-US" sz="667" b="1">
              <a:solidFill>
                <a:prstClr val="black"/>
              </a:solidFill>
              <a:latin typeface="Arial" panose="020B0604020202020204" pitchFamily="34" charset="0"/>
              <a:cs typeface="Arial" panose="020B0604020202020204" pitchFamily="34" charset="0"/>
            </a:endParaRPr>
          </a:p>
          <a:p>
            <a:pPr defTabSz="609585" eaLnBrk="0" fontAlgn="base" hangingPunct="0">
              <a:spcBef>
                <a:spcPct val="0"/>
              </a:spcBef>
              <a:spcAft>
                <a:spcPct val="0"/>
              </a:spcAft>
            </a:pPr>
            <a:endParaRPr lang="ru-RU" altLang="en-US" sz="667" b="1">
              <a:solidFill>
                <a:prstClr val="black"/>
              </a:solidFill>
              <a:latin typeface="Arial" panose="020B0604020202020204" pitchFamily="34" charset="0"/>
              <a:cs typeface="Arial" panose="020B0604020202020204" pitchFamily="34" charset="0"/>
            </a:endParaRPr>
          </a:p>
          <a:p>
            <a:pPr defTabSz="609585" eaLnBrk="0" fontAlgn="base" hangingPunct="0">
              <a:spcBef>
                <a:spcPct val="0"/>
              </a:spcBef>
              <a:spcAft>
                <a:spcPct val="0"/>
              </a:spcAft>
            </a:pPr>
            <a:endParaRPr lang="ru-RU" altLang="en-US" sz="667" b="1">
              <a:solidFill>
                <a:prstClr val="black"/>
              </a:solidFill>
              <a:latin typeface="Arial" panose="020B0604020202020204" pitchFamily="34" charset="0"/>
              <a:cs typeface="Arial" panose="020B0604020202020204" pitchFamily="34" charset="0"/>
            </a:endParaRPr>
          </a:p>
          <a:p>
            <a:pPr defTabSz="609585" eaLnBrk="0" fontAlgn="base" hangingPunct="0">
              <a:spcBef>
                <a:spcPct val="0"/>
              </a:spcBef>
              <a:spcAft>
                <a:spcPct val="0"/>
              </a:spcAft>
            </a:pPr>
            <a:endParaRPr lang="ru-RU" altLang="en-US" sz="667" b="1">
              <a:solidFill>
                <a:prstClr val="black"/>
              </a:solidFill>
              <a:latin typeface="Arial" panose="020B0604020202020204" pitchFamily="34" charset="0"/>
              <a:cs typeface="Arial" panose="020B0604020202020204" pitchFamily="34" charset="0"/>
            </a:endParaRPr>
          </a:p>
          <a:p>
            <a:pPr defTabSz="609585" eaLnBrk="0" fontAlgn="base" hangingPunct="0">
              <a:spcBef>
                <a:spcPct val="0"/>
              </a:spcBef>
              <a:spcAft>
                <a:spcPct val="0"/>
              </a:spcAft>
            </a:pPr>
            <a:endParaRPr lang="en-US" altLang="en-US" sz="667" b="1">
              <a:solidFill>
                <a:prstClr val="black"/>
              </a:solidFill>
              <a:latin typeface="Arial" panose="020B0604020202020204" pitchFamily="34" charset="0"/>
              <a:cs typeface="Arial" panose="020B0604020202020204" pitchFamily="34" charset="0"/>
            </a:endParaRPr>
          </a:p>
          <a:p>
            <a:pPr defTabSz="609585" eaLnBrk="0" fontAlgn="base" hangingPunct="0">
              <a:spcBef>
                <a:spcPct val="0"/>
              </a:spcBef>
              <a:spcAft>
                <a:spcPct val="0"/>
              </a:spcAft>
            </a:pPr>
            <a:r>
              <a:rPr lang="en-US" altLang="en-US" sz="1600" b="1">
                <a:solidFill>
                  <a:prstClr val="black"/>
                </a:solidFill>
                <a:latin typeface="Arial" panose="020B0604020202020204" pitchFamily="34" charset="0"/>
                <a:cs typeface="Arial" panose="020B0604020202020204" pitchFamily="34" charset="0"/>
              </a:rPr>
              <a:t> </a:t>
            </a:r>
            <a:r>
              <a:rPr lang="en-US" altLang="en-US" sz="1600" b="1">
                <a:solidFill>
                  <a:srgbClr val="C00000"/>
                </a:solidFill>
                <a:latin typeface="Arial" panose="020B0604020202020204" pitchFamily="34" charset="0"/>
                <a:cs typeface="Arial" panose="020B0604020202020204" pitchFamily="34" charset="0"/>
              </a:rPr>
              <a:t>September 15-16, January 15</a:t>
            </a:r>
            <a:r>
              <a:rPr lang="en-US" altLang="en-US" sz="1600" b="1">
                <a:solidFill>
                  <a:prstClr val="black"/>
                </a:solidFill>
                <a:latin typeface="Arial" panose="020B0604020202020204" pitchFamily="34" charset="0"/>
                <a:cs typeface="Arial" panose="020B0604020202020204" pitchFamily="34" charset="0"/>
              </a:rPr>
              <a:t> – 2</a:t>
            </a:r>
            <a:r>
              <a:rPr lang="en-US" altLang="en-US" sz="1600" b="1" baseline="30000">
                <a:solidFill>
                  <a:prstClr val="black"/>
                </a:solidFill>
                <a:latin typeface="Arial" panose="020B0604020202020204" pitchFamily="34" charset="0"/>
                <a:cs typeface="Arial" panose="020B0604020202020204" pitchFamily="34" charset="0"/>
              </a:rPr>
              <a:t>nd</a:t>
            </a:r>
            <a:r>
              <a:rPr lang="en-US" altLang="en-US" sz="1600" b="1">
                <a:solidFill>
                  <a:prstClr val="black"/>
                </a:solidFill>
                <a:latin typeface="Arial" panose="020B0604020202020204" pitchFamily="34" charset="0"/>
                <a:cs typeface="Arial" panose="020B0604020202020204" pitchFamily="34" charset="0"/>
              </a:rPr>
              <a:t> and 3rd meetings of the NICA Cost </a:t>
            </a:r>
          </a:p>
          <a:p>
            <a:pPr defTabSz="609585" eaLnBrk="0" fontAlgn="base" hangingPunct="0">
              <a:spcBef>
                <a:spcPct val="0"/>
              </a:spcBef>
              <a:spcAft>
                <a:spcPct val="0"/>
              </a:spcAft>
            </a:pPr>
            <a:r>
              <a:rPr lang="en-US" altLang="en-US" sz="1600" b="1">
                <a:solidFill>
                  <a:prstClr val="black"/>
                </a:solidFill>
                <a:latin typeface="Arial" panose="020B0604020202020204" pitchFamily="34" charset="0"/>
                <a:cs typeface="Arial" panose="020B0604020202020204" pitchFamily="34" charset="0"/>
              </a:rPr>
              <a:t>	and Schedule Review Committee (</a:t>
            </a:r>
            <a:r>
              <a:rPr lang="en-US" altLang="en-US" sz="1600" b="1">
                <a:solidFill>
                  <a:srgbClr val="0070C0"/>
                </a:solidFill>
                <a:latin typeface="Arial" panose="020B0604020202020204" pitchFamily="34" charset="0"/>
                <a:cs typeface="Arial" panose="020B0604020202020204" pitchFamily="34" charset="0"/>
              </a:rPr>
              <a:t>CSRC</a:t>
            </a:r>
            <a:r>
              <a:rPr lang="en-US" altLang="en-US" sz="1600" b="1">
                <a:solidFill>
                  <a:prstClr val="black"/>
                </a:solidFill>
                <a:latin typeface="Arial" panose="020B0604020202020204" pitchFamily="34" charset="0"/>
                <a:cs typeface="Arial" panose="020B0604020202020204" pitchFamily="34" charset="0"/>
              </a:rPr>
              <a:t>). The Committee noted </a:t>
            </a:r>
          </a:p>
          <a:p>
            <a:pPr defTabSz="609585" eaLnBrk="0" fontAlgn="base" hangingPunct="0">
              <a:spcBef>
                <a:spcPct val="0"/>
              </a:spcBef>
              <a:spcAft>
                <a:spcPct val="0"/>
              </a:spcAft>
            </a:pPr>
            <a:r>
              <a:rPr lang="en-US" altLang="en-US" sz="1600" b="1">
                <a:solidFill>
                  <a:prstClr val="black"/>
                </a:solidFill>
                <a:latin typeface="Arial" panose="020B0604020202020204" pitchFamily="34" charset="0"/>
                <a:cs typeface="Arial" panose="020B0604020202020204" pitchFamily="34" charset="0"/>
              </a:rPr>
              <a:t>	the outstanding progress of the NICA Project commissioning. </a:t>
            </a:r>
          </a:p>
          <a:p>
            <a:pPr defTabSz="609585" eaLnBrk="0" fontAlgn="base" hangingPunct="0">
              <a:spcBef>
                <a:spcPct val="0"/>
              </a:spcBef>
              <a:spcAft>
                <a:spcPct val="0"/>
              </a:spcAft>
            </a:pPr>
            <a:r>
              <a:rPr lang="en-US" altLang="en-US" sz="1600" b="1">
                <a:solidFill>
                  <a:prstClr val="black"/>
                </a:solidFill>
                <a:latin typeface="Arial" panose="020B0604020202020204" pitchFamily="34" charset="0"/>
                <a:cs typeface="Arial" panose="020B0604020202020204" pitchFamily="34" charset="0"/>
              </a:rPr>
              <a:t>	Special attention was paid to the project implementation plans </a:t>
            </a:r>
          </a:p>
          <a:p>
            <a:pPr defTabSz="609585" eaLnBrk="0" fontAlgn="base" hangingPunct="0">
              <a:spcBef>
                <a:spcPct val="0"/>
              </a:spcBef>
              <a:spcAft>
                <a:spcPct val="0"/>
              </a:spcAft>
            </a:pPr>
            <a:r>
              <a:rPr lang="en-US" altLang="en-US" sz="1600" b="1">
                <a:solidFill>
                  <a:prstClr val="black"/>
                </a:solidFill>
                <a:latin typeface="Arial" panose="020B0604020202020204" pitchFamily="34" charset="0"/>
                <a:cs typeface="Arial" panose="020B0604020202020204" pitchFamily="34" charset="0"/>
              </a:rPr>
              <a:t>	and milestones, to the use of financial and human resources and </a:t>
            </a:r>
          </a:p>
          <a:p>
            <a:pPr defTabSz="609585" eaLnBrk="0" fontAlgn="base" hangingPunct="0">
              <a:spcBef>
                <a:spcPct val="0"/>
              </a:spcBef>
              <a:spcAft>
                <a:spcPct val="0"/>
              </a:spcAft>
            </a:pPr>
            <a:r>
              <a:rPr lang="en-US" altLang="en-US" sz="1600" b="1">
                <a:solidFill>
                  <a:prstClr val="black"/>
                </a:solidFill>
                <a:latin typeface="Arial" panose="020B0604020202020204" pitchFamily="34" charset="0"/>
                <a:cs typeface="Arial" panose="020B0604020202020204" pitchFamily="34" charset="0"/>
              </a:rPr>
              <a:t>	the managerial plans of dealing with the existing gaps in the </a:t>
            </a:r>
          </a:p>
          <a:p>
            <a:pPr defTabSz="609585" eaLnBrk="0" fontAlgn="base" hangingPunct="0">
              <a:spcBef>
                <a:spcPct val="0"/>
              </a:spcBef>
              <a:spcAft>
                <a:spcPct val="0"/>
              </a:spcAft>
            </a:pPr>
            <a:r>
              <a:rPr lang="en-US" altLang="en-US" sz="1600" b="1">
                <a:solidFill>
                  <a:prstClr val="black"/>
                </a:solidFill>
                <a:latin typeface="Arial" panose="020B0604020202020204" pitchFamily="34" charset="0"/>
                <a:cs typeface="Arial" panose="020B0604020202020204" pitchFamily="34" charset="0"/>
              </a:rPr>
              <a:t>	implementation of individual elements and the project as a whole.   </a:t>
            </a:r>
          </a:p>
        </p:txBody>
      </p:sp>
      <p:pic>
        <p:nvPicPr>
          <p:cNvPr id="9220" name="Picture 4" descr="A collage of a person&#10;&#10;Description automatically generated with low confiden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08901" y="3524252"/>
            <a:ext cx="4339167" cy="316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610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76063" y="3813043"/>
            <a:ext cx="3612016" cy="25452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3D3A7559-AA88-4812-8EF5-A58141DD29B0}"/>
              </a:ext>
            </a:extLst>
          </p:cNvPr>
          <p:cNvSpPr txBox="1"/>
          <p:nvPr/>
        </p:nvSpPr>
        <p:spPr>
          <a:xfrm>
            <a:off x="47330" y="740702"/>
            <a:ext cx="5472607" cy="6556795"/>
          </a:xfrm>
          <a:prstGeom prst="rect">
            <a:avLst/>
          </a:prstGeom>
          <a:noFill/>
        </p:spPr>
        <p:txBody>
          <a:bodyPr wrap="square" rtlCol="0">
            <a:spAutoFit/>
          </a:bodyPr>
          <a:lstStyle/>
          <a:p>
            <a:pPr marL="380990" indent="-380990" defTabSz="457200">
              <a:spcAft>
                <a:spcPts val="1200"/>
              </a:spcAft>
              <a:buFont typeface="Wingdings" panose="05000000000000000000" pitchFamily="2" charset="2"/>
              <a:buChar char="q"/>
            </a:pPr>
            <a:r>
              <a:rPr lang="en-US" sz="1867" b="1" dirty="0">
                <a:solidFill>
                  <a:prstClr val="black"/>
                </a:solidFill>
                <a:latin typeface="Times New Roman" panose="02020603050405020304" pitchFamily="18" charset="0"/>
                <a:cs typeface="Times New Roman" panose="02020603050405020304" pitchFamily="18" charset="0"/>
              </a:rPr>
              <a:t>The DANSS is taking data since 2016 and has the </a:t>
            </a:r>
            <a:r>
              <a:rPr lang="en-US" sz="1867" b="1" dirty="0">
                <a:solidFill>
                  <a:srgbClr val="FF0000"/>
                </a:solidFill>
                <a:latin typeface="Times New Roman" panose="02020603050405020304" pitchFamily="18" charset="0"/>
                <a:cs typeface="Times New Roman" panose="02020603050405020304" pitchFamily="18" charset="0"/>
              </a:rPr>
              <a:t>best world statistics &amp; results</a:t>
            </a:r>
            <a:r>
              <a:rPr lang="en-US" sz="1867" b="1" dirty="0">
                <a:solidFill>
                  <a:prstClr val="black"/>
                </a:solidFill>
                <a:latin typeface="Times New Roman" panose="02020603050405020304" pitchFamily="18" charset="0"/>
                <a:cs typeface="Times New Roman" panose="02020603050405020304" pitchFamily="18" charset="0"/>
              </a:rPr>
              <a:t> (the best exclusion plot) among reactor experiments on sterile neutrino oscillations </a:t>
            </a:r>
            <a:r>
              <a:rPr lang="en-US" sz="1867" b="1" dirty="0">
                <a:solidFill>
                  <a:srgbClr val="FF0000"/>
                </a:solidFill>
                <a:latin typeface="Times New Roman" panose="02020603050405020304" pitchFamily="18" charset="0"/>
                <a:cs typeface="Times New Roman" panose="02020603050405020304" pitchFamily="18" charset="0"/>
              </a:rPr>
              <a:t>not observed</a:t>
            </a:r>
            <a:r>
              <a:rPr lang="en-US" sz="1867" b="1" dirty="0">
                <a:solidFill>
                  <a:prstClr val="black"/>
                </a:solidFill>
                <a:latin typeface="Times New Roman" panose="02020603050405020304" pitchFamily="18" charset="0"/>
                <a:cs typeface="Times New Roman" panose="02020603050405020304" pitchFamily="18" charset="0"/>
              </a:rPr>
              <a:t> so far.</a:t>
            </a:r>
          </a:p>
          <a:p>
            <a:pPr marL="380990" indent="-380990" defTabSz="457200">
              <a:spcAft>
                <a:spcPts val="1200"/>
              </a:spcAft>
              <a:buFont typeface="Wingdings" panose="05000000000000000000" pitchFamily="2" charset="2"/>
              <a:buChar char="q"/>
            </a:pPr>
            <a:r>
              <a:rPr lang="en-US" sz="1867" b="1" dirty="0">
                <a:solidFill>
                  <a:prstClr val="black"/>
                </a:solidFill>
                <a:latin typeface="Times New Roman" panose="02020603050405020304" pitchFamily="18" charset="0"/>
                <a:cs typeface="Times New Roman" panose="02020603050405020304" pitchFamily="18" charset="0"/>
              </a:rPr>
              <a:t>Best fit of Reactor Anomaly </a:t>
            </a:r>
            <a:r>
              <a:rPr lang="en-US" sz="1867" b="1" dirty="0">
                <a:solidFill>
                  <a:srgbClr val="FF0000"/>
                </a:solidFill>
                <a:latin typeface="Times New Roman" panose="02020603050405020304" pitchFamily="18" charset="0"/>
                <a:cs typeface="Times New Roman" panose="02020603050405020304" pitchFamily="18" charset="0"/>
              </a:rPr>
              <a:t>excluded with &gt;5</a:t>
            </a:r>
            <a:r>
              <a:rPr lang="en-US" sz="1867" b="1" dirty="0">
                <a:solidFill>
                  <a:srgbClr val="FF0000"/>
                </a:solidFill>
                <a:latin typeface="Symbol" panose="05050102010706020507" pitchFamily="18" charset="2"/>
                <a:cs typeface="Times New Roman" panose="02020603050405020304" pitchFamily="18" charset="0"/>
              </a:rPr>
              <a:t>s</a:t>
            </a:r>
            <a:r>
              <a:rPr lang="en-US" sz="1867" b="1" dirty="0">
                <a:solidFill>
                  <a:prstClr val="black"/>
                </a:solidFill>
                <a:latin typeface="Times New Roman" panose="02020603050405020304" pitchFamily="18" charset="0"/>
                <a:cs typeface="Times New Roman" panose="02020603050405020304" pitchFamily="18" charset="0"/>
              </a:rPr>
              <a:t>.</a:t>
            </a:r>
          </a:p>
          <a:p>
            <a:pPr marL="380990" indent="-380990" defTabSz="457200">
              <a:spcAft>
                <a:spcPts val="1200"/>
              </a:spcAft>
              <a:buFont typeface="Wingdings" panose="05000000000000000000" pitchFamily="2" charset="2"/>
              <a:buChar char="q"/>
            </a:pPr>
            <a:r>
              <a:rPr lang="en-US" sz="1867" b="1" dirty="0">
                <a:solidFill>
                  <a:prstClr val="black"/>
                </a:solidFill>
                <a:latin typeface="Times New Roman" panose="02020603050405020304" pitchFamily="18" charset="0"/>
                <a:cs typeface="Times New Roman" panose="02020603050405020304" pitchFamily="18" charset="0"/>
              </a:rPr>
              <a:t>Technique of </a:t>
            </a:r>
            <a:r>
              <a:rPr lang="en-US" sz="1867" b="1" dirty="0">
                <a:solidFill>
                  <a:srgbClr val="FF0000"/>
                </a:solidFill>
                <a:latin typeface="Times New Roman" panose="02020603050405020304" pitchFamily="18" charset="0"/>
                <a:cs typeface="Times New Roman" panose="02020603050405020304" pitchFamily="18" charset="0"/>
              </a:rPr>
              <a:t>relative measurements</a:t>
            </a:r>
            <a:r>
              <a:rPr lang="en-US" sz="1867" b="1" dirty="0">
                <a:solidFill>
                  <a:prstClr val="black"/>
                </a:solidFill>
                <a:latin typeface="Times New Roman" panose="02020603050405020304" pitchFamily="18" charset="0"/>
                <a:cs typeface="Times New Roman" panose="02020603050405020304" pitchFamily="18" charset="0"/>
              </a:rPr>
              <a:t> is independent from shape of neutrino spectrum and detector efficiency systematics and influence of other systematic sources is also small.</a:t>
            </a:r>
            <a:endParaRPr lang="ru-RU" sz="1867" b="1" dirty="0">
              <a:solidFill>
                <a:prstClr val="black"/>
              </a:solidFill>
              <a:latin typeface="Times New Roman" panose="02020603050405020304" pitchFamily="18" charset="0"/>
              <a:cs typeface="Times New Roman" panose="02020603050405020304" pitchFamily="18" charset="0"/>
            </a:endParaRPr>
          </a:p>
          <a:p>
            <a:pPr marL="380990" indent="-380990" defTabSz="457200">
              <a:spcAft>
                <a:spcPts val="1200"/>
              </a:spcAft>
              <a:buFont typeface="Wingdings" panose="05000000000000000000" pitchFamily="2" charset="2"/>
              <a:buChar char="q"/>
            </a:pPr>
            <a:r>
              <a:rPr lang="en-US" sz="1867" b="1" dirty="0">
                <a:solidFill>
                  <a:prstClr val="black"/>
                </a:solidFill>
                <a:latin typeface="Times New Roman" panose="02020603050405020304" pitchFamily="18" charset="0"/>
                <a:cs typeface="Times New Roman" panose="02020603050405020304" pitchFamily="18" charset="0"/>
              </a:rPr>
              <a:t>The ability to monitor reactor power at 1.5% accuracy and sensitivity to fuel composition have been demonstrated.</a:t>
            </a:r>
          </a:p>
          <a:p>
            <a:pPr marL="380990" indent="-380990" defTabSz="457200">
              <a:spcAft>
                <a:spcPts val="1200"/>
              </a:spcAft>
              <a:buFont typeface="Wingdings" panose="05000000000000000000" pitchFamily="2" charset="2"/>
              <a:buChar char="q"/>
            </a:pPr>
            <a:r>
              <a:rPr lang="en-US" sz="1867" b="1" dirty="0">
                <a:solidFill>
                  <a:prstClr val="black"/>
                </a:solidFill>
                <a:latin typeface="Times New Roman" panose="02020603050405020304" pitchFamily="18" charset="0"/>
                <a:cs typeface="Times New Roman" panose="02020603050405020304" pitchFamily="18" charset="0"/>
              </a:rPr>
              <a:t>DANSS continues to take data. Update of the results based on the latest data is expected soon (this summer).</a:t>
            </a:r>
          </a:p>
          <a:p>
            <a:pPr marL="380990" indent="-380990" defTabSz="457200">
              <a:spcAft>
                <a:spcPts val="1200"/>
              </a:spcAft>
              <a:buFont typeface="Wingdings" panose="05000000000000000000" pitchFamily="2" charset="2"/>
              <a:buChar char="q"/>
            </a:pPr>
            <a:r>
              <a:rPr lang="en-US" sz="1867" b="1" dirty="0">
                <a:solidFill>
                  <a:srgbClr val="FF0000"/>
                </a:solidFill>
                <a:latin typeface="Times New Roman" panose="02020603050405020304" pitchFamily="18" charset="0"/>
                <a:cs typeface="Times New Roman" panose="02020603050405020304" pitchFamily="18" charset="0"/>
              </a:rPr>
              <a:t>Upgraded</a:t>
            </a:r>
            <a:r>
              <a:rPr lang="en-US" sz="1867" b="1" dirty="0">
                <a:solidFill>
                  <a:prstClr val="black"/>
                </a:solidFill>
                <a:latin typeface="Times New Roman" panose="02020603050405020304" pitchFamily="18" charset="0"/>
                <a:cs typeface="Times New Roman" panose="02020603050405020304" pitchFamily="18" charset="0"/>
              </a:rPr>
              <a:t> DANSS (in plan) will cover bigger phase space and </a:t>
            </a:r>
            <a:r>
              <a:rPr lang="en-US" sz="1867" b="1" dirty="0">
                <a:solidFill>
                  <a:srgbClr val="FF0000"/>
                </a:solidFill>
                <a:latin typeface="Times New Roman" panose="02020603050405020304" pitchFamily="18" charset="0"/>
                <a:cs typeface="Times New Roman" panose="02020603050405020304" pitchFamily="18" charset="0"/>
              </a:rPr>
              <a:t>will check the positive claim of Neutrino-4 experiment</a:t>
            </a:r>
            <a:r>
              <a:rPr lang="en-US" sz="1867" b="1" dirty="0">
                <a:solidFill>
                  <a:prstClr val="black"/>
                </a:solidFill>
                <a:latin typeface="Times New Roman" panose="02020603050405020304" pitchFamily="18" charset="0"/>
                <a:cs typeface="Times New Roman" panose="02020603050405020304" pitchFamily="18" charset="0"/>
              </a:rPr>
              <a:t>.</a:t>
            </a:r>
          </a:p>
          <a:p>
            <a:pPr marL="380990" indent="-380990" defTabSz="457200">
              <a:spcAft>
                <a:spcPts val="400"/>
              </a:spcAft>
              <a:buFont typeface="Wingdings" panose="05000000000000000000" pitchFamily="2" charset="2"/>
              <a:buChar char="q"/>
            </a:pPr>
            <a:endParaRPr lang="en-US" sz="2400" b="1" dirty="0">
              <a:solidFill>
                <a:prstClr val="black"/>
              </a:solidFill>
            </a:endParaRPr>
          </a:p>
        </p:txBody>
      </p:sp>
      <p:sp>
        <p:nvSpPr>
          <p:cNvPr id="7" name="Заголовок 6"/>
          <p:cNvSpPr>
            <a:spLocks noGrp="1"/>
          </p:cNvSpPr>
          <p:nvPr>
            <p:ph type="title"/>
          </p:nvPr>
        </p:nvSpPr>
        <p:spPr>
          <a:xfrm>
            <a:off x="2304151" y="-9285"/>
            <a:ext cx="7200800" cy="648072"/>
          </a:xfrm>
        </p:spPr>
        <p:txBody>
          <a:bodyPr>
            <a:noAutofit/>
          </a:bodyPr>
          <a:lstStyle/>
          <a:p>
            <a:r>
              <a:rPr lang="en-US" sz="4267" dirty="0">
                <a:latin typeface="Times New Roman" panose="02020603050405020304" pitchFamily="18" charset="0"/>
                <a:cs typeface="Times New Roman" panose="02020603050405020304" pitchFamily="18" charset="0"/>
              </a:rPr>
              <a:t>The DANSS results &amp; plans</a:t>
            </a:r>
            <a:endParaRPr lang="ru-RU" sz="4800" dirty="0">
              <a:latin typeface="Times New Roman" panose="02020603050405020304" pitchFamily="18" charset="0"/>
              <a:cs typeface="Times New Roman" panose="02020603050405020304" pitchFamily="18" charset="0"/>
            </a:endParaRPr>
          </a:p>
        </p:txBody>
      </p:sp>
      <p:pic>
        <p:nvPicPr>
          <p:cNvPr id="1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76320" y="927045"/>
            <a:ext cx="3055904" cy="2997033"/>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15947" y="845405"/>
            <a:ext cx="3168352" cy="2487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Рисунок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28389" y="3924077"/>
            <a:ext cx="2903836" cy="2852483"/>
          </a:xfrm>
          <a:prstGeom prst="rect">
            <a:avLst/>
          </a:prstGeom>
        </p:spPr>
      </p:pic>
      <p:sp>
        <p:nvSpPr>
          <p:cNvPr id="6" name="Прямоугольник 5"/>
          <p:cNvSpPr/>
          <p:nvPr/>
        </p:nvSpPr>
        <p:spPr>
          <a:xfrm>
            <a:off x="5904551" y="6190925"/>
            <a:ext cx="2600199" cy="461665"/>
          </a:xfrm>
          <a:prstGeom prst="rect">
            <a:avLst/>
          </a:prstGeom>
        </p:spPr>
        <p:txBody>
          <a:bodyPr wrap="none">
            <a:spAutoFit/>
          </a:bodyPr>
          <a:lstStyle/>
          <a:p>
            <a:pPr defTabSz="457200"/>
            <a:r>
              <a:rPr lang="en-US" sz="2400" dirty="0">
                <a:solidFill>
                  <a:prstClr val="black"/>
                </a:solidFill>
                <a:ea typeface="Calibri" panose="020F0502020204030204" pitchFamily="34" charset="0"/>
                <a:cs typeface="Times New Roman" panose="02020603050405020304" pitchFamily="18" charset="0"/>
              </a:rPr>
              <a:t>Reactor monitoring</a:t>
            </a:r>
            <a:endParaRPr lang="ru-RU" sz="2400" dirty="0">
              <a:solidFill>
                <a:prstClr val="black"/>
              </a:solidFill>
            </a:endParaRPr>
          </a:p>
        </p:txBody>
      </p:sp>
      <p:sp>
        <p:nvSpPr>
          <p:cNvPr id="11" name="Прямоугольник 10"/>
          <p:cNvSpPr/>
          <p:nvPr/>
        </p:nvSpPr>
        <p:spPr>
          <a:xfrm>
            <a:off x="9936427" y="513810"/>
            <a:ext cx="1904176" cy="461665"/>
          </a:xfrm>
          <a:prstGeom prst="rect">
            <a:avLst/>
          </a:prstGeom>
        </p:spPr>
        <p:txBody>
          <a:bodyPr wrap="none">
            <a:spAutoFit/>
          </a:bodyPr>
          <a:lstStyle/>
          <a:p>
            <a:pPr defTabSz="457200"/>
            <a:r>
              <a:rPr lang="en-US" sz="2400" dirty="0">
                <a:solidFill>
                  <a:prstClr val="black"/>
                </a:solidFill>
                <a:ea typeface="Calibri" panose="020F0502020204030204" pitchFamily="34" charset="0"/>
                <a:cs typeface="Times New Roman" panose="02020603050405020304" pitchFamily="18" charset="0"/>
              </a:rPr>
              <a:t>Exclusion plot</a:t>
            </a:r>
            <a:endParaRPr lang="ru-RU" sz="2400" dirty="0">
              <a:solidFill>
                <a:prstClr val="black"/>
              </a:solidFill>
            </a:endParaRPr>
          </a:p>
        </p:txBody>
      </p:sp>
      <p:sp>
        <p:nvSpPr>
          <p:cNvPr id="12" name="Прямоугольник 11"/>
          <p:cNvSpPr/>
          <p:nvPr/>
        </p:nvSpPr>
        <p:spPr>
          <a:xfrm>
            <a:off x="5601062" y="3253782"/>
            <a:ext cx="3411255" cy="461665"/>
          </a:xfrm>
          <a:prstGeom prst="rect">
            <a:avLst/>
          </a:prstGeom>
        </p:spPr>
        <p:txBody>
          <a:bodyPr wrap="none">
            <a:spAutoFit/>
          </a:bodyPr>
          <a:lstStyle/>
          <a:p>
            <a:pPr defTabSz="457200"/>
            <a:r>
              <a:rPr lang="en-US" sz="2400" dirty="0">
                <a:solidFill>
                  <a:prstClr val="black"/>
                </a:solidFill>
                <a:ea typeface="Calibri" panose="020F0502020204030204" pitchFamily="34" charset="0"/>
                <a:cs typeface="Times New Roman" panose="02020603050405020304" pitchFamily="18" charset="0"/>
              </a:rPr>
              <a:t>Measured ratio of spectra</a:t>
            </a:r>
            <a:endParaRPr lang="ru-RU" sz="2400" dirty="0">
              <a:solidFill>
                <a:prstClr val="black"/>
              </a:solidFill>
            </a:endParaRPr>
          </a:p>
        </p:txBody>
      </p:sp>
    </p:spTree>
    <p:extLst>
      <p:ext uri="{BB962C8B-B14F-4D97-AF65-F5344CB8AC3E}">
        <p14:creationId xmlns:p14="http://schemas.microsoft.com/office/powerpoint/2010/main" val="514209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F558A706-89D6-4ACD-B346-8A1998B56933}"/>
              </a:ext>
            </a:extLst>
          </p:cNvPr>
          <p:cNvSpPr/>
          <p:nvPr/>
        </p:nvSpPr>
        <p:spPr>
          <a:xfrm>
            <a:off x="1076445" y="42660"/>
            <a:ext cx="10799179" cy="57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defTabSz="457200"/>
            <a:r>
              <a:rPr lang="en-US" sz="2000" b="1" dirty="0">
                <a:solidFill>
                  <a:srgbClr val="FF0000"/>
                </a:solidFill>
                <a:latin typeface="Times New Roman" panose="02020603050405020304" pitchFamily="18" charset="0"/>
                <a:ea typeface="Calibri" panose="020F0502020204030204" pitchFamily="34" charset="0"/>
              </a:rPr>
              <a:t>On the possibility of separating coherent and incoherent (anti)neutrino - nucleus scattering</a:t>
            </a:r>
            <a:endParaRPr lang="en-US" sz="2000" spc="-1" dirty="0">
              <a:solidFill>
                <a:srgbClr val="FF0000"/>
              </a:solidFill>
              <a:latin typeface="Arial"/>
            </a:endParaRPr>
          </a:p>
        </p:txBody>
      </p:sp>
      <p:sp>
        <p:nvSpPr>
          <p:cNvPr id="5" name="TextBox 4">
            <a:extLst>
              <a:ext uri="{FF2B5EF4-FFF2-40B4-BE49-F238E27FC236}">
                <a16:creationId xmlns:a16="http://schemas.microsoft.com/office/drawing/2014/main" id="{69CD83B1-395C-4222-858D-FB4EF81105A9}"/>
              </a:ext>
            </a:extLst>
          </p:cNvPr>
          <p:cNvSpPr txBox="1"/>
          <p:nvPr/>
        </p:nvSpPr>
        <p:spPr>
          <a:xfrm>
            <a:off x="5079525" y="3549402"/>
            <a:ext cx="7112475" cy="3272691"/>
          </a:xfrm>
          <a:prstGeom prst="rect">
            <a:avLst/>
          </a:prstGeom>
          <a:noFill/>
        </p:spPr>
        <p:txBody>
          <a:bodyPr wrap="square" rtlCol="0">
            <a:spAutoFit/>
          </a:bodyPr>
          <a:lstStyle/>
          <a:p>
            <a:pPr algn="ctr" defTabSz="457200">
              <a:spcAft>
                <a:spcPts val="800"/>
              </a:spcAft>
            </a:pPr>
            <a:r>
              <a:rPr lang="en-US" sz="2000" b="1" dirty="0">
                <a:solidFill>
                  <a:srgbClr val="FF0000"/>
                </a:solidFill>
              </a:rPr>
              <a:t>New approach</a:t>
            </a:r>
          </a:p>
          <a:p>
            <a:pPr marL="342900" indent="-342900" defTabSz="457200">
              <a:spcAft>
                <a:spcPts val="800"/>
              </a:spcAft>
              <a:buFontTx/>
              <a:buAutoNum type="arabicParenR"/>
            </a:pPr>
            <a:r>
              <a:rPr lang="en-US" sz="1600" b="1" dirty="0">
                <a:solidFill>
                  <a:prstClr val="black"/>
                </a:solidFill>
              </a:rPr>
              <a:t>Measurement of the coherent and incoherent (anti)neutrino–nucleus scattering cross section is possible not only in accelerator-based experiments but also in reactor experiments</a:t>
            </a:r>
          </a:p>
          <a:p>
            <a:pPr marL="342900" indent="-342900" defTabSz="457200">
              <a:spcAft>
                <a:spcPts val="800"/>
              </a:spcAft>
              <a:buFontTx/>
              <a:buAutoNum type="arabicParenR"/>
            </a:pPr>
            <a:r>
              <a:rPr lang="en-US" sz="1600" b="1" dirty="0">
                <a:solidFill>
                  <a:prstClr val="black"/>
                </a:solidFill>
              </a:rPr>
              <a:t>Quantitatively controls the “smooth transition” of the (anti)neutrino–nucleus scattering cross section from the coherent (elastic) to the incoherent (inelastic) regime. </a:t>
            </a:r>
          </a:p>
          <a:p>
            <a:pPr marL="342900" indent="-342900" defTabSz="457200">
              <a:spcAft>
                <a:spcPts val="800"/>
              </a:spcAft>
              <a:buFontTx/>
              <a:buAutoNum type="arabicParenR"/>
            </a:pPr>
            <a:r>
              <a:rPr lang="en-US" sz="1600" b="1" dirty="0">
                <a:solidFill>
                  <a:prstClr val="black"/>
                </a:solidFill>
              </a:rPr>
              <a:t>3) Observation of a certain number of photons with a rather high energy deexciting the nucleus after inelastic interaction with an (anti)neutrino is proposed to be used as a signal of this inelastic process. </a:t>
            </a:r>
            <a:endParaRPr lang="ru-RU" sz="1600" b="1" dirty="0">
              <a:solidFill>
                <a:prstClr val="black"/>
              </a:solidFill>
            </a:endParaRPr>
          </a:p>
          <a:p>
            <a:pPr marL="342900" indent="-342900" defTabSz="457200">
              <a:spcAft>
                <a:spcPts val="800"/>
              </a:spcAft>
              <a:buFontTx/>
              <a:buAutoNum type="arabicParenR"/>
            </a:pPr>
            <a:endParaRPr lang="ru-RU" sz="1600" b="1" dirty="0">
              <a:solidFill>
                <a:prstClr val="black"/>
              </a:solidFill>
            </a:endParaRPr>
          </a:p>
        </p:txBody>
      </p:sp>
      <p:pic>
        <p:nvPicPr>
          <p:cNvPr id="7" name="Рисунок 6">
            <a:extLst>
              <a:ext uri="{FF2B5EF4-FFF2-40B4-BE49-F238E27FC236}">
                <a16:creationId xmlns:a16="http://schemas.microsoft.com/office/drawing/2014/main" id="{A1534DC4-D78A-4058-831C-2A8FC05D3F0B}"/>
              </a:ext>
            </a:extLst>
          </p:cNvPr>
          <p:cNvPicPr>
            <a:picLocks noChangeAspect="1"/>
          </p:cNvPicPr>
          <p:nvPr/>
        </p:nvPicPr>
        <p:blipFill>
          <a:blip r:embed="rId3"/>
          <a:stretch>
            <a:fillRect/>
          </a:stretch>
        </p:blipFill>
        <p:spPr>
          <a:xfrm>
            <a:off x="1196808" y="1096421"/>
            <a:ext cx="1892520" cy="2057740"/>
          </a:xfrm>
          <a:prstGeom prst="rect">
            <a:avLst/>
          </a:prstGeom>
        </p:spPr>
      </p:pic>
      <p:sp>
        <p:nvSpPr>
          <p:cNvPr id="9" name="TextBox 8">
            <a:extLst>
              <a:ext uri="{FF2B5EF4-FFF2-40B4-BE49-F238E27FC236}">
                <a16:creationId xmlns:a16="http://schemas.microsoft.com/office/drawing/2014/main" id="{99368549-BA14-4D82-A1EA-9BE1B87D5E59}"/>
              </a:ext>
            </a:extLst>
          </p:cNvPr>
          <p:cNvSpPr txBox="1"/>
          <p:nvPr/>
        </p:nvSpPr>
        <p:spPr>
          <a:xfrm>
            <a:off x="524719" y="520781"/>
            <a:ext cx="3503271" cy="584775"/>
          </a:xfrm>
          <a:prstGeom prst="rect">
            <a:avLst/>
          </a:prstGeom>
          <a:noFill/>
        </p:spPr>
        <p:txBody>
          <a:bodyPr wrap="square">
            <a:spAutoFit/>
          </a:bodyPr>
          <a:lstStyle/>
          <a:p>
            <a:pPr algn="ctr" defTabSz="457200"/>
            <a:r>
              <a:rPr lang="en-US" sz="1600" b="1" dirty="0" err="1">
                <a:solidFill>
                  <a:prstClr val="black"/>
                </a:solidFill>
              </a:rPr>
              <a:t>CEvNS</a:t>
            </a:r>
            <a:r>
              <a:rPr lang="en-US" sz="1600" b="1" dirty="0">
                <a:solidFill>
                  <a:prstClr val="black"/>
                </a:solidFill>
              </a:rPr>
              <a:t>: c</a:t>
            </a:r>
            <a:r>
              <a:rPr lang="ru-RU" sz="1600" b="1" dirty="0" err="1">
                <a:solidFill>
                  <a:prstClr val="black"/>
                </a:solidFill>
              </a:rPr>
              <a:t>ross</a:t>
            </a:r>
            <a:r>
              <a:rPr lang="ru-RU" sz="1600" b="1" dirty="0">
                <a:solidFill>
                  <a:prstClr val="black"/>
                </a:solidFill>
              </a:rPr>
              <a:t> </a:t>
            </a:r>
            <a:r>
              <a:rPr lang="ru-RU" sz="1600" b="1" dirty="0" err="1">
                <a:solidFill>
                  <a:prstClr val="black"/>
                </a:solidFill>
              </a:rPr>
              <a:t>section</a:t>
            </a:r>
            <a:r>
              <a:rPr lang="ru-RU" sz="1600" b="1" dirty="0">
                <a:solidFill>
                  <a:prstClr val="black"/>
                </a:solidFill>
              </a:rPr>
              <a:t> </a:t>
            </a:r>
            <a:r>
              <a:rPr lang="en-US" sz="1600" b="1" dirty="0">
                <a:solidFill>
                  <a:prstClr val="black"/>
                </a:solidFill>
              </a:rPr>
              <a:t>e</a:t>
            </a:r>
            <a:r>
              <a:rPr lang="ru-RU" sz="1600" b="1" dirty="0" err="1">
                <a:solidFill>
                  <a:prstClr val="black"/>
                </a:solidFill>
              </a:rPr>
              <a:t>nhancement</a:t>
            </a:r>
            <a:r>
              <a:rPr lang="ru-RU" sz="1600" b="1" dirty="0">
                <a:solidFill>
                  <a:prstClr val="black"/>
                </a:solidFill>
              </a:rPr>
              <a:t> N</a:t>
            </a:r>
            <a:r>
              <a:rPr lang="ru-RU" sz="1600" b="1" baseline="30000" dirty="0">
                <a:solidFill>
                  <a:prstClr val="black"/>
                </a:solidFill>
              </a:rPr>
              <a:t>2</a:t>
            </a:r>
            <a:r>
              <a:rPr lang="ru-RU" sz="1600" b="1" dirty="0">
                <a:solidFill>
                  <a:prstClr val="black"/>
                </a:solidFill>
              </a:rPr>
              <a:t> </a:t>
            </a:r>
            <a:r>
              <a:rPr lang="en-US" sz="1600" b="1" dirty="0">
                <a:solidFill>
                  <a:prstClr val="black"/>
                </a:solidFill>
              </a:rPr>
              <a:t>d</a:t>
            </a:r>
            <a:r>
              <a:rPr lang="ru-RU" sz="1600" b="1" dirty="0" err="1">
                <a:solidFill>
                  <a:prstClr val="black"/>
                </a:solidFill>
              </a:rPr>
              <a:t>ependence</a:t>
            </a:r>
            <a:endParaRPr lang="ru-RU" sz="1600" b="1" dirty="0">
              <a:solidFill>
                <a:prstClr val="black"/>
              </a:solidFill>
            </a:endParaRPr>
          </a:p>
        </p:txBody>
      </p:sp>
      <p:sp>
        <p:nvSpPr>
          <p:cNvPr id="12" name="TextBox 11">
            <a:extLst>
              <a:ext uri="{FF2B5EF4-FFF2-40B4-BE49-F238E27FC236}">
                <a16:creationId xmlns:a16="http://schemas.microsoft.com/office/drawing/2014/main" id="{81DB8F31-259B-4DE5-884F-3B0BD9EF47BA}"/>
              </a:ext>
            </a:extLst>
          </p:cNvPr>
          <p:cNvSpPr txBox="1"/>
          <p:nvPr/>
        </p:nvSpPr>
        <p:spPr>
          <a:xfrm>
            <a:off x="420547" y="3114826"/>
            <a:ext cx="3781063" cy="830997"/>
          </a:xfrm>
          <a:prstGeom prst="rect">
            <a:avLst/>
          </a:prstGeom>
          <a:noFill/>
        </p:spPr>
        <p:txBody>
          <a:bodyPr wrap="square">
            <a:spAutoFit/>
          </a:bodyPr>
          <a:lstStyle/>
          <a:p>
            <a:pPr algn="ctr" defTabSz="457200"/>
            <a:r>
              <a:rPr lang="ru-RU" sz="1600" b="1" dirty="0">
                <a:solidFill>
                  <a:prstClr val="black"/>
                </a:solidFill>
              </a:rPr>
              <a:t>C</a:t>
            </a:r>
            <a:r>
              <a:rPr lang="en-US" sz="1600" b="1" dirty="0">
                <a:solidFill>
                  <a:prstClr val="black"/>
                </a:solidFill>
              </a:rPr>
              <a:t>OHERENT: observation of </a:t>
            </a:r>
            <a:r>
              <a:rPr lang="en-US" sz="1600" b="1" dirty="0" err="1">
                <a:solidFill>
                  <a:prstClr val="black"/>
                </a:solidFill>
              </a:rPr>
              <a:t>CEvNS</a:t>
            </a:r>
            <a:r>
              <a:rPr lang="en-US" sz="1600" b="1" dirty="0">
                <a:solidFill>
                  <a:prstClr val="black"/>
                </a:solidFill>
              </a:rPr>
              <a:t> </a:t>
            </a:r>
            <a:r>
              <a:rPr lang="en-US" sz="1600" b="1" dirty="0">
                <a:solidFill>
                  <a:srgbClr val="FF0000"/>
                </a:solidFill>
              </a:rPr>
              <a:t>http://science.sciencemag.org/content/early/2017/08/02/science.aao09902017</a:t>
            </a:r>
            <a:endParaRPr lang="ru-RU" sz="1600" b="1" dirty="0">
              <a:solidFill>
                <a:srgbClr val="FF0000"/>
              </a:solidFill>
            </a:endParaRPr>
          </a:p>
        </p:txBody>
      </p:sp>
      <p:sp>
        <p:nvSpPr>
          <p:cNvPr id="13" name="TextBox 12">
            <a:extLst>
              <a:ext uri="{FF2B5EF4-FFF2-40B4-BE49-F238E27FC236}">
                <a16:creationId xmlns:a16="http://schemas.microsoft.com/office/drawing/2014/main" id="{FDD9589E-9744-43F1-96FF-30AE597194A8}"/>
              </a:ext>
            </a:extLst>
          </p:cNvPr>
          <p:cNvSpPr txBox="1"/>
          <p:nvPr/>
        </p:nvSpPr>
        <p:spPr>
          <a:xfrm>
            <a:off x="4178943" y="718634"/>
            <a:ext cx="7801692" cy="646331"/>
          </a:xfrm>
          <a:prstGeom prst="rect">
            <a:avLst/>
          </a:prstGeom>
          <a:noFill/>
        </p:spPr>
        <p:txBody>
          <a:bodyPr wrap="square">
            <a:spAutoFit/>
          </a:bodyPr>
          <a:lstStyle/>
          <a:p>
            <a:pPr algn="ctr" defTabSz="457200">
              <a:spcAft>
                <a:spcPts val="800"/>
              </a:spcAft>
            </a:pPr>
            <a:r>
              <a:rPr lang="en-US" b="1" dirty="0">
                <a:solidFill>
                  <a:srgbClr val="FF0000"/>
                </a:solidFill>
              </a:rPr>
              <a:t>BUT! The coherence effect  is not “pure” but “mixed” with a noticeable incoherent contribution! </a:t>
            </a:r>
          </a:p>
        </p:txBody>
      </p:sp>
      <p:sp>
        <p:nvSpPr>
          <p:cNvPr id="14" name="TextBox 13">
            <a:extLst>
              <a:ext uri="{FF2B5EF4-FFF2-40B4-BE49-F238E27FC236}">
                <a16:creationId xmlns:a16="http://schemas.microsoft.com/office/drawing/2014/main" id="{5FC9B00A-2975-4916-B084-E4020C403C6F}"/>
              </a:ext>
            </a:extLst>
          </p:cNvPr>
          <p:cNvSpPr txBox="1"/>
          <p:nvPr/>
        </p:nvSpPr>
        <p:spPr>
          <a:xfrm>
            <a:off x="7360598" y="6196280"/>
            <a:ext cx="4515024" cy="338554"/>
          </a:xfrm>
          <a:prstGeom prst="rect">
            <a:avLst/>
          </a:prstGeom>
          <a:noFill/>
        </p:spPr>
        <p:txBody>
          <a:bodyPr wrap="square">
            <a:spAutoFit/>
          </a:bodyPr>
          <a:lstStyle/>
          <a:p>
            <a:pPr marL="285750" indent="-285750" defTabSz="457200">
              <a:buFontTx/>
              <a:buChar char="-"/>
            </a:pPr>
            <a:endParaRPr lang="ru-RU" sz="1600" b="1" dirty="0">
              <a:solidFill>
                <a:prstClr val="black"/>
              </a:solidFill>
            </a:endParaRPr>
          </a:p>
        </p:txBody>
      </p:sp>
      <p:sp>
        <p:nvSpPr>
          <p:cNvPr id="18" name="TextBox 17">
            <a:extLst>
              <a:ext uri="{FF2B5EF4-FFF2-40B4-BE49-F238E27FC236}">
                <a16:creationId xmlns:a16="http://schemas.microsoft.com/office/drawing/2014/main" id="{7A3E7266-C3E3-4EDE-8C5B-51DE903D53AA}"/>
              </a:ext>
            </a:extLst>
          </p:cNvPr>
          <p:cNvSpPr txBox="1"/>
          <p:nvPr/>
        </p:nvSpPr>
        <p:spPr>
          <a:xfrm>
            <a:off x="7491862" y="1355067"/>
            <a:ext cx="4515023" cy="1713290"/>
          </a:xfrm>
          <a:prstGeom prst="rect">
            <a:avLst/>
          </a:prstGeom>
          <a:noFill/>
        </p:spPr>
        <p:txBody>
          <a:bodyPr wrap="square" rtlCol="0">
            <a:spAutoFit/>
          </a:bodyPr>
          <a:lstStyle/>
          <a:p>
            <a:pPr algn="ctr" defTabSz="457200">
              <a:spcAft>
                <a:spcPts val="800"/>
              </a:spcAft>
            </a:pPr>
            <a:r>
              <a:rPr lang="en-US" sz="1600" b="1" dirty="0">
                <a:solidFill>
                  <a:prstClr val="black"/>
                </a:solidFill>
              </a:rPr>
              <a:t>For </a:t>
            </a:r>
            <a:r>
              <a:rPr lang="en-US" sz="1600" b="1" baseline="30000" dirty="0">
                <a:solidFill>
                  <a:prstClr val="black"/>
                </a:solidFill>
              </a:rPr>
              <a:t>133</a:t>
            </a:r>
            <a:r>
              <a:rPr lang="en-US" sz="1600" b="1" dirty="0">
                <a:solidFill>
                  <a:prstClr val="black"/>
                </a:solidFill>
              </a:rPr>
              <a:t>Cs and neutrino energies of 30–50 MeV the incoherent cross section is about </a:t>
            </a:r>
            <a:r>
              <a:rPr lang="en-US" sz="1600" b="1" dirty="0">
                <a:solidFill>
                  <a:srgbClr val="FF0000"/>
                </a:solidFill>
              </a:rPr>
              <a:t>10%–20% </a:t>
            </a:r>
            <a:r>
              <a:rPr lang="en-US" sz="1600" b="1" dirty="0">
                <a:solidFill>
                  <a:prstClr val="black"/>
                </a:solidFill>
              </a:rPr>
              <a:t>of the coherent contribution if experimental detection threshold is accounted for.</a:t>
            </a:r>
          </a:p>
          <a:p>
            <a:pPr algn="ctr" defTabSz="457200">
              <a:spcAft>
                <a:spcPts val="800"/>
              </a:spcAft>
            </a:pPr>
            <a:r>
              <a:rPr lang="en-US" sz="1400" b="1" dirty="0" err="1">
                <a:solidFill>
                  <a:srgbClr val="FF0000"/>
                </a:solidFill>
              </a:rPr>
              <a:t>V.A.Bednyakov</a:t>
            </a:r>
            <a:r>
              <a:rPr lang="en-US" sz="1400" b="1" dirty="0">
                <a:solidFill>
                  <a:srgbClr val="FF0000"/>
                </a:solidFill>
              </a:rPr>
              <a:t>, </a:t>
            </a:r>
            <a:r>
              <a:rPr lang="en-US" sz="1400" b="1" dirty="0" err="1">
                <a:solidFill>
                  <a:srgbClr val="FF0000"/>
                </a:solidFill>
              </a:rPr>
              <a:t>D.V.Naumov</a:t>
            </a:r>
            <a:r>
              <a:rPr lang="en-US" sz="1400" b="1" dirty="0">
                <a:solidFill>
                  <a:srgbClr val="FF0000"/>
                </a:solidFill>
              </a:rPr>
              <a:t>, </a:t>
            </a:r>
            <a:r>
              <a:rPr lang="en-US" sz="1400" b="1" dirty="0" err="1">
                <a:solidFill>
                  <a:srgbClr val="FF0000"/>
                </a:solidFill>
              </a:rPr>
              <a:t>Phys.Rev</a:t>
            </a:r>
            <a:r>
              <a:rPr lang="en-US" sz="1400" b="1" dirty="0">
                <a:solidFill>
                  <a:srgbClr val="FF0000"/>
                </a:solidFill>
              </a:rPr>
              <a:t>. D 98, 053004, 2018</a:t>
            </a:r>
          </a:p>
          <a:p>
            <a:pPr algn="ctr" defTabSz="457200">
              <a:spcAft>
                <a:spcPts val="800"/>
              </a:spcAft>
            </a:pPr>
            <a:r>
              <a:rPr lang="en-US" sz="1400" b="1" dirty="0" err="1">
                <a:solidFill>
                  <a:srgbClr val="FF0000"/>
                </a:solidFill>
              </a:rPr>
              <a:t>V.A.Bednyakov</a:t>
            </a:r>
            <a:r>
              <a:rPr lang="en-US" sz="1400" b="1" dirty="0">
                <a:solidFill>
                  <a:srgbClr val="FF0000"/>
                </a:solidFill>
              </a:rPr>
              <a:t>, </a:t>
            </a:r>
            <a:r>
              <a:rPr lang="en-US" sz="1400" b="1" dirty="0" err="1">
                <a:solidFill>
                  <a:srgbClr val="FF0000"/>
                </a:solidFill>
              </a:rPr>
              <a:t>D.V.Naumov</a:t>
            </a:r>
            <a:r>
              <a:rPr lang="en-US" sz="1400" b="1" dirty="0">
                <a:solidFill>
                  <a:srgbClr val="FF0000"/>
                </a:solidFill>
              </a:rPr>
              <a:t>, </a:t>
            </a:r>
            <a:r>
              <a:rPr lang="en-US" sz="1400" b="1" dirty="0" err="1">
                <a:solidFill>
                  <a:srgbClr val="FF0000"/>
                </a:solidFill>
              </a:rPr>
              <a:t>I.V.Titkova</a:t>
            </a:r>
            <a:r>
              <a:rPr lang="en-US" sz="1400" b="1" dirty="0">
                <a:solidFill>
                  <a:srgbClr val="FF0000"/>
                </a:solidFill>
              </a:rPr>
              <a:t>, </a:t>
            </a:r>
            <a:r>
              <a:rPr lang="ru-RU" sz="1400" b="1" dirty="0">
                <a:solidFill>
                  <a:srgbClr val="FF0000"/>
                </a:solidFill>
              </a:rPr>
              <a:t>ЯФ</a:t>
            </a:r>
            <a:r>
              <a:rPr lang="en-US" sz="1400" b="1" dirty="0">
                <a:solidFill>
                  <a:srgbClr val="FF0000"/>
                </a:solidFill>
              </a:rPr>
              <a:t> 84, 3, 2021</a:t>
            </a:r>
            <a:endParaRPr lang="ru-RU" sz="1400" b="1" dirty="0">
              <a:solidFill>
                <a:srgbClr val="FF0000"/>
              </a:solidFill>
            </a:endParaRPr>
          </a:p>
        </p:txBody>
      </p:sp>
      <p:pic>
        <p:nvPicPr>
          <p:cNvPr id="23" name="Рисунок 22">
            <a:extLst>
              <a:ext uri="{FF2B5EF4-FFF2-40B4-BE49-F238E27FC236}">
                <a16:creationId xmlns:a16="http://schemas.microsoft.com/office/drawing/2014/main" id="{C183D528-06EB-41F8-B3CE-AB3F89964B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7785" y="1364965"/>
            <a:ext cx="3124077" cy="2499262"/>
          </a:xfrm>
          <a:prstGeom prst="rect">
            <a:avLst/>
          </a:prstGeom>
        </p:spPr>
      </p:pic>
      <p:pic>
        <p:nvPicPr>
          <p:cNvPr id="27" name="Рисунок 26">
            <a:extLst>
              <a:ext uri="{FF2B5EF4-FFF2-40B4-BE49-F238E27FC236}">
                <a16:creationId xmlns:a16="http://schemas.microsoft.com/office/drawing/2014/main" id="{8ADB56BC-4C98-44D2-BF5C-544D8D38F0B0}"/>
              </a:ext>
            </a:extLst>
          </p:cNvPr>
          <p:cNvPicPr>
            <a:picLocks noChangeAspect="1"/>
          </p:cNvPicPr>
          <p:nvPr/>
        </p:nvPicPr>
        <p:blipFill>
          <a:blip r:embed="rId5"/>
          <a:stretch>
            <a:fillRect/>
          </a:stretch>
        </p:blipFill>
        <p:spPr>
          <a:xfrm>
            <a:off x="524266" y="4075178"/>
            <a:ext cx="4389084" cy="2003475"/>
          </a:xfrm>
          <a:prstGeom prst="rect">
            <a:avLst/>
          </a:prstGeom>
        </p:spPr>
      </p:pic>
    </p:spTree>
    <p:extLst>
      <p:ext uri="{BB962C8B-B14F-4D97-AF65-F5344CB8AC3E}">
        <p14:creationId xmlns:p14="http://schemas.microsoft.com/office/powerpoint/2010/main" val="22578305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CustomShape 1"/>
          <p:cNvSpPr/>
          <p:nvPr/>
        </p:nvSpPr>
        <p:spPr>
          <a:xfrm>
            <a:off x="1175040" y="70560"/>
            <a:ext cx="9841320" cy="5191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pPr algn="ctr" defTabSz="457200"/>
            <a:r>
              <a:rPr lang="en-US" sz="3200" spc="-1" dirty="0">
                <a:solidFill>
                  <a:srgbClr val="000000"/>
                </a:solidFill>
                <a:latin typeface="Cabin"/>
                <a:ea typeface="DejaVu Sans"/>
              </a:rPr>
              <a:t>ATLAS: SM precision measurements</a:t>
            </a:r>
            <a:endParaRPr lang="en-US" sz="3200" spc="-1" dirty="0">
              <a:solidFill>
                <a:prstClr val="black"/>
              </a:solidFill>
              <a:latin typeface="Arial"/>
            </a:endParaRPr>
          </a:p>
        </p:txBody>
      </p:sp>
      <p:sp>
        <p:nvSpPr>
          <p:cNvPr id="124" name="CustomShape 2"/>
          <p:cNvSpPr/>
          <p:nvPr/>
        </p:nvSpPr>
        <p:spPr>
          <a:xfrm>
            <a:off x="9360" y="700560"/>
            <a:ext cx="6292800" cy="4150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pPr algn="ctr" defTabSz="457200"/>
            <a:r>
              <a:rPr lang="en-US" sz="2200" i="1" spc="-1">
                <a:solidFill>
                  <a:srgbClr val="F58220"/>
                </a:solidFill>
                <a:latin typeface="Arial"/>
                <a:ea typeface="DejaVu Sans"/>
              </a:rPr>
              <a:t>Z</a:t>
            </a:r>
            <a:r>
              <a:rPr lang="en-US" sz="2200" spc="-1">
                <a:solidFill>
                  <a:srgbClr val="F58220"/>
                </a:solidFill>
                <a:latin typeface="Arial"/>
                <a:ea typeface="DejaVu Sans"/>
              </a:rPr>
              <a:t> + </a:t>
            </a:r>
            <a:r>
              <a:rPr lang="en-US" sz="2200" spc="-1">
                <a:solidFill>
                  <a:srgbClr val="F58220"/>
                </a:solidFill>
                <a:latin typeface="Arial"/>
                <a:ea typeface="Arial"/>
              </a:rPr>
              <a:t>≥</a:t>
            </a:r>
            <a:r>
              <a:rPr lang="en-US" sz="2200" spc="-1">
                <a:solidFill>
                  <a:srgbClr val="F58220"/>
                </a:solidFill>
                <a:latin typeface="Arial"/>
                <a:ea typeface="Noto Sans CJK SC Regular"/>
              </a:rPr>
              <a:t>1 or </a:t>
            </a:r>
            <a:r>
              <a:rPr lang="en-US" sz="2200" spc="-1">
                <a:solidFill>
                  <a:srgbClr val="F58220"/>
                </a:solidFill>
                <a:latin typeface="Arial"/>
                <a:ea typeface="Arial"/>
              </a:rPr>
              <a:t>≥</a:t>
            </a:r>
            <a:r>
              <a:rPr lang="en-US" sz="2200" spc="-1">
                <a:solidFill>
                  <a:srgbClr val="F58220"/>
                </a:solidFill>
                <a:latin typeface="Arial"/>
                <a:ea typeface="DejaVu Sans"/>
              </a:rPr>
              <a:t>2 </a:t>
            </a:r>
            <a:r>
              <a:rPr lang="en-US" sz="2200" i="1" spc="-1">
                <a:solidFill>
                  <a:srgbClr val="F58220"/>
                </a:solidFill>
                <a:latin typeface="Arial"/>
                <a:ea typeface="DejaVu Sans"/>
              </a:rPr>
              <a:t>b</a:t>
            </a:r>
            <a:r>
              <a:rPr lang="en-US" sz="2200" spc="-1">
                <a:solidFill>
                  <a:srgbClr val="F58220"/>
                </a:solidFill>
                <a:latin typeface="Arial"/>
                <a:ea typeface="DejaVu Sans"/>
              </a:rPr>
              <a:t>-jets @ 13 TeV (35.6 fb</a:t>
            </a:r>
            <a:r>
              <a:rPr lang="en-US" sz="2200" spc="-1" baseline="33000">
                <a:solidFill>
                  <a:srgbClr val="F58220"/>
                </a:solidFill>
                <a:latin typeface="Arial"/>
                <a:ea typeface="DejaVu Sans"/>
              </a:rPr>
              <a:t>−1</a:t>
            </a:r>
            <a:r>
              <a:rPr lang="en-US" sz="2200" spc="-1">
                <a:solidFill>
                  <a:srgbClr val="F58220"/>
                </a:solidFill>
                <a:latin typeface="Arial"/>
                <a:ea typeface="DejaVu Sans"/>
              </a:rPr>
              <a:t>)</a:t>
            </a:r>
            <a:endParaRPr lang="en-US" sz="2200" spc="-1">
              <a:solidFill>
                <a:prstClr val="black"/>
              </a:solidFill>
              <a:latin typeface="Arial"/>
            </a:endParaRPr>
          </a:p>
        </p:txBody>
      </p:sp>
      <p:pic>
        <p:nvPicPr>
          <p:cNvPr id="125" name="Рисунок 124"/>
          <p:cNvPicPr/>
          <p:nvPr/>
        </p:nvPicPr>
        <p:blipFill>
          <a:blip r:embed="rId3" cstate="screen">
            <a:extLst>
              <a:ext uri="{28A0092B-C50C-407E-A947-70E740481C1C}">
                <a14:useLocalDpi xmlns:a14="http://schemas.microsoft.com/office/drawing/2010/main"/>
              </a:ext>
            </a:extLst>
          </a:blip>
          <a:stretch/>
        </p:blipFill>
        <p:spPr>
          <a:xfrm>
            <a:off x="3951360" y="1115640"/>
            <a:ext cx="3656160" cy="2997720"/>
          </a:xfrm>
          <a:prstGeom prst="rect">
            <a:avLst/>
          </a:prstGeom>
          <a:ln>
            <a:noFill/>
          </a:ln>
        </p:spPr>
      </p:pic>
      <p:pic>
        <p:nvPicPr>
          <p:cNvPr id="126" name="Рисунок 125"/>
          <p:cNvPicPr/>
          <p:nvPr/>
        </p:nvPicPr>
        <p:blipFill>
          <a:blip r:embed="rId4" cstate="screen">
            <a:extLst>
              <a:ext uri="{28A0092B-C50C-407E-A947-70E740481C1C}">
                <a14:useLocalDpi xmlns:a14="http://schemas.microsoft.com/office/drawing/2010/main"/>
              </a:ext>
            </a:extLst>
          </a:blip>
          <a:stretch/>
        </p:blipFill>
        <p:spPr>
          <a:xfrm>
            <a:off x="166320" y="1115640"/>
            <a:ext cx="3656160" cy="2997720"/>
          </a:xfrm>
          <a:prstGeom prst="rect">
            <a:avLst/>
          </a:prstGeom>
          <a:ln>
            <a:noFill/>
          </a:ln>
        </p:spPr>
      </p:pic>
      <p:pic>
        <p:nvPicPr>
          <p:cNvPr id="127" name="Рисунок 126"/>
          <p:cNvPicPr/>
          <p:nvPr/>
        </p:nvPicPr>
        <p:blipFill>
          <a:blip r:embed="rId5" cstate="screen">
            <a:extLst>
              <a:ext uri="{28A0092B-C50C-407E-A947-70E740481C1C}">
                <a14:useLocalDpi xmlns:a14="http://schemas.microsoft.com/office/drawing/2010/main"/>
              </a:ext>
            </a:extLst>
          </a:blip>
          <a:stretch/>
        </p:blipFill>
        <p:spPr>
          <a:xfrm>
            <a:off x="7772400" y="640080"/>
            <a:ext cx="4113360" cy="5814000"/>
          </a:xfrm>
          <a:prstGeom prst="rect">
            <a:avLst/>
          </a:prstGeom>
          <a:ln>
            <a:noFill/>
          </a:ln>
        </p:spPr>
      </p:pic>
      <p:sp>
        <p:nvSpPr>
          <p:cNvPr id="128" name="CustomShape 3"/>
          <p:cNvSpPr/>
          <p:nvPr/>
        </p:nvSpPr>
        <p:spPr>
          <a:xfrm>
            <a:off x="247320" y="4593600"/>
            <a:ext cx="7432200" cy="17143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pPr algn="just" defTabSz="457200">
              <a:lnSpc>
                <a:spcPct val="93000"/>
              </a:lnSpc>
            </a:pPr>
            <a:r>
              <a:rPr lang="en-US" sz="2180" spc="-1">
                <a:solidFill>
                  <a:srgbClr val="F58220"/>
                </a:solidFill>
                <a:latin typeface="Arial"/>
                <a:ea typeface="Noto Sans CJK SC Regular"/>
              </a:rPr>
              <a:t>The 5-flavour number scheme predictions at NLO accuracy agree better with data than 4-flavour number scheme ones. The 4-flavour number scheme predictions underestimate data in events with at least one b-jet (</a:t>
            </a:r>
            <a:r>
              <a:rPr lang="en-US" sz="2180" spc="-1">
                <a:solidFill>
                  <a:srgbClr val="0066B3"/>
                </a:solidFill>
                <a:latin typeface="Arial"/>
                <a:ea typeface="DejaVu Sans"/>
              </a:rPr>
              <a:t>JHEP 07 (2020) 44</a:t>
            </a:r>
            <a:r>
              <a:rPr lang="en-US" sz="2180" spc="-1">
                <a:solidFill>
                  <a:srgbClr val="F58220"/>
                </a:solidFill>
                <a:latin typeface="Arial"/>
                <a:ea typeface="DejaVu Sans"/>
              </a:rPr>
              <a:t>)</a:t>
            </a:r>
            <a:endParaRPr lang="en-US" sz="2180" spc="-1">
              <a:solidFill>
                <a:prstClr val="black"/>
              </a:solidFill>
              <a:latin typeface="Arial"/>
            </a:endParaRPr>
          </a:p>
        </p:txBody>
      </p:sp>
    </p:spTree>
    <p:extLst>
      <p:ext uri="{BB962C8B-B14F-4D97-AF65-F5344CB8AC3E}">
        <p14:creationId xmlns:p14="http://schemas.microsoft.com/office/powerpoint/2010/main" val="49221514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Рисунок 4"/>
          <p:cNvPicPr/>
          <p:nvPr/>
        </p:nvPicPr>
        <p:blipFill>
          <a:blip r:embed="rId3"/>
          <a:stretch/>
        </p:blipFill>
        <p:spPr>
          <a:xfrm>
            <a:off x="192600" y="406440"/>
            <a:ext cx="4776120" cy="3142800"/>
          </a:xfrm>
          <a:prstGeom prst="rect">
            <a:avLst/>
          </a:prstGeom>
          <a:ln>
            <a:noFill/>
          </a:ln>
        </p:spPr>
      </p:pic>
      <p:sp>
        <p:nvSpPr>
          <p:cNvPr id="130" name="CustomShape 1"/>
          <p:cNvSpPr/>
          <p:nvPr/>
        </p:nvSpPr>
        <p:spPr>
          <a:xfrm>
            <a:off x="3461760" y="48960"/>
            <a:ext cx="7026840" cy="57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defTabSz="457200"/>
            <a:r>
              <a:rPr lang="en-US" sz="3200" spc="-1" dirty="0">
                <a:solidFill>
                  <a:srgbClr val="000000"/>
                </a:solidFill>
                <a:latin typeface="Cabin"/>
                <a:ea typeface="DejaVu Sans"/>
              </a:rPr>
              <a:t>JINR participation in the ATLAS Upgrade</a:t>
            </a:r>
            <a:endParaRPr lang="en-US" sz="3200" spc="-1" dirty="0">
              <a:solidFill>
                <a:prstClr val="black"/>
              </a:solidFill>
              <a:latin typeface="Arial"/>
            </a:endParaRPr>
          </a:p>
        </p:txBody>
      </p:sp>
      <p:pic>
        <p:nvPicPr>
          <p:cNvPr id="131" name="Рисунок 7"/>
          <p:cNvPicPr/>
          <p:nvPr/>
        </p:nvPicPr>
        <p:blipFill>
          <a:blip r:embed="rId4" cstate="screen">
            <a:extLst>
              <a:ext uri="{28A0092B-C50C-407E-A947-70E740481C1C}">
                <a14:useLocalDpi xmlns:a14="http://schemas.microsoft.com/office/drawing/2010/main"/>
              </a:ext>
            </a:extLst>
          </a:blip>
          <a:stretch/>
        </p:blipFill>
        <p:spPr>
          <a:xfrm>
            <a:off x="1139760" y="4813200"/>
            <a:ext cx="2565000" cy="1896840"/>
          </a:xfrm>
          <a:prstGeom prst="rect">
            <a:avLst/>
          </a:prstGeom>
          <a:ln>
            <a:noFill/>
          </a:ln>
        </p:spPr>
      </p:pic>
      <p:pic>
        <p:nvPicPr>
          <p:cNvPr id="132" name="Рисунок 6"/>
          <p:cNvPicPr/>
          <p:nvPr/>
        </p:nvPicPr>
        <p:blipFill>
          <a:blip r:embed="rId5" cstate="screen">
            <a:extLst>
              <a:ext uri="{28A0092B-C50C-407E-A947-70E740481C1C}">
                <a14:useLocalDpi xmlns:a14="http://schemas.microsoft.com/office/drawing/2010/main"/>
              </a:ext>
            </a:extLst>
          </a:blip>
          <a:stretch/>
        </p:blipFill>
        <p:spPr>
          <a:xfrm>
            <a:off x="751320" y="3567960"/>
            <a:ext cx="3659040" cy="1221480"/>
          </a:xfrm>
          <a:prstGeom prst="rect">
            <a:avLst/>
          </a:prstGeom>
          <a:ln>
            <a:noFill/>
          </a:ln>
        </p:spPr>
      </p:pic>
      <p:sp>
        <p:nvSpPr>
          <p:cNvPr id="133" name="CustomShape 2"/>
          <p:cNvSpPr/>
          <p:nvPr/>
        </p:nvSpPr>
        <p:spPr>
          <a:xfrm rot="20245800">
            <a:off x="760320" y="6119280"/>
            <a:ext cx="1334880" cy="36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defTabSz="457200"/>
            <a:r>
              <a:rPr lang="en-US" b="1" spc="-1">
                <a:solidFill>
                  <a:srgbClr val="808080"/>
                </a:solidFill>
                <a:ea typeface="DejaVu Sans"/>
              </a:rPr>
              <a:t>INFN cluster</a:t>
            </a:r>
            <a:endParaRPr lang="en-US" spc="-1">
              <a:solidFill>
                <a:prstClr val="black"/>
              </a:solidFill>
              <a:latin typeface="Arial"/>
            </a:endParaRPr>
          </a:p>
        </p:txBody>
      </p:sp>
      <p:sp>
        <p:nvSpPr>
          <p:cNvPr id="134" name="CustomShape 3"/>
          <p:cNvSpPr/>
          <p:nvPr/>
        </p:nvSpPr>
        <p:spPr>
          <a:xfrm rot="20245800">
            <a:off x="231840" y="5430240"/>
            <a:ext cx="1630440" cy="36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defTabSz="457200"/>
            <a:r>
              <a:rPr lang="en-US" b="1" spc="-1">
                <a:solidFill>
                  <a:srgbClr val="808080"/>
                </a:solidFill>
                <a:ea typeface="DejaVu Sans"/>
              </a:rPr>
              <a:t>German cluster</a:t>
            </a:r>
            <a:endParaRPr lang="en-US" spc="-1">
              <a:solidFill>
                <a:prstClr val="black"/>
              </a:solidFill>
              <a:latin typeface="Arial"/>
            </a:endParaRPr>
          </a:p>
        </p:txBody>
      </p:sp>
      <p:sp>
        <p:nvSpPr>
          <p:cNvPr id="135" name="CustomShape 4"/>
          <p:cNvSpPr/>
          <p:nvPr/>
        </p:nvSpPr>
        <p:spPr>
          <a:xfrm rot="20245800">
            <a:off x="3212280" y="5993640"/>
            <a:ext cx="1191600" cy="36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defTabSz="457200"/>
            <a:r>
              <a:rPr lang="en-US" b="1" spc="-1">
                <a:solidFill>
                  <a:srgbClr val="808080"/>
                </a:solidFill>
                <a:ea typeface="DejaVu Sans"/>
              </a:rPr>
              <a:t>CAE Saclay</a:t>
            </a:r>
            <a:endParaRPr lang="en-US" spc="-1">
              <a:solidFill>
                <a:prstClr val="black"/>
              </a:solidFill>
              <a:latin typeface="Arial"/>
            </a:endParaRPr>
          </a:p>
        </p:txBody>
      </p:sp>
      <p:sp>
        <p:nvSpPr>
          <p:cNvPr id="136" name="CustomShape 5"/>
          <p:cNvSpPr/>
          <p:nvPr/>
        </p:nvSpPr>
        <p:spPr>
          <a:xfrm rot="20245800">
            <a:off x="3227760" y="4821840"/>
            <a:ext cx="2145600" cy="362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defTabSz="457200"/>
            <a:r>
              <a:rPr lang="en-US" b="1" spc="-1">
                <a:solidFill>
                  <a:srgbClr val="808080"/>
                </a:solidFill>
                <a:ea typeface="DejaVu Sans"/>
              </a:rPr>
              <a:t>Dubna + Tsessaloniki</a:t>
            </a:r>
            <a:endParaRPr lang="en-US" spc="-1">
              <a:solidFill>
                <a:prstClr val="black"/>
              </a:solidFill>
              <a:latin typeface="Arial"/>
            </a:endParaRPr>
          </a:p>
        </p:txBody>
      </p:sp>
      <p:sp>
        <p:nvSpPr>
          <p:cNvPr id="137" name="CustomShape 6"/>
          <p:cNvSpPr/>
          <p:nvPr/>
        </p:nvSpPr>
        <p:spPr>
          <a:xfrm>
            <a:off x="5129280" y="1654920"/>
            <a:ext cx="7021800" cy="22424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marL="285840" indent="-284040" defTabSz="457200">
              <a:spcAft>
                <a:spcPts val="799"/>
              </a:spcAft>
              <a:buClr>
                <a:srgbClr val="000000"/>
              </a:buClr>
              <a:buFont typeface="Wingdings" charset="2"/>
              <a:buChar char=""/>
            </a:pPr>
            <a:r>
              <a:rPr lang="en-US" spc="-1">
                <a:solidFill>
                  <a:srgbClr val="000000"/>
                </a:solidFill>
                <a:ea typeface="DejaVu Sans"/>
              </a:rPr>
              <a:t>A special workshop was built at DLNP for MM production and assembly</a:t>
            </a:r>
            <a:endParaRPr lang="en-US" spc="-1">
              <a:solidFill>
                <a:prstClr val="black"/>
              </a:solidFill>
              <a:latin typeface="Arial"/>
            </a:endParaRPr>
          </a:p>
          <a:p>
            <a:pPr marL="285840" indent="-284040" defTabSz="457200">
              <a:spcAft>
                <a:spcPts val="799"/>
              </a:spcAft>
              <a:buClr>
                <a:srgbClr val="000000"/>
              </a:buClr>
              <a:buFont typeface="Wingdings" charset="2"/>
              <a:buChar char=""/>
            </a:pPr>
            <a:r>
              <a:rPr lang="en-US" spc="-1">
                <a:solidFill>
                  <a:srgbClr val="000000"/>
                </a:solidFill>
                <a:ea typeface="DejaVu Sans"/>
              </a:rPr>
              <a:t>MM production has started at the end of 2017</a:t>
            </a:r>
            <a:endParaRPr lang="en-US" spc="-1">
              <a:solidFill>
                <a:prstClr val="black"/>
              </a:solidFill>
              <a:latin typeface="Arial"/>
            </a:endParaRPr>
          </a:p>
          <a:p>
            <a:pPr marL="285840" indent="-284040" defTabSz="457200">
              <a:spcAft>
                <a:spcPts val="799"/>
              </a:spcAft>
              <a:buClr>
                <a:srgbClr val="C00000"/>
              </a:buClr>
              <a:buFont typeface="Wingdings" charset="2"/>
              <a:buChar char=""/>
            </a:pPr>
            <a:r>
              <a:rPr lang="en-US" spc="-1">
                <a:solidFill>
                  <a:srgbClr val="C00000"/>
                </a:solidFill>
                <a:ea typeface="DejaVu Sans"/>
              </a:rPr>
              <a:t>24 out of 32 quadruplets are already delivered to CERN!</a:t>
            </a:r>
            <a:endParaRPr lang="en-US" spc="-1">
              <a:solidFill>
                <a:prstClr val="black"/>
              </a:solidFill>
              <a:latin typeface="Arial"/>
            </a:endParaRPr>
          </a:p>
          <a:p>
            <a:pPr marL="285840" indent="-284040" defTabSz="457200">
              <a:spcAft>
                <a:spcPts val="799"/>
              </a:spcAft>
              <a:buClr>
                <a:srgbClr val="000000"/>
              </a:buClr>
              <a:buFont typeface="Wingdings" charset="2"/>
              <a:buChar char=""/>
            </a:pPr>
            <a:r>
              <a:rPr lang="en-US" spc="-1">
                <a:solidFill>
                  <a:srgbClr val="000000"/>
                </a:solidFill>
                <a:ea typeface="DejaVu Sans"/>
              </a:rPr>
              <a:t>Remaining production will be finished by March 2021 </a:t>
            </a:r>
            <a:endParaRPr lang="en-US" spc="-1">
              <a:solidFill>
                <a:prstClr val="black"/>
              </a:solidFill>
              <a:latin typeface="Arial"/>
            </a:endParaRPr>
          </a:p>
          <a:p>
            <a:pPr marL="285840" indent="-284040" defTabSz="457200">
              <a:spcAft>
                <a:spcPts val="799"/>
              </a:spcAft>
              <a:buClr>
                <a:srgbClr val="000000"/>
              </a:buClr>
              <a:buFont typeface="Wingdings" charset="2"/>
              <a:buChar char=""/>
            </a:pPr>
            <a:r>
              <a:rPr lang="en-US" spc="-1">
                <a:solidFill>
                  <a:srgbClr val="000000"/>
                </a:solidFill>
                <a:ea typeface="DejaVu Sans"/>
              </a:rPr>
              <a:t>The team will move to CERN to participate in the wheel’s assembly </a:t>
            </a:r>
            <a:endParaRPr lang="en-US" spc="-1">
              <a:solidFill>
                <a:prstClr val="black"/>
              </a:solidFill>
              <a:latin typeface="Arial"/>
            </a:endParaRPr>
          </a:p>
          <a:p>
            <a:pPr marL="457200" defTabSz="457200">
              <a:spcAft>
                <a:spcPts val="799"/>
              </a:spcAft>
            </a:pPr>
            <a:r>
              <a:rPr lang="en-US" spc="-1">
                <a:solidFill>
                  <a:srgbClr val="000000"/>
                </a:solidFill>
                <a:ea typeface="DejaVu Sans"/>
              </a:rPr>
              <a:t>and NSW commissioning</a:t>
            </a:r>
            <a:endParaRPr lang="en-US" spc="-1">
              <a:solidFill>
                <a:prstClr val="black"/>
              </a:solidFill>
              <a:latin typeface="Arial"/>
            </a:endParaRPr>
          </a:p>
        </p:txBody>
      </p:sp>
      <p:pic>
        <p:nvPicPr>
          <p:cNvPr id="138" name="Рисунок 3"/>
          <p:cNvPicPr/>
          <p:nvPr/>
        </p:nvPicPr>
        <p:blipFill>
          <a:blip r:embed="rId6" cstate="screen">
            <a:extLst>
              <a:ext uri="{28A0092B-C50C-407E-A947-70E740481C1C}">
                <a14:useLocalDpi xmlns:a14="http://schemas.microsoft.com/office/drawing/2010/main"/>
              </a:ext>
            </a:extLst>
          </a:blip>
          <a:stretch/>
        </p:blipFill>
        <p:spPr>
          <a:xfrm>
            <a:off x="9464040" y="4262040"/>
            <a:ext cx="2643120" cy="2265480"/>
          </a:xfrm>
          <a:prstGeom prst="rect">
            <a:avLst/>
          </a:prstGeom>
          <a:ln>
            <a:noFill/>
          </a:ln>
        </p:spPr>
      </p:pic>
      <p:sp>
        <p:nvSpPr>
          <p:cNvPr id="139" name="CustomShape 7"/>
          <p:cNvSpPr/>
          <p:nvPr/>
        </p:nvSpPr>
        <p:spPr>
          <a:xfrm>
            <a:off x="9947880" y="3861000"/>
            <a:ext cx="1996200" cy="45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defTabSz="457200"/>
            <a:r>
              <a:rPr lang="en-US" sz="1200" b="1" spc="-1">
                <a:solidFill>
                  <a:srgbClr val="000000"/>
                </a:solidFill>
                <a:ea typeface="DejaVu Sans"/>
              </a:rPr>
              <a:t>NSW side A at bld. 191 CERN</a:t>
            </a:r>
            <a:endParaRPr lang="en-US" sz="1200" spc="-1">
              <a:solidFill>
                <a:prstClr val="black"/>
              </a:solidFill>
              <a:latin typeface="Arial"/>
            </a:endParaRPr>
          </a:p>
          <a:p>
            <a:pPr algn="ctr" defTabSz="457200"/>
            <a:r>
              <a:rPr lang="en-US" sz="1200" b="1" spc="-1">
                <a:solidFill>
                  <a:srgbClr val="000000"/>
                </a:solidFill>
                <a:ea typeface="DejaVu Sans"/>
              </a:rPr>
              <a:t>(early December 2020)</a:t>
            </a:r>
            <a:endParaRPr lang="en-US" sz="1200" spc="-1">
              <a:solidFill>
                <a:prstClr val="black"/>
              </a:solidFill>
              <a:latin typeface="Arial"/>
            </a:endParaRPr>
          </a:p>
        </p:txBody>
      </p:sp>
      <p:pic>
        <p:nvPicPr>
          <p:cNvPr id="140" name="Рисунок 5"/>
          <p:cNvPicPr/>
          <p:nvPr/>
        </p:nvPicPr>
        <p:blipFill>
          <a:blip r:embed="rId7" cstate="screen">
            <a:extLst>
              <a:ext uri="{28A0092B-C50C-407E-A947-70E740481C1C}">
                <a14:useLocalDpi xmlns:a14="http://schemas.microsoft.com/office/drawing/2010/main"/>
              </a:ext>
            </a:extLst>
          </a:blip>
          <a:stretch/>
        </p:blipFill>
        <p:spPr>
          <a:xfrm>
            <a:off x="5424840" y="4278600"/>
            <a:ext cx="3876120" cy="2265480"/>
          </a:xfrm>
          <a:prstGeom prst="rect">
            <a:avLst/>
          </a:prstGeom>
          <a:ln>
            <a:noFill/>
          </a:ln>
        </p:spPr>
      </p:pic>
      <p:sp>
        <p:nvSpPr>
          <p:cNvPr id="141" name="CustomShape 8"/>
          <p:cNvSpPr/>
          <p:nvPr/>
        </p:nvSpPr>
        <p:spPr>
          <a:xfrm>
            <a:off x="5399280" y="754200"/>
            <a:ext cx="5889960" cy="911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defTabSz="457200"/>
            <a:r>
              <a:rPr lang="en-US" b="1" spc="-1">
                <a:solidFill>
                  <a:srgbClr val="000000"/>
                </a:solidFill>
                <a:ea typeface="DejaVu Sans"/>
              </a:rPr>
              <a:t>Main commitments in Phase-I – ATLAS Muon Spectrometer: </a:t>
            </a:r>
            <a:endParaRPr lang="en-US" spc="-1">
              <a:solidFill>
                <a:prstClr val="black"/>
              </a:solidFill>
              <a:latin typeface="Arial"/>
            </a:endParaRPr>
          </a:p>
          <a:p>
            <a:pPr algn="ctr" defTabSz="457200"/>
            <a:r>
              <a:rPr lang="en-US" b="1" spc="-1">
                <a:solidFill>
                  <a:srgbClr val="000000"/>
                </a:solidFill>
                <a:ea typeface="DejaVu Sans"/>
              </a:rPr>
              <a:t>all Large  Micromegas modules production (LM2) for  </a:t>
            </a:r>
            <a:endParaRPr lang="en-US" spc="-1">
              <a:solidFill>
                <a:prstClr val="black"/>
              </a:solidFill>
              <a:latin typeface="Arial"/>
            </a:endParaRPr>
          </a:p>
          <a:p>
            <a:pPr algn="ctr" defTabSz="457200"/>
            <a:r>
              <a:rPr lang="en-US" b="1" spc="-1">
                <a:solidFill>
                  <a:srgbClr val="000000"/>
                </a:solidFill>
                <a:ea typeface="DejaVu Sans"/>
              </a:rPr>
              <a:t> </a:t>
            </a:r>
            <a:r>
              <a:rPr lang="en-US" b="1" spc="-1">
                <a:solidFill>
                  <a:srgbClr val="C00000"/>
                </a:solidFill>
                <a:ea typeface="DejaVu Sans"/>
              </a:rPr>
              <a:t>New Small Wheels (A &amp; B)</a:t>
            </a:r>
            <a:endParaRPr lang="en-US" spc="-1">
              <a:solidFill>
                <a:prstClr val="black"/>
              </a:solidFill>
              <a:latin typeface="Arial"/>
            </a:endParaRPr>
          </a:p>
        </p:txBody>
      </p:sp>
      <p:sp>
        <p:nvSpPr>
          <p:cNvPr id="15" name="CustomShape 1">
            <a:extLst>
              <a:ext uri="{FF2B5EF4-FFF2-40B4-BE49-F238E27FC236}">
                <a16:creationId xmlns:a16="http://schemas.microsoft.com/office/drawing/2014/main" id="{0A5310D3-BB0F-494D-B1F0-FAF15FDF3197}"/>
              </a:ext>
            </a:extLst>
          </p:cNvPr>
          <p:cNvSpPr/>
          <p:nvPr/>
        </p:nvSpPr>
        <p:spPr>
          <a:xfrm>
            <a:off x="3461760" y="42660"/>
            <a:ext cx="7026840" cy="57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defTabSz="457200"/>
            <a:r>
              <a:rPr lang="en-US" sz="3200" spc="-1" dirty="0">
                <a:solidFill>
                  <a:srgbClr val="000000"/>
                </a:solidFill>
                <a:latin typeface="Cabin"/>
                <a:ea typeface="DejaVu Sans"/>
              </a:rPr>
              <a:t>JINR participation in the ATLAS Upgrade</a:t>
            </a:r>
            <a:endParaRPr lang="en-US" sz="3200" spc="-1" dirty="0">
              <a:solidFill>
                <a:prstClr val="black"/>
              </a:solidFill>
              <a:latin typeface="Arial"/>
            </a:endParaRPr>
          </a:p>
        </p:txBody>
      </p:sp>
    </p:spTree>
    <p:extLst>
      <p:ext uri="{BB962C8B-B14F-4D97-AF65-F5344CB8AC3E}">
        <p14:creationId xmlns:p14="http://schemas.microsoft.com/office/powerpoint/2010/main" val="305495534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507" y="730890"/>
            <a:ext cx="10654018" cy="5992885"/>
          </a:xfrm>
          <a:prstGeom prst="rect">
            <a:avLst/>
          </a:prstGeom>
        </p:spPr>
      </p:pic>
      <p:grpSp>
        <p:nvGrpSpPr>
          <p:cNvPr id="5" name="Группа 4"/>
          <p:cNvGrpSpPr/>
          <p:nvPr/>
        </p:nvGrpSpPr>
        <p:grpSpPr>
          <a:xfrm>
            <a:off x="-2009" y="6627796"/>
            <a:ext cx="12194009" cy="257587"/>
            <a:chOff x="-2008" y="6520259"/>
            <a:chExt cx="9146008" cy="365125"/>
          </a:xfrm>
        </p:grpSpPr>
        <p:grpSp>
          <p:nvGrpSpPr>
            <p:cNvPr id="6" name="Группа 13"/>
            <p:cNvGrpSpPr/>
            <p:nvPr/>
          </p:nvGrpSpPr>
          <p:grpSpPr>
            <a:xfrm>
              <a:off x="-2008" y="6525344"/>
              <a:ext cx="9146008" cy="325536"/>
              <a:chOff x="-2008" y="6525344"/>
              <a:chExt cx="9146008" cy="325536"/>
            </a:xfrm>
          </p:grpSpPr>
          <p:sp>
            <p:nvSpPr>
              <p:cNvPr id="8" name="Прямоугольник 7"/>
              <p:cNvSpPr/>
              <p:nvPr/>
            </p:nvSpPr>
            <p:spPr>
              <a:xfrm>
                <a:off x="-2008" y="6525344"/>
                <a:ext cx="3707904" cy="325536"/>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a:defRPr/>
                </a:pPr>
                <a:r>
                  <a:rPr lang="en-US" kern="0" dirty="0">
                    <a:solidFill>
                      <a:prstClr val="white"/>
                    </a:solidFill>
                  </a:rPr>
                  <a:t>DLNP JINR Sector of Molecular Genetics of the Cell</a:t>
                </a:r>
              </a:p>
            </p:txBody>
          </p:sp>
          <p:cxnSp>
            <p:nvCxnSpPr>
              <p:cNvPr id="9" name="Прямая соединительная линия 8"/>
              <p:cNvCxnSpPr/>
              <p:nvPr/>
            </p:nvCxnSpPr>
            <p:spPr>
              <a:xfrm>
                <a:off x="3707904" y="6533970"/>
                <a:ext cx="5436096" cy="0"/>
              </a:xfrm>
              <a:prstGeom prst="line">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28575" cap="flat" cmpd="sng" algn="ctr">
                <a:solidFill>
                  <a:srgbClr val="8064A2">
                    <a:shade val="95000"/>
                    <a:satMod val="105000"/>
                  </a:srgbClr>
                </a:solidFill>
                <a:prstDash val="solid"/>
              </a:ln>
              <a:effectLst>
                <a:outerShdw blurRad="40000" dist="23000" dir="5400000" rotWithShape="0">
                  <a:srgbClr val="000000">
                    <a:alpha val="35000"/>
                  </a:srgbClr>
                </a:outerShdw>
              </a:effectLst>
            </p:spPr>
          </p:cxnSp>
        </p:grpSp>
        <p:sp>
          <p:nvSpPr>
            <p:cNvPr id="7" name="Номер слайда 16"/>
            <p:cNvSpPr txBox="1">
              <a:spLocks/>
            </p:cNvSpPr>
            <p:nvPr/>
          </p:nvSpPr>
          <p:spPr>
            <a:xfrm>
              <a:off x="6902896" y="6520259"/>
              <a:ext cx="2133600" cy="365125"/>
            </a:xfrm>
            <a:prstGeom prst="rect">
              <a:avLst/>
            </a:prstGeom>
            <a:noFill/>
            <a:ln w="9525" cap="flat" cmpd="sng" algn="ctr">
              <a:noFill/>
              <a:prstDash val="solid"/>
            </a:ln>
            <a:effectLst/>
          </p:spPr>
          <p:txBody>
            <a:bodyPr vert="horz" lIns="91440" tIns="45720" rIns="91440" bIns="45720" rtlCol="0" anchor="ctr"/>
            <a:lstStyle/>
            <a:p>
              <a:pPr algn="r">
                <a:defRPr/>
              </a:pPr>
              <a:endParaRPr lang="en-US" sz="1200" b="1" kern="0" dirty="0">
                <a:solidFill>
                  <a:prstClr val="black"/>
                </a:solidFill>
              </a:endParaRPr>
            </a:p>
          </p:txBody>
        </p:sp>
      </p:grpSp>
      <p:sp>
        <p:nvSpPr>
          <p:cNvPr id="11" name="TextBox 10"/>
          <p:cNvSpPr txBox="1"/>
          <p:nvPr/>
        </p:nvSpPr>
        <p:spPr>
          <a:xfrm>
            <a:off x="389439" y="137232"/>
            <a:ext cx="11828174" cy="461665"/>
          </a:xfrm>
          <a:prstGeom prst="rect">
            <a:avLst/>
          </a:prstGeom>
          <a:noFill/>
        </p:spPr>
        <p:txBody>
          <a:bodyPr wrap="none" rtlCol="0">
            <a:spAutoFit/>
          </a:bodyPr>
          <a:lstStyle/>
          <a:p>
            <a:pPr defTabSz="457200"/>
            <a:r>
              <a:rPr lang="en-US" sz="2400" b="1">
                <a:solidFill>
                  <a:prstClr val="black"/>
                </a:solidFill>
                <a:latin typeface="Times New Roman" panose="02020603050405020304" pitchFamily="18" charset="0"/>
                <a:cs typeface="Times New Roman" panose="02020603050405020304" pitchFamily="18" charset="0"/>
              </a:rPr>
              <a:t>Astrobiology </a:t>
            </a:r>
            <a:r>
              <a:rPr lang="en-US" sz="2400" b="1" dirty="0">
                <a:solidFill>
                  <a:prstClr val="black"/>
                </a:solidFill>
                <a:latin typeface="Times New Roman" panose="02020603050405020304" pitchFamily="18" charset="0"/>
                <a:cs typeface="Times New Roman" panose="02020603050405020304" pitchFamily="18" charset="0"/>
              </a:rPr>
              <a:t>(BNO):Life on the verge – from deep underground to biology of exoplanets</a:t>
            </a:r>
            <a:endParaRPr lang="ru-RU"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5448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Прямоугольник 14">
            <a:extLst>
              <a:ext uri="{FF2B5EF4-FFF2-40B4-BE49-F238E27FC236}">
                <a16:creationId xmlns:a16="http://schemas.microsoft.com/office/drawing/2014/main" id="{81DBD75C-DD5F-4408-9BE4-2D61715B63BC}"/>
              </a:ext>
            </a:extLst>
          </p:cNvPr>
          <p:cNvSpPr/>
          <p:nvPr/>
        </p:nvSpPr>
        <p:spPr>
          <a:xfrm>
            <a:off x="4199185" y="83848"/>
            <a:ext cx="3849900" cy="707886"/>
          </a:xfrm>
          <a:prstGeom prst="rect">
            <a:avLst/>
          </a:prstGeom>
        </p:spPr>
        <p:txBody>
          <a:bodyPr wrap="none">
            <a:spAutoFit/>
          </a:bodyPr>
          <a:lstStyle/>
          <a:p>
            <a:r>
              <a:rPr lang="en-US" sz="4000" cap="small" dirty="0">
                <a:solidFill>
                  <a:srgbClr val="0066CC"/>
                </a:solidFill>
                <a:latin typeface="Calibri" panose="020F0502020204030204" pitchFamily="34" charset="0"/>
                <a:cs typeface="Calibri" panose="020F0502020204030204" pitchFamily="34" charset="0"/>
              </a:rPr>
              <a:t>JINR budget issues</a:t>
            </a:r>
          </a:p>
        </p:txBody>
      </p:sp>
      <p:graphicFrame>
        <p:nvGraphicFramePr>
          <p:cNvPr id="3" name="Диаграмма 2"/>
          <p:cNvGraphicFramePr/>
          <p:nvPr/>
        </p:nvGraphicFramePr>
        <p:xfrm>
          <a:off x="897997" y="1116264"/>
          <a:ext cx="4325473" cy="2122940"/>
        </p:xfrm>
        <a:graphic>
          <a:graphicData uri="http://schemas.openxmlformats.org/drawingml/2006/chart">
            <c:chart xmlns:c="http://schemas.openxmlformats.org/drawingml/2006/chart" xmlns:r="http://schemas.openxmlformats.org/officeDocument/2006/relationships" r:id="rId3"/>
          </a:graphicData>
        </a:graphic>
      </p:graphicFrame>
      <p:sp>
        <p:nvSpPr>
          <p:cNvPr id="4" name="Правая фигурная скобка 3"/>
          <p:cNvSpPr/>
          <p:nvPr/>
        </p:nvSpPr>
        <p:spPr>
          <a:xfrm rot="5400000">
            <a:off x="3658205" y="1845008"/>
            <a:ext cx="126822" cy="2691367"/>
          </a:xfrm>
          <a:prstGeom prst="rightBrace">
            <a:avLst>
              <a:gd name="adj1" fmla="val 49136"/>
              <a:gd name="adj2" fmla="val 50000"/>
            </a:avLst>
          </a:prstGeom>
          <a:noFill/>
          <a:ln w="6350" cap="flat" cmpd="sng" algn="ctr">
            <a:solidFill>
              <a:schemeClr val="tx1">
                <a:lumMod val="65000"/>
                <a:lumOff val="3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prstClr val="white">
                  <a:lumMod val="50000"/>
                </a:prstClr>
              </a:solidFill>
              <a:effectLst/>
              <a:uLnTx/>
              <a:uFillTx/>
              <a:latin typeface="Calibri"/>
              <a:ea typeface="+mn-ea"/>
              <a:cs typeface="+mn-cs"/>
            </a:endParaRPr>
          </a:p>
        </p:txBody>
      </p:sp>
      <p:sp>
        <p:nvSpPr>
          <p:cNvPr id="5" name="TextBox 4"/>
          <p:cNvSpPr txBox="1"/>
          <p:nvPr/>
        </p:nvSpPr>
        <p:spPr>
          <a:xfrm>
            <a:off x="2677698" y="3239588"/>
            <a:ext cx="2084071"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Provisional</a:t>
            </a:r>
            <a:endParaRPr kumimoji="0" lang="ru-RU" sz="1600" b="0"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endParaRPr>
          </a:p>
        </p:txBody>
      </p:sp>
      <p:sp>
        <p:nvSpPr>
          <p:cNvPr id="6" name="TextBox 5"/>
          <p:cNvSpPr txBox="1"/>
          <p:nvPr/>
        </p:nvSpPr>
        <p:spPr>
          <a:xfrm>
            <a:off x="1645037" y="1337857"/>
            <a:ext cx="480940" cy="246221"/>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D8EFF"/>
                </a:solidFill>
                <a:effectLst/>
                <a:uLnTx/>
                <a:uFillTx/>
                <a:latin typeface="Calibri" panose="020F0502020204030204" pitchFamily="34" charset="0"/>
                <a:cs typeface="Calibri" panose="020F0502020204030204" pitchFamily="34" charset="0"/>
              </a:rPr>
              <a:t>223</a:t>
            </a:r>
            <a:r>
              <a:rPr kumimoji="0" lang="ru-RU" sz="1600" b="1" i="0" u="none" strike="noStrike" kern="0" cap="none" spc="0" normalizeH="0" baseline="0" noProof="0" dirty="0">
                <a:ln>
                  <a:noFill/>
                </a:ln>
                <a:solidFill>
                  <a:srgbClr val="1D8EFF"/>
                </a:solidFill>
                <a:effectLst/>
                <a:uLnTx/>
                <a:uFillTx/>
                <a:latin typeface="Calibri" panose="020F0502020204030204" pitchFamily="34" charset="0"/>
                <a:cs typeface="Calibri" panose="020F0502020204030204" pitchFamily="34" charset="0"/>
              </a:rPr>
              <a:t>.</a:t>
            </a:r>
            <a:r>
              <a:rPr kumimoji="0" lang="en-US" sz="1600" b="1" i="0" u="none" strike="noStrike" kern="0" cap="none" spc="0" normalizeH="0" baseline="0" noProof="0" dirty="0">
                <a:ln>
                  <a:noFill/>
                </a:ln>
                <a:solidFill>
                  <a:srgbClr val="1D8EFF"/>
                </a:solidFill>
                <a:effectLst/>
                <a:uLnTx/>
                <a:uFillTx/>
                <a:latin typeface="Calibri" panose="020F0502020204030204" pitchFamily="34" charset="0"/>
                <a:cs typeface="Calibri" panose="020F0502020204030204" pitchFamily="34" charset="0"/>
              </a:rPr>
              <a:t>8</a:t>
            </a:r>
            <a:endParaRPr kumimoji="0" lang="ru-RU" sz="1600" b="1" i="0" u="none" strike="noStrike" kern="0" cap="none" spc="0" normalizeH="0" baseline="0" noProof="0" dirty="0">
              <a:ln>
                <a:noFill/>
              </a:ln>
              <a:solidFill>
                <a:srgbClr val="1D8EFF"/>
              </a:solidFill>
              <a:effectLst/>
              <a:uLnTx/>
              <a:uFillTx/>
              <a:latin typeface="Calibri" panose="020F0502020204030204" pitchFamily="34" charset="0"/>
              <a:cs typeface="Calibri" panose="020F0502020204030204" pitchFamily="34" charset="0"/>
            </a:endParaRPr>
          </a:p>
        </p:txBody>
      </p:sp>
      <p:sp>
        <p:nvSpPr>
          <p:cNvPr id="7" name="TextBox 6"/>
          <p:cNvSpPr txBox="1"/>
          <p:nvPr/>
        </p:nvSpPr>
        <p:spPr>
          <a:xfrm>
            <a:off x="2584111" y="1406322"/>
            <a:ext cx="480940" cy="246221"/>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D8EFF"/>
                </a:solidFill>
                <a:effectLst/>
                <a:uLnTx/>
                <a:uFillTx/>
                <a:latin typeface="Calibri" panose="020F0502020204030204" pitchFamily="34" charset="0"/>
                <a:cs typeface="Calibri" panose="020F0502020204030204" pitchFamily="34" charset="0"/>
              </a:rPr>
              <a:t>217</a:t>
            </a:r>
            <a:r>
              <a:rPr kumimoji="0" lang="ru-RU" sz="1600" b="1" i="0" u="none" strike="noStrike" kern="0" cap="none" spc="0" normalizeH="0" baseline="0" noProof="0" dirty="0">
                <a:ln>
                  <a:noFill/>
                </a:ln>
                <a:solidFill>
                  <a:srgbClr val="1D8EFF"/>
                </a:solidFill>
                <a:effectLst/>
                <a:uLnTx/>
                <a:uFillTx/>
                <a:latin typeface="Calibri" panose="020F0502020204030204" pitchFamily="34" charset="0"/>
                <a:cs typeface="Calibri" panose="020F0502020204030204" pitchFamily="34" charset="0"/>
              </a:rPr>
              <a:t>.</a:t>
            </a:r>
            <a:r>
              <a:rPr kumimoji="0" lang="en-US" sz="1600" b="1" i="0" u="none" strike="noStrike" kern="0" cap="none" spc="0" normalizeH="0" baseline="0" noProof="0" dirty="0">
                <a:ln>
                  <a:noFill/>
                </a:ln>
                <a:solidFill>
                  <a:srgbClr val="1D8EFF"/>
                </a:solidFill>
                <a:effectLst/>
                <a:uLnTx/>
                <a:uFillTx/>
                <a:latin typeface="Calibri" panose="020F0502020204030204" pitchFamily="34" charset="0"/>
                <a:cs typeface="Calibri" panose="020F0502020204030204" pitchFamily="34" charset="0"/>
              </a:rPr>
              <a:t>4</a:t>
            </a:r>
            <a:endParaRPr kumimoji="0" lang="ru-RU" sz="1600" b="1" i="0" u="none" strike="noStrike" kern="0" cap="none" spc="0" normalizeH="0" baseline="0" noProof="0" dirty="0">
              <a:ln>
                <a:noFill/>
              </a:ln>
              <a:solidFill>
                <a:srgbClr val="1D8EFF"/>
              </a:solidFill>
              <a:effectLst/>
              <a:uLnTx/>
              <a:uFillTx/>
              <a:latin typeface="Calibri" panose="020F0502020204030204" pitchFamily="34" charset="0"/>
              <a:cs typeface="Calibri" panose="020F0502020204030204" pitchFamily="34" charset="0"/>
            </a:endParaRPr>
          </a:p>
        </p:txBody>
      </p:sp>
      <p:sp>
        <p:nvSpPr>
          <p:cNvPr id="8" name="TextBox 7"/>
          <p:cNvSpPr txBox="1"/>
          <p:nvPr/>
        </p:nvSpPr>
        <p:spPr>
          <a:xfrm>
            <a:off x="3472385" y="1350556"/>
            <a:ext cx="480940" cy="246221"/>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D8EFF"/>
                </a:solidFill>
                <a:effectLst/>
                <a:uLnTx/>
                <a:uFillTx/>
                <a:latin typeface="Calibri" panose="020F0502020204030204" pitchFamily="34" charset="0"/>
                <a:cs typeface="Calibri" panose="020F0502020204030204" pitchFamily="34" charset="0"/>
              </a:rPr>
              <a:t>222</a:t>
            </a:r>
            <a:r>
              <a:rPr kumimoji="0" lang="ru-RU" sz="1600" b="1" i="0" u="none" strike="noStrike" kern="0" cap="none" spc="0" normalizeH="0" baseline="0" noProof="0" dirty="0">
                <a:ln>
                  <a:noFill/>
                </a:ln>
                <a:solidFill>
                  <a:srgbClr val="1D8EFF"/>
                </a:solidFill>
                <a:effectLst/>
                <a:uLnTx/>
                <a:uFillTx/>
                <a:latin typeface="Calibri" panose="020F0502020204030204" pitchFamily="34" charset="0"/>
                <a:cs typeface="Calibri" panose="020F0502020204030204" pitchFamily="34" charset="0"/>
              </a:rPr>
              <a:t>.</a:t>
            </a:r>
            <a:r>
              <a:rPr kumimoji="0" lang="en-US" sz="1600" b="1" i="0" u="none" strike="noStrike" kern="0" cap="none" spc="0" normalizeH="0" baseline="0" noProof="0" dirty="0">
                <a:ln>
                  <a:noFill/>
                </a:ln>
                <a:solidFill>
                  <a:srgbClr val="1D8EFF"/>
                </a:solidFill>
                <a:effectLst/>
                <a:uLnTx/>
                <a:uFillTx/>
                <a:latin typeface="Calibri" panose="020F0502020204030204" pitchFamily="34" charset="0"/>
                <a:cs typeface="Calibri" panose="020F0502020204030204" pitchFamily="34" charset="0"/>
              </a:rPr>
              <a:t>8</a:t>
            </a:r>
            <a:endParaRPr kumimoji="0" lang="ru-RU" sz="1600" b="1" i="0" u="none" strike="noStrike" kern="0" cap="none" spc="0" normalizeH="0" baseline="0" noProof="0" dirty="0">
              <a:ln>
                <a:noFill/>
              </a:ln>
              <a:solidFill>
                <a:srgbClr val="1D8EFF"/>
              </a:solidFill>
              <a:effectLst/>
              <a:uLnTx/>
              <a:uFillTx/>
              <a:latin typeface="Calibri" panose="020F0502020204030204" pitchFamily="34" charset="0"/>
              <a:cs typeface="Calibri" panose="020F0502020204030204" pitchFamily="34" charset="0"/>
            </a:endParaRPr>
          </a:p>
        </p:txBody>
      </p:sp>
      <p:sp>
        <p:nvSpPr>
          <p:cNvPr id="9" name="TextBox 8"/>
          <p:cNvSpPr txBox="1"/>
          <p:nvPr/>
        </p:nvSpPr>
        <p:spPr>
          <a:xfrm>
            <a:off x="4373359" y="1296941"/>
            <a:ext cx="480940" cy="246221"/>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D8EFF"/>
                </a:solidFill>
                <a:effectLst/>
                <a:uLnTx/>
                <a:uFillTx/>
                <a:latin typeface="Calibri" panose="020F0502020204030204" pitchFamily="34" charset="0"/>
                <a:cs typeface="Calibri" panose="020F0502020204030204" pitchFamily="34" charset="0"/>
              </a:rPr>
              <a:t>2</a:t>
            </a:r>
            <a:r>
              <a:rPr kumimoji="0" lang="ru-RU" sz="1600" b="1" i="0" u="none" strike="noStrike" kern="0" cap="none" spc="0" normalizeH="0" baseline="0" noProof="0" dirty="0">
                <a:ln>
                  <a:noFill/>
                </a:ln>
                <a:solidFill>
                  <a:srgbClr val="1D8EFF"/>
                </a:solidFill>
                <a:effectLst/>
                <a:uLnTx/>
                <a:uFillTx/>
                <a:latin typeface="Calibri" panose="020F0502020204030204" pitchFamily="34" charset="0"/>
                <a:cs typeface="Calibri" panose="020F0502020204030204" pitchFamily="34" charset="0"/>
              </a:rPr>
              <a:t>2</a:t>
            </a:r>
            <a:r>
              <a:rPr kumimoji="0" lang="en-US" sz="1600" b="1" i="0" u="none" strike="noStrike" kern="0" cap="none" spc="0" normalizeH="0" baseline="0" noProof="0" dirty="0">
                <a:ln>
                  <a:noFill/>
                </a:ln>
                <a:solidFill>
                  <a:srgbClr val="1D8EFF"/>
                </a:solidFill>
                <a:effectLst/>
                <a:uLnTx/>
                <a:uFillTx/>
                <a:latin typeface="Calibri" panose="020F0502020204030204" pitchFamily="34" charset="0"/>
                <a:cs typeface="Calibri" panose="020F0502020204030204" pitchFamily="34" charset="0"/>
              </a:rPr>
              <a:t>8</a:t>
            </a:r>
            <a:r>
              <a:rPr kumimoji="0" lang="ru-RU" sz="1600" b="1" i="0" u="none" strike="noStrike" kern="0" cap="none" spc="0" normalizeH="0" baseline="0" noProof="0" dirty="0">
                <a:ln>
                  <a:noFill/>
                </a:ln>
                <a:solidFill>
                  <a:srgbClr val="1D8EFF"/>
                </a:solidFill>
                <a:effectLst/>
                <a:uLnTx/>
                <a:uFillTx/>
                <a:latin typeface="Calibri" panose="020F0502020204030204" pitchFamily="34" charset="0"/>
                <a:cs typeface="Calibri" panose="020F0502020204030204" pitchFamily="34" charset="0"/>
              </a:rPr>
              <a:t>.</a:t>
            </a:r>
            <a:r>
              <a:rPr kumimoji="0" lang="en-US" sz="1600" b="1" i="0" u="none" strike="noStrike" kern="0" cap="none" spc="0" normalizeH="0" baseline="0" noProof="0" dirty="0">
                <a:ln>
                  <a:noFill/>
                </a:ln>
                <a:solidFill>
                  <a:srgbClr val="1D8EFF"/>
                </a:solidFill>
                <a:effectLst/>
                <a:uLnTx/>
                <a:uFillTx/>
                <a:latin typeface="Calibri" panose="020F0502020204030204" pitchFamily="34" charset="0"/>
                <a:cs typeface="Calibri" panose="020F0502020204030204" pitchFamily="34" charset="0"/>
              </a:rPr>
              <a:t>4</a:t>
            </a:r>
            <a:endParaRPr kumimoji="0" lang="ru-RU" sz="1600" b="1" i="0" u="none" strike="noStrike" kern="0" cap="none" spc="0" normalizeH="0" baseline="0" noProof="0" dirty="0">
              <a:ln>
                <a:noFill/>
              </a:ln>
              <a:solidFill>
                <a:srgbClr val="1D8EFF"/>
              </a:solidFill>
              <a:effectLst/>
              <a:uLnTx/>
              <a:uFillTx/>
              <a:latin typeface="Calibri" panose="020F0502020204030204" pitchFamily="34" charset="0"/>
              <a:cs typeface="Calibri" panose="020F0502020204030204" pitchFamily="34" charset="0"/>
            </a:endParaRPr>
          </a:p>
        </p:txBody>
      </p:sp>
      <p:cxnSp>
        <p:nvCxnSpPr>
          <p:cNvPr id="10" name="Прямая соединительная линия 9"/>
          <p:cNvCxnSpPr/>
          <p:nvPr/>
        </p:nvCxnSpPr>
        <p:spPr>
          <a:xfrm>
            <a:off x="759718" y="1606662"/>
            <a:ext cx="980237" cy="68897"/>
          </a:xfrm>
          <a:prstGeom prst="line">
            <a:avLst/>
          </a:prstGeom>
          <a:noFill/>
          <a:ln w="6350" cap="flat" cmpd="sng" algn="ctr">
            <a:solidFill>
              <a:sysClr val="window" lastClr="FFFFFF">
                <a:lumMod val="65000"/>
              </a:sysClr>
            </a:solidFill>
            <a:prstDash val="solid"/>
            <a:miter lim="800000"/>
          </a:ln>
          <a:effectLst/>
        </p:spPr>
      </p:cxnSp>
      <p:sp>
        <p:nvSpPr>
          <p:cNvPr id="11" name="TextBox 10"/>
          <p:cNvSpPr txBox="1"/>
          <p:nvPr/>
        </p:nvSpPr>
        <p:spPr>
          <a:xfrm>
            <a:off x="24127" y="1296323"/>
            <a:ext cx="935263"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Carry-forward from 2020</a:t>
            </a:r>
            <a:endParaRPr kumimoji="0" lang="ru-RU" sz="1200" b="0" i="0" u="none" strike="noStrike" kern="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17" name="Rectangle 2"/>
          <p:cNvSpPr txBox="1">
            <a:spLocks noChangeArrowheads="1"/>
          </p:cNvSpPr>
          <p:nvPr/>
        </p:nvSpPr>
        <p:spPr>
          <a:xfrm>
            <a:off x="6631178" y="542878"/>
            <a:ext cx="5062406" cy="563563"/>
          </a:xfrm>
          <a:prstGeom prst="rect">
            <a:avLst/>
          </a:prstGeom>
          <a:noFill/>
          <a:ln/>
        </p:spPr>
        <p:txBody>
          <a:bodyPr vert="horz" lIns="91440" tIns="45720" rIns="91440" bIns="4572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Priorities of the JINR budget for 2021</a:t>
            </a:r>
          </a:p>
        </p:txBody>
      </p:sp>
      <p:sp>
        <p:nvSpPr>
          <p:cNvPr id="18" name="TextBox 17"/>
          <p:cNvSpPr txBox="1"/>
          <p:nvPr/>
        </p:nvSpPr>
        <p:spPr>
          <a:xfrm>
            <a:off x="6107287" y="975165"/>
            <a:ext cx="5848360" cy="2662267"/>
          </a:xfrm>
          <a:prstGeom prst="rect">
            <a:avLst/>
          </a:prstGeom>
          <a:noFill/>
        </p:spPr>
        <p:txBody>
          <a:bodyPr wrap="square" rtlCol="0">
            <a:spAutoFit/>
          </a:bodyPr>
          <a:lstStyle/>
          <a:p>
            <a:pPr marL="177800" marR="0" lvl="0" indent="-177800" algn="just" defTabSz="914400" eaLnBrk="1" fontAlgn="auto" latinLnBrk="0" hangingPunct="1">
              <a:lnSpc>
                <a:spcPct val="100000"/>
              </a:lnSpc>
              <a:spcBef>
                <a:spcPts val="600"/>
              </a:spcBef>
              <a:spcAft>
                <a:spcPts val="0"/>
              </a:spcAft>
              <a:buClrTx/>
              <a:buSzTx/>
              <a:buFontTx/>
              <a:buNone/>
              <a:tabLst/>
              <a:defRPr/>
            </a:pPr>
            <a:r>
              <a:rPr kumimoji="0" lang="en-US" b="0" i="0" u="none" strike="noStrike" kern="0" cap="none" spc="0" normalizeH="0" baseline="0" noProof="0" dirty="0">
                <a:ln>
                  <a:noFill/>
                </a:ln>
                <a:solidFill>
                  <a:srgbClr val="0066FF"/>
                </a:solidFill>
                <a:effectLst/>
                <a:uLnTx/>
                <a:uFillTx/>
                <a:latin typeface="Calibri" panose="020F0502020204030204" pitchFamily="34" charset="0"/>
                <a:cs typeface="Calibri" panose="020F0502020204030204" pitchFamily="34" charset="0"/>
                <a:sym typeface="Symbol"/>
              </a:rPr>
              <a:t></a:t>
            </a:r>
            <a:r>
              <a:rPr kumimoji="0" lang="en-US" sz="1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Symbol"/>
              </a:rPr>
              <a:t> </a:t>
            </a:r>
            <a:r>
              <a:rPr kumimoji="0" lang="en-US" sz="1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Financing of</a:t>
            </a:r>
            <a:r>
              <a:rPr kumimoji="0" lang="ru-RU" sz="1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 research projects and experiments</a:t>
            </a:r>
            <a:r>
              <a:rPr kumimoji="0" lang="ru-RU" sz="1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in accordance with the Seven-Year Plan for the Development of JINR </a:t>
            </a:r>
            <a:endParaRPr kumimoji="0" lang="ru-RU" sz="1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177800" marR="0" lvl="0" indent="-177800" algn="just" defTabSz="914400" eaLnBrk="1" fontAlgn="auto" latinLnBrk="0" hangingPunct="1">
              <a:lnSpc>
                <a:spcPct val="100000"/>
              </a:lnSpc>
              <a:spcBef>
                <a:spcPts val="600"/>
              </a:spcBef>
              <a:spcAft>
                <a:spcPts val="0"/>
              </a:spcAft>
              <a:buClrTx/>
              <a:buSzTx/>
              <a:buFontTx/>
              <a:buNone/>
              <a:tabLst/>
              <a:defRPr/>
            </a:pPr>
            <a:r>
              <a:rPr kumimoji="0" lang="en-US" b="0" i="0" u="none" strike="noStrike" kern="0" cap="none" spc="0" normalizeH="0" baseline="0" noProof="0" dirty="0">
                <a:ln>
                  <a:noFill/>
                </a:ln>
                <a:solidFill>
                  <a:srgbClr val="0066FF"/>
                </a:solidFill>
                <a:effectLst/>
                <a:uLnTx/>
                <a:uFillTx/>
                <a:latin typeface="Calibri" panose="020F0502020204030204" pitchFamily="34" charset="0"/>
                <a:cs typeface="Calibri" panose="020F0502020204030204" pitchFamily="34" charset="0"/>
                <a:sym typeface="Symbol"/>
              </a:rPr>
              <a:t></a:t>
            </a:r>
            <a:r>
              <a:rPr kumimoji="0" lang="en-US" sz="1600" b="0" i="0" u="none" strike="noStrike" kern="0" cap="none" spc="0" normalizeH="0" baseline="0" noProof="0" dirty="0">
                <a:ln>
                  <a:noFill/>
                </a:ln>
                <a:solidFill>
                  <a:srgbClr val="0066FF"/>
                </a:solidFill>
                <a:effectLst/>
                <a:uLnTx/>
                <a:uFillTx/>
                <a:latin typeface="Calibri" panose="020F0502020204030204" pitchFamily="34" charset="0"/>
                <a:cs typeface="Calibri" panose="020F0502020204030204" pitchFamily="34" charset="0"/>
                <a:sym typeface="Symbol"/>
              </a:rPr>
              <a:t> </a:t>
            </a:r>
            <a:r>
              <a:rPr kumimoji="0" lang="en-US" sz="1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Ensuring a competitive level of remuneration for the employees of JINR</a:t>
            </a:r>
          </a:p>
          <a:p>
            <a:pPr marL="177800" marR="0" lvl="0" indent="-177800" algn="just" defTabSz="914400" eaLnBrk="1" fontAlgn="auto" latinLnBrk="0" hangingPunct="1">
              <a:lnSpc>
                <a:spcPct val="100000"/>
              </a:lnSpc>
              <a:spcBef>
                <a:spcPts val="600"/>
              </a:spcBef>
              <a:spcAft>
                <a:spcPts val="0"/>
              </a:spcAft>
              <a:buClrTx/>
              <a:buSzTx/>
              <a:buFontTx/>
              <a:buNone/>
              <a:tabLst/>
              <a:defRPr/>
            </a:pPr>
            <a:r>
              <a:rPr kumimoji="0" lang="en-US" b="0" i="0" u="none" strike="noStrike" kern="0" cap="none" spc="0" normalizeH="0" baseline="0" noProof="0" dirty="0">
                <a:ln>
                  <a:noFill/>
                </a:ln>
                <a:solidFill>
                  <a:srgbClr val="0066FF"/>
                </a:solidFill>
                <a:effectLst/>
                <a:uLnTx/>
                <a:uFillTx/>
                <a:latin typeface="Calibri" panose="020F0502020204030204" pitchFamily="34" charset="0"/>
                <a:cs typeface="Calibri" panose="020F0502020204030204" pitchFamily="34" charset="0"/>
                <a:sym typeface="Symbol"/>
              </a:rPr>
              <a:t></a:t>
            </a:r>
            <a:r>
              <a:rPr kumimoji="0" lang="en-US" sz="1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Symbol"/>
              </a:rPr>
              <a:t> </a:t>
            </a:r>
            <a:r>
              <a:rPr kumimoji="0" lang="en-US" sz="1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Development of the JINR's engineering infrastructure to support the operation of newly commissioned and modernized experimental facilities</a:t>
            </a:r>
          </a:p>
          <a:p>
            <a:pPr marL="177800" marR="0" lvl="0" indent="-177800" algn="just" defTabSz="914400" eaLnBrk="1" fontAlgn="auto" latinLnBrk="0" hangingPunct="1">
              <a:lnSpc>
                <a:spcPct val="100000"/>
              </a:lnSpc>
              <a:spcBef>
                <a:spcPts val="600"/>
              </a:spcBef>
              <a:spcAft>
                <a:spcPts val="0"/>
              </a:spcAft>
              <a:buClrTx/>
              <a:buSzTx/>
              <a:buFontTx/>
              <a:buNone/>
              <a:tabLst/>
              <a:defRPr/>
            </a:pPr>
            <a:r>
              <a:rPr kumimoji="0" lang="en-US" b="0" i="0" u="none" strike="noStrike" kern="0" cap="none" spc="0" normalizeH="0" baseline="0" noProof="0" dirty="0">
                <a:ln>
                  <a:noFill/>
                </a:ln>
                <a:solidFill>
                  <a:srgbClr val="0066FF"/>
                </a:solidFill>
                <a:effectLst/>
                <a:uLnTx/>
                <a:uFillTx/>
                <a:latin typeface="Calibri" panose="020F0502020204030204" pitchFamily="34" charset="0"/>
                <a:cs typeface="Calibri" panose="020F0502020204030204" pitchFamily="34" charset="0"/>
                <a:sym typeface="Symbol"/>
              </a:rPr>
              <a:t></a:t>
            </a:r>
            <a:r>
              <a:rPr kumimoji="0" lang="en-US" sz="1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Symbol"/>
              </a:rPr>
              <a:t> </a:t>
            </a:r>
            <a:r>
              <a:rPr kumimoji="0" lang="en-US" sz="1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Improving the working and living conditions of the JINR employees and guests</a:t>
            </a:r>
            <a:endParaRPr kumimoji="0" lang="ru-RU" sz="1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44" name="Прямая соединительная линия 43"/>
          <p:cNvCxnSpPr/>
          <p:nvPr/>
        </p:nvCxnSpPr>
        <p:spPr>
          <a:xfrm>
            <a:off x="217714" y="3587214"/>
            <a:ext cx="1173726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5" name="Рисунок 4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5136" y="4076721"/>
            <a:ext cx="4575493" cy="2784362"/>
          </a:xfrm>
          <a:prstGeom prst="rect">
            <a:avLst/>
          </a:prstGeom>
        </p:spPr>
      </p:pic>
      <p:sp>
        <p:nvSpPr>
          <p:cNvPr id="46" name="Прямоугольник 45"/>
          <p:cNvSpPr/>
          <p:nvPr/>
        </p:nvSpPr>
        <p:spPr>
          <a:xfrm>
            <a:off x="385201" y="3693352"/>
            <a:ext cx="5320687" cy="338554"/>
          </a:xfrm>
          <a:prstGeom prst="rect">
            <a:avLst/>
          </a:prstGeom>
        </p:spPr>
        <p:txBody>
          <a:bodyPr wrap="none">
            <a:spAutoFit/>
          </a:bodyPr>
          <a:lstStyle/>
          <a:p>
            <a:pPr lvl="0">
              <a:defRPr/>
            </a:pPr>
            <a:r>
              <a:rPr lang="en-US" sz="1600" b="1" kern="0" dirty="0">
                <a:solidFill>
                  <a:prstClr val="black"/>
                </a:solidFill>
                <a:latin typeface="Calibri" panose="020F0502020204030204" pitchFamily="34" charset="0"/>
                <a:cs typeface="Calibri" panose="020F0502020204030204" pitchFamily="34" charset="0"/>
              </a:rPr>
              <a:t>Breakdown of expenditure by consolidated items for 2021</a:t>
            </a:r>
          </a:p>
        </p:txBody>
      </p:sp>
      <p:sp>
        <p:nvSpPr>
          <p:cNvPr id="47" name="Прямоугольник 46">
            <a:extLst>
              <a:ext uri="{FF2B5EF4-FFF2-40B4-BE49-F238E27FC236}">
                <a16:creationId xmlns:a16="http://schemas.microsoft.com/office/drawing/2014/main" id="{81DBD75C-DD5F-4408-9BE4-2D61715B63BC}"/>
              </a:ext>
            </a:extLst>
          </p:cNvPr>
          <p:cNvSpPr/>
          <p:nvPr/>
        </p:nvSpPr>
        <p:spPr>
          <a:xfrm>
            <a:off x="2325745" y="767887"/>
            <a:ext cx="1664238" cy="338554"/>
          </a:xfrm>
          <a:prstGeom prst="rect">
            <a:avLst/>
          </a:prstGeom>
        </p:spPr>
        <p:txBody>
          <a:bodyPr wrap="none">
            <a:spAutoFit/>
          </a:bodyPr>
          <a:lstStyle/>
          <a:p>
            <a:r>
              <a:rPr lang="en-US" sz="1600" b="1" kern="0" dirty="0">
                <a:solidFill>
                  <a:prstClr val="black"/>
                </a:solidFill>
                <a:latin typeface="Calibri" panose="020F0502020204030204" pitchFamily="34" charset="0"/>
                <a:cs typeface="Calibri" panose="020F0502020204030204" pitchFamily="34" charset="0"/>
              </a:rPr>
              <a:t>JINR budget (M$)</a:t>
            </a:r>
          </a:p>
        </p:txBody>
      </p:sp>
      <p:pic>
        <p:nvPicPr>
          <p:cNvPr id="50" name="Рисунок 4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34633" y="4171606"/>
            <a:ext cx="6171015" cy="2592026"/>
          </a:xfrm>
          <a:prstGeom prst="rect">
            <a:avLst/>
          </a:prstGeom>
        </p:spPr>
      </p:pic>
      <p:sp>
        <p:nvSpPr>
          <p:cNvPr id="51" name="Прямоугольник 50"/>
          <p:cNvSpPr/>
          <p:nvPr/>
        </p:nvSpPr>
        <p:spPr>
          <a:xfrm>
            <a:off x="6634294" y="3687650"/>
            <a:ext cx="5320687"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dirty="0">
                <a:solidFill>
                  <a:prstClr val="black"/>
                </a:solidFill>
                <a:latin typeface="Calibri" panose="020F0502020204030204" pitchFamily="34" charset="0"/>
                <a:cs typeface="Calibri" panose="020F0502020204030204" pitchFamily="34" charset="0"/>
              </a:rPr>
              <a:t>Breakdown of expenditure by the fields of research for 2021</a:t>
            </a:r>
            <a:endParaRPr lang="ru-RU" sz="1600" b="1" kern="0" dirty="0">
              <a:solidFill>
                <a:prstClr val="black"/>
              </a:solidFill>
              <a:latin typeface="Calibri" panose="020F0502020204030204" pitchFamily="34" charset="0"/>
              <a:cs typeface="Calibri" panose="020F0502020204030204" pitchFamily="34" charset="0"/>
            </a:endParaRPr>
          </a:p>
        </p:txBody>
      </p:sp>
      <p:cxnSp>
        <p:nvCxnSpPr>
          <p:cNvPr id="54" name="Прямая соединительная линия 53"/>
          <p:cNvCxnSpPr/>
          <p:nvPr/>
        </p:nvCxnSpPr>
        <p:spPr>
          <a:xfrm>
            <a:off x="5988958" y="893622"/>
            <a:ext cx="0" cy="58700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 name="Группа 1">
            <a:extLst>
              <a:ext uri="{FF2B5EF4-FFF2-40B4-BE49-F238E27FC236}">
                <a16:creationId xmlns:a16="http://schemas.microsoft.com/office/drawing/2014/main" id="{5E9EDF3D-4FEE-4B5A-9FC3-ABBF78ABC12C}"/>
              </a:ext>
            </a:extLst>
          </p:cNvPr>
          <p:cNvGrpSpPr/>
          <p:nvPr/>
        </p:nvGrpSpPr>
        <p:grpSpPr>
          <a:xfrm>
            <a:off x="1" y="132670"/>
            <a:ext cx="1352550" cy="813904"/>
            <a:chOff x="1" y="132670"/>
            <a:chExt cx="1352550" cy="813904"/>
          </a:xfrm>
        </p:grpSpPr>
        <p:pic>
          <p:nvPicPr>
            <p:cNvPr id="21" name="Рисунок 20">
              <a:extLst>
                <a:ext uri="{FF2B5EF4-FFF2-40B4-BE49-F238E27FC236}">
                  <a16:creationId xmlns:a16="http://schemas.microsoft.com/office/drawing/2014/main" id="{AFCA953A-BF22-4309-B22A-99F370D898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22" name="Прямоугольник 21">
              <a:extLst>
                <a:ext uri="{FF2B5EF4-FFF2-40B4-BE49-F238E27FC236}">
                  <a16:creationId xmlns:a16="http://schemas.microsoft.com/office/drawing/2014/main" id="{6C805F6D-05A2-4BB6-9855-AC222FB15502}"/>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3609845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CF3AD16-A7B8-46EE-BED4-DCAC27DBDD5E}"/>
              </a:ext>
            </a:extLst>
          </p:cNvPr>
          <p:cNvPicPr>
            <a:picLocks noChangeAspect="1"/>
          </p:cNvPicPr>
          <p:nvPr/>
        </p:nvPicPr>
        <p:blipFill>
          <a:blip r:embed="rId3"/>
          <a:stretch>
            <a:fillRect/>
          </a:stretch>
        </p:blipFill>
        <p:spPr>
          <a:xfrm>
            <a:off x="0" y="-540"/>
            <a:ext cx="12192000" cy="1200912"/>
          </a:xfrm>
          <a:prstGeom prst="rect">
            <a:avLst/>
          </a:prstGeom>
        </p:spPr>
      </p:pic>
      <p:sp>
        <p:nvSpPr>
          <p:cNvPr id="12" name="TextBox 11">
            <a:extLst>
              <a:ext uri="{FF2B5EF4-FFF2-40B4-BE49-F238E27FC236}">
                <a16:creationId xmlns:a16="http://schemas.microsoft.com/office/drawing/2014/main" id="{01FE09BE-27D5-4B20-818C-4BB5FAE89D78}"/>
              </a:ext>
            </a:extLst>
          </p:cNvPr>
          <p:cNvSpPr txBox="1"/>
          <p:nvPr/>
        </p:nvSpPr>
        <p:spPr>
          <a:xfrm>
            <a:off x="0" y="736428"/>
            <a:ext cx="12192000" cy="707886"/>
          </a:xfrm>
          <a:prstGeom prst="rect">
            <a:avLst/>
          </a:prstGeom>
          <a:solidFill>
            <a:schemeClr val="tx2">
              <a:lumMod val="60000"/>
              <a:lumOff val="40000"/>
            </a:schemeClr>
          </a:solidFill>
        </p:spPr>
        <p:txBody>
          <a:bodyPr wrap="square">
            <a:spAutoFit/>
          </a:bodyPr>
          <a:lstStyle/>
          <a:p>
            <a:pPr algn="ctr" eaLnBrk="0" fontAlgn="base" hangingPunct="0">
              <a:spcBef>
                <a:spcPct val="0"/>
              </a:spcBef>
              <a:spcAft>
                <a:spcPct val="0"/>
              </a:spcAft>
            </a:pPr>
            <a:r>
              <a:rPr lang="en-GB" sz="2000" b="1" dirty="0">
                <a:solidFill>
                  <a:srgbClr val="FFFF00"/>
                </a:solidFill>
                <a:latin typeface="Arial" panose="020B0604020202020204" pitchFamily="34" charset="0"/>
                <a:ea typeface="Calibri" panose="020F0502020204030204" pitchFamily="34" charset="0"/>
                <a:cs typeface="Arial" panose="020B0604020202020204" pitchFamily="34" charset="0"/>
              </a:rPr>
              <a:t>Structural and Magnetic Phase Transitions in van der Waals Material </a:t>
            </a:r>
            <a:r>
              <a:rPr lang="en-GB" sz="2000" b="1" dirty="0" err="1">
                <a:solidFill>
                  <a:srgbClr val="FFFF00"/>
                </a:solidFill>
                <a:latin typeface="Arial" panose="020B0604020202020204" pitchFamily="34" charset="0"/>
                <a:ea typeface="Calibri" panose="020F0502020204030204" pitchFamily="34" charset="0"/>
                <a:cs typeface="Arial" panose="020B0604020202020204" pitchFamily="34" charset="0"/>
              </a:rPr>
              <a:t>FePS</a:t>
            </a:r>
            <a:r>
              <a:rPr lang="ru-RU" sz="2000" b="1" baseline="-25000" dirty="0">
                <a:solidFill>
                  <a:srgbClr val="FFFF00"/>
                </a:solidFill>
                <a:latin typeface="Arial" panose="020B0604020202020204" pitchFamily="34" charset="0"/>
                <a:ea typeface="Calibri" panose="020F0502020204030204" pitchFamily="34" charset="0"/>
                <a:cs typeface="Arial" panose="020B0604020202020204" pitchFamily="34" charset="0"/>
              </a:rPr>
              <a:t>3</a:t>
            </a:r>
            <a:r>
              <a:rPr lang="en-GB" sz="2000" b="1" dirty="0">
                <a:solidFill>
                  <a:srgbClr val="FFFF00"/>
                </a:solidFill>
                <a:latin typeface="Arial" panose="020B0604020202020204" pitchFamily="34" charset="0"/>
                <a:ea typeface="Calibri" panose="020F0502020204030204" pitchFamily="34" charset="0"/>
                <a:cs typeface="Arial" panose="020B0604020202020204" pitchFamily="34" charset="0"/>
              </a:rPr>
              <a:t> under Variation of Thermodynamic Parameters</a:t>
            </a:r>
            <a:endParaRPr lang="ru-RU" sz="2000" dirty="0">
              <a:solidFill>
                <a:srgbClr val="FFFF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844994D-3CBC-47FC-89E6-D82973EF80B5}"/>
              </a:ext>
            </a:extLst>
          </p:cNvPr>
          <p:cNvSpPr txBox="1"/>
          <p:nvPr/>
        </p:nvSpPr>
        <p:spPr>
          <a:xfrm>
            <a:off x="1452521" y="6199949"/>
            <a:ext cx="9572530" cy="369332"/>
          </a:xfrm>
          <a:prstGeom prst="rect">
            <a:avLst/>
          </a:prstGeom>
          <a:solidFill>
            <a:srgbClr val="FFFF00"/>
          </a:solidFill>
        </p:spPr>
        <p:txBody>
          <a:bodyPr wrap="square" rtlCol="0">
            <a:spAutoFit/>
          </a:bodyPr>
          <a:lstStyle/>
          <a:p>
            <a:pPr eaLnBrk="0" fontAlgn="base" hangingPunct="0">
              <a:spcBef>
                <a:spcPct val="0"/>
              </a:spcBef>
              <a:spcAft>
                <a:spcPct val="0"/>
              </a:spcAft>
            </a:pPr>
            <a:r>
              <a:rPr lang="en-GB" b="1" dirty="0" err="1">
                <a:solidFill>
                  <a:srgbClr val="FF0000"/>
                </a:solidFill>
                <a:cs typeface="Arial" panose="020B0604020202020204" pitchFamily="34" charset="0"/>
              </a:rPr>
              <a:t>M.J.Coak</a:t>
            </a:r>
            <a:r>
              <a:rPr lang="en-GB" b="1" dirty="0">
                <a:solidFill>
                  <a:srgbClr val="FF0000"/>
                </a:solidFill>
                <a:cs typeface="Arial" panose="020B0604020202020204" pitchFamily="34" charset="0"/>
              </a:rPr>
              <a:t>, …, </a:t>
            </a:r>
            <a:r>
              <a:rPr lang="en-GB" b="1" dirty="0" err="1">
                <a:solidFill>
                  <a:srgbClr val="FF0000"/>
                </a:solidFill>
                <a:cs typeface="Arial" panose="020B0604020202020204" pitchFamily="34" charset="0"/>
              </a:rPr>
              <a:t>D.P.Kozlenko</a:t>
            </a:r>
            <a:r>
              <a:rPr lang="en-GB" b="1" dirty="0">
                <a:solidFill>
                  <a:srgbClr val="FF0000"/>
                </a:solidFill>
                <a:cs typeface="Arial" panose="020B0604020202020204" pitchFamily="34" charset="0"/>
              </a:rPr>
              <a:t>, </a:t>
            </a:r>
            <a:r>
              <a:rPr lang="en-GB" b="1" dirty="0" err="1">
                <a:solidFill>
                  <a:srgbClr val="FF0000"/>
                </a:solidFill>
                <a:cs typeface="Arial" panose="020B0604020202020204" pitchFamily="34" charset="0"/>
              </a:rPr>
              <a:t>S.E.Kichanov</a:t>
            </a:r>
            <a:r>
              <a:rPr lang="en-GB" b="1" dirty="0">
                <a:solidFill>
                  <a:srgbClr val="FF0000"/>
                </a:solidFill>
                <a:cs typeface="Arial" panose="020B0604020202020204" pitchFamily="34" charset="0"/>
              </a:rPr>
              <a:t>, </a:t>
            </a:r>
            <a:r>
              <a:rPr lang="en-GB" b="1" dirty="0" err="1">
                <a:solidFill>
                  <a:srgbClr val="FF0000"/>
                </a:solidFill>
                <a:cs typeface="Arial" panose="020B0604020202020204" pitchFamily="34" charset="0"/>
              </a:rPr>
              <a:t>B.N.Savenko</a:t>
            </a:r>
            <a:r>
              <a:rPr lang="en-GB" b="1" dirty="0">
                <a:solidFill>
                  <a:srgbClr val="FF0000"/>
                </a:solidFill>
                <a:cs typeface="Arial" panose="020B0604020202020204" pitchFamily="34" charset="0"/>
              </a:rPr>
              <a:t> et al., Phys. Rev. X (2021)</a:t>
            </a:r>
            <a:endParaRPr lang="ru-RU" b="1" dirty="0">
              <a:solidFill>
                <a:srgbClr val="FF0000"/>
              </a:solidFill>
              <a:cs typeface="Arial" panose="020B0604020202020204" pitchFamily="34" charset="0"/>
            </a:endParaRPr>
          </a:p>
        </p:txBody>
      </p:sp>
      <p:grpSp>
        <p:nvGrpSpPr>
          <p:cNvPr id="18" name="Группа 2">
            <a:extLst>
              <a:ext uri="{FF2B5EF4-FFF2-40B4-BE49-F238E27FC236}">
                <a16:creationId xmlns:a16="http://schemas.microsoft.com/office/drawing/2014/main" id="{13031D54-0F95-4C4E-9AD8-4F7B9423FD74}"/>
              </a:ext>
            </a:extLst>
          </p:cNvPr>
          <p:cNvGrpSpPr/>
          <p:nvPr/>
        </p:nvGrpSpPr>
        <p:grpSpPr>
          <a:xfrm>
            <a:off x="2538108" y="1679049"/>
            <a:ext cx="6825916" cy="4173111"/>
            <a:chOff x="2564249" y="948401"/>
            <a:chExt cx="7645038" cy="4802575"/>
          </a:xfrm>
          <a:solidFill>
            <a:schemeClr val="bg1"/>
          </a:solidFill>
        </p:grpSpPr>
        <p:pic>
          <p:nvPicPr>
            <p:cNvPr id="19" name="Рисунок 5">
              <a:extLst>
                <a:ext uri="{FF2B5EF4-FFF2-40B4-BE49-F238E27FC236}">
                  <a16:creationId xmlns:a16="http://schemas.microsoft.com/office/drawing/2014/main" id="{30361119-4E2E-4925-94C8-F77D462F894C}"/>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2564249" y="948401"/>
              <a:ext cx="7645038" cy="4802575"/>
            </a:xfrm>
            <a:prstGeom prst="rect">
              <a:avLst/>
            </a:prstGeom>
            <a:grpFill/>
          </p:spPr>
        </p:pic>
        <p:sp>
          <p:nvSpPr>
            <p:cNvPr id="20" name="Прямоугольник 1">
              <a:extLst>
                <a:ext uri="{FF2B5EF4-FFF2-40B4-BE49-F238E27FC236}">
                  <a16:creationId xmlns:a16="http://schemas.microsoft.com/office/drawing/2014/main" id="{6AC3840E-7272-4A8D-97C7-4AE504B9426F}"/>
                </a:ext>
              </a:extLst>
            </p:cNvPr>
            <p:cNvSpPr/>
            <p:nvPr/>
          </p:nvSpPr>
          <p:spPr>
            <a:xfrm>
              <a:off x="6441369" y="3134247"/>
              <a:ext cx="971802" cy="2207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ru-RU">
                <a:solidFill>
                  <a:prstClr val="white"/>
                </a:solidFill>
              </a:endParaRPr>
            </a:p>
          </p:txBody>
        </p:sp>
      </p:grpSp>
      <p:sp>
        <p:nvSpPr>
          <p:cNvPr id="22" name="TextBox 21">
            <a:extLst>
              <a:ext uri="{FF2B5EF4-FFF2-40B4-BE49-F238E27FC236}">
                <a16:creationId xmlns:a16="http://schemas.microsoft.com/office/drawing/2014/main" id="{559E16A2-A030-4121-97CE-F8444F2FEAF5}"/>
              </a:ext>
            </a:extLst>
          </p:cNvPr>
          <p:cNvSpPr txBox="1"/>
          <p:nvPr/>
        </p:nvSpPr>
        <p:spPr>
          <a:xfrm>
            <a:off x="28937" y="1906022"/>
            <a:ext cx="2422194" cy="2246769"/>
          </a:xfrm>
          <a:prstGeom prst="rect">
            <a:avLst/>
          </a:prstGeom>
          <a:noFill/>
        </p:spPr>
        <p:txBody>
          <a:bodyPr wrap="square" rtlCol="0">
            <a:spAutoFit/>
          </a:bodyPr>
          <a:lstStyle/>
          <a:p>
            <a:pPr algn="ctr" eaLnBrk="0" fontAlgn="base" hangingPunct="0">
              <a:spcBef>
                <a:spcPct val="0"/>
              </a:spcBef>
              <a:spcAft>
                <a:spcPct val="0"/>
              </a:spcAft>
            </a:pPr>
            <a:r>
              <a:rPr lang="en-GB" sz="2000" b="1" dirty="0">
                <a:solidFill>
                  <a:srgbClr val="FFC000"/>
                </a:solidFill>
                <a:latin typeface="Arial" panose="020B0604020202020204" pitchFamily="34" charset="0"/>
                <a:cs typeface="Arial" panose="020B0604020202020204" pitchFamily="34" charset="0"/>
              </a:rPr>
              <a:t>Neutron diffraction patterns of FePS</a:t>
            </a:r>
            <a:r>
              <a:rPr lang="en-GB" sz="2000" b="1" baseline="-25000" dirty="0">
                <a:solidFill>
                  <a:srgbClr val="FFC000"/>
                </a:solidFill>
                <a:latin typeface="Arial" panose="020B0604020202020204" pitchFamily="34" charset="0"/>
                <a:cs typeface="Arial" panose="020B0604020202020204" pitchFamily="34" charset="0"/>
              </a:rPr>
              <a:t>3</a:t>
            </a:r>
            <a:r>
              <a:rPr lang="en-GB" sz="2000" b="1" dirty="0">
                <a:solidFill>
                  <a:srgbClr val="FFC000"/>
                </a:solidFill>
                <a:latin typeface="Arial" panose="020B0604020202020204" pitchFamily="34" charset="0"/>
                <a:cs typeface="Arial" panose="020B0604020202020204" pitchFamily="34" charset="0"/>
              </a:rPr>
              <a:t>, measured at selected pressures and temperatures</a:t>
            </a:r>
            <a:endParaRPr lang="ru-RU" sz="2000" b="1" dirty="0">
              <a:solidFill>
                <a:srgbClr val="FFC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13CED978-370C-4658-A271-E42026651514}"/>
              </a:ext>
            </a:extLst>
          </p:cNvPr>
          <p:cNvSpPr txBox="1"/>
          <p:nvPr/>
        </p:nvSpPr>
        <p:spPr>
          <a:xfrm>
            <a:off x="9537978" y="2029133"/>
            <a:ext cx="2538108" cy="1631216"/>
          </a:xfrm>
          <a:prstGeom prst="rect">
            <a:avLst/>
          </a:prstGeom>
          <a:noFill/>
        </p:spPr>
        <p:txBody>
          <a:bodyPr wrap="square" rtlCol="0">
            <a:spAutoFit/>
          </a:bodyPr>
          <a:lstStyle/>
          <a:p>
            <a:pPr algn="ctr" eaLnBrk="0" fontAlgn="base" hangingPunct="0">
              <a:spcBef>
                <a:spcPct val="0"/>
              </a:spcBef>
              <a:spcAft>
                <a:spcPct val="0"/>
              </a:spcAft>
            </a:pPr>
            <a:r>
              <a:rPr lang="en-GB" sz="2000" b="1" dirty="0">
                <a:solidFill>
                  <a:srgbClr val="FFC000"/>
                </a:solidFill>
                <a:latin typeface="Arial" panose="020B0604020202020204" pitchFamily="34" charset="0"/>
                <a:cs typeface="Arial" panose="020B0604020202020204" pitchFamily="34" charset="0"/>
              </a:rPr>
              <a:t>Antiferromagnetic orders of FePS</a:t>
            </a:r>
            <a:r>
              <a:rPr lang="en-GB" sz="2000" b="1" baseline="-25000" dirty="0">
                <a:solidFill>
                  <a:srgbClr val="FFC000"/>
                </a:solidFill>
                <a:latin typeface="Arial" panose="020B0604020202020204" pitchFamily="34" charset="0"/>
                <a:cs typeface="Arial" panose="020B0604020202020204" pitchFamily="34" charset="0"/>
              </a:rPr>
              <a:t>3</a:t>
            </a:r>
            <a:r>
              <a:rPr lang="en-GB" sz="2000" b="1" dirty="0">
                <a:solidFill>
                  <a:srgbClr val="FFC000"/>
                </a:solidFill>
                <a:latin typeface="Arial" panose="020B0604020202020204" pitchFamily="34" charset="0"/>
                <a:cs typeface="Arial" panose="020B0604020202020204" pitchFamily="34" charset="0"/>
              </a:rPr>
              <a:t> at ambient (left) and high (right) pressures</a:t>
            </a:r>
            <a:endParaRPr lang="ru-RU" sz="2000" b="1" dirty="0">
              <a:solidFill>
                <a:srgbClr val="FFC00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235906C-786D-42B3-9A84-E238EAB7AA48}"/>
              </a:ext>
            </a:extLst>
          </p:cNvPr>
          <p:cNvSpPr/>
          <p:nvPr/>
        </p:nvSpPr>
        <p:spPr>
          <a:xfrm>
            <a:off x="6876277" y="-84642"/>
            <a:ext cx="2872902" cy="369332"/>
          </a:xfrm>
          <a:prstGeom prst="rect">
            <a:avLst/>
          </a:prstGeom>
        </p:spPr>
        <p:txBody>
          <a:bodyPr wrap="none">
            <a:spAutoFit/>
          </a:bodyPr>
          <a:lstStyle/>
          <a:p>
            <a:pPr algn="ctr" eaLnBrk="0" fontAlgn="base" hangingPunct="0">
              <a:spcBef>
                <a:spcPct val="0"/>
              </a:spcBef>
              <a:spcAft>
                <a:spcPct val="0"/>
              </a:spcAft>
            </a:pPr>
            <a:r>
              <a:rPr lang="pl-PL" b="1" spc="50" dirty="0">
                <a:ln w="0"/>
                <a:solidFill>
                  <a:srgbClr val="EEECE1"/>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The </a:t>
            </a:r>
            <a:r>
              <a:rPr lang="pl-PL" sz="1600" b="1" spc="50" dirty="0">
                <a:ln w="0"/>
                <a:solidFill>
                  <a:srgbClr val="EEECE1"/>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highlight</a:t>
            </a:r>
            <a:r>
              <a:rPr lang="pl-PL" b="1" spc="50" dirty="0">
                <a:ln w="0"/>
                <a:solidFill>
                  <a:srgbClr val="EEECE1"/>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 of science</a:t>
            </a:r>
          </a:p>
        </p:txBody>
      </p:sp>
    </p:spTree>
    <p:extLst>
      <p:ext uri="{BB962C8B-B14F-4D97-AF65-F5344CB8AC3E}">
        <p14:creationId xmlns:p14="http://schemas.microsoft.com/office/powerpoint/2010/main" val="19410490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Прямоугольник 18">
            <a:extLst>
              <a:ext uri="{FF2B5EF4-FFF2-40B4-BE49-F238E27FC236}">
                <a16:creationId xmlns:a16="http://schemas.microsoft.com/office/drawing/2014/main" id="{98FB8273-9A38-425C-8B54-FCE0E373D70B}"/>
              </a:ext>
            </a:extLst>
          </p:cNvPr>
          <p:cNvSpPr/>
          <p:nvPr/>
        </p:nvSpPr>
        <p:spPr>
          <a:xfrm>
            <a:off x="0" y="6200093"/>
            <a:ext cx="6231998" cy="584775"/>
          </a:xfrm>
          <a:prstGeom prst="rect">
            <a:avLst/>
          </a:prstGeom>
          <a:solidFill>
            <a:srgbClr val="FFFF00"/>
          </a:solidFill>
        </p:spPr>
        <p:txBody>
          <a:bodyPr wrap="square">
            <a:spAutoFit/>
          </a:bodyPr>
          <a:lstStyle/>
          <a:p>
            <a:pPr eaLnBrk="0" fontAlgn="base" hangingPunct="0">
              <a:spcBef>
                <a:spcPct val="0"/>
              </a:spcBef>
              <a:spcAft>
                <a:spcPct val="0"/>
              </a:spcAft>
            </a:pPr>
            <a:r>
              <a:rPr lang="en-US" sz="1600" i="1" dirty="0">
                <a:solidFill>
                  <a:srgbClr val="FF0000"/>
                </a:solidFill>
                <a:latin typeface="Arial" panose="020B0604020202020204" pitchFamily="34" charset="0"/>
                <a:cs typeface="Arial" panose="020B0604020202020204" pitchFamily="34" charset="0"/>
              </a:rPr>
              <a:t>D. </a:t>
            </a:r>
            <a:r>
              <a:rPr lang="en-US" sz="1600" i="1" dirty="0" err="1">
                <a:solidFill>
                  <a:srgbClr val="FF0000"/>
                </a:solidFill>
                <a:latin typeface="Arial" panose="020B0604020202020204" pitchFamily="34" charset="0"/>
                <a:cs typeface="Arial" panose="020B0604020202020204" pitchFamily="34" charset="0"/>
              </a:rPr>
              <a:t>Grozdanov</a:t>
            </a:r>
            <a:r>
              <a:rPr lang="ru-RU" sz="1600" i="1" dirty="0">
                <a:solidFill>
                  <a:srgbClr val="FF0000"/>
                </a:solidFill>
                <a:latin typeface="Arial" panose="020B0604020202020204" pitchFamily="34" charset="0"/>
                <a:cs typeface="Arial" panose="020B0604020202020204" pitchFamily="34" charset="0"/>
              </a:rPr>
              <a:t> </a:t>
            </a:r>
            <a:r>
              <a:rPr lang="en-US" sz="1600" i="1" dirty="0">
                <a:solidFill>
                  <a:srgbClr val="FF0000"/>
                </a:solidFill>
                <a:latin typeface="Arial" panose="020B0604020202020204" pitchFamily="34" charset="0"/>
                <a:cs typeface="Arial" panose="020B0604020202020204" pitchFamily="34" charset="0"/>
              </a:rPr>
              <a:t> et al, Physics of Atomic Nuclei, 83, 2020, 384-390</a:t>
            </a:r>
          </a:p>
          <a:p>
            <a:pPr eaLnBrk="0" fontAlgn="base" hangingPunct="0">
              <a:spcBef>
                <a:spcPct val="0"/>
              </a:spcBef>
              <a:spcAft>
                <a:spcPct val="0"/>
              </a:spcAft>
            </a:pPr>
            <a:r>
              <a:rPr lang="en-US" sz="1600" i="1" dirty="0">
                <a:solidFill>
                  <a:srgbClr val="FF0000"/>
                </a:solidFill>
                <a:latin typeface="Arial" panose="020B0604020202020204" pitchFamily="34" charset="0"/>
                <a:cs typeface="Arial" panose="020B0604020202020204" pitchFamily="34" charset="0"/>
              </a:rPr>
              <a:t>N. </a:t>
            </a:r>
            <a:r>
              <a:rPr lang="ru-RU" sz="1600" i="1" dirty="0" err="1">
                <a:solidFill>
                  <a:srgbClr val="FF0000"/>
                </a:solidFill>
                <a:latin typeface="Arial" panose="020B0604020202020204" pitchFamily="34" charset="0"/>
                <a:cs typeface="Arial" panose="020B0604020202020204" pitchFamily="34" charset="0"/>
              </a:rPr>
              <a:t>Fedorov</a:t>
            </a:r>
            <a:r>
              <a:rPr lang="en-US" sz="1600" i="1" dirty="0">
                <a:solidFill>
                  <a:srgbClr val="FF0000"/>
                </a:solidFill>
                <a:latin typeface="Arial" panose="020B0604020202020204" pitchFamily="34" charset="0"/>
                <a:cs typeface="Arial" panose="020B0604020202020204" pitchFamily="34" charset="0"/>
              </a:rPr>
              <a:t> et al., Bulletin of the </a:t>
            </a:r>
            <a:r>
              <a:rPr lang="pl-PL" sz="1600" i="1" dirty="0">
                <a:solidFill>
                  <a:srgbClr val="FF0000"/>
                </a:solidFill>
                <a:latin typeface="Arial" panose="020B0604020202020204" pitchFamily="34" charset="0"/>
                <a:cs typeface="Arial" panose="020B0604020202020204" pitchFamily="34" charset="0"/>
              </a:rPr>
              <a:t>RAS</a:t>
            </a:r>
            <a:r>
              <a:rPr lang="en-US" sz="1600" i="1" dirty="0">
                <a:solidFill>
                  <a:srgbClr val="FF0000"/>
                </a:solidFill>
                <a:latin typeface="Arial" panose="020B0604020202020204" pitchFamily="34" charset="0"/>
                <a:cs typeface="Arial" panose="020B0604020202020204" pitchFamily="34" charset="0"/>
              </a:rPr>
              <a:t>: Physics, 84, 2020, 367-372</a:t>
            </a:r>
            <a:endParaRPr lang="ru-RU" sz="1600" i="1" dirty="0">
              <a:solidFill>
                <a:srgbClr val="FF000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C0C1507-DFAA-4319-B790-5C3629B3CA4F}"/>
              </a:ext>
            </a:extLst>
          </p:cNvPr>
          <p:cNvSpPr>
            <a:spLocks noGrp="1"/>
          </p:cNvSpPr>
          <p:nvPr>
            <p:ph type="title"/>
          </p:nvPr>
        </p:nvSpPr>
        <p:spPr>
          <a:xfrm>
            <a:off x="609600" y="274638"/>
            <a:ext cx="10972800" cy="919110"/>
          </a:xfrm>
        </p:spPr>
        <p:txBody>
          <a:bodyPr/>
          <a:lstStyle/>
          <a:p>
            <a:endParaRPr lang="pl-PL" dirty="0"/>
          </a:p>
        </p:txBody>
      </p:sp>
      <p:pic>
        <p:nvPicPr>
          <p:cNvPr id="15" name="Picture 14">
            <a:extLst>
              <a:ext uri="{FF2B5EF4-FFF2-40B4-BE49-F238E27FC236}">
                <a16:creationId xmlns:a16="http://schemas.microsoft.com/office/drawing/2014/main" id="{837B07E5-9A15-41D4-BF12-4FE91DD63E55}"/>
              </a:ext>
            </a:extLst>
          </p:cNvPr>
          <p:cNvPicPr>
            <a:picLocks noChangeAspect="1"/>
          </p:cNvPicPr>
          <p:nvPr/>
        </p:nvPicPr>
        <p:blipFill>
          <a:blip r:embed="rId3"/>
          <a:stretch>
            <a:fillRect/>
          </a:stretch>
        </p:blipFill>
        <p:spPr>
          <a:xfrm>
            <a:off x="0" y="-22025"/>
            <a:ext cx="12192000" cy="1200912"/>
          </a:xfrm>
          <a:prstGeom prst="rect">
            <a:avLst/>
          </a:prstGeom>
        </p:spPr>
      </p:pic>
      <p:pic>
        <p:nvPicPr>
          <p:cNvPr id="19" name="Picture 78">
            <a:extLst>
              <a:ext uri="{FF2B5EF4-FFF2-40B4-BE49-F238E27FC236}">
                <a16:creationId xmlns:a16="http://schemas.microsoft.com/office/drawing/2014/main" id="{8EED8E46-83DC-4DB7-9D77-1A3A6DBCD1B0}"/>
              </a:ext>
            </a:extLst>
          </p:cNvPr>
          <p:cNvPicPr/>
          <p:nvPr/>
        </p:nvPicPr>
        <p:blipFill>
          <a:blip r:embed="rId4" cstate="screen">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tretch/>
        </p:blipFill>
        <p:spPr>
          <a:xfrm>
            <a:off x="3259871" y="551257"/>
            <a:ext cx="649800" cy="623520"/>
          </a:xfrm>
          <a:prstGeom prst="rect">
            <a:avLst/>
          </a:prstGeom>
          <a:ln>
            <a:noFill/>
          </a:ln>
        </p:spPr>
      </p:pic>
      <p:pic>
        <p:nvPicPr>
          <p:cNvPr id="20" name="Picture 14">
            <a:extLst>
              <a:ext uri="{FF2B5EF4-FFF2-40B4-BE49-F238E27FC236}">
                <a16:creationId xmlns:a16="http://schemas.microsoft.com/office/drawing/2014/main" id="{C2270B48-5387-43B9-AE3F-B4914A275913}"/>
              </a:ext>
            </a:extLst>
          </p:cNvPr>
          <p:cNvPicPr/>
          <p:nvPr/>
        </p:nvPicPr>
        <p:blipFill>
          <a:blip r:embed="rId6" cstate="screen">
            <a:extLst>
              <a:ext uri="{28A0092B-C50C-407E-A947-70E740481C1C}">
                <a14:useLocalDpi xmlns:a14="http://schemas.microsoft.com/office/drawing/2010/main"/>
              </a:ext>
            </a:extLst>
          </a:blip>
          <a:stretch/>
        </p:blipFill>
        <p:spPr>
          <a:xfrm>
            <a:off x="466926" y="1586271"/>
            <a:ext cx="2383200" cy="2236320"/>
          </a:xfrm>
          <a:prstGeom prst="rect">
            <a:avLst/>
          </a:prstGeom>
          <a:ln>
            <a:noFill/>
          </a:ln>
        </p:spPr>
      </p:pic>
      <p:sp>
        <p:nvSpPr>
          <p:cNvPr id="21" name="CustomShape 1">
            <a:extLst>
              <a:ext uri="{FF2B5EF4-FFF2-40B4-BE49-F238E27FC236}">
                <a16:creationId xmlns:a16="http://schemas.microsoft.com/office/drawing/2014/main" id="{50089DC0-A837-4FE1-9035-F9BFF91B5F74}"/>
              </a:ext>
            </a:extLst>
          </p:cNvPr>
          <p:cNvSpPr/>
          <p:nvPr/>
        </p:nvSpPr>
        <p:spPr>
          <a:xfrm>
            <a:off x="3965795" y="1351199"/>
            <a:ext cx="3513863" cy="1200329"/>
          </a:xfrm>
          <a:prstGeom prst="rect">
            <a:avLst/>
          </a:prstGeom>
          <a:noFill/>
          <a:ln>
            <a:noFill/>
          </a:ln>
        </p:spPr>
        <p:style>
          <a:lnRef idx="0">
            <a:scrgbClr r="0" g="0" b="0"/>
          </a:lnRef>
          <a:fillRef idx="0">
            <a:scrgbClr r="0" g="0" b="0"/>
          </a:fillRef>
          <a:effectRef idx="0">
            <a:scrgbClr r="0" g="0" b="0"/>
          </a:effectRef>
          <a:fontRef idx="minor"/>
        </p:style>
        <p:txBody>
          <a:bodyPr wrap="square">
            <a:spAutoFit/>
          </a:bodyPr>
          <a:lstStyle/>
          <a:p>
            <a:pPr algn="ctr" eaLnBrk="0" fontAlgn="base" hangingPunct="0">
              <a:spcBef>
                <a:spcPct val="0"/>
              </a:spcBef>
              <a:spcAft>
                <a:spcPct val="0"/>
              </a:spcAft>
            </a:pPr>
            <a:r>
              <a:rPr lang="en-US" sz="2400" b="1" spc="49" dirty="0">
                <a:solidFill>
                  <a:srgbClr val="FFFF00"/>
                </a:solidFill>
                <a:latin typeface="Arial"/>
              </a:rPr>
              <a:t>Two experimental setups are constructed</a:t>
            </a:r>
            <a:endParaRPr lang="en-US" sz="2400" spc="-1" dirty="0">
              <a:solidFill>
                <a:srgbClr val="FFFF00"/>
              </a:solidFill>
              <a:latin typeface="Arial"/>
            </a:endParaRPr>
          </a:p>
        </p:txBody>
      </p:sp>
      <p:sp>
        <p:nvSpPr>
          <p:cNvPr id="22" name="CustomShape 2">
            <a:extLst>
              <a:ext uri="{FF2B5EF4-FFF2-40B4-BE49-F238E27FC236}">
                <a16:creationId xmlns:a16="http://schemas.microsoft.com/office/drawing/2014/main" id="{4C11F277-4A42-4141-88A5-6E46981B50B7}"/>
              </a:ext>
            </a:extLst>
          </p:cNvPr>
          <p:cNvSpPr/>
          <p:nvPr/>
        </p:nvSpPr>
        <p:spPr>
          <a:xfrm>
            <a:off x="3009268" y="2529269"/>
            <a:ext cx="4808708" cy="1200329"/>
          </a:xfrm>
          <a:prstGeom prst="rect">
            <a:avLst/>
          </a:prstGeom>
          <a:noFill/>
          <a:ln>
            <a:noFill/>
          </a:ln>
        </p:spPr>
        <p:style>
          <a:lnRef idx="0">
            <a:scrgbClr r="0" g="0" b="0"/>
          </a:lnRef>
          <a:fillRef idx="0">
            <a:scrgbClr r="0" g="0" b="0"/>
          </a:fillRef>
          <a:effectRef idx="0">
            <a:scrgbClr r="0" g="0" b="0"/>
          </a:effectRef>
          <a:fontRef idx="minor"/>
        </p:style>
        <p:txBody>
          <a:bodyPr wrap="square">
            <a:spAutoFit/>
          </a:bodyPr>
          <a:lstStyle/>
          <a:p>
            <a:pPr eaLnBrk="0" fontAlgn="base" hangingPunct="0">
              <a:spcBef>
                <a:spcPct val="0"/>
              </a:spcBef>
              <a:spcAft>
                <a:spcPct val="0"/>
              </a:spcAft>
              <a:buFont typeface="Arial" pitchFamily="34" charset="0"/>
              <a:buChar char="•"/>
            </a:pPr>
            <a:r>
              <a:rPr lang="en-US" b="1" spc="49" dirty="0">
                <a:solidFill>
                  <a:schemeClr val="accent6">
                    <a:lumMod val="40000"/>
                    <a:lumOff val="60000"/>
                  </a:schemeClr>
                </a:solidFill>
                <a:latin typeface="Arial"/>
              </a:rPr>
              <a:t> Partial gamma-ray emission cross sections are measured for </a:t>
            </a:r>
            <a:r>
              <a:rPr lang="ru-RU" b="1" spc="49" dirty="0">
                <a:solidFill>
                  <a:schemeClr val="accent6">
                    <a:lumMod val="40000"/>
                    <a:lumOff val="60000"/>
                  </a:schemeClr>
                </a:solidFill>
                <a:latin typeface="Arial"/>
              </a:rPr>
              <a:t>19 </a:t>
            </a:r>
            <a:r>
              <a:rPr lang="en-US" b="1" spc="49" dirty="0">
                <a:solidFill>
                  <a:schemeClr val="accent6">
                    <a:lumMod val="40000"/>
                    <a:lumOff val="60000"/>
                  </a:schemeClr>
                </a:solidFill>
                <a:latin typeface="Arial"/>
              </a:rPr>
              <a:t>elements</a:t>
            </a:r>
          </a:p>
          <a:p>
            <a:pPr eaLnBrk="0" fontAlgn="base" hangingPunct="0">
              <a:spcBef>
                <a:spcPct val="0"/>
              </a:spcBef>
              <a:spcAft>
                <a:spcPct val="0"/>
              </a:spcAft>
              <a:buFont typeface="Arial" pitchFamily="34" charset="0"/>
              <a:buChar char="•"/>
            </a:pPr>
            <a:r>
              <a:rPr lang="en-US" b="1" spc="49" dirty="0">
                <a:solidFill>
                  <a:schemeClr val="accent6">
                    <a:lumMod val="40000"/>
                    <a:lumOff val="60000"/>
                  </a:schemeClr>
                </a:solidFill>
                <a:latin typeface="Arial"/>
              </a:rPr>
              <a:t> Gamma-ray angular distributions are measured for 13 elements</a:t>
            </a:r>
          </a:p>
        </p:txBody>
      </p:sp>
      <p:sp>
        <p:nvSpPr>
          <p:cNvPr id="23" name="CustomShape 3">
            <a:extLst>
              <a:ext uri="{FF2B5EF4-FFF2-40B4-BE49-F238E27FC236}">
                <a16:creationId xmlns:a16="http://schemas.microsoft.com/office/drawing/2014/main" id="{19A269BD-5064-47B6-A433-7B728D7805AD}"/>
              </a:ext>
            </a:extLst>
          </p:cNvPr>
          <p:cNvSpPr/>
          <p:nvPr/>
        </p:nvSpPr>
        <p:spPr>
          <a:xfrm>
            <a:off x="9519600" y="4402736"/>
            <a:ext cx="2657136" cy="2000548"/>
          </a:xfrm>
          <a:prstGeom prst="rect">
            <a:avLst/>
          </a:prstGeom>
          <a:noFill/>
          <a:ln>
            <a:noFill/>
          </a:ln>
        </p:spPr>
        <p:style>
          <a:lnRef idx="0">
            <a:scrgbClr r="0" g="0" b="0"/>
          </a:lnRef>
          <a:fillRef idx="0">
            <a:scrgbClr r="0" g="0" b="0"/>
          </a:fillRef>
          <a:effectRef idx="0">
            <a:scrgbClr r="0" g="0" b="0"/>
          </a:effectRef>
          <a:fontRef idx="minor"/>
        </p:style>
        <p:txBody>
          <a:bodyPr wrap="square">
            <a:spAutoFit/>
          </a:bodyPr>
          <a:lstStyle/>
          <a:p>
            <a:pPr algn="ctr" eaLnBrk="0" fontAlgn="base" hangingPunct="0">
              <a:spcBef>
                <a:spcPct val="0"/>
              </a:spcBef>
              <a:spcAft>
                <a:spcPct val="0"/>
              </a:spcAft>
            </a:pPr>
            <a:r>
              <a:rPr lang="en-US" sz="2400" b="1" u="sng" spc="49" dirty="0">
                <a:solidFill>
                  <a:srgbClr val="FF0000"/>
                </a:solidFill>
              </a:rPr>
              <a:t>For the first time </a:t>
            </a:r>
            <a:endParaRPr lang="pl-PL" sz="2400" b="1" u="sng" spc="49" dirty="0">
              <a:solidFill>
                <a:srgbClr val="FF0000"/>
              </a:solidFill>
            </a:endParaRPr>
          </a:p>
          <a:p>
            <a:pPr algn="ctr" eaLnBrk="0" fontAlgn="base" hangingPunct="0">
              <a:spcBef>
                <a:spcPct val="0"/>
              </a:spcBef>
              <a:spcAft>
                <a:spcPct val="0"/>
              </a:spcAft>
            </a:pPr>
            <a:r>
              <a:rPr lang="en-US" sz="2000" b="1" spc="49" dirty="0">
                <a:solidFill>
                  <a:srgbClr val="FFFF00"/>
                </a:solidFill>
              </a:rPr>
              <a:t>angular distributions of gamma-rays for strong gamma-transitions are measured for chlorine </a:t>
            </a:r>
          </a:p>
        </p:txBody>
      </p:sp>
      <p:sp>
        <p:nvSpPr>
          <p:cNvPr id="24" name="CustomShape 4">
            <a:extLst>
              <a:ext uri="{FF2B5EF4-FFF2-40B4-BE49-F238E27FC236}">
                <a16:creationId xmlns:a16="http://schemas.microsoft.com/office/drawing/2014/main" id="{3C9AD24D-9BE9-4D76-AEB9-367BE560A59D}"/>
              </a:ext>
            </a:extLst>
          </p:cNvPr>
          <p:cNvSpPr/>
          <p:nvPr/>
        </p:nvSpPr>
        <p:spPr>
          <a:xfrm>
            <a:off x="3999375" y="612045"/>
            <a:ext cx="3369105" cy="58332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eaLnBrk="0" fontAlgn="base" hangingPunct="0">
              <a:spcBef>
                <a:spcPct val="0"/>
              </a:spcBef>
              <a:spcAft>
                <a:spcPct val="0"/>
              </a:spcAft>
            </a:pPr>
            <a:r>
              <a:rPr lang="en-US" sz="3200" b="1" spc="-1" dirty="0">
                <a:solidFill>
                  <a:srgbClr val="FF0000"/>
                </a:solidFill>
                <a:latin typeface="Arial"/>
              </a:rPr>
              <a:t>TANGRA project</a:t>
            </a:r>
            <a:endParaRPr lang="en-US" sz="3200" spc="-1" dirty="0">
              <a:solidFill>
                <a:prstClr val="black"/>
              </a:solidFill>
              <a:latin typeface="Arial"/>
            </a:endParaRPr>
          </a:p>
        </p:txBody>
      </p:sp>
      <p:sp>
        <p:nvSpPr>
          <p:cNvPr id="25" name="CustomShape 5">
            <a:extLst>
              <a:ext uri="{FF2B5EF4-FFF2-40B4-BE49-F238E27FC236}">
                <a16:creationId xmlns:a16="http://schemas.microsoft.com/office/drawing/2014/main" id="{179685A3-8CEB-4492-9B20-8093E4A7A99F}"/>
              </a:ext>
            </a:extLst>
          </p:cNvPr>
          <p:cNvSpPr/>
          <p:nvPr/>
        </p:nvSpPr>
        <p:spPr>
          <a:xfrm>
            <a:off x="618896" y="1195972"/>
            <a:ext cx="3297698" cy="369332"/>
          </a:xfrm>
          <a:prstGeom prst="rect">
            <a:avLst/>
          </a:prstGeom>
          <a:noFill/>
          <a:ln>
            <a:noFill/>
          </a:ln>
        </p:spPr>
        <p:style>
          <a:lnRef idx="0">
            <a:scrgbClr r="0" g="0" b="0"/>
          </a:lnRef>
          <a:fillRef idx="0">
            <a:scrgbClr r="0" g="0" b="0"/>
          </a:fillRef>
          <a:effectRef idx="0">
            <a:scrgbClr r="0" g="0" b="0"/>
          </a:effectRef>
          <a:fontRef idx="minor"/>
        </p:style>
        <p:txBody>
          <a:bodyPr wrap="none">
            <a:spAutoFit/>
          </a:bodyPr>
          <a:lstStyle/>
          <a:p>
            <a:pPr algn="ctr" eaLnBrk="0" fontAlgn="base" hangingPunct="0">
              <a:spcBef>
                <a:spcPct val="0"/>
              </a:spcBef>
              <a:spcAft>
                <a:spcPct val="0"/>
              </a:spcAft>
            </a:pPr>
            <a:r>
              <a:rPr lang="en-US" b="1" i="1" spc="49" dirty="0">
                <a:solidFill>
                  <a:srgbClr val="FFC000"/>
                </a:solidFill>
                <a:latin typeface="Arial"/>
              </a:rPr>
              <a:t>ING-27 + </a:t>
            </a:r>
            <a:r>
              <a:rPr lang="ru-RU" b="1" i="1" spc="49" dirty="0">
                <a:solidFill>
                  <a:srgbClr val="FFC000"/>
                </a:solidFill>
                <a:latin typeface="Arial"/>
              </a:rPr>
              <a:t>18 </a:t>
            </a:r>
            <a:r>
              <a:rPr lang="en-US" b="1" i="1" spc="49" dirty="0">
                <a:solidFill>
                  <a:srgbClr val="FFC000"/>
                </a:solidFill>
                <a:latin typeface="Arial"/>
              </a:rPr>
              <a:t>BGO detectors</a:t>
            </a:r>
            <a:endParaRPr lang="en-US" spc="-1" dirty="0">
              <a:solidFill>
                <a:srgbClr val="FFC000"/>
              </a:solidFill>
              <a:latin typeface="Arial"/>
            </a:endParaRPr>
          </a:p>
        </p:txBody>
      </p:sp>
      <p:sp>
        <p:nvSpPr>
          <p:cNvPr id="26" name="CustomShape 6">
            <a:extLst>
              <a:ext uri="{FF2B5EF4-FFF2-40B4-BE49-F238E27FC236}">
                <a16:creationId xmlns:a16="http://schemas.microsoft.com/office/drawing/2014/main" id="{ADB48108-20E5-4F43-8DBF-C9CAF211640B}"/>
              </a:ext>
            </a:extLst>
          </p:cNvPr>
          <p:cNvSpPr/>
          <p:nvPr/>
        </p:nvSpPr>
        <p:spPr>
          <a:xfrm>
            <a:off x="7702945" y="1195972"/>
            <a:ext cx="4271042" cy="369332"/>
          </a:xfrm>
          <a:prstGeom prst="rect">
            <a:avLst/>
          </a:prstGeom>
          <a:noFill/>
          <a:ln>
            <a:noFill/>
          </a:ln>
        </p:spPr>
        <p:style>
          <a:lnRef idx="0">
            <a:scrgbClr r="0" g="0" b="0"/>
          </a:lnRef>
          <a:fillRef idx="0">
            <a:scrgbClr r="0" g="0" b="0"/>
          </a:fillRef>
          <a:effectRef idx="0">
            <a:scrgbClr r="0" g="0" b="0"/>
          </a:effectRef>
          <a:fontRef idx="minor"/>
        </p:style>
        <p:txBody>
          <a:bodyPr wrap="none">
            <a:spAutoFit/>
          </a:bodyPr>
          <a:lstStyle/>
          <a:p>
            <a:pPr algn="ctr" eaLnBrk="0" fontAlgn="base" hangingPunct="0">
              <a:spcBef>
                <a:spcPct val="0"/>
              </a:spcBef>
              <a:spcAft>
                <a:spcPct val="0"/>
              </a:spcAft>
            </a:pPr>
            <a:r>
              <a:rPr lang="en-US" b="1" i="1" spc="49" dirty="0">
                <a:solidFill>
                  <a:srgbClr val="FFC000"/>
                </a:solidFill>
                <a:latin typeface="Arial"/>
              </a:rPr>
              <a:t>ING-27 + 2 high purity </a:t>
            </a:r>
            <a:r>
              <a:rPr lang="en-US" b="1" i="1" spc="49" dirty="0" err="1">
                <a:solidFill>
                  <a:srgbClr val="FFC000"/>
                </a:solidFill>
                <a:latin typeface="Arial"/>
              </a:rPr>
              <a:t>Ge</a:t>
            </a:r>
            <a:r>
              <a:rPr lang="en-US" b="1" i="1" spc="49" dirty="0">
                <a:solidFill>
                  <a:srgbClr val="FFC000"/>
                </a:solidFill>
                <a:latin typeface="Arial"/>
              </a:rPr>
              <a:t> detectors</a:t>
            </a:r>
            <a:endParaRPr lang="en-US" spc="-1" dirty="0">
              <a:solidFill>
                <a:srgbClr val="FFC000"/>
              </a:solidFill>
              <a:latin typeface="Arial"/>
            </a:endParaRPr>
          </a:p>
        </p:txBody>
      </p:sp>
      <p:pic>
        <p:nvPicPr>
          <p:cNvPr id="27" name="Рисунок 53">
            <a:extLst>
              <a:ext uri="{FF2B5EF4-FFF2-40B4-BE49-F238E27FC236}">
                <a16:creationId xmlns:a16="http://schemas.microsoft.com/office/drawing/2014/main" id="{18FF6453-AEA2-47FD-82C6-21AE728F7E17}"/>
              </a:ext>
            </a:extLst>
          </p:cNvPr>
          <p:cNvPicPr/>
          <p:nvPr/>
        </p:nvPicPr>
        <p:blipFill>
          <a:blip r:embed="rId7" cstate="screen">
            <a:extLst>
              <a:ext uri="{28A0092B-C50C-407E-A947-70E740481C1C}">
                <a14:useLocalDpi xmlns:a14="http://schemas.microsoft.com/office/drawing/2010/main"/>
              </a:ext>
            </a:extLst>
          </a:blip>
          <a:stretch/>
        </p:blipFill>
        <p:spPr>
          <a:xfrm>
            <a:off x="7817976" y="1630241"/>
            <a:ext cx="3994920" cy="2404440"/>
          </a:xfrm>
          <a:prstGeom prst="rect">
            <a:avLst/>
          </a:prstGeom>
          <a:ln>
            <a:noFill/>
          </a:ln>
        </p:spPr>
      </p:pic>
      <p:pic>
        <p:nvPicPr>
          <p:cNvPr id="28" name="Рисунок 55">
            <a:extLst>
              <a:ext uri="{FF2B5EF4-FFF2-40B4-BE49-F238E27FC236}">
                <a16:creationId xmlns:a16="http://schemas.microsoft.com/office/drawing/2014/main" id="{E45D2E1A-C5FA-4817-BC47-79B2DBC7074D}"/>
              </a:ext>
            </a:extLst>
          </p:cNvPr>
          <p:cNvPicPr/>
          <p:nvPr/>
        </p:nvPicPr>
        <p:blipFill>
          <a:blip r:embed="rId8" cstate="screen">
            <a:extLst>
              <a:ext uri="{28A0092B-C50C-407E-A947-70E740481C1C}">
                <a14:useLocalDpi xmlns:a14="http://schemas.microsoft.com/office/drawing/2010/main"/>
              </a:ext>
            </a:extLst>
          </a:blip>
          <a:stretch/>
        </p:blipFill>
        <p:spPr>
          <a:xfrm>
            <a:off x="6031484" y="4336869"/>
            <a:ext cx="3386832" cy="2447999"/>
          </a:xfrm>
          <a:prstGeom prst="rect">
            <a:avLst/>
          </a:prstGeom>
          <a:ln>
            <a:noFill/>
          </a:ln>
        </p:spPr>
      </p:pic>
      <p:pic>
        <p:nvPicPr>
          <p:cNvPr id="29" name="Рисунок 56">
            <a:extLst>
              <a:ext uri="{FF2B5EF4-FFF2-40B4-BE49-F238E27FC236}">
                <a16:creationId xmlns:a16="http://schemas.microsoft.com/office/drawing/2014/main" id="{095E74D4-DE31-4E78-8354-EA7433CBB74B}"/>
              </a:ext>
            </a:extLst>
          </p:cNvPr>
          <p:cNvPicPr/>
          <p:nvPr/>
        </p:nvPicPr>
        <p:blipFill rotWithShape="1">
          <a:blip r:embed="rId9" cstate="screen">
            <a:extLst>
              <a:ext uri="{28A0092B-C50C-407E-A947-70E740481C1C}">
                <a14:useLocalDpi xmlns:a14="http://schemas.microsoft.com/office/drawing/2010/main"/>
              </a:ext>
            </a:extLst>
          </a:blip>
          <a:srcRect/>
          <a:stretch/>
        </p:blipFill>
        <p:spPr>
          <a:xfrm>
            <a:off x="6031484" y="4099619"/>
            <a:ext cx="3426025" cy="2685250"/>
          </a:xfrm>
          <a:prstGeom prst="rect">
            <a:avLst/>
          </a:prstGeom>
          <a:ln>
            <a:noFill/>
          </a:ln>
        </p:spPr>
      </p:pic>
      <p:sp>
        <p:nvSpPr>
          <p:cNvPr id="30" name="CustomShape 7">
            <a:extLst>
              <a:ext uri="{FF2B5EF4-FFF2-40B4-BE49-F238E27FC236}">
                <a16:creationId xmlns:a16="http://schemas.microsoft.com/office/drawing/2014/main" id="{85501960-52A1-4CAD-B7C1-A21C5776600A}"/>
              </a:ext>
            </a:extLst>
          </p:cNvPr>
          <p:cNvSpPr/>
          <p:nvPr/>
        </p:nvSpPr>
        <p:spPr>
          <a:xfrm>
            <a:off x="6625624" y="4271931"/>
            <a:ext cx="899092" cy="261610"/>
          </a:xfrm>
          <a:prstGeom prst="rect">
            <a:avLst/>
          </a:prstGeom>
          <a:noFill/>
          <a:ln>
            <a:solidFill>
              <a:srgbClr val="FF0000"/>
            </a:solidFill>
          </a:ln>
        </p:spPr>
        <p:style>
          <a:lnRef idx="0">
            <a:scrgbClr r="0" g="0" b="0"/>
          </a:lnRef>
          <a:fillRef idx="0">
            <a:scrgbClr r="0" g="0" b="0"/>
          </a:fillRef>
          <a:effectRef idx="0">
            <a:scrgbClr r="0" g="0" b="0"/>
          </a:effectRef>
          <a:fontRef idx="minor"/>
        </p:style>
        <p:txBody>
          <a:bodyPr wrap="square">
            <a:spAutoFit/>
          </a:bodyPr>
          <a:lstStyle/>
          <a:p>
            <a:pPr algn="ctr" eaLnBrk="0" fontAlgn="base" hangingPunct="0">
              <a:spcBef>
                <a:spcPct val="0"/>
              </a:spcBef>
              <a:spcAft>
                <a:spcPct val="0"/>
              </a:spcAft>
            </a:pPr>
            <a:r>
              <a:rPr lang="en-US" sz="1100" b="1" spc="49">
                <a:solidFill>
                  <a:srgbClr val="000000"/>
                </a:solidFill>
                <a:latin typeface="Arial"/>
              </a:rPr>
              <a:t>1763keV </a:t>
            </a:r>
            <a:endParaRPr lang="en-US" sz="1100" spc="-1">
              <a:solidFill>
                <a:prstClr val="black"/>
              </a:solidFill>
              <a:latin typeface="Arial"/>
            </a:endParaRPr>
          </a:p>
        </p:txBody>
      </p:sp>
      <p:sp>
        <p:nvSpPr>
          <p:cNvPr id="31" name="CustomShape 8">
            <a:extLst>
              <a:ext uri="{FF2B5EF4-FFF2-40B4-BE49-F238E27FC236}">
                <a16:creationId xmlns:a16="http://schemas.microsoft.com/office/drawing/2014/main" id="{5BE7C0B8-845E-49DB-9697-2A88093CF464}"/>
              </a:ext>
            </a:extLst>
          </p:cNvPr>
          <p:cNvSpPr/>
          <p:nvPr/>
        </p:nvSpPr>
        <p:spPr>
          <a:xfrm>
            <a:off x="6625624" y="5528399"/>
            <a:ext cx="899092" cy="261610"/>
          </a:xfrm>
          <a:prstGeom prst="rect">
            <a:avLst/>
          </a:prstGeom>
          <a:noFill/>
          <a:ln>
            <a:solidFill>
              <a:srgbClr val="FF0000"/>
            </a:solidFill>
          </a:ln>
        </p:spPr>
        <p:style>
          <a:lnRef idx="0">
            <a:scrgbClr r="0" g="0" b="0"/>
          </a:lnRef>
          <a:fillRef idx="0">
            <a:scrgbClr r="0" g="0" b="0"/>
          </a:fillRef>
          <a:effectRef idx="0">
            <a:scrgbClr r="0" g="0" b="0"/>
          </a:effectRef>
          <a:fontRef idx="minor"/>
        </p:style>
        <p:txBody>
          <a:bodyPr wrap="square">
            <a:spAutoFit/>
          </a:bodyPr>
          <a:lstStyle/>
          <a:p>
            <a:pPr algn="ctr" eaLnBrk="0" fontAlgn="base" hangingPunct="0">
              <a:spcBef>
                <a:spcPct val="0"/>
              </a:spcBef>
              <a:spcAft>
                <a:spcPct val="0"/>
              </a:spcAft>
            </a:pPr>
            <a:r>
              <a:rPr lang="en-US" sz="1100" b="1" spc="49">
                <a:solidFill>
                  <a:srgbClr val="000000"/>
                </a:solidFill>
                <a:latin typeface="Arial"/>
              </a:rPr>
              <a:t>2127keV </a:t>
            </a:r>
            <a:endParaRPr lang="en-US" sz="1100" spc="-1">
              <a:solidFill>
                <a:prstClr val="black"/>
              </a:solidFill>
              <a:latin typeface="Arial"/>
            </a:endParaRPr>
          </a:p>
        </p:txBody>
      </p:sp>
      <p:sp>
        <p:nvSpPr>
          <p:cNvPr id="32" name="CustomShape 9">
            <a:extLst>
              <a:ext uri="{FF2B5EF4-FFF2-40B4-BE49-F238E27FC236}">
                <a16:creationId xmlns:a16="http://schemas.microsoft.com/office/drawing/2014/main" id="{888D59BF-2B26-4F34-B6C3-0CE08044A769}"/>
              </a:ext>
            </a:extLst>
          </p:cNvPr>
          <p:cNvSpPr/>
          <p:nvPr/>
        </p:nvSpPr>
        <p:spPr>
          <a:xfrm>
            <a:off x="8118856" y="4274920"/>
            <a:ext cx="899092" cy="261610"/>
          </a:xfrm>
          <a:prstGeom prst="rect">
            <a:avLst/>
          </a:prstGeom>
          <a:noFill/>
          <a:ln>
            <a:solidFill>
              <a:srgbClr val="FF0000"/>
            </a:solidFill>
          </a:ln>
        </p:spPr>
        <p:style>
          <a:lnRef idx="0">
            <a:scrgbClr r="0" g="0" b="0"/>
          </a:lnRef>
          <a:fillRef idx="0">
            <a:scrgbClr r="0" g="0" b="0"/>
          </a:fillRef>
          <a:effectRef idx="0">
            <a:scrgbClr r="0" g="0" b="0"/>
          </a:effectRef>
          <a:fontRef idx="minor"/>
        </p:style>
        <p:txBody>
          <a:bodyPr wrap="square">
            <a:spAutoFit/>
          </a:bodyPr>
          <a:lstStyle/>
          <a:p>
            <a:pPr algn="ctr" eaLnBrk="0" fontAlgn="base" hangingPunct="0">
              <a:spcBef>
                <a:spcPct val="0"/>
              </a:spcBef>
              <a:spcAft>
                <a:spcPct val="0"/>
              </a:spcAft>
            </a:pPr>
            <a:r>
              <a:rPr lang="en-US" sz="1100" b="1" spc="49" dirty="0">
                <a:solidFill>
                  <a:srgbClr val="000000"/>
                </a:solidFill>
                <a:latin typeface="Arial"/>
              </a:rPr>
              <a:t>1991keV </a:t>
            </a:r>
            <a:endParaRPr lang="en-US" sz="1100" spc="-1" dirty="0">
              <a:solidFill>
                <a:prstClr val="black"/>
              </a:solidFill>
              <a:latin typeface="Arial"/>
            </a:endParaRPr>
          </a:p>
        </p:txBody>
      </p:sp>
      <p:sp>
        <p:nvSpPr>
          <p:cNvPr id="33" name="CustomShape 10">
            <a:extLst>
              <a:ext uri="{FF2B5EF4-FFF2-40B4-BE49-F238E27FC236}">
                <a16:creationId xmlns:a16="http://schemas.microsoft.com/office/drawing/2014/main" id="{C14A11B3-9D9F-43E8-BA77-72B9F5832279}"/>
              </a:ext>
            </a:extLst>
          </p:cNvPr>
          <p:cNvSpPr/>
          <p:nvPr/>
        </p:nvSpPr>
        <p:spPr>
          <a:xfrm>
            <a:off x="8118856" y="5523548"/>
            <a:ext cx="899092" cy="261610"/>
          </a:xfrm>
          <a:prstGeom prst="rect">
            <a:avLst/>
          </a:prstGeom>
          <a:noFill/>
          <a:ln>
            <a:solidFill>
              <a:srgbClr val="FF0000"/>
            </a:solidFill>
          </a:ln>
        </p:spPr>
        <p:style>
          <a:lnRef idx="0">
            <a:scrgbClr r="0" g="0" b="0"/>
          </a:lnRef>
          <a:fillRef idx="0">
            <a:scrgbClr r="0" g="0" b="0"/>
          </a:fillRef>
          <a:effectRef idx="0">
            <a:scrgbClr r="0" g="0" b="0"/>
          </a:effectRef>
          <a:fontRef idx="minor"/>
        </p:style>
        <p:txBody>
          <a:bodyPr wrap="square">
            <a:spAutoFit/>
          </a:bodyPr>
          <a:lstStyle/>
          <a:p>
            <a:pPr algn="ctr" eaLnBrk="0" fontAlgn="base" hangingPunct="0">
              <a:spcBef>
                <a:spcPct val="0"/>
              </a:spcBef>
              <a:spcAft>
                <a:spcPct val="0"/>
              </a:spcAft>
            </a:pPr>
            <a:r>
              <a:rPr lang="en-US" sz="1100" b="1" spc="49">
                <a:solidFill>
                  <a:srgbClr val="000000"/>
                </a:solidFill>
                <a:latin typeface="Arial"/>
              </a:rPr>
              <a:t>2646 keV </a:t>
            </a:r>
            <a:endParaRPr lang="en-US" sz="1100" spc="-1">
              <a:solidFill>
                <a:prstClr val="black"/>
              </a:solidFill>
              <a:latin typeface="Arial"/>
            </a:endParaRPr>
          </a:p>
        </p:txBody>
      </p:sp>
      <p:pic>
        <p:nvPicPr>
          <p:cNvPr id="34" name="Рисунок 17" descr="PeriodicTable.png">
            <a:extLst>
              <a:ext uri="{FF2B5EF4-FFF2-40B4-BE49-F238E27FC236}">
                <a16:creationId xmlns:a16="http://schemas.microsoft.com/office/drawing/2014/main" id="{4D7A3CF8-9E7D-4CC9-870E-9083AD628A56}"/>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466926" y="3722159"/>
            <a:ext cx="4134706" cy="2328481"/>
          </a:xfrm>
          <a:prstGeom prst="rect">
            <a:avLst/>
          </a:prstGeom>
        </p:spPr>
      </p:pic>
      <p:sp>
        <p:nvSpPr>
          <p:cNvPr id="36" name="Rectangle 35">
            <a:extLst>
              <a:ext uri="{FF2B5EF4-FFF2-40B4-BE49-F238E27FC236}">
                <a16:creationId xmlns:a16="http://schemas.microsoft.com/office/drawing/2014/main" id="{BD873789-F112-4964-938C-3769A21BEB6A}"/>
              </a:ext>
            </a:extLst>
          </p:cNvPr>
          <p:cNvSpPr/>
          <p:nvPr/>
        </p:nvSpPr>
        <p:spPr>
          <a:xfrm>
            <a:off x="6876277" y="-84642"/>
            <a:ext cx="2872902" cy="369332"/>
          </a:xfrm>
          <a:prstGeom prst="rect">
            <a:avLst/>
          </a:prstGeom>
        </p:spPr>
        <p:txBody>
          <a:bodyPr wrap="none">
            <a:spAutoFit/>
          </a:bodyPr>
          <a:lstStyle/>
          <a:p>
            <a:pPr algn="ctr" eaLnBrk="0" fontAlgn="base" hangingPunct="0">
              <a:spcBef>
                <a:spcPct val="0"/>
              </a:spcBef>
              <a:spcAft>
                <a:spcPct val="0"/>
              </a:spcAft>
            </a:pPr>
            <a:r>
              <a:rPr lang="pl-PL" b="1" spc="50" dirty="0">
                <a:ln w="0"/>
                <a:solidFill>
                  <a:srgbClr val="EEECE1"/>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The </a:t>
            </a:r>
            <a:r>
              <a:rPr lang="pl-PL" sz="1600" b="1" spc="50" dirty="0">
                <a:ln w="0"/>
                <a:solidFill>
                  <a:srgbClr val="EEECE1"/>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highlight</a:t>
            </a:r>
            <a:r>
              <a:rPr lang="pl-PL" b="1" spc="50" dirty="0">
                <a:ln w="0"/>
                <a:solidFill>
                  <a:srgbClr val="EEECE1"/>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 of science</a:t>
            </a:r>
          </a:p>
        </p:txBody>
      </p:sp>
    </p:spTree>
    <p:extLst>
      <p:ext uri="{BB962C8B-B14F-4D97-AF65-F5344CB8AC3E}">
        <p14:creationId xmlns:p14="http://schemas.microsoft.com/office/powerpoint/2010/main" val="3924304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374B94F-E7E2-49DA-B25D-6F3A2386B0E0}"/>
              </a:ext>
            </a:extLst>
          </p:cNvPr>
          <p:cNvPicPr>
            <a:picLocks noChangeAspect="1"/>
          </p:cNvPicPr>
          <p:nvPr/>
        </p:nvPicPr>
        <p:blipFill>
          <a:blip r:embed="rId3"/>
          <a:stretch>
            <a:fillRect/>
          </a:stretch>
        </p:blipFill>
        <p:spPr>
          <a:xfrm>
            <a:off x="0" y="-540"/>
            <a:ext cx="12192000" cy="1200912"/>
          </a:xfrm>
          <a:prstGeom prst="rect">
            <a:avLst/>
          </a:prstGeom>
        </p:spPr>
      </p:pic>
      <p:sp>
        <p:nvSpPr>
          <p:cNvPr id="15" name="Заголовок 5">
            <a:extLst>
              <a:ext uri="{FF2B5EF4-FFF2-40B4-BE49-F238E27FC236}">
                <a16:creationId xmlns:a16="http://schemas.microsoft.com/office/drawing/2014/main" id="{8C513852-2369-4D11-9F0B-E991D83D5634}"/>
              </a:ext>
            </a:extLst>
          </p:cNvPr>
          <p:cNvSpPr>
            <a:spLocks noGrp="1"/>
          </p:cNvSpPr>
          <p:nvPr>
            <p:ph type="title"/>
          </p:nvPr>
        </p:nvSpPr>
        <p:spPr>
          <a:xfrm>
            <a:off x="286510" y="1224173"/>
            <a:ext cx="11632676" cy="1015539"/>
          </a:xfrm>
          <a:prstGeom prst="rect">
            <a:avLst/>
          </a:prstGeom>
        </p:spPr>
        <p:txBody>
          <a:bodyPr wrap="square">
            <a:spAutoFit/>
          </a:bodyPr>
          <a:lstStyle/>
          <a:p>
            <a:pPr algn="just"/>
            <a:r>
              <a:rPr lang="en-US" sz="2000" b="1" dirty="0">
                <a:solidFill>
                  <a:srgbClr val="FFFF00"/>
                </a:solidFill>
                <a:latin typeface="+mn-lt"/>
                <a:cs typeface="Arial" panose="020B0604020202020204" pitchFamily="34" charset="0"/>
              </a:rPr>
              <a:t>Discovery of Surface-Enhanced Raman Scattering (SERS) followed by evolution of optical systems and </a:t>
            </a:r>
            <a:r>
              <a:rPr lang="en-US" sz="2000" b="1" dirty="0" err="1">
                <a:solidFill>
                  <a:srgbClr val="FFFF00"/>
                </a:solidFill>
                <a:latin typeface="+mn-lt"/>
                <a:cs typeface="Arial" panose="020B0604020202020204" pitchFamily="34" charset="0"/>
              </a:rPr>
              <a:t>nanoengineering</a:t>
            </a:r>
            <a:r>
              <a:rPr lang="en-US" sz="2000" b="1" dirty="0">
                <a:solidFill>
                  <a:srgbClr val="FFFF00"/>
                </a:solidFill>
                <a:latin typeface="+mn-lt"/>
                <a:cs typeface="Arial" panose="020B0604020202020204" pitchFamily="34" charset="0"/>
              </a:rPr>
              <a:t> approaches has paved a way to detection of essential organic molecules on solid SERS-active substrates from solutions at concentrations attributed to single molecule ones, i.e. below 10</a:t>
            </a:r>
            <a:r>
              <a:rPr lang="en-US" sz="2000" b="1" baseline="30000" dirty="0">
                <a:solidFill>
                  <a:srgbClr val="FFFF00"/>
                </a:solidFill>
                <a:latin typeface="+mn-lt"/>
                <a:cs typeface="Arial" panose="020B0604020202020204" pitchFamily="34" charset="0"/>
              </a:rPr>
              <a:t>-15</a:t>
            </a:r>
            <a:r>
              <a:rPr lang="en-US" sz="2000" b="1" dirty="0">
                <a:solidFill>
                  <a:srgbClr val="FFFF00"/>
                </a:solidFill>
                <a:latin typeface="+mn-lt"/>
                <a:cs typeface="Arial" panose="020B0604020202020204" pitchFamily="34" charset="0"/>
              </a:rPr>
              <a:t> M</a:t>
            </a:r>
            <a:endParaRPr kumimoji="0" lang="ru-RU" sz="2000" b="1" i="0" u="none" strike="noStrike" kern="1200" cap="none" spc="0" normalizeH="0" baseline="0" noProof="0" dirty="0">
              <a:ln>
                <a:noFill/>
              </a:ln>
              <a:solidFill>
                <a:srgbClr val="FFFF00"/>
              </a:solidFill>
              <a:effectLst/>
              <a:uLnTx/>
              <a:uFillTx/>
              <a:latin typeface="+mn-lt"/>
              <a:ea typeface="+mn-ea"/>
              <a:cs typeface="Arial" panose="020B0604020202020204" pitchFamily="34" charset="0"/>
            </a:endParaRPr>
          </a:p>
        </p:txBody>
      </p:sp>
      <p:sp>
        <p:nvSpPr>
          <p:cNvPr id="16" name="TextBox 15">
            <a:extLst>
              <a:ext uri="{FF2B5EF4-FFF2-40B4-BE49-F238E27FC236}">
                <a16:creationId xmlns:a16="http://schemas.microsoft.com/office/drawing/2014/main" id="{A9A99CA5-0618-414F-85D5-38797309931E}"/>
              </a:ext>
            </a:extLst>
          </p:cNvPr>
          <p:cNvSpPr txBox="1"/>
          <p:nvPr/>
        </p:nvSpPr>
        <p:spPr>
          <a:xfrm>
            <a:off x="4917605" y="6184472"/>
            <a:ext cx="7207645" cy="677108"/>
          </a:xfrm>
          <a:prstGeom prst="rect">
            <a:avLst/>
          </a:prstGeom>
          <a:solidFill>
            <a:srgbClr val="FFFF00"/>
          </a:solidFill>
        </p:spPr>
        <p:txBody>
          <a:bodyPr wrap="square" rtlCol="0">
            <a:spAutoFit/>
          </a:bodyPr>
          <a:lstStyle/>
          <a:p>
            <a:pPr algn="just" eaLnBrk="0" fontAlgn="base" hangingPunct="0">
              <a:spcBef>
                <a:spcPct val="0"/>
              </a:spcBef>
              <a:spcAft>
                <a:spcPct val="0"/>
              </a:spcAft>
              <a:defRPr/>
            </a:pPr>
            <a:r>
              <a:rPr lang="en-US" b="1" i="1" dirty="0">
                <a:solidFill>
                  <a:srgbClr val="FF0000"/>
                </a:solidFill>
                <a:cs typeface="Arial" panose="020B0604020202020204" pitchFamily="34" charset="0"/>
              </a:rPr>
              <a:t>Hanna </a:t>
            </a:r>
            <a:r>
              <a:rPr lang="en-US" b="1" i="1" dirty="0" err="1">
                <a:solidFill>
                  <a:srgbClr val="FF0000"/>
                </a:solidFill>
                <a:cs typeface="Arial" panose="020B0604020202020204" pitchFamily="34" charset="0"/>
              </a:rPr>
              <a:t>Bandarenka</a:t>
            </a:r>
            <a:r>
              <a:rPr lang="en-US" b="1" i="1" dirty="0">
                <a:solidFill>
                  <a:srgbClr val="FF0000"/>
                </a:solidFill>
                <a:cs typeface="Arial" panose="020B0604020202020204" pitchFamily="34" charset="0"/>
              </a:rPr>
              <a:t>, </a:t>
            </a:r>
            <a:r>
              <a:rPr lang="en-US" b="1" i="1" dirty="0" err="1">
                <a:solidFill>
                  <a:srgbClr val="FF0000"/>
                </a:solidFill>
                <a:cs typeface="Arial" panose="020B0604020202020204" pitchFamily="34" charset="0"/>
              </a:rPr>
              <a:t>Nadzeya</a:t>
            </a:r>
            <a:r>
              <a:rPr lang="en-US" b="1" i="1" dirty="0">
                <a:solidFill>
                  <a:srgbClr val="FF0000"/>
                </a:solidFill>
                <a:cs typeface="Arial" panose="020B0604020202020204" pitchFamily="34" charset="0"/>
              </a:rPr>
              <a:t> </a:t>
            </a:r>
            <a:r>
              <a:rPr lang="en-US" b="1" i="1" dirty="0" err="1">
                <a:solidFill>
                  <a:srgbClr val="FF0000"/>
                </a:solidFill>
                <a:cs typeface="Arial" panose="020B0604020202020204" pitchFamily="34" charset="0"/>
              </a:rPr>
              <a:t>Khinevich</a:t>
            </a:r>
            <a:r>
              <a:rPr lang="en-US" b="1" i="1" dirty="0">
                <a:solidFill>
                  <a:srgbClr val="FF0000"/>
                </a:solidFill>
                <a:cs typeface="Arial" panose="020B0604020202020204" pitchFamily="34" charset="0"/>
              </a:rPr>
              <a:t>, </a:t>
            </a:r>
            <a:r>
              <a:rPr lang="en-US" b="1" i="1" dirty="0" err="1">
                <a:solidFill>
                  <a:srgbClr val="FF0000"/>
                </a:solidFill>
                <a:cs typeface="Arial" panose="020B0604020202020204" pitchFamily="34" charset="0"/>
              </a:rPr>
              <a:t>Kahramon</a:t>
            </a:r>
            <a:r>
              <a:rPr lang="en-US" b="1" i="1" dirty="0">
                <a:solidFill>
                  <a:srgbClr val="FF0000"/>
                </a:solidFill>
                <a:cs typeface="Arial" panose="020B0604020202020204" pitchFamily="34" charset="0"/>
              </a:rPr>
              <a:t> </a:t>
            </a:r>
            <a:r>
              <a:rPr lang="en-US" b="1" i="1" dirty="0" err="1">
                <a:solidFill>
                  <a:srgbClr val="FF0000"/>
                </a:solidFill>
                <a:cs typeface="Arial" panose="020B0604020202020204" pitchFamily="34" charset="0"/>
              </a:rPr>
              <a:t>Mamatkulov</a:t>
            </a:r>
            <a:r>
              <a:rPr lang="en-US" b="1" i="1" dirty="0">
                <a:solidFill>
                  <a:srgbClr val="FF0000"/>
                </a:solidFill>
                <a:cs typeface="Arial" panose="020B0604020202020204" pitchFamily="34" charset="0"/>
              </a:rPr>
              <a:t>, Grigory Arzumanyan, </a:t>
            </a:r>
            <a:r>
              <a:rPr lang="en-US" b="1" i="1" dirty="0" err="1">
                <a:solidFill>
                  <a:srgbClr val="FF0000"/>
                </a:solidFill>
                <a:cs typeface="Arial" panose="020B0604020202020204" pitchFamily="34" charset="0"/>
              </a:rPr>
              <a:t>ChemNanoMat</a:t>
            </a:r>
            <a:r>
              <a:rPr lang="en-US" b="1" i="1" dirty="0">
                <a:solidFill>
                  <a:srgbClr val="FF0000"/>
                </a:solidFill>
                <a:cs typeface="Arial" panose="020B0604020202020204" pitchFamily="34" charset="0"/>
              </a:rPr>
              <a:t>, 2020, DOI: 10.1002/cnma.202000521</a:t>
            </a:r>
            <a:endParaRPr lang="ru-RU" sz="2000" b="1" i="1" dirty="0">
              <a:solidFill>
                <a:srgbClr val="FF0000"/>
              </a:solidFill>
              <a:cs typeface="Arial" panose="020B0604020202020204" pitchFamily="34" charset="0"/>
            </a:endParaRPr>
          </a:p>
        </p:txBody>
      </p:sp>
      <p:sp>
        <p:nvSpPr>
          <p:cNvPr id="17" name="TextBox 16">
            <a:extLst>
              <a:ext uri="{FF2B5EF4-FFF2-40B4-BE49-F238E27FC236}">
                <a16:creationId xmlns:a16="http://schemas.microsoft.com/office/drawing/2014/main" id="{F7A6E6DC-B8CA-4B01-B3ED-F8A6602616AF}"/>
              </a:ext>
            </a:extLst>
          </p:cNvPr>
          <p:cNvSpPr txBox="1"/>
          <p:nvPr/>
        </p:nvSpPr>
        <p:spPr>
          <a:xfrm>
            <a:off x="45097" y="726772"/>
            <a:ext cx="11128367" cy="492443"/>
          </a:xfrm>
          <a:prstGeom prst="rect">
            <a:avLst/>
          </a:prstGeom>
          <a:noFill/>
        </p:spPr>
        <p:txBody>
          <a:bodyPr wrap="none" rtlCol="0">
            <a:spAutoFit/>
          </a:bodyPr>
          <a:lstStyle/>
          <a:p>
            <a:pPr eaLnBrk="0" fontAlgn="base" hangingPunct="0">
              <a:spcBef>
                <a:spcPct val="0"/>
              </a:spcBef>
              <a:spcAft>
                <a:spcPct val="0"/>
              </a:spcAft>
            </a:pPr>
            <a:r>
              <a:rPr lang="en-US" sz="2600" b="1" dirty="0">
                <a:solidFill>
                  <a:srgbClr val="FF0000"/>
                </a:solidFill>
                <a:latin typeface="Arial" panose="020B0604020202020204" pitchFamily="34" charset="0"/>
                <a:cs typeface="Arial" panose="020B0604020202020204" pitchFamily="34" charset="0"/>
              </a:rPr>
              <a:t>Single-molecule imaging by Surface-Enhanced Raman Spectroscopy</a:t>
            </a:r>
            <a:endParaRPr lang="ru-RU" sz="2600" b="1" dirty="0">
              <a:solidFill>
                <a:srgbClr val="FF0000"/>
              </a:solidFill>
              <a:latin typeface="Arial" panose="020B0604020202020204" pitchFamily="34" charset="0"/>
              <a:cs typeface="Arial" panose="020B0604020202020204" pitchFamily="34" charset="0"/>
            </a:endParaRPr>
          </a:p>
        </p:txBody>
      </p:sp>
      <p:pic>
        <p:nvPicPr>
          <p:cNvPr id="18" name="Рисунок 2">
            <a:extLst>
              <a:ext uri="{FF2B5EF4-FFF2-40B4-BE49-F238E27FC236}">
                <a16:creationId xmlns:a16="http://schemas.microsoft.com/office/drawing/2014/main" id="{C621ACEF-7A47-46D8-AF72-9C59527B7FBA}"/>
              </a:ext>
            </a:extLst>
          </p:cNvPr>
          <p:cNvPicPr>
            <a:picLocks noChangeAspect="1"/>
          </p:cNvPicPr>
          <p:nvPr/>
        </p:nvPicPr>
        <p:blipFill>
          <a:blip r:embed="rId4"/>
          <a:stretch>
            <a:fillRect/>
          </a:stretch>
        </p:blipFill>
        <p:spPr>
          <a:xfrm>
            <a:off x="4917605" y="2424339"/>
            <a:ext cx="7012895" cy="2773756"/>
          </a:xfrm>
          <a:prstGeom prst="rect">
            <a:avLst/>
          </a:prstGeom>
          <a:solidFill>
            <a:schemeClr val="accent2">
              <a:lumMod val="75000"/>
              <a:alpha val="40000"/>
            </a:schemeClr>
          </a:solidFill>
          <a:ln>
            <a:solidFill>
              <a:schemeClr val="tx1"/>
            </a:solidFill>
          </a:ln>
        </p:spPr>
      </p:pic>
      <p:pic>
        <p:nvPicPr>
          <p:cNvPr id="19" name="Рисунок 10">
            <a:extLst>
              <a:ext uri="{FF2B5EF4-FFF2-40B4-BE49-F238E27FC236}">
                <a16:creationId xmlns:a16="http://schemas.microsoft.com/office/drawing/2014/main" id="{F7899121-0DC7-4DC1-8B2B-D38950E2C48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75" y="2407360"/>
            <a:ext cx="4705095" cy="2031897"/>
          </a:xfrm>
          <a:prstGeom prst="rect">
            <a:avLst/>
          </a:prstGeom>
        </p:spPr>
      </p:pic>
      <p:sp>
        <p:nvSpPr>
          <p:cNvPr id="20" name="Прямоугольник 13">
            <a:extLst>
              <a:ext uri="{FF2B5EF4-FFF2-40B4-BE49-F238E27FC236}">
                <a16:creationId xmlns:a16="http://schemas.microsoft.com/office/drawing/2014/main" id="{4E76086C-47B8-4EEC-9128-5D0B62B08570}"/>
              </a:ext>
            </a:extLst>
          </p:cNvPr>
          <p:cNvSpPr/>
          <p:nvPr/>
        </p:nvSpPr>
        <p:spPr>
          <a:xfrm>
            <a:off x="4743566" y="5466118"/>
            <a:ext cx="7448434" cy="894219"/>
          </a:xfrm>
          <a:prstGeom prst="rect">
            <a:avLst/>
          </a:prstGeom>
        </p:spPr>
        <p:txBody>
          <a:bodyPr wrap="square">
            <a:spAutoFit/>
          </a:bodyPr>
          <a:lstStyle/>
          <a:p>
            <a:pPr algn="ctr" eaLnBrk="0" fontAlgn="base" hangingPunct="0">
              <a:lnSpc>
                <a:spcPct val="115000"/>
              </a:lnSpc>
              <a:spcBef>
                <a:spcPct val="0"/>
              </a:spcBef>
            </a:pPr>
            <a:r>
              <a:rPr lang="ru-RU" b="1" dirty="0">
                <a:solidFill>
                  <a:srgbClr val="FFC000"/>
                </a:solidFill>
                <a:ea typeface="Calibri" panose="020F0502020204030204" pitchFamily="34" charset="0"/>
                <a:cs typeface="Times New Roman" panose="02020603050405020304" pitchFamily="18" charset="0"/>
              </a:rPr>
              <a:t> </a:t>
            </a:r>
            <a:r>
              <a:rPr lang="en-US" b="1" dirty="0">
                <a:solidFill>
                  <a:srgbClr val="FFC000"/>
                </a:solidFill>
                <a:ea typeface="Calibri" panose="020F0502020204030204" pitchFamily="34" charset="0"/>
                <a:cs typeface="Arial" panose="020B0604020202020204" pitchFamily="34" charset="0"/>
              </a:rPr>
              <a:t>SERS spectra (top row) and </a:t>
            </a:r>
            <a:r>
              <a:rPr lang="ru-RU" b="1" dirty="0" err="1">
                <a:solidFill>
                  <a:srgbClr val="FFC000"/>
                </a:solidFill>
                <a:ea typeface="Times New Roman" panose="02020603050405020304" pitchFamily="18" charset="0"/>
                <a:cs typeface="Arial" panose="020B0604020202020204" pitchFamily="34" charset="0"/>
              </a:rPr>
              <a:t>co</a:t>
            </a:r>
            <a:r>
              <a:rPr lang="en-US" b="1" dirty="0">
                <a:solidFill>
                  <a:srgbClr val="FFC000"/>
                </a:solidFill>
                <a:ea typeface="Times New Roman" panose="02020603050405020304" pitchFamily="18" charset="0"/>
                <a:cs typeface="Arial" panose="020B0604020202020204" pitchFamily="34" charset="0"/>
              </a:rPr>
              <a:t>r</a:t>
            </a:r>
            <a:r>
              <a:rPr lang="ru-RU" b="1" dirty="0">
                <a:solidFill>
                  <a:srgbClr val="FFC000"/>
                </a:solidFill>
                <a:ea typeface="Times New Roman" panose="02020603050405020304" pitchFamily="18" charset="0"/>
                <a:cs typeface="Arial" panose="020B0604020202020204" pitchFamily="34" charset="0"/>
              </a:rPr>
              <a:t>responding SERS maps (bottom row) for DTNB concentrations: (A) 10</a:t>
            </a:r>
            <a:r>
              <a:rPr lang="ru-RU" b="1" baseline="30000" dirty="0">
                <a:solidFill>
                  <a:srgbClr val="FFC000"/>
                </a:solidFill>
                <a:ea typeface="Times New Roman" panose="02020603050405020304" pitchFamily="18" charset="0"/>
                <a:cs typeface="Arial" panose="020B0604020202020204" pitchFamily="34" charset="0"/>
              </a:rPr>
              <a:t>-12</a:t>
            </a:r>
            <a:r>
              <a:rPr lang="ru-RU" b="1" dirty="0">
                <a:solidFill>
                  <a:srgbClr val="FFC000"/>
                </a:solidFill>
                <a:ea typeface="Times New Roman" panose="02020603050405020304" pitchFamily="18" charset="0"/>
                <a:cs typeface="Arial" panose="020B0604020202020204" pitchFamily="34" charset="0"/>
              </a:rPr>
              <a:t> M, (B) 10</a:t>
            </a:r>
            <a:r>
              <a:rPr lang="ru-RU" b="1" baseline="30000" dirty="0">
                <a:solidFill>
                  <a:srgbClr val="FFC000"/>
                </a:solidFill>
                <a:ea typeface="Times New Roman" panose="02020603050405020304" pitchFamily="18" charset="0"/>
                <a:cs typeface="Arial" panose="020B0604020202020204" pitchFamily="34" charset="0"/>
              </a:rPr>
              <a:t>-14</a:t>
            </a:r>
            <a:r>
              <a:rPr lang="ru-RU" b="1" dirty="0">
                <a:solidFill>
                  <a:srgbClr val="FFC000"/>
                </a:solidFill>
                <a:ea typeface="Times New Roman" panose="02020603050405020304" pitchFamily="18" charset="0"/>
                <a:cs typeface="Arial" panose="020B0604020202020204" pitchFamily="34" charset="0"/>
              </a:rPr>
              <a:t> M, (C) 10</a:t>
            </a:r>
            <a:r>
              <a:rPr lang="ru-RU" b="1" baseline="30000" dirty="0">
                <a:solidFill>
                  <a:srgbClr val="FFC000"/>
                </a:solidFill>
                <a:ea typeface="Times New Roman" panose="02020603050405020304" pitchFamily="18" charset="0"/>
                <a:cs typeface="Arial" panose="020B0604020202020204" pitchFamily="34" charset="0"/>
              </a:rPr>
              <a:t>-16</a:t>
            </a:r>
            <a:r>
              <a:rPr lang="ru-RU" b="1" dirty="0">
                <a:solidFill>
                  <a:srgbClr val="FFC000"/>
                </a:solidFill>
                <a:ea typeface="Times New Roman" panose="02020603050405020304" pitchFamily="18" charset="0"/>
                <a:cs typeface="Arial" panose="020B0604020202020204" pitchFamily="34" charset="0"/>
              </a:rPr>
              <a:t> M, (D) 10</a:t>
            </a:r>
            <a:r>
              <a:rPr lang="ru-RU" b="1" baseline="30000" dirty="0">
                <a:solidFill>
                  <a:srgbClr val="FFC000"/>
                </a:solidFill>
                <a:ea typeface="Times New Roman" panose="02020603050405020304" pitchFamily="18" charset="0"/>
                <a:cs typeface="Arial" panose="020B0604020202020204" pitchFamily="34" charset="0"/>
              </a:rPr>
              <a:t>-18</a:t>
            </a:r>
            <a:endParaRPr lang="ru-RU" dirty="0">
              <a:solidFill>
                <a:srgbClr val="FFC000"/>
              </a:solidFill>
              <a:ea typeface="Times New Roman" panose="02020603050405020304" pitchFamily="18" charset="0"/>
              <a:cs typeface="Arial" panose="020B0604020202020204" pitchFamily="34" charset="0"/>
            </a:endParaRPr>
          </a:p>
          <a:p>
            <a:pPr algn="just" eaLnBrk="0" fontAlgn="base" hangingPunct="0">
              <a:lnSpc>
                <a:spcPct val="50000"/>
              </a:lnSpc>
              <a:spcBef>
                <a:spcPct val="0"/>
              </a:spcBef>
            </a:pPr>
            <a:r>
              <a:rPr lang="en-US" dirty="0">
                <a:solidFill>
                  <a:srgbClr val="FFC000"/>
                </a:solidFill>
                <a:ea typeface="Calibri" panose="020F0502020204030204" pitchFamily="34" charset="0"/>
                <a:cs typeface="Times New Roman" panose="02020603050405020304" pitchFamily="18" charset="0"/>
              </a:rPr>
              <a:t> </a:t>
            </a:r>
            <a:endParaRPr lang="ru-RU" dirty="0">
              <a:solidFill>
                <a:srgbClr val="FFC000"/>
              </a:solidFill>
              <a:ea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6E44E34D-C445-4C5F-A5AA-F078852D286A}"/>
              </a:ext>
            </a:extLst>
          </p:cNvPr>
          <p:cNvSpPr txBox="1"/>
          <p:nvPr/>
        </p:nvSpPr>
        <p:spPr>
          <a:xfrm>
            <a:off x="-8275" y="4439257"/>
            <a:ext cx="4705095" cy="2431435"/>
          </a:xfrm>
          <a:prstGeom prst="rect">
            <a:avLst/>
          </a:prstGeom>
          <a:solidFill>
            <a:schemeClr val="tx2">
              <a:lumMod val="75000"/>
            </a:schemeClr>
          </a:solidFill>
        </p:spPr>
        <p:txBody>
          <a:bodyPr wrap="square" rtlCol="0">
            <a:spAutoFit/>
          </a:bodyPr>
          <a:lstStyle/>
          <a:p>
            <a:pPr marL="285750" indent="-285750" algn="just" eaLnBrk="0" fontAlgn="base" hangingPunct="0">
              <a:spcBef>
                <a:spcPct val="0"/>
              </a:spcBef>
              <a:spcAft>
                <a:spcPct val="0"/>
              </a:spcAft>
              <a:buFont typeface="Arial" panose="020B0604020202020204" pitchFamily="34" charset="0"/>
              <a:buChar char="•"/>
            </a:pPr>
            <a:r>
              <a:rPr lang="en-US" sz="1600" dirty="0">
                <a:solidFill>
                  <a:prstClr val="white"/>
                </a:solidFill>
                <a:latin typeface="Arial" panose="020B0604020202020204" pitchFamily="34" charset="0"/>
                <a:cs typeface="Arial" panose="020B0604020202020204" pitchFamily="34" charset="0"/>
              </a:rPr>
              <a:t>Highly sensitive level of Raman spectrum registration and SERS-imaging of single </a:t>
            </a:r>
            <a:r>
              <a:rPr lang="en-US" sz="1600" dirty="0" err="1">
                <a:solidFill>
                  <a:prstClr val="white"/>
                </a:solidFill>
                <a:latin typeface="Arial" panose="020B0604020202020204" pitchFamily="34" charset="0"/>
                <a:cs typeface="Arial" panose="020B0604020202020204" pitchFamily="34" charset="0"/>
              </a:rPr>
              <a:t>nitrobenzoic</a:t>
            </a:r>
            <a:r>
              <a:rPr lang="en-US" sz="1600" dirty="0">
                <a:solidFill>
                  <a:prstClr val="white"/>
                </a:solidFill>
                <a:latin typeface="Arial" panose="020B0604020202020204" pitchFamily="34" charset="0"/>
                <a:cs typeface="Arial" panose="020B0604020202020204" pitchFamily="34" charset="0"/>
              </a:rPr>
              <a:t> acid molecule (TNB) from the attomolar-concentrated solution of DTNB has been achieved. </a:t>
            </a:r>
          </a:p>
          <a:p>
            <a:pPr algn="just" eaLnBrk="0" fontAlgn="base" hangingPunct="0">
              <a:lnSpc>
                <a:spcPct val="50000"/>
              </a:lnSpc>
              <a:spcBef>
                <a:spcPct val="0"/>
              </a:spcBef>
              <a:spcAft>
                <a:spcPct val="0"/>
              </a:spcAft>
            </a:pPr>
            <a:endParaRPr lang="en-US" sz="1600" b="1" dirty="0">
              <a:solidFill>
                <a:prstClr val="white"/>
              </a:solidFill>
              <a:latin typeface="Arial" panose="020B0604020202020204" pitchFamily="34" charset="0"/>
              <a:cs typeface="Arial" panose="020B0604020202020204" pitchFamily="34" charset="0"/>
            </a:endParaRPr>
          </a:p>
          <a:p>
            <a:pPr marL="285750" indent="-285750" algn="just" eaLnBrk="0" fontAlgn="base" hangingPunct="0">
              <a:spcBef>
                <a:spcPct val="0"/>
              </a:spcBef>
              <a:spcAft>
                <a:spcPct val="0"/>
              </a:spcAft>
              <a:buFont typeface="Arial" panose="020B0604020202020204" pitchFamily="34" charset="0"/>
              <a:buChar char="•"/>
            </a:pPr>
            <a:r>
              <a:rPr lang="en-US" sz="1600" dirty="0">
                <a:solidFill>
                  <a:prstClr val="white"/>
                </a:solidFill>
                <a:latin typeface="Arial" panose="020B0604020202020204" pitchFamily="34" charset="0"/>
                <a:cs typeface="Arial" panose="020B0604020202020204" pitchFamily="34" charset="0"/>
              </a:rPr>
              <a:t>Dendritic silver nanostructures, onto which analyte molecules of various concentrations were adsorbed, were used as SERS-active substrates.</a:t>
            </a:r>
            <a:endParaRPr lang="ru-RU" dirty="0">
              <a:solidFill>
                <a:prstClr val="black"/>
              </a:solidFill>
              <a:latin typeface="Arial" panose="020B0604020202020204" pitchFamily="34" charset="0"/>
              <a:cs typeface="Arial" panose="020B0604020202020204" pitchFamily="34" charset="0"/>
            </a:endParaRPr>
          </a:p>
        </p:txBody>
      </p:sp>
      <p:sp>
        <p:nvSpPr>
          <p:cNvPr id="23" name="Скругленный прямоугольник 19">
            <a:extLst>
              <a:ext uri="{FF2B5EF4-FFF2-40B4-BE49-F238E27FC236}">
                <a16:creationId xmlns:a16="http://schemas.microsoft.com/office/drawing/2014/main" id="{B7836EDD-7457-4F59-B16E-7ED6A13C563C}"/>
              </a:ext>
            </a:extLst>
          </p:cNvPr>
          <p:cNvSpPr/>
          <p:nvPr/>
        </p:nvSpPr>
        <p:spPr>
          <a:xfrm>
            <a:off x="562386" y="665244"/>
            <a:ext cx="11249400"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ru-RU">
              <a:solidFill>
                <a:prstClr val="white"/>
              </a:solidFill>
            </a:endParaRPr>
          </a:p>
        </p:txBody>
      </p:sp>
      <p:sp>
        <p:nvSpPr>
          <p:cNvPr id="24" name="Rectangle 23">
            <a:extLst>
              <a:ext uri="{FF2B5EF4-FFF2-40B4-BE49-F238E27FC236}">
                <a16:creationId xmlns:a16="http://schemas.microsoft.com/office/drawing/2014/main" id="{8A4E013B-3805-4E1D-837E-4DE578BCBE7E}"/>
              </a:ext>
            </a:extLst>
          </p:cNvPr>
          <p:cNvSpPr/>
          <p:nvPr/>
        </p:nvSpPr>
        <p:spPr>
          <a:xfrm>
            <a:off x="6876277" y="-84642"/>
            <a:ext cx="2872902" cy="369332"/>
          </a:xfrm>
          <a:prstGeom prst="rect">
            <a:avLst/>
          </a:prstGeom>
        </p:spPr>
        <p:txBody>
          <a:bodyPr wrap="none">
            <a:spAutoFit/>
          </a:bodyPr>
          <a:lstStyle/>
          <a:p>
            <a:pPr algn="ctr" eaLnBrk="0" fontAlgn="base" hangingPunct="0">
              <a:spcBef>
                <a:spcPct val="0"/>
              </a:spcBef>
              <a:spcAft>
                <a:spcPct val="0"/>
              </a:spcAft>
            </a:pPr>
            <a:r>
              <a:rPr lang="pl-PL" b="1" spc="50" dirty="0">
                <a:ln w="0"/>
                <a:solidFill>
                  <a:srgbClr val="EEECE1"/>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The </a:t>
            </a:r>
            <a:r>
              <a:rPr lang="pl-PL" sz="1600" b="1" spc="50" dirty="0">
                <a:ln w="0"/>
                <a:solidFill>
                  <a:srgbClr val="EEECE1"/>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highlight</a:t>
            </a:r>
            <a:r>
              <a:rPr lang="pl-PL" b="1" spc="50" dirty="0">
                <a:ln w="0"/>
                <a:solidFill>
                  <a:srgbClr val="EEECE1"/>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 of science</a:t>
            </a:r>
          </a:p>
        </p:txBody>
      </p:sp>
    </p:spTree>
    <p:extLst>
      <p:ext uri="{BB962C8B-B14F-4D97-AF65-F5344CB8AC3E}">
        <p14:creationId xmlns:p14="http://schemas.microsoft.com/office/powerpoint/2010/main" val="2842117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2928926" cy="369332"/>
          </a:xfrm>
          <a:prstGeom prst="rect">
            <a:avLst/>
          </a:prstGeom>
          <a:solidFill>
            <a:srgbClr val="FFC000"/>
          </a:solidFill>
        </p:spPr>
        <p:txBody>
          <a:bodyPr wrap="square" rtlCol="0">
            <a:spAutoFit/>
          </a:bodyPr>
          <a:lstStyle/>
          <a:p>
            <a:pPr algn="ctr"/>
            <a:r>
              <a:rPr lang="en-US" b="1" dirty="0">
                <a:solidFill>
                  <a:prstClr val="black"/>
                </a:solidFill>
              </a:rPr>
              <a:t>THEORETICAL PHYSICS</a:t>
            </a:r>
            <a:endParaRPr lang="ru-RU" b="1" dirty="0">
              <a:solidFill>
                <a:prstClr val="black"/>
              </a:solidFill>
            </a:endParaRPr>
          </a:p>
        </p:txBody>
      </p:sp>
      <p:sp>
        <p:nvSpPr>
          <p:cNvPr id="27" name="Прямоугольник 26"/>
          <p:cNvSpPr/>
          <p:nvPr/>
        </p:nvSpPr>
        <p:spPr>
          <a:xfrm>
            <a:off x="1524000" y="446110"/>
            <a:ext cx="9144000" cy="553998"/>
          </a:xfrm>
          <a:prstGeom prst="rect">
            <a:avLst/>
          </a:prstGeom>
        </p:spPr>
        <p:txBody>
          <a:bodyPr wrap="square">
            <a:spAutoFit/>
          </a:bodyPr>
          <a:lstStyle/>
          <a:p>
            <a:pPr algn="ctr"/>
            <a:r>
              <a:rPr lang="en-US" sz="1600" b="1" dirty="0">
                <a:solidFill>
                  <a:prstClr val="black"/>
                </a:solidFill>
              </a:rPr>
              <a:t>Hybrid </a:t>
            </a:r>
            <a:r>
              <a:rPr lang="en-US" sz="1600" b="1" dirty="0" err="1">
                <a:solidFill>
                  <a:prstClr val="black"/>
                </a:solidFill>
              </a:rPr>
              <a:t>Magnetorheological</a:t>
            </a:r>
            <a:r>
              <a:rPr lang="en-US" sz="1600" b="1" dirty="0">
                <a:solidFill>
                  <a:prstClr val="black"/>
                </a:solidFill>
              </a:rPr>
              <a:t> Composites for Electric and Magnetic Field Sensors and Transducers</a:t>
            </a:r>
          </a:p>
          <a:p>
            <a:pPr algn="ctr"/>
            <a:r>
              <a:rPr lang="en-US" sz="1400" i="1" dirty="0" err="1">
                <a:solidFill>
                  <a:srgbClr val="1F497D">
                    <a:lumMod val="75000"/>
                  </a:srgbClr>
                </a:solidFill>
              </a:rPr>
              <a:t>Bica</a:t>
            </a:r>
            <a:r>
              <a:rPr lang="en-US" sz="1400" i="1" dirty="0">
                <a:solidFill>
                  <a:srgbClr val="1F497D">
                    <a:lumMod val="75000"/>
                  </a:srgbClr>
                </a:solidFill>
              </a:rPr>
              <a:t>, </a:t>
            </a:r>
            <a:r>
              <a:rPr lang="en-US" sz="1400" i="1" dirty="0" err="1">
                <a:solidFill>
                  <a:srgbClr val="1F497D">
                    <a:lumMod val="75000"/>
                  </a:srgbClr>
                </a:solidFill>
              </a:rPr>
              <a:t>Anitas</a:t>
            </a:r>
            <a:r>
              <a:rPr lang="en-US" sz="1400" i="1" dirty="0">
                <a:solidFill>
                  <a:srgbClr val="1F497D">
                    <a:lumMod val="75000"/>
                  </a:srgbClr>
                </a:solidFill>
              </a:rPr>
              <a:t>, </a:t>
            </a:r>
            <a:r>
              <a:rPr lang="en-US" sz="1400" i="1" dirty="0" err="1">
                <a:solidFill>
                  <a:srgbClr val="1F497D">
                    <a:lumMod val="75000"/>
                  </a:srgbClr>
                </a:solidFill>
              </a:rPr>
              <a:t>Chirigiu</a:t>
            </a:r>
            <a:r>
              <a:rPr lang="en-US" sz="1400" i="1" dirty="0">
                <a:solidFill>
                  <a:srgbClr val="1F497D">
                    <a:lumMod val="75000"/>
                  </a:srgbClr>
                </a:solidFill>
              </a:rPr>
              <a:t>, </a:t>
            </a:r>
            <a:r>
              <a:rPr lang="en-US" sz="1400" i="1" dirty="0" err="1">
                <a:solidFill>
                  <a:srgbClr val="1F497D">
                    <a:lumMod val="75000"/>
                  </a:srgbClr>
                </a:solidFill>
              </a:rPr>
              <a:t>Nanomaterials</a:t>
            </a:r>
            <a:r>
              <a:rPr lang="en-US" sz="1400" i="1" dirty="0">
                <a:solidFill>
                  <a:srgbClr val="1F497D">
                    <a:lumMod val="75000"/>
                  </a:srgbClr>
                </a:solidFill>
              </a:rPr>
              <a:t> 2020, 10(10), 2060</a:t>
            </a:r>
            <a:endParaRPr lang="ru-RU" sz="1400" i="1" dirty="0">
              <a:solidFill>
                <a:srgbClr val="1F497D">
                  <a:lumMod val="75000"/>
                </a:srgbClr>
              </a:solidFill>
            </a:endParaRPr>
          </a:p>
        </p:txBody>
      </p:sp>
      <p:sp>
        <p:nvSpPr>
          <p:cNvPr id="28" name="Прямоугольник 27"/>
          <p:cNvSpPr/>
          <p:nvPr/>
        </p:nvSpPr>
        <p:spPr>
          <a:xfrm>
            <a:off x="1524000" y="1071546"/>
            <a:ext cx="4357686" cy="2308324"/>
          </a:xfrm>
          <a:prstGeom prst="rect">
            <a:avLst/>
          </a:prstGeom>
        </p:spPr>
        <p:txBody>
          <a:bodyPr wrap="square">
            <a:spAutoFit/>
          </a:bodyPr>
          <a:lstStyle/>
          <a:p>
            <a:pPr algn="just"/>
            <a:r>
              <a:rPr lang="en-US" sz="1600" dirty="0">
                <a:solidFill>
                  <a:srgbClr val="0000CC"/>
                </a:solidFill>
              </a:rPr>
              <a:t>       Hybrid </a:t>
            </a:r>
            <a:r>
              <a:rPr lang="en-US" sz="1600" dirty="0" err="1">
                <a:solidFill>
                  <a:srgbClr val="0000CC"/>
                </a:solidFill>
              </a:rPr>
              <a:t>magnetorheological</a:t>
            </a:r>
            <a:r>
              <a:rPr lang="en-US" sz="1600" dirty="0">
                <a:solidFill>
                  <a:srgbClr val="0000CC"/>
                </a:solidFill>
              </a:rPr>
              <a:t> </a:t>
            </a:r>
            <a:r>
              <a:rPr lang="en-US" sz="1600" dirty="0" err="1">
                <a:solidFill>
                  <a:srgbClr val="0000CC"/>
                </a:solidFill>
              </a:rPr>
              <a:t>elastomers</a:t>
            </a:r>
            <a:r>
              <a:rPr lang="en-US" sz="1600" dirty="0">
                <a:solidFill>
                  <a:srgbClr val="0000CC"/>
                </a:solidFill>
              </a:rPr>
              <a:t> (</a:t>
            </a:r>
            <a:r>
              <a:rPr lang="en-US" sz="1600" dirty="0" err="1">
                <a:solidFill>
                  <a:srgbClr val="0000CC"/>
                </a:solidFill>
              </a:rPr>
              <a:t>hMCs</a:t>
            </a:r>
            <a:r>
              <a:rPr lang="en-US" sz="1600" dirty="0">
                <a:solidFill>
                  <a:srgbClr val="0000CC"/>
                </a:solidFill>
              </a:rPr>
              <a:t>) based on cotton fibers soaked with silicone oil, carbonyl iron and various concentrations of iron oxide microfibers (Fig. 1a) are fabricated. The obtained </a:t>
            </a:r>
            <a:r>
              <a:rPr lang="en-US" sz="1600" dirty="0" err="1">
                <a:solidFill>
                  <a:srgbClr val="0000CC"/>
                </a:solidFill>
              </a:rPr>
              <a:t>hMCs</a:t>
            </a:r>
            <a:r>
              <a:rPr lang="en-US" sz="1600" dirty="0">
                <a:solidFill>
                  <a:srgbClr val="0000CC"/>
                </a:solidFill>
              </a:rPr>
              <a:t>  are used as dielectric materials for fabrication of electrical devices in the form of plane capacitors.</a:t>
            </a:r>
          </a:p>
          <a:p>
            <a:pPr algn="just"/>
            <a:endParaRPr lang="en-US" sz="1600" dirty="0">
              <a:solidFill>
                <a:srgbClr val="0000CC"/>
              </a:solidFill>
            </a:endParaRPr>
          </a:p>
          <a:p>
            <a:pPr algn="just"/>
            <a:r>
              <a:rPr lang="en-US" sz="1600" dirty="0">
                <a:solidFill>
                  <a:srgbClr val="0000CC"/>
                </a:solidFill>
              </a:rPr>
              <a:t>       </a:t>
            </a:r>
            <a:endParaRPr lang="ru-RU" sz="1600" dirty="0">
              <a:solidFill>
                <a:srgbClr val="0000CC"/>
              </a:solidFill>
            </a:endParaRPr>
          </a:p>
        </p:txBody>
      </p:sp>
      <p:sp>
        <p:nvSpPr>
          <p:cNvPr id="29" name="Прямоугольник 28"/>
          <p:cNvSpPr/>
          <p:nvPr/>
        </p:nvSpPr>
        <p:spPr>
          <a:xfrm>
            <a:off x="6167438" y="1073522"/>
            <a:ext cx="4357686" cy="1569660"/>
          </a:xfrm>
          <a:prstGeom prst="rect">
            <a:avLst/>
          </a:prstGeom>
        </p:spPr>
        <p:txBody>
          <a:bodyPr wrap="square">
            <a:spAutoFit/>
          </a:bodyPr>
          <a:lstStyle/>
          <a:p>
            <a:pPr algn="just"/>
            <a:r>
              <a:rPr lang="en-US" sz="1600" dirty="0">
                <a:solidFill>
                  <a:srgbClr val="0000CC"/>
                </a:solidFill>
              </a:rPr>
              <a:t>       А theoretical model based on the dipolar approximation is developed to explain its properties. The results show that, in the presence of a magnetic field, the electrical conductivity is sensibly influenced by the magnetic flux density and the concentration of iron oxide microfibers.</a:t>
            </a:r>
            <a:endParaRPr lang="ru-RU" sz="1600" dirty="0">
              <a:solidFill>
                <a:prstClr val="black"/>
              </a:solidFill>
            </a:endParaRPr>
          </a:p>
        </p:txBody>
      </p:sp>
      <p:pic>
        <p:nvPicPr>
          <p:cNvPr id="30" name="Picture 4">
            <a:extLst>
              <a:ext uri="{FF2B5EF4-FFF2-40B4-BE49-F238E27FC236}">
                <a16:creationId xmlns:a16="http://schemas.microsoft.com/office/drawing/2014/main" id="{3ED18919-FB1C-FE45-A3F3-3D24F76BE3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5888" y="2857496"/>
            <a:ext cx="2305534" cy="1886998"/>
          </a:xfrm>
          <a:prstGeom prst="rect">
            <a:avLst/>
          </a:prstGeom>
        </p:spPr>
      </p:pic>
      <p:pic>
        <p:nvPicPr>
          <p:cNvPr id="31" name="Picture 6">
            <a:extLst>
              <a:ext uri="{FF2B5EF4-FFF2-40B4-BE49-F238E27FC236}">
                <a16:creationId xmlns:a16="http://schemas.microsoft.com/office/drawing/2014/main" id="{6B4CBD7E-845F-C942-8DB6-80FF96777F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8679" y="2857496"/>
            <a:ext cx="1810953" cy="1857388"/>
          </a:xfrm>
          <a:prstGeom prst="rect">
            <a:avLst/>
          </a:prstGeom>
        </p:spPr>
      </p:pic>
      <p:sp>
        <p:nvSpPr>
          <p:cNvPr id="33" name="Right Arrow 15">
            <a:extLst>
              <a:ext uri="{FF2B5EF4-FFF2-40B4-BE49-F238E27FC236}">
                <a16:creationId xmlns:a16="http://schemas.microsoft.com/office/drawing/2014/main" id="{2F87085D-EF81-F64E-9BD3-9F747D1C7000}"/>
              </a:ext>
            </a:extLst>
          </p:cNvPr>
          <p:cNvSpPr/>
          <p:nvPr/>
        </p:nvSpPr>
        <p:spPr>
          <a:xfrm>
            <a:off x="3952860" y="3630634"/>
            <a:ext cx="714380" cy="298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prstClr val="white"/>
              </a:solidFill>
            </a:endParaRPr>
          </a:p>
        </p:txBody>
      </p:sp>
      <p:sp>
        <p:nvSpPr>
          <p:cNvPr id="34" name="TextBox 33">
            <a:extLst>
              <a:ext uri="{FF2B5EF4-FFF2-40B4-BE49-F238E27FC236}">
                <a16:creationId xmlns:a16="http://schemas.microsoft.com/office/drawing/2014/main" id="{94D8D491-465C-E74B-A41A-16D4D38B5190}"/>
              </a:ext>
            </a:extLst>
          </p:cNvPr>
          <p:cNvSpPr txBox="1"/>
          <p:nvPr/>
        </p:nvSpPr>
        <p:spPr>
          <a:xfrm>
            <a:off x="1524001" y="5072074"/>
            <a:ext cx="9001156" cy="738664"/>
          </a:xfrm>
          <a:prstGeom prst="rect">
            <a:avLst/>
          </a:prstGeom>
          <a:noFill/>
        </p:spPr>
        <p:txBody>
          <a:bodyPr wrap="square" rtlCol="0">
            <a:spAutoFit/>
          </a:bodyPr>
          <a:lstStyle/>
          <a:p>
            <a:r>
              <a:rPr lang="x-none" sz="1400">
                <a:solidFill>
                  <a:prstClr val="black"/>
                </a:solidFill>
                <a:latin typeface="Times New Roman" panose="02020603050405020304" pitchFamily="18" charset="0"/>
                <a:cs typeface="Times New Roman" panose="02020603050405020304" pitchFamily="18" charset="0"/>
              </a:rPr>
              <a:t>(a</a:t>
            </a:r>
            <a:r>
              <a:rPr lang="x-none" sz="1400" dirty="0">
                <a:solidFill>
                  <a:prstClr val="black"/>
                </a:solidFill>
                <a:latin typeface="Times New Roman" panose="02020603050405020304" pitchFamily="18" charset="0"/>
                <a:cs typeface="Times New Roman" panose="02020603050405020304" pitchFamily="18" charset="0"/>
              </a:rPr>
              <a:t>) SEM of iron oxide </a:t>
            </a:r>
            <a:r>
              <a:rPr lang="x-none" sz="1400">
                <a:solidFill>
                  <a:prstClr val="black"/>
                </a:solidFill>
                <a:latin typeface="Times New Roman" panose="02020603050405020304" pitchFamily="18" charset="0"/>
                <a:cs typeface="Times New Roman" panose="02020603050405020304" pitchFamily="18" charset="0"/>
              </a:rPr>
              <a:t>microfibers;</a:t>
            </a:r>
            <a:endParaRPr lang="en-US" sz="1400" dirty="0">
              <a:solidFill>
                <a:prstClr val="black"/>
              </a:solidFill>
              <a:latin typeface="Times New Roman" panose="02020603050405020304" pitchFamily="18" charset="0"/>
              <a:cs typeface="Times New Roman" panose="02020603050405020304" pitchFamily="18" charset="0"/>
            </a:endParaRPr>
          </a:p>
          <a:p>
            <a:r>
              <a:rPr lang="x-none" sz="1400">
                <a:solidFill>
                  <a:prstClr val="black"/>
                </a:solidFill>
                <a:latin typeface="Times New Roman" panose="02020603050405020304" pitchFamily="18" charset="0"/>
                <a:cs typeface="Times New Roman" panose="02020603050405020304" pitchFamily="18" charset="0"/>
              </a:rPr>
              <a:t>(</a:t>
            </a:r>
            <a:r>
              <a:rPr lang="x-none" sz="1400" dirty="0">
                <a:solidFill>
                  <a:prstClr val="black"/>
                </a:solidFill>
                <a:latin typeface="Times New Roman" panose="02020603050405020304" pitchFamily="18" charset="0"/>
                <a:cs typeface="Times New Roman" panose="02020603050405020304" pitchFamily="18" charset="0"/>
              </a:rPr>
              <a:t>b) Plane capacitor with hybrid magnetorheological composites </a:t>
            </a:r>
            <a:r>
              <a:rPr lang="x-none" sz="1400">
                <a:solidFill>
                  <a:prstClr val="black"/>
                </a:solidFill>
                <a:latin typeface="Times New Roman" panose="02020603050405020304" pitchFamily="18" charset="0"/>
                <a:cs typeface="Times New Roman" panose="02020603050405020304" pitchFamily="18" charset="0"/>
              </a:rPr>
              <a:t>(hMCs</a:t>
            </a:r>
            <a:r>
              <a:rPr lang="en-US" sz="1400" dirty="0">
                <a:solidFill>
                  <a:prstClr val="black"/>
                </a:solidFill>
                <a:latin typeface="Times New Roman" panose="02020603050405020304" pitchFamily="18" charset="0"/>
                <a:cs typeface="Times New Roman" panose="02020603050405020304" pitchFamily="18" charset="0"/>
              </a:rPr>
              <a:t>)</a:t>
            </a:r>
            <a:r>
              <a:rPr lang="x-none" sz="1400">
                <a:solidFill>
                  <a:prstClr val="black"/>
                </a:solidFill>
                <a:latin typeface="Times New Roman" panose="02020603050405020304" pitchFamily="18" charset="0"/>
                <a:cs typeface="Times New Roman" panose="02020603050405020304" pitchFamily="18" charset="0"/>
              </a:rPr>
              <a:t>; </a:t>
            </a:r>
            <a:r>
              <a:rPr lang="x-none" sz="1400" dirty="0">
                <a:solidFill>
                  <a:prstClr val="black"/>
                </a:solidFill>
                <a:latin typeface="Times New Roman" panose="02020603050405020304" pitchFamily="18" charset="0"/>
                <a:cs typeface="Times New Roman" panose="02020603050405020304" pitchFamily="18" charset="0"/>
              </a:rPr>
              <a:t>1 – textolite plate, 2 – electrical conductors; </a:t>
            </a:r>
          </a:p>
          <a:p>
            <a:r>
              <a:rPr lang="x-none" sz="1400">
                <a:solidFill>
                  <a:prstClr val="black"/>
                </a:solidFill>
                <a:latin typeface="Times New Roman" panose="02020603050405020304" pitchFamily="18" charset="0"/>
                <a:cs typeface="Times New Roman" panose="02020603050405020304" pitchFamily="18" charset="0"/>
              </a:rPr>
              <a:t>(</a:t>
            </a:r>
            <a:r>
              <a:rPr lang="x-none" sz="1400" dirty="0">
                <a:solidFill>
                  <a:prstClr val="black"/>
                </a:solidFill>
                <a:latin typeface="Times New Roman" panose="02020603050405020304" pitchFamily="18" charset="0"/>
                <a:cs typeface="Times New Roman" panose="02020603050405020304" pitchFamily="18" charset="0"/>
              </a:rPr>
              <a:t>c) Electrical conductivity as a function of magnetic flux density for various concentrations of iron oxide microfibers).</a:t>
            </a:r>
          </a:p>
        </p:txBody>
      </p:sp>
      <p:pic>
        <p:nvPicPr>
          <p:cNvPr id="102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53322" y="2714620"/>
            <a:ext cx="3083604" cy="2285992"/>
          </a:xfrm>
          <a:prstGeom prst="rect">
            <a:avLst/>
          </a:prstGeom>
          <a:noFill/>
          <a:ln w="9525">
            <a:noFill/>
            <a:miter lim="800000"/>
            <a:headEnd/>
            <a:tailEnd/>
          </a:ln>
          <a:effectLst/>
        </p:spPr>
      </p:pic>
      <p:sp>
        <p:nvSpPr>
          <p:cNvPr id="36" name="Right Arrow 15">
            <a:extLst>
              <a:ext uri="{FF2B5EF4-FFF2-40B4-BE49-F238E27FC236}">
                <a16:creationId xmlns:a16="http://schemas.microsoft.com/office/drawing/2014/main" id="{2F87085D-EF81-F64E-9BD3-9F747D1C7000}"/>
              </a:ext>
            </a:extLst>
          </p:cNvPr>
          <p:cNvSpPr/>
          <p:nvPr/>
        </p:nvSpPr>
        <p:spPr>
          <a:xfrm>
            <a:off x="6596066" y="3630634"/>
            <a:ext cx="714380" cy="298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prstClr val="white"/>
              </a:solidFill>
            </a:endParaRPr>
          </a:p>
        </p:txBody>
      </p:sp>
      <p:sp>
        <p:nvSpPr>
          <p:cNvPr id="37" name="Прямоугольник 36"/>
          <p:cNvSpPr/>
          <p:nvPr/>
        </p:nvSpPr>
        <p:spPr>
          <a:xfrm>
            <a:off x="7381884" y="4786322"/>
            <a:ext cx="357190"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38" name="TextBox 37"/>
          <p:cNvSpPr txBox="1"/>
          <p:nvPr/>
        </p:nvSpPr>
        <p:spPr>
          <a:xfrm>
            <a:off x="1595406" y="4786323"/>
            <a:ext cx="8286808" cy="307777"/>
          </a:xfrm>
          <a:prstGeom prst="rect">
            <a:avLst/>
          </a:prstGeom>
          <a:noFill/>
        </p:spPr>
        <p:txBody>
          <a:bodyPr wrap="square" rtlCol="0">
            <a:spAutoFit/>
          </a:bodyPr>
          <a:lstStyle/>
          <a:p>
            <a:r>
              <a:rPr lang="en-US" sz="1400" dirty="0">
                <a:solidFill>
                  <a:prstClr val="black"/>
                </a:solidFill>
                <a:latin typeface="Times New Roman" pitchFamily="18" charset="0"/>
                <a:cs typeface="Times New Roman" pitchFamily="18" charset="0"/>
              </a:rPr>
              <a:t> (a)                                                                  (b)                                                                   (c)</a:t>
            </a:r>
            <a:endParaRPr lang="ru-RU" sz="1400" dirty="0">
              <a:solidFill>
                <a:prstClr val="black"/>
              </a:solidFill>
              <a:latin typeface="Times New Roman" pitchFamily="18" charset="0"/>
              <a:cs typeface="Times New Roman" pitchFamily="18" charset="0"/>
            </a:endParaRPr>
          </a:p>
        </p:txBody>
      </p:sp>
      <p:sp>
        <p:nvSpPr>
          <p:cNvPr id="39" name="Прямоугольник 38"/>
          <p:cNvSpPr/>
          <p:nvPr/>
        </p:nvSpPr>
        <p:spPr>
          <a:xfrm>
            <a:off x="1524000" y="5884152"/>
            <a:ext cx="9001156" cy="830997"/>
          </a:xfrm>
          <a:prstGeom prst="rect">
            <a:avLst/>
          </a:prstGeom>
        </p:spPr>
        <p:txBody>
          <a:bodyPr wrap="square">
            <a:spAutoFit/>
          </a:bodyPr>
          <a:lstStyle/>
          <a:p>
            <a:pPr algn="just"/>
            <a:r>
              <a:rPr lang="en-US" sz="1600" dirty="0">
                <a:solidFill>
                  <a:srgbClr val="0000CC"/>
                </a:solidFill>
              </a:rPr>
              <a:t>       </a:t>
            </a:r>
            <a:r>
              <a:rPr lang="x-none" sz="1600">
                <a:solidFill>
                  <a:srgbClr val="0000CC"/>
                </a:solidFill>
              </a:rPr>
              <a:t>The possibility to control the electrical properties by fine tuning a magnetic field or the concenration of iron oxide microfibers, makes the obtained hMCs good candidates for fabrication of magneto-active fabrics useful for electric and magnetic field sensors and transducers.</a:t>
            </a:r>
            <a:endParaRPr lang="x-none" sz="1600" dirty="0">
              <a:solidFill>
                <a:srgbClr val="0000CC"/>
              </a:solidFill>
            </a:endParaRPr>
          </a:p>
        </p:txBody>
      </p:sp>
    </p:spTree>
    <p:extLst>
      <p:ext uri="{BB962C8B-B14F-4D97-AF65-F5344CB8AC3E}">
        <p14:creationId xmlns:p14="http://schemas.microsoft.com/office/powerpoint/2010/main" val="39202526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3833F5C-EDE2-4E6E-80F2-F8DBFABA50CF}"/>
              </a:ext>
            </a:extLst>
          </p:cNvPr>
          <p:cNvSpPr/>
          <p:nvPr/>
        </p:nvSpPr>
        <p:spPr>
          <a:xfrm flipH="1">
            <a:off x="0" y="19068"/>
            <a:ext cx="12192000" cy="964097"/>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pic>
        <p:nvPicPr>
          <p:cNvPr id="3" name="Рисунок 4">
            <a:extLst>
              <a:ext uri="{FF2B5EF4-FFF2-40B4-BE49-F238E27FC236}">
                <a16:creationId xmlns:a16="http://schemas.microsoft.com/office/drawing/2014/main" id="{A3703FC5-0AD3-4E8B-BFDD-9EE7602D1D9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49550" y="31056"/>
            <a:ext cx="1211776" cy="91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a:extLst>
              <a:ext uri="{FF2B5EF4-FFF2-40B4-BE49-F238E27FC236}">
                <a16:creationId xmlns:a16="http://schemas.microsoft.com/office/drawing/2014/main" id="{ACBFC2D6-8D37-4007-8AA5-4DEDDDA1027F}"/>
              </a:ext>
            </a:extLst>
          </p:cNvPr>
          <p:cNvSpPr/>
          <p:nvPr/>
        </p:nvSpPr>
        <p:spPr>
          <a:xfrm>
            <a:off x="1731301" y="6198945"/>
            <a:ext cx="4658902" cy="646331"/>
          </a:xfrm>
          <a:prstGeom prst="rect">
            <a:avLst/>
          </a:prstGeom>
          <a:solidFill>
            <a:schemeClr val="bg1"/>
          </a:solidFill>
        </p:spPr>
        <p:txBody>
          <a:bodyPr wrap="square">
            <a:spAutoFit/>
          </a:bodyPr>
          <a:lstStyle/>
          <a:p>
            <a:pPr algn="ctr"/>
            <a:r>
              <a:rPr lang="en-US" i="1" dirty="0">
                <a:solidFill>
                  <a:prstClr val="black"/>
                </a:solidFill>
                <a:latin typeface="Times New Roman" panose="02020603050405020304" pitchFamily="18" charset="0"/>
                <a:cs typeface="Times New Roman" panose="02020603050405020304" pitchFamily="18" charset="0"/>
              </a:rPr>
              <a:t>The studies are carried out using the capabilities</a:t>
            </a:r>
            <a:r>
              <a:rPr lang="ru-RU" i="1" dirty="0">
                <a:solidFill>
                  <a:prstClr val="black"/>
                </a:solidFill>
                <a:latin typeface="Times New Roman" panose="02020603050405020304" pitchFamily="18" charset="0"/>
                <a:cs typeface="Times New Roman" panose="02020603050405020304" pitchFamily="18" charset="0"/>
              </a:rPr>
              <a:t> </a:t>
            </a:r>
            <a:r>
              <a:rPr lang="en-US" i="1" dirty="0">
                <a:solidFill>
                  <a:prstClr val="black"/>
                </a:solidFill>
                <a:latin typeface="Times New Roman" panose="02020603050405020304" pitchFamily="18" charset="0"/>
                <a:cs typeface="Times New Roman" panose="02020603050405020304" pitchFamily="18" charset="0"/>
              </a:rPr>
              <a:t>of</a:t>
            </a:r>
            <a:r>
              <a:rPr lang="ru-RU" i="1" dirty="0">
                <a:solidFill>
                  <a:prstClr val="black"/>
                </a:solidFill>
                <a:latin typeface="Times New Roman" panose="02020603050405020304" pitchFamily="18" charset="0"/>
                <a:cs typeface="Times New Roman" panose="02020603050405020304" pitchFamily="18" charset="0"/>
              </a:rPr>
              <a:t> </a:t>
            </a:r>
            <a:r>
              <a:rPr lang="en-US" i="1" dirty="0">
                <a:solidFill>
                  <a:prstClr val="black"/>
                </a:solidFill>
                <a:latin typeface="Times New Roman" panose="02020603050405020304" pitchFamily="18" charset="0"/>
                <a:cs typeface="Times New Roman" panose="02020603050405020304" pitchFamily="18" charset="0"/>
              </a:rPr>
              <a:t>the </a:t>
            </a:r>
            <a:r>
              <a:rPr lang="ru-RU" i="1" dirty="0" err="1">
                <a:solidFill>
                  <a:prstClr val="black"/>
                </a:solidFill>
                <a:latin typeface="Times New Roman" panose="02020603050405020304" pitchFamily="18" charset="0"/>
                <a:cs typeface="Times New Roman" panose="02020603050405020304" pitchFamily="18" charset="0"/>
              </a:rPr>
              <a:t>HybriLIT</a:t>
            </a:r>
            <a:r>
              <a:rPr lang="en-US" i="1" dirty="0">
                <a:solidFill>
                  <a:prstClr val="black"/>
                </a:solidFill>
                <a:latin typeface="Times New Roman" panose="02020603050405020304" pitchFamily="18" charset="0"/>
                <a:cs typeface="Times New Roman" panose="02020603050405020304" pitchFamily="18" charset="0"/>
              </a:rPr>
              <a:t> platform.</a:t>
            </a:r>
            <a:endParaRPr lang="ru-RU" i="1" dirty="0">
              <a:solidFill>
                <a:prstClr val="black"/>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7C87EEB-9DBE-4869-8F90-592FEA4A7598}"/>
              </a:ext>
            </a:extLst>
          </p:cNvPr>
          <p:cNvSpPr txBox="1"/>
          <p:nvPr/>
        </p:nvSpPr>
        <p:spPr>
          <a:xfrm>
            <a:off x="6022737" y="1126998"/>
            <a:ext cx="6028498" cy="1754326"/>
          </a:xfrm>
          <a:prstGeom prst="rect">
            <a:avLst/>
          </a:prstGeom>
          <a:noFill/>
        </p:spPr>
        <p:txBody>
          <a:bodyPr wrap="square" rtlCol="0">
            <a:spAutoFit/>
          </a:bodyPr>
          <a:lstStyle/>
          <a:p>
            <a:pPr algn="just"/>
            <a:r>
              <a:rPr lang="en-US" dirty="0">
                <a:solidFill>
                  <a:prstClr val="black"/>
                </a:solidFill>
                <a:latin typeface="Times New Roman" panose="02020603050405020304" pitchFamily="18" charset="0"/>
                <a:cs typeface="Times New Roman" panose="02020603050405020304" pitchFamily="18" charset="0"/>
              </a:rPr>
              <a:t>The project is being performed in collaboration between </a:t>
            </a:r>
            <a:r>
              <a:rPr lang="en-US" dirty="0">
                <a:solidFill>
                  <a:srgbClr val="0033CC"/>
                </a:solidFill>
                <a:latin typeface="Times New Roman" panose="02020603050405020304" pitchFamily="18" charset="0"/>
                <a:cs typeface="Times New Roman" panose="02020603050405020304" pitchFamily="18" charset="0"/>
              </a:rPr>
              <a:t>LIT</a:t>
            </a:r>
            <a:r>
              <a:rPr lang="en-US" dirty="0">
                <a:solidFill>
                  <a:prstClr val="black"/>
                </a:solidFill>
                <a:latin typeface="Times New Roman" panose="02020603050405020304" pitchFamily="18" charset="0"/>
                <a:cs typeface="Times New Roman" panose="02020603050405020304" pitchFamily="18" charset="0"/>
              </a:rPr>
              <a:t> and </a:t>
            </a:r>
            <a:r>
              <a:rPr lang="en-US" dirty="0">
                <a:solidFill>
                  <a:srgbClr val="0033CC"/>
                </a:solidFill>
                <a:latin typeface="Times New Roman" panose="02020603050405020304" pitchFamily="18" charset="0"/>
                <a:cs typeface="Times New Roman" panose="02020603050405020304" pitchFamily="18" charset="0"/>
              </a:rPr>
              <a:t>FLNP</a:t>
            </a:r>
            <a:r>
              <a:rPr lang="en-US" dirty="0">
                <a:solidFill>
                  <a:prstClr val="black"/>
                </a:solidFill>
                <a:latin typeface="Times New Roman" panose="02020603050405020304" pitchFamily="18" charset="0"/>
                <a:cs typeface="Times New Roman" panose="02020603050405020304" pitchFamily="18" charset="0"/>
              </a:rPr>
              <a:t> using data from t</a:t>
            </a:r>
            <a:r>
              <a:rPr lang="ru-RU" dirty="0" err="1">
                <a:solidFill>
                  <a:prstClr val="black"/>
                </a:solidFill>
                <a:latin typeface="Times New Roman" panose="02020603050405020304" pitchFamily="18" charset="0"/>
                <a:cs typeface="Times New Roman" panose="02020603050405020304" pitchFamily="18" charset="0"/>
              </a:rPr>
              <a:t>he</a:t>
            </a:r>
            <a:r>
              <a:rPr lang="ru-RU" dirty="0">
                <a:solidFill>
                  <a:prstClr val="black"/>
                </a:solidFill>
                <a:latin typeface="Times New Roman" panose="02020603050405020304" pitchFamily="18" charset="0"/>
                <a:cs typeface="Times New Roman" panose="02020603050405020304" pitchFamily="18" charset="0"/>
              </a:rPr>
              <a:t> </a:t>
            </a:r>
            <a:r>
              <a:rPr lang="ru-RU" dirty="0" err="1">
                <a:solidFill>
                  <a:prstClr val="black"/>
                </a:solidFill>
                <a:latin typeface="Times New Roman" panose="02020603050405020304" pitchFamily="18" charset="0"/>
                <a:cs typeface="Times New Roman" panose="02020603050405020304" pitchFamily="18" charset="0"/>
              </a:rPr>
              <a:t>Data</a:t>
            </a:r>
            <a:r>
              <a:rPr lang="ru-RU" dirty="0">
                <a:solidFill>
                  <a:prstClr val="black"/>
                </a:solidFill>
                <a:latin typeface="Times New Roman" panose="02020603050405020304" pitchFamily="18" charset="0"/>
                <a:cs typeface="Times New Roman" panose="02020603050405020304" pitchFamily="18" charset="0"/>
              </a:rPr>
              <a:t> </a:t>
            </a:r>
            <a:r>
              <a:rPr lang="ru-RU" dirty="0" err="1">
                <a:solidFill>
                  <a:prstClr val="black"/>
                </a:solidFill>
                <a:latin typeface="Times New Roman" panose="02020603050405020304" pitchFamily="18" charset="0"/>
                <a:cs typeface="Times New Roman" panose="02020603050405020304" pitchFamily="18" charset="0"/>
              </a:rPr>
              <a:t>Management</a:t>
            </a:r>
            <a:r>
              <a:rPr lang="ru-RU" dirty="0">
                <a:solidFill>
                  <a:prstClr val="black"/>
                </a:solidFill>
                <a:latin typeface="Times New Roman" panose="02020603050405020304" pitchFamily="18" charset="0"/>
                <a:cs typeface="Times New Roman" panose="02020603050405020304" pitchFamily="18" charset="0"/>
              </a:rPr>
              <a:t> </a:t>
            </a:r>
            <a:r>
              <a:rPr lang="ru-RU" dirty="0" err="1">
                <a:solidFill>
                  <a:prstClr val="black"/>
                </a:solidFill>
                <a:latin typeface="Times New Roman" panose="02020603050405020304" pitchFamily="18" charset="0"/>
                <a:cs typeface="Times New Roman" panose="02020603050405020304" pitchFamily="18" charset="0"/>
              </a:rPr>
              <a:t>System</a:t>
            </a:r>
            <a:r>
              <a:rPr lang="ru-RU"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moss.jinr.ru</a:t>
            </a:r>
            <a:r>
              <a:rPr lang="ru-RU" dirty="0">
                <a:solidFill>
                  <a:prstClr val="black"/>
                </a:solidFill>
                <a:latin typeface="Times New Roman" panose="02020603050405020304" pitchFamily="18" charset="0"/>
                <a:cs typeface="Times New Roman" panose="02020603050405020304" pitchFamily="18" charset="0"/>
              </a:rPr>
              <a:t>)</a:t>
            </a:r>
            <a:r>
              <a:rPr lang="en-US" dirty="0">
                <a:solidFill>
                  <a:prstClr val="black"/>
                </a:solidFill>
                <a:latin typeface="Times New Roman" panose="02020603050405020304" pitchFamily="18" charset="0"/>
                <a:cs typeface="Times New Roman" panose="02020603050405020304" pitchFamily="18" charset="0"/>
              </a:rPr>
              <a:t> of the </a:t>
            </a:r>
            <a:r>
              <a:rPr lang="en-US" dirty="0">
                <a:solidFill>
                  <a:srgbClr val="0033CC"/>
                </a:solidFill>
                <a:latin typeface="Times New Roman" panose="02020603050405020304" pitchFamily="18" charset="0"/>
                <a:cs typeface="Times New Roman" panose="02020603050405020304" pitchFamily="18" charset="0"/>
              </a:rPr>
              <a:t>UNECE ICP Vegetation </a:t>
            </a:r>
            <a:r>
              <a:rPr lang="en-US" dirty="0">
                <a:solidFill>
                  <a:prstClr val="black"/>
                </a:solidFill>
                <a:latin typeface="Times New Roman" panose="02020603050405020304" pitchFamily="18" charset="0"/>
                <a:cs typeface="Times New Roman" panose="02020603050405020304" pitchFamily="18" charset="0"/>
              </a:rPr>
              <a:t>program. A combination of </a:t>
            </a:r>
            <a:r>
              <a:rPr lang="en-US" dirty="0">
                <a:solidFill>
                  <a:srgbClr val="0033CC"/>
                </a:solidFill>
                <a:latin typeface="Times New Roman" panose="02020603050405020304" pitchFamily="18" charset="0"/>
                <a:cs typeface="Times New Roman" panose="02020603050405020304" pitchFamily="18" charset="0"/>
              </a:rPr>
              <a:t>satellite data, biomonitoring measurements</a:t>
            </a:r>
            <a:r>
              <a:rPr lang="en-US" dirty="0">
                <a:solidFill>
                  <a:prstClr val="black"/>
                </a:solidFill>
                <a:latin typeface="Times New Roman" panose="02020603050405020304" pitchFamily="18" charset="0"/>
                <a:cs typeface="Times New Roman" panose="02020603050405020304" pitchFamily="18" charset="0"/>
              </a:rPr>
              <a:t>, and different </a:t>
            </a:r>
            <a:r>
              <a:rPr lang="en-US" dirty="0">
                <a:solidFill>
                  <a:srgbClr val="0033CC"/>
                </a:solidFill>
                <a:latin typeface="Times New Roman" panose="02020603050405020304" pitchFamily="18" charset="0"/>
                <a:cs typeface="Times New Roman" panose="02020603050405020304" pitchFamily="18" charset="0"/>
              </a:rPr>
              <a:t>machine and deep learning technologies </a:t>
            </a:r>
            <a:r>
              <a:rPr lang="en-US" dirty="0">
                <a:solidFill>
                  <a:prstClr val="black"/>
                </a:solidFill>
                <a:latin typeface="Times New Roman" panose="02020603050405020304" pitchFamily="18" charset="0"/>
                <a:cs typeface="Times New Roman" panose="02020603050405020304" pitchFamily="18" charset="0"/>
              </a:rPr>
              <a:t>was used </a:t>
            </a:r>
            <a:r>
              <a:rPr lang="en-US" dirty="0">
                <a:solidFill>
                  <a:srgbClr val="0033CC"/>
                </a:solidFill>
                <a:latin typeface="Times New Roman" panose="02020603050405020304" pitchFamily="18" charset="0"/>
                <a:cs typeface="Times New Roman" panose="02020603050405020304" pitchFamily="18" charset="0"/>
              </a:rPr>
              <a:t>to predict potentially toxic elements</a:t>
            </a:r>
            <a:r>
              <a:rPr lang="en-US" dirty="0">
                <a:solidFill>
                  <a:prstClr val="black"/>
                </a:solidFill>
                <a:latin typeface="Times New Roman" panose="02020603050405020304" pitchFamily="18" charset="0"/>
                <a:cs typeface="Times New Roman" panose="02020603050405020304" pitchFamily="18" charset="0"/>
              </a:rPr>
              <a:t>. </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057355" y="2877867"/>
            <a:ext cx="5588107" cy="3370153"/>
          </a:xfrm>
          <a:prstGeom prst="rect">
            <a:avLst/>
          </a:prstGeom>
          <a:noFill/>
        </p:spPr>
        <p:txBody>
          <a:bodyPr wrap="square" rtlCol="0">
            <a:spAutoFit/>
          </a:bodyPr>
          <a:lstStyle/>
          <a:p>
            <a:pPr algn="just" eaLnBrk="0" fontAlgn="base" hangingPunct="0">
              <a:spcBef>
                <a:spcPct val="0"/>
              </a:spcBef>
              <a:spcAft>
                <a:spcPct val="0"/>
              </a:spcAft>
            </a:pPr>
            <a:endParaRPr lang="en-US" altLang="ru-RU" dirty="0">
              <a:solidFill>
                <a:prstClr val="black"/>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r>
              <a:rPr lang="en-US" altLang="ru-RU" u="sng" dirty="0">
                <a:solidFill>
                  <a:prstClr val="black"/>
                </a:solidFill>
                <a:latin typeface="Times New Roman" panose="02020603050405020304" pitchFamily="18" charset="0"/>
                <a:cs typeface="Times New Roman" panose="02020603050405020304" pitchFamily="18" charset="0"/>
              </a:rPr>
              <a:t>Results:</a:t>
            </a:r>
          </a:p>
          <a:p>
            <a:pPr algn="just" eaLnBrk="0" fontAlgn="base" hangingPunct="0">
              <a:spcBef>
                <a:spcPts val="600"/>
              </a:spcBef>
              <a:spcAft>
                <a:spcPct val="0"/>
              </a:spcAft>
            </a:pPr>
            <a:r>
              <a:rPr lang="en-US" altLang="ru-RU" dirty="0">
                <a:solidFill>
                  <a:prstClr val="black"/>
                </a:solidFill>
                <a:latin typeface="Times New Roman" panose="02020603050405020304" pitchFamily="18" charset="0"/>
                <a:cs typeface="Times New Roman" panose="02020603050405020304" pitchFamily="18" charset="0"/>
              </a:rPr>
              <a:t>- Remote sensing and deep learning can expand the ability to monitor environmental pollution.</a:t>
            </a:r>
          </a:p>
          <a:p>
            <a:pPr algn="just" eaLnBrk="0" fontAlgn="base" hangingPunct="0">
              <a:spcBef>
                <a:spcPts val="600"/>
              </a:spcBef>
              <a:spcAft>
                <a:spcPct val="0"/>
              </a:spcAft>
            </a:pPr>
            <a:r>
              <a:rPr lang="en-US" altLang="ru-RU" dirty="0">
                <a:solidFill>
                  <a:prstClr val="black"/>
                </a:solidFill>
                <a:latin typeface="Times New Roman" panose="02020603050405020304" pitchFamily="18" charset="0"/>
                <a:cs typeface="Times New Roman" panose="02020603050405020304" pitchFamily="18" charset="0"/>
              </a:rPr>
              <a:t>- Modeling can predict unavailable data between scarce monitoring sites and thus can help in creating air pollution maps.</a:t>
            </a:r>
          </a:p>
          <a:p>
            <a:pPr algn="just" eaLnBrk="0" fontAlgn="base" hangingPunct="0">
              <a:spcBef>
                <a:spcPts val="600"/>
              </a:spcBef>
              <a:spcAft>
                <a:spcPct val="0"/>
              </a:spcAft>
            </a:pPr>
            <a:r>
              <a:rPr lang="en-US" altLang="ru-RU" dirty="0">
                <a:solidFill>
                  <a:prstClr val="black"/>
                </a:solidFill>
                <a:latin typeface="Times New Roman" panose="02020603050405020304" pitchFamily="18" charset="0"/>
                <a:cs typeface="Times New Roman" panose="02020603050405020304" pitchFamily="18" charset="0"/>
              </a:rPr>
              <a:t>- Studies on air pollution modeling in the future can partly automate the process of environmental pollution monitoring. </a:t>
            </a:r>
          </a:p>
          <a:p>
            <a:pPr algn="just" eaLnBrk="0" fontAlgn="base" hangingPunct="0">
              <a:spcBef>
                <a:spcPct val="0"/>
              </a:spcBef>
              <a:spcAft>
                <a:spcPct val="0"/>
              </a:spcAft>
            </a:pPr>
            <a:endParaRPr lang="ru-RU" altLang="ru-RU" dirty="0">
              <a:solidFill>
                <a:prstClr val="black"/>
              </a:solidFill>
              <a:latin typeface="Times New Roman" panose="02020603050405020304" pitchFamily="18" charset="0"/>
              <a:cs typeface="Times New Roman" panose="02020603050405020304" pitchFamily="18" charset="0"/>
            </a:endParaRPr>
          </a:p>
        </p:txBody>
      </p:sp>
      <p:pic>
        <p:nvPicPr>
          <p:cNvPr id="16" name="Рисунок 15">
            <a:extLst>
              <a:ext uri="{FF2B5EF4-FFF2-40B4-BE49-F238E27FC236}">
                <a16:creationId xmlns:a16="http://schemas.microsoft.com/office/drawing/2014/main" id="{890852D6-B559-40BD-AED8-A78E2828A7CD}"/>
              </a:ext>
            </a:extLst>
          </p:cNvPr>
          <p:cNvPicPr>
            <a:picLocks noChangeAspect="1"/>
          </p:cNvPicPr>
          <p:nvPr/>
        </p:nvPicPr>
        <p:blipFill>
          <a:blip r:embed="rId4" cstate="print"/>
          <a:stretch>
            <a:fillRect/>
          </a:stretch>
        </p:blipFill>
        <p:spPr>
          <a:xfrm>
            <a:off x="99794" y="6296429"/>
            <a:ext cx="1849971" cy="385708"/>
          </a:xfrm>
          <a:prstGeom prst="rect">
            <a:avLst/>
          </a:prstGeom>
        </p:spPr>
      </p:pic>
      <p:sp>
        <p:nvSpPr>
          <p:cNvPr id="4" name="Прямоугольник 3"/>
          <p:cNvSpPr/>
          <p:nvPr/>
        </p:nvSpPr>
        <p:spPr>
          <a:xfrm>
            <a:off x="5970642" y="6211669"/>
            <a:ext cx="6132689" cy="646331"/>
          </a:xfrm>
          <a:prstGeom prst="rect">
            <a:avLst/>
          </a:prstGeom>
        </p:spPr>
        <p:txBody>
          <a:bodyPr wrap="square">
            <a:spAutoFit/>
          </a:bodyPr>
          <a:lstStyle/>
          <a:p>
            <a:r>
              <a:rPr lang="en-US" sz="1200" dirty="0">
                <a:solidFill>
                  <a:prstClr val="black"/>
                </a:solidFill>
                <a:latin typeface="Times New Roman" panose="02020603050405020304" pitchFamily="18" charset="0"/>
                <a:cs typeface="Times New Roman" panose="02020603050405020304" pitchFamily="18" charset="0"/>
              </a:rPr>
              <a:t>A. Uzhinskiy, M. </a:t>
            </a:r>
            <a:r>
              <a:rPr lang="en-US" sz="1200" dirty="0" err="1">
                <a:solidFill>
                  <a:prstClr val="black"/>
                </a:solidFill>
                <a:latin typeface="Times New Roman" panose="02020603050405020304" pitchFamily="18" charset="0"/>
                <a:cs typeface="Times New Roman" panose="02020603050405020304" pitchFamily="18" charset="0"/>
              </a:rPr>
              <a:t>Aničić</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Urošević</a:t>
            </a:r>
            <a:r>
              <a:rPr lang="en-US" sz="1200" dirty="0">
                <a:solidFill>
                  <a:prstClr val="black"/>
                </a:solidFill>
                <a:latin typeface="Times New Roman" panose="02020603050405020304" pitchFamily="18" charset="0"/>
                <a:cs typeface="Times New Roman" panose="02020603050405020304" pitchFamily="18" charset="0"/>
              </a:rPr>
              <a:t>, M. </a:t>
            </a:r>
            <a:r>
              <a:rPr lang="en-US" sz="1200" dirty="0" err="1">
                <a:solidFill>
                  <a:prstClr val="black"/>
                </a:solidFill>
                <a:latin typeface="Times New Roman" panose="02020603050405020304" pitchFamily="18" charset="0"/>
                <a:cs typeface="Times New Roman" panose="02020603050405020304" pitchFamily="18" charset="0"/>
              </a:rPr>
              <a:t>Frontasyeva</a:t>
            </a:r>
            <a:r>
              <a:rPr lang="en-US" sz="1200" dirty="0">
                <a:solidFill>
                  <a:prstClr val="black"/>
                </a:solidFill>
                <a:latin typeface="Times New Roman" panose="02020603050405020304" pitchFamily="18" charset="0"/>
                <a:cs typeface="Times New Roman" panose="02020603050405020304" pitchFamily="18" charset="0"/>
              </a:rPr>
              <a:t>. Prediction of air pollution by potentially toxic elements over urban area by combining satellite imagery, Moss Biomonitoring Data and Machine Learning.  </a:t>
            </a:r>
            <a:r>
              <a:rPr lang="en-US" sz="1200" dirty="0" err="1">
                <a:solidFill>
                  <a:prstClr val="black"/>
                </a:solidFill>
                <a:latin typeface="Times New Roman" panose="02020603050405020304" pitchFamily="18" charset="0"/>
                <a:cs typeface="Times New Roman" panose="02020603050405020304" pitchFamily="18" charset="0"/>
              </a:rPr>
              <a:t>Ciencia</a:t>
            </a:r>
            <a:r>
              <a:rPr lang="en-US" sz="1200" dirty="0">
                <a:solidFill>
                  <a:prstClr val="black"/>
                </a:solidFill>
                <a:latin typeface="Times New Roman" panose="02020603050405020304" pitchFamily="18" charset="0"/>
                <a:cs typeface="Times New Roman" panose="02020603050405020304" pitchFamily="18" charset="0"/>
              </a:rPr>
              <a:t> e </a:t>
            </a:r>
            <a:r>
              <a:rPr lang="en-US" sz="1200" dirty="0" err="1">
                <a:solidFill>
                  <a:prstClr val="black"/>
                </a:solidFill>
                <a:latin typeface="Times New Roman" panose="02020603050405020304" pitchFamily="18" charset="0"/>
                <a:cs typeface="Times New Roman" panose="02020603050405020304" pitchFamily="18" charset="0"/>
              </a:rPr>
              <a:t>Tecnica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Vitivinicola</a:t>
            </a:r>
            <a:r>
              <a:rPr lang="en-US" sz="1200" dirty="0">
                <a:solidFill>
                  <a:prstClr val="black"/>
                </a:solidFill>
                <a:latin typeface="Times New Roman" panose="02020603050405020304" pitchFamily="18" charset="0"/>
                <a:cs typeface="Times New Roman" panose="02020603050405020304" pitchFamily="18" charset="0"/>
              </a:rPr>
              <a:t> Journal, in press </a:t>
            </a:r>
            <a:endParaRPr lang="ru-RU"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1057024" y="143262"/>
            <a:ext cx="9422773" cy="707886"/>
          </a:xfrm>
          <a:prstGeom prst="rect">
            <a:avLst/>
          </a:prstGeom>
        </p:spPr>
        <p:txBody>
          <a:bodyPr wrap="square">
            <a:spAutoFit/>
          </a:bodyPr>
          <a:lstStyle/>
          <a:p>
            <a:pPr algn="ctr"/>
            <a:r>
              <a:rPr lang="en-US" sz="2000" b="1" dirty="0">
                <a:solidFill>
                  <a:prstClr val="white"/>
                </a:solidFill>
              </a:rPr>
              <a:t>PREDICTION OF AIR POLLUTION BY POTENTIALLY TOXIC ELEMENTS BY COMBINING SATELLITE IMAGERY, MOSS BIOMONITORING DATA AND MACHINE LEARNING</a:t>
            </a:r>
            <a:endParaRPr lang="ru-RU" sz="2000" b="1" dirty="0">
              <a:solidFill>
                <a:prstClr val="white"/>
              </a:solidFill>
            </a:endParaRPr>
          </a:p>
        </p:txBody>
      </p:sp>
      <p:pic>
        <p:nvPicPr>
          <p:cNvPr id="17" name="Picture 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56411" y="1094382"/>
            <a:ext cx="2964959" cy="212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https://mw1.google.com/ges/dd/images/MODIS_006_MOD09GQ_sample.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767" y="1021573"/>
            <a:ext cx="1135701" cy="11357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mw1.google.com/ges/dd/images/MODIS_006_MOD11A2_sample.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497" y="2195682"/>
            <a:ext cx="1117916" cy="1134117"/>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26236" y="1021573"/>
            <a:ext cx="1144032" cy="1134118"/>
          </a:xfrm>
          <a:prstGeom prst="rect">
            <a:avLst/>
          </a:prstGeom>
        </p:spPr>
      </p:pic>
      <p:pic>
        <p:nvPicPr>
          <p:cNvPr id="24" name="Рисунок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73008" y="1298027"/>
            <a:ext cx="1576143" cy="1498344"/>
          </a:xfrm>
          <a:prstGeom prst="rect">
            <a:avLst/>
          </a:prstGeom>
        </p:spPr>
      </p:pic>
      <p:pic>
        <p:nvPicPr>
          <p:cNvPr id="25" name="Picture 2" descr="https://mw1.google.com/ges/dd/images/LANDSAT_RAW_sample.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224181" y="2186470"/>
            <a:ext cx="1146087" cy="11433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4_n"/>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6703" y="3474264"/>
            <a:ext cx="2877563" cy="125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f3_n"/>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09850" y="4755790"/>
            <a:ext cx="3042901" cy="132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Рисунок 19"/>
          <p:cNvPicPr>
            <a:picLocks noChangeAspect="1"/>
          </p:cNvPicPr>
          <p:nvPr/>
        </p:nvPicPr>
        <p:blipFill>
          <a:blip r:embed="rId13"/>
          <a:stretch>
            <a:fillRect/>
          </a:stretch>
        </p:blipFill>
        <p:spPr>
          <a:xfrm>
            <a:off x="2664823" y="3382123"/>
            <a:ext cx="3221807" cy="2540972"/>
          </a:xfrm>
          <a:prstGeom prst="rect">
            <a:avLst/>
          </a:prstGeom>
        </p:spPr>
      </p:pic>
      <p:pic>
        <p:nvPicPr>
          <p:cNvPr id="1032" name="Picture 8" descr="Neural Networks in Deep Learni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472921" y="2700748"/>
            <a:ext cx="2072727" cy="1427591"/>
          </a:xfrm>
          <a:prstGeom prst="rect">
            <a:avLst/>
          </a:prstGeom>
          <a:noFill/>
          <a:extLst>
            <a:ext uri="{909E8E84-426E-40DD-AFC4-6F175D3DCCD1}">
              <a14:hiddenFill xmlns:a14="http://schemas.microsoft.com/office/drawing/2010/main">
                <a:solidFill>
                  <a:srgbClr val="FFFFFF"/>
                </a:solidFill>
              </a14:hiddenFill>
            </a:ext>
          </a:extLst>
        </p:spPr>
      </p:pic>
      <p:sp>
        <p:nvSpPr>
          <p:cNvPr id="29" name="Прямоугольник 28"/>
          <p:cNvSpPr/>
          <p:nvPr/>
        </p:nvSpPr>
        <p:spPr>
          <a:xfrm>
            <a:off x="2682241" y="3719385"/>
            <a:ext cx="962405" cy="400110"/>
          </a:xfrm>
          <a:prstGeom prst="rect">
            <a:avLst/>
          </a:prstGeom>
        </p:spPr>
        <p:txBody>
          <a:bodyPr wrap="square">
            <a:spAutoFit/>
          </a:bodyPr>
          <a:lstStyle/>
          <a:p>
            <a:r>
              <a:rPr lang="en-US" sz="2000" b="1" dirty="0">
                <a:solidFill>
                  <a:prstClr val="white"/>
                </a:solidFill>
              </a:rPr>
              <a:t>DCNN</a:t>
            </a:r>
          </a:p>
        </p:txBody>
      </p:sp>
    </p:spTree>
    <p:extLst>
      <p:ext uri="{BB962C8B-B14F-4D97-AF65-F5344CB8AC3E}">
        <p14:creationId xmlns:p14="http://schemas.microsoft.com/office/powerpoint/2010/main" val="26729762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3833F5C-EDE2-4E6E-80F2-F8DBFABA50CF}"/>
              </a:ext>
            </a:extLst>
          </p:cNvPr>
          <p:cNvSpPr/>
          <p:nvPr/>
        </p:nvSpPr>
        <p:spPr>
          <a:xfrm flipH="1">
            <a:off x="0" y="19068"/>
            <a:ext cx="12192000" cy="964097"/>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pic>
        <p:nvPicPr>
          <p:cNvPr id="3" name="Рисунок 4">
            <a:extLst>
              <a:ext uri="{FF2B5EF4-FFF2-40B4-BE49-F238E27FC236}">
                <a16:creationId xmlns:a16="http://schemas.microsoft.com/office/drawing/2014/main" id="{A3703FC5-0AD3-4E8B-BFDD-9EE7602D1D9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49550" y="31056"/>
            <a:ext cx="1211776" cy="91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476114" y="1195755"/>
            <a:ext cx="11248526" cy="923330"/>
          </a:xfrm>
          <a:prstGeom prst="rect">
            <a:avLst/>
          </a:prstGeom>
        </p:spPr>
        <p:txBody>
          <a:bodyPr wrap="square">
            <a:spAutoFit/>
          </a:bodyPr>
          <a:lstStyle/>
          <a:p>
            <a:pPr algn="just"/>
            <a:r>
              <a:rPr lang="en-US" dirty="0">
                <a:solidFill>
                  <a:prstClr val="black"/>
                </a:solidFill>
                <a:latin typeface="Times New Roman" panose="02020603050405020304" pitchFamily="18" charset="0"/>
                <a:cs typeface="Times New Roman" panose="02020603050405020304" pitchFamily="18" charset="0"/>
              </a:rPr>
              <a:t>On 23 December 2020, a successful defense of young LIT specialists for an academic degree of PhD in Physics and Mathematics, specialty 05.13.18 “Mathematical Modeling, Numerical Methods and Program Complexes”, took place at a meeting of the Dissertation Council for Information Technologies and Computational Physics:</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057024" y="143262"/>
            <a:ext cx="9422773" cy="461665"/>
          </a:xfrm>
          <a:prstGeom prst="rect">
            <a:avLst/>
          </a:prstGeom>
        </p:spPr>
        <p:txBody>
          <a:bodyPr wrap="square">
            <a:spAutoFit/>
          </a:bodyPr>
          <a:lstStyle/>
          <a:p>
            <a:pPr algn="ctr"/>
            <a:r>
              <a:rPr lang="en-US" sz="2400" b="1" dirty="0">
                <a:solidFill>
                  <a:prstClr val="white"/>
                </a:solidFill>
              </a:rPr>
              <a:t>DEFENSE OF PhD THESES</a:t>
            </a:r>
            <a:endParaRPr lang="ru-RU" sz="2400" b="1" dirty="0">
              <a:solidFill>
                <a:prstClr val="white"/>
              </a:solidFill>
            </a:endParaRPr>
          </a:p>
        </p:txBody>
      </p:sp>
      <p:sp>
        <p:nvSpPr>
          <p:cNvPr id="6" name="Прямоугольник 5"/>
          <p:cNvSpPr/>
          <p:nvPr/>
        </p:nvSpPr>
        <p:spPr>
          <a:xfrm>
            <a:off x="6219326" y="2342586"/>
            <a:ext cx="5505314" cy="369332"/>
          </a:xfrm>
          <a:prstGeom prst="rect">
            <a:avLst/>
          </a:prstGeom>
        </p:spPr>
        <p:txBody>
          <a:bodyPr wrap="square">
            <a:spAutoFit/>
          </a:bodyPr>
          <a:lstStyle/>
          <a:p>
            <a:pPr algn="ctr">
              <a:spcBef>
                <a:spcPts val="1200"/>
              </a:spcBef>
            </a:pPr>
            <a:r>
              <a:rPr lang="en-US" b="1" dirty="0">
                <a:solidFill>
                  <a:srgbClr val="000066"/>
                </a:solidFill>
                <a:latin typeface="Times New Roman" panose="02020603050405020304" pitchFamily="18" charset="0"/>
              </a:rPr>
              <a:t>Alexander S. </a:t>
            </a:r>
            <a:r>
              <a:rPr lang="en-US" b="1" dirty="0" err="1">
                <a:solidFill>
                  <a:srgbClr val="000066"/>
                </a:solidFill>
                <a:latin typeface="Times New Roman" panose="02020603050405020304" pitchFamily="18" charset="0"/>
              </a:rPr>
              <a:t>Ayriyan</a:t>
            </a:r>
            <a:endParaRPr lang="en-US" b="1" dirty="0">
              <a:solidFill>
                <a:srgbClr val="000066"/>
              </a:solidFill>
              <a:latin typeface="Times New Roman" panose="02020603050405020304" pitchFamily="18" charset="0"/>
            </a:endParaRPr>
          </a:p>
        </p:txBody>
      </p:sp>
      <p:sp>
        <p:nvSpPr>
          <p:cNvPr id="7" name="Прямоугольник 6"/>
          <p:cNvSpPr/>
          <p:nvPr/>
        </p:nvSpPr>
        <p:spPr>
          <a:xfrm>
            <a:off x="162351" y="2379937"/>
            <a:ext cx="5739868" cy="369332"/>
          </a:xfrm>
          <a:prstGeom prst="rect">
            <a:avLst/>
          </a:prstGeom>
        </p:spPr>
        <p:txBody>
          <a:bodyPr wrap="square">
            <a:spAutoFit/>
          </a:bodyPr>
          <a:lstStyle/>
          <a:p>
            <a:pPr algn="ctr">
              <a:spcBef>
                <a:spcPts val="1200"/>
              </a:spcBef>
            </a:pPr>
            <a:r>
              <a:rPr lang="en-US" b="1" dirty="0">
                <a:solidFill>
                  <a:srgbClr val="000066"/>
                </a:solidFill>
                <a:latin typeface="Times New Roman" panose="02020603050405020304" pitchFamily="18" charset="0"/>
              </a:rPr>
              <a:t>Andrey A. </a:t>
            </a:r>
            <a:r>
              <a:rPr lang="en-US" b="1" dirty="0" err="1">
                <a:solidFill>
                  <a:srgbClr val="000066"/>
                </a:solidFill>
                <a:latin typeface="Times New Roman" panose="02020603050405020304" pitchFamily="18" charset="0"/>
              </a:rPr>
              <a:t>Sapozhnikov</a:t>
            </a:r>
            <a:endParaRPr lang="en-US" b="1" dirty="0">
              <a:solidFill>
                <a:srgbClr val="000066"/>
              </a:solidFill>
              <a:latin typeface="Times New Roman" panose="02020603050405020304" pitchFamily="18" charset="0"/>
            </a:endParaRPr>
          </a:p>
        </p:txBody>
      </p:sp>
      <p:pic>
        <p:nvPicPr>
          <p:cNvPr id="8" name="Рисунок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4293" y="2870428"/>
            <a:ext cx="4655984" cy="2854243"/>
          </a:xfrm>
          <a:prstGeom prst="rect">
            <a:avLst/>
          </a:prstGeom>
        </p:spPr>
      </p:pic>
      <p:pic>
        <p:nvPicPr>
          <p:cNvPr id="9" name="Рисунок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40998" y="2827811"/>
            <a:ext cx="4461969" cy="2896860"/>
          </a:xfrm>
          <a:prstGeom prst="rect">
            <a:avLst/>
          </a:prstGeom>
        </p:spPr>
      </p:pic>
      <p:sp>
        <p:nvSpPr>
          <p:cNvPr id="10" name="Прямоугольник 9"/>
          <p:cNvSpPr/>
          <p:nvPr/>
        </p:nvSpPr>
        <p:spPr>
          <a:xfrm>
            <a:off x="6303409" y="5919543"/>
            <a:ext cx="5505314" cy="646331"/>
          </a:xfrm>
          <a:prstGeom prst="rect">
            <a:avLst/>
          </a:prstGeom>
        </p:spPr>
        <p:txBody>
          <a:bodyPr wrap="square">
            <a:spAutoFit/>
          </a:bodyPr>
          <a:lstStyle/>
          <a:p>
            <a:pPr algn="ctr">
              <a:spcBef>
                <a:spcPts val="1200"/>
              </a:spcBef>
            </a:pPr>
            <a:r>
              <a:rPr lang="en-US" dirty="0">
                <a:solidFill>
                  <a:prstClr val="black"/>
                </a:solidFill>
                <a:latin typeface="Times New Roman" panose="02020603050405020304" pitchFamily="18" charset="0"/>
              </a:rPr>
              <a:t>“Numerical modeling of thermal processes in the cells for supplying molecules to the ion source” </a:t>
            </a:r>
            <a:endParaRPr lang="ru-RU" dirty="0">
              <a:solidFill>
                <a:prstClr val="black"/>
              </a:solidFill>
            </a:endParaRPr>
          </a:p>
        </p:txBody>
      </p:sp>
      <p:sp>
        <p:nvSpPr>
          <p:cNvPr id="11" name="Прямоугольник 10"/>
          <p:cNvSpPr/>
          <p:nvPr/>
        </p:nvSpPr>
        <p:spPr>
          <a:xfrm>
            <a:off x="-15715" y="5894092"/>
            <a:ext cx="6096000" cy="923330"/>
          </a:xfrm>
          <a:prstGeom prst="rect">
            <a:avLst/>
          </a:prstGeom>
        </p:spPr>
        <p:txBody>
          <a:bodyPr>
            <a:spAutoFit/>
          </a:bodyPr>
          <a:lstStyle/>
          <a:p>
            <a:pPr algn="ctr">
              <a:spcBef>
                <a:spcPts val="1200"/>
              </a:spcBef>
            </a:pPr>
            <a:r>
              <a:rPr lang="en-US" dirty="0">
                <a:solidFill>
                  <a:prstClr val="black"/>
                </a:solidFill>
                <a:latin typeface="Times New Roman" panose="02020603050405020304" pitchFamily="18" charset="0"/>
              </a:rPr>
              <a:t>“Magnetic system modeling by the method of volume integral equations with a piecewise-linear approximation of the field within a ferromagnetic”</a:t>
            </a:r>
            <a:endParaRPr lang="ru-RU" dirty="0">
              <a:solidFill>
                <a:prstClr val="black"/>
              </a:solidFill>
            </a:endParaRPr>
          </a:p>
        </p:txBody>
      </p:sp>
    </p:spTree>
    <p:extLst>
      <p:ext uri="{BB962C8B-B14F-4D97-AF65-F5344CB8AC3E}">
        <p14:creationId xmlns:p14="http://schemas.microsoft.com/office/powerpoint/2010/main" val="31682259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249" y="3290183"/>
            <a:ext cx="5929563" cy="3335379"/>
          </a:xfrm>
          <a:prstGeom prst="rect">
            <a:avLst/>
          </a:prstGeom>
        </p:spPr>
      </p:pic>
      <p:sp>
        <p:nvSpPr>
          <p:cNvPr id="2" name="Прямоугольник 1">
            <a:extLst>
              <a:ext uri="{FF2B5EF4-FFF2-40B4-BE49-F238E27FC236}">
                <a16:creationId xmlns:a16="http://schemas.microsoft.com/office/drawing/2014/main" id="{36C91495-7CC3-4B8F-B534-7FCC6BD2EE7B}"/>
              </a:ext>
            </a:extLst>
          </p:cNvPr>
          <p:cNvSpPr/>
          <p:nvPr/>
        </p:nvSpPr>
        <p:spPr>
          <a:xfrm flipH="1">
            <a:off x="0" y="-217488"/>
            <a:ext cx="12172950" cy="8683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defTabSz="449030">
              <a:lnSpc>
                <a:spcPct val="90000"/>
              </a:lnSpc>
              <a:buClr>
                <a:srgbClr val="000000"/>
              </a:buClr>
              <a:buSzPct val="100000"/>
              <a:tabLst>
                <a:tab pos="7448550" algn="l"/>
              </a:tabLst>
              <a:defRPr/>
            </a:pPr>
            <a:r>
              <a:rPr lang="en-US" sz="2400" b="1" dirty="0">
                <a:solidFill>
                  <a:prstClr val="white"/>
                </a:solidFill>
              </a:rPr>
              <a:t>   </a:t>
            </a:r>
          </a:p>
        </p:txBody>
      </p:sp>
      <p:pic>
        <p:nvPicPr>
          <p:cNvPr id="147459" name="Рисунок 4">
            <a:extLst>
              <a:ext uri="{FF2B5EF4-FFF2-40B4-BE49-F238E27FC236}">
                <a16:creationId xmlns:a16="http://schemas.microsoft.com/office/drawing/2014/main" id="{3F2EA756-6FA6-441F-A88E-85715BF8380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37875" y="-193675"/>
            <a:ext cx="10906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5" name="Rectangle 6"/>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ru-RU" altLang="ru-RU" sz="1100">
                <a:solidFill>
                  <a:prstClr val="black"/>
                </a:solidFill>
                <a:ea typeface="Calibri" panose="020F0502020204030204" pitchFamily="34" charset="0"/>
                <a:cs typeface="Times New Roman" panose="02020603050405020304" pitchFamily="18" charset="0"/>
              </a:rPr>
            </a:br>
            <a:endParaRPr lang="ru-RU" altLang="ru-RU">
              <a:solidFill>
                <a:prstClr val="black"/>
              </a:solidFill>
              <a:latin typeface="Arial" panose="020B0604020202020204" pitchFamily="34" charset="0"/>
            </a:endParaRPr>
          </a:p>
        </p:txBody>
      </p:sp>
      <p:sp>
        <p:nvSpPr>
          <p:cNvPr id="14" name="Rectangle 9"/>
          <p:cNvSpPr>
            <a:spLocks noChangeArrowheads="1"/>
          </p:cNvSpPr>
          <p:nvPr/>
        </p:nvSpPr>
        <p:spPr bwMode="auto">
          <a:xfrm>
            <a:off x="0" y="12192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pic>
        <p:nvPicPr>
          <p:cNvPr id="16" name="Рисунок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3178" y="732990"/>
            <a:ext cx="2317424" cy="3292080"/>
          </a:xfrm>
          <a:prstGeom prst="rect">
            <a:avLst/>
          </a:prstGeom>
          <a:solidFill>
            <a:srgbClr val="FFFFFF">
              <a:shade val="85000"/>
            </a:srgbClr>
          </a:solidFill>
          <a:ln w="698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Прямоугольник 16"/>
          <p:cNvSpPr/>
          <p:nvPr/>
        </p:nvSpPr>
        <p:spPr>
          <a:xfrm>
            <a:off x="4100286" y="1425722"/>
            <a:ext cx="6755283" cy="369332"/>
          </a:xfrm>
          <a:prstGeom prst="rect">
            <a:avLst/>
          </a:prstGeom>
        </p:spPr>
        <p:txBody>
          <a:bodyPr wrap="square">
            <a:spAutoFit/>
          </a:bodyPr>
          <a:lstStyle/>
          <a:p>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ru-RU" dirty="0">
              <a:solidFill>
                <a:prstClr val="black"/>
              </a:solidFill>
            </a:endParaRPr>
          </a:p>
        </p:txBody>
      </p:sp>
      <p:sp>
        <p:nvSpPr>
          <p:cNvPr id="11" name="Прямоугольник 10"/>
          <p:cNvSpPr/>
          <p:nvPr/>
        </p:nvSpPr>
        <p:spPr>
          <a:xfrm>
            <a:off x="6659301" y="3846935"/>
            <a:ext cx="4945677" cy="1495794"/>
          </a:xfrm>
          <a:prstGeom prst="rect">
            <a:avLst/>
          </a:prstGeom>
        </p:spPr>
        <p:txBody>
          <a:bodyPr wrap="square">
            <a:spAutoFit/>
          </a:bodyPr>
          <a:lstStyle/>
          <a:p>
            <a:pPr algn="just">
              <a:lnSpc>
                <a:spcPct val="114000"/>
              </a:lnSpc>
              <a:spcBef>
                <a:spcPts val="600"/>
              </a:spcBef>
            </a:pPr>
            <a:r>
              <a:rPr lang="ru-RU" sz="2000" dirty="0">
                <a:solidFill>
                  <a:prstClr val="black"/>
                </a:solidFill>
                <a:latin typeface="Times New Roman" panose="02020603050405020304" pitchFamily="18" charset="0"/>
                <a:cs typeface="Times New Roman" panose="02020603050405020304" pitchFamily="18" charset="0"/>
              </a:rPr>
              <a:t>The LIT Directorate and its staff apply to the members </a:t>
            </a:r>
            <a:r>
              <a:rPr lang="ru-RU" sz="2000" dirty="0" err="1">
                <a:solidFill>
                  <a:prstClr val="black"/>
                </a:solidFill>
                <a:latin typeface="Times New Roman" panose="02020603050405020304" pitchFamily="18" charset="0"/>
                <a:cs typeface="Times New Roman" panose="02020603050405020304" pitchFamily="18" charset="0"/>
              </a:rPr>
              <a:t>of</a:t>
            </a:r>
            <a:r>
              <a:rPr lang="ru-RU" sz="2000" dirty="0">
                <a:solidFill>
                  <a:prstClr val="black"/>
                </a:solidFill>
                <a:latin typeface="Times New Roman" panose="02020603050405020304" pitchFamily="18" charset="0"/>
                <a:cs typeface="Times New Roman" panose="02020603050405020304" pitchFamily="18" charset="0"/>
              </a:rPr>
              <a:t> </a:t>
            </a:r>
            <a:r>
              <a:rPr lang="ru-RU" sz="2000" dirty="0" err="1">
                <a:solidFill>
                  <a:prstClr val="black"/>
                </a:solidFill>
                <a:latin typeface="Times New Roman" panose="02020603050405020304" pitchFamily="18" charset="0"/>
                <a:cs typeface="Times New Roman" panose="02020603050405020304" pitchFamily="18" charset="0"/>
              </a:rPr>
              <a:t>the</a:t>
            </a:r>
            <a:r>
              <a:rPr lang="en-US" sz="2000" dirty="0">
                <a:solidFill>
                  <a:prstClr val="black"/>
                </a:solidFill>
                <a:latin typeface="Times New Roman" panose="02020603050405020304" pitchFamily="18" charset="0"/>
                <a:cs typeface="Times New Roman" panose="02020603050405020304" pitchFamily="18" charset="0"/>
              </a:rPr>
              <a:t> Scientific Council </a:t>
            </a:r>
            <a:r>
              <a:rPr lang="ru-RU" sz="2000" dirty="0" err="1">
                <a:solidFill>
                  <a:prstClr val="black"/>
                </a:solidFill>
                <a:latin typeface="Times New Roman" panose="02020603050405020304" pitchFamily="18" charset="0"/>
                <a:cs typeface="Times New Roman" panose="02020603050405020304" pitchFamily="18" charset="0"/>
              </a:rPr>
              <a:t>with</a:t>
            </a:r>
            <a:r>
              <a:rPr lang="ru-RU" sz="2000" dirty="0">
                <a:solidFill>
                  <a:prstClr val="black"/>
                </a:solidFill>
                <a:latin typeface="Times New Roman" panose="02020603050405020304" pitchFamily="18" charset="0"/>
                <a:cs typeface="Times New Roman" panose="02020603050405020304" pitchFamily="18" charset="0"/>
              </a:rPr>
              <a:t> a request to </a:t>
            </a:r>
            <a:r>
              <a:rPr lang="ru-RU" sz="2000" dirty="0">
                <a:solidFill>
                  <a:srgbClr val="0000FF"/>
                </a:solidFill>
                <a:latin typeface="Times New Roman" panose="02020603050405020304" pitchFamily="18" charset="0"/>
                <a:cs typeface="Times New Roman" panose="02020603050405020304" pitchFamily="18" charset="0"/>
              </a:rPr>
              <a:t>name the Laboratory of Information Technologies after M.G. Meshcheryakov.</a:t>
            </a:r>
          </a:p>
        </p:txBody>
      </p:sp>
      <p:sp>
        <p:nvSpPr>
          <p:cNvPr id="4" name="Прямоугольник 3"/>
          <p:cNvSpPr/>
          <p:nvPr/>
        </p:nvSpPr>
        <p:spPr>
          <a:xfrm>
            <a:off x="2731910" y="882331"/>
            <a:ext cx="9053689" cy="2308324"/>
          </a:xfrm>
          <a:prstGeom prst="rect">
            <a:avLst/>
          </a:prstGeom>
        </p:spPr>
        <p:txBody>
          <a:bodyPr wrap="square">
            <a:spAutoFit/>
          </a:bodyPr>
          <a:lstStyle/>
          <a:p>
            <a:pPr algn="just"/>
            <a:r>
              <a:rPr lang="en-US" dirty="0">
                <a:solidFill>
                  <a:prstClr val="black"/>
                </a:solidFill>
                <a:latin typeface="Times New Roman" panose="02020603050405020304" pitchFamily="18" charset="0"/>
              </a:rPr>
              <a:t>In 1966, M.G.</a:t>
            </a:r>
            <a:r>
              <a:rPr lang="ru-RU" dirty="0">
                <a:solidFill>
                  <a:prstClr val="black"/>
                </a:solidFill>
                <a:latin typeface="Times New Roman" panose="02020603050405020304" pitchFamily="18" charset="0"/>
              </a:rPr>
              <a:t> </a:t>
            </a:r>
            <a:r>
              <a:rPr lang="en-US" dirty="0" err="1">
                <a:solidFill>
                  <a:prstClr val="black"/>
                </a:solidFill>
                <a:latin typeface="Times New Roman" panose="02020603050405020304" pitchFamily="18" charset="0"/>
              </a:rPr>
              <a:t>Meshcheryakov</a:t>
            </a:r>
            <a:r>
              <a:rPr lang="en-US" dirty="0">
                <a:solidFill>
                  <a:prstClr val="black"/>
                </a:solidFill>
                <a:latin typeface="Times New Roman" panose="02020603050405020304" pitchFamily="18" charset="0"/>
              </a:rPr>
              <a:t> headed the work on organizing at JINR a new Laboratory of Computing Techniques and Automation (LCTA) designed to equip scientific research in the field of nuclear and elementary particle physics with modern computing facilities. </a:t>
            </a:r>
          </a:p>
          <a:p>
            <a:pPr algn="just"/>
            <a:endParaRPr lang="en-US" dirty="0">
              <a:solidFill>
                <a:prstClr val="black"/>
              </a:solidFill>
              <a:latin typeface="Times New Roman" panose="02020603050405020304" pitchFamily="18" charset="0"/>
            </a:endParaRPr>
          </a:p>
          <a:p>
            <a:pPr algn="just"/>
            <a:r>
              <a:rPr lang="en-US" dirty="0">
                <a:solidFill>
                  <a:prstClr val="black"/>
                </a:solidFill>
                <a:latin typeface="Times New Roman" panose="02020603050405020304" pitchFamily="18" charset="0"/>
              </a:rPr>
              <a:t>From 1966 to 1988 M.G. </a:t>
            </a:r>
            <a:r>
              <a:rPr lang="en-US" dirty="0" err="1">
                <a:solidFill>
                  <a:prstClr val="black"/>
                </a:solidFill>
                <a:latin typeface="Times New Roman" panose="02020603050405020304" pitchFamily="18" charset="0"/>
              </a:rPr>
              <a:t>Meshcheryakov</a:t>
            </a:r>
            <a:r>
              <a:rPr lang="en-US" dirty="0">
                <a:solidFill>
                  <a:prstClr val="black"/>
                </a:solidFill>
                <a:latin typeface="Times New Roman" panose="02020603050405020304" pitchFamily="18" charset="0"/>
              </a:rPr>
              <a:t> was the Director of the Laboratory, and from 1988 to 1994 he was its Honorary Director. New technical means developed at LCTA (now the Laboratory of Information Technologies) significantly expanded the possibilities of experimental and theoretical research at JINR.</a:t>
            </a:r>
          </a:p>
        </p:txBody>
      </p:sp>
    </p:spTree>
    <p:extLst>
      <p:ext uri="{BB962C8B-B14F-4D97-AF65-F5344CB8AC3E}">
        <p14:creationId xmlns:p14="http://schemas.microsoft.com/office/powerpoint/2010/main" val="154733563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43024" y="34961"/>
            <a:ext cx="10677525" cy="830997"/>
          </a:xfrm>
          <a:prstGeom prst="rect">
            <a:avLst/>
          </a:prstGeom>
        </p:spPr>
        <p:txBody>
          <a:bodyPr wrap="square">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Formation and repair of clustered DNA double strand breaks with modified bases in human cells under the action of ionizing radiation of different quality </a:t>
            </a:r>
            <a:endParaRPr lang="ru-RU" sz="2400" b="1" dirty="0">
              <a:solidFill>
                <a:srgbClr val="00206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6368570" y="991287"/>
            <a:ext cx="5465814" cy="3370153"/>
          </a:xfrm>
          <a:prstGeom prst="rect">
            <a:avLst/>
          </a:prstGeom>
        </p:spPr>
        <p:txBody>
          <a:bodyPr wrap="square">
            <a:spAutoFit/>
          </a:bodyPr>
          <a:lstStyle/>
          <a:p>
            <a:pPr algn="just"/>
            <a:r>
              <a:rPr lang="en-US" dirty="0">
                <a:solidFill>
                  <a:prstClr val="black"/>
                </a:solidFill>
                <a:latin typeface="Times New Roman" panose="02020603050405020304" pitchFamily="18" charset="0"/>
                <a:cs typeface="Times New Roman" panose="02020603050405020304" pitchFamily="18" charset="0"/>
              </a:rPr>
              <a:t>For the first time, an analysis of formation, repair, and structure of clustered DNA double strand-breaks with modified bases in human cells irradiated by protons, nitrogen ions and γ-rays has been carried out. </a:t>
            </a:r>
          </a:p>
          <a:p>
            <a:pPr algn="just">
              <a:spcBef>
                <a:spcPts val="600"/>
              </a:spcBef>
            </a:pPr>
            <a:r>
              <a:rPr lang="en-US" dirty="0">
                <a:solidFill>
                  <a:prstClr val="black"/>
                </a:solidFill>
                <a:latin typeface="Times New Roman" panose="02020603050405020304" pitchFamily="18" charset="0"/>
                <a:cs typeface="Times New Roman" panose="02020603050405020304" pitchFamily="18" charset="0"/>
              </a:rPr>
              <a:t>It was found that the repair systems eliminate clustered damage as a single complex rather than repairing different types of damage separately. </a:t>
            </a:r>
          </a:p>
          <a:p>
            <a:pPr algn="just">
              <a:spcBef>
                <a:spcPts val="600"/>
              </a:spcBef>
            </a:pPr>
            <a:endParaRPr lang="en-US" dirty="0">
              <a:solidFill>
                <a:prstClr val="black"/>
              </a:solidFill>
              <a:latin typeface="Times New Roman" panose="02020603050405020304" pitchFamily="18" charset="0"/>
              <a:cs typeface="Times New Roman" panose="02020603050405020304" pitchFamily="18" charset="0"/>
            </a:endParaRPr>
          </a:p>
          <a:p>
            <a:pPr algn="just">
              <a:spcBef>
                <a:spcPts val="600"/>
              </a:spcBef>
            </a:pPr>
            <a:r>
              <a:rPr lang="en-US" i="1" dirty="0">
                <a:solidFill>
                  <a:prstClr val="black"/>
                </a:solidFill>
                <a:latin typeface="Times New Roman" panose="02020603050405020304" pitchFamily="18" charset="0"/>
                <a:cs typeface="Times New Roman" panose="02020603050405020304" pitchFamily="18" charset="0"/>
              </a:rPr>
              <a:t>Clustered DNA damage includes visualized double strand breaks (53BP1 foci) and base modification (OGG1 foci):</a:t>
            </a:r>
          </a:p>
        </p:txBody>
      </p:sp>
      <p:sp>
        <p:nvSpPr>
          <p:cNvPr id="5" name="Надпись 3"/>
          <p:cNvSpPr txBox="1"/>
          <p:nvPr/>
        </p:nvSpPr>
        <p:spPr>
          <a:xfrm>
            <a:off x="3356996" y="4673900"/>
            <a:ext cx="1932083" cy="13234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just">
              <a:spcAft>
                <a:spcPts val="800"/>
              </a:spcAft>
            </a:pPr>
            <a:r>
              <a:rPr lang="en-US" sz="1600" i="1" dirty="0">
                <a:solidFill>
                  <a:prstClr val="black"/>
                </a:solidFill>
                <a:latin typeface="Times New Roman"/>
                <a:ea typeface="Calibri"/>
              </a:rPr>
              <a:t>Kinetics of OGG1 and 53BP1 foci formation and repair in normal human skin fibroblasts</a:t>
            </a:r>
            <a:endParaRPr lang="ru-RU" sz="1600" i="1" dirty="0">
              <a:solidFill>
                <a:prstClr val="black"/>
              </a:solidFill>
              <a:latin typeface="Times New Roman"/>
              <a:ea typeface="Calibri"/>
            </a:endParaRPr>
          </a:p>
        </p:txBody>
      </p:sp>
      <p:grpSp>
        <p:nvGrpSpPr>
          <p:cNvPr id="55" name="Группа 54"/>
          <p:cNvGrpSpPr/>
          <p:nvPr/>
        </p:nvGrpSpPr>
        <p:grpSpPr>
          <a:xfrm>
            <a:off x="6978456" y="4438775"/>
            <a:ext cx="4375689" cy="2015588"/>
            <a:chOff x="3783373" y="984112"/>
            <a:chExt cx="4764936" cy="1835236"/>
          </a:xfrm>
        </p:grpSpPr>
        <p:pic>
          <p:nvPicPr>
            <p:cNvPr id="6" name="Рисунок 5" descr="Изображение выглядит как наружный объект, легкий, монитор, небо&#10;&#10;Описание создано с очень высокой степенью достоверности">
              <a:extLst>
                <a:ext uri="{FF2B5EF4-FFF2-40B4-BE49-F238E27FC236}">
                  <a16:creationId xmlns:a16="http://schemas.microsoft.com/office/drawing/2014/main" id="{D60D1EE9-2871-4022-B615-570A5EF165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1658" y="1576340"/>
              <a:ext cx="1465544" cy="1243008"/>
            </a:xfrm>
            <a:prstGeom prst="rect">
              <a:avLst/>
            </a:prstGeom>
          </p:spPr>
        </p:pic>
        <p:pic>
          <p:nvPicPr>
            <p:cNvPr id="7" name="Рисунок 6">
              <a:extLst>
                <a:ext uri="{FF2B5EF4-FFF2-40B4-BE49-F238E27FC236}">
                  <a16:creationId xmlns:a16="http://schemas.microsoft.com/office/drawing/2014/main" id="{90359083-BE08-40C0-BB43-30B3CB8E25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1055" y="1576340"/>
              <a:ext cx="1462774" cy="1243008"/>
            </a:xfrm>
            <a:prstGeom prst="rect">
              <a:avLst/>
            </a:prstGeom>
          </p:spPr>
        </p:pic>
        <p:pic>
          <p:nvPicPr>
            <p:cNvPr id="8" name="Рисунок 7">
              <a:extLst>
                <a:ext uri="{FF2B5EF4-FFF2-40B4-BE49-F238E27FC236}">
                  <a16:creationId xmlns:a16="http://schemas.microsoft.com/office/drawing/2014/main" id="{4A75C9EE-0E55-40E7-9DF1-54B0A45806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85535" y="1576340"/>
              <a:ext cx="1462774" cy="1243008"/>
            </a:xfrm>
            <a:prstGeom prst="rect">
              <a:avLst/>
            </a:prstGeom>
          </p:spPr>
        </p:pic>
        <p:sp>
          <p:nvSpPr>
            <p:cNvPr id="9" name="TextBox 8">
              <a:extLst>
                <a:ext uri="{FF2B5EF4-FFF2-40B4-BE49-F238E27FC236}">
                  <a16:creationId xmlns:a16="http://schemas.microsoft.com/office/drawing/2014/main" id="{9488E733-B2F0-48E9-BCE1-505139EB8A25}"/>
                </a:ext>
              </a:extLst>
            </p:cNvPr>
            <p:cNvSpPr txBox="1"/>
            <p:nvPr/>
          </p:nvSpPr>
          <p:spPr>
            <a:xfrm>
              <a:off x="3783373" y="984112"/>
              <a:ext cx="1717921" cy="532450"/>
            </a:xfrm>
            <a:prstGeom prst="rect">
              <a:avLst/>
            </a:prstGeom>
            <a:noFill/>
          </p:spPr>
          <p:txBody>
            <a:bodyPr wrap="square" rtlCol="0">
              <a:spAutoFit/>
            </a:bodyPr>
            <a:lstStyle/>
            <a:p>
              <a:pPr algn="ctr"/>
              <a:r>
                <a:rPr lang="en-US" sz="1600" dirty="0">
                  <a:solidFill>
                    <a:prstClr val="black"/>
                  </a:solidFill>
                  <a:latin typeface="Times New Roman" panose="02020603050405020304" pitchFamily="18" charset="0"/>
                  <a:cs typeface="Times New Roman" panose="02020603050405020304" pitchFamily="18" charset="0"/>
                </a:rPr>
                <a:t>53BP1/OGG1 cluster</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8B83F7B-A0A0-4F13-A808-2B8DB6DC2428}"/>
                </a:ext>
              </a:extLst>
            </p:cNvPr>
            <p:cNvSpPr txBox="1"/>
            <p:nvPr/>
          </p:nvSpPr>
          <p:spPr>
            <a:xfrm>
              <a:off x="5866747" y="1091831"/>
              <a:ext cx="1117082" cy="308261"/>
            </a:xfrm>
            <a:prstGeom prst="rect">
              <a:avLst/>
            </a:prstGeom>
            <a:noFill/>
          </p:spPr>
          <p:txBody>
            <a:bodyPr wrap="square" rtlCol="0">
              <a:spAutoFit/>
            </a:bodyPr>
            <a:lstStyle/>
            <a:p>
              <a:r>
                <a:rPr lang="en-US" sz="1600" dirty="0">
                  <a:solidFill>
                    <a:prstClr val="black"/>
                  </a:solidFill>
                  <a:latin typeface="Times New Roman" panose="02020603050405020304" pitchFamily="18" charset="0"/>
                  <a:cs typeface="Times New Roman" panose="02020603050405020304" pitchFamily="18" charset="0"/>
                </a:rPr>
                <a:t>53BP1</a:t>
              </a:r>
              <a:endParaRPr lang="ru-RU" sz="2000" dirty="0">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4C66DEC-B2DE-4F43-8AF7-40B77F5560FA}"/>
                </a:ext>
              </a:extLst>
            </p:cNvPr>
            <p:cNvSpPr txBox="1"/>
            <p:nvPr/>
          </p:nvSpPr>
          <p:spPr>
            <a:xfrm>
              <a:off x="7407626" y="1091833"/>
              <a:ext cx="1140683" cy="308261"/>
            </a:xfrm>
            <a:prstGeom prst="rect">
              <a:avLst/>
            </a:prstGeom>
            <a:noFill/>
          </p:spPr>
          <p:txBody>
            <a:bodyPr wrap="square" rtlCol="0">
              <a:spAutoFit/>
            </a:bodyPr>
            <a:lstStyle/>
            <a:p>
              <a:r>
                <a:rPr lang="en-US" sz="1600" dirty="0">
                  <a:solidFill>
                    <a:prstClr val="black"/>
                  </a:solidFill>
                  <a:latin typeface="Times New Roman" panose="02020603050405020304" pitchFamily="18" charset="0"/>
                  <a:cs typeface="Times New Roman" panose="02020603050405020304" pitchFamily="18" charset="0"/>
                </a:rPr>
                <a:t>OGG1</a:t>
              </a:r>
              <a:endParaRPr lang="ru-RU" sz="2000" dirty="0">
                <a:solidFill>
                  <a:prstClr val="black"/>
                </a:solidFill>
                <a:latin typeface="Times New Roman" panose="02020603050405020304" pitchFamily="18" charset="0"/>
                <a:cs typeface="Times New Roman" panose="02020603050405020304" pitchFamily="18" charset="0"/>
              </a:endParaRPr>
            </a:p>
          </p:txBody>
        </p:sp>
      </p:grpSp>
      <p:grpSp>
        <p:nvGrpSpPr>
          <p:cNvPr id="12" name="Группа 11">
            <a:extLst>
              <a:ext uri="{FF2B5EF4-FFF2-40B4-BE49-F238E27FC236}">
                <a16:creationId xmlns:a16="http://schemas.microsoft.com/office/drawing/2014/main" id="{04D88618-954C-4CF8-9921-E677632A8D7F}"/>
              </a:ext>
            </a:extLst>
          </p:cNvPr>
          <p:cNvGrpSpPr/>
          <p:nvPr/>
        </p:nvGrpSpPr>
        <p:grpSpPr>
          <a:xfrm>
            <a:off x="651803" y="903154"/>
            <a:ext cx="5376775" cy="3129244"/>
            <a:chOff x="4918326" y="2637477"/>
            <a:chExt cx="6818258" cy="4186376"/>
          </a:xfrm>
        </p:grpSpPr>
        <p:sp>
          <p:nvSpPr>
            <p:cNvPr id="13" name="TextBox 12">
              <a:extLst>
                <a:ext uri="{FF2B5EF4-FFF2-40B4-BE49-F238E27FC236}">
                  <a16:creationId xmlns:a16="http://schemas.microsoft.com/office/drawing/2014/main" id="{DDC9EEDD-6340-4A51-BECE-CA8C8B5651FF}"/>
                </a:ext>
              </a:extLst>
            </p:cNvPr>
            <p:cNvSpPr txBox="1"/>
            <p:nvPr/>
          </p:nvSpPr>
          <p:spPr>
            <a:xfrm>
              <a:off x="6139363" y="2637477"/>
              <a:ext cx="4594809" cy="526867"/>
            </a:xfrm>
            <a:prstGeom prst="rect">
              <a:avLst/>
            </a:prstGeom>
            <a:noFill/>
          </p:spPr>
          <p:txBody>
            <a:bodyPr wrap="square" rtlCol="0">
              <a:spAutoFit/>
            </a:bodyPr>
            <a:lstStyle/>
            <a:p>
              <a:pPr algn="ctr"/>
              <a:r>
                <a:rPr lang="en-US" b="1" dirty="0" err="1">
                  <a:solidFill>
                    <a:srgbClr val="44546A">
                      <a:lumMod val="75000"/>
                    </a:srgbClr>
                  </a:solidFill>
                  <a:latin typeface="Times New Roman" panose="02020603050405020304" pitchFamily="18" charset="0"/>
                  <a:cs typeface="Times New Roman" panose="02020603050405020304" pitchFamily="18" charset="0"/>
                </a:rPr>
                <a:t>Immunocytochemical</a:t>
              </a:r>
              <a:r>
                <a:rPr lang="en-US" b="1" dirty="0">
                  <a:solidFill>
                    <a:srgbClr val="44546A">
                      <a:lumMod val="75000"/>
                    </a:srgbClr>
                  </a:solidFill>
                  <a:latin typeface="Times New Roman" panose="02020603050405020304" pitchFamily="18" charset="0"/>
                  <a:cs typeface="Times New Roman" panose="02020603050405020304" pitchFamily="18" charset="0"/>
                </a:rPr>
                <a:t> staining </a:t>
              </a:r>
              <a:endParaRPr lang="ru-RU" b="1" dirty="0">
                <a:solidFill>
                  <a:srgbClr val="44546A">
                    <a:lumMod val="75000"/>
                  </a:srgbClr>
                </a:solidFill>
                <a:latin typeface="Times New Roman" panose="02020603050405020304" pitchFamily="18" charset="0"/>
                <a:cs typeface="Times New Roman" panose="02020603050405020304" pitchFamily="18" charset="0"/>
              </a:endParaRPr>
            </a:p>
          </p:txBody>
        </p:sp>
        <p:grpSp>
          <p:nvGrpSpPr>
            <p:cNvPr id="14" name="Группа 13">
              <a:extLst>
                <a:ext uri="{FF2B5EF4-FFF2-40B4-BE49-F238E27FC236}">
                  <a16:creationId xmlns:a16="http://schemas.microsoft.com/office/drawing/2014/main" id="{6A03E42F-4818-464E-A40D-2260A7B7966A}"/>
                </a:ext>
              </a:extLst>
            </p:cNvPr>
            <p:cNvGrpSpPr/>
            <p:nvPr/>
          </p:nvGrpSpPr>
          <p:grpSpPr>
            <a:xfrm>
              <a:off x="4918326" y="3142922"/>
              <a:ext cx="6818258" cy="3680931"/>
              <a:chOff x="4918326" y="3142922"/>
              <a:chExt cx="6818258" cy="3680931"/>
            </a:xfrm>
          </p:grpSpPr>
          <p:grpSp>
            <p:nvGrpSpPr>
              <p:cNvPr id="15" name="Группа 14">
                <a:extLst>
                  <a:ext uri="{FF2B5EF4-FFF2-40B4-BE49-F238E27FC236}">
                    <a16:creationId xmlns:a16="http://schemas.microsoft.com/office/drawing/2014/main" id="{3EF69CC5-9F82-4B6C-AAC5-1335AC6FACC1}"/>
                  </a:ext>
                </a:extLst>
              </p:cNvPr>
              <p:cNvGrpSpPr/>
              <p:nvPr/>
            </p:nvGrpSpPr>
            <p:grpSpPr>
              <a:xfrm>
                <a:off x="7156268" y="3355714"/>
                <a:ext cx="612274" cy="581159"/>
                <a:chOff x="7156268" y="3355714"/>
                <a:chExt cx="612274" cy="581159"/>
              </a:xfrm>
            </p:grpSpPr>
            <p:pic>
              <p:nvPicPr>
                <p:cNvPr id="53" name="Picture 19">
                  <a:extLst>
                    <a:ext uri="{FF2B5EF4-FFF2-40B4-BE49-F238E27FC236}">
                      <a16:creationId xmlns:a16="http://schemas.microsoft.com/office/drawing/2014/main" id="{6F40DE19-8618-4A06-9BE2-05811BF4B7B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9934564">
                  <a:off x="7308874" y="3355714"/>
                  <a:ext cx="459668" cy="581159"/>
                </a:xfrm>
                <a:prstGeom prst="rect">
                  <a:avLst/>
                </a:prstGeom>
                <a:noFill/>
                <a:ln w="9525">
                  <a:noFill/>
                  <a:miter lim="800000"/>
                  <a:headEnd/>
                  <a:tailEnd/>
                </a:ln>
              </p:spPr>
            </p:pic>
            <p:sp>
              <p:nvSpPr>
                <p:cNvPr id="54" name="Пятно 1 23">
                  <a:extLst>
                    <a:ext uri="{FF2B5EF4-FFF2-40B4-BE49-F238E27FC236}">
                      <a16:creationId xmlns:a16="http://schemas.microsoft.com/office/drawing/2014/main" id="{C0F4E6BA-4A75-4CFC-86BE-88219BF5E016}"/>
                    </a:ext>
                  </a:extLst>
                </p:cNvPr>
                <p:cNvSpPr/>
                <p:nvPr/>
              </p:nvSpPr>
              <p:spPr bwMode="auto">
                <a:xfrm rot="21194402">
                  <a:off x="7156268" y="3366880"/>
                  <a:ext cx="166937" cy="184409"/>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ru-RU">
                    <a:solidFill>
                      <a:prstClr val="white"/>
                    </a:solidFill>
                    <a:latin typeface="Times New Roman" panose="02020603050405020304" pitchFamily="18" charset="0"/>
                    <a:cs typeface="Times New Roman" panose="02020603050405020304" pitchFamily="18" charset="0"/>
                  </a:endParaRPr>
                </a:p>
              </p:txBody>
            </p:sp>
          </p:grpSp>
          <p:grpSp>
            <p:nvGrpSpPr>
              <p:cNvPr id="16" name="Группа 15">
                <a:extLst>
                  <a:ext uri="{FF2B5EF4-FFF2-40B4-BE49-F238E27FC236}">
                    <a16:creationId xmlns:a16="http://schemas.microsoft.com/office/drawing/2014/main" id="{C478A78F-BFEB-4B75-AB58-725CBB7945C0}"/>
                  </a:ext>
                </a:extLst>
              </p:cNvPr>
              <p:cNvGrpSpPr/>
              <p:nvPr/>
            </p:nvGrpSpPr>
            <p:grpSpPr>
              <a:xfrm>
                <a:off x="9305124" y="3533332"/>
                <a:ext cx="535191" cy="532021"/>
                <a:chOff x="9305124" y="3533332"/>
                <a:chExt cx="535191" cy="532021"/>
              </a:xfrm>
            </p:grpSpPr>
            <p:pic>
              <p:nvPicPr>
                <p:cNvPr id="51" name="Picture 20">
                  <a:extLst>
                    <a:ext uri="{FF2B5EF4-FFF2-40B4-BE49-F238E27FC236}">
                      <a16:creationId xmlns:a16="http://schemas.microsoft.com/office/drawing/2014/main" id="{CFAEB6FD-1AAD-469D-8894-175A6E68F08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384487">
                  <a:off x="9305124" y="3533332"/>
                  <a:ext cx="462838" cy="532021"/>
                </a:xfrm>
                <a:prstGeom prst="rect">
                  <a:avLst/>
                </a:prstGeom>
                <a:noFill/>
                <a:ln w="9525">
                  <a:noFill/>
                  <a:miter lim="800000"/>
                  <a:headEnd/>
                  <a:tailEnd/>
                </a:ln>
              </p:spPr>
            </p:pic>
            <p:sp>
              <p:nvSpPr>
                <p:cNvPr id="52" name="Пятно 1 26">
                  <a:extLst>
                    <a:ext uri="{FF2B5EF4-FFF2-40B4-BE49-F238E27FC236}">
                      <a16:creationId xmlns:a16="http://schemas.microsoft.com/office/drawing/2014/main" id="{F7BD121E-EF16-43BB-B81A-1C745722C904}"/>
                    </a:ext>
                  </a:extLst>
                </p:cNvPr>
                <p:cNvSpPr/>
                <p:nvPr/>
              </p:nvSpPr>
              <p:spPr bwMode="auto">
                <a:xfrm rot="750045">
                  <a:off x="9676131" y="3535792"/>
                  <a:ext cx="164184" cy="159095"/>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ru-RU">
                    <a:solidFill>
                      <a:prstClr val="white"/>
                    </a:solidFill>
                    <a:latin typeface="Times New Roman" panose="02020603050405020304" pitchFamily="18" charset="0"/>
                    <a:cs typeface="Times New Roman" panose="02020603050405020304" pitchFamily="18" charset="0"/>
                  </a:endParaRPr>
                </a:p>
              </p:txBody>
            </p:sp>
          </p:grpSp>
          <p:grpSp>
            <p:nvGrpSpPr>
              <p:cNvPr id="17" name="Группа 16">
                <a:extLst>
                  <a:ext uri="{FF2B5EF4-FFF2-40B4-BE49-F238E27FC236}">
                    <a16:creationId xmlns:a16="http://schemas.microsoft.com/office/drawing/2014/main" id="{99215797-3530-4938-A217-F6318A46CDE8}"/>
                  </a:ext>
                </a:extLst>
              </p:cNvPr>
              <p:cNvGrpSpPr/>
              <p:nvPr/>
            </p:nvGrpSpPr>
            <p:grpSpPr>
              <a:xfrm>
                <a:off x="8861517" y="3296719"/>
                <a:ext cx="412311" cy="631989"/>
                <a:chOff x="8861517" y="3296719"/>
                <a:chExt cx="412311" cy="631989"/>
              </a:xfrm>
            </p:grpSpPr>
            <p:pic>
              <p:nvPicPr>
                <p:cNvPr id="49" name="Picture 19">
                  <a:extLst>
                    <a:ext uri="{FF2B5EF4-FFF2-40B4-BE49-F238E27FC236}">
                      <a16:creationId xmlns:a16="http://schemas.microsoft.com/office/drawing/2014/main" id="{C1495E76-D853-48CC-8EF9-E14AF17C898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577196">
                  <a:off x="8861517" y="3396747"/>
                  <a:ext cx="412311" cy="531961"/>
                </a:xfrm>
                <a:prstGeom prst="rect">
                  <a:avLst/>
                </a:prstGeom>
                <a:noFill/>
                <a:ln w="9525">
                  <a:noFill/>
                  <a:miter lim="800000"/>
                  <a:headEnd/>
                  <a:tailEnd/>
                </a:ln>
              </p:spPr>
            </p:pic>
            <p:sp>
              <p:nvSpPr>
                <p:cNvPr id="50" name="Пятно 1 49">
                  <a:extLst>
                    <a:ext uri="{FF2B5EF4-FFF2-40B4-BE49-F238E27FC236}">
                      <a16:creationId xmlns:a16="http://schemas.microsoft.com/office/drawing/2014/main" id="{514707DC-9F7B-4126-914A-9E2E5C944E22}"/>
                    </a:ext>
                  </a:extLst>
                </p:cNvPr>
                <p:cNvSpPr/>
                <p:nvPr/>
              </p:nvSpPr>
              <p:spPr bwMode="auto">
                <a:xfrm rot="1837034">
                  <a:off x="8874146" y="3296719"/>
                  <a:ext cx="149738" cy="168798"/>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ru-RU">
                    <a:solidFill>
                      <a:prstClr val="white"/>
                    </a:solidFill>
                    <a:latin typeface="Times New Roman" panose="02020603050405020304" pitchFamily="18" charset="0"/>
                    <a:cs typeface="Times New Roman" panose="02020603050405020304" pitchFamily="18" charset="0"/>
                  </a:endParaRPr>
                </a:p>
              </p:txBody>
            </p:sp>
          </p:grpSp>
          <p:pic>
            <p:nvPicPr>
              <p:cNvPr id="18" name="Picture 18">
                <a:extLst>
                  <a:ext uri="{FF2B5EF4-FFF2-40B4-BE49-F238E27FC236}">
                    <a16:creationId xmlns:a16="http://schemas.microsoft.com/office/drawing/2014/main" id="{16F4A849-7588-45EB-B599-28767543E90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2661956">
                <a:off x="7464385" y="3835377"/>
                <a:ext cx="2046960" cy="1586325"/>
              </a:xfrm>
              <a:prstGeom prst="rect">
                <a:avLst/>
              </a:prstGeom>
              <a:noFill/>
              <a:ln w="9525">
                <a:noFill/>
                <a:miter lim="800000"/>
                <a:headEnd/>
                <a:tailEnd/>
              </a:ln>
            </p:spPr>
          </p:pic>
          <p:sp>
            <p:nvSpPr>
              <p:cNvPr id="19" name="Молния 18">
                <a:extLst>
                  <a:ext uri="{FF2B5EF4-FFF2-40B4-BE49-F238E27FC236}">
                    <a16:creationId xmlns:a16="http://schemas.microsoft.com/office/drawing/2014/main" id="{6B68D0C2-7618-4D62-A431-31369F199E1F}"/>
                  </a:ext>
                </a:extLst>
              </p:cNvPr>
              <p:cNvSpPr/>
              <p:nvPr/>
            </p:nvSpPr>
            <p:spPr>
              <a:xfrm rot="848011">
                <a:off x="8285454" y="3902583"/>
                <a:ext cx="417626" cy="580287"/>
              </a:xfrm>
              <a:prstGeom prst="lightningBolt">
                <a:avLst/>
              </a:prstGeom>
              <a:solidFill>
                <a:srgbClr val="FFCC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Times New Roman" panose="02020603050405020304" pitchFamily="18" charset="0"/>
                  <a:cs typeface="Times New Roman" panose="02020603050405020304" pitchFamily="18" charset="0"/>
                </a:endParaRPr>
              </a:p>
            </p:txBody>
          </p:sp>
          <p:cxnSp>
            <p:nvCxnSpPr>
              <p:cNvPr id="20" name="Прямая со стрелкой 19">
                <a:extLst>
                  <a:ext uri="{FF2B5EF4-FFF2-40B4-BE49-F238E27FC236}">
                    <a16:creationId xmlns:a16="http://schemas.microsoft.com/office/drawing/2014/main" id="{E0EEA89A-DE33-4900-AD0C-1CB94E7F47B3}"/>
                  </a:ext>
                </a:extLst>
              </p:cNvPr>
              <p:cNvCxnSpPr>
                <a:cxnSpLocks/>
              </p:cNvCxnSpPr>
              <p:nvPr/>
            </p:nvCxnSpPr>
            <p:spPr>
              <a:xfrm>
                <a:off x="9409006" y="4806997"/>
                <a:ext cx="525590" cy="208488"/>
              </a:xfrm>
              <a:prstGeom prst="straightConnector1">
                <a:avLst/>
              </a:prstGeom>
              <a:ln w="190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a:extLst>
                  <a:ext uri="{FF2B5EF4-FFF2-40B4-BE49-F238E27FC236}">
                    <a16:creationId xmlns:a16="http://schemas.microsoft.com/office/drawing/2014/main" id="{693DFBEF-8AF5-48B4-A8F0-B999B3B51D56}"/>
                  </a:ext>
                </a:extLst>
              </p:cNvPr>
              <p:cNvCxnSpPr>
                <a:cxnSpLocks/>
              </p:cNvCxnSpPr>
              <p:nvPr/>
            </p:nvCxnSpPr>
            <p:spPr>
              <a:xfrm flipH="1">
                <a:off x="6972101" y="4805336"/>
                <a:ext cx="585740" cy="222117"/>
              </a:xfrm>
              <a:prstGeom prst="straightConnector1">
                <a:avLst/>
              </a:prstGeom>
              <a:ln w="19050">
                <a:solidFill>
                  <a:schemeClr val="tx1"/>
                </a:solidFill>
                <a:headEnd type="none"/>
                <a:tailEnd type="stealth" w="lg" len="med"/>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a:extLst>
                  <a:ext uri="{FF2B5EF4-FFF2-40B4-BE49-F238E27FC236}">
                    <a16:creationId xmlns:a16="http://schemas.microsoft.com/office/drawing/2014/main" id="{C5C223B4-9003-4BAB-AAB3-26E69C115639}"/>
                  </a:ext>
                </a:extLst>
              </p:cNvPr>
              <p:cNvCxnSpPr>
                <a:cxnSpLocks/>
              </p:cNvCxnSpPr>
              <p:nvPr/>
            </p:nvCxnSpPr>
            <p:spPr>
              <a:xfrm>
                <a:off x="7002797" y="5539792"/>
                <a:ext cx="549708" cy="271373"/>
              </a:xfrm>
              <a:prstGeom prst="straightConnector1">
                <a:avLst/>
              </a:prstGeom>
              <a:ln w="190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a:extLst>
                  <a:ext uri="{FF2B5EF4-FFF2-40B4-BE49-F238E27FC236}">
                    <a16:creationId xmlns:a16="http://schemas.microsoft.com/office/drawing/2014/main" id="{FF240B9C-DFAA-4356-AE6E-4919112C910C}"/>
                  </a:ext>
                </a:extLst>
              </p:cNvPr>
              <p:cNvCxnSpPr>
                <a:cxnSpLocks/>
              </p:cNvCxnSpPr>
              <p:nvPr/>
            </p:nvCxnSpPr>
            <p:spPr>
              <a:xfrm flipH="1">
                <a:off x="9311763" y="5616426"/>
                <a:ext cx="622833" cy="236270"/>
              </a:xfrm>
              <a:prstGeom prst="straightConnector1">
                <a:avLst/>
              </a:prstGeom>
              <a:ln w="190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36B1B1B-FDB0-4FE5-8642-89FB0014F3AD}"/>
                  </a:ext>
                </a:extLst>
              </p:cNvPr>
              <p:cNvSpPr txBox="1"/>
              <p:nvPr/>
            </p:nvSpPr>
            <p:spPr>
              <a:xfrm>
                <a:off x="4918326" y="5817449"/>
                <a:ext cx="2442074" cy="411751"/>
              </a:xfrm>
              <a:prstGeom prst="rect">
                <a:avLst/>
              </a:prstGeom>
              <a:noFill/>
            </p:spPr>
            <p:txBody>
              <a:bodyPr wrap="square" rtlCol="0">
                <a:spAutoFit/>
              </a:bodyPr>
              <a:lstStyle/>
              <a:p>
                <a:pPr algn="ctr"/>
                <a:r>
                  <a:rPr lang="en-US" sz="1400" b="1" i="1" dirty="0">
                    <a:solidFill>
                      <a:prstClr val="black"/>
                    </a:solidFill>
                    <a:latin typeface="Times New Roman" panose="02020603050405020304" pitchFamily="18" charset="0"/>
                    <a:cs typeface="Times New Roman" panose="02020603050405020304" pitchFamily="18" charset="0"/>
                  </a:rPr>
                  <a:t>modified DNA base</a:t>
                </a:r>
                <a:endParaRPr lang="ru-RU" sz="1400" b="1" i="1" dirty="0">
                  <a:solidFill>
                    <a:prstClr val="black"/>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49E7455-E90E-4F43-BA62-E6F1F486D365}"/>
                  </a:ext>
                </a:extLst>
              </p:cNvPr>
              <p:cNvSpPr txBox="1"/>
              <p:nvPr/>
            </p:nvSpPr>
            <p:spPr>
              <a:xfrm>
                <a:off x="10021140" y="5811165"/>
                <a:ext cx="1450601" cy="988202"/>
              </a:xfrm>
              <a:prstGeom prst="rect">
                <a:avLst/>
              </a:prstGeom>
              <a:noFill/>
            </p:spPr>
            <p:txBody>
              <a:bodyPr wrap="square" rtlCol="0">
                <a:spAutoFit/>
              </a:bodyPr>
              <a:lstStyle/>
              <a:p>
                <a:pPr algn="ctr"/>
                <a:r>
                  <a:rPr lang="en-US" sz="1400" b="1" i="1" dirty="0">
                    <a:solidFill>
                      <a:prstClr val="black"/>
                    </a:solidFill>
                    <a:latin typeface="Times New Roman" panose="02020603050405020304" pitchFamily="18" charset="0"/>
                    <a:cs typeface="Times New Roman" panose="02020603050405020304" pitchFamily="18" charset="0"/>
                  </a:rPr>
                  <a:t>DNA double strand break (DSB)</a:t>
                </a:r>
                <a:endParaRPr lang="ru-RU" sz="1400" b="1" i="1" dirty="0">
                  <a:solidFill>
                    <a:prstClr val="black"/>
                  </a:solidFill>
                  <a:latin typeface="Times New Roman" panose="02020603050405020304" pitchFamily="18" charset="0"/>
                  <a:cs typeface="Times New Roman" panose="02020603050405020304" pitchFamily="18" charset="0"/>
                </a:endParaRPr>
              </a:p>
            </p:txBody>
          </p:sp>
          <p:grpSp>
            <p:nvGrpSpPr>
              <p:cNvPr id="26" name="Группа 25">
                <a:extLst>
                  <a:ext uri="{FF2B5EF4-FFF2-40B4-BE49-F238E27FC236}">
                    <a16:creationId xmlns:a16="http://schemas.microsoft.com/office/drawing/2014/main" id="{E36B0E7B-A32A-4531-A332-AE7AEFB26108}"/>
                  </a:ext>
                </a:extLst>
              </p:cNvPr>
              <p:cNvGrpSpPr/>
              <p:nvPr/>
            </p:nvGrpSpPr>
            <p:grpSpPr>
              <a:xfrm>
                <a:off x="10149288" y="4934800"/>
                <a:ext cx="1177780" cy="878591"/>
                <a:chOff x="10149288" y="4934800"/>
                <a:chExt cx="1177780" cy="878591"/>
              </a:xfrm>
            </p:grpSpPr>
            <p:pic>
              <p:nvPicPr>
                <p:cNvPr id="47" name="Рисунок 46">
                  <a:extLst>
                    <a:ext uri="{FF2B5EF4-FFF2-40B4-BE49-F238E27FC236}">
                      <a16:creationId xmlns:a16="http://schemas.microsoft.com/office/drawing/2014/main" id="{15E56C5C-D7DA-4BBF-BB95-E4F7FBCFFC1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149288" y="4934800"/>
                  <a:ext cx="1177780" cy="878591"/>
                </a:xfrm>
                <a:prstGeom prst="rect">
                  <a:avLst/>
                </a:prstGeom>
              </p:spPr>
            </p:pic>
            <p:sp>
              <p:nvSpPr>
                <p:cNvPr id="48" name="Овал 47">
                  <a:extLst>
                    <a:ext uri="{FF2B5EF4-FFF2-40B4-BE49-F238E27FC236}">
                      <a16:creationId xmlns:a16="http://schemas.microsoft.com/office/drawing/2014/main" id="{5210BF2D-CBA0-431C-84D4-8C727B1B7DD0}"/>
                    </a:ext>
                  </a:extLst>
                </p:cNvPr>
                <p:cNvSpPr>
                  <a:spLocks noChangeAspect="1"/>
                </p:cNvSpPr>
                <p:nvPr/>
              </p:nvSpPr>
              <p:spPr>
                <a:xfrm>
                  <a:off x="10589647" y="5154983"/>
                  <a:ext cx="230577"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latin typeface="Times New Roman" panose="02020603050405020304" pitchFamily="18" charset="0"/>
                    <a:cs typeface="Times New Roman" panose="02020603050405020304" pitchFamily="18" charset="0"/>
                  </a:endParaRPr>
                </a:p>
              </p:txBody>
            </p:sp>
          </p:grpSp>
          <p:grpSp>
            <p:nvGrpSpPr>
              <p:cNvPr id="27" name="Группа 26">
                <a:extLst>
                  <a:ext uri="{FF2B5EF4-FFF2-40B4-BE49-F238E27FC236}">
                    <a16:creationId xmlns:a16="http://schemas.microsoft.com/office/drawing/2014/main" id="{0BEC083A-3E1D-4685-B9A5-608EC1F0ECB2}"/>
                  </a:ext>
                </a:extLst>
              </p:cNvPr>
              <p:cNvGrpSpPr/>
              <p:nvPr/>
            </p:nvGrpSpPr>
            <p:grpSpPr>
              <a:xfrm>
                <a:off x="5576582" y="4934800"/>
                <a:ext cx="1186126" cy="884816"/>
                <a:chOff x="5576582" y="4934800"/>
                <a:chExt cx="1186126" cy="884816"/>
              </a:xfrm>
            </p:grpSpPr>
            <p:pic>
              <p:nvPicPr>
                <p:cNvPr id="45" name="Рисунок 44">
                  <a:extLst>
                    <a:ext uri="{FF2B5EF4-FFF2-40B4-BE49-F238E27FC236}">
                      <a16:creationId xmlns:a16="http://schemas.microsoft.com/office/drawing/2014/main" id="{447009F3-C735-4E2F-8671-E3715677170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576582" y="4934800"/>
                  <a:ext cx="1186126" cy="884816"/>
                </a:xfrm>
                <a:prstGeom prst="rect">
                  <a:avLst/>
                </a:prstGeom>
              </p:spPr>
            </p:pic>
            <p:sp>
              <p:nvSpPr>
                <p:cNvPr id="46" name="Овал 45">
                  <a:extLst>
                    <a:ext uri="{FF2B5EF4-FFF2-40B4-BE49-F238E27FC236}">
                      <a16:creationId xmlns:a16="http://schemas.microsoft.com/office/drawing/2014/main" id="{0AE2941B-7F9A-4401-B513-9D1A50B252A2}"/>
                    </a:ext>
                  </a:extLst>
                </p:cNvPr>
                <p:cNvSpPr>
                  <a:spLocks noChangeAspect="1"/>
                </p:cNvSpPr>
                <p:nvPr/>
              </p:nvSpPr>
              <p:spPr>
                <a:xfrm>
                  <a:off x="5999675" y="5161208"/>
                  <a:ext cx="230577"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latin typeface="Times New Roman" panose="02020603050405020304" pitchFamily="18" charset="0"/>
                    <a:cs typeface="Times New Roman" panose="02020603050405020304" pitchFamily="18" charset="0"/>
                  </a:endParaRPr>
                </a:p>
              </p:txBody>
            </p:sp>
          </p:grpSp>
          <p:grpSp>
            <p:nvGrpSpPr>
              <p:cNvPr id="28" name="Группа 27">
                <a:extLst>
                  <a:ext uri="{FF2B5EF4-FFF2-40B4-BE49-F238E27FC236}">
                    <a16:creationId xmlns:a16="http://schemas.microsoft.com/office/drawing/2014/main" id="{0FED1426-9299-4E92-9AD1-02DD29E3E6A4}"/>
                  </a:ext>
                </a:extLst>
              </p:cNvPr>
              <p:cNvGrpSpPr/>
              <p:nvPr/>
            </p:nvGrpSpPr>
            <p:grpSpPr>
              <a:xfrm>
                <a:off x="7889719" y="5511003"/>
                <a:ext cx="1177987" cy="878591"/>
                <a:chOff x="7889719" y="5511003"/>
                <a:chExt cx="1177987" cy="878591"/>
              </a:xfrm>
            </p:grpSpPr>
            <p:pic>
              <p:nvPicPr>
                <p:cNvPr id="43" name="Рисунок 42">
                  <a:extLst>
                    <a:ext uri="{FF2B5EF4-FFF2-40B4-BE49-F238E27FC236}">
                      <a16:creationId xmlns:a16="http://schemas.microsoft.com/office/drawing/2014/main" id="{A97C2A5D-FA79-4485-A5E0-DD241170F50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889719" y="5511003"/>
                  <a:ext cx="1177987" cy="878591"/>
                </a:xfrm>
                <a:prstGeom prst="rect">
                  <a:avLst/>
                </a:prstGeom>
              </p:spPr>
            </p:pic>
            <p:sp>
              <p:nvSpPr>
                <p:cNvPr id="44" name="Овал 43">
                  <a:extLst>
                    <a:ext uri="{FF2B5EF4-FFF2-40B4-BE49-F238E27FC236}">
                      <a16:creationId xmlns:a16="http://schemas.microsoft.com/office/drawing/2014/main" id="{115AF3BB-0A31-402D-A571-167DB1AC5F6C}"/>
                    </a:ext>
                  </a:extLst>
                </p:cNvPr>
                <p:cNvSpPr>
                  <a:spLocks noChangeAspect="1"/>
                </p:cNvSpPr>
                <p:nvPr/>
              </p:nvSpPr>
              <p:spPr>
                <a:xfrm>
                  <a:off x="8308506" y="5728705"/>
                  <a:ext cx="230577"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latin typeface="Times New Roman" panose="02020603050405020304" pitchFamily="18" charset="0"/>
                    <a:cs typeface="Times New Roman" panose="02020603050405020304" pitchFamily="18" charset="0"/>
                  </a:endParaRPr>
                </a:p>
              </p:txBody>
            </p:sp>
          </p:grpSp>
          <p:pic>
            <p:nvPicPr>
              <p:cNvPr id="29" name="Picture 9">
                <a:extLst>
                  <a:ext uri="{FF2B5EF4-FFF2-40B4-BE49-F238E27FC236}">
                    <a16:creationId xmlns:a16="http://schemas.microsoft.com/office/drawing/2014/main" id="{15A4FF48-01BB-49DB-B5F7-945522142E46}"/>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rot="1468864">
                <a:off x="8907149" y="3924676"/>
                <a:ext cx="368519" cy="493691"/>
              </a:xfrm>
              <a:prstGeom prst="rect">
                <a:avLst/>
              </a:prstGeom>
              <a:noFill/>
              <a:ln w="9525">
                <a:noFill/>
                <a:miter lim="800000"/>
                <a:headEnd/>
                <a:tailEnd/>
              </a:ln>
            </p:spPr>
          </p:pic>
          <p:sp>
            <p:nvSpPr>
              <p:cNvPr id="30" name="Овал 29">
                <a:extLst>
                  <a:ext uri="{FF2B5EF4-FFF2-40B4-BE49-F238E27FC236}">
                    <a16:creationId xmlns:a16="http://schemas.microsoft.com/office/drawing/2014/main" id="{47968637-1EE6-4CF8-BF23-166B36D915A3}"/>
                  </a:ext>
                </a:extLst>
              </p:cNvPr>
              <p:cNvSpPr/>
              <p:nvPr/>
            </p:nvSpPr>
            <p:spPr>
              <a:xfrm>
                <a:off x="8119072" y="4744642"/>
                <a:ext cx="334473" cy="282811"/>
              </a:xfrm>
              <a:prstGeom prst="ellipse">
                <a:avLst/>
              </a:prstGeom>
              <a:solidFill>
                <a:schemeClr val="accent6"/>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800" dirty="0">
                  <a:solidFill>
                    <a:prstClr val="black"/>
                  </a:solidFill>
                  <a:latin typeface="Times New Roman" panose="02020603050405020304" pitchFamily="18" charset="0"/>
                  <a:cs typeface="Times New Roman" panose="02020603050405020304" pitchFamily="18" charset="0"/>
                </a:endParaRPr>
              </a:p>
            </p:txBody>
          </p:sp>
          <p:sp>
            <p:nvSpPr>
              <p:cNvPr id="31" name="Овал 30">
                <a:extLst>
                  <a:ext uri="{FF2B5EF4-FFF2-40B4-BE49-F238E27FC236}">
                    <a16:creationId xmlns:a16="http://schemas.microsoft.com/office/drawing/2014/main" id="{B94985A3-BCA8-4523-B09A-4B3A4DAE973F}"/>
                  </a:ext>
                </a:extLst>
              </p:cNvPr>
              <p:cNvSpPr/>
              <p:nvPr/>
            </p:nvSpPr>
            <p:spPr>
              <a:xfrm>
                <a:off x="8558760" y="4327843"/>
                <a:ext cx="334473" cy="282811"/>
              </a:xfrm>
              <a:prstGeom prst="ellipse">
                <a:avLst/>
              </a:prstGeom>
              <a:solidFill>
                <a:schemeClr val="accent6"/>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800" dirty="0">
                  <a:solidFill>
                    <a:prstClr val="black"/>
                  </a:solidFill>
                  <a:latin typeface="Times New Roman" panose="02020603050405020304" pitchFamily="18" charset="0"/>
                  <a:cs typeface="Times New Roman" panose="02020603050405020304" pitchFamily="18" charset="0"/>
                </a:endParaRPr>
              </a:p>
            </p:txBody>
          </p:sp>
          <p:sp>
            <p:nvSpPr>
              <p:cNvPr id="32" name="Овал 31">
                <a:extLst>
                  <a:ext uri="{FF2B5EF4-FFF2-40B4-BE49-F238E27FC236}">
                    <a16:creationId xmlns:a16="http://schemas.microsoft.com/office/drawing/2014/main" id="{C9999D31-9039-43F9-8B1C-BD36C7A6937C}"/>
                  </a:ext>
                </a:extLst>
              </p:cNvPr>
              <p:cNvSpPr/>
              <p:nvPr/>
            </p:nvSpPr>
            <p:spPr>
              <a:xfrm>
                <a:off x="8551657" y="4716616"/>
                <a:ext cx="317194" cy="298869"/>
              </a:xfrm>
              <a:prstGeom prst="ellipse">
                <a:avLst/>
              </a:prstGeom>
              <a:solidFill>
                <a:srgbClr val="E89092"/>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800" dirty="0">
                  <a:solidFill>
                    <a:prstClr val="black"/>
                  </a:solidFill>
                  <a:latin typeface="Times New Roman" panose="02020603050405020304" pitchFamily="18" charset="0"/>
                  <a:cs typeface="Times New Roman" panose="02020603050405020304" pitchFamily="18" charset="0"/>
                </a:endParaRPr>
              </a:p>
            </p:txBody>
          </p:sp>
          <p:sp>
            <p:nvSpPr>
              <p:cNvPr id="33" name="Овал 32">
                <a:extLst>
                  <a:ext uri="{FF2B5EF4-FFF2-40B4-BE49-F238E27FC236}">
                    <a16:creationId xmlns:a16="http://schemas.microsoft.com/office/drawing/2014/main" id="{6F2DC9AB-A981-4C82-8F18-13BE0C7CFD22}"/>
                  </a:ext>
                </a:extLst>
              </p:cNvPr>
              <p:cNvSpPr/>
              <p:nvPr/>
            </p:nvSpPr>
            <p:spPr>
              <a:xfrm>
                <a:off x="8094934" y="4430169"/>
                <a:ext cx="317194" cy="298869"/>
              </a:xfrm>
              <a:prstGeom prst="ellipse">
                <a:avLst/>
              </a:prstGeom>
              <a:solidFill>
                <a:srgbClr val="E89092"/>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800" dirty="0">
                  <a:solidFill>
                    <a:prstClr val="black"/>
                  </a:solidFill>
                  <a:latin typeface="Times New Roman" panose="02020603050405020304" pitchFamily="18" charset="0"/>
                  <a:cs typeface="Times New Roman" panose="02020603050405020304" pitchFamily="18" charset="0"/>
                </a:endParaRPr>
              </a:p>
            </p:txBody>
          </p:sp>
          <p:sp>
            <p:nvSpPr>
              <p:cNvPr id="34" name="Овал 33">
                <a:extLst>
                  <a:ext uri="{FF2B5EF4-FFF2-40B4-BE49-F238E27FC236}">
                    <a16:creationId xmlns:a16="http://schemas.microsoft.com/office/drawing/2014/main" id="{A4B32CCD-E99D-4DFC-BD33-70D19480F2FB}"/>
                  </a:ext>
                </a:extLst>
              </p:cNvPr>
              <p:cNvSpPr/>
              <p:nvPr/>
            </p:nvSpPr>
            <p:spPr>
              <a:xfrm>
                <a:off x="7469838" y="4469248"/>
                <a:ext cx="975455" cy="414820"/>
              </a:xfrm>
              <a:prstGeom prst="ellipse">
                <a:avLst/>
              </a:prstGeom>
              <a:solidFill>
                <a:srgbClr val="E89092"/>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b="1" dirty="0">
                    <a:solidFill>
                      <a:prstClr val="black"/>
                    </a:solidFill>
                    <a:latin typeface="Times New Roman" panose="02020603050405020304" pitchFamily="18" charset="0"/>
                    <a:cs typeface="Times New Roman" panose="02020603050405020304" pitchFamily="18" charset="0"/>
                  </a:rPr>
                  <a:t>OGG1</a:t>
                </a:r>
                <a:endParaRPr lang="ru-RU" sz="900" b="1" dirty="0">
                  <a:solidFill>
                    <a:prstClr val="black"/>
                  </a:solidFill>
                  <a:latin typeface="Times New Roman" panose="02020603050405020304" pitchFamily="18" charset="0"/>
                  <a:cs typeface="Times New Roman" panose="02020603050405020304" pitchFamily="18" charset="0"/>
                </a:endParaRPr>
              </a:p>
            </p:txBody>
          </p:sp>
          <p:sp>
            <p:nvSpPr>
              <p:cNvPr id="35" name="Овал 34">
                <a:extLst>
                  <a:ext uri="{FF2B5EF4-FFF2-40B4-BE49-F238E27FC236}">
                    <a16:creationId xmlns:a16="http://schemas.microsoft.com/office/drawing/2014/main" id="{A26A0369-978D-43B8-A426-AD6E05BCD40D}"/>
                  </a:ext>
                </a:extLst>
              </p:cNvPr>
              <p:cNvSpPr/>
              <p:nvPr/>
            </p:nvSpPr>
            <p:spPr>
              <a:xfrm>
                <a:off x="8584823" y="4469250"/>
                <a:ext cx="971454" cy="414819"/>
              </a:xfrm>
              <a:prstGeom prst="ellipse">
                <a:avLst/>
              </a:prstGeom>
              <a:solidFill>
                <a:schemeClr val="accent6"/>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00" b="1" dirty="0">
                    <a:solidFill>
                      <a:prstClr val="black"/>
                    </a:solidFill>
                    <a:latin typeface="Times New Roman" panose="02020603050405020304" pitchFamily="18" charset="0"/>
                    <a:cs typeface="Times New Roman" panose="02020603050405020304" pitchFamily="18" charset="0"/>
                  </a:rPr>
                  <a:t>53BP1</a:t>
                </a:r>
                <a:endParaRPr lang="ru-RU" sz="800" b="1" dirty="0">
                  <a:solidFill>
                    <a:prstClr val="black"/>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BEE522C4-05AB-40CE-A50D-A134619A98EF}"/>
                  </a:ext>
                </a:extLst>
              </p:cNvPr>
              <p:cNvSpPr txBox="1"/>
              <p:nvPr/>
            </p:nvSpPr>
            <p:spPr>
              <a:xfrm>
                <a:off x="7613072" y="6412102"/>
                <a:ext cx="2507285" cy="411751"/>
              </a:xfrm>
              <a:prstGeom prst="rect">
                <a:avLst/>
              </a:prstGeom>
              <a:noFill/>
            </p:spPr>
            <p:txBody>
              <a:bodyPr wrap="none" rtlCol="0">
                <a:spAutoFit/>
              </a:bodyPr>
              <a:lstStyle/>
              <a:p>
                <a:r>
                  <a:rPr lang="en-US" sz="1400" b="1" i="1" dirty="0">
                    <a:solidFill>
                      <a:prstClr val="black"/>
                    </a:solidFill>
                    <a:latin typeface="Times New Roman" panose="02020603050405020304" pitchFamily="18" charset="0"/>
                    <a:cs typeface="Times New Roman" panose="02020603050405020304" pitchFamily="18" charset="0"/>
                  </a:rPr>
                  <a:t>clustered DNA DSB </a:t>
                </a:r>
                <a:endParaRPr lang="ru-RU" sz="1400" b="1" i="1" dirty="0">
                  <a:solidFill>
                    <a:prstClr val="black"/>
                  </a:solidFill>
                  <a:latin typeface="Times New Roman" panose="02020603050405020304" pitchFamily="18" charset="0"/>
                  <a:cs typeface="Times New Roman" panose="02020603050405020304" pitchFamily="18" charset="0"/>
                </a:endParaRPr>
              </a:p>
            </p:txBody>
          </p:sp>
          <p:pic>
            <p:nvPicPr>
              <p:cNvPr id="37" name="Picture 9">
                <a:extLst>
                  <a:ext uri="{FF2B5EF4-FFF2-40B4-BE49-F238E27FC236}">
                    <a16:creationId xmlns:a16="http://schemas.microsoft.com/office/drawing/2014/main" id="{4BCED97F-F428-4B8B-8F97-F7D794A09E12}"/>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rot="20625245">
                <a:off x="7759885" y="3902247"/>
                <a:ext cx="376833" cy="504829"/>
              </a:xfrm>
              <a:prstGeom prst="rect">
                <a:avLst/>
              </a:prstGeom>
              <a:noFill/>
              <a:ln w="9525">
                <a:noFill/>
                <a:miter lim="800000"/>
                <a:headEnd/>
                <a:tailEnd/>
              </a:ln>
            </p:spPr>
          </p:pic>
          <p:grpSp>
            <p:nvGrpSpPr>
              <p:cNvPr id="38" name="Группа 37">
                <a:extLst>
                  <a:ext uri="{FF2B5EF4-FFF2-40B4-BE49-F238E27FC236}">
                    <a16:creationId xmlns:a16="http://schemas.microsoft.com/office/drawing/2014/main" id="{FD50E023-8CF7-4FF1-8B6E-1978E2D04418}"/>
                  </a:ext>
                </a:extLst>
              </p:cNvPr>
              <p:cNvGrpSpPr/>
              <p:nvPr/>
            </p:nvGrpSpPr>
            <p:grpSpPr>
              <a:xfrm>
                <a:off x="7857724" y="3250808"/>
                <a:ext cx="466604" cy="629668"/>
                <a:chOff x="7857724" y="3250808"/>
                <a:chExt cx="466604" cy="629668"/>
              </a:xfrm>
            </p:grpSpPr>
            <p:pic>
              <p:nvPicPr>
                <p:cNvPr id="41" name="Picture 20">
                  <a:extLst>
                    <a:ext uri="{FF2B5EF4-FFF2-40B4-BE49-F238E27FC236}">
                      <a16:creationId xmlns:a16="http://schemas.microsoft.com/office/drawing/2014/main" id="{0CF55BE2-A914-4FB8-A6B1-9ED7C7F813E7}"/>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rot="21012383">
                  <a:off x="7857724" y="3357236"/>
                  <a:ext cx="466604" cy="523240"/>
                </a:xfrm>
                <a:prstGeom prst="rect">
                  <a:avLst/>
                </a:prstGeom>
                <a:noFill/>
                <a:ln w="9525">
                  <a:noFill/>
                  <a:miter lim="800000"/>
                  <a:headEnd/>
                  <a:tailEnd/>
                </a:ln>
              </p:spPr>
            </p:pic>
            <p:sp>
              <p:nvSpPr>
                <p:cNvPr id="42" name="Пятно 1 26">
                  <a:extLst>
                    <a:ext uri="{FF2B5EF4-FFF2-40B4-BE49-F238E27FC236}">
                      <a16:creationId xmlns:a16="http://schemas.microsoft.com/office/drawing/2014/main" id="{53A263F7-1A21-4B2D-B523-20B47F2AD372}"/>
                    </a:ext>
                  </a:extLst>
                </p:cNvPr>
                <p:cNvSpPr/>
                <p:nvPr/>
              </p:nvSpPr>
              <p:spPr bwMode="auto">
                <a:xfrm rot="20377941">
                  <a:off x="8092233" y="3250808"/>
                  <a:ext cx="165520" cy="156469"/>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ru-RU">
                    <a:solidFill>
                      <a:prstClr val="white"/>
                    </a:solidFill>
                    <a:latin typeface="Times New Roman" panose="02020603050405020304" pitchFamily="18" charset="0"/>
                    <a:cs typeface="Times New Roman" panose="02020603050405020304" pitchFamily="18" charset="0"/>
                  </a:endParaRPr>
                </a:p>
              </p:txBody>
            </p:sp>
          </p:grpSp>
          <p:sp>
            <p:nvSpPr>
              <p:cNvPr id="39" name="TextBox 38">
                <a:extLst>
                  <a:ext uri="{FF2B5EF4-FFF2-40B4-BE49-F238E27FC236}">
                    <a16:creationId xmlns:a16="http://schemas.microsoft.com/office/drawing/2014/main" id="{09637D6E-EAD2-42B4-98BA-A0FAACC0939D}"/>
                  </a:ext>
                </a:extLst>
              </p:cNvPr>
              <p:cNvSpPr txBox="1"/>
              <p:nvPr/>
            </p:nvSpPr>
            <p:spPr>
              <a:xfrm>
                <a:off x="9861076" y="3142922"/>
                <a:ext cx="1875508" cy="988202"/>
              </a:xfrm>
              <a:prstGeom prst="rect">
                <a:avLst/>
              </a:prstGeom>
              <a:noFill/>
            </p:spPr>
            <p:txBody>
              <a:bodyPr wrap="square" rtlCol="0">
                <a:spAutoFit/>
              </a:bodyPr>
              <a:lstStyle/>
              <a:p>
                <a:pPr algn="ctr"/>
                <a:r>
                  <a:rPr lang="en-US" sz="1400" b="1" dirty="0">
                    <a:solidFill>
                      <a:prstClr val="black"/>
                    </a:solidFill>
                    <a:latin typeface="Times New Roman" panose="02020603050405020304" pitchFamily="18" charset="0"/>
                    <a:cs typeface="Times New Roman" panose="02020603050405020304" pitchFamily="18" charset="0"/>
                  </a:rPr>
                  <a:t>Secondary antibodies with fluorescent label</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51CE9E17-C11D-4C51-B592-9C07B1B6B448}"/>
                  </a:ext>
                </a:extLst>
              </p:cNvPr>
              <p:cNvSpPr txBox="1"/>
              <p:nvPr/>
            </p:nvSpPr>
            <p:spPr>
              <a:xfrm>
                <a:off x="5691602" y="3242992"/>
                <a:ext cx="1555991" cy="699976"/>
              </a:xfrm>
              <a:prstGeom prst="rect">
                <a:avLst/>
              </a:prstGeom>
              <a:noFill/>
            </p:spPr>
            <p:txBody>
              <a:bodyPr wrap="square" rtlCol="0">
                <a:spAutoFit/>
              </a:bodyPr>
              <a:lstStyle/>
              <a:p>
                <a:pPr algn="ctr"/>
                <a:r>
                  <a:rPr lang="en-US" sz="1400" b="1" dirty="0">
                    <a:solidFill>
                      <a:prstClr val="black"/>
                    </a:solidFill>
                    <a:latin typeface="Times New Roman" panose="02020603050405020304" pitchFamily="18" charset="0"/>
                    <a:cs typeface="Times New Roman" panose="02020603050405020304" pitchFamily="18" charset="0"/>
                  </a:rPr>
                  <a:t>Primary antibodies</a:t>
                </a:r>
                <a:endParaRPr lang="ru-RU" sz="1400" b="1" dirty="0">
                  <a:solidFill>
                    <a:prstClr val="black"/>
                  </a:solidFill>
                  <a:latin typeface="Times New Roman" panose="02020603050405020304" pitchFamily="18" charset="0"/>
                  <a:cs typeface="Times New Roman" panose="02020603050405020304" pitchFamily="18" charset="0"/>
                </a:endParaRPr>
              </a:p>
            </p:txBody>
          </p:sp>
        </p:grpSp>
      </p:grpSp>
      <p:pic>
        <p:nvPicPr>
          <p:cNvPr id="56" name="Рисунок 55" descr="lrb-logo.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61925" y="45681"/>
            <a:ext cx="1142975" cy="1142975"/>
          </a:xfrm>
          <a:prstGeom prst="rect">
            <a:avLst/>
          </a:prstGeom>
        </p:spPr>
      </p:pic>
      <p:grpSp>
        <p:nvGrpSpPr>
          <p:cNvPr id="60" name="Группа 59"/>
          <p:cNvGrpSpPr/>
          <p:nvPr/>
        </p:nvGrpSpPr>
        <p:grpSpPr>
          <a:xfrm>
            <a:off x="360092" y="3865939"/>
            <a:ext cx="2793654" cy="2803103"/>
            <a:chOff x="229968" y="4020211"/>
            <a:chExt cx="2793654" cy="2803103"/>
          </a:xfrm>
        </p:grpSpPr>
        <p:pic>
          <p:nvPicPr>
            <p:cNvPr id="4" name="Рисунок 3" descr="C:\Users\Work\Desktop\53BP1_OGG1 clusters\кинетика_рус.tif"/>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09801" y="4020211"/>
              <a:ext cx="1949982" cy="2644483"/>
            </a:xfrm>
            <a:prstGeom prst="rect">
              <a:avLst/>
            </a:prstGeom>
            <a:noFill/>
            <a:ln>
              <a:noFill/>
            </a:ln>
          </p:spPr>
        </p:pic>
        <p:sp>
          <p:nvSpPr>
            <p:cNvPr id="57" name="TextBox 56">
              <a:extLst>
                <a:ext uri="{FF2B5EF4-FFF2-40B4-BE49-F238E27FC236}">
                  <a16:creationId xmlns:a16="http://schemas.microsoft.com/office/drawing/2014/main" id="{51CE9E17-C11D-4C51-B592-9C07B1B6B448}"/>
                </a:ext>
              </a:extLst>
            </p:cNvPr>
            <p:cNvSpPr txBox="1"/>
            <p:nvPr/>
          </p:nvSpPr>
          <p:spPr>
            <a:xfrm>
              <a:off x="2085122" y="4381609"/>
              <a:ext cx="938500" cy="2031325"/>
            </a:xfrm>
            <a:prstGeom prst="rect">
              <a:avLst/>
            </a:prstGeom>
            <a:noFill/>
          </p:spPr>
          <p:txBody>
            <a:bodyPr wrap="square" rtlCol="0">
              <a:spAutoFit/>
            </a:bodyPr>
            <a:lstStyle/>
            <a:p>
              <a:pPr algn="ctr"/>
              <a:r>
                <a:rPr lang="en-US" sz="1400" baseline="30000" dirty="0">
                  <a:solidFill>
                    <a:prstClr val="black"/>
                  </a:solidFill>
                  <a:latin typeface="Times New Roman" panose="02020603050405020304" pitchFamily="18" charset="0"/>
                  <a:cs typeface="Times New Roman" panose="02020603050405020304" pitchFamily="18" charset="0"/>
                </a:rPr>
                <a:t>15</a:t>
              </a:r>
              <a:r>
                <a:rPr lang="en-US" sz="1400" dirty="0">
                  <a:solidFill>
                    <a:prstClr val="black"/>
                  </a:solidFill>
                  <a:latin typeface="Times New Roman" panose="02020603050405020304" pitchFamily="18" charset="0"/>
                  <a:cs typeface="Times New Roman" panose="02020603050405020304" pitchFamily="18" charset="0"/>
                </a:rPr>
                <a:t>N ions </a:t>
              </a:r>
            </a:p>
            <a:p>
              <a:pPr algn="ctr"/>
              <a:r>
                <a:rPr lang="en-US" sz="1400" dirty="0">
                  <a:solidFill>
                    <a:prstClr val="black"/>
                  </a:solidFill>
                  <a:latin typeface="Times New Roman" panose="02020603050405020304" pitchFamily="18" charset="0"/>
                  <a:cs typeface="Times New Roman" panose="02020603050405020304" pitchFamily="18" charset="0"/>
                </a:rPr>
                <a:t>13 MeV/u</a:t>
              </a:r>
            </a:p>
            <a:p>
              <a:pPr algn="ctr"/>
              <a:endParaRPr lang="en-US" sz="1400" dirty="0">
                <a:solidFill>
                  <a:prstClr val="black"/>
                </a:solidFill>
                <a:latin typeface="Times New Roman" panose="02020603050405020304" pitchFamily="18" charset="0"/>
                <a:cs typeface="Times New Roman" panose="02020603050405020304" pitchFamily="18" charset="0"/>
              </a:endParaRPr>
            </a:p>
            <a:p>
              <a:pPr algn="ctr"/>
              <a:endParaRPr lang="en-US" sz="1400" dirty="0">
                <a:solidFill>
                  <a:prstClr val="black"/>
                </a:solidFill>
                <a:latin typeface="Times New Roman" panose="02020603050405020304" pitchFamily="18" charset="0"/>
                <a:cs typeface="Times New Roman" panose="02020603050405020304" pitchFamily="18" charset="0"/>
              </a:endParaRPr>
            </a:p>
            <a:p>
              <a:pPr algn="ctr"/>
              <a:r>
                <a:rPr lang="en-US" sz="1400" dirty="0">
                  <a:solidFill>
                    <a:prstClr val="black"/>
                  </a:solidFill>
                  <a:latin typeface="Times New Roman" panose="02020603050405020304" pitchFamily="18" charset="0"/>
                  <a:cs typeface="Times New Roman" panose="02020603050405020304" pitchFamily="18" charset="0"/>
                </a:rPr>
                <a:t>protons 170 MeV</a:t>
              </a:r>
            </a:p>
            <a:p>
              <a:pPr algn="ctr"/>
              <a:endParaRPr lang="en-US" sz="1400" dirty="0">
                <a:solidFill>
                  <a:prstClr val="black"/>
                </a:solidFill>
                <a:latin typeface="Times New Roman" panose="02020603050405020304" pitchFamily="18" charset="0"/>
                <a:cs typeface="Times New Roman" panose="02020603050405020304" pitchFamily="18" charset="0"/>
              </a:endParaRPr>
            </a:p>
            <a:p>
              <a:pPr algn="ctr"/>
              <a:r>
                <a:rPr lang="en-US" sz="1400" dirty="0">
                  <a:solidFill>
                    <a:prstClr val="black"/>
                  </a:solidFill>
                  <a:latin typeface="Times New Roman" panose="02020603050405020304" pitchFamily="18" charset="0"/>
                  <a:cs typeface="Times New Roman" panose="02020603050405020304" pitchFamily="18" charset="0"/>
                </a:rPr>
                <a:t>γ-rays </a:t>
              </a:r>
              <a:r>
                <a:rPr lang="ru-RU" sz="1400" baseline="30000" dirty="0">
                  <a:solidFill>
                    <a:prstClr val="black"/>
                  </a:solidFill>
                  <a:latin typeface="Times New Roman"/>
                  <a:ea typeface="Calibri"/>
                </a:rPr>
                <a:t>60</a:t>
              </a:r>
              <a:r>
                <a:rPr lang="ru-RU" sz="1400" dirty="0">
                  <a:solidFill>
                    <a:prstClr val="black"/>
                  </a:solidFill>
                  <a:latin typeface="Times New Roman"/>
                  <a:ea typeface="Calibri"/>
                </a:rPr>
                <a:t>C</a:t>
              </a:r>
              <a:r>
                <a:rPr lang="en-US" sz="1400" dirty="0">
                  <a:solidFill>
                    <a:prstClr val="black"/>
                  </a:solidFill>
                  <a:latin typeface="Times New Roman"/>
                  <a:ea typeface="Calibri"/>
                </a:rPr>
                <a:t>o</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58" name="Прямоугольник 57"/>
            <p:cNvSpPr/>
            <p:nvPr/>
          </p:nvSpPr>
          <p:spPr>
            <a:xfrm rot="16200000">
              <a:off x="-818556" y="5151007"/>
              <a:ext cx="2404826" cy="307777"/>
            </a:xfrm>
            <a:prstGeom prst="rect">
              <a:avLst/>
            </a:prstGeom>
            <a:solidFill>
              <a:schemeClr val="bg1"/>
            </a:solidFill>
          </p:spPr>
          <p:txBody>
            <a:bodyPr wrap="none">
              <a:spAutoFit/>
            </a:bodyPr>
            <a:lstStyle/>
            <a:p>
              <a:r>
                <a:rPr lang="en-US" sz="1400" dirty="0">
                  <a:solidFill>
                    <a:prstClr val="black"/>
                  </a:solidFill>
                  <a:latin typeface="Times New Roman"/>
                  <a:ea typeface="Calibri"/>
                </a:rPr>
                <a:t>OGG1 and 53BP1 foci per cell</a:t>
              </a:r>
              <a:endParaRPr lang="ru-RU" sz="1400" dirty="0">
                <a:solidFill>
                  <a:prstClr val="black"/>
                </a:solidFill>
              </a:endParaRPr>
            </a:p>
          </p:txBody>
        </p:sp>
        <p:sp>
          <p:nvSpPr>
            <p:cNvPr id="59" name="Прямоугольник 58"/>
            <p:cNvSpPr/>
            <p:nvPr/>
          </p:nvSpPr>
          <p:spPr>
            <a:xfrm>
              <a:off x="496758" y="6515537"/>
              <a:ext cx="1722074" cy="307777"/>
            </a:xfrm>
            <a:prstGeom prst="rect">
              <a:avLst/>
            </a:prstGeom>
            <a:solidFill>
              <a:schemeClr val="bg1"/>
            </a:solidFill>
          </p:spPr>
          <p:txBody>
            <a:bodyPr wrap="none">
              <a:spAutoFit/>
            </a:bodyPr>
            <a:lstStyle/>
            <a:p>
              <a:r>
                <a:rPr lang="en-US" sz="1400" dirty="0">
                  <a:solidFill>
                    <a:prstClr val="black"/>
                  </a:solidFill>
                  <a:latin typeface="Times New Roman"/>
                  <a:ea typeface="Calibri"/>
                </a:rPr>
                <a:t>Time after irradiation</a:t>
              </a:r>
              <a:endParaRPr lang="ru-RU" sz="1400" dirty="0">
                <a:solidFill>
                  <a:prstClr val="black"/>
                </a:solidFill>
              </a:endParaRPr>
            </a:p>
          </p:txBody>
        </p:sp>
      </p:grpSp>
    </p:spTree>
    <p:extLst>
      <p:ext uri="{BB962C8B-B14F-4D97-AF65-F5344CB8AC3E}">
        <p14:creationId xmlns:p14="http://schemas.microsoft.com/office/powerpoint/2010/main" val="36417524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Прямая со стрелкой 23"/>
          <p:cNvCxnSpPr/>
          <p:nvPr/>
        </p:nvCxnSpPr>
        <p:spPr>
          <a:xfrm>
            <a:off x="5801690" y="614487"/>
            <a:ext cx="1517200" cy="0"/>
          </a:xfrm>
          <a:prstGeom prst="straightConnector1">
            <a:avLst/>
          </a:prstGeom>
          <a:ln w="41275">
            <a:prstDash val="sysDot"/>
            <a:tailEnd type="stealth" w="lg" len="lg"/>
          </a:ln>
        </p:spPr>
        <p:style>
          <a:lnRef idx="1">
            <a:schemeClr val="dk1"/>
          </a:lnRef>
          <a:fillRef idx="0">
            <a:schemeClr val="dk1"/>
          </a:fillRef>
          <a:effectRef idx="0">
            <a:schemeClr val="dk1"/>
          </a:effectRef>
          <a:fontRef idx="minor">
            <a:schemeClr val="tx1"/>
          </a:fontRef>
        </p:style>
      </p:cxnSp>
      <p:sp>
        <p:nvSpPr>
          <p:cNvPr id="25" name="Прямоугольник 24"/>
          <p:cNvSpPr/>
          <p:nvPr/>
        </p:nvSpPr>
        <p:spPr>
          <a:xfrm>
            <a:off x="0" y="236278"/>
            <a:ext cx="6181203" cy="1279510"/>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6666"/>
              </a:solidFill>
            </a:endParaRPr>
          </a:p>
        </p:txBody>
      </p:sp>
      <p:sp>
        <p:nvSpPr>
          <p:cNvPr id="6" name="Прямоугольник 5"/>
          <p:cNvSpPr/>
          <p:nvPr/>
        </p:nvSpPr>
        <p:spPr>
          <a:xfrm>
            <a:off x="7309854" y="221849"/>
            <a:ext cx="4161329" cy="1674016"/>
          </a:xfrm>
          <a:prstGeom prst="rect">
            <a:avLst/>
          </a:prstGeom>
          <a:solidFill>
            <a:srgbClr val="8C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6666"/>
              </a:solidFill>
            </a:endParaRPr>
          </a:p>
        </p:txBody>
      </p:sp>
      <p:sp>
        <p:nvSpPr>
          <p:cNvPr id="7" name="Прямоугольник 6"/>
          <p:cNvSpPr/>
          <p:nvPr/>
        </p:nvSpPr>
        <p:spPr>
          <a:xfrm>
            <a:off x="7318890" y="3836634"/>
            <a:ext cx="4162489" cy="1522268"/>
          </a:xfrm>
          <a:prstGeom prst="rect">
            <a:avLst/>
          </a:prstGeom>
          <a:solidFill>
            <a:srgbClr val="B3F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6666"/>
              </a:solidFill>
            </a:endParaRPr>
          </a:p>
        </p:txBody>
      </p:sp>
      <p:sp>
        <p:nvSpPr>
          <p:cNvPr id="2" name="Заголовок 1"/>
          <p:cNvSpPr>
            <a:spLocks noGrp="1"/>
          </p:cNvSpPr>
          <p:nvPr>
            <p:ph type="ctrTitle"/>
          </p:nvPr>
        </p:nvSpPr>
        <p:spPr>
          <a:xfrm>
            <a:off x="632893" y="5550273"/>
            <a:ext cx="2222784" cy="1068600"/>
          </a:xfrm>
        </p:spPr>
        <p:txBody>
          <a:bodyPr>
            <a:noAutofit/>
          </a:bodyPr>
          <a:lstStyle/>
          <a:p>
            <a:pPr algn="l"/>
            <a:r>
              <a:rPr lang="en-US" sz="1900" dirty="0">
                <a:solidFill>
                  <a:srgbClr val="0F3041"/>
                </a:solidFill>
                <a:latin typeface="Arial Narrow" panose="020B0606020202030204" pitchFamily="34" charset="0"/>
              </a:rPr>
              <a:t>To ensure the effective use of JINR facilities </a:t>
            </a:r>
            <a:br>
              <a:rPr lang="en-US" sz="1900" dirty="0">
                <a:solidFill>
                  <a:srgbClr val="0F3041"/>
                </a:solidFill>
                <a:latin typeface="Arial Narrow" panose="020B0606020202030204" pitchFamily="34" charset="0"/>
              </a:rPr>
            </a:br>
            <a:r>
              <a:rPr lang="en-US" sz="1900" dirty="0">
                <a:solidFill>
                  <a:srgbClr val="0F3041"/>
                </a:solidFill>
                <a:latin typeface="Arial Narrow" panose="020B0606020202030204" pitchFamily="34" charset="0"/>
              </a:rPr>
              <a:t>and expertise </a:t>
            </a:r>
            <a:endParaRPr lang="ru-RU" sz="4400" dirty="0">
              <a:solidFill>
                <a:srgbClr val="0F3041"/>
              </a:solidFill>
              <a:latin typeface="Arial Narrow" panose="020B0606020202030204" pitchFamily="34" charset="0"/>
            </a:endParaRPr>
          </a:p>
        </p:txBody>
      </p:sp>
      <p:sp>
        <p:nvSpPr>
          <p:cNvPr id="19" name="Прямоугольник 18"/>
          <p:cNvSpPr/>
          <p:nvPr/>
        </p:nvSpPr>
        <p:spPr>
          <a:xfrm>
            <a:off x="7318891" y="2110023"/>
            <a:ext cx="4162489" cy="1536519"/>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006666"/>
              </a:solidFill>
            </a:endParaRPr>
          </a:p>
        </p:txBody>
      </p:sp>
      <p:sp>
        <p:nvSpPr>
          <p:cNvPr id="27" name="Заголовок 1"/>
          <p:cNvSpPr txBox="1">
            <a:spLocks/>
          </p:cNvSpPr>
          <p:nvPr/>
        </p:nvSpPr>
        <p:spPr>
          <a:xfrm>
            <a:off x="7538205" y="324872"/>
            <a:ext cx="3368580" cy="15709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solidFill>
                  <a:srgbClr val="0F3041"/>
                </a:solidFill>
                <a:latin typeface="Arial Narrow" panose="020B0606020202030204" pitchFamily="34" charset="0"/>
              </a:rPr>
              <a:t>Student programmes</a:t>
            </a:r>
            <a:endParaRPr lang="ru-RU" sz="2800" b="1" dirty="0">
              <a:solidFill>
                <a:srgbClr val="0F3041"/>
              </a:solidFill>
              <a:latin typeface="Arial Narrow" panose="020B0606020202030204" pitchFamily="34" charset="0"/>
            </a:endParaRPr>
          </a:p>
          <a:p>
            <a:pPr marL="285750" indent="-285750" algn="l">
              <a:lnSpc>
                <a:spcPct val="80000"/>
              </a:lnSpc>
              <a:buFont typeface="Arial" panose="020B0604020202020204" pitchFamily="34" charset="0"/>
              <a:buChar char="•"/>
            </a:pPr>
            <a:r>
              <a:rPr lang="en-US" sz="1600" dirty="0">
                <a:solidFill>
                  <a:srgbClr val="0F3041"/>
                </a:solidFill>
                <a:latin typeface="Arial Narrow" panose="020B0606020202030204" pitchFamily="34" charset="0"/>
              </a:rPr>
              <a:t>BS and MS theses at JINR</a:t>
            </a:r>
            <a:endParaRPr lang="ru-RU" sz="1600" dirty="0">
              <a:solidFill>
                <a:srgbClr val="0F3041"/>
              </a:solidFill>
              <a:latin typeface="Arial Narrow" panose="020B0606020202030204" pitchFamily="34" charset="0"/>
            </a:endParaRPr>
          </a:p>
          <a:p>
            <a:pPr marL="285750" indent="-285750" algn="l">
              <a:lnSpc>
                <a:spcPct val="80000"/>
              </a:lnSpc>
              <a:buFont typeface="Arial" panose="020B0604020202020204" pitchFamily="34" charset="0"/>
              <a:buChar char="•"/>
            </a:pPr>
            <a:r>
              <a:rPr lang="en-US" sz="1600" dirty="0">
                <a:solidFill>
                  <a:srgbClr val="0F3041"/>
                </a:solidFill>
                <a:latin typeface="Arial Narrow" panose="020B0606020202030204" pitchFamily="34" charset="0"/>
              </a:rPr>
              <a:t>INTEREST – new online programme</a:t>
            </a:r>
          </a:p>
          <a:p>
            <a:pPr marL="285750" indent="-285750" algn="l">
              <a:lnSpc>
                <a:spcPct val="80000"/>
              </a:lnSpc>
              <a:buFont typeface="Arial" panose="020B0604020202020204" pitchFamily="34" charset="0"/>
              <a:buChar char="•"/>
            </a:pPr>
            <a:r>
              <a:rPr lang="en-US" sz="1600" dirty="0">
                <a:solidFill>
                  <a:srgbClr val="0F3041"/>
                </a:solidFill>
                <a:latin typeface="Arial Narrow" panose="020B0606020202030204" pitchFamily="34" charset="0"/>
              </a:rPr>
              <a:t>International Student Practices</a:t>
            </a:r>
            <a:endParaRPr lang="ru-RU" sz="1600" dirty="0">
              <a:solidFill>
                <a:srgbClr val="0F3041"/>
              </a:solidFill>
              <a:latin typeface="Arial Narrow" panose="020B0606020202030204" pitchFamily="34" charset="0"/>
            </a:endParaRPr>
          </a:p>
          <a:p>
            <a:pPr marL="285750" indent="-285750" algn="l">
              <a:lnSpc>
                <a:spcPct val="80000"/>
              </a:lnSpc>
              <a:buFont typeface="Arial" panose="020B0604020202020204" pitchFamily="34" charset="0"/>
              <a:buChar char="•"/>
            </a:pPr>
            <a:r>
              <a:rPr lang="en-US" sz="1600" dirty="0">
                <a:solidFill>
                  <a:srgbClr val="0F3041"/>
                </a:solidFill>
                <a:latin typeface="Arial Narrow" panose="020B0606020202030204" pitchFamily="34" charset="0"/>
              </a:rPr>
              <a:t>Summer Student Programme</a:t>
            </a:r>
          </a:p>
          <a:p>
            <a:pPr marL="285750" indent="-285750" algn="l">
              <a:lnSpc>
                <a:spcPct val="80000"/>
              </a:lnSpc>
              <a:buFont typeface="Arial" panose="020B0604020202020204" pitchFamily="34" charset="0"/>
              <a:buChar char="•"/>
            </a:pPr>
            <a:r>
              <a:rPr lang="en-US" sz="1600" dirty="0">
                <a:solidFill>
                  <a:srgbClr val="0F3041"/>
                </a:solidFill>
                <a:latin typeface="Arial Narrow" panose="020B0606020202030204" pitchFamily="34" charset="0"/>
              </a:rPr>
              <a:t>Conferences for young scientists </a:t>
            </a:r>
            <a:br>
              <a:rPr lang="en-US" sz="1600" dirty="0">
                <a:solidFill>
                  <a:srgbClr val="0F3041"/>
                </a:solidFill>
                <a:latin typeface="Arial Narrow" panose="020B0606020202030204" pitchFamily="34" charset="0"/>
              </a:rPr>
            </a:br>
            <a:r>
              <a:rPr lang="en-US" sz="1600" dirty="0">
                <a:solidFill>
                  <a:srgbClr val="0F3041"/>
                </a:solidFill>
                <a:latin typeface="Arial Narrow" panose="020B0606020202030204" pitchFamily="34" charset="0"/>
              </a:rPr>
              <a:t>and specialists</a:t>
            </a:r>
          </a:p>
        </p:txBody>
      </p:sp>
      <p:sp>
        <p:nvSpPr>
          <p:cNvPr id="28" name="Заголовок 1"/>
          <p:cNvSpPr txBox="1">
            <a:spLocks/>
          </p:cNvSpPr>
          <p:nvPr/>
        </p:nvSpPr>
        <p:spPr>
          <a:xfrm>
            <a:off x="7562941" y="4124673"/>
            <a:ext cx="3482359" cy="117899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solidFill>
                  <a:srgbClr val="006666"/>
                </a:solidFill>
                <a:latin typeface="Arial Narrow" panose="020B0606020202030204" pitchFamily="34" charset="0"/>
              </a:rPr>
              <a:t>Skill improvement</a:t>
            </a:r>
          </a:p>
          <a:p>
            <a:pPr marL="285750" indent="-285750" algn="l">
              <a:lnSpc>
                <a:spcPct val="80000"/>
              </a:lnSpc>
              <a:buFont typeface="Arial" panose="020B0604020202020204" pitchFamily="34" charset="0"/>
              <a:buChar char="•"/>
            </a:pPr>
            <a:r>
              <a:rPr lang="en-US" sz="1600" dirty="0">
                <a:solidFill>
                  <a:srgbClr val="006666"/>
                </a:solidFill>
                <a:latin typeface="Arial Narrow" panose="020B0606020202030204" pitchFamily="34" charset="0"/>
              </a:rPr>
              <a:t>Advanced practices</a:t>
            </a:r>
          </a:p>
          <a:p>
            <a:pPr marL="285750" indent="-285750" algn="l">
              <a:lnSpc>
                <a:spcPct val="80000"/>
              </a:lnSpc>
              <a:buFont typeface="Arial" panose="020B0604020202020204" pitchFamily="34" charset="0"/>
              <a:buChar char="•"/>
            </a:pPr>
            <a:r>
              <a:rPr lang="en-US" sz="1600" dirty="0">
                <a:solidFill>
                  <a:srgbClr val="006666"/>
                </a:solidFill>
                <a:latin typeface="Arial Narrow" panose="020B0606020202030204" pitchFamily="34" charset="0"/>
              </a:rPr>
              <a:t>Attachment of degree-seekers</a:t>
            </a:r>
          </a:p>
          <a:p>
            <a:pPr marL="285750" indent="-285750" algn="l">
              <a:lnSpc>
                <a:spcPct val="80000"/>
              </a:lnSpc>
              <a:buFont typeface="Arial" panose="020B0604020202020204" pitchFamily="34" charset="0"/>
              <a:buChar char="•"/>
            </a:pPr>
            <a:r>
              <a:rPr lang="en-US" sz="1600" dirty="0">
                <a:solidFill>
                  <a:srgbClr val="006666"/>
                </a:solidFill>
                <a:latin typeface="Arial Narrow" panose="020B0606020202030204" pitchFamily="34" charset="0"/>
              </a:rPr>
              <a:t>Engineering training</a:t>
            </a:r>
          </a:p>
          <a:p>
            <a:pPr marL="285750" indent="-285750" algn="l">
              <a:lnSpc>
                <a:spcPct val="80000"/>
              </a:lnSpc>
              <a:buFont typeface="Arial" panose="020B0604020202020204" pitchFamily="34" charset="0"/>
              <a:buChar char="•"/>
            </a:pPr>
            <a:r>
              <a:rPr lang="en-US" sz="1600" dirty="0">
                <a:solidFill>
                  <a:srgbClr val="006666"/>
                </a:solidFill>
                <a:latin typeface="Arial Narrow" panose="020B0606020202030204" pitchFamily="34" charset="0"/>
              </a:rPr>
              <a:t>Professional course</a:t>
            </a:r>
          </a:p>
          <a:p>
            <a:pPr marL="285750" indent="-285750" algn="l">
              <a:lnSpc>
                <a:spcPct val="80000"/>
              </a:lnSpc>
              <a:buFont typeface="Arial" panose="020B0604020202020204" pitchFamily="34" charset="0"/>
              <a:buChar char="•"/>
            </a:pPr>
            <a:r>
              <a:rPr lang="en-US" sz="1600" dirty="0">
                <a:solidFill>
                  <a:srgbClr val="006666"/>
                </a:solidFill>
                <a:latin typeface="Arial Narrow" panose="020B0606020202030204" pitchFamily="34" charset="0"/>
              </a:rPr>
              <a:t>Foreign language course</a:t>
            </a:r>
            <a:endParaRPr lang="ru-RU" sz="5400" b="1" dirty="0">
              <a:solidFill>
                <a:srgbClr val="006666"/>
              </a:solidFill>
              <a:latin typeface="Arial Narrow" panose="020B0606020202030204" pitchFamily="34" charset="0"/>
            </a:endParaRPr>
          </a:p>
        </p:txBody>
      </p:sp>
      <p:sp>
        <p:nvSpPr>
          <p:cNvPr id="55" name="Заголовок 1"/>
          <p:cNvSpPr txBox="1">
            <a:spLocks/>
          </p:cNvSpPr>
          <p:nvPr/>
        </p:nvSpPr>
        <p:spPr>
          <a:xfrm>
            <a:off x="4197484" y="5436681"/>
            <a:ext cx="2468116" cy="11821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900" dirty="0">
                <a:solidFill>
                  <a:srgbClr val="0F3041"/>
                </a:solidFill>
                <a:latin typeface="Arial Narrow" panose="020B0606020202030204" pitchFamily="34" charset="0"/>
              </a:rPr>
              <a:t>To train highly qualified </a:t>
            </a:r>
            <a:br>
              <a:rPr lang="en-US" sz="1900" dirty="0">
                <a:solidFill>
                  <a:srgbClr val="0F3041"/>
                </a:solidFill>
                <a:latin typeface="Arial Narrow" panose="020B0606020202030204" pitchFamily="34" charset="0"/>
              </a:rPr>
            </a:br>
            <a:r>
              <a:rPr lang="en-US" sz="1900" dirty="0">
                <a:solidFill>
                  <a:srgbClr val="0F3041"/>
                </a:solidFill>
                <a:latin typeface="Arial Narrow" panose="020B0606020202030204" pitchFamily="34" charset="0"/>
              </a:rPr>
              <a:t>scientists and engineers</a:t>
            </a:r>
            <a:br>
              <a:rPr lang="en-US" sz="1900" dirty="0">
                <a:solidFill>
                  <a:srgbClr val="0F3041"/>
                </a:solidFill>
                <a:latin typeface="Arial Narrow" panose="020B0606020202030204" pitchFamily="34" charset="0"/>
              </a:rPr>
            </a:br>
            <a:r>
              <a:rPr lang="en-US" sz="1900" dirty="0">
                <a:solidFill>
                  <a:srgbClr val="0F3041"/>
                </a:solidFill>
                <a:latin typeface="Arial Narrow" panose="020B0606020202030204" pitchFamily="34" charset="0"/>
              </a:rPr>
              <a:t>from the Member States</a:t>
            </a:r>
            <a:endParaRPr lang="ru-RU" sz="4400" dirty="0">
              <a:solidFill>
                <a:srgbClr val="0F3041"/>
              </a:solidFill>
              <a:latin typeface="Arial Narrow" panose="020B0606020202030204" pitchFamily="34" charset="0"/>
            </a:endParaRPr>
          </a:p>
        </p:txBody>
      </p:sp>
      <p:sp>
        <p:nvSpPr>
          <p:cNvPr id="56" name="Заголовок 1"/>
          <p:cNvSpPr txBox="1">
            <a:spLocks/>
          </p:cNvSpPr>
          <p:nvPr/>
        </p:nvSpPr>
        <p:spPr>
          <a:xfrm>
            <a:off x="7415223" y="5437066"/>
            <a:ext cx="3704300" cy="11871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900" dirty="0">
                <a:solidFill>
                  <a:srgbClr val="0F3041"/>
                </a:solidFill>
                <a:latin typeface="Arial Narrow" panose="020B0606020202030204" pitchFamily="34" charset="0"/>
              </a:rPr>
              <a:t>To bring up-to-date scientific knowledge to the general public and to highlight recent scientific achievements of JINR </a:t>
            </a:r>
            <a:endParaRPr lang="ru-RU" sz="4400" dirty="0">
              <a:solidFill>
                <a:srgbClr val="0F3041"/>
              </a:solidFill>
              <a:latin typeface="Arial Narrow" panose="020B0606020202030204" pitchFamily="34" charset="0"/>
            </a:endParaRPr>
          </a:p>
        </p:txBody>
      </p:sp>
      <p:grpSp>
        <p:nvGrpSpPr>
          <p:cNvPr id="10" name="Группа 9"/>
          <p:cNvGrpSpPr/>
          <p:nvPr/>
        </p:nvGrpSpPr>
        <p:grpSpPr>
          <a:xfrm>
            <a:off x="522971" y="5703658"/>
            <a:ext cx="6782331" cy="884924"/>
            <a:chOff x="439694" y="498482"/>
            <a:chExt cx="6782331" cy="884924"/>
          </a:xfrm>
        </p:grpSpPr>
        <p:cxnSp>
          <p:nvCxnSpPr>
            <p:cNvPr id="17" name="Прямая соединительная линия 16"/>
            <p:cNvCxnSpPr/>
            <p:nvPr/>
          </p:nvCxnSpPr>
          <p:spPr>
            <a:xfrm flipV="1">
              <a:off x="3968719" y="536582"/>
              <a:ext cx="1" cy="846824"/>
            </a:xfrm>
            <a:prstGeom prst="line">
              <a:avLst/>
            </a:prstGeom>
            <a:ln>
              <a:solidFill>
                <a:srgbClr val="0F304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flipV="1">
              <a:off x="7222024" y="536582"/>
              <a:ext cx="1" cy="846824"/>
            </a:xfrm>
            <a:prstGeom prst="line">
              <a:avLst/>
            </a:prstGeom>
            <a:ln>
              <a:solidFill>
                <a:srgbClr val="0F3041"/>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flipV="1">
              <a:off x="439694" y="498482"/>
              <a:ext cx="1" cy="846824"/>
            </a:xfrm>
            <a:prstGeom prst="line">
              <a:avLst/>
            </a:prstGeom>
            <a:ln>
              <a:solidFill>
                <a:srgbClr val="0F3041"/>
              </a:solidFill>
            </a:ln>
          </p:spPr>
          <p:style>
            <a:lnRef idx="1">
              <a:schemeClr val="accent1"/>
            </a:lnRef>
            <a:fillRef idx="0">
              <a:schemeClr val="accent1"/>
            </a:fillRef>
            <a:effectRef idx="0">
              <a:schemeClr val="accent1"/>
            </a:effectRef>
            <a:fontRef idx="minor">
              <a:schemeClr val="tx1"/>
            </a:fontRef>
          </p:style>
        </p:cxnSp>
      </p:grpSp>
      <p:sp>
        <p:nvSpPr>
          <p:cNvPr id="3" name="Подзаголовок 2"/>
          <p:cNvSpPr>
            <a:spLocks noGrp="1"/>
          </p:cNvSpPr>
          <p:nvPr>
            <p:ph type="subTitle" idx="1"/>
          </p:nvPr>
        </p:nvSpPr>
        <p:spPr>
          <a:xfrm>
            <a:off x="2791875" y="511796"/>
            <a:ext cx="3328732" cy="770441"/>
          </a:xfrm>
        </p:spPr>
        <p:txBody>
          <a:bodyPr>
            <a:noAutofit/>
          </a:bodyPr>
          <a:lstStyle/>
          <a:p>
            <a:pPr algn="l">
              <a:lnSpc>
                <a:spcPct val="80000"/>
              </a:lnSpc>
              <a:spcBef>
                <a:spcPts val="0"/>
              </a:spcBef>
            </a:pPr>
            <a:r>
              <a:rPr lang="en-US" sz="3200" dirty="0">
                <a:solidFill>
                  <a:schemeClr val="bg1"/>
                </a:solidFill>
                <a:latin typeface="Arial Narrow" panose="020B0606020202030204" pitchFamily="34" charset="0"/>
                <a:ea typeface="+mj-ea"/>
                <a:cs typeface="+mj-cs"/>
              </a:rPr>
              <a:t>The main fields </a:t>
            </a:r>
            <a:br>
              <a:rPr lang="ru-RU" sz="3200" dirty="0">
                <a:solidFill>
                  <a:schemeClr val="bg1"/>
                </a:solidFill>
                <a:latin typeface="Arial Narrow" panose="020B0606020202030204" pitchFamily="34" charset="0"/>
                <a:ea typeface="+mj-ea"/>
                <a:cs typeface="+mj-cs"/>
              </a:rPr>
            </a:br>
            <a:r>
              <a:rPr lang="en-US" sz="3200" dirty="0">
                <a:solidFill>
                  <a:schemeClr val="bg1"/>
                </a:solidFill>
                <a:latin typeface="Arial Narrow" panose="020B0606020202030204" pitchFamily="34" charset="0"/>
                <a:ea typeface="+mj-ea"/>
                <a:cs typeface="+mj-cs"/>
              </a:rPr>
              <a:t>of activity are: </a:t>
            </a:r>
            <a:endParaRPr lang="ru-RU" sz="3200" dirty="0">
              <a:solidFill>
                <a:schemeClr val="bg1"/>
              </a:solidFill>
              <a:latin typeface="Arial Narrow" panose="020B0606020202030204" pitchFamily="34" charset="0"/>
              <a:ea typeface="+mj-ea"/>
              <a:cs typeface="+mj-cs"/>
            </a:endParaRPr>
          </a:p>
          <a:p>
            <a:pPr algn="l">
              <a:lnSpc>
                <a:spcPct val="100000"/>
              </a:lnSpc>
              <a:spcBef>
                <a:spcPts val="0"/>
              </a:spcBef>
            </a:pPr>
            <a:endParaRPr lang="ru-RU" sz="3600" dirty="0">
              <a:solidFill>
                <a:srgbClr val="FDC00F"/>
              </a:solidFill>
              <a:latin typeface="Arial Narrow" panose="020B0606020202030204" pitchFamily="34" charset="0"/>
            </a:endParaRPr>
          </a:p>
        </p:txBody>
      </p:sp>
      <p:sp>
        <p:nvSpPr>
          <p:cNvPr id="29" name="Заголовок 1"/>
          <p:cNvSpPr txBox="1">
            <a:spLocks/>
          </p:cNvSpPr>
          <p:nvPr/>
        </p:nvSpPr>
        <p:spPr>
          <a:xfrm>
            <a:off x="7513470" y="2199981"/>
            <a:ext cx="3418050" cy="139994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n-US" sz="2800" b="1" dirty="0">
                <a:solidFill>
                  <a:prstClr val="white"/>
                </a:solidFill>
                <a:latin typeface="Arial Narrow" panose="020B0606020202030204" pitchFamily="34" charset="0"/>
              </a:rPr>
              <a:t>Science </a:t>
            </a:r>
            <a:r>
              <a:rPr lang="en-US" sz="2800" b="1" dirty="0" err="1">
                <a:solidFill>
                  <a:prstClr val="white"/>
                </a:solidFill>
                <a:latin typeface="Arial Narrow" panose="020B0606020202030204" pitchFamily="34" charset="0"/>
              </a:rPr>
              <a:t>popularisation</a:t>
            </a:r>
            <a:endParaRPr lang="en-US" sz="2800" b="1" dirty="0">
              <a:solidFill>
                <a:prstClr val="white"/>
              </a:solidFill>
              <a:latin typeface="Arial Narrow" panose="020B0606020202030204" pitchFamily="34" charset="0"/>
            </a:endParaRPr>
          </a:p>
          <a:p>
            <a:pPr marL="285750" indent="-285750" algn="l">
              <a:lnSpc>
                <a:spcPct val="80000"/>
              </a:lnSpc>
              <a:buFont typeface="Arial" panose="020B0604020202020204" pitchFamily="34" charset="0"/>
              <a:buChar char="•"/>
            </a:pPr>
            <a:r>
              <a:rPr lang="en-US" sz="1600" dirty="0">
                <a:solidFill>
                  <a:prstClr val="white"/>
                </a:solidFill>
                <a:latin typeface="Arial Narrow" panose="020B0606020202030204" pitchFamily="34" charset="0"/>
              </a:rPr>
              <a:t>Scientific Schools for physics teachers </a:t>
            </a:r>
            <a:br>
              <a:rPr lang="en-US" sz="1600" dirty="0">
                <a:solidFill>
                  <a:prstClr val="white"/>
                </a:solidFill>
                <a:latin typeface="Arial Narrow" panose="020B0606020202030204" pitchFamily="34" charset="0"/>
              </a:rPr>
            </a:br>
            <a:r>
              <a:rPr lang="en-US" sz="1600" dirty="0">
                <a:solidFill>
                  <a:prstClr val="white"/>
                </a:solidFill>
                <a:latin typeface="Arial Narrow" panose="020B0606020202030204" pitchFamily="34" charset="0"/>
              </a:rPr>
              <a:t>at JINR and CERN </a:t>
            </a:r>
          </a:p>
          <a:p>
            <a:pPr marL="285750" indent="-285750" algn="l">
              <a:lnSpc>
                <a:spcPct val="80000"/>
              </a:lnSpc>
              <a:buFont typeface="Arial" panose="020B0604020202020204" pitchFamily="34" charset="0"/>
              <a:buChar char="•"/>
            </a:pPr>
            <a:r>
              <a:rPr lang="en-US" sz="1600" dirty="0">
                <a:solidFill>
                  <a:prstClr val="white"/>
                </a:solidFill>
                <a:latin typeface="Arial Narrow" panose="020B0606020202030204" pitchFamily="34" charset="0"/>
              </a:rPr>
              <a:t>Visits to the JINR labs for students</a:t>
            </a:r>
          </a:p>
          <a:p>
            <a:pPr marL="285750" indent="-285750" algn="l">
              <a:lnSpc>
                <a:spcPct val="80000"/>
              </a:lnSpc>
              <a:buFont typeface="Arial" panose="020B0604020202020204" pitchFamily="34" charset="0"/>
              <a:buChar char="•"/>
            </a:pPr>
            <a:r>
              <a:rPr lang="en-US" sz="1600" dirty="0">
                <a:solidFill>
                  <a:prstClr val="white"/>
                </a:solidFill>
                <a:latin typeface="Arial Narrow" panose="020B0606020202030204" pitchFamily="34" charset="0"/>
              </a:rPr>
              <a:t>Open resource </a:t>
            </a:r>
            <a:r>
              <a:rPr lang="en-US" sz="1600" b="1" dirty="0">
                <a:solidFill>
                  <a:prstClr val="white"/>
                </a:solidFill>
                <a:latin typeface="Arial Narrow" panose="020B0606020202030204" pitchFamily="34" charset="0"/>
              </a:rPr>
              <a:t>edu.jinr.ru</a:t>
            </a:r>
          </a:p>
          <a:p>
            <a:pPr marL="285750" indent="-285750" algn="l">
              <a:lnSpc>
                <a:spcPct val="80000"/>
              </a:lnSpc>
              <a:buFont typeface="Arial" panose="020B0604020202020204" pitchFamily="34" charset="0"/>
              <a:buChar char="•"/>
            </a:pPr>
            <a:r>
              <a:rPr lang="en-US" sz="1600" dirty="0">
                <a:solidFill>
                  <a:prstClr val="white"/>
                </a:solidFill>
                <a:latin typeface="Arial Narrow" panose="020B0606020202030204" pitchFamily="34" charset="0"/>
              </a:rPr>
              <a:t>Science festivals</a:t>
            </a:r>
            <a:r>
              <a:rPr lang="ru-RU" sz="1600" dirty="0">
                <a:solidFill>
                  <a:prstClr val="white"/>
                </a:solidFill>
                <a:latin typeface="Arial Narrow" panose="020B0606020202030204" pitchFamily="34" charset="0"/>
              </a:rPr>
              <a:t> </a:t>
            </a:r>
            <a:r>
              <a:rPr lang="en-US" sz="1600" dirty="0">
                <a:solidFill>
                  <a:prstClr val="white"/>
                </a:solidFill>
                <a:latin typeface="Arial Narrow" panose="020B0606020202030204" pitchFamily="34" charset="0"/>
              </a:rPr>
              <a:t>and more</a:t>
            </a:r>
            <a:endParaRPr lang="ru-RU" sz="1600" dirty="0">
              <a:solidFill>
                <a:prstClr val="white"/>
              </a:solidFill>
              <a:latin typeface="Arial Narrow" panose="020B0606020202030204" pitchFamily="34" charset="0"/>
            </a:endParaRPr>
          </a:p>
        </p:txBody>
      </p:sp>
      <p:cxnSp>
        <p:nvCxnSpPr>
          <p:cNvPr id="23" name="Прямая со стрелкой 22"/>
          <p:cNvCxnSpPr/>
          <p:nvPr/>
        </p:nvCxnSpPr>
        <p:spPr>
          <a:xfrm>
            <a:off x="6525850" y="4092513"/>
            <a:ext cx="793040" cy="1"/>
          </a:xfrm>
          <a:prstGeom prst="straightConnector1">
            <a:avLst/>
          </a:prstGeom>
          <a:ln w="41275">
            <a:prstDash val="sysDot"/>
            <a:tailEnd type="stealth" w="lg" len="lg"/>
          </a:ln>
        </p:spPr>
        <p:style>
          <a:lnRef idx="1">
            <a:schemeClr val="dk1"/>
          </a:lnRef>
          <a:fillRef idx="0">
            <a:schemeClr val="dk1"/>
          </a:fillRef>
          <a:effectRef idx="0">
            <a:schemeClr val="dk1"/>
          </a:effectRef>
          <a:fontRef idx="minor">
            <a:schemeClr val="tx1"/>
          </a:fontRef>
        </p:style>
      </p:cxnSp>
      <p:pic>
        <p:nvPicPr>
          <p:cNvPr id="26" name="Рисунок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808" y="424712"/>
            <a:ext cx="1802366" cy="902639"/>
          </a:xfrm>
          <a:prstGeom prst="rect">
            <a:avLst/>
          </a:prstGeom>
          <a:effectLst>
            <a:outerShdw blurRad="50800" dist="38100" algn="l" rotWithShape="0">
              <a:prstClr val="black">
                <a:alpha val="40000"/>
              </a:prstClr>
            </a:outerShdw>
          </a:effectLst>
        </p:spPr>
      </p:pic>
      <p:cxnSp>
        <p:nvCxnSpPr>
          <p:cNvPr id="30" name="Прямая со стрелкой 29"/>
          <p:cNvCxnSpPr/>
          <p:nvPr/>
        </p:nvCxnSpPr>
        <p:spPr>
          <a:xfrm>
            <a:off x="6525850" y="639539"/>
            <a:ext cx="0" cy="3478026"/>
          </a:xfrm>
          <a:prstGeom prst="straightConnector1">
            <a:avLst/>
          </a:prstGeom>
          <a:ln w="41275">
            <a:prstDash val="sysDot"/>
            <a:tailEnd type="none" w="lg" len="lg"/>
          </a:ln>
        </p:spPr>
        <p:style>
          <a:lnRef idx="1">
            <a:schemeClr val="dk1"/>
          </a:lnRef>
          <a:fillRef idx="0">
            <a:schemeClr val="dk1"/>
          </a:fillRef>
          <a:effectRef idx="0">
            <a:schemeClr val="dk1"/>
          </a:effectRef>
          <a:fontRef idx="minor">
            <a:schemeClr val="tx1"/>
          </a:fontRef>
        </p:style>
      </p:cxnSp>
      <p:cxnSp>
        <p:nvCxnSpPr>
          <p:cNvPr id="31" name="Прямая со стрелкой 30"/>
          <p:cNvCxnSpPr/>
          <p:nvPr/>
        </p:nvCxnSpPr>
        <p:spPr>
          <a:xfrm>
            <a:off x="6525850" y="2395176"/>
            <a:ext cx="793040" cy="0"/>
          </a:xfrm>
          <a:prstGeom prst="straightConnector1">
            <a:avLst/>
          </a:prstGeom>
          <a:ln w="41275">
            <a:prstDash val="sysDot"/>
            <a:tailEnd type="stealth" w="lg" len="lg"/>
          </a:ln>
        </p:spPr>
        <p:style>
          <a:lnRef idx="1">
            <a:schemeClr val="dk1"/>
          </a:lnRef>
          <a:fillRef idx="0">
            <a:schemeClr val="dk1"/>
          </a:fillRef>
          <a:effectRef idx="0">
            <a:schemeClr val="dk1"/>
          </a:effectRef>
          <a:fontRef idx="minor">
            <a:schemeClr val="tx1"/>
          </a:fontRef>
        </p:style>
      </p:cxnSp>
      <p:pic>
        <p:nvPicPr>
          <p:cNvPr id="5" name="Рисунок 4">
            <a:extLst>
              <a:ext uri="{FF2B5EF4-FFF2-40B4-BE49-F238E27FC236}">
                <a16:creationId xmlns:a16="http://schemas.microsoft.com/office/drawing/2014/main" id="{DEF61321-A1D0-45E8-876D-365269B1C0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0" y="1602869"/>
            <a:ext cx="6181203" cy="3843967"/>
          </a:xfrm>
          <a:prstGeom prst="rect">
            <a:avLst/>
          </a:prstGeom>
        </p:spPr>
      </p:pic>
    </p:spTree>
    <p:extLst>
      <p:ext uri="{BB962C8B-B14F-4D97-AF65-F5344CB8AC3E}">
        <p14:creationId xmlns:p14="http://schemas.microsoft.com/office/powerpoint/2010/main" val="38923015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B586A330-CBFC-41E7-8871-99B1E6AFF017}"/>
              </a:ext>
            </a:extLst>
          </p:cNvPr>
          <p:cNvSpPr/>
          <p:nvPr/>
        </p:nvSpPr>
        <p:spPr>
          <a:xfrm>
            <a:off x="0" y="316996"/>
            <a:ext cx="12192000" cy="825905"/>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6666"/>
              </a:solidFill>
            </a:endParaRPr>
          </a:p>
        </p:txBody>
      </p:sp>
      <p:sp>
        <p:nvSpPr>
          <p:cNvPr id="5" name="Подзаголовок 2">
            <a:extLst>
              <a:ext uri="{FF2B5EF4-FFF2-40B4-BE49-F238E27FC236}">
                <a16:creationId xmlns:a16="http://schemas.microsoft.com/office/drawing/2014/main" id="{225F3F5E-6A8F-4753-8DAB-050E5E3A42C9}"/>
              </a:ext>
            </a:extLst>
          </p:cNvPr>
          <p:cNvSpPr txBox="1">
            <a:spLocks/>
          </p:cNvSpPr>
          <p:nvPr/>
        </p:nvSpPr>
        <p:spPr>
          <a:xfrm>
            <a:off x="2791875" y="511797"/>
            <a:ext cx="8458016" cy="5503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US" sz="3200" b="1" dirty="0">
                <a:solidFill>
                  <a:prstClr val="white"/>
                </a:solidFill>
                <a:latin typeface="Arial" panose="020B0604020202020204" pitchFamily="34" charset="0"/>
                <a:cs typeface="Arial" panose="020B0604020202020204" pitchFamily="34" charset="0"/>
              </a:rPr>
              <a:t>Social communications</a:t>
            </a:r>
            <a:r>
              <a:rPr lang="en-US" sz="3200" dirty="0">
                <a:solidFill>
                  <a:prstClr val="white"/>
                </a:solidFill>
                <a:latin typeface="Arial" panose="020B0604020202020204" pitchFamily="34" charset="0"/>
                <a:cs typeface="Arial" panose="020B0604020202020204" pitchFamily="34" charset="0"/>
              </a:rPr>
              <a:t> group</a:t>
            </a:r>
            <a:endParaRPr lang="ru-RU" sz="3200" dirty="0">
              <a:solidFill>
                <a:prstClr val="white"/>
              </a:solidFill>
              <a:latin typeface="Arial" panose="020B0604020202020204" pitchFamily="34" charset="0"/>
              <a:cs typeface="Arial" panose="020B0604020202020204" pitchFamily="34" charset="0"/>
            </a:endParaRPr>
          </a:p>
          <a:p>
            <a:pPr>
              <a:lnSpc>
                <a:spcPct val="100000"/>
              </a:lnSpc>
              <a:spcBef>
                <a:spcPts val="0"/>
              </a:spcBef>
            </a:pPr>
            <a:endParaRPr lang="ru-RU" sz="3600" dirty="0">
              <a:solidFill>
                <a:srgbClr val="FDC00F"/>
              </a:solidFill>
              <a:latin typeface="Arial Narrow" panose="020B0606020202030204" pitchFamily="34" charset="0"/>
            </a:endParaRPr>
          </a:p>
        </p:txBody>
      </p:sp>
      <p:pic>
        <p:nvPicPr>
          <p:cNvPr id="6" name="Рисунок 5">
            <a:extLst>
              <a:ext uri="{FF2B5EF4-FFF2-40B4-BE49-F238E27FC236}">
                <a16:creationId xmlns:a16="http://schemas.microsoft.com/office/drawing/2014/main" id="{C8BCF856-72AB-45C8-ADB3-42BD8F62C5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9057" y="394899"/>
            <a:ext cx="1190337" cy="596130"/>
          </a:xfrm>
          <a:prstGeom prst="rect">
            <a:avLst/>
          </a:prstGeom>
          <a:effectLst>
            <a:outerShdw blurRad="50800" dist="38100" algn="l" rotWithShape="0">
              <a:prstClr val="black">
                <a:alpha val="40000"/>
              </a:prstClr>
            </a:outerShdw>
          </a:effectLst>
        </p:spPr>
      </p:pic>
      <p:sp>
        <p:nvSpPr>
          <p:cNvPr id="10" name="Объект 2">
            <a:extLst>
              <a:ext uri="{FF2B5EF4-FFF2-40B4-BE49-F238E27FC236}">
                <a16:creationId xmlns:a16="http://schemas.microsoft.com/office/drawing/2014/main" id="{C7792CEC-0A4E-490F-8819-ACA4F371E678}"/>
              </a:ext>
            </a:extLst>
          </p:cNvPr>
          <p:cNvSpPr txBox="1">
            <a:spLocks/>
          </p:cNvSpPr>
          <p:nvPr/>
        </p:nvSpPr>
        <p:spPr>
          <a:xfrm>
            <a:off x="6177280" y="1306063"/>
            <a:ext cx="6014720" cy="21356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indent="-355600">
              <a:buClr>
                <a:srgbClr val="006666"/>
              </a:buClr>
              <a:buFont typeface="Wingdings" panose="05000000000000000000" pitchFamily="2" charset="2"/>
              <a:buChar char="§"/>
            </a:pPr>
            <a:r>
              <a:rPr lang="en-US" sz="2200" b="1" dirty="0">
                <a:solidFill>
                  <a:srgbClr val="006666"/>
                </a:solidFill>
                <a:latin typeface="Arial" panose="020B0604020202020204" pitchFamily="34" charset="0"/>
                <a:cs typeface="Arial" panose="020B0604020202020204" pitchFamily="34" charset="0"/>
              </a:rPr>
              <a:t>“NAUKA 0+" Samara central regional site. Online week "Nuclear Physics" </a:t>
            </a:r>
            <a:br>
              <a:rPr lang="en-US" sz="2200" dirty="0">
                <a:solidFill>
                  <a:prstClr val="black"/>
                </a:solidFill>
                <a:latin typeface="Arial" panose="020B0604020202020204" pitchFamily="34" charset="0"/>
                <a:cs typeface="Arial" panose="020B0604020202020204" pitchFamily="34" charset="0"/>
              </a:rPr>
            </a:br>
            <a:r>
              <a:rPr lang="en-US" sz="2200" dirty="0">
                <a:solidFill>
                  <a:prstClr val="black"/>
                </a:solidFill>
                <a:latin typeface="Arial" panose="020B0604020202020204" pitchFamily="34" charset="0"/>
                <a:cs typeface="Arial" panose="020B0604020202020204" pitchFamily="34" charset="0"/>
              </a:rPr>
              <a:t>(September 21-26);</a:t>
            </a:r>
          </a:p>
          <a:p>
            <a:pPr marL="355600" indent="-355600">
              <a:buClr>
                <a:srgbClr val="006666"/>
              </a:buClr>
              <a:buFont typeface="Wingdings" panose="05000000000000000000" pitchFamily="2" charset="2"/>
              <a:buChar char="§"/>
            </a:pPr>
            <a:r>
              <a:rPr lang="en-US" sz="2200" b="1" dirty="0">
                <a:solidFill>
                  <a:srgbClr val="006666"/>
                </a:solidFill>
                <a:latin typeface="Arial" panose="020B0604020202020204" pitchFamily="34" charset="0"/>
                <a:cs typeface="Arial" panose="020B0604020202020204" pitchFamily="34" charset="0"/>
              </a:rPr>
              <a:t>Festival “NAUKA 0+</a:t>
            </a:r>
            <a:r>
              <a:rPr lang="en-GB" sz="2200" b="1" dirty="0">
                <a:solidFill>
                  <a:srgbClr val="006666"/>
                </a:solidFill>
                <a:latin typeface="Arial" panose="020B0604020202020204" pitchFamily="34" charset="0"/>
                <a:cs typeface="Arial" panose="020B0604020202020204" pitchFamily="34" charset="0"/>
              </a:rPr>
              <a:t>”</a:t>
            </a:r>
            <a:r>
              <a:rPr lang="en-US" sz="2200" b="1" dirty="0">
                <a:solidFill>
                  <a:srgbClr val="006666"/>
                </a:solidFill>
                <a:latin typeface="Arial" panose="020B0604020202020204" pitchFamily="34" charset="0"/>
                <a:cs typeface="Arial" panose="020B0604020202020204" pitchFamily="34" charset="0"/>
              </a:rPr>
              <a:t> </a:t>
            </a:r>
            <a:r>
              <a:rPr lang="en-US" sz="2200" dirty="0">
                <a:solidFill>
                  <a:prstClr val="black"/>
                </a:solidFill>
                <a:latin typeface="Arial" panose="020B0604020202020204" pitchFamily="34" charset="0"/>
                <a:cs typeface="Arial" panose="020B0604020202020204" pitchFamily="34" charset="0"/>
              </a:rPr>
              <a:t>Central site at ​​Moscow, </a:t>
            </a:r>
            <a:r>
              <a:rPr lang="en-US" sz="2200" dirty="0" err="1">
                <a:solidFill>
                  <a:prstClr val="black"/>
                </a:solidFill>
                <a:latin typeface="Arial" panose="020B0604020202020204" pitchFamily="34" charset="0"/>
                <a:cs typeface="Arial" panose="020B0604020202020204" pitchFamily="34" charset="0"/>
              </a:rPr>
              <a:t>Expocentre</a:t>
            </a:r>
            <a:r>
              <a:rPr lang="en-US" sz="2200" dirty="0">
                <a:solidFill>
                  <a:prstClr val="black"/>
                </a:solidFill>
                <a:latin typeface="Arial" panose="020B0604020202020204" pitchFamily="34" charset="0"/>
                <a:cs typeface="Arial" panose="020B0604020202020204" pitchFamily="34" charset="0"/>
              </a:rPr>
              <a:t> (October 10-11), Online lectures, MSU Fundamental Library (October 10-11 and 17-18);</a:t>
            </a:r>
          </a:p>
        </p:txBody>
      </p:sp>
      <p:grpSp>
        <p:nvGrpSpPr>
          <p:cNvPr id="12" name="Группа 11">
            <a:extLst>
              <a:ext uri="{FF2B5EF4-FFF2-40B4-BE49-F238E27FC236}">
                <a16:creationId xmlns:a16="http://schemas.microsoft.com/office/drawing/2014/main" id="{21D70BF5-AA01-4914-BD37-CA9A000605F8}"/>
              </a:ext>
            </a:extLst>
          </p:cNvPr>
          <p:cNvGrpSpPr>
            <a:grpSpLocks noChangeAspect="1"/>
          </p:cNvGrpSpPr>
          <p:nvPr/>
        </p:nvGrpSpPr>
        <p:grpSpPr>
          <a:xfrm>
            <a:off x="205752" y="1457169"/>
            <a:ext cx="3987210" cy="2168193"/>
            <a:chOff x="169509" y="4166311"/>
            <a:chExt cx="4605398" cy="2608497"/>
          </a:xfrm>
        </p:grpSpPr>
        <p:pic>
          <p:nvPicPr>
            <p:cNvPr id="13" name="Рисунок 12">
              <a:extLst>
                <a:ext uri="{FF2B5EF4-FFF2-40B4-BE49-F238E27FC236}">
                  <a16:creationId xmlns:a16="http://schemas.microsoft.com/office/drawing/2014/main" id="{5A9CD34A-0A75-4CFE-9806-A46AC2DB0B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9509" y="4166311"/>
              <a:ext cx="4605398" cy="2608497"/>
            </a:xfrm>
            <a:prstGeom prst="rect">
              <a:avLst/>
            </a:prstGeom>
          </p:spPr>
        </p:pic>
        <p:pic>
          <p:nvPicPr>
            <p:cNvPr id="14" name="Рисунок 13">
              <a:extLst>
                <a:ext uri="{FF2B5EF4-FFF2-40B4-BE49-F238E27FC236}">
                  <a16:creationId xmlns:a16="http://schemas.microsoft.com/office/drawing/2014/main" id="{079D3F7F-07D1-40C4-9C98-5DC144B3B97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72208" y="4166312"/>
              <a:ext cx="2302699" cy="1302884"/>
            </a:xfrm>
            <a:prstGeom prst="rect">
              <a:avLst/>
            </a:prstGeom>
          </p:spPr>
        </p:pic>
      </p:grpSp>
      <p:pic>
        <p:nvPicPr>
          <p:cNvPr id="15" name="Рисунок 14">
            <a:extLst>
              <a:ext uri="{FF2B5EF4-FFF2-40B4-BE49-F238E27FC236}">
                <a16:creationId xmlns:a16="http://schemas.microsoft.com/office/drawing/2014/main" id="{E5C5E34C-DADE-4CD2-920F-351D68B4B0E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201" r="-759"/>
          <a:stretch/>
        </p:blipFill>
        <p:spPr>
          <a:xfrm>
            <a:off x="4236160" y="1446046"/>
            <a:ext cx="1941120" cy="2179317"/>
          </a:xfrm>
          <a:prstGeom prst="rect">
            <a:avLst/>
          </a:prstGeom>
        </p:spPr>
      </p:pic>
      <p:sp>
        <p:nvSpPr>
          <p:cNvPr id="16" name="Объект 2">
            <a:extLst>
              <a:ext uri="{FF2B5EF4-FFF2-40B4-BE49-F238E27FC236}">
                <a16:creationId xmlns:a16="http://schemas.microsoft.com/office/drawing/2014/main" id="{1DD511BE-2A1B-4F1F-8CF8-E8D3F18EFC08}"/>
              </a:ext>
            </a:extLst>
          </p:cNvPr>
          <p:cNvSpPr txBox="1">
            <a:spLocks/>
          </p:cNvSpPr>
          <p:nvPr/>
        </p:nvSpPr>
        <p:spPr>
          <a:xfrm>
            <a:off x="337868" y="4058488"/>
            <a:ext cx="11765207" cy="23060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indent="-355600">
              <a:buClr>
                <a:srgbClr val="006666"/>
              </a:buClr>
              <a:buFont typeface="Wingdings" panose="05000000000000000000" pitchFamily="2" charset="2"/>
              <a:buChar char="§"/>
            </a:pPr>
            <a:r>
              <a:rPr lang="en-US" sz="2200" b="1" dirty="0">
                <a:solidFill>
                  <a:srgbClr val="006666"/>
                </a:solidFill>
                <a:latin typeface="Arial" panose="020B0604020202020204" pitchFamily="34" charset="0"/>
                <a:cs typeface="Arial" panose="020B0604020202020204" pitchFamily="34" charset="0"/>
              </a:rPr>
              <a:t>MIPT Career Day </a:t>
            </a:r>
            <a:r>
              <a:rPr lang="en-US" sz="2200" dirty="0">
                <a:solidFill>
                  <a:prstClr val="black"/>
                </a:solidFill>
                <a:latin typeface="Arial" panose="020B0604020202020204" pitchFamily="34" charset="0"/>
                <a:cs typeface="Arial" panose="020B0604020202020204" pitchFamily="34" charset="0"/>
              </a:rPr>
              <a:t>(October 30 - November 2);</a:t>
            </a:r>
          </a:p>
          <a:p>
            <a:pPr marL="355600" indent="-355600">
              <a:buClr>
                <a:srgbClr val="006666"/>
              </a:buClr>
              <a:buFont typeface="Wingdings" panose="05000000000000000000" pitchFamily="2" charset="2"/>
              <a:buChar char="§"/>
            </a:pPr>
            <a:r>
              <a:rPr lang="en-US" sz="2200" b="1" dirty="0">
                <a:solidFill>
                  <a:srgbClr val="006666"/>
                </a:solidFill>
                <a:latin typeface="Arial" panose="020B0604020202020204" pitchFamily="34" charset="0"/>
                <a:cs typeface="Arial" panose="020B0604020202020204" pitchFamily="34" charset="0"/>
              </a:rPr>
              <a:t>Open Day</a:t>
            </a:r>
            <a:r>
              <a:rPr lang="en-GB" sz="2200" b="1" dirty="0">
                <a:solidFill>
                  <a:srgbClr val="006666"/>
                </a:solidFill>
                <a:latin typeface="Arial" panose="020B0604020202020204" pitchFamily="34" charset="0"/>
                <a:cs typeface="Arial" panose="020B0604020202020204" pitchFamily="34" charset="0"/>
              </a:rPr>
              <a:t>s</a:t>
            </a:r>
            <a:r>
              <a:rPr lang="en-US" sz="2200" b="1" dirty="0">
                <a:solidFill>
                  <a:srgbClr val="006666"/>
                </a:solidFill>
                <a:latin typeface="Arial" panose="020B0604020202020204" pitchFamily="34" charset="0"/>
                <a:cs typeface="Arial" panose="020B0604020202020204" pitchFamily="34" charset="0"/>
              </a:rPr>
              <a:t> at </a:t>
            </a:r>
            <a:r>
              <a:rPr lang="en-US" sz="2200" b="1" dirty="0" err="1">
                <a:solidFill>
                  <a:srgbClr val="006666"/>
                </a:solidFill>
                <a:latin typeface="Arial" panose="020B0604020202020204" pitchFamily="34" charset="0"/>
                <a:cs typeface="Arial" panose="020B0604020202020204" pitchFamily="34" charset="0"/>
              </a:rPr>
              <a:t>Dubna</a:t>
            </a:r>
            <a:r>
              <a:rPr lang="en-US" sz="2200" b="1" dirty="0">
                <a:solidFill>
                  <a:srgbClr val="006666"/>
                </a:solidFill>
                <a:latin typeface="Arial" panose="020B0604020202020204" pitchFamily="34" charset="0"/>
                <a:cs typeface="Arial" panose="020B0604020202020204" pitchFamily="34" charset="0"/>
              </a:rPr>
              <a:t> University </a:t>
            </a:r>
            <a:r>
              <a:rPr lang="en-US" sz="2200" dirty="0">
                <a:solidFill>
                  <a:prstClr val="black"/>
                </a:solidFill>
                <a:latin typeface="Arial" panose="020B0604020202020204" pitchFamily="34" charset="0"/>
                <a:cs typeface="Arial" panose="020B0604020202020204" pitchFamily="34" charset="0"/>
              </a:rPr>
              <a:t>(November 7, 8);</a:t>
            </a:r>
          </a:p>
          <a:p>
            <a:pPr marL="355600" indent="-355600">
              <a:buClr>
                <a:srgbClr val="006666"/>
              </a:buClr>
              <a:buFont typeface="Wingdings" panose="05000000000000000000" pitchFamily="2" charset="2"/>
              <a:buChar char="§"/>
            </a:pPr>
            <a:r>
              <a:rPr lang="en-US" sz="2200" b="1" dirty="0">
                <a:solidFill>
                  <a:srgbClr val="006666"/>
                </a:solidFill>
                <a:latin typeface="Arial" panose="020B0604020202020204" pitchFamily="34" charset="0"/>
                <a:cs typeface="Arial" panose="020B0604020202020204" pitchFamily="34" charset="0"/>
              </a:rPr>
              <a:t>Forum "Start of a Career: Autumn" for students of NRNU </a:t>
            </a:r>
            <a:r>
              <a:rPr lang="en-US" sz="2200" b="1" dirty="0" err="1">
                <a:solidFill>
                  <a:srgbClr val="006666"/>
                </a:solidFill>
                <a:latin typeface="Arial" panose="020B0604020202020204" pitchFamily="34" charset="0"/>
                <a:cs typeface="Arial" panose="020B0604020202020204" pitchFamily="34" charset="0"/>
              </a:rPr>
              <a:t>MEPhI</a:t>
            </a:r>
            <a:r>
              <a:rPr lang="en-US" sz="2200" b="1" dirty="0">
                <a:solidFill>
                  <a:srgbClr val="006666"/>
                </a:solidFill>
                <a:latin typeface="Arial" panose="020B0604020202020204" pitchFamily="34" charset="0"/>
                <a:cs typeface="Arial" panose="020B0604020202020204" pitchFamily="34" charset="0"/>
              </a:rPr>
              <a:t> </a:t>
            </a:r>
            <a:r>
              <a:rPr lang="en-US" sz="2200" dirty="0">
                <a:solidFill>
                  <a:prstClr val="black"/>
                </a:solidFill>
                <a:latin typeface="Arial" panose="020B0604020202020204" pitchFamily="34" charset="0"/>
                <a:cs typeface="Arial" panose="020B0604020202020204" pitchFamily="34" charset="0"/>
              </a:rPr>
              <a:t>(November 9-13).</a:t>
            </a:r>
          </a:p>
          <a:p>
            <a:pPr marL="355600" indent="-355600">
              <a:buClr>
                <a:srgbClr val="006666"/>
              </a:buClr>
              <a:buFont typeface="Wingdings" panose="05000000000000000000" pitchFamily="2" charset="2"/>
              <a:buChar char="§"/>
            </a:pPr>
            <a:r>
              <a:rPr lang="en-US" sz="2200" dirty="0">
                <a:solidFill>
                  <a:prstClr val="black"/>
                </a:solidFill>
                <a:latin typeface="Arial" panose="020B0604020202020204" pitchFamily="34" charset="0"/>
                <a:cs typeface="Arial" panose="020B0604020202020204" pitchFamily="34" charset="0"/>
              </a:rPr>
              <a:t>Development of </a:t>
            </a:r>
            <a:r>
              <a:rPr lang="en-US" sz="2200" b="1" dirty="0">
                <a:solidFill>
                  <a:srgbClr val="006666"/>
                </a:solidFill>
                <a:latin typeface="Arial" panose="020B0604020202020204" pitchFamily="34" charset="0"/>
                <a:cs typeface="Arial" panose="020B0604020202020204" pitchFamily="34" charset="0"/>
              </a:rPr>
              <a:t>content for outdoor video screen</a:t>
            </a:r>
            <a:r>
              <a:rPr lang="en-GB" sz="2200" b="1" dirty="0">
                <a:solidFill>
                  <a:srgbClr val="006666"/>
                </a:solidFill>
                <a:latin typeface="Arial" panose="020B0604020202020204" pitchFamily="34" charset="0"/>
                <a:cs typeface="Arial" panose="020B0604020202020204" pitchFamily="34" charset="0"/>
              </a:rPr>
              <a:t>, Joliot-Curie square</a:t>
            </a:r>
            <a:r>
              <a:rPr lang="en-US" sz="2200" dirty="0">
                <a:solidFill>
                  <a:prstClr val="black"/>
                </a:solidFill>
                <a:latin typeface="Arial" panose="020B0604020202020204" pitchFamily="34" charset="0"/>
                <a:cs typeface="Arial" panose="020B0604020202020204" pitchFamily="34" charset="0"/>
              </a:rPr>
              <a:t>. </a:t>
            </a:r>
            <a:br>
              <a:rPr lang="en-US" sz="2200" dirty="0">
                <a:solidFill>
                  <a:prstClr val="black"/>
                </a:solidFill>
                <a:latin typeface="Arial" panose="020B0604020202020204" pitchFamily="34" charset="0"/>
                <a:cs typeface="Arial" panose="020B0604020202020204" pitchFamily="34" charset="0"/>
              </a:rPr>
            </a:br>
            <a:r>
              <a:rPr lang="en-US" sz="2200" dirty="0">
                <a:solidFill>
                  <a:prstClr val="black"/>
                </a:solidFill>
                <a:latin typeface="Arial" panose="020B0604020202020204" pitchFamily="34" charset="0"/>
                <a:cs typeface="Arial" panose="020B0604020202020204" pitchFamily="34" charset="0"/>
              </a:rPr>
              <a:t>20-minute video was produced for rotation during the New Year's holidays.</a:t>
            </a:r>
          </a:p>
        </p:txBody>
      </p:sp>
      <p:sp>
        <p:nvSpPr>
          <p:cNvPr id="17" name="Объект 2">
            <a:extLst>
              <a:ext uri="{FF2B5EF4-FFF2-40B4-BE49-F238E27FC236}">
                <a16:creationId xmlns:a16="http://schemas.microsoft.com/office/drawing/2014/main" id="{BD755846-DDE7-498C-8DBE-D44C71C068C6}"/>
              </a:ext>
            </a:extLst>
          </p:cNvPr>
          <p:cNvSpPr txBox="1">
            <a:spLocks/>
          </p:cNvSpPr>
          <p:nvPr/>
        </p:nvSpPr>
        <p:spPr>
          <a:xfrm>
            <a:off x="434796" y="5058732"/>
            <a:ext cx="7396480" cy="17295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6666"/>
              </a:buClr>
              <a:buFont typeface="Wingdings" panose="05000000000000000000" pitchFamily="2" charset="2"/>
              <a:buChar char="§"/>
            </a:pPr>
            <a:endParaRPr lang="en-US" sz="2400" dirty="0">
              <a:solidFill>
                <a:prstClr val="black"/>
              </a:solidFill>
              <a:latin typeface="Arial" panose="020B0604020202020204" pitchFamily="34" charset="0"/>
              <a:cs typeface="Arial" panose="020B0604020202020204" pitchFamily="34" charset="0"/>
            </a:endParaRPr>
          </a:p>
          <a:p>
            <a:pPr>
              <a:buClr>
                <a:srgbClr val="006666"/>
              </a:buClr>
              <a:buFont typeface="Wingdings" panose="05000000000000000000" pitchFamily="2" charset="2"/>
              <a:buChar char="§"/>
            </a:pPr>
            <a:endParaRPr lang="ru-RU" sz="2400" dirty="0">
              <a:solidFill>
                <a:prstClr val="black"/>
              </a:solidFill>
            </a:endParaRPr>
          </a:p>
        </p:txBody>
      </p:sp>
    </p:spTree>
    <p:extLst>
      <p:ext uri="{BB962C8B-B14F-4D97-AF65-F5344CB8AC3E}">
        <p14:creationId xmlns:p14="http://schemas.microsoft.com/office/powerpoint/2010/main" val="3044096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1EED7D5-CDDC-43B1-814D-039C76F95E52}"/>
              </a:ext>
            </a:extLst>
          </p:cNvPr>
          <p:cNvSpPr/>
          <p:nvPr/>
        </p:nvSpPr>
        <p:spPr>
          <a:xfrm>
            <a:off x="1517643" y="40372"/>
            <a:ext cx="9211304" cy="646331"/>
          </a:xfrm>
          <a:prstGeom prst="rect">
            <a:avLst/>
          </a:prstGeom>
        </p:spPr>
        <p:txBody>
          <a:bodyPr wrap="none">
            <a:spAutoFit/>
          </a:bodyPr>
          <a:lstStyle/>
          <a:p>
            <a:r>
              <a:rPr lang="en-US" sz="3600" cap="small" dirty="0">
                <a:solidFill>
                  <a:srgbClr val="0066CC"/>
                </a:solidFill>
                <a:latin typeface="Calibri" panose="020F0502020204030204" pitchFamily="34" charset="0"/>
                <a:cs typeface="Calibri" panose="020F0502020204030204" pitchFamily="34" charset="0"/>
              </a:rPr>
              <a:t>Meetings of the </a:t>
            </a:r>
            <a:r>
              <a:rPr lang="en-US" sz="3600" cap="small" dirty="0" err="1">
                <a:solidFill>
                  <a:srgbClr val="0066CC"/>
                </a:solidFill>
                <a:latin typeface="Calibri" panose="020F0502020204030204" pitchFamily="34" charset="0"/>
                <a:cs typeface="Calibri" panose="020F0502020204030204" pitchFamily="34" charset="0"/>
              </a:rPr>
              <a:t>Programme</a:t>
            </a:r>
            <a:r>
              <a:rPr lang="en-US" sz="3600" cap="small" dirty="0">
                <a:solidFill>
                  <a:srgbClr val="0066CC"/>
                </a:solidFill>
                <a:latin typeface="Calibri" panose="020F0502020204030204" pitchFamily="34" charset="0"/>
                <a:cs typeface="Calibri" panose="020F0502020204030204" pitchFamily="34" charset="0"/>
              </a:rPr>
              <a:t> Advisory Committees</a:t>
            </a:r>
            <a:endParaRPr lang="ru-RU" sz="3600" dirty="0"/>
          </a:p>
        </p:txBody>
      </p:sp>
      <p:pic>
        <p:nvPicPr>
          <p:cNvPr id="4" name="Рисунок 3">
            <a:extLst>
              <a:ext uri="{FF2B5EF4-FFF2-40B4-BE49-F238E27FC236}">
                <a16:creationId xmlns:a16="http://schemas.microsoft.com/office/drawing/2014/main" id="{91C3E168-3F42-4691-A010-F14D90BAE1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0089" y="1683294"/>
            <a:ext cx="3550465" cy="2003397"/>
          </a:xfrm>
          <a:prstGeom prst="rect">
            <a:avLst/>
          </a:prstGeom>
          <a:ln>
            <a:noFill/>
          </a:ln>
          <a:effectLst/>
        </p:spPr>
      </p:pic>
      <p:sp>
        <p:nvSpPr>
          <p:cNvPr id="9" name="Прямоугольник 9">
            <a:extLst>
              <a:ext uri="{FF2B5EF4-FFF2-40B4-BE49-F238E27FC236}">
                <a16:creationId xmlns:a16="http://schemas.microsoft.com/office/drawing/2014/main" id="{1A27B357-4591-400B-BAD9-D1DDB0BD828F}"/>
              </a:ext>
            </a:extLst>
          </p:cNvPr>
          <p:cNvSpPr>
            <a:spLocks noChangeArrowheads="1"/>
          </p:cNvSpPr>
          <p:nvPr/>
        </p:nvSpPr>
        <p:spPr bwMode="auto">
          <a:xfrm>
            <a:off x="-56110" y="3828856"/>
            <a:ext cx="457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ru-RU" sz="1600" b="1" dirty="0">
                <a:solidFill>
                  <a:srgbClr val="0066CC"/>
                </a:solidFill>
                <a:latin typeface="Calibri" panose="020F0502020204030204" pitchFamily="34" charset="0"/>
                <a:cs typeface="Calibri" panose="020F0502020204030204" pitchFamily="34" charset="0"/>
              </a:rPr>
              <a:t>Joint meeting of the PAC for Particle Physics and PAC for Nuclear Physics, 21 January 2021, chaired by </a:t>
            </a:r>
            <a:r>
              <a:rPr lang="en-US" altLang="ru-RU" sz="1600" b="1" dirty="0">
                <a:solidFill>
                  <a:srgbClr val="7030A0"/>
                </a:solidFill>
                <a:latin typeface="Calibri" panose="020F0502020204030204" pitchFamily="34" charset="0"/>
                <a:cs typeface="Calibri" panose="020F0502020204030204" pitchFamily="34" charset="0"/>
              </a:rPr>
              <a:t>Itzhak </a:t>
            </a:r>
            <a:r>
              <a:rPr lang="en-US" altLang="ru-RU" sz="1600" b="1" dirty="0" err="1">
                <a:solidFill>
                  <a:srgbClr val="7030A0"/>
                </a:solidFill>
                <a:latin typeface="Calibri" panose="020F0502020204030204" pitchFamily="34" charset="0"/>
                <a:cs typeface="Calibri" panose="020F0502020204030204" pitchFamily="34" charset="0"/>
              </a:rPr>
              <a:t>Tserruya</a:t>
            </a:r>
            <a:r>
              <a:rPr lang="en-US" altLang="ru-RU" sz="1600" b="1" dirty="0">
                <a:solidFill>
                  <a:srgbClr val="7030A0"/>
                </a:solidFill>
                <a:latin typeface="Calibri" panose="020F0502020204030204" pitchFamily="34" charset="0"/>
                <a:cs typeface="Calibri" panose="020F0502020204030204" pitchFamily="34" charset="0"/>
              </a:rPr>
              <a:t> and Marek </a:t>
            </a:r>
            <a:r>
              <a:rPr lang="en-US" altLang="ru-RU" sz="1600" b="1" dirty="0" err="1">
                <a:solidFill>
                  <a:srgbClr val="7030A0"/>
                </a:solidFill>
                <a:latin typeface="Calibri" panose="020F0502020204030204" pitchFamily="34" charset="0"/>
                <a:cs typeface="Calibri" panose="020F0502020204030204" pitchFamily="34" charset="0"/>
              </a:rPr>
              <a:t>Lewitowicz</a:t>
            </a:r>
            <a:endParaRPr lang="en-US" altLang="ru-RU" sz="1600" b="1" dirty="0">
              <a:solidFill>
                <a:srgbClr val="7030A0"/>
              </a:solidFill>
              <a:latin typeface="Calibri" panose="020F0502020204030204" pitchFamily="34" charset="0"/>
              <a:cs typeface="Calibri" panose="020F0502020204030204" pitchFamily="34" charset="0"/>
            </a:endParaRPr>
          </a:p>
        </p:txBody>
      </p:sp>
      <p:sp>
        <p:nvSpPr>
          <p:cNvPr id="10" name="Прямоугольник 10">
            <a:extLst>
              <a:ext uri="{FF2B5EF4-FFF2-40B4-BE49-F238E27FC236}">
                <a16:creationId xmlns:a16="http://schemas.microsoft.com/office/drawing/2014/main" id="{22E0BCA3-BD06-435B-A453-10ADFD7D81BF}"/>
              </a:ext>
            </a:extLst>
          </p:cNvPr>
          <p:cNvSpPr>
            <a:spLocks noChangeArrowheads="1"/>
          </p:cNvSpPr>
          <p:nvPr/>
        </p:nvSpPr>
        <p:spPr bwMode="auto">
          <a:xfrm>
            <a:off x="981523" y="771233"/>
            <a:ext cx="2405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ru-RU" sz="1600" b="1" dirty="0">
                <a:solidFill>
                  <a:srgbClr val="0066CC"/>
                </a:solidFill>
                <a:latin typeface="Calibri" panose="020F0502020204030204" pitchFamily="34" charset="0"/>
                <a:cs typeface="Calibri" panose="020F0502020204030204" pitchFamily="34" charset="0"/>
              </a:rPr>
              <a:t>PAC for Particle Physics,</a:t>
            </a:r>
          </a:p>
          <a:p>
            <a:pPr algn="ctr"/>
            <a:r>
              <a:rPr lang="en-US" altLang="ru-RU" sz="1600" b="1" dirty="0">
                <a:solidFill>
                  <a:srgbClr val="0066CC"/>
                </a:solidFill>
                <a:latin typeface="Calibri" panose="020F0502020204030204" pitchFamily="34" charset="0"/>
                <a:cs typeface="Calibri" panose="020F0502020204030204" pitchFamily="34" charset="0"/>
              </a:rPr>
              <a:t>18 January 2021,</a:t>
            </a:r>
          </a:p>
          <a:p>
            <a:pPr algn="ctr"/>
            <a:r>
              <a:rPr lang="en-US" altLang="ru-RU" sz="1600" b="1" dirty="0">
                <a:solidFill>
                  <a:srgbClr val="0066CC"/>
                </a:solidFill>
                <a:latin typeface="Calibri" panose="020F0502020204030204" pitchFamily="34" charset="0"/>
                <a:cs typeface="Calibri" panose="020F0502020204030204" pitchFamily="34" charset="0"/>
              </a:rPr>
              <a:t>chaired by </a:t>
            </a:r>
            <a:r>
              <a:rPr lang="en-US" altLang="ru-RU" sz="1600" b="1" dirty="0">
                <a:solidFill>
                  <a:srgbClr val="7030A0"/>
                </a:solidFill>
                <a:latin typeface="Calibri" panose="020F0502020204030204" pitchFamily="34" charset="0"/>
                <a:cs typeface="Calibri" panose="020F0502020204030204" pitchFamily="34" charset="0"/>
              </a:rPr>
              <a:t>Itzhak </a:t>
            </a:r>
            <a:r>
              <a:rPr lang="en-US" altLang="ru-RU" sz="1600" b="1" dirty="0" err="1">
                <a:solidFill>
                  <a:srgbClr val="7030A0"/>
                </a:solidFill>
                <a:latin typeface="Calibri" panose="020F0502020204030204" pitchFamily="34" charset="0"/>
                <a:cs typeface="Calibri" panose="020F0502020204030204" pitchFamily="34" charset="0"/>
              </a:rPr>
              <a:t>Tserruya</a:t>
            </a:r>
            <a:endParaRPr lang="ru-RU" altLang="ru-RU" sz="1600" b="1" dirty="0">
              <a:solidFill>
                <a:srgbClr val="7030A0"/>
              </a:solidFill>
              <a:latin typeface="Calibri" panose="020F0502020204030204" pitchFamily="34" charset="0"/>
              <a:cs typeface="Calibri" panose="020F0502020204030204" pitchFamily="34" charset="0"/>
            </a:endParaRPr>
          </a:p>
        </p:txBody>
      </p:sp>
      <p:sp>
        <p:nvSpPr>
          <p:cNvPr id="11" name="Прямоугольник 11">
            <a:extLst>
              <a:ext uri="{FF2B5EF4-FFF2-40B4-BE49-F238E27FC236}">
                <a16:creationId xmlns:a16="http://schemas.microsoft.com/office/drawing/2014/main" id="{DC98665D-E067-4494-9BC4-0B241EC3604B}"/>
              </a:ext>
            </a:extLst>
          </p:cNvPr>
          <p:cNvSpPr>
            <a:spLocks noChangeArrowheads="1"/>
          </p:cNvSpPr>
          <p:nvPr/>
        </p:nvSpPr>
        <p:spPr bwMode="auto">
          <a:xfrm>
            <a:off x="8549069" y="779967"/>
            <a:ext cx="31493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ru-RU" sz="1600" b="1" dirty="0">
                <a:solidFill>
                  <a:srgbClr val="0066CC"/>
                </a:solidFill>
                <a:latin typeface="Calibri" panose="020F0502020204030204" pitchFamily="34" charset="0"/>
                <a:cs typeface="Calibri" panose="020F0502020204030204" pitchFamily="34" charset="0"/>
              </a:rPr>
              <a:t>PAC for Condensed Matter Physics,</a:t>
            </a:r>
          </a:p>
          <a:p>
            <a:pPr algn="ctr"/>
            <a:r>
              <a:rPr lang="en-US" altLang="ru-RU" sz="1600" b="1" dirty="0">
                <a:solidFill>
                  <a:srgbClr val="0066CC"/>
                </a:solidFill>
                <a:latin typeface="Calibri" panose="020F0502020204030204" pitchFamily="34" charset="0"/>
                <a:cs typeface="Calibri" panose="020F0502020204030204" pitchFamily="34" charset="0"/>
              </a:rPr>
              <a:t>25 January 2021,</a:t>
            </a:r>
          </a:p>
          <a:p>
            <a:pPr algn="ctr"/>
            <a:r>
              <a:rPr lang="en-US" altLang="ru-RU" sz="1600" b="1" dirty="0">
                <a:solidFill>
                  <a:srgbClr val="0066CC"/>
                </a:solidFill>
                <a:latin typeface="Calibri" panose="020F0502020204030204" pitchFamily="34" charset="0"/>
                <a:cs typeface="Calibri" panose="020F0502020204030204" pitchFamily="34" charset="0"/>
              </a:rPr>
              <a:t>chaired by </a:t>
            </a:r>
            <a:r>
              <a:rPr lang="en-US" altLang="ru-RU" sz="1600" b="1" dirty="0" err="1">
                <a:solidFill>
                  <a:srgbClr val="7030A0"/>
                </a:solidFill>
                <a:latin typeface="Calibri" panose="020F0502020204030204" pitchFamily="34" charset="0"/>
                <a:cs typeface="Calibri" panose="020F0502020204030204" pitchFamily="34" charset="0"/>
              </a:rPr>
              <a:t>Dénes</a:t>
            </a:r>
            <a:r>
              <a:rPr lang="en-US" altLang="ru-RU" sz="1600" b="1" dirty="0">
                <a:solidFill>
                  <a:srgbClr val="7030A0"/>
                </a:solidFill>
                <a:latin typeface="Calibri" panose="020F0502020204030204" pitchFamily="34" charset="0"/>
                <a:cs typeface="Calibri" panose="020F0502020204030204" pitchFamily="34" charset="0"/>
              </a:rPr>
              <a:t> Lajos Nagy</a:t>
            </a:r>
            <a:endParaRPr lang="ru-RU" altLang="ru-RU" sz="1600" b="1" dirty="0">
              <a:solidFill>
                <a:srgbClr val="7030A0"/>
              </a:solidFill>
              <a:latin typeface="Calibri" panose="020F0502020204030204" pitchFamily="34" charset="0"/>
              <a:cs typeface="Calibri" panose="020F0502020204030204" pitchFamily="34" charset="0"/>
            </a:endParaRPr>
          </a:p>
        </p:txBody>
      </p:sp>
      <p:sp>
        <p:nvSpPr>
          <p:cNvPr id="16" name="Прямоугольник 9">
            <a:extLst>
              <a:ext uri="{FF2B5EF4-FFF2-40B4-BE49-F238E27FC236}">
                <a16:creationId xmlns:a16="http://schemas.microsoft.com/office/drawing/2014/main" id="{AAEB088B-C371-4D52-B707-F2A9DFE92AEA}"/>
              </a:ext>
            </a:extLst>
          </p:cNvPr>
          <p:cNvSpPr>
            <a:spLocks noChangeArrowheads="1"/>
          </p:cNvSpPr>
          <p:nvPr/>
        </p:nvSpPr>
        <p:spPr bwMode="auto">
          <a:xfrm>
            <a:off x="4892970" y="794481"/>
            <a:ext cx="255140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ru-RU" sz="1600" b="1" dirty="0">
                <a:solidFill>
                  <a:srgbClr val="0066CC"/>
                </a:solidFill>
                <a:latin typeface="Calibri" panose="020F0502020204030204" pitchFamily="34" charset="0"/>
                <a:cs typeface="Calibri" panose="020F0502020204030204" pitchFamily="34" charset="0"/>
              </a:rPr>
              <a:t>PAC for Nuclear Physics,</a:t>
            </a:r>
          </a:p>
          <a:p>
            <a:pPr algn="ctr"/>
            <a:r>
              <a:rPr lang="en-US" altLang="ru-RU" sz="1600" b="1" dirty="0">
                <a:solidFill>
                  <a:srgbClr val="0066CC"/>
                </a:solidFill>
                <a:latin typeface="Calibri" panose="020F0502020204030204" pitchFamily="34" charset="0"/>
                <a:cs typeface="Calibri" panose="020F0502020204030204" pitchFamily="34" charset="0"/>
              </a:rPr>
              <a:t>22 January 2021,</a:t>
            </a:r>
            <a:r>
              <a:rPr lang="en-US" altLang="ru-RU" sz="1600" b="1" dirty="0">
                <a:solidFill>
                  <a:srgbClr val="7030A0"/>
                </a:solidFill>
                <a:latin typeface="Calibri" panose="020F0502020204030204" pitchFamily="34" charset="0"/>
                <a:cs typeface="Calibri" panose="020F0502020204030204" pitchFamily="34" charset="0"/>
              </a:rPr>
              <a:t> </a:t>
            </a:r>
            <a:r>
              <a:rPr lang="en-US" altLang="ru-RU" sz="1600" b="1" dirty="0">
                <a:solidFill>
                  <a:srgbClr val="0066CC"/>
                </a:solidFill>
                <a:latin typeface="Calibri" panose="020F0502020204030204" pitchFamily="34" charset="0"/>
                <a:cs typeface="Calibri" panose="020F0502020204030204" pitchFamily="34" charset="0"/>
              </a:rPr>
              <a:t>chaired by</a:t>
            </a:r>
            <a:endParaRPr lang="ru-RU" altLang="ru-RU" sz="1600" b="1" dirty="0">
              <a:solidFill>
                <a:srgbClr val="7030A0"/>
              </a:solidFill>
              <a:latin typeface="Calibri" panose="020F0502020204030204" pitchFamily="34" charset="0"/>
              <a:cs typeface="Calibri" panose="020F0502020204030204" pitchFamily="34" charset="0"/>
            </a:endParaRPr>
          </a:p>
          <a:p>
            <a:pPr algn="ctr"/>
            <a:r>
              <a:rPr lang="en-US" altLang="ru-RU" sz="1600" b="1" dirty="0">
                <a:solidFill>
                  <a:srgbClr val="7030A0"/>
                </a:solidFill>
                <a:latin typeface="Calibri" panose="020F0502020204030204" pitchFamily="34" charset="0"/>
                <a:cs typeface="Calibri" panose="020F0502020204030204" pitchFamily="34" charset="0"/>
              </a:rPr>
              <a:t>Marek </a:t>
            </a:r>
            <a:r>
              <a:rPr lang="en-US" altLang="ru-RU" sz="1600" b="1" dirty="0" err="1">
                <a:solidFill>
                  <a:srgbClr val="7030A0"/>
                </a:solidFill>
                <a:latin typeface="Calibri" panose="020F0502020204030204" pitchFamily="34" charset="0"/>
                <a:cs typeface="Calibri" panose="020F0502020204030204" pitchFamily="34" charset="0"/>
              </a:rPr>
              <a:t>Lewitowicz</a:t>
            </a:r>
            <a:endParaRPr lang="en-US" altLang="ru-RU" sz="1600" b="1" dirty="0">
              <a:solidFill>
                <a:srgbClr val="7030A0"/>
              </a:solidFill>
              <a:latin typeface="Calibri" panose="020F0502020204030204" pitchFamily="34" charset="0"/>
              <a:cs typeface="Calibri" panose="020F0502020204030204" pitchFamily="34" charset="0"/>
            </a:endParaRPr>
          </a:p>
        </p:txBody>
      </p:sp>
      <p:grpSp>
        <p:nvGrpSpPr>
          <p:cNvPr id="17" name="Группа 16">
            <a:extLst>
              <a:ext uri="{FF2B5EF4-FFF2-40B4-BE49-F238E27FC236}">
                <a16:creationId xmlns:a16="http://schemas.microsoft.com/office/drawing/2014/main" id="{B5F9259F-1D8C-4489-B469-AC676B81FD51}"/>
              </a:ext>
            </a:extLst>
          </p:cNvPr>
          <p:cNvGrpSpPr/>
          <p:nvPr/>
        </p:nvGrpSpPr>
        <p:grpSpPr>
          <a:xfrm>
            <a:off x="8308227" y="1662264"/>
            <a:ext cx="3579810" cy="2042469"/>
            <a:chOff x="1524000" y="2030921"/>
            <a:chExt cx="6058400" cy="3456633"/>
          </a:xfrm>
          <a:effectLst/>
        </p:grpSpPr>
        <p:pic>
          <p:nvPicPr>
            <p:cNvPr id="18" name="Рисунок 17">
              <a:extLst>
                <a:ext uri="{FF2B5EF4-FFF2-40B4-BE49-F238E27FC236}">
                  <a16:creationId xmlns:a16="http://schemas.microsoft.com/office/drawing/2014/main" id="{EE5B9999-0519-4DA9-B9F9-07013E3186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0" y="2030921"/>
              <a:ext cx="6058400" cy="3456633"/>
            </a:xfrm>
            <a:prstGeom prst="rect">
              <a:avLst/>
            </a:prstGeom>
            <a:ln>
              <a:noFill/>
            </a:ln>
            <a:effectLst/>
          </p:spPr>
        </p:pic>
        <p:pic>
          <p:nvPicPr>
            <p:cNvPr id="19" name="Рисунок 18">
              <a:extLst>
                <a:ext uri="{FF2B5EF4-FFF2-40B4-BE49-F238E27FC236}">
                  <a16:creationId xmlns:a16="http://schemas.microsoft.com/office/drawing/2014/main" id="{21D12FA3-7C63-4549-9CC9-5FAECD403A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24593" y="4817269"/>
              <a:ext cx="1216375" cy="669131"/>
            </a:xfrm>
            <a:prstGeom prst="rect">
              <a:avLst/>
            </a:prstGeom>
            <a:ln>
              <a:noFill/>
            </a:ln>
            <a:effectLst/>
          </p:spPr>
        </p:pic>
        <p:pic>
          <p:nvPicPr>
            <p:cNvPr id="20" name="Рисунок 19">
              <a:extLst>
                <a:ext uri="{FF2B5EF4-FFF2-40B4-BE49-F238E27FC236}">
                  <a16:creationId xmlns:a16="http://schemas.microsoft.com/office/drawing/2014/main" id="{FE28443E-797C-48A2-BD63-8DC24EB4B31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57787" y="4817269"/>
              <a:ext cx="1214437" cy="669131"/>
            </a:xfrm>
            <a:prstGeom prst="rect">
              <a:avLst/>
            </a:prstGeom>
            <a:ln>
              <a:noFill/>
            </a:ln>
            <a:effectLst/>
          </p:spPr>
        </p:pic>
      </p:grpSp>
      <p:pic>
        <p:nvPicPr>
          <p:cNvPr id="5" name="Рисунок 4">
            <a:extLst>
              <a:ext uri="{FF2B5EF4-FFF2-40B4-BE49-F238E27FC236}">
                <a16:creationId xmlns:a16="http://schemas.microsoft.com/office/drawing/2014/main" id="{CC9D3232-1DE7-4B03-B265-B35319E332A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94384" y="4724796"/>
            <a:ext cx="3579809" cy="2001610"/>
          </a:xfrm>
          <a:prstGeom prst="rect">
            <a:avLst/>
          </a:prstGeom>
          <a:ln>
            <a:noFill/>
          </a:ln>
          <a:effectLst/>
        </p:spPr>
      </p:pic>
      <p:sp>
        <p:nvSpPr>
          <p:cNvPr id="8" name="Прямоугольник 7">
            <a:extLst>
              <a:ext uri="{FF2B5EF4-FFF2-40B4-BE49-F238E27FC236}">
                <a16:creationId xmlns:a16="http://schemas.microsoft.com/office/drawing/2014/main" id="{109460BD-D6A5-40F6-BC20-FD8E2250FBC8}"/>
              </a:ext>
            </a:extLst>
          </p:cNvPr>
          <p:cNvSpPr/>
          <p:nvPr/>
        </p:nvSpPr>
        <p:spPr>
          <a:xfrm>
            <a:off x="4414452" y="3972062"/>
            <a:ext cx="7383164" cy="2693045"/>
          </a:xfrm>
          <a:prstGeom prst="rect">
            <a:avLst/>
          </a:prstGeom>
        </p:spPr>
        <p:txBody>
          <a:bodyPr wrap="square">
            <a:spAutoFit/>
          </a:bodyPr>
          <a:lstStyle/>
          <a:p>
            <a:pPr marL="285750" indent="-198438" algn="just">
              <a:spcBef>
                <a:spcPts val="600"/>
              </a:spcBef>
              <a:buFont typeface="Arial" panose="020B0604020202020204" pitchFamily="34" charset="0"/>
              <a:buChar char="•"/>
            </a:pPr>
            <a:r>
              <a:rPr lang="en-US" sz="1400" dirty="0">
                <a:latin typeface="Calibri" panose="020F0502020204030204" pitchFamily="34" charset="0"/>
                <a:cs typeface="Calibri" panose="020F0502020204030204" pitchFamily="34" charset="0"/>
              </a:rPr>
              <a:t>The joint session of two PACs was held in order to consolidate the JINR Neutrino </a:t>
            </a:r>
            <a:r>
              <a:rPr lang="en-US" sz="1400" dirty="0" err="1">
                <a:latin typeface="Calibri" panose="020F0502020204030204" pitchFamily="34" charset="0"/>
                <a:cs typeface="Calibri" panose="020F0502020204030204" pitchFamily="34" charset="0"/>
              </a:rPr>
              <a:t>Programme</a:t>
            </a:r>
            <a:r>
              <a:rPr lang="en-US" sz="1400" dirty="0">
                <a:latin typeface="Calibri" panose="020F0502020204030204" pitchFamily="34" charset="0"/>
                <a:cs typeface="Calibri" panose="020F0502020204030204" pitchFamily="34" charset="0"/>
              </a:rPr>
              <a:t> and to consider simultaneously all the JINR's neutrino projects.</a:t>
            </a:r>
          </a:p>
          <a:p>
            <a:pPr marL="285750" indent="-198438" algn="just">
              <a:spcBef>
                <a:spcPts val="600"/>
              </a:spcBef>
              <a:buFont typeface="Arial" panose="020B0604020202020204" pitchFamily="34" charset="0"/>
              <a:buChar char="•"/>
            </a:pPr>
            <a:r>
              <a:rPr lang="en-US" sz="1400" dirty="0">
                <a:latin typeface="Calibri" panose="020F0502020204030204" pitchFamily="34" charset="0"/>
                <a:cs typeface="Calibri" panose="020F0502020204030204" pitchFamily="34" charset="0"/>
              </a:rPr>
              <a:t>The result of the joint work of two PACs was the classification of the projects of the Neutrino </a:t>
            </a:r>
            <a:r>
              <a:rPr lang="en-US" sz="1400" dirty="0" err="1">
                <a:latin typeface="Calibri" panose="020F0502020204030204" pitchFamily="34" charset="0"/>
                <a:cs typeface="Calibri" panose="020F0502020204030204" pitchFamily="34" charset="0"/>
              </a:rPr>
              <a:t>Programme</a:t>
            </a:r>
            <a:r>
              <a:rPr lang="en-US" sz="1400" dirty="0">
                <a:latin typeface="Calibri" panose="020F0502020204030204" pitchFamily="34" charset="0"/>
                <a:cs typeface="Calibri" panose="020F0502020204030204" pitchFamily="34" charset="0"/>
              </a:rPr>
              <a:t> into three categories A, B, C on the basis of their scientific significance and the effectiveness of the JINR group participation in the project.</a:t>
            </a:r>
          </a:p>
          <a:p>
            <a:pPr marL="285750" indent="-198438" algn="just">
              <a:spcBef>
                <a:spcPts val="600"/>
              </a:spcBef>
              <a:buFont typeface="Arial" panose="020B0604020202020204" pitchFamily="34" charset="0"/>
              <a:buChar char="•"/>
            </a:pPr>
            <a:r>
              <a:rPr lang="en-US" sz="1400" dirty="0">
                <a:latin typeface="Calibri" panose="020F0502020204030204" pitchFamily="34" charset="0"/>
                <a:cs typeface="Calibri" panose="020F0502020204030204" pitchFamily="34" charset="0"/>
              </a:rPr>
              <a:t>In addition to the neutrino program, it seems important to extend a similar approach to JINR projects in other areas of research. This January, the PAC for Condensed Matter Physics also expressed an intention to prioritize the projects an themes within the field expertise of this PAC.</a:t>
            </a:r>
          </a:p>
          <a:p>
            <a:pPr marL="285750" indent="-198438" algn="just">
              <a:spcBef>
                <a:spcPts val="600"/>
              </a:spcBef>
              <a:buFont typeface="Arial" panose="020B0604020202020204" pitchFamily="34" charset="0"/>
              <a:buChar char="•"/>
            </a:pPr>
            <a:r>
              <a:rPr lang="en-US" sz="1400" b="1" dirty="0">
                <a:solidFill>
                  <a:srgbClr val="C00000"/>
                </a:solidFill>
                <a:latin typeface="Calibri" panose="020F0502020204030204" pitchFamily="34" charset="0"/>
                <a:cs typeface="Calibri" panose="020F0502020204030204" pitchFamily="34" charset="0"/>
              </a:rPr>
              <a:t>The JINR Directorate expresses its grateful thanks to the Chairs of all three PACs for their contribution to formulation of a well-balanced scientific policy of JINR.</a:t>
            </a:r>
            <a:endParaRPr lang="ru-RU" sz="1400" b="1" dirty="0">
              <a:solidFill>
                <a:srgbClr val="C00000"/>
              </a:solidFill>
              <a:latin typeface="Calibri" panose="020F0502020204030204" pitchFamily="34" charset="0"/>
              <a:cs typeface="Calibri" panose="020F0502020204030204" pitchFamily="34" charset="0"/>
            </a:endParaRPr>
          </a:p>
        </p:txBody>
      </p:sp>
      <p:pic>
        <p:nvPicPr>
          <p:cNvPr id="15" name="Рисунок 14">
            <a:extLst>
              <a:ext uri="{FF2B5EF4-FFF2-40B4-BE49-F238E27FC236}">
                <a16:creationId xmlns:a16="http://schemas.microsoft.com/office/drawing/2014/main" id="{4B6BA479-DFA0-43E3-A7D4-82772FF619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4408" y="1683294"/>
            <a:ext cx="3556182" cy="2003397"/>
          </a:xfrm>
          <a:prstGeom prst="rect">
            <a:avLst/>
          </a:prstGeom>
        </p:spPr>
      </p:pic>
    </p:spTree>
    <p:extLst>
      <p:ext uri="{BB962C8B-B14F-4D97-AF65-F5344CB8AC3E}">
        <p14:creationId xmlns:p14="http://schemas.microsoft.com/office/powerpoint/2010/main" val="1723843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8C207E1-B4A5-104C-872B-01A7DED15DCE}"/>
              </a:ext>
            </a:extLst>
          </p:cNvPr>
          <p:cNvSpPr/>
          <p:nvPr/>
        </p:nvSpPr>
        <p:spPr>
          <a:xfrm>
            <a:off x="628160" y="790456"/>
            <a:ext cx="11215496" cy="5940088"/>
          </a:xfrm>
          <a:prstGeom prst="rect">
            <a:avLst/>
          </a:prstGeom>
          <a:solidFill>
            <a:schemeClr val="bg1">
              <a:lumMod val="95000"/>
            </a:schemeClr>
          </a:solidFill>
        </p:spPr>
        <p:txBody>
          <a:bodyPr wrap="square">
            <a:spAutoFit/>
          </a:bodyPr>
          <a:lstStyle/>
          <a:p>
            <a:pPr marL="342900" indent="-342900" algn="just">
              <a:buFont typeface="Wingdings" panose="05000000000000000000" pitchFamily="2" charset="2"/>
              <a:buChar char="q"/>
            </a:pPr>
            <a:r>
              <a:rPr lang="en-US" sz="1900" dirty="0">
                <a:solidFill>
                  <a:srgbClr val="0051A2"/>
                </a:solidFill>
                <a:latin typeface="Calibri" panose="020F0502020204030204" pitchFamily="34" charset="0"/>
                <a:cs typeface="Times New Roman" panose="02020603050405020304" pitchFamily="18" charset="0"/>
              </a:rPr>
              <a:t>The JINR Directorate highly values the non-trivial and detailed work of the PACs on prioritization of the JINR projects. This work is extremely important for the realization of the JINR Long-Range Development Strategic Plan up to 2030 and Beyond.</a:t>
            </a:r>
          </a:p>
          <a:p>
            <a:pPr marL="342900" indent="-342900" algn="just">
              <a:buFont typeface="Wingdings" panose="05000000000000000000" pitchFamily="2" charset="2"/>
              <a:buChar char="q"/>
            </a:pPr>
            <a:endParaRPr lang="ru-RU" sz="1900" dirty="0">
              <a:solidFill>
                <a:srgbClr val="0051A2"/>
              </a:solidFill>
              <a:latin typeface="Calibri" panose="020F0502020204030204" pitchFamily="34" charset="0"/>
              <a:cs typeface="Times New Roman" panose="02020603050405020304" pitchFamily="18" charset="0"/>
            </a:endParaRPr>
          </a:p>
          <a:p>
            <a:pPr marL="342900" indent="-342900" algn="just">
              <a:buFont typeface="Wingdings" panose="05000000000000000000" pitchFamily="2" charset="2"/>
              <a:buChar char="q"/>
            </a:pPr>
            <a:r>
              <a:rPr lang="en-US" sz="1900" dirty="0">
                <a:solidFill>
                  <a:srgbClr val="0051A2"/>
                </a:solidFill>
                <a:latin typeface="Calibri" panose="020F0502020204030204" pitchFamily="34" charset="0"/>
                <a:cs typeface="Times New Roman" panose="02020603050405020304" pitchFamily="18" charset="0"/>
              </a:rPr>
              <a:t>We shall follow the PACs’ recommendations, meanwhile</a:t>
            </a:r>
            <a:r>
              <a:rPr lang="en-GB" sz="1900" dirty="0">
                <a:solidFill>
                  <a:srgbClr val="0051A2"/>
                </a:solidFill>
                <a:latin typeface="Calibri" panose="020F0502020204030204" pitchFamily="34" charset="0"/>
                <a:cs typeface="Times New Roman" panose="02020603050405020304" pitchFamily="18" charset="0"/>
              </a:rPr>
              <a:t> remain guided by the </a:t>
            </a:r>
            <a:r>
              <a:rPr lang="en-US" sz="1900" dirty="0">
                <a:solidFill>
                  <a:srgbClr val="0051A2"/>
                </a:solidFill>
                <a:latin typeface="Calibri" panose="020F0502020204030204" pitchFamily="34" charset="0"/>
                <a:cs typeface="Times New Roman" panose="02020603050405020304" pitchFamily="18" charset="0"/>
              </a:rPr>
              <a:t>scientific merit of the projects and avoid compromising the existing international obligations. Acting together with the leaders of the JINR laboratories, we will try to apply these recommendations where possible for consolidation of the available intellectual and material resources. </a:t>
            </a:r>
          </a:p>
          <a:p>
            <a:pPr algn="just"/>
            <a:endParaRPr lang="ru-RU" sz="1900" dirty="0">
              <a:solidFill>
                <a:srgbClr val="0051A2"/>
              </a:solidFill>
              <a:latin typeface="Calibri" panose="020F0502020204030204" pitchFamily="34" charset="0"/>
              <a:cs typeface="Times New Roman" panose="02020603050405020304" pitchFamily="18" charset="0"/>
            </a:endParaRPr>
          </a:p>
          <a:p>
            <a:pPr marL="342900" indent="-342900" algn="just">
              <a:buFont typeface="Wingdings" panose="05000000000000000000" pitchFamily="2" charset="2"/>
              <a:buChar char="q"/>
            </a:pPr>
            <a:r>
              <a:rPr lang="en-US" sz="1900" dirty="0">
                <a:solidFill>
                  <a:srgbClr val="0051A2"/>
                </a:solidFill>
                <a:latin typeface="Calibri" panose="020F0502020204030204" pitchFamily="34" charset="0"/>
                <a:cs typeface="Times New Roman" panose="02020603050405020304" pitchFamily="18" charset="0"/>
              </a:rPr>
              <a:t>We assume the following routine should be organized: </a:t>
            </a:r>
            <a:endParaRPr lang="ru-RU" sz="1900" dirty="0">
              <a:solidFill>
                <a:srgbClr val="0051A2"/>
              </a:solidFill>
              <a:latin typeface="Calibri" panose="020F0502020204030204" pitchFamily="34" charset="0"/>
              <a:cs typeface="Times New Roman" panose="02020603050405020304" pitchFamily="18" charset="0"/>
            </a:endParaRPr>
          </a:p>
          <a:p>
            <a:pPr marL="901700" lvl="0" indent="-342900" algn="just">
              <a:buFont typeface="Wingdings" panose="05000000000000000000" pitchFamily="2" charset="2"/>
              <a:buChar char="§"/>
            </a:pPr>
            <a:r>
              <a:rPr lang="en-US" sz="1900" dirty="0">
                <a:solidFill>
                  <a:srgbClr val="0051A2"/>
                </a:solidFill>
                <a:latin typeface="Calibri" panose="020F0502020204030204" pitchFamily="34" charset="0"/>
                <a:cs typeface="Times New Roman" panose="02020603050405020304" pitchFamily="18" charset="0"/>
              </a:rPr>
              <a:t>Recommendations of PAC are delivered by JINR Directorate to laboratories for analysis and feed-back. Each Laboratory should have a kind of arbitrage. </a:t>
            </a:r>
            <a:endParaRPr lang="ru-RU" sz="1900" dirty="0">
              <a:solidFill>
                <a:srgbClr val="0051A2"/>
              </a:solidFill>
              <a:latin typeface="Calibri" panose="020F0502020204030204" pitchFamily="34" charset="0"/>
              <a:cs typeface="Times New Roman" panose="02020603050405020304" pitchFamily="18" charset="0"/>
            </a:endParaRPr>
          </a:p>
          <a:p>
            <a:pPr marL="901700" lvl="0" indent="-342900" algn="just">
              <a:buFont typeface="Wingdings" panose="05000000000000000000" pitchFamily="2" charset="2"/>
              <a:buChar char="§"/>
            </a:pPr>
            <a:r>
              <a:rPr lang="en-US" sz="1900" dirty="0">
                <a:solidFill>
                  <a:srgbClr val="0051A2"/>
                </a:solidFill>
                <a:latin typeface="Calibri" panose="020F0502020204030204" pitchFamily="34" charset="0"/>
                <a:cs typeface="Times New Roman" panose="02020603050405020304" pitchFamily="18" charset="0"/>
              </a:rPr>
              <a:t>If a laboratory would like to argues the PAC’s recommendation, all explicit and </a:t>
            </a:r>
            <a:r>
              <a:rPr lang="en-GB" sz="1900" dirty="0">
                <a:solidFill>
                  <a:srgbClr val="0051A2"/>
                </a:solidFill>
                <a:latin typeface="Calibri" panose="020F0502020204030204" pitchFamily="34" charset="0"/>
                <a:cs typeface="Times New Roman" panose="02020603050405020304" pitchFamily="18" charset="0"/>
              </a:rPr>
              <a:t>fact-based reasoning</a:t>
            </a:r>
            <a:r>
              <a:rPr lang="en-US" sz="1900" dirty="0">
                <a:solidFill>
                  <a:srgbClr val="0051A2"/>
                </a:solidFill>
                <a:latin typeface="Calibri" panose="020F0502020204030204" pitchFamily="34" charset="0"/>
                <a:cs typeface="Times New Roman" panose="02020603050405020304" pitchFamily="18" charset="0"/>
              </a:rPr>
              <a:t>, statistics, and evaluation must be submitted.</a:t>
            </a:r>
            <a:endParaRPr lang="ru-RU" sz="1900" dirty="0">
              <a:solidFill>
                <a:srgbClr val="0051A2"/>
              </a:solidFill>
              <a:latin typeface="Calibri" panose="020F0502020204030204" pitchFamily="34" charset="0"/>
              <a:cs typeface="Times New Roman" panose="02020603050405020304" pitchFamily="18" charset="0"/>
            </a:endParaRPr>
          </a:p>
          <a:p>
            <a:pPr marL="901700" lvl="0" indent="-342900" algn="just">
              <a:buFont typeface="Wingdings" panose="05000000000000000000" pitchFamily="2" charset="2"/>
              <a:buChar char="§"/>
            </a:pPr>
            <a:r>
              <a:rPr lang="en-US" sz="1900" dirty="0">
                <a:solidFill>
                  <a:srgbClr val="0051A2"/>
                </a:solidFill>
                <a:latin typeface="Calibri" panose="020F0502020204030204" pitchFamily="34" charset="0"/>
                <a:cs typeface="Times New Roman" panose="02020603050405020304" pitchFamily="18" charset="0"/>
              </a:rPr>
              <a:t>The Directorate should carefully discuss with the laboratory all </a:t>
            </a:r>
            <a:r>
              <a:rPr lang="en-GB" sz="1900" dirty="0">
                <a:solidFill>
                  <a:srgbClr val="0051A2"/>
                </a:solidFill>
                <a:latin typeface="Calibri" panose="020F0502020204030204" pitchFamily="34" charset="0"/>
                <a:cs typeface="Times New Roman" panose="02020603050405020304" pitchFamily="18" charset="0"/>
              </a:rPr>
              <a:t>related</a:t>
            </a:r>
            <a:r>
              <a:rPr lang="en-US" sz="1900" dirty="0">
                <a:solidFill>
                  <a:srgbClr val="0051A2"/>
                </a:solidFill>
                <a:latin typeface="Calibri" panose="020F0502020204030204" pitchFamily="34" charset="0"/>
                <a:cs typeface="Times New Roman" panose="02020603050405020304" pitchFamily="18" charset="0"/>
              </a:rPr>
              <a:t> international obligations and assess risks before submitting the project for and the re-submitting to the PAC.</a:t>
            </a:r>
            <a:endParaRPr lang="ru-RU" sz="1900" dirty="0">
              <a:solidFill>
                <a:srgbClr val="0051A2"/>
              </a:solidFill>
              <a:latin typeface="Calibri" panose="020F0502020204030204" pitchFamily="34" charset="0"/>
              <a:cs typeface="Times New Roman" panose="02020603050405020304" pitchFamily="18" charset="0"/>
            </a:endParaRPr>
          </a:p>
          <a:p>
            <a:pPr marL="901700" lvl="0" indent="-342900" algn="just">
              <a:buFont typeface="Wingdings" panose="05000000000000000000" pitchFamily="2" charset="2"/>
              <a:buChar char="§"/>
            </a:pPr>
            <a:r>
              <a:rPr lang="en-US" sz="1900" dirty="0">
                <a:solidFill>
                  <a:srgbClr val="C00000"/>
                </a:solidFill>
                <a:latin typeface="Calibri" panose="020F0502020204030204" pitchFamily="34" charset="0"/>
                <a:cs typeface="Times New Roman" panose="02020603050405020304" pitchFamily="18" charset="0"/>
              </a:rPr>
              <a:t>The Scientific Council is mandated to support the JINR Directorate in the careful analysis of all projects and themes planned for evaluation by the PACs, taking them into account as integral part not only of the JINR Topical Plan but also of the JINR Long-Range Development Strategic Plan up to 2030 and Beyond.</a:t>
            </a:r>
            <a:endParaRPr lang="ru-RU" sz="1900" dirty="0">
              <a:solidFill>
                <a:srgbClr val="C00000"/>
              </a:solidFill>
              <a:latin typeface="Calibri" panose="020F0502020204030204" pitchFamily="34"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E7A41C35-3D11-4C55-A227-83911307916A}"/>
              </a:ext>
            </a:extLst>
          </p:cNvPr>
          <p:cNvSpPr/>
          <p:nvPr/>
        </p:nvSpPr>
        <p:spPr>
          <a:xfrm>
            <a:off x="1517643" y="40372"/>
            <a:ext cx="9211304" cy="646331"/>
          </a:xfrm>
          <a:prstGeom prst="rect">
            <a:avLst/>
          </a:prstGeom>
        </p:spPr>
        <p:txBody>
          <a:bodyPr wrap="none">
            <a:spAutoFit/>
          </a:bodyPr>
          <a:lstStyle/>
          <a:p>
            <a:r>
              <a:rPr lang="en-US" sz="3600" cap="small" dirty="0">
                <a:solidFill>
                  <a:srgbClr val="0066CC"/>
                </a:solidFill>
                <a:latin typeface="Calibri" panose="020F0502020204030204" pitchFamily="34" charset="0"/>
                <a:cs typeface="Calibri" panose="020F0502020204030204" pitchFamily="34" charset="0"/>
              </a:rPr>
              <a:t>Meetings of the </a:t>
            </a:r>
            <a:r>
              <a:rPr lang="en-US" sz="3600" cap="small" dirty="0" err="1">
                <a:solidFill>
                  <a:srgbClr val="0066CC"/>
                </a:solidFill>
                <a:latin typeface="Calibri" panose="020F0502020204030204" pitchFamily="34" charset="0"/>
                <a:cs typeface="Calibri" panose="020F0502020204030204" pitchFamily="34" charset="0"/>
              </a:rPr>
              <a:t>Programme</a:t>
            </a:r>
            <a:r>
              <a:rPr lang="en-US" sz="3600" cap="small" dirty="0">
                <a:solidFill>
                  <a:srgbClr val="0066CC"/>
                </a:solidFill>
                <a:latin typeface="Calibri" panose="020F0502020204030204" pitchFamily="34" charset="0"/>
                <a:cs typeface="Calibri" panose="020F0502020204030204" pitchFamily="34" charset="0"/>
              </a:rPr>
              <a:t> Advisory Committees</a:t>
            </a:r>
            <a:endParaRPr lang="ru-RU" sz="3600" dirty="0"/>
          </a:p>
        </p:txBody>
      </p:sp>
    </p:spTree>
    <p:extLst>
      <p:ext uri="{BB962C8B-B14F-4D97-AF65-F5344CB8AC3E}">
        <p14:creationId xmlns:p14="http://schemas.microsoft.com/office/powerpoint/2010/main" val="947950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скругленные противолежащие углы 2">
            <a:extLst>
              <a:ext uri="{FF2B5EF4-FFF2-40B4-BE49-F238E27FC236}">
                <a16:creationId xmlns:a16="http://schemas.microsoft.com/office/drawing/2014/main" id="{A0B9056C-18AB-4691-A72C-F15F0275C733}"/>
              </a:ext>
            </a:extLst>
          </p:cNvPr>
          <p:cNvSpPr/>
          <p:nvPr/>
        </p:nvSpPr>
        <p:spPr>
          <a:xfrm>
            <a:off x="653144" y="466590"/>
            <a:ext cx="10697029" cy="5818094"/>
          </a:xfrm>
          <a:prstGeom prst="round2DiagRect">
            <a:avLst>
              <a:gd name="adj1" fmla="val 17314"/>
              <a:gd name="adj2" fmla="val 0"/>
            </a:avLst>
          </a:prstGeom>
          <a:solidFill>
            <a:srgbClr val="00246B"/>
          </a:solidFill>
          <a:effectLst>
            <a:outerShdw blurRad="50800" dist="38100" dir="18900000" sx="101000" sy="101000" algn="bl" rotWithShape="0">
              <a:srgbClr val="00B0F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Рисунок 1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326563" y="906505"/>
            <a:ext cx="6068467" cy="3425467"/>
          </a:xfrm>
          <a:prstGeom prst="round2DiagRect">
            <a:avLst/>
          </a:prstGeom>
        </p:spPr>
      </p:pic>
      <p:sp>
        <p:nvSpPr>
          <p:cNvPr id="13" name="TextBox 12">
            <a:extLst>
              <a:ext uri="{FF2B5EF4-FFF2-40B4-BE49-F238E27FC236}">
                <a16:creationId xmlns:a16="http://schemas.microsoft.com/office/drawing/2014/main" id="{FC4165A1-2131-4810-A7FB-3A90761427E8}"/>
              </a:ext>
            </a:extLst>
          </p:cNvPr>
          <p:cNvSpPr txBox="1"/>
          <p:nvPr/>
        </p:nvSpPr>
        <p:spPr>
          <a:xfrm>
            <a:off x="1307513" y="4445128"/>
            <a:ext cx="10109261" cy="1815882"/>
          </a:xfrm>
          <a:prstGeom prst="rect">
            <a:avLst/>
          </a:prstGeom>
          <a:noFill/>
          <a:ln>
            <a:noFill/>
          </a:ln>
        </p:spPr>
        <p:txBody>
          <a:bodyPr wrap="square" rtlCol="0" anchor="ctr">
            <a:spAutoFit/>
          </a:bodyPr>
          <a:lstStyle/>
          <a:p>
            <a:pPr>
              <a:lnSpc>
                <a:spcPct val="70000"/>
              </a:lnSpc>
            </a:pPr>
            <a:r>
              <a:rPr lang="en-US" sz="8000" cap="small" dirty="0">
                <a:solidFill>
                  <a:schemeClr val="bg1"/>
                </a:solidFill>
                <a:latin typeface="Calibri" panose="020F0502020204030204" pitchFamily="34" charset="0"/>
                <a:cs typeface="Calibri" panose="020F0502020204030204" pitchFamily="34" charset="0"/>
              </a:rPr>
              <a:t>Selected Results</a:t>
            </a:r>
          </a:p>
          <a:p>
            <a:pPr>
              <a:lnSpc>
                <a:spcPct val="70000"/>
              </a:lnSpc>
            </a:pPr>
            <a:r>
              <a:rPr lang="en-US" sz="8000" cap="small" dirty="0">
                <a:solidFill>
                  <a:schemeClr val="bg1"/>
                </a:solidFill>
                <a:latin typeface="Calibri" panose="020F0502020204030204" pitchFamily="34" charset="0"/>
                <a:cs typeface="Calibri" panose="020F0502020204030204" pitchFamily="34" charset="0"/>
              </a:rPr>
              <a:t>and Achievements</a:t>
            </a:r>
          </a:p>
        </p:txBody>
      </p:sp>
    </p:spTree>
    <p:extLst>
      <p:ext uri="{BB962C8B-B14F-4D97-AF65-F5344CB8AC3E}">
        <p14:creationId xmlns:p14="http://schemas.microsoft.com/office/powerpoint/2010/main" val="3157831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0802" y="1479188"/>
            <a:ext cx="1176337" cy="619911"/>
          </a:xfrm>
          <a:prstGeom prst="rect">
            <a:avLst/>
          </a:prstGeom>
        </p:spPr>
      </p:pic>
      <p:pic>
        <p:nvPicPr>
          <p:cNvPr id="3075" name="Рисунок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1905" y="3535416"/>
            <a:ext cx="5388428" cy="286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Рисунок 4"/>
          <p:cNvPicPr>
            <a:picLocks noChangeAspect="1" noChangeArrowheads="1"/>
          </p:cNvPicPr>
          <p:nvPr/>
        </p:nvPicPr>
        <p:blipFill>
          <a:blip r:embed="rId5" cstate="screen">
            <a:extLst>
              <a:ext uri="{28A0092B-C50C-407E-A947-70E740481C1C}">
                <a14:useLocalDpi xmlns:a14="http://schemas.microsoft.com/office/drawing/2010/main"/>
              </a:ext>
            </a:extLst>
          </a:blip>
          <a:srcRect r="32675" b="8977"/>
          <a:stretch>
            <a:fillRect/>
          </a:stretch>
        </p:blipFill>
        <p:spPr bwMode="auto">
          <a:xfrm>
            <a:off x="6528405" y="3534226"/>
            <a:ext cx="5185833" cy="301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A person in a suit&#10;&#10;Description automatically generated with low confidenc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17862" y="783467"/>
            <a:ext cx="3466498" cy="220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2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79722" y="749602"/>
            <a:ext cx="5166783" cy="239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78322" y="2818269"/>
            <a:ext cx="3975424" cy="646331"/>
          </a:xfrm>
          <a:prstGeom prst="rect">
            <a:avLst/>
          </a:prstGeom>
          <a:solidFill>
            <a:schemeClr val="bg1">
              <a:lumMod val="85000"/>
            </a:schemeClr>
          </a:solidFill>
        </p:spPr>
        <p:txBody>
          <a:bodyPr wrap="square">
            <a:spAutoFit/>
          </a:bodyPr>
          <a:lstStyle/>
          <a:p>
            <a:pPr algn="ctr" defTabSz="609585" eaLnBrk="0" fontAlgn="base" hangingPunct="0">
              <a:spcBef>
                <a:spcPct val="0"/>
              </a:spcBef>
              <a:spcAft>
                <a:spcPct val="0"/>
              </a:spcAft>
              <a:defRPr/>
            </a:pPr>
            <a:r>
              <a:rPr lang="en-US" b="1" cap="small" dirty="0">
                <a:solidFill>
                  <a:srgbClr val="0066CC"/>
                </a:solidFill>
                <a:latin typeface="Calibri" panose="020F0502020204030204" pitchFamily="34" charset="0"/>
                <a:cs typeface="Calibri" panose="020F0502020204030204" pitchFamily="34" charset="0"/>
              </a:rPr>
              <a:t>Nov. 20</a:t>
            </a:r>
            <a:r>
              <a:rPr lang="en-US" b="1" cap="small" baseline="30000" dirty="0">
                <a:solidFill>
                  <a:srgbClr val="0066CC"/>
                </a:solidFill>
                <a:latin typeface="Calibri" panose="020F0502020204030204" pitchFamily="34" charset="0"/>
                <a:cs typeface="Calibri" panose="020F0502020204030204" pitchFamily="34" charset="0"/>
              </a:rPr>
              <a:t>th</a:t>
            </a:r>
            <a:r>
              <a:rPr lang="en-US" b="1" cap="small" dirty="0">
                <a:solidFill>
                  <a:srgbClr val="0066CC"/>
                </a:solidFill>
                <a:latin typeface="Calibri" panose="020F0502020204030204" pitchFamily="34" charset="0"/>
                <a:cs typeface="Calibri" panose="020F0502020204030204" pitchFamily="34" charset="0"/>
              </a:rPr>
              <a:t> – start of technological run. Russian Prime-minister </a:t>
            </a:r>
            <a:r>
              <a:rPr lang="en-US" b="1" cap="small" dirty="0" err="1">
                <a:solidFill>
                  <a:srgbClr val="0066CC"/>
                </a:solidFill>
                <a:latin typeface="Calibri" panose="020F0502020204030204" pitchFamily="34" charset="0"/>
                <a:cs typeface="Calibri" panose="020F0502020204030204" pitchFamily="34" charset="0"/>
              </a:rPr>
              <a:t>M.Mishustin</a:t>
            </a:r>
            <a:endParaRPr lang="en-US" b="1" cap="small" dirty="0">
              <a:solidFill>
                <a:srgbClr val="0066CC"/>
              </a:solidFill>
              <a:latin typeface="Calibri" panose="020F0502020204030204" pitchFamily="34" charset="0"/>
              <a:cs typeface="Calibri" panose="020F0502020204030204" pitchFamily="34" charset="0"/>
            </a:endParaRPr>
          </a:p>
        </p:txBody>
      </p:sp>
      <p:sp>
        <p:nvSpPr>
          <p:cNvPr id="24" name="TextBox 23"/>
          <p:cNvSpPr txBox="1"/>
          <p:nvPr/>
        </p:nvSpPr>
        <p:spPr>
          <a:xfrm>
            <a:off x="6479722" y="3013403"/>
            <a:ext cx="5166783" cy="369332"/>
          </a:xfrm>
          <a:prstGeom prst="rect">
            <a:avLst/>
          </a:prstGeom>
          <a:solidFill>
            <a:schemeClr val="bg1">
              <a:lumMod val="85000"/>
            </a:schemeClr>
          </a:solidFill>
        </p:spPr>
        <p:txBody>
          <a:bodyPr wrap="square">
            <a:spAutoFit/>
          </a:bodyPr>
          <a:lstStyle/>
          <a:p>
            <a:pPr defTabSz="609585" eaLnBrk="0" fontAlgn="base" hangingPunct="0">
              <a:spcBef>
                <a:spcPct val="0"/>
              </a:spcBef>
              <a:spcAft>
                <a:spcPct val="0"/>
              </a:spcAft>
              <a:defRPr/>
            </a:pPr>
            <a:r>
              <a:rPr lang="en-US" b="1" cap="small" dirty="0">
                <a:solidFill>
                  <a:srgbClr val="0066CC"/>
                </a:solidFill>
                <a:latin typeface="Calibri" panose="020F0502020204030204" pitchFamily="34" charset="0"/>
                <a:cs typeface="Calibri" panose="020F0502020204030204" pitchFamily="34" charset="0"/>
              </a:rPr>
              <a:t>December 19</a:t>
            </a:r>
            <a:r>
              <a:rPr lang="en-US" b="1" cap="small" baseline="30000" dirty="0">
                <a:solidFill>
                  <a:srgbClr val="0066CC"/>
                </a:solidFill>
                <a:latin typeface="Calibri" panose="020F0502020204030204" pitchFamily="34" charset="0"/>
                <a:cs typeface="Calibri" panose="020F0502020204030204" pitchFamily="34" charset="0"/>
              </a:rPr>
              <a:t>th</a:t>
            </a:r>
            <a:r>
              <a:rPr lang="en-US" b="1" cap="small" dirty="0">
                <a:solidFill>
                  <a:srgbClr val="0066CC"/>
                </a:solidFill>
                <a:latin typeface="Calibri" panose="020F0502020204030204" pitchFamily="34" charset="0"/>
                <a:cs typeface="Calibri" panose="020F0502020204030204" pitchFamily="34" charset="0"/>
              </a:rPr>
              <a:t> – first beam circulation @ Booster</a:t>
            </a:r>
          </a:p>
        </p:txBody>
      </p:sp>
      <p:sp>
        <p:nvSpPr>
          <p:cNvPr id="11" name="TextBox 10"/>
          <p:cNvSpPr txBox="1"/>
          <p:nvPr/>
        </p:nvSpPr>
        <p:spPr>
          <a:xfrm>
            <a:off x="6528405" y="6414406"/>
            <a:ext cx="5185833" cy="369332"/>
          </a:xfrm>
          <a:prstGeom prst="rect">
            <a:avLst/>
          </a:prstGeom>
          <a:solidFill>
            <a:schemeClr val="bg1">
              <a:lumMod val="85000"/>
            </a:schemeClr>
          </a:solidFill>
        </p:spPr>
        <p:txBody>
          <a:bodyPr wrap="square">
            <a:spAutoFit/>
          </a:bodyPr>
          <a:lstStyle/>
          <a:p>
            <a:pPr defTabSz="609585" eaLnBrk="0" fontAlgn="base" hangingPunct="0">
              <a:spcBef>
                <a:spcPct val="0"/>
              </a:spcBef>
              <a:spcAft>
                <a:spcPct val="0"/>
              </a:spcAft>
              <a:defRPr/>
            </a:pPr>
            <a:r>
              <a:rPr lang="en-US" b="1" cap="small" dirty="0">
                <a:solidFill>
                  <a:srgbClr val="0066CC"/>
                </a:solidFill>
                <a:latin typeface="Calibri" panose="020F0502020204030204" pitchFamily="34" charset="0"/>
                <a:cs typeface="Calibri" panose="020F0502020204030204" pitchFamily="34" charset="0"/>
              </a:rPr>
              <a:t>Designed magnetic field achieved</a:t>
            </a:r>
          </a:p>
        </p:txBody>
      </p:sp>
      <p:sp>
        <p:nvSpPr>
          <p:cNvPr id="12" name="TextBox 11"/>
          <p:cNvSpPr txBox="1"/>
          <p:nvPr/>
        </p:nvSpPr>
        <p:spPr>
          <a:xfrm>
            <a:off x="697593" y="6416314"/>
            <a:ext cx="4736883" cy="369332"/>
          </a:xfrm>
          <a:prstGeom prst="rect">
            <a:avLst/>
          </a:prstGeom>
          <a:solidFill>
            <a:schemeClr val="bg1">
              <a:lumMod val="85000"/>
            </a:schemeClr>
          </a:solidFill>
        </p:spPr>
        <p:txBody>
          <a:bodyPr wrap="square">
            <a:spAutoFit/>
          </a:bodyPr>
          <a:lstStyle/>
          <a:p>
            <a:pPr defTabSz="609585" eaLnBrk="0" fontAlgn="base" hangingPunct="0">
              <a:spcBef>
                <a:spcPct val="0"/>
              </a:spcBef>
              <a:spcAft>
                <a:spcPct val="0"/>
              </a:spcAft>
              <a:defRPr/>
            </a:pPr>
            <a:r>
              <a:rPr lang="en-US" b="1" cap="small" dirty="0">
                <a:solidFill>
                  <a:srgbClr val="0066CC"/>
                </a:solidFill>
                <a:latin typeface="Calibri" panose="020F0502020204030204" pitchFamily="34" charset="0"/>
                <a:cs typeface="Calibri" panose="020F0502020204030204" pitchFamily="34" charset="0"/>
              </a:rPr>
              <a:t>Beam intensity</a:t>
            </a:r>
          </a:p>
        </p:txBody>
      </p:sp>
      <p:sp>
        <p:nvSpPr>
          <p:cNvPr id="13" name="Прямоугольник 12">
            <a:extLst>
              <a:ext uri="{FF2B5EF4-FFF2-40B4-BE49-F238E27FC236}">
                <a16:creationId xmlns:a16="http://schemas.microsoft.com/office/drawing/2014/main" id="{81DBD75C-DD5F-4408-9BE4-2D61715B63BC}"/>
              </a:ext>
            </a:extLst>
          </p:cNvPr>
          <p:cNvSpPr/>
          <p:nvPr/>
        </p:nvSpPr>
        <p:spPr>
          <a:xfrm>
            <a:off x="2189665" y="36142"/>
            <a:ext cx="8271175" cy="646331"/>
          </a:xfrm>
          <a:prstGeom prst="rect">
            <a:avLst/>
          </a:prstGeom>
        </p:spPr>
        <p:txBody>
          <a:bodyPr wrap="none">
            <a:spAutoFit/>
          </a:bodyPr>
          <a:lstStyle/>
          <a:p>
            <a:r>
              <a:rPr lang="en-US" sz="3600" b="1" cap="small" dirty="0">
                <a:solidFill>
                  <a:srgbClr val="0066CC"/>
                </a:solidFill>
                <a:latin typeface="Calibri" panose="020F0502020204030204" pitchFamily="34" charset="0"/>
                <a:cs typeface="Calibri" panose="020F0502020204030204" pitchFamily="34" charset="0"/>
              </a:rPr>
              <a:t>NICA: Booster commissioning. The first run</a:t>
            </a:r>
          </a:p>
        </p:txBody>
      </p:sp>
      <p:pic>
        <p:nvPicPr>
          <p:cNvPr id="15" name="Рисунок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49799" y="90489"/>
            <a:ext cx="1114535" cy="624749"/>
          </a:xfrm>
          <a:prstGeom prst="rect">
            <a:avLst/>
          </a:prstGeom>
        </p:spPr>
      </p:pic>
      <p:grpSp>
        <p:nvGrpSpPr>
          <p:cNvPr id="14" name="Группа 13">
            <a:extLst>
              <a:ext uri="{FF2B5EF4-FFF2-40B4-BE49-F238E27FC236}">
                <a16:creationId xmlns:a16="http://schemas.microsoft.com/office/drawing/2014/main" id="{FD164685-A5D2-41CE-A24A-74C283FF9B28}"/>
              </a:ext>
            </a:extLst>
          </p:cNvPr>
          <p:cNvGrpSpPr/>
          <p:nvPr/>
        </p:nvGrpSpPr>
        <p:grpSpPr>
          <a:xfrm>
            <a:off x="1" y="132670"/>
            <a:ext cx="1352550" cy="813904"/>
            <a:chOff x="1" y="132670"/>
            <a:chExt cx="1352550" cy="813904"/>
          </a:xfrm>
        </p:grpSpPr>
        <p:pic>
          <p:nvPicPr>
            <p:cNvPr id="16" name="Рисунок 15">
              <a:extLst>
                <a:ext uri="{FF2B5EF4-FFF2-40B4-BE49-F238E27FC236}">
                  <a16:creationId xmlns:a16="http://schemas.microsoft.com/office/drawing/2014/main" id="{40753843-1D9D-4DA8-B24F-E0DCEFA5C57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302" y="132670"/>
              <a:ext cx="813632" cy="678019"/>
            </a:xfrm>
            <a:prstGeom prst="rect">
              <a:avLst/>
            </a:prstGeom>
          </p:spPr>
        </p:pic>
        <p:sp>
          <p:nvSpPr>
            <p:cNvPr id="17" name="Прямоугольник 16">
              <a:extLst>
                <a:ext uri="{FF2B5EF4-FFF2-40B4-BE49-F238E27FC236}">
                  <a16:creationId xmlns:a16="http://schemas.microsoft.com/office/drawing/2014/main" id="{82270B09-3B0B-44B3-998A-5FCF3693C9D5}"/>
                </a:ext>
              </a:extLst>
            </p:cNvPr>
            <p:cNvSpPr/>
            <p:nvPr/>
          </p:nvSpPr>
          <p:spPr>
            <a:xfrm>
              <a:off x="1" y="900855"/>
              <a:ext cx="1352550" cy="45719"/>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Прямоугольник 2">
            <a:extLst>
              <a:ext uri="{FF2B5EF4-FFF2-40B4-BE49-F238E27FC236}">
                <a16:creationId xmlns:a16="http://schemas.microsoft.com/office/drawing/2014/main" id="{5FF4AA1D-C56A-5F45-B6FB-650B7599AD20}"/>
              </a:ext>
            </a:extLst>
          </p:cNvPr>
          <p:cNvSpPr/>
          <p:nvPr/>
        </p:nvSpPr>
        <p:spPr>
          <a:xfrm>
            <a:off x="2189665" y="3884681"/>
            <a:ext cx="2922595" cy="369332"/>
          </a:xfrm>
          <a:prstGeom prst="rect">
            <a:avLst/>
          </a:prstGeom>
        </p:spPr>
        <p:txBody>
          <a:bodyPr wrap="none">
            <a:spAutoFit/>
          </a:bodyPr>
          <a:lstStyle/>
          <a:p>
            <a:r>
              <a:rPr lang="ru-RU" altLang="en-US" i="1" dirty="0">
                <a:solidFill>
                  <a:schemeClr val="bg1"/>
                </a:solidFill>
                <a:ea typeface="Calibri" panose="020F0502020204030204" pitchFamily="34" charset="0"/>
                <a:cs typeface="Times New Roman" panose="02020603050405020304" pitchFamily="18" charset="0"/>
              </a:rPr>
              <a:t>7·10</a:t>
            </a:r>
            <a:r>
              <a:rPr lang="ru-RU" altLang="en-US" i="1" baseline="30000" dirty="0">
                <a:solidFill>
                  <a:schemeClr val="bg1"/>
                </a:solidFill>
                <a:ea typeface="Calibri" panose="020F0502020204030204" pitchFamily="34" charset="0"/>
                <a:cs typeface="Times New Roman" panose="02020603050405020304" pitchFamily="18" charset="0"/>
              </a:rPr>
              <a:t>10</a:t>
            </a:r>
            <a:r>
              <a:rPr lang="ru-RU" altLang="en-US" i="1" dirty="0">
                <a:solidFill>
                  <a:schemeClr val="bg1"/>
                </a:solidFill>
                <a:ea typeface="Calibri" panose="020F0502020204030204" pitchFamily="34" charset="0"/>
                <a:cs typeface="Times New Roman" panose="02020603050405020304" pitchFamily="18" charset="0"/>
              </a:rPr>
              <a:t> </a:t>
            </a:r>
            <a:r>
              <a:rPr lang="en-US" altLang="en-US" i="1" dirty="0">
                <a:solidFill>
                  <a:schemeClr val="bg1"/>
                </a:solidFill>
                <a:latin typeface="Calibri" panose="020F0502020204030204" pitchFamily="34" charset="0"/>
                <a:ea typeface="Calibri" panose="020F0502020204030204" pitchFamily="34" charset="0"/>
                <a:cs typeface="Times New Roman" panose="02020603050405020304" pitchFamily="18" charset="0"/>
              </a:rPr>
              <a:t>of circulating </a:t>
            </a:r>
            <a:r>
              <a:rPr lang="ru-RU" altLang="en-US" i="1" dirty="0" err="1">
                <a:solidFill>
                  <a:schemeClr val="bg1"/>
                </a:solidFill>
                <a:ea typeface="Calibri" panose="020F0502020204030204" pitchFamily="34" charset="0"/>
                <a:cs typeface="Times New Roman" panose="02020603050405020304" pitchFamily="18" charset="0"/>
              </a:rPr>
              <a:t>He</a:t>
            </a:r>
            <a:r>
              <a:rPr lang="en-US" altLang="en-US" i="1" baseline="30000" dirty="0">
                <a:solidFill>
                  <a:schemeClr val="bg1"/>
                </a:solidFill>
                <a:ea typeface="Calibri" panose="020F0502020204030204" pitchFamily="34" charset="0"/>
                <a:cs typeface="Times New Roman" panose="02020603050405020304" pitchFamily="18" charset="0"/>
              </a:rPr>
              <a:t>+</a:t>
            </a:r>
            <a:r>
              <a:rPr lang="ru-RU" altLang="en-US" i="1" baseline="30000" dirty="0">
                <a:solidFill>
                  <a:schemeClr val="bg1"/>
                </a:solidFill>
                <a:ea typeface="Calibri" panose="020F0502020204030204" pitchFamily="34" charset="0"/>
                <a:cs typeface="Times New Roman" panose="02020603050405020304" pitchFamily="18" charset="0"/>
              </a:rPr>
              <a:t>1</a:t>
            </a:r>
            <a:r>
              <a:rPr lang="ru-RU" altLang="en-US" i="1" dirty="0">
                <a:solidFill>
                  <a:schemeClr val="bg1"/>
                </a:solidFill>
                <a:ea typeface="Calibri" panose="020F0502020204030204" pitchFamily="34" charset="0"/>
                <a:cs typeface="Times New Roman" panose="02020603050405020304" pitchFamily="18" charset="0"/>
              </a:rPr>
              <a:t> </a:t>
            </a:r>
            <a:r>
              <a:rPr lang="en-US" altLang="en-US" i="1" dirty="0">
                <a:solidFill>
                  <a:schemeClr val="bg1"/>
                </a:solidFill>
                <a:latin typeface="Calibri" panose="020F0502020204030204" pitchFamily="34" charset="0"/>
                <a:ea typeface="Calibri" panose="020F0502020204030204" pitchFamily="34" charset="0"/>
                <a:cs typeface="Times New Roman" panose="02020603050405020304" pitchFamily="18" charset="0"/>
              </a:rPr>
              <a:t>ions</a:t>
            </a:r>
            <a:endParaRPr lang="ru-RU" dirty="0">
              <a:solidFill>
                <a:schemeClr val="bg1"/>
              </a:solidFill>
            </a:endParaRPr>
          </a:p>
        </p:txBody>
      </p:sp>
      <p:sp>
        <p:nvSpPr>
          <p:cNvPr id="4" name="Прямоугольник 3">
            <a:extLst>
              <a:ext uri="{FF2B5EF4-FFF2-40B4-BE49-F238E27FC236}">
                <a16:creationId xmlns:a16="http://schemas.microsoft.com/office/drawing/2014/main" id="{6ABCEE05-DE67-1843-AF49-77791E6770D1}"/>
              </a:ext>
            </a:extLst>
          </p:cNvPr>
          <p:cNvSpPr/>
          <p:nvPr/>
        </p:nvSpPr>
        <p:spPr>
          <a:xfrm>
            <a:off x="9121321" y="1203981"/>
            <a:ext cx="1801262" cy="369332"/>
          </a:xfrm>
          <a:prstGeom prst="rect">
            <a:avLst/>
          </a:prstGeom>
        </p:spPr>
        <p:txBody>
          <a:bodyPr wrap="none">
            <a:spAutoFit/>
          </a:bodyPr>
          <a:lstStyle/>
          <a:p>
            <a:r>
              <a:rPr lang="en-US" altLang="en-US" i="1" dirty="0">
                <a:solidFill>
                  <a:schemeClr val="bg1"/>
                </a:solidFill>
                <a:ea typeface="Calibri" panose="020F0502020204030204" pitchFamily="34" charset="0"/>
                <a:cs typeface="Times New Roman" panose="02020603050405020304" pitchFamily="18" charset="0"/>
              </a:rPr>
              <a:t>3.2 MeV/u beam </a:t>
            </a:r>
            <a:endParaRPr lang="ru-RU" dirty="0">
              <a:solidFill>
                <a:schemeClr val="bg1"/>
              </a:solidFill>
            </a:endParaRPr>
          </a:p>
        </p:txBody>
      </p:sp>
      <p:sp>
        <p:nvSpPr>
          <p:cNvPr id="18" name="Прямоугольник 17">
            <a:extLst>
              <a:ext uri="{FF2B5EF4-FFF2-40B4-BE49-F238E27FC236}">
                <a16:creationId xmlns:a16="http://schemas.microsoft.com/office/drawing/2014/main" id="{68C5EA3A-9058-0C4A-A5D4-D389F4F3375F}"/>
              </a:ext>
            </a:extLst>
          </p:cNvPr>
          <p:cNvSpPr/>
          <p:nvPr/>
        </p:nvSpPr>
        <p:spPr>
          <a:xfrm>
            <a:off x="7806294" y="4621037"/>
            <a:ext cx="2513637" cy="923330"/>
          </a:xfrm>
          <a:prstGeom prst="rect">
            <a:avLst/>
          </a:prstGeom>
        </p:spPr>
        <p:txBody>
          <a:bodyPr wrap="none">
            <a:spAutoFit/>
          </a:bodyPr>
          <a:lstStyle/>
          <a:p>
            <a:r>
              <a:rPr lang="en-US" altLang="en-US" i="1" dirty="0">
                <a:solidFill>
                  <a:schemeClr val="bg1"/>
                </a:solidFill>
                <a:ea typeface="Calibri" panose="020F0502020204030204" pitchFamily="34" charset="0"/>
                <a:cs typeface="Times New Roman" panose="02020603050405020304" pitchFamily="18" charset="0"/>
              </a:rPr>
              <a:t>B = 1.8 T</a:t>
            </a:r>
          </a:p>
          <a:p>
            <a:r>
              <a:rPr lang="en-US" i="1" dirty="0" err="1">
                <a:solidFill>
                  <a:schemeClr val="bg1"/>
                </a:solidFill>
                <a:cs typeface="Times New Roman" panose="02020603050405020304" pitchFamily="18" charset="0"/>
              </a:rPr>
              <a:t>Energy_eqv</a:t>
            </a:r>
            <a:r>
              <a:rPr lang="en-US" i="1" dirty="0">
                <a:solidFill>
                  <a:schemeClr val="bg1"/>
                </a:solidFill>
                <a:cs typeface="Times New Roman" panose="02020603050405020304" pitchFamily="18" charset="0"/>
              </a:rPr>
              <a:t> = 600 </a:t>
            </a:r>
            <a:r>
              <a:rPr lang="en-US" i="1" dirty="0" err="1">
                <a:solidFill>
                  <a:schemeClr val="bg1"/>
                </a:solidFill>
                <a:cs typeface="Times New Roman" panose="02020603050405020304" pitchFamily="18" charset="0"/>
              </a:rPr>
              <a:t>Mev</a:t>
            </a:r>
            <a:r>
              <a:rPr lang="en-US" i="1" dirty="0">
                <a:solidFill>
                  <a:schemeClr val="bg1"/>
                </a:solidFill>
                <a:cs typeface="Times New Roman" panose="02020603050405020304" pitchFamily="18" charset="0"/>
              </a:rPr>
              <a:t>/u</a:t>
            </a:r>
          </a:p>
          <a:p>
            <a:r>
              <a:rPr lang="en-US" i="1" dirty="0">
                <a:solidFill>
                  <a:schemeClr val="bg1"/>
                </a:solidFill>
                <a:cs typeface="Times New Roman" panose="02020603050405020304" pitchFamily="18" charset="0"/>
              </a:rPr>
              <a:t>Cycle 4 s</a:t>
            </a:r>
            <a:endParaRPr lang="ru-RU" dirty="0">
              <a:solidFill>
                <a:schemeClr val="bg1"/>
              </a:solidFill>
            </a:endParaRPr>
          </a:p>
        </p:txBody>
      </p:sp>
    </p:spTree>
    <p:extLst>
      <p:ext uri="{BB962C8B-B14F-4D97-AF65-F5344CB8AC3E}">
        <p14:creationId xmlns:p14="http://schemas.microsoft.com/office/powerpoint/2010/main" val="102125729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ru-RU" sz="1800" b="1"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ru-RU" sz="1800" b="1"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33">
      <a:dk1>
        <a:sysClr val="windowText" lastClr="000000"/>
      </a:dk1>
      <a:lt1>
        <a:sysClr val="window" lastClr="FFFFFF"/>
      </a:lt1>
      <a:dk2>
        <a:srgbClr val="44546A"/>
      </a:dk2>
      <a:lt2>
        <a:srgbClr val="E7E6E6"/>
      </a:lt2>
      <a:accent1>
        <a:srgbClr val="4BB41C"/>
      </a:accent1>
      <a:accent2>
        <a:srgbClr val="EDC11A"/>
      </a:accent2>
      <a:accent3>
        <a:srgbClr val="EC3014"/>
      </a:accent3>
      <a:accent4>
        <a:srgbClr val="024852"/>
      </a:accent4>
      <a:accent5>
        <a:srgbClr val="4BB41C"/>
      </a:accent5>
      <a:accent6>
        <a:srgbClr val="EDC11A"/>
      </a:accent6>
      <a:hlink>
        <a:srgbClr val="0563C1"/>
      </a:hlink>
      <a:folHlink>
        <a:srgbClr val="954F72"/>
      </a:folHlink>
    </a:clrScheme>
    <a:fontScheme name="Modern 01">
      <a:majorFont>
        <a:latin typeface="Century Gothic"/>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2681</TotalTime>
  <Words>7458</Words>
  <Application>Microsoft Office PowerPoint</Application>
  <PresentationFormat>Широкоэкранный</PresentationFormat>
  <Paragraphs>857</Paragraphs>
  <Slides>59</Slides>
  <Notes>59</Notes>
  <HiddenSlides>0</HiddenSlides>
  <MMClips>0</MMClips>
  <ScaleCrop>false</ScaleCrop>
  <HeadingPairs>
    <vt:vector size="8" baseType="variant">
      <vt:variant>
        <vt:lpstr>Использованные шрифты</vt:lpstr>
      </vt:variant>
      <vt:variant>
        <vt:i4>15</vt:i4>
      </vt:variant>
      <vt:variant>
        <vt:lpstr>Тема</vt:lpstr>
      </vt:variant>
      <vt:variant>
        <vt:i4>19</vt:i4>
      </vt:variant>
      <vt:variant>
        <vt:lpstr>Внедренные серверы OLE</vt:lpstr>
      </vt:variant>
      <vt:variant>
        <vt:i4>1</vt:i4>
      </vt:variant>
      <vt:variant>
        <vt:lpstr>Заголовки слайдов</vt:lpstr>
      </vt:variant>
      <vt:variant>
        <vt:i4>59</vt:i4>
      </vt:variant>
    </vt:vector>
  </HeadingPairs>
  <TitlesOfParts>
    <vt:vector size="94" baseType="lpstr">
      <vt:lpstr>Arial</vt:lpstr>
      <vt:lpstr>Arial Narrow</vt:lpstr>
      <vt:lpstr>Blogger Sans</vt:lpstr>
      <vt:lpstr>Cabin</vt:lpstr>
      <vt:lpstr>Calibri</vt:lpstr>
      <vt:lpstr>Calibri Light</vt:lpstr>
      <vt:lpstr>Century Gothic</vt:lpstr>
      <vt:lpstr>Constantia</vt:lpstr>
      <vt:lpstr>Noto Sans ExtCond Light</vt:lpstr>
      <vt:lpstr>Segoe UI Light</vt:lpstr>
      <vt:lpstr>Symbol</vt:lpstr>
      <vt:lpstr>Times new roman</vt:lpstr>
      <vt:lpstr>Times new roman</vt:lpstr>
      <vt:lpstr>Ubuntu</vt:lpstr>
      <vt:lpstr>Wingdings</vt:lpstr>
      <vt:lpstr>Тема Office</vt:lpstr>
      <vt:lpstr>Office Theme</vt:lpstr>
      <vt:lpstr>1_Тема Office</vt:lpstr>
      <vt:lpstr>2_Тема Office</vt:lpstr>
      <vt:lpstr>3_Тема Office</vt:lpstr>
      <vt:lpstr>4_Тема Office</vt:lpstr>
      <vt:lpstr>5_Тема Office</vt:lpstr>
      <vt:lpstr>15_Тема Office</vt:lpstr>
      <vt:lpstr>6_Тема Office</vt:lpstr>
      <vt:lpstr>7_Тема Office</vt:lpstr>
      <vt:lpstr>8_Тема Office</vt:lpstr>
      <vt:lpstr>9_Тема Office</vt:lpstr>
      <vt:lpstr>10_Тема Office</vt:lpstr>
      <vt:lpstr>1_Office Theme</vt:lpstr>
      <vt:lpstr>11_Тема Office</vt:lpstr>
      <vt:lpstr>12_Тема Office</vt:lpstr>
      <vt:lpstr>13_Тема Office</vt:lpstr>
      <vt:lpstr>Оформление по умолчанию</vt:lpstr>
      <vt:lpstr>2_Office Theme</vt:lpstr>
      <vt:lpstr>Graph</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The DANSS</vt:lpstr>
      <vt:lpstr>FLNP User Programme</vt:lpstr>
      <vt:lpstr>Development of the concept for a new neutron source of JINR</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JINR directorate and researchers meet representatives of Chilean science</vt:lpstr>
      <vt:lpstr>European Physical Society and JINR to strengthen cooperation</vt:lpstr>
      <vt:lpstr>              JINR Information Centre opened in Cairo</vt:lpstr>
      <vt:lpstr>2 Waves of the Programme are finished  50 students from 15 countries (Belarus, Brazil, China, Cuba, Czech Republic, Egypt, France, India, Mexico, Poland, Romania, Russia, UK, Ukraine, Uzbekistan) participated</vt:lpstr>
      <vt:lpstr>Презентация PowerPoint</vt:lpstr>
      <vt:lpstr>Презентация PowerPoint</vt:lpstr>
      <vt:lpstr>Презентация PowerPoint</vt:lpstr>
      <vt:lpstr>Презентация PowerPoint</vt:lpstr>
      <vt:lpstr>Permanent exhibition dedicated to the 65th anniversary of JINR</vt:lpstr>
      <vt:lpstr>Презентация PowerPoint</vt:lpstr>
      <vt:lpstr>Презентация PowerPoint</vt:lpstr>
      <vt:lpstr>Презентация PowerPoint</vt:lpstr>
      <vt:lpstr>Презентация PowerPoint</vt:lpstr>
      <vt:lpstr>Презентация PowerPoint</vt:lpstr>
      <vt:lpstr>The DANSS results &amp; plans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Discovery of Surface-Enhanced Raman Scattering (SERS) followed by evolution of optical systems and nanoengineering approaches has paved a way to detection of essential organic molecules on solid SERS-active substrates from solutions at concentrations attributed to single molecule ones, i.e. below 10-15 M</vt:lpstr>
      <vt:lpstr>Презентация PowerPoint</vt:lpstr>
      <vt:lpstr>Презентация PowerPoint</vt:lpstr>
      <vt:lpstr>Презентация PowerPoint</vt:lpstr>
      <vt:lpstr>Презентация PowerPoint</vt:lpstr>
      <vt:lpstr>Презентация PowerPoint</vt:lpstr>
      <vt:lpstr>To ensure the effective use of JINR facilities  and expertise </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Oleg Belov</dc:creator>
  <cp:lastModifiedBy>Oleg Belov</cp:lastModifiedBy>
  <cp:revision>345</cp:revision>
  <cp:lastPrinted>2021-02-18T10:43:56Z</cp:lastPrinted>
  <dcterms:created xsi:type="dcterms:W3CDTF">2021-02-04T12:27:52Z</dcterms:created>
  <dcterms:modified xsi:type="dcterms:W3CDTF">2021-02-18T10:50:37Z</dcterms:modified>
</cp:coreProperties>
</file>