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290" r:id="rId2"/>
    <p:sldId id="278" r:id="rId3"/>
    <p:sldId id="314" r:id="rId4"/>
    <p:sldId id="307" r:id="rId5"/>
    <p:sldId id="295" r:id="rId6"/>
    <p:sldId id="310" r:id="rId7"/>
    <p:sldId id="311" r:id="rId8"/>
    <p:sldId id="309" r:id="rId9"/>
    <p:sldId id="296" r:id="rId10"/>
    <p:sldId id="313" r:id="rId11"/>
    <p:sldId id="312" r:id="rId12"/>
    <p:sldId id="317" r:id="rId13"/>
    <p:sldId id="323" r:id="rId14"/>
    <p:sldId id="319" r:id="rId15"/>
    <p:sldId id="316" r:id="rId16"/>
    <p:sldId id="304" r:id="rId17"/>
    <p:sldId id="302" r:id="rId18"/>
    <p:sldId id="320" r:id="rId19"/>
    <p:sldId id="321" r:id="rId20"/>
    <p:sldId id="32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F9900"/>
    <a:srgbClr val="FFFF00"/>
    <a:srgbClr val="A9E067"/>
    <a:srgbClr val="CC3300"/>
    <a:srgbClr val="F61AB2"/>
    <a:srgbClr val="FF6600"/>
    <a:srgbClr val="008000"/>
    <a:srgbClr val="FF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400" autoAdjust="0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FF132-1580-4B9B-8808-C72C8AA0145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D5A19-10C5-4AF1-A06F-2E19F6EB99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870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D5A19-10C5-4AF1-A06F-2E19F6EB998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768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74E9-87D2-4094-A357-1B93ED2EBB5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A567-39CF-4B03-A9CB-E0DE9BC6F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932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74E9-87D2-4094-A357-1B93ED2EBB5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A567-39CF-4B03-A9CB-E0DE9BC6F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69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74E9-87D2-4094-A357-1B93ED2EBB5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A567-39CF-4B03-A9CB-E0DE9BC6F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57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74E9-87D2-4094-A357-1B93ED2EBB5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A567-39CF-4B03-A9CB-E0DE9BC6F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74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74E9-87D2-4094-A357-1B93ED2EBB5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A567-39CF-4B03-A9CB-E0DE9BC6F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70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74E9-87D2-4094-A357-1B93ED2EBB5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A567-39CF-4B03-A9CB-E0DE9BC6F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13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74E9-87D2-4094-A357-1B93ED2EBB5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A567-39CF-4B03-A9CB-E0DE9BC6F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693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74E9-87D2-4094-A357-1B93ED2EBB5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A567-39CF-4B03-A9CB-E0DE9BC6F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045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74E9-87D2-4094-A357-1B93ED2EBB5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A567-39CF-4B03-A9CB-E0DE9BC6F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189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74E9-87D2-4094-A357-1B93ED2EBB5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A567-39CF-4B03-A9CB-E0DE9BC6F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20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474E9-87D2-4094-A357-1B93ED2EBB5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A567-39CF-4B03-A9CB-E0DE9BC6F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950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474E9-87D2-4094-A357-1B93ED2EBB5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A567-39CF-4B03-A9CB-E0DE9BC6F2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16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309360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6" y="781051"/>
            <a:ext cx="6346612" cy="50101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31486" y="2057253"/>
            <a:ext cx="5615267" cy="2800767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8080"/>
                </a:solidFill>
              </a:rPr>
              <a:t>Реализация проекта ЦКП «СКИФ» в ИЯФ </a:t>
            </a:r>
            <a:r>
              <a:rPr lang="ru-RU" sz="3600" b="1" dirty="0" err="1" smtClean="0">
                <a:solidFill>
                  <a:srgbClr val="008080"/>
                </a:solidFill>
              </a:rPr>
              <a:t>им.Г.И.Будкера</a:t>
            </a:r>
            <a:r>
              <a:rPr lang="ru-RU" sz="3600" b="1" dirty="0" smtClean="0">
                <a:solidFill>
                  <a:srgbClr val="008080"/>
                </a:solidFill>
              </a:rPr>
              <a:t> СО РАН</a:t>
            </a:r>
          </a:p>
          <a:p>
            <a:pPr algn="ctr"/>
            <a:endParaRPr lang="ru-RU" sz="3600" b="1" dirty="0" smtClean="0">
              <a:solidFill>
                <a:srgbClr val="008080"/>
              </a:solidFill>
            </a:endParaRPr>
          </a:p>
          <a:p>
            <a:pPr algn="ctr"/>
            <a:r>
              <a:rPr lang="ru-RU" sz="3200" dirty="0" smtClean="0"/>
              <a:t>П.В. Логачев 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361" y="455830"/>
            <a:ext cx="3118310" cy="130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6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85385" y="158829"/>
            <a:ext cx="3570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Источники излучения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506" y="61607"/>
            <a:ext cx="4177553" cy="614615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5" y="682049"/>
            <a:ext cx="7673634" cy="213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32513" y="3322738"/>
            <a:ext cx="3213100" cy="2377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882" y="2904840"/>
            <a:ext cx="4921624" cy="298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7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85385" y="158829"/>
            <a:ext cx="37497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Шесть первых станций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6046" y="862772"/>
            <a:ext cx="1068741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</a:t>
            </a:r>
            <a:r>
              <a:rPr lang="ru-RU" dirty="0" smtClean="0"/>
              <a:t>) </a:t>
            </a:r>
            <a:r>
              <a:rPr lang="ru-RU" b="1" dirty="0" smtClean="0">
                <a:solidFill>
                  <a:srgbClr val="008080"/>
                </a:solidFill>
              </a:rPr>
              <a:t>«</a:t>
            </a:r>
            <a:r>
              <a:rPr lang="ru-RU" b="1" dirty="0" err="1" smtClean="0">
                <a:solidFill>
                  <a:srgbClr val="008080"/>
                </a:solidFill>
              </a:rPr>
              <a:t>Микрофокус</a:t>
            </a:r>
            <a:r>
              <a:rPr lang="ru-RU" b="1" dirty="0" smtClean="0">
                <a:solidFill>
                  <a:srgbClr val="008080"/>
                </a:solidFill>
              </a:rPr>
              <a:t>» </a:t>
            </a:r>
            <a:r>
              <a:rPr lang="ru-RU" dirty="0">
                <a:solidFill>
                  <a:srgbClr val="FF9900"/>
                </a:solidFill>
              </a:rPr>
              <a:t>(14.4-35 кэВ) </a:t>
            </a:r>
            <a:r>
              <a:rPr lang="ru-RU" dirty="0"/>
              <a:t>– </a:t>
            </a:r>
            <a:r>
              <a:rPr lang="ru-RU" dirty="0" smtClean="0"/>
              <a:t>исследование </a:t>
            </a:r>
            <a:r>
              <a:rPr lang="ru-RU" dirty="0" err="1" smtClean="0"/>
              <a:t>биомакромолекул</a:t>
            </a:r>
            <a:r>
              <a:rPr lang="ru-RU" dirty="0"/>
              <a:t>, магнитных материалов и вещества, в </a:t>
            </a:r>
            <a:r>
              <a:rPr lang="ru-RU" dirty="0" err="1" smtClean="0"/>
              <a:t>т.ч</a:t>
            </a:r>
            <a:r>
              <a:rPr lang="ru-RU" dirty="0" smtClean="0"/>
              <a:t>. </a:t>
            </a:r>
            <a:r>
              <a:rPr lang="ru-RU" dirty="0"/>
              <a:t>в экстремальных условиях</a:t>
            </a:r>
            <a:r>
              <a:rPr lang="ru-RU" dirty="0" smtClean="0"/>
              <a:t>, неразрушающая томография микро- </a:t>
            </a:r>
            <a:r>
              <a:rPr lang="ru-RU" dirty="0"/>
              <a:t>и </a:t>
            </a:r>
            <a:r>
              <a:rPr lang="ru-RU" dirty="0" err="1" smtClean="0"/>
              <a:t>наносистем</a:t>
            </a:r>
            <a:r>
              <a:rPr lang="ru-RU" dirty="0" smtClean="0"/>
              <a:t>;</a:t>
            </a:r>
          </a:p>
          <a:p>
            <a:r>
              <a:rPr lang="ru-RU" dirty="0" smtClean="0"/>
              <a:t>2) </a:t>
            </a:r>
            <a:r>
              <a:rPr lang="ru-RU" b="1" dirty="0" smtClean="0">
                <a:solidFill>
                  <a:srgbClr val="008080"/>
                </a:solidFill>
              </a:rPr>
              <a:t>«Структурная диагностика» </a:t>
            </a:r>
            <a:r>
              <a:rPr lang="ru-RU" dirty="0" smtClean="0">
                <a:solidFill>
                  <a:srgbClr val="FF9900"/>
                </a:solidFill>
              </a:rPr>
              <a:t>(5-35 кэВ) </a:t>
            </a:r>
            <a:r>
              <a:rPr lang="ru-RU" dirty="0" smtClean="0"/>
              <a:t>– широкий спектр исследовательских и технологических задач, решаемых методами рентгеновской дифракции; </a:t>
            </a:r>
          </a:p>
          <a:p>
            <a:r>
              <a:rPr lang="ru-RU" dirty="0" smtClean="0"/>
              <a:t>3</a:t>
            </a:r>
            <a:r>
              <a:rPr lang="ru-RU" dirty="0"/>
              <a:t>) </a:t>
            </a:r>
            <a:r>
              <a:rPr lang="ru-RU" b="1" dirty="0" smtClean="0">
                <a:solidFill>
                  <a:srgbClr val="008080"/>
                </a:solidFill>
              </a:rPr>
              <a:t>«Быстропротекающие </a:t>
            </a:r>
            <a:r>
              <a:rPr lang="ru-RU" b="1" dirty="0">
                <a:solidFill>
                  <a:srgbClr val="008080"/>
                </a:solidFill>
              </a:rPr>
              <a:t>процессы» </a:t>
            </a:r>
            <a:r>
              <a:rPr lang="ru-RU" dirty="0">
                <a:solidFill>
                  <a:srgbClr val="FF9900"/>
                </a:solidFill>
              </a:rPr>
              <a:t>(15-100 кэВ) </a:t>
            </a:r>
            <a:r>
              <a:rPr lang="ru-RU" dirty="0"/>
              <a:t>– </a:t>
            </a:r>
            <a:r>
              <a:rPr lang="ru-RU" dirty="0" smtClean="0"/>
              <a:t>исследования </a:t>
            </a:r>
            <a:r>
              <a:rPr lang="ru-RU" dirty="0"/>
              <a:t>с высоким временным </a:t>
            </a:r>
            <a:r>
              <a:rPr lang="ru-RU" dirty="0" smtClean="0"/>
              <a:t>разрешением </a:t>
            </a:r>
            <a:r>
              <a:rPr lang="ru-RU" dirty="0"/>
              <a:t>при высоких температурах и давлениях, </a:t>
            </a:r>
            <a:r>
              <a:rPr lang="ru-RU" dirty="0" smtClean="0"/>
              <a:t>изучение воздействия </a:t>
            </a:r>
            <a:r>
              <a:rPr lang="ru-RU" dirty="0"/>
              <a:t>ударных, детонационных волн</a:t>
            </a:r>
            <a:r>
              <a:rPr lang="ru-RU" dirty="0" smtClean="0"/>
              <a:t>, </a:t>
            </a:r>
            <a:r>
              <a:rPr lang="ru-RU" dirty="0"/>
              <a:t>лазерного </a:t>
            </a:r>
            <a:r>
              <a:rPr lang="ru-RU" dirty="0" smtClean="0"/>
              <a:t>излучения </a:t>
            </a:r>
            <a:r>
              <a:rPr lang="ru-RU" dirty="0"/>
              <a:t>и т.п</a:t>
            </a:r>
            <a:r>
              <a:rPr lang="ru-RU" dirty="0" smtClean="0"/>
              <a:t>.;</a:t>
            </a:r>
          </a:p>
          <a:p>
            <a:r>
              <a:rPr lang="ru-RU" dirty="0" smtClean="0"/>
              <a:t>4</a:t>
            </a:r>
            <a:r>
              <a:rPr lang="ru-RU" dirty="0"/>
              <a:t>) </a:t>
            </a:r>
            <a:r>
              <a:rPr lang="ru-RU" b="1" dirty="0" smtClean="0">
                <a:solidFill>
                  <a:srgbClr val="008080"/>
                </a:solidFill>
              </a:rPr>
              <a:t>«XA</a:t>
            </a:r>
            <a:r>
              <a:rPr lang="en-US" b="1" dirty="0">
                <a:solidFill>
                  <a:srgbClr val="008080"/>
                </a:solidFill>
              </a:rPr>
              <a:t>F</a:t>
            </a:r>
            <a:r>
              <a:rPr lang="ru-RU" b="1" dirty="0">
                <a:solidFill>
                  <a:srgbClr val="008080"/>
                </a:solidFill>
              </a:rPr>
              <a:t>S-спектроскопия и магнитный дихроизм» </a:t>
            </a:r>
            <a:r>
              <a:rPr lang="ru-RU" dirty="0">
                <a:solidFill>
                  <a:srgbClr val="FF9900"/>
                </a:solidFill>
              </a:rPr>
              <a:t>(2.5-35 кэВ) </a:t>
            </a:r>
            <a:r>
              <a:rPr lang="ru-RU" dirty="0"/>
              <a:t>– </a:t>
            </a:r>
            <a:r>
              <a:rPr lang="ru-RU" dirty="0" smtClean="0"/>
              <a:t>исследование </a:t>
            </a:r>
            <a:r>
              <a:rPr lang="ru-RU" dirty="0"/>
              <a:t>локальной пространственной, электронной и магнитной структуры кристаллических и аморфных материалов, молекулярных кристаллов, жидкостей и газов, а также тяжелых элементов (с содержанием до 0.001%) в биологической матрице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smtClean="0"/>
              <a:t>5) </a:t>
            </a:r>
            <a:r>
              <a:rPr lang="ru-RU" b="1" dirty="0" smtClean="0">
                <a:solidFill>
                  <a:srgbClr val="008080"/>
                </a:solidFill>
              </a:rPr>
              <a:t>«Диагностика в высокоэнергетическом рентгеновском диапазоне»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9900"/>
                </a:solidFill>
              </a:rPr>
              <a:t>(30-150 кэВ</a:t>
            </a:r>
            <a:r>
              <a:rPr lang="ru-RU" dirty="0">
                <a:solidFill>
                  <a:srgbClr val="FF9900"/>
                </a:solidFill>
              </a:rPr>
              <a:t>) </a:t>
            </a:r>
            <a:r>
              <a:rPr lang="ru-RU" dirty="0"/>
              <a:t>– </a:t>
            </a:r>
            <a:r>
              <a:rPr lang="ru-RU" dirty="0" smtClean="0"/>
              <a:t>высококонтрастные изображения </a:t>
            </a:r>
            <a:r>
              <a:rPr lang="en-US" dirty="0"/>
              <a:t>c</a:t>
            </a:r>
            <a:r>
              <a:rPr lang="ru-RU" dirty="0"/>
              <a:t> </a:t>
            </a:r>
            <a:r>
              <a:rPr lang="ru-RU" dirty="0" smtClean="0"/>
              <a:t>малым </a:t>
            </a:r>
            <a:r>
              <a:rPr lang="ru-RU" dirty="0"/>
              <a:t>пространственным разрешением в жестком рентгеновском диапазоне </a:t>
            </a:r>
            <a:r>
              <a:rPr lang="ru-RU" dirty="0" smtClean="0"/>
              <a:t>для </a:t>
            </a:r>
            <a:r>
              <a:rPr lang="ru-RU" dirty="0"/>
              <a:t>медицины, материаловедения, археологии и палеонтологии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6) </a:t>
            </a:r>
            <a:r>
              <a:rPr lang="ru-RU" b="1" dirty="0" smtClean="0">
                <a:solidFill>
                  <a:srgbClr val="008080"/>
                </a:solidFill>
              </a:rPr>
              <a:t>«Электронная </a:t>
            </a:r>
            <a:r>
              <a:rPr lang="ru-RU" b="1" dirty="0">
                <a:solidFill>
                  <a:srgbClr val="008080"/>
                </a:solidFill>
              </a:rPr>
              <a:t>структура» </a:t>
            </a:r>
            <a:r>
              <a:rPr lang="ru-RU" dirty="0">
                <a:solidFill>
                  <a:srgbClr val="FF9900"/>
                </a:solidFill>
              </a:rPr>
              <a:t>(0.02-1.9 кэВ) </a:t>
            </a:r>
            <a:r>
              <a:rPr lang="ru-RU" dirty="0"/>
              <a:t>– </a:t>
            </a:r>
            <a:r>
              <a:rPr lang="ru-RU" dirty="0" smtClean="0"/>
              <a:t>исследование </a:t>
            </a:r>
            <a:r>
              <a:rPr lang="ru-RU" dirty="0"/>
              <a:t>электронных свойств и химического состава поверхности широкого класса функциональных материалов (катализаторы, полупроводниковые структуры, углеродные материалы, многослойные покрытия, тонкие плёнки и другие).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0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85385" y="158829"/>
            <a:ext cx="28119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Проектирование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4702" y="969966"/>
            <a:ext cx="1085625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08.04.2020 заключен государственный контракт на выполнение проектных и изыскательских работ по объекту ЦКП «СКИФ» </a:t>
            </a:r>
            <a:r>
              <a:rPr lang="ru-RU" sz="2000" dirty="0" smtClean="0"/>
              <a:t>между </a:t>
            </a:r>
            <a:r>
              <a:rPr lang="ru-RU" sz="2000" dirty="0"/>
              <a:t>ФКУ «ДЕЗ СКИТР» и АО «ЦПТИ», проектировщик получил от </a:t>
            </a:r>
            <a:r>
              <a:rPr lang="ru-RU" sz="2000" dirty="0" smtClean="0"/>
              <a:t>застройщика </a:t>
            </a:r>
            <a:r>
              <a:rPr lang="ru-RU" sz="2000" dirty="0"/>
              <a:t>ИК СО РАН </a:t>
            </a:r>
            <a:r>
              <a:rPr lang="ru-RU" sz="2000" dirty="0" smtClean="0"/>
              <a:t>полный </a:t>
            </a:r>
            <a:r>
              <a:rPr lang="ru-RU" sz="2000" dirty="0"/>
              <a:t>комплект исходных данных для проектирования, начато проектирование</a:t>
            </a:r>
            <a:r>
              <a:rPr lang="ru-RU" sz="2000" dirty="0" smtClean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29.09.2020 Дополнительным соглашением </a:t>
            </a:r>
            <a:r>
              <a:rPr lang="ru-RU" sz="2000" dirty="0" smtClean="0"/>
              <a:t>в </a:t>
            </a:r>
            <a:r>
              <a:rPr lang="ru-RU" sz="2000" dirty="0"/>
              <a:t>государственный контракт </a:t>
            </a:r>
            <a:r>
              <a:rPr lang="ru-RU" sz="2000" dirty="0" smtClean="0"/>
              <a:t>внесено </a:t>
            </a:r>
            <a:r>
              <a:rPr lang="ru-RU" sz="2000" dirty="0"/>
              <a:t>изменение в части замены стороны государственного заказчика – ФКУ «ДЕЗ СКИТР» на Институт катализа СО РАН</a:t>
            </a:r>
            <a:r>
              <a:rPr lang="ru-RU" sz="2000" dirty="0" smtClean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29.12.2020 в рамках выполнения государственного контракта на выполнение проектных и изыскательских работ по объекту ЦКП «СКИФ» </a:t>
            </a:r>
            <a:r>
              <a:rPr lang="ru-RU" sz="2000" dirty="0" smtClean="0"/>
              <a:t>представило </a:t>
            </a:r>
            <a:r>
              <a:rPr lang="ru-RU" sz="2000" dirty="0"/>
              <a:t>в ИК СО РАН электронную и печатную </a:t>
            </a:r>
            <a:r>
              <a:rPr lang="ru-RU" sz="2000" dirty="0" smtClean="0"/>
              <a:t>версии проектной </a:t>
            </a:r>
            <a:r>
              <a:rPr lang="ru-RU" sz="2000" dirty="0"/>
              <a:t>документации</a:t>
            </a:r>
            <a:r>
              <a:rPr lang="ru-RU" sz="2000" dirty="0" smtClean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smtClean="0"/>
              <a:t>11.01.2021 </a:t>
            </a:r>
            <a:r>
              <a:rPr lang="ru-RU" sz="2000" dirty="0"/>
              <a:t>Институтом катализа СО РАН начата проверка </a:t>
            </a:r>
            <a:r>
              <a:rPr lang="ru-RU" sz="2000" dirty="0" smtClean="0"/>
              <a:t>проектной </a:t>
            </a:r>
            <a:r>
              <a:rPr lang="ru-RU" sz="2000" dirty="0"/>
              <a:t>документации объекта ЦКП «СКИФ».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0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85385" y="158829"/>
            <a:ext cx="2132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Архитектура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85" y="736578"/>
            <a:ext cx="3919062" cy="537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083859" y="1733718"/>
            <a:ext cx="125506" cy="138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вал 3"/>
          <p:cNvSpPr/>
          <p:nvPr/>
        </p:nvSpPr>
        <p:spPr>
          <a:xfrm>
            <a:off x="2234607" y="2633718"/>
            <a:ext cx="972000" cy="97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727322" y="1566918"/>
            <a:ext cx="333600" cy="333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21166887">
            <a:off x="2737396" y="1754816"/>
            <a:ext cx="45719" cy="27011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146612" y="2872154"/>
            <a:ext cx="439677" cy="73356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874659" y="2672254"/>
            <a:ext cx="439677" cy="73356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660" y="158829"/>
            <a:ext cx="5375910" cy="30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660" y="3039036"/>
            <a:ext cx="5375910" cy="300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442674" y="5469619"/>
            <a:ext cx="2287229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Генплан ЦКП «СКИФ»</a:t>
            </a:r>
          </a:p>
          <a:p>
            <a:pPr algn="ctr"/>
            <a:r>
              <a:rPr lang="ru-RU" dirty="0" smtClean="0"/>
              <a:t>Декабрь 2020 г.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5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85385" y="158829"/>
            <a:ext cx="17508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3</a:t>
            </a:r>
            <a:r>
              <a:rPr lang="en-US" sz="2800" b="1" dirty="0" smtClean="0">
                <a:solidFill>
                  <a:srgbClr val="008080"/>
                </a:solidFill>
              </a:rPr>
              <a:t>D </a:t>
            </a:r>
            <a:r>
              <a:rPr lang="ru-RU" sz="2800" b="1" dirty="0" smtClean="0">
                <a:solidFill>
                  <a:srgbClr val="008080"/>
                </a:solidFill>
              </a:rPr>
              <a:t>проект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81" y="1136565"/>
            <a:ext cx="4606821" cy="221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532" y="277004"/>
            <a:ext cx="5195092" cy="25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82" y="3621691"/>
            <a:ext cx="4606821" cy="228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90" y="3105151"/>
            <a:ext cx="5018234" cy="295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945" y="1770670"/>
            <a:ext cx="2957479" cy="250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80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85385" y="158829"/>
            <a:ext cx="4506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Подготовка к строительству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80118" y="869106"/>
            <a:ext cx="1106841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Проведены работы по инженерным изысканиям на площадке </a:t>
            </a:r>
            <a:r>
              <a:rPr lang="ru-RU" sz="2400" dirty="0" smtClean="0"/>
              <a:t>строительства. Согласован </a:t>
            </a:r>
            <a:r>
              <a:rPr lang="ru-RU" sz="2400" dirty="0"/>
              <a:t>генеральный план размещения зданий и сооружений ЦКП «СКИФ».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Согласно генплана, площадь </a:t>
            </a:r>
            <a:r>
              <a:rPr lang="ru-RU" sz="2400" dirty="0"/>
              <a:t>участка </a:t>
            </a:r>
            <a:r>
              <a:rPr lang="ru-RU" sz="2400" dirty="0" smtClean="0"/>
              <a:t>увеличена </a:t>
            </a:r>
            <a:r>
              <a:rPr lang="ru-RU" sz="2400" dirty="0"/>
              <a:t>путем объединения двух смежных земельных </a:t>
            </a:r>
            <a:r>
              <a:rPr lang="ru-RU" sz="2400" dirty="0" smtClean="0"/>
              <a:t>участков.</a:t>
            </a:r>
            <a:endParaRPr lang="ru-RU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err="1" smtClean="0"/>
              <a:t>Ресурсоснабжающими</a:t>
            </a:r>
            <a:r>
              <a:rPr lang="ru-RU" sz="2400" dirty="0" smtClean="0"/>
              <a:t> организациями НСО </a:t>
            </a:r>
            <a:r>
              <a:rPr lang="ru-RU" sz="2400" dirty="0"/>
              <a:t>выданы технические условия на присоединение запрашиваемого объема </a:t>
            </a:r>
            <a:r>
              <a:rPr lang="ru-RU" sz="2400" dirty="0" smtClean="0"/>
              <a:t>ресурсов. Идет работа по определению точек подключения, ответственных, способа и порядка финансирования и т.д.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Для координации работ в НСО создан Штаб во главе с первым заместителем Председателя Правительства НСО </a:t>
            </a:r>
            <a:r>
              <a:rPr lang="ru-RU" sz="2400" dirty="0" err="1" smtClean="0"/>
              <a:t>В.М.Знатковым</a:t>
            </a:r>
            <a:r>
              <a:rPr lang="ru-RU" sz="2400" dirty="0" smtClean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Ведется работа по определению Генподрядчика (предположительно, АО «КОНЦЕРН ТИТАН-2» («</a:t>
            </a:r>
            <a:r>
              <a:rPr lang="ru-RU" sz="2400" dirty="0" err="1" smtClean="0"/>
              <a:t>Росатом</a:t>
            </a:r>
            <a:r>
              <a:rPr lang="ru-RU" sz="2400" dirty="0" smtClean="0"/>
              <a:t>»)). Начало стройки ожидается в конце апреля 2021 г.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53684" y="297765"/>
            <a:ext cx="43225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ЦКП «СКИФ»: 2020 </a:t>
            </a:r>
            <a:r>
              <a:rPr lang="en-US" sz="2800" b="1" dirty="0" smtClean="0">
                <a:solidFill>
                  <a:srgbClr val="008080"/>
                </a:solidFill>
              </a:rPr>
              <a:t>vs</a:t>
            </a:r>
            <a:r>
              <a:rPr lang="ru-RU" sz="2800" b="1" dirty="0" smtClean="0">
                <a:solidFill>
                  <a:srgbClr val="008080"/>
                </a:solidFill>
              </a:rPr>
              <a:t> 2023</a:t>
            </a:r>
            <a:endParaRPr lang="ru-RU" sz="2800" b="1" dirty="0">
              <a:solidFill>
                <a:srgbClr val="00808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84" y="1216324"/>
            <a:ext cx="5458420" cy="38600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778" y="1216324"/>
            <a:ext cx="5458421" cy="38600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536660" y="5241981"/>
            <a:ext cx="20206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ym typeface="Symbol"/>
              </a:rPr>
              <a:t>  Фото</a:t>
            </a:r>
            <a:r>
              <a:rPr lang="ru-RU" sz="2000" dirty="0" smtClean="0"/>
              <a:t> </a:t>
            </a:r>
            <a:r>
              <a:rPr lang="ru-RU" sz="2000" dirty="0" err="1" smtClean="0"/>
              <a:t>М.Кузин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86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421" y="254748"/>
            <a:ext cx="7687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Изготовление ускорительного комплекса в ИЯФ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6421" y="894101"/>
            <a:ext cx="1133837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/>
              <a:t>16.11.2020 между </a:t>
            </a:r>
            <a:r>
              <a:rPr lang="ru-RU" sz="2000" dirty="0" smtClean="0"/>
              <a:t>ИК </a:t>
            </a:r>
            <a:r>
              <a:rPr lang="ru-RU" sz="2000" dirty="0"/>
              <a:t>и </a:t>
            </a:r>
            <a:r>
              <a:rPr lang="ru-RU" sz="2000" dirty="0" smtClean="0"/>
              <a:t>ИЯФ </a:t>
            </a:r>
            <a:r>
              <a:rPr lang="ru-RU" sz="2000" dirty="0"/>
              <a:t>заключен </a:t>
            </a:r>
            <a:r>
              <a:rPr lang="ru-RU" sz="2000" dirty="0" smtClean="0"/>
              <a:t>контракт </a:t>
            </a:r>
            <a:r>
              <a:rPr lang="ru-RU" sz="2000" dirty="0"/>
              <a:t>на выполнение работ по изготовлению, сборке, поставке и </a:t>
            </a:r>
            <a:r>
              <a:rPr lang="ru-RU" sz="2000" dirty="0" err="1"/>
              <a:t>пусконаладке</a:t>
            </a:r>
            <a:r>
              <a:rPr lang="ru-RU" sz="2000" dirty="0"/>
              <a:t> </a:t>
            </a:r>
            <a:r>
              <a:rPr lang="ru-RU" sz="2000" dirty="0" smtClean="0"/>
              <a:t>оборудования </a:t>
            </a:r>
            <a:r>
              <a:rPr lang="ru-RU" sz="2000" dirty="0"/>
              <a:t>ускорительного комплекса ЦКП «СКИФ</a:t>
            </a:r>
            <a:r>
              <a:rPr lang="ru-RU" sz="2000" dirty="0" smtClean="0"/>
              <a:t>» (3.62 </a:t>
            </a:r>
            <a:r>
              <a:rPr lang="ru-RU" sz="2000" dirty="0" err="1" smtClean="0"/>
              <a:t>млрд.руб</a:t>
            </a:r>
            <a:r>
              <a:rPr lang="ru-RU" sz="2000" dirty="0" smtClean="0"/>
              <a:t>.) </a:t>
            </a:r>
            <a:r>
              <a:rPr lang="ru-RU" sz="2000" dirty="0"/>
              <a:t>– начато изготовление инжекционного комплекса</a:t>
            </a:r>
            <a:r>
              <a:rPr lang="ru-RU" sz="2000" dirty="0" smtClean="0"/>
              <a:t>.</a:t>
            </a:r>
          </a:p>
          <a:p>
            <a:pPr lvl="0"/>
            <a:endParaRPr lang="ru-RU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Второй контракт (8.93 </a:t>
            </a:r>
            <a:r>
              <a:rPr lang="ru-RU" sz="2000" dirty="0" err="1" smtClean="0"/>
              <a:t>млрд.руб</a:t>
            </a:r>
            <a:r>
              <a:rPr lang="ru-RU" sz="2000" dirty="0" smtClean="0"/>
              <a:t>.) на изготовление оставшейся части оборудования УК будет заключен весной (</a:t>
            </a:r>
            <a:r>
              <a:rPr lang="en-US" sz="2000" dirty="0" smtClean="0"/>
              <a:t>~</a:t>
            </a:r>
            <a:r>
              <a:rPr lang="ru-RU" sz="2000" dirty="0" smtClean="0"/>
              <a:t>май) 2021 года.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Изготовление </a:t>
            </a:r>
            <a:r>
              <a:rPr lang="ru-RU" sz="2000" dirty="0" err="1" smtClean="0"/>
              <a:t>линака</a:t>
            </a:r>
            <a:r>
              <a:rPr lang="ru-RU" sz="2000" dirty="0" smtClean="0"/>
              <a:t>, бустера и канала между ними в процессе.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Расчеты, разработка, проектирование и конструирование накопительного кольца находятся в разных фазах готовности.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70C0"/>
                </a:solidFill>
              </a:rPr>
              <a:t>Разработка экспериментальных станций ведется институтами СО РАН (ИК, ИЯФ и т.д.). Изготовление, предположительно, будет осуществляться под руководством КТИ Научного приборостроения СО РАН.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20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421" y="281642"/>
            <a:ext cx="5546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Организационные работы/разное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9582" y="883225"/>
            <a:ext cx="110871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Для координации проекта в ИК СО РАН создан «Проектный офис ЦКП СКИФ» (штат на январь 2020 г. </a:t>
            </a:r>
            <a:r>
              <a:rPr lang="en-US" sz="2000" dirty="0" smtClean="0"/>
              <a:t>~</a:t>
            </a:r>
            <a:r>
              <a:rPr lang="ru-RU" sz="2000" dirty="0" smtClean="0"/>
              <a:t>100).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Для </a:t>
            </a:r>
            <a:r>
              <a:rPr lang="ru-RU" sz="2000" dirty="0"/>
              <a:t>эффективного </a:t>
            </a:r>
            <a:r>
              <a:rPr lang="ru-RU" sz="2000" dirty="0" smtClean="0"/>
              <a:t>выполнения </a:t>
            </a:r>
            <a:r>
              <a:rPr lang="ru-RU" sz="2000" dirty="0"/>
              <a:t>работ по научно-методическому контролю за </a:t>
            </a:r>
            <a:r>
              <a:rPr lang="ru-RU" sz="2000" dirty="0" smtClean="0"/>
              <a:t>реализацией </a:t>
            </a:r>
            <a:r>
              <a:rPr lang="ru-RU" sz="2000" dirty="0"/>
              <a:t>ЦКП «СКИФ</a:t>
            </a:r>
            <a:r>
              <a:rPr lang="ru-RU" sz="2000" dirty="0" smtClean="0"/>
              <a:t>» и </a:t>
            </a:r>
            <a:r>
              <a:rPr lang="ru-RU" sz="2000" dirty="0"/>
              <a:t>последующей эксплуатации </a:t>
            </a:r>
            <a:r>
              <a:rPr lang="ru-RU" sz="2000" dirty="0" smtClean="0"/>
              <a:t>создается </a:t>
            </a:r>
            <a:r>
              <a:rPr lang="ru-RU" sz="2000" dirty="0"/>
              <a:t>филиал ИК в </a:t>
            </a:r>
            <a:r>
              <a:rPr lang="ru-RU" sz="2000" dirty="0" err="1"/>
              <a:t>Наукограде</a:t>
            </a:r>
            <a:r>
              <a:rPr lang="ru-RU" sz="2000" dirty="0"/>
              <a:t> </a:t>
            </a:r>
            <a:r>
              <a:rPr lang="ru-RU" sz="2000" dirty="0" smtClean="0"/>
              <a:t>Кольцово.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Начаты переговоры с руководством НСО и Кольцово для создания вокруг </a:t>
            </a:r>
            <a:r>
              <a:rPr lang="ru-RU" sz="2000" dirty="0" err="1" smtClean="0"/>
              <a:t>СКИФа</a:t>
            </a:r>
            <a:r>
              <a:rPr lang="ru-RU" sz="2000" dirty="0" smtClean="0"/>
              <a:t> комфортной среды для научных исследований (жилья для молодых сотрудников, конгресс-центра, гостиницы и т.д.).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 </a:t>
            </a:r>
            <a:r>
              <a:rPr lang="ru-RU" sz="2000" dirty="0"/>
              <a:t>рамках </a:t>
            </a:r>
            <a:r>
              <a:rPr lang="ru-RU" sz="2000" dirty="0" smtClean="0"/>
              <a:t>международной </a:t>
            </a:r>
            <a:r>
              <a:rPr lang="ru-RU" sz="2000" dirty="0"/>
              <a:t>конференции </a:t>
            </a:r>
            <a:r>
              <a:rPr lang="ru-RU" sz="2000" dirty="0" smtClean="0"/>
              <a:t>SFR-2020, </a:t>
            </a:r>
            <a:r>
              <a:rPr lang="ru-RU" sz="2000" dirty="0"/>
              <a:t>проходившей в </a:t>
            </a:r>
            <a:r>
              <a:rPr lang="ru-RU" sz="2000" dirty="0" smtClean="0"/>
              <a:t>ИЯФ </a:t>
            </a:r>
            <a:r>
              <a:rPr lang="ru-RU" sz="2000" dirty="0"/>
              <a:t>в </a:t>
            </a:r>
            <a:r>
              <a:rPr lang="ru-RU" sz="2000" dirty="0" smtClean="0"/>
              <a:t>июле 2020 г., проведено </a:t>
            </a:r>
            <a:r>
              <a:rPr lang="ru-RU" sz="2000" dirty="0"/>
              <a:t>обсуждение технических аспектов создания ускорительного комплекса и экспериментальных станций ЦКП «СКИФ» с участием международных </a:t>
            </a:r>
            <a:r>
              <a:rPr lang="ru-RU" sz="2000" dirty="0" smtClean="0"/>
              <a:t>специалистов (</a:t>
            </a:r>
            <a:r>
              <a:rPr lang="ru-RU" sz="2000" dirty="0" err="1" smtClean="0"/>
              <a:t>прото</a:t>
            </a:r>
            <a:r>
              <a:rPr lang="ru-RU" sz="2000" dirty="0" smtClean="0"/>
              <a:t>-</a:t>
            </a:r>
            <a:r>
              <a:rPr lang="en-US" sz="2000" dirty="0" smtClean="0"/>
              <a:t>SAC </a:t>
            </a:r>
            <a:r>
              <a:rPr lang="ru-RU" sz="2000" dirty="0" smtClean="0"/>
              <a:t>и </a:t>
            </a:r>
            <a:r>
              <a:rPr lang="en-US" sz="2000" dirty="0" smtClean="0"/>
              <a:t>MAC)</a:t>
            </a:r>
            <a:r>
              <a:rPr lang="ru-RU" sz="2000" dirty="0" smtClean="0"/>
              <a:t>. Встречи экспертов в области экспериментов и станций стали регулярными.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Ведется работа по формированию команды ЦКП «СКИФ». Летом 2021 года планируется стартовать стипендиальные программы в НГУ и НГТУ.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46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14351" y="227854"/>
            <a:ext cx="2106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Заключение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4825" y="1255877"/>
            <a:ext cx="1102995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ИЯФ им. </a:t>
            </a:r>
            <a:r>
              <a:rPr lang="ru-RU" sz="2000" dirty="0" err="1" smtClean="0"/>
              <a:t>Г.И.Будкера</a:t>
            </a:r>
            <a:r>
              <a:rPr lang="ru-RU" sz="2000" dirty="0" smtClean="0"/>
              <a:t> СО РАН является одним из основных инициаторов, разработчиков, производителей и центров подготовки кадров уникального источника СИ 4-го поколения СКИФ в Новосибирске.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СКИФ, с его рекордными параметрами, может и должен придать новый импульс исследовательским работам в области физики, химии, катализа, материаловедения, биологии, геологии, вирусологии и т.д. в СО РАН и в РФ в целом.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СКИФ, с его исследовательским потенциалом и возможностями «карьерного» роста, может и должен стать центром подготовки научных кадров (опираясь на ВУЗы Сибири), центром «притяжения» молодых ученых, генерации и реализации новых идей в широком спектре экспериментальных направлений.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FF0000"/>
                </a:solidFill>
              </a:rPr>
              <a:t>Несмотря на неизбежные сложности, проект в целом развивается успешно.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07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8365" y="128919"/>
            <a:ext cx="4287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Поколения источников СИ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8364" y="766445"/>
            <a:ext cx="1145711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ru-RU" sz="1800" dirty="0"/>
              <a:t> </a:t>
            </a:r>
            <a:r>
              <a:rPr lang="ru-RU" altLang="ru-RU" sz="1800" b="1" dirty="0" smtClean="0"/>
              <a:t>Первое поколение</a:t>
            </a:r>
            <a:r>
              <a:rPr lang="ru-RU" altLang="ru-RU" sz="1800" dirty="0" smtClean="0"/>
              <a:t>. Не специализированные накопители или синхротроны. </a:t>
            </a:r>
            <a:r>
              <a:rPr lang="ru-RU" altLang="ru-RU" sz="1800" dirty="0" smtClean="0">
                <a:sym typeface="Symbol"/>
              </a:rPr>
              <a:t></a:t>
            </a:r>
            <a:r>
              <a:rPr lang="ru-RU" altLang="ru-RU" sz="1800" baseline="-25000" dirty="0" smtClean="0">
                <a:sym typeface="Symbol"/>
              </a:rPr>
              <a:t>х</a:t>
            </a:r>
            <a:r>
              <a:rPr lang="ru-RU" altLang="ru-RU" sz="1800" dirty="0" smtClean="0">
                <a:sym typeface="Symbol"/>
              </a:rPr>
              <a:t> </a:t>
            </a:r>
            <a:r>
              <a:rPr lang="en-US" altLang="ru-RU" sz="1800" dirty="0" smtClean="0">
                <a:sym typeface="Symbol"/>
              </a:rPr>
              <a:t>~</a:t>
            </a:r>
            <a:r>
              <a:rPr lang="ru-RU" altLang="ru-RU" sz="1800" dirty="0" smtClean="0">
                <a:sym typeface="Symbol"/>
              </a:rPr>
              <a:t> 300-500 </a:t>
            </a:r>
            <a:r>
              <a:rPr lang="ru-RU" altLang="ru-RU" sz="1800" dirty="0" err="1" smtClean="0">
                <a:sym typeface="Symbol"/>
              </a:rPr>
              <a:t>нм</a:t>
            </a:r>
            <a:r>
              <a:rPr lang="ru-RU" altLang="ru-RU" sz="1800" dirty="0" smtClean="0">
                <a:sym typeface="Symbol"/>
              </a:rPr>
              <a:t> (</a:t>
            </a:r>
            <a:r>
              <a:rPr lang="ru-RU" altLang="ru-RU" sz="1800" dirty="0" smtClean="0">
                <a:solidFill>
                  <a:srgbClr val="FF0000"/>
                </a:solidFill>
                <a:sym typeface="Symbol"/>
              </a:rPr>
              <a:t>ВЭПП-3</a:t>
            </a:r>
            <a:r>
              <a:rPr lang="ru-RU" altLang="ru-RU" sz="1800" dirty="0" smtClean="0">
                <a:sym typeface="Symbol"/>
              </a:rPr>
              <a:t>, </a:t>
            </a:r>
            <a:r>
              <a:rPr lang="ru-RU" altLang="ru-RU" sz="1800" dirty="0" smtClean="0">
                <a:solidFill>
                  <a:srgbClr val="FF0000"/>
                </a:solidFill>
                <a:sym typeface="Symbol"/>
              </a:rPr>
              <a:t>ВЭПП-4</a:t>
            </a:r>
            <a:r>
              <a:rPr lang="ru-RU" altLang="ru-RU" sz="1800" dirty="0" smtClean="0">
                <a:sym typeface="Symbol"/>
              </a:rPr>
              <a:t>, </a:t>
            </a:r>
            <a:r>
              <a:rPr lang="en-US" altLang="ru-RU" sz="1800" dirty="0" smtClean="0">
                <a:sym typeface="Symbol"/>
              </a:rPr>
              <a:t>BEPC, DAPHNE)</a:t>
            </a:r>
            <a:endParaRPr lang="en-US" altLang="ru-RU" sz="1800" dirty="0"/>
          </a:p>
          <a:p>
            <a:pPr>
              <a:spcBef>
                <a:spcPct val="0"/>
              </a:spcBef>
            </a:pPr>
            <a:r>
              <a:rPr lang="en-US" altLang="ru-RU" sz="1800" dirty="0"/>
              <a:t> </a:t>
            </a:r>
            <a:r>
              <a:rPr lang="ru-RU" altLang="ru-RU" sz="1800" b="1" dirty="0" smtClean="0"/>
              <a:t>Второе поколение</a:t>
            </a:r>
            <a:r>
              <a:rPr lang="ru-RU" altLang="ru-RU" sz="1800" dirty="0" smtClean="0"/>
              <a:t>. Специализированные накопители, не сложная оптимизация эмиттанса, излучение из магнитов и СП вигглеров. </a:t>
            </a:r>
            <a:r>
              <a:rPr lang="ru-RU" altLang="ru-RU" sz="1800" dirty="0">
                <a:sym typeface="Symbol"/>
              </a:rPr>
              <a:t></a:t>
            </a:r>
            <a:r>
              <a:rPr lang="ru-RU" altLang="ru-RU" sz="1800" baseline="-25000" dirty="0">
                <a:sym typeface="Symbol"/>
              </a:rPr>
              <a:t>х</a:t>
            </a:r>
            <a:r>
              <a:rPr lang="ru-RU" altLang="ru-RU" sz="1800" dirty="0">
                <a:sym typeface="Symbol"/>
              </a:rPr>
              <a:t> </a:t>
            </a:r>
            <a:r>
              <a:rPr lang="en-US" altLang="ru-RU" sz="1800" dirty="0">
                <a:sym typeface="Symbol"/>
              </a:rPr>
              <a:t>~</a:t>
            </a:r>
            <a:r>
              <a:rPr lang="ru-RU" altLang="ru-RU" sz="1800" dirty="0">
                <a:sym typeface="Symbol"/>
              </a:rPr>
              <a:t> </a:t>
            </a:r>
            <a:r>
              <a:rPr lang="ru-RU" altLang="ru-RU" sz="1800" dirty="0" smtClean="0">
                <a:sym typeface="Symbol"/>
              </a:rPr>
              <a:t>20-100 </a:t>
            </a:r>
            <a:r>
              <a:rPr lang="ru-RU" altLang="ru-RU" sz="1800" dirty="0" err="1">
                <a:sym typeface="Symbol"/>
              </a:rPr>
              <a:t>нм</a:t>
            </a:r>
            <a:r>
              <a:rPr lang="ru-RU" altLang="ru-RU" sz="1800" dirty="0">
                <a:sym typeface="Symbol"/>
              </a:rPr>
              <a:t> </a:t>
            </a:r>
            <a:r>
              <a:rPr lang="ru-RU" altLang="ru-RU" sz="1800" dirty="0" smtClean="0">
                <a:sym typeface="Symbol"/>
              </a:rPr>
              <a:t>(</a:t>
            </a:r>
            <a:r>
              <a:rPr lang="ru-RU" altLang="ru-RU" sz="1800" dirty="0" smtClean="0">
                <a:solidFill>
                  <a:srgbClr val="FF0000"/>
                </a:solidFill>
                <a:sym typeface="Symbol"/>
              </a:rPr>
              <a:t>Сибирь-2</a:t>
            </a:r>
            <a:r>
              <a:rPr lang="ru-RU" altLang="ru-RU" sz="1800" dirty="0" smtClean="0">
                <a:sym typeface="Symbol"/>
              </a:rPr>
              <a:t>, </a:t>
            </a:r>
            <a:r>
              <a:rPr lang="en-US" altLang="ru-RU" sz="1800" dirty="0" smtClean="0">
                <a:sym typeface="Symbol"/>
              </a:rPr>
              <a:t>CAMD</a:t>
            </a:r>
            <a:r>
              <a:rPr lang="ru-RU" altLang="ru-RU" sz="1800" dirty="0" smtClean="0">
                <a:sym typeface="Symbol"/>
              </a:rPr>
              <a:t>, </a:t>
            </a:r>
            <a:r>
              <a:rPr lang="en-US" altLang="ru-RU" sz="1800" dirty="0" smtClean="0">
                <a:sym typeface="Symbol"/>
              </a:rPr>
              <a:t>DELTA, SAGA, ANKA, …)</a:t>
            </a:r>
            <a:endParaRPr lang="en-US" altLang="ru-RU" sz="1800" dirty="0"/>
          </a:p>
          <a:p>
            <a:pPr>
              <a:spcBef>
                <a:spcPct val="0"/>
              </a:spcBef>
            </a:pPr>
            <a:r>
              <a:rPr lang="en-US" altLang="ru-RU" sz="1800" dirty="0"/>
              <a:t> </a:t>
            </a:r>
            <a:r>
              <a:rPr lang="ru-RU" altLang="ru-RU" sz="1800" b="1" dirty="0" smtClean="0"/>
              <a:t>Третье поколение</a:t>
            </a:r>
            <a:r>
              <a:rPr lang="ru-RU" altLang="ru-RU" sz="1800" dirty="0" smtClean="0"/>
              <a:t>. Специализированные накопители, эмиттанс оптимизирован, излучение из ондуляторов. </a:t>
            </a:r>
            <a:r>
              <a:rPr lang="ru-RU" altLang="ru-RU" sz="1800" dirty="0">
                <a:sym typeface="Symbol"/>
              </a:rPr>
              <a:t></a:t>
            </a:r>
            <a:r>
              <a:rPr lang="ru-RU" altLang="ru-RU" sz="1800" baseline="-25000" dirty="0">
                <a:sym typeface="Symbol"/>
              </a:rPr>
              <a:t>х</a:t>
            </a:r>
            <a:r>
              <a:rPr lang="ru-RU" altLang="ru-RU" sz="1800" dirty="0">
                <a:sym typeface="Symbol"/>
              </a:rPr>
              <a:t> </a:t>
            </a:r>
            <a:r>
              <a:rPr lang="en-US" altLang="ru-RU" sz="1800" dirty="0">
                <a:sym typeface="Symbol"/>
              </a:rPr>
              <a:t>~</a:t>
            </a:r>
            <a:r>
              <a:rPr lang="ru-RU" altLang="ru-RU" sz="1800" dirty="0">
                <a:sym typeface="Symbol"/>
              </a:rPr>
              <a:t> </a:t>
            </a:r>
            <a:r>
              <a:rPr lang="ru-RU" altLang="ru-RU" sz="1800" dirty="0" smtClean="0">
                <a:sym typeface="Symbol"/>
              </a:rPr>
              <a:t>1-10 </a:t>
            </a:r>
            <a:r>
              <a:rPr lang="ru-RU" altLang="ru-RU" sz="1800" dirty="0" err="1">
                <a:sym typeface="Symbol"/>
              </a:rPr>
              <a:t>нм</a:t>
            </a:r>
            <a:r>
              <a:rPr lang="ru-RU" altLang="ru-RU" sz="1800" dirty="0">
                <a:sym typeface="Symbol"/>
              </a:rPr>
              <a:t> </a:t>
            </a:r>
            <a:r>
              <a:rPr lang="ru-RU" altLang="ru-RU" sz="1800" dirty="0" smtClean="0">
                <a:sym typeface="Symbol"/>
              </a:rPr>
              <a:t>(</a:t>
            </a:r>
            <a:r>
              <a:rPr lang="en-US" altLang="ru-RU" sz="1800" dirty="0" smtClean="0">
                <a:sym typeface="Symbol"/>
              </a:rPr>
              <a:t>ALS, ESRF, Diamond, Alba, …)</a:t>
            </a:r>
            <a:r>
              <a:rPr lang="ru-RU" altLang="ru-RU" sz="1800" dirty="0" smtClean="0">
                <a:sym typeface="Symbol"/>
              </a:rPr>
              <a:t> </a:t>
            </a:r>
            <a:endParaRPr lang="en-US" altLang="ru-RU" sz="1800" dirty="0"/>
          </a:p>
          <a:p>
            <a:pPr>
              <a:spcBef>
                <a:spcPct val="0"/>
              </a:spcBef>
            </a:pPr>
            <a:r>
              <a:rPr lang="en-US" altLang="ru-RU" sz="1800" dirty="0"/>
              <a:t> </a:t>
            </a:r>
            <a:r>
              <a:rPr lang="ru-RU" altLang="ru-RU" sz="1800" b="1" dirty="0" smtClean="0"/>
              <a:t>Четвертое поколение</a:t>
            </a:r>
            <a:r>
              <a:rPr lang="ru-RU" altLang="ru-RU" sz="1800" dirty="0" smtClean="0"/>
              <a:t>. Специализированные; эмиттанс сильно оптимизирован, много новых технологических находок. </a:t>
            </a:r>
            <a:r>
              <a:rPr lang="ru-RU" altLang="ru-RU" sz="1800" dirty="0">
                <a:sym typeface="Symbol"/>
              </a:rPr>
              <a:t></a:t>
            </a:r>
            <a:r>
              <a:rPr lang="ru-RU" altLang="ru-RU" sz="1800" baseline="-25000" dirty="0">
                <a:sym typeface="Symbol"/>
              </a:rPr>
              <a:t>х</a:t>
            </a:r>
            <a:r>
              <a:rPr lang="ru-RU" altLang="ru-RU" sz="1800" dirty="0">
                <a:sym typeface="Symbol"/>
              </a:rPr>
              <a:t> </a:t>
            </a:r>
            <a:r>
              <a:rPr lang="en-US" altLang="ru-RU" sz="1800" dirty="0">
                <a:sym typeface="Symbol"/>
              </a:rPr>
              <a:t>~</a:t>
            </a:r>
            <a:r>
              <a:rPr lang="ru-RU" altLang="ru-RU" sz="1800" dirty="0">
                <a:sym typeface="Symbol"/>
              </a:rPr>
              <a:t> </a:t>
            </a:r>
            <a:r>
              <a:rPr lang="ru-RU" altLang="ru-RU" sz="1800" dirty="0" smtClean="0">
                <a:sym typeface="Symbol"/>
              </a:rPr>
              <a:t>500-100…10 пм (</a:t>
            </a:r>
            <a:r>
              <a:rPr lang="en-US" altLang="ru-RU" sz="1800" dirty="0" smtClean="0">
                <a:sym typeface="Symbol"/>
              </a:rPr>
              <a:t>MAX IV, ESRF-EBD,</a:t>
            </a:r>
            <a:r>
              <a:rPr lang="ru-RU" altLang="ru-RU" sz="1800" dirty="0" smtClean="0">
                <a:sym typeface="Symbol"/>
              </a:rPr>
              <a:t> </a:t>
            </a:r>
            <a:r>
              <a:rPr lang="en-US" altLang="ru-RU" sz="1800" dirty="0" smtClean="0">
                <a:sym typeface="Symbol"/>
              </a:rPr>
              <a:t>Sirius, </a:t>
            </a:r>
            <a:r>
              <a:rPr lang="ru-RU" altLang="ru-RU" sz="1800" dirty="0" smtClean="0">
                <a:solidFill>
                  <a:srgbClr val="FF0000"/>
                </a:solidFill>
                <a:sym typeface="Symbol"/>
              </a:rPr>
              <a:t>«СКИФ»</a:t>
            </a:r>
            <a:r>
              <a:rPr lang="en-US" altLang="ru-RU" sz="1800" dirty="0" smtClean="0">
                <a:sym typeface="Symbol"/>
              </a:rPr>
              <a:t>…).</a:t>
            </a:r>
            <a:endParaRPr lang="ru-RU" altLang="ru-RU" sz="1800" dirty="0" smtClean="0">
              <a:sym typeface="Symbo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" y="3300692"/>
            <a:ext cx="3209588" cy="261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507" y="3447293"/>
            <a:ext cx="4007503" cy="231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669" y="3030382"/>
            <a:ext cx="2499964" cy="31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36205" y="5406887"/>
            <a:ext cx="912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ВЭПП-4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80507" y="3533263"/>
            <a:ext cx="1040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Diamond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392063" y="335842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392063" y="326262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MAX IV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8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14351" y="227854"/>
            <a:ext cx="2381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Предложение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4825" y="1255877"/>
            <a:ext cx="1067117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НИКА и СКИФ являются первыми, </a:t>
            </a:r>
            <a:r>
              <a:rPr lang="ru-RU" sz="2000" b="1" dirty="0" smtClean="0"/>
              <a:t>реально строящимися</a:t>
            </a:r>
            <a:r>
              <a:rPr lang="ru-RU" sz="2000" dirty="0" smtClean="0"/>
              <a:t>, объектами научной (физической) инфраструктуры класса «</a:t>
            </a:r>
            <a:r>
              <a:rPr lang="ru-RU" sz="2000" dirty="0" err="1" smtClean="0"/>
              <a:t>мегасайнс</a:t>
            </a:r>
            <a:r>
              <a:rPr lang="ru-RU" sz="2000" dirty="0" smtClean="0"/>
              <a:t>».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Несмотря на незаконченность установок уже имеется опыт их реализации и организации работ.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Представляется полезным организовать (регулярное?) Рабочее совещание на тему (название приблизительное) «Опыт реализации больших физических проектов класса «</a:t>
            </a:r>
            <a:r>
              <a:rPr lang="ru-RU" sz="2000" dirty="0" err="1" smtClean="0"/>
              <a:t>мегасайнс</a:t>
            </a:r>
            <a:r>
              <a:rPr lang="ru-RU" sz="2000" dirty="0" smtClean="0"/>
              <a:t>» в РФ». Польза такого Совещания и в обмене опытом НИКИ и </a:t>
            </a:r>
            <a:r>
              <a:rPr lang="ru-RU" sz="2000" dirty="0" err="1" smtClean="0"/>
              <a:t>СКИФа</a:t>
            </a:r>
            <a:r>
              <a:rPr lang="ru-RU" sz="2000" dirty="0" smtClean="0"/>
              <a:t>, и в помощи реализации следующих </a:t>
            </a:r>
            <a:r>
              <a:rPr lang="ru-RU" sz="2000" dirty="0" err="1" smtClean="0"/>
              <a:t>мегаустановок</a:t>
            </a:r>
            <a:r>
              <a:rPr lang="ru-RU" sz="2000" dirty="0" smtClean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В тематику Совещания могли бы войти юридические, организационные, кадровые, технические и др. аспекты.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16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78865" y="758009"/>
            <a:ext cx="954620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Совет по науке при Президенте Российской Федерации (г. Новосибирск)	08.02.2018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Поручение Президента Российской Федерации В.В. Путина №656		18.04.2018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/>
              <a:t>Создание Научно-координационного совета ЦКП «СКИФ»			11.05.2018</a:t>
            </a:r>
          </a:p>
          <a:p>
            <a:pPr marL="342900" indent="-342900">
              <a:buAutoNum type="arabicPeriod"/>
            </a:pPr>
            <a:r>
              <a:rPr lang="ru-RU" dirty="0" smtClean="0"/>
              <a:t>Задание на проектирование объекта ЦКП «СКИФ»				09.01.2019</a:t>
            </a:r>
          </a:p>
          <a:p>
            <a:pPr marL="342900" indent="-342900">
              <a:buAutoNum type="arabicPeriod"/>
            </a:pPr>
            <a:r>
              <a:rPr lang="ru-RU" dirty="0" smtClean="0"/>
              <a:t>Передача земельного участка под строительство ЦКП «СКИФ» в ИК СО РАН	15.04.2019</a:t>
            </a:r>
          </a:p>
          <a:p>
            <a:pPr marL="342900" indent="-342900">
              <a:buAutoNum type="arabicPeriod"/>
            </a:pPr>
            <a:r>
              <a:rPr lang="ru-RU" dirty="0" smtClean="0"/>
              <a:t>Указ Президента Российской Федерации В.В. Путина №356 (о ФНТП)		25.07.2019</a:t>
            </a:r>
          </a:p>
          <a:p>
            <a:pPr marL="342900" indent="-342900">
              <a:buAutoNum type="arabicPeriod"/>
            </a:pPr>
            <a:r>
              <a:rPr lang="ru-RU" dirty="0" smtClean="0"/>
              <a:t>Совет ФНТП (утверждение характеристик ЦКП «СКИФ»)			17.10.2019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Постановление Правительства Российской Федерации №1777 (о ФАИП)	23.12.2019</a:t>
            </a:r>
          </a:p>
          <a:p>
            <a:pPr marL="342900" indent="-342900">
              <a:buAutoNum type="arabicPeriod"/>
            </a:pPr>
            <a:r>
              <a:rPr lang="ru-RU" dirty="0" smtClean="0"/>
              <a:t>Распоряжение Правительства РФ №511-р (</a:t>
            </a:r>
            <a:r>
              <a:rPr lang="ru-RU" dirty="0" err="1" smtClean="0"/>
              <a:t>генпроектировщик</a:t>
            </a:r>
            <a:r>
              <a:rPr lang="ru-RU" dirty="0" smtClean="0"/>
              <a:t>)		20.03.2020</a:t>
            </a:r>
          </a:p>
          <a:p>
            <a:pPr marL="342900" indent="-342900">
              <a:buAutoNum type="arabicPeriod"/>
            </a:pPr>
            <a:r>
              <a:rPr lang="ru-RU" dirty="0" smtClean="0"/>
              <a:t>Государственный контракт АО «ЦПТИ» – ФКУ «ДЕЗ </a:t>
            </a:r>
            <a:r>
              <a:rPr lang="ru-RU" dirty="0" err="1" smtClean="0"/>
              <a:t>СКиТР</a:t>
            </a:r>
            <a:r>
              <a:rPr lang="ru-RU" dirty="0" smtClean="0"/>
              <a:t>» (Стадия «П»)	08.04.2020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Постановление </a:t>
            </a:r>
            <a:r>
              <a:rPr lang="ru-RU" dirty="0"/>
              <a:t>Правительства </a:t>
            </a:r>
            <a:r>
              <a:rPr lang="ru-RU" dirty="0" smtClean="0"/>
              <a:t>РФ </a:t>
            </a:r>
            <a:r>
              <a:rPr lang="ru-RU" dirty="0"/>
              <a:t>№</a:t>
            </a:r>
            <a:r>
              <a:rPr lang="ru-RU" dirty="0" smtClean="0"/>
              <a:t>1187 </a:t>
            </a:r>
            <a:r>
              <a:rPr lang="ru-RU" dirty="0"/>
              <a:t>(о </a:t>
            </a:r>
            <a:r>
              <a:rPr lang="ru-RU" dirty="0" smtClean="0"/>
              <a:t>ФАИП с ТО)			06.08.2020</a:t>
            </a:r>
          </a:p>
          <a:p>
            <a:pPr marL="342900" indent="-342900">
              <a:buAutoNum type="arabicPeriod"/>
            </a:pPr>
            <a:r>
              <a:rPr lang="ru-RU" dirty="0" smtClean="0"/>
              <a:t>Функции </a:t>
            </a:r>
            <a:r>
              <a:rPr lang="ru-RU" dirty="0" err="1" smtClean="0"/>
              <a:t>госзаказчика</a:t>
            </a:r>
            <a:r>
              <a:rPr lang="ru-RU" dirty="0" smtClean="0"/>
              <a:t> переданы ИК СО РАН				29.09.2020</a:t>
            </a:r>
          </a:p>
          <a:p>
            <a:pPr marL="342900" indent="-342900">
              <a:buAutoNum type="arabicPeriod"/>
            </a:pPr>
            <a:r>
              <a:rPr lang="ru-RU" dirty="0" smtClean="0"/>
              <a:t>Заключен </a:t>
            </a:r>
            <a:r>
              <a:rPr lang="ru-RU" dirty="0" err="1" smtClean="0"/>
              <a:t>госконтракт</a:t>
            </a:r>
            <a:r>
              <a:rPr lang="ru-RU" dirty="0" smtClean="0"/>
              <a:t> между ИК и ИЯФ (инжекционный комплекс)		16.11.2020</a:t>
            </a:r>
          </a:p>
          <a:p>
            <a:pPr marL="342900" indent="-342900">
              <a:buAutoNum type="arabicPeriod"/>
            </a:pPr>
            <a:r>
              <a:rPr lang="ru-RU" dirty="0" smtClean="0"/>
              <a:t>ЦПТИ предоставил ИК проектно-сметную документацию СКИФ		29.12.2020</a:t>
            </a:r>
          </a:p>
          <a:p>
            <a:pPr marL="342900" indent="-342900">
              <a:buAutoNum type="arabicPeriod"/>
            </a:pPr>
            <a:r>
              <a:rPr lang="ru-RU" dirty="0" smtClean="0"/>
              <a:t>ИК и ИЯФ приступили к проверке проектно-сметной документации		11.01.2020</a:t>
            </a:r>
          </a:p>
          <a:p>
            <a:pPr marL="342900" indent="-342900">
              <a:buAutoNum type="arabicPeriod"/>
            </a:pPr>
            <a:r>
              <a:rPr lang="ru-RU" dirty="0" smtClean="0"/>
              <a:t>……………………………………………………………………………………………………………..</a:t>
            </a:r>
          </a:p>
          <a:p>
            <a:pPr marL="342900" indent="-342900">
              <a:buAutoNum type="arabicPeriod"/>
            </a:pPr>
            <a:r>
              <a:rPr lang="ru-RU" dirty="0" smtClean="0"/>
              <a:t>Создание источника синхротронного излучения поколения 4+ ЦКП «СКИФ»	</a:t>
            </a:r>
            <a:r>
              <a:rPr lang="ru-RU" dirty="0" smtClean="0">
                <a:solidFill>
                  <a:srgbClr val="C00000"/>
                </a:solidFill>
              </a:rPr>
              <a:t>30.12.2023</a:t>
            </a:r>
          </a:p>
          <a:p>
            <a:pPr marL="342900" indent="-342900">
              <a:buAutoNum type="arabicPeriod"/>
            </a:pPr>
            <a:r>
              <a:rPr lang="ru-RU" dirty="0" smtClean="0"/>
              <a:t>Запуск в эксплуатацию исследовательской инфраструктуры			</a:t>
            </a:r>
            <a:r>
              <a:rPr lang="ru-RU" dirty="0" smtClean="0">
                <a:solidFill>
                  <a:srgbClr val="C00000"/>
                </a:solidFill>
              </a:rPr>
              <a:t>30.12.2024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365" y="128919"/>
            <a:ext cx="5392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Краткая хронология ЦКП «СКИФ»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7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1043" y="130564"/>
            <a:ext cx="4734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Место – </a:t>
            </a:r>
            <a:r>
              <a:rPr lang="ru-RU" sz="2800" b="1" dirty="0" err="1" smtClean="0">
                <a:solidFill>
                  <a:srgbClr val="008080"/>
                </a:solidFill>
              </a:rPr>
              <a:t>Наукоград</a:t>
            </a:r>
            <a:r>
              <a:rPr lang="ru-RU" sz="2800" b="1" dirty="0" smtClean="0">
                <a:solidFill>
                  <a:srgbClr val="008080"/>
                </a:solidFill>
              </a:rPr>
              <a:t> Кольцово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1" y="130564"/>
            <a:ext cx="4678082" cy="595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8989869" y="539368"/>
            <a:ext cx="2599765" cy="5038166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 rot="17806478">
            <a:off x="9634861" y="2710992"/>
            <a:ext cx="861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ym typeface="Symbol"/>
              </a:rPr>
              <a:t>13 км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42619" y="207508"/>
            <a:ext cx="740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СКИФ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35" y="797471"/>
            <a:ext cx="3231093" cy="18053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420" y="820516"/>
            <a:ext cx="3393187" cy="17592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092" y="2731578"/>
            <a:ext cx="1888858" cy="31619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410" y="2782402"/>
            <a:ext cx="3809316" cy="21587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835" y="4312546"/>
            <a:ext cx="2812064" cy="176975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451855" y="539368"/>
            <a:ext cx="1707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</a:rPr>
              <a:t>ГНЦ «Вектор» - микробиологические исследования на СКИФ</a:t>
            </a:r>
            <a:endParaRPr lang="ru-R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36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/>
          <p:nvPr/>
        </p:nvPicPr>
        <p:blipFill>
          <a:blip r:embed="rId2"/>
          <a:stretch>
            <a:fillRect/>
          </a:stretch>
        </p:blipFill>
        <p:spPr>
          <a:xfrm>
            <a:off x="5149970" y="483079"/>
            <a:ext cx="6620497" cy="554678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13931" y="1548311"/>
            <a:ext cx="4508235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Arial" panose="020B0604020202020204" pitchFamily="34" charset="0"/>
              </a:rPr>
              <a:t>Линейный ускоритель с энергией</a:t>
            </a:r>
            <a:r>
              <a:rPr lang="en-US" sz="2400" dirty="0" smtClean="0">
                <a:cs typeface="Arial" panose="020B0604020202020204" pitchFamily="34" charset="0"/>
              </a:rPr>
              <a:t> 200 </a:t>
            </a:r>
            <a:r>
              <a:rPr lang="ru-RU" sz="2400" dirty="0" smtClean="0">
                <a:cs typeface="Arial" panose="020B0604020202020204" pitchFamily="34" charset="0"/>
              </a:rPr>
              <a:t>МэВ.</a:t>
            </a:r>
            <a:endParaRPr lang="en-US" sz="2400" dirty="0" smtClean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cs typeface="Arial" panose="020B0604020202020204" pitchFamily="34" charset="0"/>
              </a:rPr>
              <a:t>Бустерный</a:t>
            </a:r>
            <a:r>
              <a:rPr lang="ru-RU" sz="2400" dirty="0" smtClean="0">
                <a:cs typeface="Arial" panose="020B0604020202020204" pitchFamily="34" charset="0"/>
              </a:rPr>
              <a:t> синхротрон с энергией</a:t>
            </a:r>
            <a:r>
              <a:rPr lang="en-US" sz="2400" dirty="0" smtClean="0">
                <a:cs typeface="Arial" panose="020B0604020202020204" pitchFamily="34" charset="0"/>
              </a:rPr>
              <a:t> 3 </a:t>
            </a:r>
            <a:r>
              <a:rPr lang="ru-RU" sz="2400" dirty="0" smtClean="0">
                <a:cs typeface="Arial" panose="020B0604020202020204" pitchFamily="34" charset="0"/>
              </a:rPr>
              <a:t>ГэВ и периметром</a:t>
            </a:r>
            <a:r>
              <a:rPr lang="en-US" sz="2400" dirty="0" smtClean="0">
                <a:cs typeface="Arial" panose="020B0604020202020204" pitchFamily="34" charset="0"/>
              </a:rPr>
              <a:t> 158.7 </a:t>
            </a:r>
            <a:r>
              <a:rPr lang="ru-RU" sz="2400" dirty="0" smtClean="0">
                <a:cs typeface="Arial" panose="020B0604020202020204" pitchFamily="34" charset="0"/>
              </a:rPr>
              <a:t>м.</a:t>
            </a:r>
            <a:endParaRPr lang="en-US" sz="2400" dirty="0" smtClean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Arial" panose="020B0604020202020204" pitchFamily="34" charset="0"/>
              </a:rPr>
              <a:t>Электронное накопительное кольцо с энергией 3 ГэВ, 16 </a:t>
            </a:r>
            <a:r>
              <a:rPr lang="ru-RU" sz="2400" dirty="0" smtClean="0">
                <a:cs typeface="Arial" panose="020B0604020202020204" pitchFamily="34" charset="0"/>
                <a:sym typeface="Symbol" panose="05050102010706020507" pitchFamily="18" charset="2"/>
              </a:rPr>
              <a:t> 6 м промежутков, </a:t>
            </a:r>
            <a:r>
              <a:rPr lang="en-US" sz="2400" dirty="0" smtClean="0">
                <a:cs typeface="Arial" panose="020B0604020202020204" pitchFamily="34" charset="0"/>
              </a:rPr>
              <a:t>476 </a:t>
            </a:r>
            <a:r>
              <a:rPr lang="ru-RU" sz="2400" dirty="0">
                <a:cs typeface="Arial" panose="020B0604020202020204" pitchFamily="34" charset="0"/>
              </a:rPr>
              <a:t>м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ru-RU" sz="2400" dirty="0" smtClean="0">
                <a:cs typeface="Arial" panose="020B0604020202020204" pitchFamily="34" charset="0"/>
              </a:rPr>
              <a:t>периметр, эмиттанс 73.2 пм.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Arial" panose="020B0604020202020204" pitchFamily="34" charset="0"/>
                <a:sym typeface="Symbol"/>
              </a:rPr>
              <a:t></a:t>
            </a:r>
            <a:r>
              <a:rPr lang="ru-RU" sz="2400" dirty="0" smtClean="0">
                <a:cs typeface="Arial" panose="020B0604020202020204" pitchFamily="34" charset="0"/>
              </a:rPr>
              <a:t>30 каналов вывода СИ.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0610" y="221469"/>
            <a:ext cx="35095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Источник СИ «СКИФ»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56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20610" y="221469"/>
            <a:ext cx="3675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Линейный ускоритель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86" y="897088"/>
            <a:ext cx="7556409" cy="112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1" y="3506938"/>
            <a:ext cx="4449422" cy="181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208" y="2706126"/>
            <a:ext cx="3111874" cy="263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779" y="610067"/>
            <a:ext cx="3044794" cy="208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89" y="3004018"/>
            <a:ext cx="3616206" cy="282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7686" y="2276987"/>
            <a:ext cx="56404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>
                <a:cs typeface="Arial" panose="020B0604020202020204" pitchFamily="34" charset="0"/>
              </a:rPr>
              <a:t>Многосгустковый</a:t>
            </a:r>
            <a:r>
              <a:rPr lang="ru-RU" sz="2000" dirty="0" smtClean="0">
                <a:cs typeface="Arial" panose="020B0604020202020204" pitchFamily="34" charset="0"/>
              </a:rPr>
              <a:t> режим (55 </a:t>
            </a:r>
            <a:r>
              <a:rPr lang="ru-RU" sz="2000" dirty="0" smtClean="0">
                <a:cs typeface="Arial" panose="020B0604020202020204" pitchFamily="34" charset="0"/>
                <a:sym typeface="Symbol"/>
              </a:rPr>
              <a:t> 0.3 </a:t>
            </a:r>
            <a:r>
              <a:rPr lang="ru-RU" sz="2000" dirty="0" err="1" smtClean="0">
                <a:cs typeface="Arial" panose="020B0604020202020204" pitchFamily="34" charset="0"/>
                <a:sym typeface="Symbol"/>
              </a:rPr>
              <a:t>нКл</a:t>
            </a:r>
            <a:r>
              <a:rPr lang="ru-RU" sz="2000" dirty="0" smtClean="0">
                <a:cs typeface="Arial" panose="020B0604020202020204" pitchFamily="34" charset="0"/>
                <a:sym typeface="Symbol"/>
              </a:rPr>
              <a:t>/сгусток)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>
                <a:cs typeface="Arial" panose="020B0604020202020204" pitchFamily="34" charset="0"/>
                <a:sym typeface="Symbol"/>
              </a:rPr>
              <a:t>Одностустковый</a:t>
            </a:r>
            <a:r>
              <a:rPr lang="ru-RU" sz="2000" dirty="0" smtClean="0">
                <a:cs typeface="Arial" panose="020B0604020202020204" pitchFamily="34" charset="0"/>
                <a:sym typeface="Symbol"/>
              </a:rPr>
              <a:t> режим </a:t>
            </a:r>
            <a:r>
              <a:rPr lang="ru-RU" sz="2000" dirty="0">
                <a:cs typeface="Arial" panose="020B0604020202020204" pitchFamily="34" charset="0"/>
                <a:sym typeface="Symbol"/>
              </a:rPr>
              <a:t>1</a:t>
            </a:r>
            <a:r>
              <a:rPr lang="ru-RU" sz="2000" dirty="0" smtClean="0">
                <a:cs typeface="Arial" panose="020B0604020202020204" pitchFamily="34" charset="0"/>
                <a:sym typeface="Symbol"/>
              </a:rPr>
              <a:t> </a:t>
            </a:r>
            <a:r>
              <a:rPr lang="ru-RU" sz="2000" dirty="0" err="1">
                <a:cs typeface="Arial" panose="020B0604020202020204" pitchFamily="34" charset="0"/>
                <a:sym typeface="Symbol"/>
              </a:rPr>
              <a:t>нКл</a:t>
            </a:r>
            <a:r>
              <a:rPr lang="ru-RU" sz="2000" dirty="0">
                <a:cs typeface="Arial" panose="020B0604020202020204" pitchFamily="34" charset="0"/>
                <a:sym typeface="Symbol"/>
              </a:rPr>
              <a:t>/сгусток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52766" y="5827059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cs typeface="Arial" panose="020B0604020202020204" pitchFamily="34" charset="0"/>
                <a:sym typeface="Symbol"/>
              </a:rPr>
              <a:t>0.3 </a:t>
            </a:r>
            <a:r>
              <a:rPr lang="ru-RU" dirty="0" err="1">
                <a:cs typeface="Arial" panose="020B0604020202020204" pitchFamily="34" charset="0"/>
                <a:sym typeface="Symbol"/>
              </a:rPr>
              <a:t>нКл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271213" y="5803758"/>
            <a:ext cx="720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cs typeface="Arial" panose="020B0604020202020204" pitchFamily="34" charset="0"/>
                <a:sym typeface="Symbol"/>
              </a:rPr>
              <a:t>1</a:t>
            </a:r>
            <a:r>
              <a:rPr lang="ru-RU" dirty="0" smtClean="0">
                <a:cs typeface="Arial" panose="020B0604020202020204" pitchFamily="34" charset="0"/>
                <a:sym typeface="Symbol"/>
              </a:rPr>
              <a:t> </a:t>
            </a:r>
            <a:r>
              <a:rPr lang="ru-RU" dirty="0" err="1">
                <a:cs typeface="Arial" panose="020B0604020202020204" pitchFamily="34" charset="0"/>
                <a:sym typeface="Symbol"/>
              </a:rPr>
              <a:t>нКл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8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20610" y="221469"/>
            <a:ext cx="3165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Синхротрон-бустер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10" y="995700"/>
            <a:ext cx="5708010" cy="228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409" y="346778"/>
            <a:ext cx="5754332" cy="5703410"/>
          </a:xfrm>
          <a:prstGeom prst="rect">
            <a:avLst/>
          </a:prstGeom>
          <a:noFill/>
          <a:ln w="9525">
            <a:solidFill>
              <a:schemeClr val="tx1">
                <a:alpha val="97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230" y="2075436"/>
            <a:ext cx="3809251" cy="224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69" y="3500634"/>
            <a:ext cx="5249396" cy="254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20610" y="221469"/>
            <a:ext cx="5410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Накопитель: оптика и параметры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09" y="1192089"/>
            <a:ext cx="7207555" cy="388143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06" y="920019"/>
            <a:ext cx="47244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13521" y="5342917"/>
            <a:ext cx="6442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Arial" panose="020B0604020202020204" pitchFamily="34" charset="0"/>
                <a:sym typeface="Symbol"/>
              </a:rPr>
              <a:t>Поле в регулярных магнитах 0.55 Т (мягкий рентген)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Arial" panose="020B0604020202020204" pitchFamily="34" charset="0"/>
                <a:sym typeface="Symbol"/>
              </a:rPr>
              <a:t>Поле в центральном магните 2.05 Т (жесткий рентген)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0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207760"/>
            <a:ext cx="12192000" cy="6502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17986"/>
            <a:ext cx="12192000" cy="5486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14" y="99341"/>
            <a:ext cx="11099791" cy="603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85385" y="158829"/>
            <a:ext cx="4436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8080"/>
                </a:solidFill>
              </a:rPr>
              <a:t>Компоновка </a:t>
            </a:r>
            <a:r>
              <a:rPr lang="ru-RU" sz="2800" b="1" dirty="0" err="1" smtClean="0">
                <a:solidFill>
                  <a:srgbClr val="008080"/>
                </a:solidFill>
              </a:rPr>
              <a:t>суперпериода</a:t>
            </a:r>
            <a:endParaRPr lang="ru-RU" sz="2800" b="1" dirty="0">
              <a:solidFill>
                <a:srgbClr val="00808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92602" y="6383625"/>
            <a:ext cx="3626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УС ОИЯИ, 18-19 февраля 2021 г.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7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2344</TotalTime>
  <Words>1379</Words>
  <Application>Microsoft Office PowerPoint</Application>
  <PresentationFormat>Широкоэкранный</PresentationFormat>
  <Paragraphs>134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BINP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Levichev</dc:creator>
  <cp:lastModifiedBy>Logachev</cp:lastModifiedBy>
  <cp:revision>297</cp:revision>
  <dcterms:created xsi:type="dcterms:W3CDTF">2020-04-04T03:27:58Z</dcterms:created>
  <dcterms:modified xsi:type="dcterms:W3CDTF">2021-02-15T07:33:57Z</dcterms:modified>
</cp:coreProperties>
</file>