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1.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2.bin" ContentType="application/vnd.openxmlformats-officedocument.oleObject"/>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embeddings/oleObject3.bin" ContentType="application/vnd.openxmlformats-officedocument.oleObject"/>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4" r:id="rId3"/>
  </p:sldMasterIdLst>
  <p:notesMasterIdLst>
    <p:notesMasterId r:id="rId48"/>
  </p:notesMasterIdLst>
  <p:handoutMasterIdLst>
    <p:handoutMasterId r:id="rId49"/>
  </p:handoutMasterIdLst>
  <p:sldIdLst>
    <p:sldId id="297" r:id="rId4"/>
    <p:sldId id="403" r:id="rId5"/>
    <p:sldId id="416" r:id="rId6"/>
    <p:sldId id="405" r:id="rId7"/>
    <p:sldId id="337" r:id="rId8"/>
    <p:sldId id="340" r:id="rId9"/>
    <p:sldId id="404" r:id="rId10"/>
    <p:sldId id="407" r:id="rId11"/>
    <p:sldId id="409" r:id="rId12"/>
    <p:sldId id="410" r:id="rId13"/>
    <p:sldId id="414" r:id="rId14"/>
    <p:sldId id="360" r:id="rId15"/>
    <p:sldId id="467" r:id="rId16"/>
    <p:sldId id="468" r:id="rId17"/>
    <p:sldId id="469" r:id="rId18"/>
    <p:sldId id="470" r:id="rId19"/>
    <p:sldId id="471" r:id="rId20"/>
    <p:sldId id="472" r:id="rId21"/>
    <p:sldId id="473" r:id="rId22"/>
    <p:sldId id="477" r:id="rId23"/>
    <p:sldId id="478" r:id="rId24"/>
    <p:sldId id="479" r:id="rId25"/>
    <p:sldId id="480" r:id="rId26"/>
    <p:sldId id="481" r:id="rId27"/>
    <p:sldId id="482" r:id="rId28"/>
    <p:sldId id="483" r:id="rId29"/>
    <p:sldId id="466" r:id="rId30"/>
    <p:sldId id="419" r:id="rId31"/>
    <p:sldId id="420" r:id="rId32"/>
    <p:sldId id="421" r:id="rId33"/>
    <p:sldId id="457" r:id="rId34"/>
    <p:sldId id="458" r:id="rId35"/>
    <p:sldId id="459" r:id="rId36"/>
    <p:sldId id="460" r:id="rId37"/>
    <p:sldId id="462" r:id="rId38"/>
    <p:sldId id="465" r:id="rId39"/>
    <p:sldId id="463" r:id="rId40"/>
    <p:sldId id="476" r:id="rId41"/>
    <p:sldId id="424" r:id="rId42"/>
    <p:sldId id="422" r:id="rId43"/>
    <p:sldId id="425" r:id="rId44"/>
    <p:sldId id="426" r:id="rId45"/>
    <p:sldId id="474" r:id="rId46"/>
    <p:sldId id="475" r:id="rId47"/>
  </p:sldIdLst>
  <p:sldSz cx="9144000" cy="6858000" type="screen4x3"/>
  <p:notesSz cx="6718300" cy="9855200"/>
  <p:defaultTextStyle>
    <a:defPPr>
      <a:defRPr lang="ru-RU"/>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8" d="100"/>
          <a:sy n="78" d="100"/>
        </p:scale>
        <p:origin x="-1720" y="-112"/>
      </p:cViewPr>
      <p:guideLst>
        <p:guide orient="horz" pos="2160"/>
        <p:guide pos="2880"/>
      </p:guideLst>
    </p:cSldViewPr>
  </p:slideViewPr>
  <p:notesTextViewPr>
    <p:cViewPr>
      <p:scale>
        <a:sx n="1" d="1"/>
        <a:sy n="1" d="1"/>
      </p:scale>
      <p:origin x="0" y="0"/>
    </p:cViewPr>
  </p:notesTextViewPr>
  <p:sorterViewPr>
    <p:cViewPr>
      <p:scale>
        <a:sx n="66" d="100"/>
        <a:sy n="66" d="100"/>
      </p:scale>
      <p:origin x="0" y="332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notesMaster" Target="notesMasters/notesMaster1.xml"/><Relationship Id="rId4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diagrams/_rels/data1.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1" Type="http://schemas.openxmlformats.org/officeDocument/2006/relationships/image" Target="../media/image91.png"/><Relationship Id="rId2" Type="http://schemas.openxmlformats.org/officeDocument/2006/relationships/image" Target="../media/image9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1" Type="http://schemas.openxmlformats.org/officeDocument/2006/relationships/image" Target="../media/image91.png"/><Relationship Id="rId2" Type="http://schemas.openxmlformats.org/officeDocument/2006/relationships/image" Target="../media/image92.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BDF66C-D46A-4EB5-BA87-7A1DA92FDA7E}" type="doc">
      <dgm:prSet loTypeId="urn:microsoft.com/office/officeart/2005/8/layout/vList4" loCatId="list" qsTypeId="urn:microsoft.com/office/officeart/2005/8/quickstyle/simple3" qsCatId="simple" csTypeId="urn:microsoft.com/office/officeart/2005/8/colors/accent2_2" csCatId="accent2" phldr="1"/>
      <dgm:spPr/>
      <dgm:t>
        <a:bodyPr/>
        <a:lstStyle/>
        <a:p>
          <a:endParaRPr lang="ru-RU"/>
        </a:p>
      </dgm:t>
    </dgm:pt>
    <dgm:pt modelId="{21A28BBD-AA32-4800-845D-B2413D4373B5}">
      <dgm:prSet/>
      <dgm:spPr/>
      <dgm:t>
        <a:bodyPr/>
        <a:lstStyle/>
        <a:p>
          <a:pPr rtl="0">
            <a:spcAft>
              <a:spcPts val="0"/>
            </a:spcAft>
          </a:pPr>
          <a:r>
            <a:rPr lang="en-US" b="1" dirty="0" smtClean="0">
              <a:solidFill>
                <a:srgbClr val="000090"/>
              </a:solidFill>
            </a:rPr>
            <a:t>JINR grid sites of WLCG/</a:t>
          </a:r>
          <a:r>
            <a:rPr lang="en-US" b="1" dirty="0" err="1" smtClean="0">
              <a:solidFill>
                <a:srgbClr val="000090"/>
              </a:solidFill>
            </a:rPr>
            <a:t>EGI</a:t>
          </a:r>
          <a:r>
            <a:rPr lang="en-US" b="1" dirty="0" smtClean="0">
              <a:solidFill>
                <a:srgbClr val="000090"/>
              </a:solidFill>
            </a:rPr>
            <a:t>: Tier-1 for CMS </a:t>
          </a:r>
        </a:p>
        <a:p>
          <a:pPr rtl="0">
            <a:spcAft>
              <a:spcPts val="0"/>
            </a:spcAft>
          </a:pPr>
          <a:r>
            <a:rPr lang="en-US" b="1" dirty="0" smtClean="0">
              <a:solidFill>
                <a:srgbClr val="000090"/>
              </a:solidFill>
            </a:rPr>
            <a:t>Tier-2 for ALICE, ATLAS, CMS, STAR, LHCb, </a:t>
          </a:r>
        </a:p>
        <a:p>
          <a:pPr rtl="0">
            <a:spcAft>
              <a:spcPts val="0"/>
            </a:spcAft>
          </a:pPr>
          <a:r>
            <a:rPr lang="en-US" b="1" dirty="0" smtClean="0">
              <a:solidFill>
                <a:srgbClr val="000090"/>
              </a:solidFill>
            </a:rPr>
            <a:t>BES, biomed, </a:t>
          </a:r>
          <a:r>
            <a:rPr lang="en-US" b="1" dirty="0" err="1" smtClean="0">
              <a:solidFill>
                <a:srgbClr val="000090"/>
              </a:solidFill>
            </a:rPr>
            <a:t>fermilab</a:t>
          </a:r>
          <a:endParaRPr lang="ru-RU" b="1" dirty="0">
            <a:solidFill>
              <a:srgbClr val="000090"/>
            </a:solidFill>
          </a:endParaRPr>
        </a:p>
      </dgm:t>
    </dgm:pt>
    <dgm:pt modelId="{D551136C-DF48-4B22-9C5E-9B753DA42443}" type="parTrans" cxnId="{1A8638B8-5B0F-4871-B5B4-D0D421CCC9ED}">
      <dgm:prSet/>
      <dgm:spPr/>
      <dgm:t>
        <a:bodyPr/>
        <a:lstStyle/>
        <a:p>
          <a:endParaRPr lang="ru-RU"/>
        </a:p>
      </dgm:t>
    </dgm:pt>
    <dgm:pt modelId="{38C0F37F-3A93-4F7E-915E-1C1789A34CF5}" type="sibTrans" cxnId="{1A8638B8-5B0F-4871-B5B4-D0D421CCC9ED}">
      <dgm:prSet/>
      <dgm:spPr/>
      <dgm:t>
        <a:bodyPr/>
        <a:lstStyle/>
        <a:p>
          <a:endParaRPr lang="ru-RU"/>
        </a:p>
      </dgm:t>
    </dgm:pt>
    <dgm:pt modelId="{81CB4E84-77D2-40F0-A59B-E7630374B7C2}">
      <dgm:prSet custT="1"/>
      <dgm:spPr/>
      <dgm:t>
        <a:bodyPr/>
        <a:lstStyle/>
        <a:p>
          <a:pPr rtl="0"/>
          <a:r>
            <a:rPr lang="en-US" sz="1800" b="1" dirty="0" smtClean="0">
              <a:solidFill>
                <a:srgbClr val="000090"/>
              </a:solidFill>
            </a:rPr>
            <a:t>Cloud infrastructure</a:t>
          </a:r>
          <a:endParaRPr lang="ru-RU" sz="1800" b="1" dirty="0">
            <a:solidFill>
              <a:srgbClr val="000090"/>
            </a:solidFill>
          </a:endParaRPr>
        </a:p>
      </dgm:t>
    </dgm:pt>
    <dgm:pt modelId="{6F833E99-B473-4306-9898-94421205246A}" type="parTrans" cxnId="{733ED7FF-8659-41B9-AEC3-2846D593C82F}">
      <dgm:prSet/>
      <dgm:spPr/>
      <dgm:t>
        <a:bodyPr/>
        <a:lstStyle/>
        <a:p>
          <a:endParaRPr lang="ru-RU"/>
        </a:p>
      </dgm:t>
    </dgm:pt>
    <dgm:pt modelId="{6DBBABDF-242E-4B61-88F5-3A8733D5BD29}" type="sibTrans" cxnId="{733ED7FF-8659-41B9-AEC3-2846D593C82F}">
      <dgm:prSet/>
      <dgm:spPr/>
      <dgm:t>
        <a:bodyPr/>
        <a:lstStyle/>
        <a:p>
          <a:endParaRPr lang="ru-RU"/>
        </a:p>
      </dgm:t>
    </dgm:pt>
    <dgm:pt modelId="{F08B7ADB-AE1B-4B97-A238-D0499A11EAC9}">
      <dgm:prSet custT="1"/>
      <dgm:spPr/>
      <dgm:t>
        <a:bodyPr/>
        <a:lstStyle/>
        <a:p>
          <a:pPr rtl="0"/>
          <a:r>
            <a:rPr lang="en-US" sz="1800" b="1" dirty="0" smtClean="0">
              <a:solidFill>
                <a:srgbClr val="000090"/>
              </a:solidFill>
            </a:rPr>
            <a:t>Heterogeneous(CPU + GPU) </a:t>
          </a:r>
        </a:p>
        <a:p>
          <a:pPr rtl="0"/>
          <a:r>
            <a:rPr lang="en-US" sz="1800" b="1" dirty="0" smtClean="0">
              <a:solidFill>
                <a:srgbClr val="000090"/>
              </a:solidFill>
            </a:rPr>
            <a:t>computing cluster HybriLIT</a:t>
          </a:r>
          <a:endParaRPr lang="ru-RU" sz="1800" b="1" dirty="0">
            <a:solidFill>
              <a:srgbClr val="000090"/>
            </a:solidFill>
          </a:endParaRPr>
        </a:p>
      </dgm:t>
    </dgm:pt>
    <dgm:pt modelId="{FCDD78F2-AA51-4C91-8BA4-D0CCCAD6B925}" type="parTrans" cxnId="{8B47400F-9A14-436D-B3F8-255D5D3B85D2}">
      <dgm:prSet/>
      <dgm:spPr/>
      <dgm:t>
        <a:bodyPr/>
        <a:lstStyle/>
        <a:p>
          <a:endParaRPr lang="ru-RU"/>
        </a:p>
      </dgm:t>
    </dgm:pt>
    <dgm:pt modelId="{A952D598-869F-4ABE-8E51-D494149FE820}" type="sibTrans" cxnId="{8B47400F-9A14-436D-B3F8-255D5D3B85D2}">
      <dgm:prSet/>
      <dgm:spPr/>
      <dgm:t>
        <a:bodyPr/>
        <a:lstStyle/>
        <a:p>
          <a:endParaRPr lang="ru-RU"/>
        </a:p>
      </dgm:t>
    </dgm:pt>
    <dgm:pt modelId="{3F9E950F-B003-4615-8FBE-FD605143900D}">
      <dgm:prSet/>
      <dgm:spPr/>
      <dgm:t>
        <a:bodyPr/>
        <a:lstStyle/>
        <a:p>
          <a:pPr rtl="0"/>
          <a:r>
            <a:rPr lang="en-US" b="1" dirty="0" smtClean="0">
              <a:solidFill>
                <a:srgbClr val="000090"/>
              </a:solidFill>
            </a:rPr>
            <a:t>Off-line cluster and storage system for </a:t>
          </a:r>
          <a:r>
            <a:rPr lang="en-US" b="1" dirty="0" err="1" smtClean="0">
              <a:solidFill>
                <a:srgbClr val="000090"/>
              </a:solidFill>
            </a:rPr>
            <a:t>BM@N</a:t>
          </a:r>
          <a:r>
            <a:rPr lang="en-US" b="1" dirty="0" smtClean="0">
              <a:solidFill>
                <a:srgbClr val="000090"/>
              </a:solidFill>
            </a:rPr>
            <a:t>, MPD, </a:t>
          </a:r>
        </a:p>
        <a:p>
          <a:pPr rtl="0"/>
          <a:r>
            <a:rPr lang="en-US" b="1" dirty="0" err="1" smtClean="0">
              <a:solidFill>
                <a:srgbClr val="000090"/>
              </a:solidFill>
            </a:rPr>
            <a:t>SPD</a:t>
          </a:r>
          <a:r>
            <a:rPr lang="en-US" b="1" dirty="0" smtClean="0">
              <a:solidFill>
                <a:srgbClr val="000090"/>
              </a:solidFill>
            </a:rPr>
            <a:t> Storage and computing facilities for local users</a:t>
          </a:r>
          <a:endParaRPr lang="ru-RU" b="1" dirty="0">
            <a:solidFill>
              <a:srgbClr val="000090"/>
            </a:solidFill>
          </a:endParaRPr>
        </a:p>
      </dgm:t>
    </dgm:pt>
    <dgm:pt modelId="{DAAC3379-D32F-4223-9D36-86AC1C6C15B5}" type="parTrans" cxnId="{FFD65960-FA30-4ADA-9147-AF98BE36AC2C}">
      <dgm:prSet/>
      <dgm:spPr/>
      <dgm:t>
        <a:bodyPr/>
        <a:lstStyle/>
        <a:p>
          <a:endParaRPr lang="ru-RU"/>
        </a:p>
      </dgm:t>
    </dgm:pt>
    <dgm:pt modelId="{C7656F9E-027A-4069-9846-22991E893F14}" type="sibTrans" cxnId="{FFD65960-FA30-4ADA-9147-AF98BE36AC2C}">
      <dgm:prSet/>
      <dgm:spPr/>
      <dgm:t>
        <a:bodyPr/>
        <a:lstStyle/>
        <a:p>
          <a:endParaRPr lang="ru-RU"/>
        </a:p>
      </dgm:t>
    </dgm:pt>
    <dgm:pt modelId="{190CB52A-3030-4F1E-A0B4-E8194923A5D7}">
      <dgm:prSet custT="1"/>
      <dgm:spPr/>
      <dgm:t>
        <a:bodyPr/>
        <a:lstStyle/>
        <a:p>
          <a:pPr rtl="0"/>
          <a:r>
            <a:rPr lang="en-US" sz="1800" b="1" dirty="0" smtClean="0">
              <a:solidFill>
                <a:srgbClr val="000090"/>
              </a:solidFill>
            </a:rPr>
            <a:t>Network infrastructure</a:t>
          </a:r>
          <a:endParaRPr lang="ru-RU" sz="1800" b="1" dirty="0">
            <a:solidFill>
              <a:srgbClr val="000090"/>
            </a:solidFill>
          </a:endParaRPr>
        </a:p>
      </dgm:t>
    </dgm:pt>
    <dgm:pt modelId="{29E26F81-DCAE-4F15-AF04-B54FC315522E}" type="parTrans" cxnId="{A8C1A803-6E61-43EA-B610-FA699787729D}">
      <dgm:prSet/>
      <dgm:spPr/>
      <dgm:t>
        <a:bodyPr/>
        <a:lstStyle/>
        <a:p>
          <a:endParaRPr lang="ru-RU"/>
        </a:p>
      </dgm:t>
    </dgm:pt>
    <dgm:pt modelId="{A51DD1FB-0309-4E3A-8D7B-4BB69046D58A}" type="sibTrans" cxnId="{A8C1A803-6E61-43EA-B610-FA699787729D}">
      <dgm:prSet/>
      <dgm:spPr/>
      <dgm:t>
        <a:bodyPr/>
        <a:lstStyle/>
        <a:p>
          <a:endParaRPr lang="ru-RU"/>
        </a:p>
      </dgm:t>
    </dgm:pt>
    <dgm:pt modelId="{96D3BC74-97D5-4BE1-956C-688BCCD26CAF}">
      <dgm:prSet custT="1"/>
      <dgm:spPr/>
      <dgm:t>
        <a:bodyPr/>
        <a:lstStyle/>
        <a:p>
          <a:pPr rtl="0"/>
          <a:r>
            <a:rPr lang="en-US" sz="1800" b="1" dirty="0" smtClean="0">
              <a:solidFill>
                <a:srgbClr val="000090"/>
              </a:solidFill>
            </a:rPr>
            <a:t>Engineering infrastructure</a:t>
          </a:r>
          <a:endParaRPr lang="ru-RU" sz="1800" b="1" dirty="0">
            <a:solidFill>
              <a:srgbClr val="000090"/>
            </a:solidFill>
          </a:endParaRPr>
        </a:p>
      </dgm:t>
    </dgm:pt>
    <dgm:pt modelId="{4C51A61C-F3CD-4FD2-93D1-20B86BA1DFF6}" type="parTrans" cxnId="{2730B1CB-05DF-49C7-8CE0-CA6105BE21F2}">
      <dgm:prSet/>
      <dgm:spPr/>
      <dgm:t>
        <a:bodyPr/>
        <a:lstStyle/>
        <a:p>
          <a:endParaRPr lang="ru-RU"/>
        </a:p>
      </dgm:t>
    </dgm:pt>
    <dgm:pt modelId="{F6040379-62EC-4323-A1F5-C010D0E9CDBB}" type="sibTrans" cxnId="{2730B1CB-05DF-49C7-8CE0-CA6105BE21F2}">
      <dgm:prSet/>
      <dgm:spPr/>
      <dgm:t>
        <a:bodyPr/>
        <a:lstStyle/>
        <a:p>
          <a:endParaRPr lang="ru-RU"/>
        </a:p>
      </dgm:t>
    </dgm:pt>
    <dgm:pt modelId="{DD092CE9-5086-4C49-9EC3-3CD99AFF3DAD}" type="pres">
      <dgm:prSet presAssocID="{78BDF66C-D46A-4EB5-BA87-7A1DA92FDA7E}" presName="linear" presStyleCnt="0">
        <dgm:presLayoutVars>
          <dgm:dir/>
          <dgm:resizeHandles val="exact"/>
        </dgm:presLayoutVars>
      </dgm:prSet>
      <dgm:spPr/>
      <dgm:t>
        <a:bodyPr/>
        <a:lstStyle/>
        <a:p>
          <a:endParaRPr lang="ru-RU"/>
        </a:p>
      </dgm:t>
    </dgm:pt>
    <dgm:pt modelId="{2866D6AB-BBF6-4989-94BE-2BDCCA46C86F}" type="pres">
      <dgm:prSet presAssocID="{21A28BBD-AA32-4800-845D-B2413D4373B5}" presName="comp" presStyleCnt="0"/>
      <dgm:spPr/>
      <dgm:t>
        <a:bodyPr/>
        <a:lstStyle/>
        <a:p>
          <a:endParaRPr lang="ru-RU"/>
        </a:p>
      </dgm:t>
    </dgm:pt>
    <dgm:pt modelId="{E96224BD-4BBA-48D8-B50B-8601686917D5}" type="pres">
      <dgm:prSet presAssocID="{21A28BBD-AA32-4800-845D-B2413D4373B5}" presName="box" presStyleLbl="node1" presStyleIdx="0" presStyleCnt="6" custLinFactNeighborX="893" custLinFactNeighborY="-31636"/>
      <dgm:spPr/>
      <dgm:t>
        <a:bodyPr/>
        <a:lstStyle/>
        <a:p>
          <a:endParaRPr lang="ru-RU"/>
        </a:p>
      </dgm:t>
    </dgm:pt>
    <dgm:pt modelId="{FF226C33-D600-4BE7-A6BA-761EC3E72DE3}" type="pres">
      <dgm:prSet presAssocID="{21A28BBD-AA32-4800-845D-B2413D4373B5}" presName="img" presStyleLbl="fgImgPlace1" presStyleIdx="0" presStyleCnt="6"/>
      <dgm:spPr>
        <a:blipFill rotWithShape="1">
          <a:blip xmlns:r="http://schemas.openxmlformats.org/officeDocument/2006/relationships" r:embed="rId1"/>
          <a:stretch>
            <a:fillRect/>
          </a:stretch>
        </a:blipFill>
      </dgm:spPr>
      <dgm:t>
        <a:bodyPr/>
        <a:lstStyle/>
        <a:p>
          <a:endParaRPr lang="ru-RU"/>
        </a:p>
      </dgm:t>
    </dgm:pt>
    <dgm:pt modelId="{BE0020CA-B7D1-44E1-A6E0-B3A003D17B61}" type="pres">
      <dgm:prSet presAssocID="{21A28BBD-AA32-4800-845D-B2413D4373B5}" presName="text" presStyleLbl="node1" presStyleIdx="0" presStyleCnt="6">
        <dgm:presLayoutVars>
          <dgm:bulletEnabled val="1"/>
        </dgm:presLayoutVars>
      </dgm:prSet>
      <dgm:spPr/>
      <dgm:t>
        <a:bodyPr/>
        <a:lstStyle/>
        <a:p>
          <a:endParaRPr lang="ru-RU"/>
        </a:p>
      </dgm:t>
    </dgm:pt>
    <dgm:pt modelId="{8D679F15-88D9-4D28-9A53-308A360D7A20}" type="pres">
      <dgm:prSet presAssocID="{38C0F37F-3A93-4F7E-915E-1C1789A34CF5}" presName="spacer" presStyleCnt="0"/>
      <dgm:spPr/>
      <dgm:t>
        <a:bodyPr/>
        <a:lstStyle/>
        <a:p>
          <a:endParaRPr lang="ru-RU"/>
        </a:p>
      </dgm:t>
    </dgm:pt>
    <dgm:pt modelId="{87DCA755-3C3D-4B5E-BD14-675C2CF54B75}" type="pres">
      <dgm:prSet presAssocID="{81CB4E84-77D2-40F0-A59B-E7630374B7C2}" presName="comp" presStyleCnt="0"/>
      <dgm:spPr/>
      <dgm:t>
        <a:bodyPr/>
        <a:lstStyle/>
        <a:p>
          <a:endParaRPr lang="ru-RU"/>
        </a:p>
      </dgm:t>
    </dgm:pt>
    <dgm:pt modelId="{2E1A8439-BDF0-436B-83DF-CB6ABC83452F}" type="pres">
      <dgm:prSet presAssocID="{81CB4E84-77D2-40F0-A59B-E7630374B7C2}" presName="box" presStyleLbl="node1" presStyleIdx="1" presStyleCnt="6"/>
      <dgm:spPr/>
      <dgm:t>
        <a:bodyPr/>
        <a:lstStyle/>
        <a:p>
          <a:endParaRPr lang="ru-RU"/>
        </a:p>
      </dgm:t>
    </dgm:pt>
    <dgm:pt modelId="{4B4A1ACE-D766-481C-815A-2E0A3E9AEA53}" type="pres">
      <dgm:prSet presAssocID="{81CB4E84-77D2-40F0-A59B-E7630374B7C2}" presName="img" presStyleLbl="fgImgPlace1" presStyleIdx="1" presStyleCnt="6" custLinFactNeighborY="2997"/>
      <dgm:spPr>
        <a:blipFill rotWithShape="1">
          <a:blip xmlns:r="http://schemas.openxmlformats.org/officeDocument/2006/relationships" r:embed="rId2"/>
          <a:stretch>
            <a:fillRect/>
          </a:stretch>
        </a:blipFill>
      </dgm:spPr>
      <dgm:t>
        <a:bodyPr/>
        <a:lstStyle/>
        <a:p>
          <a:endParaRPr lang="ru-RU"/>
        </a:p>
      </dgm:t>
    </dgm:pt>
    <dgm:pt modelId="{BAA40A98-C0C5-43A8-9EFB-99D41C0E10E3}" type="pres">
      <dgm:prSet presAssocID="{81CB4E84-77D2-40F0-A59B-E7630374B7C2}" presName="text" presStyleLbl="node1" presStyleIdx="1" presStyleCnt="6">
        <dgm:presLayoutVars>
          <dgm:bulletEnabled val="1"/>
        </dgm:presLayoutVars>
      </dgm:prSet>
      <dgm:spPr/>
      <dgm:t>
        <a:bodyPr/>
        <a:lstStyle/>
        <a:p>
          <a:endParaRPr lang="ru-RU"/>
        </a:p>
      </dgm:t>
    </dgm:pt>
    <dgm:pt modelId="{61EA1459-5980-42CE-8964-519C03349865}" type="pres">
      <dgm:prSet presAssocID="{6DBBABDF-242E-4B61-88F5-3A8733D5BD29}" presName="spacer" presStyleCnt="0"/>
      <dgm:spPr/>
      <dgm:t>
        <a:bodyPr/>
        <a:lstStyle/>
        <a:p>
          <a:endParaRPr lang="ru-RU"/>
        </a:p>
      </dgm:t>
    </dgm:pt>
    <dgm:pt modelId="{9E045945-1A5D-4395-9850-90A358402CDC}" type="pres">
      <dgm:prSet presAssocID="{F08B7ADB-AE1B-4B97-A238-D0499A11EAC9}" presName="comp" presStyleCnt="0"/>
      <dgm:spPr/>
      <dgm:t>
        <a:bodyPr/>
        <a:lstStyle/>
        <a:p>
          <a:endParaRPr lang="ru-RU"/>
        </a:p>
      </dgm:t>
    </dgm:pt>
    <dgm:pt modelId="{2C25F93F-CAAE-4619-B6AD-3C6673D90D73}" type="pres">
      <dgm:prSet presAssocID="{F08B7ADB-AE1B-4B97-A238-D0499A11EAC9}" presName="box" presStyleLbl="node1" presStyleIdx="2" presStyleCnt="6"/>
      <dgm:spPr/>
      <dgm:t>
        <a:bodyPr/>
        <a:lstStyle/>
        <a:p>
          <a:endParaRPr lang="ru-RU"/>
        </a:p>
      </dgm:t>
    </dgm:pt>
    <dgm:pt modelId="{0D5C33D3-1E4A-41FE-9C24-547F3B32E167}" type="pres">
      <dgm:prSet presAssocID="{F08B7ADB-AE1B-4B97-A238-D0499A11EAC9}" presName="img" presStyleLbl="fgImgPlace1" presStyleIdx="2" presStyleCnt="6"/>
      <dgm:spPr>
        <a:blipFill rotWithShape="1">
          <a:blip xmlns:r="http://schemas.openxmlformats.org/officeDocument/2006/relationships" r:embed="rId3"/>
          <a:stretch>
            <a:fillRect/>
          </a:stretch>
        </a:blipFill>
      </dgm:spPr>
      <dgm:t>
        <a:bodyPr/>
        <a:lstStyle/>
        <a:p>
          <a:endParaRPr lang="ru-RU"/>
        </a:p>
      </dgm:t>
    </dgm:pt>
    <dgm:pt modelId="{2446BF96-AB2D-4426-A601-F33DD47E24B3}" type="pres">
      <dgm:prSet presAssocID="{F08B7ADB-AE1B-4B97-A238-D0499A11EAC9}" presName="text" presStyleLbl="node1" presStyleIdx="2" presStyleCnt="6">
        <dgm:presLayoutVars>
          <dgm:bulletEnabled val="1"/>
        </dgm:presLayoutVars>
      </dgm:prSet>
      <dgm:spPr/>
      <dgm:t>
        <a:bodyPr/>
        <a:lstStyle/>
        <a:p>
          <a:endParaRPr lang="ru-RU"/>
        </a:p>
      </dgm:t>
    </dgm:pt>
    <dgm:pt modelId="{FBC1A434-29A9-40FD-9B52-E5A5A00A27E8}" type="pres">
      <dgm:prSet presAssocID="{A952D598-869F-4ABE-8E51-D494149FE820}" presName="spacer" presStyleCnt="0"/>
      <dgm:spPr/>
      <dgm:t>
        <a:bodyPr/>
        <a:lstStyle/>
        <a:p>
          <a:endParaRPr lang="ru-RU"/>
        </a:p>
      </dgm:t>
    </dgm:pt>
    <dgm:pt modelId="{2A281510-270E-414F-A5A1-3C359B2504FC}" type="pres">
      <dgm:prSet presAssocID="{3F9E950F-B003-4615-8FBE-FD605143900D}" presName="comp" presStyleCnt="0"/>
      <dgm:spPr/>
      <dgm:t>
        <a:bodyPr/>
        <a:lstStyle/>
        <a:p>
          <a:endParaRPr lang="ru-RU"/>
        </a:p>
      </dgm:t>
    </dgm:pt>
    <dgm:pt modelId="{A4D6B004-3DB2-4DAA-9DDE-D1FCC2578915}" type="pres">
      <dgm:prSet presAssocID="{3F9E950F-B003-4615-8FBE-FD605143900D}" presName="box" presStyleLbl="node1" presStyleIdx="3" presStyleCnt="6"/>
      <dgm:spPr/>
      <dgm:t>
        <a:bodyPr/>
        <a:lstStyle/>
        <a:p>
          <a:endParaRPr lang="ru-RU"/>
        </a:p>
      </dgm:t>
    </dgm:pt>
    <dgm:pt modelId="{4D9895CF-D9E1-4677-83D1-3E6CA93F6C13}" type="pres">
      <dgm:prSet presAssocID="{3F9E950F-B003-4615-8FBE-FD605143900D}" presName="img" presStyleLbl="fgImgPlace1" presStyleIdx="3" presStyleCnt="6"/>
      <dgm:spPr>
        <a:blipFill rotWithShape="1">
          <a:blip xmlns:r="http://schemas.openxmlformats.org/officeDocument/2006/relationships" r:embed="rId4"/>
          <a:stretch>
            <a:fillRect/>
          </a:stretch>
        </a:blipFill>
      </dgm:spPr>
      <dgm:t>
        <a:bodyPr/>
        <a:lstStyle/>
        <a:p>
          <a:endParaRPr lang="ru-RU"/>
        </a:p>
      </dgm:t>
    </dgm:pt>
    <dgm:pt modelId="{C774D94F-C4AC-403C-A64D-89791C7DF1DA}" type="pres">
      <dgm:prSet presAssocID="{3F9E950F-B003-4615-8FBE-FD605143900D}" presName="text" presStyleLbl="node1" presStyleIdx="3" presStyleCnt="6">
        <dgm:presLayoutVars>
          <dgm:bulletEnabled val="1"/>
        </dgm:presLayoutVars>
      </dgm:prSet>
      <dgm:spPr/>
      <dgm:t>
        <a:bodyPr/>
        <a:lstStyle/>
        <a:p>
          <a:endParaRPr lang="ru-RU"/>
        </a:p>
      </dgm:t>
    </dgm:pt>
    <dgm:pt modelId="{8946A800-AA4F-4E6A-B461-7FBF117F418F}" type="pres">
      <dgm:prSet presAssocID="{C7656F9E-027A-4069-9846-22991E893F14}" presName="spacer" presStyleCnt="0"/>
      <dgm:spPr/>
      <dgm:t>
        <a:bodyPr/>
        <a:lstStyle/>
        <a:p>
          <a:endParaRPr lang="ru-RU"/>
        </a:p>
      </dgm:t>
    </dgm:pt>
    <dgm:pt modelId="{CA418E3C-00EB-4CEF-8695-9CC4178CF56A}" type="pres">
      <dgm:prSet presAssocID="{190CB52A-3030-4F1E-A0B4-E8194923A5D7}" presName="comp" presStyleCnt="0"/>
      <dgm:spPr/>
      <dgm:t>
        <a:bodyPr/>
        <a:lstStyle/>
        <a:p>
          <a:endParaRPr lang="ru-RU"/>
        </a:p>
      </dgm:t>
    </dgm:pt>
    <dgm:pt modelId="{B1BF3C8A-8F2B-4FEA-A8EE-E98AA9736CE0}" type="pres">
      <dgm:prSet presAssocID="{190CB52A-3030-4F1E-A0B4-E8194923A5D7}" presName="box" presStyleLbl="node1" presStyleIdx="4" presStyleCnt="6"/>
      <dgm:spPr/>
      <dgm:t>
        <a:bodyPr/>
        <a:lstStyle/>
        <a:p>
          <a:endParaRPr lang="ru-RU"/>
        </a:p>
      </dgm:t>
    </dgm:pt>
    <dgm:pt modelId="{862FBD3A-7244-49AF-9D1C-BAD526FF6124}" type="pres">
      <dgm:prSet presAssocID="{190CB52A-3030-4F1E-A0B4-E8194923A5D7}" presName="img" presStyleLbl="fgImgPlace1" presStyleIdx="4" presStyleCnt="6"/>
      <dgm:spPr>
        <a:blipFill rotWithShape="1">
          <a:blip xmlns:r="http://schemas.openxmlformats.org/officeDocument/2006/relationships" r:embed="rId5"/>
          <a:stretch>
            <a:fillRect/>
          </a:stretch>
        </a:blipFill>
      </dgm:spPr>
      <dgm:t>
        <a:bodyPr/>
        <a:lstStyle/>
        <a:p>
          <a:endParaRPr lang="ru-RU"/>
        </a:p>
      </dgm:t>
    </dgm:pt>
    <dgm:pt modelId="{DA2C92FE-8195-48BD-AD21-E8B46B590046}" type="pres">
      <dgm:prSet presAssocID="{190CB52A-3030-4F1E-A0B4-E8194923A5D7}" presName="text" presStyleLbl="node1" presStyleIdx="4" presStyleCnt="6">
        <dgm:presLayoutVars>
          <dgm:bulletEnabled val="1"/>
        </dgm:presLayoutVars>
      </dgm:prSet>
      <dgm:spPr/>
      <dgm:t>
        <a:bodyPr/>
        <a:lstStyle/>
        <a:p>
          <a:endParaRPr lang="ru-RU"/>
        </a:p>
      </dgm:t>
    </dgm:pt>
    <dgm:pt modelId="{CD15BFA5-AD5D-401F-9D24-7426C53BAED1}" type="pres">
      <dgm:prSet presAssocID="{A51DD1FB-0309-4E3A-8D7B-4BB69046D58A}" presName="spacer" presStyleCnt="0"/>
      <dgm:spPr/>
      <dgm:t>
        <a:bodyPr/>
        <a:lstStyle/>
        <a:p>
          <a:endParaRPr lang="ru-RU"/>
        </a:p>
      </dgm:t>
    </dgm:pt>
    <dgm:pt modelId="{933E8C12-CE3A-4172-A05B-29643B9CB80F}" type="pres">
      <dgm:prSet presAssocID="{96D3BC74-97D5-4BE1-956C-688BCCD26CAF}" presName="comp" presStyleCnt="0"/>
      <dgm:spPr/>
      <dgm:t>
        <a:bodyPr/>
        <a:lstStyle/>
        <a:p>
          <a:endParaRPr lang="ru-RU"/>
        </a:p>
      </dgm:t>
    </dgm:pt>
    <dgm:pt modelId="{7E8E4159-EA59-4D87-94CB-4CABDA8D9B31}" type="pres">
      <dgm:prSet presAssocID="{96D3BC74-97D5-4BE1-956C-688BCCD26CAF}" presName="box" presStyleLbl="node1" presStyleIdx="5" presStyleCnt="6" custLinFactNeighborX="3379" custLinFactNeighborY="4234"/>
      <dgm:spPr/>
      <dgm:t>
        <a:bodyPr/>
        <a:lstStyle/>
        <a:p>
          <a:endParaRPr lang="ru-RU"/>
        </a:p>
      </dgm:t>
    </dgm:pt>
    <dgm:pt modelId="{33212593-3069-4FC5-AD98-FF33381A4158}" type="pres">
      <dgm:prSet presAssocID="{96D3BC74-97D5-4BE1-956C-688BCCD26CAF}" presName="img" presStyleLbl="fgImgPlace1" presStyleIdx="5" presStyleCnt="6"/>
      <dgm:spPr>
        <a:blipFill rotWithShape="1">
          <a:blip xmlns:r="http://schemas.openxmlformats.org/officeDocument/2006/relationships" r:embed="rId6"/>
          <a:stretch>
            <a:fillRect/>
          </a:stretch>
        </a:blipFill>
      </dgm:spPr>
      <dgm:t>
        <a:bodyPr/>
        <a:lstStyle/>
        <a:p>
          <a:endParaRPr lang="ru-RU"/>
        </a:p>
      </dgm:t>
    </dgm:pt>
    <dgm:pt modelId="{21EAF6E8-7106-44D8-912A-BD3B32F3DC5E}" type="pres">
      <dgm:prSet presAssocID="{96D3BC74-97D5-4BE1-956C-688BCCD26CAF}" presName="text" presStyleLbl="node1" presStyleIdx="5" presStyleCnt="6">
        <dgm:presLayoutVars>
          <dgm:bulletEnabled val="1"/>
        </dgm:presLayoutVars>
      </dgm:prSet>
      <dgm:spPr/>
      <dgm:t>
        <a:bodyPr/>
        <a:lstStyle/>
        <a:p>
          <a:endParaRPr lang="ru-RU"/>
        </a:p>
      </dgm:t>
    </dgm:pt>
  </dgm:ptLst>
  <dgm:cxnLst>
    <dgm:cxn modelId="{1FBC4A92-A0DA-7942-BB41-9A2B194003BC}" type="presOf" srcId="{F08B7ADB-AE1B-4B97-A238-D0499A11EAC9}" destId="{2C25F93F-CAAE-4619-B6AD-3C6673D90D73}" srcOrd="0" destOrd="0" presId="urn:microsoft.com/office/officeart/2005/8/layout/vList4"/>
    <dgm:cxn modelId="{A8C1A803-6E61-43EA-B610-FA699787729D}" srcId="{78BDF66C-D46A-4EB5-BA87-7A1DA92FDA7E}" destId="{190CB52A-3030-4F1E-A0B4-E8194923A5D7}" srcOrd="4" destOrd="0" parTransId="{29E26F81-DCAE-4F15-AF04-B54FC315522E}" sibTransId="{A51DD1FB-0309-4E3A-8D7B-4BB69046D58A}"/>
    <dgm:cxn modelId="{1D683BF6-35B7-854B-B846-8E3138F1F622}" type="presOf" srcId="{81CB4E84-77D2-40F0-A59B-E7630374B7C2}" destId="{2E1A8439-BDF0-436B-83DF-CB6ABC83452F}" srcOrd="0" destOrd="0" presId="urn:microsoft.com/office/officeart/2005/8/layout/vList4"/>
    <dgm:cxn modelId="{8184B41B-5BD3-4D4F-BC78-0BFAEF9C21E4}" type="presOf" srcId="{F08B7ADB-AE1B-4B97-A238-D0499A11EAC9}" destId="{2446BF96-AB2D-4426-A601-F33DD47E24B3}" srcOrd="1" destOrd="0" presId="urn:microsoft.com/office/officeart/2005/8/layout/vList4"/>
    <dgm:cxn modelId="{733ED7FF-8659-41B9-AEC3-2846D593C82F}" srcId="{78BDF66C-D46A-4EB5-BA87-7A1DA92FDA7E}" destId="{81CB4E84-77D2-40F0-A59B-E7630374B7C2}" srcOrd="1" destOrd="0" parTransId="{6F833E99-B473-4306-9898-94421205246A}" sibTransId="{6DBBABDF-242E-4B61-88F5-3A8733D5BD29}"/>
    <dgm:cxn modelId="{1A8638B8-5B0F-4871-B5B4-D0D421CCC9ED}" srcId="{78BDF66C-D46A-4EB5-BA87-7A1DA92FDA7E}" destId="{21A28BBD-AA32-4800-845D-B2413D4373B5}" srcOrd="0" destOrd="0" parTransId="{D551136C-DF48-4B22-9C5E-9B753DA42443}" sibTransId="{38C0F37F-3A93-4F7E-915E-1C1789A34CF5}"/>
    <dgm:cxn modelId="{A618C495-ACC7-DF43-A68B-EB645EF400B8}" type="presOf" srcId="{78BDF66C-D46A-4EB5-BA87-7A1DA92FDA7E}" destId="{DD092CE9-5086-4C49-9EC3-3CD99AFF3DAD}" srcOrd="0" destOrd="0" presId="urn:microsoft.com/office/officeart/2005/8/layout/vList4"/>
    <dgm:cxn modelId="{10639F3F-3F4D-3D46-9F53-8335775ECDFF}" type="presOf" srcId="{81CB4E84-77D2-40F0-A59B-E7630374B7C2}" destId="{BAA40A98-C0C5-43A8-9EFB-99D41C0E10E3}" srcOrd="1" destOrd="0" presId="urn:microsoft.com/office/officeart/2005/8/layout/vList4"/>
    <dgm:cxn modelId="{CFFFD9E0-E326-3F48-B01C-2B954833095F}" type="presOf" srcId="{96D3BC74-97D5-4BE1-956C-688BCCD26CAF}" destId="{7E8E4159-EA59-4D87-94CB-4CABDA8D9B31}" srcOrd="0" destOrd="0" presId="urn:microsoft.com/office/officeart/2005/8/layout/vList4"/>
    <dgm:cxn modelId="{8B47400F-9A14-436D-B3F8-255D5D3B85D2}" srcId="{78BDF66C-D46A-4EB5-BA87-7A1DA92FDA7E}" destId="{F08B7ADB-AE1B-4B97-A238-D0499A11EAC9}" srcOrd="2" destOrd="0" parTransId="{FCDD78F2-AA51-4C91-8BA4-D0CCCAD6B925}" sibTransId="{A952D598-869F-4ABE-8E51-D494149FE820}"/>
    <dgm:cxn modelId="{44A8785B-A8CE-8344-AAED-0D5979044B85}" type="presOf" srcId="{190CB52A-3030-4F1E-A0B4-E8194923A5D7}" destId="{B1BF3C8A-8F2B-4FEA-A8EE-E98AA9736CE0}" srcOrd="0" destOrd="0" presId="urn:microsoft.com/office/officeart/2005/8/layout/vList4"/>
    <dgm:cxn modelId="{FFD65960-FA30-4ADA-9147-AF98BE36AC2C}" srcId="{78BDF66C-D46A-4EB5-BA87-7A1DA92FDA7E}" destId="{3F9E950F-B003-4615-8FBE-FD605143900D}" srcOrd="3" destOrd="0" parTransId="{DAAC3379-D32F-4223-9D36-86AC1C6C15B5}" sibTransId="{C7656F9E-027A-4069-9846-22991E893F14}"/>
    <dgm:cxn modelId="{1994ED65-552F-2648-8E76-93758B3EDD3C}" type="presOf" srcId="{96D3BC74-97D5-4BE1-956C-688BCCD26CAF}" destId="{21EAF6E8-7106-44D8-912A-BD3B32F3DC5E}" srcOrd="1" destOrd="0" presId="urn:microsoft.com/office/officeart/2005/8/layout/vList4"/>
    <dgm:cxn modelId="{6345CCA5-5A02-A447-AFBA-2CD16E8CE266}" type="presOf" srcId="{21A28BBD-AA32-4800-845D-B2413D4373B5}" destId="{E96224BD-4BBA-48D8-B50B-8601686917D5}" srcOrd="0" destOrd="0" presId="urn:microsoft.com/office/officeart/2005/8/layout/vList4"/>
    <dgm:cxn modelId="{ABCB928E-CCA4-3141-AAED-E5DF666C8ED2}" type="presOf" srcId="{190CB52A-3030-4F1E-A0B4-E8194923A5D7}" destId="{DA2C92FE-8195-48BD-AD21-E8B46B590046}" srcOrd="1" destOrd="0" presId="urn:microsoft.com/office/officeart/2005/8/layout/vList4"/>
    <dgm:cxn modelId="{8DBA8248-7D58-0441-A9F9-9AEC5523DD33}" type="presOf" srcId="{3F9E950F-B003-4615-8FBE-FD605143900D}" destId="{A4D6B004-3DB2-4DAA-9DDE-D1FCC2578915}" srcOrd="0" destOrd="0" presId="urn:microsoft.com/office/officeart/2005/8/layout/vList4"/>
    <dgm:cxn modelId="{60528FEC-C571-D548-94C3-4A4A762AFB43}" type="presOf" srcId="{21A28BBD-AA32-4800-845D-B2413D4373B5}" destId="{BE0020CA-B7D1-44E1-A6E0-B3A003D17B61}" srcOrd="1" destOrd="0" presId="urn:microsoft.com/office/officeart/2005/8/layout/vList4"/>
    <dgm:cxn modelId="{A1D86857-B4FF-9A4B-B9A5-D6A4F93D6DF5}" type="presOf" srcId="{3F9E950F-B003-4615-8FBE-FD605143900D}" destId="{C774D94F-C4AC-403C-A64D-89791C7DF1DA}" srcOrd="1" destOrd="0" presId="urn:microsoft.com/office/officeart/2005/8/layout/vList4"/>
    <dgm:cxn modelId="{2730B1CB-05DF-49C7-8CE0-CA6105BE21F2}" srcId="{78BDF66C-D46A-4EB5-BA87-7A1DA92FDA7E}" destId="{96D3BC74-97D5-4BE1-956C-688BCCD26CAF}" srcOrd="5" destOrd="0" parTransId="{4C51A61C-F3CD-4FD2-93D1-20B86BA1DFF6}" sibTransId="{F6040379-62EC-4323-A1F5-C010D0E9CDBB}"/>
    <dgm:cxn modelId="{6D840F9F-2C07-4645-AD4B-914FDA531CF4}" type="presParOf" srcId="{DD092CE9-5086-4C49-9EC3-3CD99AFF3DAD}" destId="{2866D6AB-BBF6-4989-94BE-2BDCCA46C86F}" srcOrd="0" destOrd="0" presId="urn:microsoft.com/office/officeart/2005/8/layout/vList4"/>
    <dgm:cxn modelId="{72384D45-ED1C-FE49-8E5B-CFE274ADB7A0}" type="presParOf" srcId="{2866D6AB-BBF6-4989-94BE-2BDCCA46C86F}" destId="{E96224BD-4BBA-48D8-B50B-8601686917D5}" srcOrd="0" destOrd="0" presId="urn:microsoft.com/office/officeart/2005/8/layout/vList4"/>
    <dgm:cxn modelId="{7AA33D48-F88F-2444-BA8D-412B9E0C6109}" type="presParOf" srcId="{2866D6AB-BBF6-4989-94BE-2BDCCA46C86F}" destId="{FF226C33-D600-4BE7-A6BA-761EC3E72DE3}" srcOrd="1" destOrd="0" presId="urn:microsoft.com/office/officeart/2005/8/layout/vList4"/>
    <dgm:cxn modelId="{EF2B04E9-24F9-C047-9C82-AAE59C14FA0F}" type="presParOf" srcId="{2866D6AB-BBF6-4989-94BE-2BDCCA46C86F}" destId="{BE0020CA-B7D1-44E1-A6E0-B3A003D17B61}" srcOrd="2" destOrd="0" presId="urn:microsoft.com/office/officeart/2005/8/layout/vList4"/>
    <dgm:cxn modelId="{9FC61C61-C984-2849-BF4B-67A2F72180E6}" type="presParOf" srcId="{DD092CE9-5086-4C49-9EC3-3CD99AFF3DAD}" destId="{8D679F15-88D9-4D28-9A53-308A360D7A20}" srcOrd="1" destOrd="0" presId="urn:microsoft.com/office/officeart/2005/8/layout/vList4"/>
    <dgm:cxn modelId="{720E03D2-64B2-A24F-82A7-978CB6363D9B}" type="presParOf" srcId="{DD092CE9-5086-4C49-9EC3-3CD99AFF3DAD}" destId="{87DCA755-3C3D-4B5E-BD14-675C2CF54B75}" srcOrd="2" destOrd="0" presId="urn:microsoft.com/office/officeart/2005/8/layout/vList4"/>
    <dgm:cxn modelId="{75CB25DA-48D3-7E45-8E71-BBFBF183E12C}" type="presParOf" srcId="{87DCA755-3C3D-4B5E-BD14-675C2CF54B75}" destId="{2E1A8439-BDF0-436B-83DF-CB6ABC83452F}" srcOrd="0" destOrd="0" presId="urn:microsoft.com/office/officeart/2005/8/layout/vList4"/>
    <dgm:cxn modelId="{41695054-92B3-1A42-96B8-B7003B2B4890}" type="presParOf" srcId="{87DCA755-3C3D-4B5E-BD14-675C2CF54B75}" destId="{4B4A1ACE-D766-481C-815A-2E0A3E9AEA53}" srcOrd="1" destOrd="0" presId="urn:microsoft.com/office/officeart/2005/8/layout/vList4"/>
    <dgm:cxn modelId="{3ABB04D5-8DB3-7242-AD61-AEB5AD0B5CF2}" type="presParOf" srcId="{87DCA755-3C3D-4B5E-BD14-675C2CF54B75}" destId="{BAA40A98-C0C5-43A8-9EFB-99D41C0E10E3}" srcOrd="2" destOrd="0" presId="urn:microsoft.com/office/officeart/2005/8/layout/vList4"/>
    <dgm:cxn modelId="{98E4D202-6F7B-8E46-BDEA-D9A143792A07}" type="presParOf" srcId="{DD092CE9-5086-4C49-9EC3-3CD99AFF3DAD}" destId="{61EA1459-5980-42CE-8964-519C03349865}" srcOrd="3" destOrd="0" presId="urn:microsoft.com/office/officeart/2005/8/layout/vList4"/>
    <dgm:cxn modelId="{3F4E7E18-E9B8-0D4F-9A5E-FE73423A3559}" type="presParOf" srcId="{DD092CE9-5086-4C49-9EC3-3CD99AFF3DAD}" destId="{9E045945-1A5D-4395-9850-90A358402CDC}" srcOrd="4" destOrd="0" presId="urn:microsoft.com/office/officeart/2005/8/layout/vList4"/>
    <dgm:cxn modelId="{B0583DFE-0D6A-7949-B18B-3FE845DC0C16}" type="presParOf" srcId="{9E045945-1A5D-4395-9850-90A358402CDC}" destId="{2C25F93F-CAAE-4619-B6AD-3C6673D90D73}" srcOrd="0" destOrd="0" presId="urn:microsoft.com/office/officeart/2005/8/layout/vList4"/>
    <dgm:cxn modelId="{06B2A517-9881-084F-8748-03C0D34F8180}" type="presParOf" srcId="{9E045945-1A5D-4395-9850-90A358402CDC}" destId="{0D5C33D3-1E4A-41FE-9C24-547F3B32E167}" srcOrd="1" destOrd="0" presId="urn:microsoft.com/office/officeart/2005/8/layout/vList4"/>
    <dgm:cxn modelId="{E2C6A48F-38A4-CE42-BFC1-8D603FAF663D}" type="presParOf" srcId="{9E045945-1A5D-4395-9850-90A358402CDC}" destId="{2446BF96-AB2D-4426-A601-F33DD47E24B3}" srcOrd="2" destOrd="0" presId="urn:microsoft.com/office/officeart/2005/8/layout/vList4"/>
    <dgm:cxn modelId="{FF00962E-7BE7-8541-B81D-458B646BF7B7}" type="presParOf" srcId="{DD092CE9-5086-4C49-9EC3-3CD99AFF3DAD}" destId="{FBC1A434-29A9-40FD-9B52-E5A5A00A27E8}" srcOrd="5" destOrd="0" presId="urn:microsoft.com/office/officeart/2005/8/layout/vList4"/>
    <dgm:cxn modelId="{DE00E071-AEC3-F84F-B677-82F17BFE7745}" type="presParOf" srcId="{DD092CE9-5086-4C49-9EC3-3CD99AFF3DAD}" destId="{2A281510-270E-414F-A5A1-3C359B2504FC}" srcOrd="6" destOrd="0" presId="urn:microsoft.com/office/officeart/2005/8/layout/vList4"/>
    <dgm:cxn modelId="{35DC81C0-3390-1E46-9239-9D98CE0F2727}" type="presParOf" srcId="{2A281510-270E-414F-A5A1-3C359B2504FC}" destId="{A4D6B004-3DB2-4DAA-9DDE-D1FCC2578915}" srcOrd="0" destOrd="0" presId="urn:microsoft.com/office/officeart/2005/8/layout/vList4"/>
    <dgm:cxn modelId="{F8EEE7B0-4385-7243-833E-4C4B4A18B948}" type="presParOf" srcId="{2A281510-270E-414F-A5A1-3C359B2504FC}" destId="{4D9895CF-D9E1-4677-83D1-3E6CA93F6C13}" srcOrd="1" destOrd="0" presId="urn:microsoft.com/office/officeart/2005/8/layout/vList4"/>
    <dgm:cxn modelId="{005A965E-4AC4-E645-98BB-D21096F8555F}" type="presParOf" srcId="{2A281510-270E-414F-A5A1-3C359B2504FC}" destId="{C774D94F-C4AC-403C-A64D-89791C7DF1DA}" srcOrd="2" destOrd="0" presId="urn:microsoft.com/office/officeart/2005/8/layout/vList4"/>
    <dgm:cxn modelId="{53DA3560-F721-2A45-8A91-A964DEEDA874}" type="presParOf" srcId="{DD092CE9-5086-4C49-9EC3-3CD99AFF3DAD}" destId="{8946A800-AA4F-4E6A-B461-7FBF117F418F}" srcOrd="7" destOrd="0" presId="urn:microsoft.com/office/officeart/2005/8/layout/vList4"/>
    <dgm:cxn modelId="{BC554D0A-2FA8-2B40-A73A-3BF868E1E811}" type="presParOf" srcId="{DD092CE9-5086-4C49-9EC3-3CD99AFF3DAD}" destId="{CA418E3C-00EB-4CEF-8695-9CC4178CF56A}" srcOrd="8" destOrd="0" presId="urn:microsoft.com/office/officeart/2005/8/layout/vList4"/>
    <dgm:cxn modelId="{273062D9-6F12-6546-ACC8-7A14F8E0C40A}" type="presParOf" srcId="{CA418E3C-00EB-4CEF-8695-9CC4178CF56A}" destId="{B1BF3C8A-8F2B-4FEA-A8EE-E98AA9736CE0}" srcOrd="0" destOrd="0" presId="urn:microsoft.com/office/officeart/2005/8/layout/vList4"/>
    <dgm:cxn modelId="{83239733-3854-6741-A13E-C0CCAFDD2E35}" type="presParOf" srcId="{CA418E3C-00EB-4CEF-8695-9CC4178CF56A}" destId="{862FBD3A-7244-49AF-9D1C-BAD526FF6124}" srcOrd="1" destOrd="0" presId="urn:microsoft.com/office/officeart/2005/8/layout/vList4"/>
    <dgm:cxn modelId="{F443E757-1A0E-9547-8929-073A73734228}" type="presParOf" srcId="{CA418E3C-00EB-4CEF-8695-9CC4178CF56A}" destId="{DA2C92FE-8195-48BD-AD21-E8B46B590046}" srcOrd="2" destOrd="0" presId="urn:microsoft.com/office/officeart/2005/8/layout/vList4"/>
    <dgm:cxn modelId="{080B266C-F0E3-0642-BB76-84F6118E023B}" type="presParOf" srcId="{DD092CE9-5086-4C49-9EC3-3CD99AFF3DAD}" destId="{CD15BFA5-AD5D-401F-9D24-7426C53BAED1}" srcOrd="9" destOrd="0" presId="urn:microsoft.com/office/officeart/2005/8/layout/vList4"/>
    <dgm:cxn modelId="{0568D999-AD58-AB4B-9CBE-2B5F1601C136}" type="presParOf" srcId="{DD092CE9-5086-4C49-9EC3-3CD99AFF3DAD}" destId="{933E8C12-CE3A-4172-A05B-29643B9CB80F}" srcOrd="10" destOrd="0" presId="urn:microsoft.com/office/officeart/2005/8/layout/vList4"/>
    <dgm:cxn modelId="{95EAD3E0-C4CD-834C-86E8-6728003950F4}" type="presParOf" srcId="{933E8C12-CE3A-4172-A05B-29643B9CB80F}" destId="{7E8E4159-EA59-4D87-94CB-4CABDA8D9B31}" srcOrd="0" destOrd="0" presId="urn:microsoft.com/office/officeart/2005/8/layout/vList4"/>
    <dgm:cxn modelId="{6D4CBB95-917F-FA48-A6F1-538AE08D0A95}" type="presParOf" srcId="{933E8C12-CE3A-4172-A05B-29643B9CB80F}" destId="{33212593-3069-4FC5-AD98-FF33381A4158}" srcOrd="1" destOrd="0" presId="urn:microsoft.com/office/officeart/2005/8/layout/vList4"/>
    <dgm:cxn modelId="{3F46F512-B5CA-8C4D-8B79-75ABC17B867D}" type="presParOf" srcId="{933E8C12-CE3A-4172-A05B-29643B9CB80F}" destId="{21EAF6E8-7106-44D8-912A-BD3B32F3DC5E}"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6224BD-4BBA-48D8-B50B-8601686917D5}">
      <dsp:nvSpPr>
        <dsp:cNvPr id="0" name=""/>
        <dsp:cNvSpPr/>
      </dsp:nvSpPr>
      <dsp:spPr>
        <a:xfrm>
          <a:off x="0" y="0"/>
          <a:ext cx="4536504" cy="675602"/>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l" defTabSz="488950" rtl="0">
            <a:lnSpc>
              <a:spcPct val="90000"/>
            </a:lnSpc>
            <a:spcBef>
              <a:spcPct val="0"/>
            </a:spcBef>
            <a:spcAft>
              <a:spcPts val="0"/>
            </a:spcAft>
          </a:pPr>
          <a:r>
            <a:rPr lang="en-US" sz="1100" b="1" kern="1200" dirty="0" smtClean="0">
              <a:solidFill>
                <a:srgbClr val="000090"/>
              </a:solidFill>
            </a:rPr>
            <a:t>JINR grid sites of WLCG/</a:t>
          </a:r>
          <a:r>
            <a:rPr lang="en-US" sz="1100" b="1" kern="1200" dirty="0" err="1" smtClean="0">
              <a:solidFill>
                <a:srgbClr val="000090"/>
              </a:solidFill>
            </a:rPr>
            <a:t>EGI</a:t>
          </a:r>
          <a:r>
            <a:rPr lang="en-US" sz="1100" b="1" kern="1200" dirty="0" smtClean="0">
              <a:solidFill>
                <a:srgbClr val="000090"/>
              </a:solidFill>
            </a:rPr>
            <a:t>: Tier-1 for CMS </a:t>
          </a:r>
        </a:p>
        <a:p>
          <a:pPr lvl="0" algn="l" defTabSz="488950" rtl="0">
            <a:lnSpc>
              <a:spcPct val="90000"/>
            </a:lnSpc>
            <a:spcBef>
              <a:spcPct val="0"/>
            </a:spcBef>
            <a:spcAft>
              <a:spcPts val="0"/>
            </a:spcAft>
          </a:pPr>
          <a:r>
            <a:rPr lang="en-US" sz="1100" b="1" kern="1200" dirty="0" smtClean="0">
              <a:solidFill>
                <a:srgbClr val="000090"/>
              </a:solidFill>
            </a:rPr>
            <a:t>Tier-2 for ALICE, ATLAS, CMS, STAR, LHCb, </a:t>
          </a:r>
        </a:p>
        <a:p>
          <a:pPr lvl="0" algn="l" defTabSz="488950" rtl="0">
            <a:lnSpc>
              <a:spcPct val="90000"/>
            </a:lnSpc>
            <a:spcBef>
              <a:spcPct val="0"/>
            </a:spcBef>
            <a:spcAft>
              <a:spcPts val="0"/>
            </a:spcAft>
          </a:pPr>
          <a:r>
            <a:rPr lang="en-US" sz="1100" b="1" kern="1200" dirty="0" smtClean="0">
              <a:solidFill>
                <a:srgbClr val="000090"/>
              </a:solidFill>
            </a:rPr>
            <a:t>BES, biomed, </a:t>
          </a:r>
          <a:r>
            <a:rPr lang="en-US" sz="1100" b="1" kern="1200" dirty="0" err="1" smtClean="0">
              <a:solidFill>
                <a:srgbClr val="000090"/>
              </a:solidFill>
            </a:rPr>
            <a:t>fermilab</a:t>
          </a:r>
          <a:endParaRPr lang="ru-RU" sz="1100" b="1" kern="1200" dirty="0">
            <a:solidFill>
              <a:srgbClr val="000090"/>
            </a:solidFill>
          </a:endParaRPr>
        </a:p>
      </dsp:txBody>
      <dsp:txXfrm>
        <a:off x="974861" y="0"/>
        <a:ext cx="3561642" cy="675602"/>
      </dsp:txXfrm>
    </dsp:sp>
    <dsp:sp modelId="{FF226C33-D600-4BE7-A6BA-761EC3E72DE3}">
      <dsp:nvSpPr>
        <dsp:cNvPr id="0" name=""/>
        <dsp:cNvSpPr/>
      </dsp:nvSpPr>
      <dsp:spPr>
        <a:xfrm>
          <a:off x="67560" y="67560"/>
          <a:ext cx="907300" cy="540481"/>
        </a:xfrm>
        <a:prstGeom prst="roundRect">
          <a:avLst>
            <a:gd name="adj" fmla="val 10000"/>
          </a:avLst>
        </a:prstGeom>
        <a:blipFill rotWithShape="1">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2E1A8439-BDF0-436B-83DF-CB6ABC83452F}">
      <dsp:nvSpPr>
        <dsp:cNvPr id="0" name=""/>
        <dsp:cNvSpPr/>
      </dsp:nvSpPr>
      <dsp:spPr>
        <a:xfrm>
          <a:off x="0" y="743162"/>
          <a:ext cx="4536504" cy="675602"/>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b="1" kern="1200" dirty="0" smtClean="0">
              <a:solidFill>
                <a:srgbClr val="000090"/>
              </a:solidFill>
            </a:rPr>
            <a:t>Cloud infrastructure</a:t>
          </a:r>
          <a:endParaRPr lang="ru-RU" sz="1800" b="1" kern="1200" dirty="0">
            <a:solidFill>
              <a:srgbClr val="000090"/>
            </a:solidFill>
          </a:endParaRPr>
        </a:p>
      </dsp:txBody>
      <dsp:txXfrm>
        <a:off x="974861" y="743162"/>
        <a:ext cx="3561642" cy="675602"/>
      </dsp:txXfrm>
    </dsp:sp>
    <dsp:sp modelId="{4B4A1ACE-D766-481C-815A-2E0A3E9AEA53}">
      <dsp:nvSpPr>
        <dsp:cNvPr id="0" name=""/>
        <dsp:cNvSpPr/>
      </dsp:nvSpPr>
      <dsp:spPr>
        <a:xfrm>
          <a:off x="67560" y="826921"/>
          <a:ext cx="907300" cy="540481"/>
        </a:xfrm>
        <a:prstGeom prst="roundRect">
          <a:avLst>
            <a:gd name="adj" fmla="val 10000"/>
          </a:avLst>
        </a:prstGeom>
        <a:blipFill rotWithShape="1">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2C25F93F-CAAE-4619-B6AD-3C6673D90D73}">
      <dsp:nvSpPr>
        <dsp:cNvPr id="0" name=""/>
        <dsp:cNvSpPr/>
      </dsp:nvSpPr>
      <dsp:spPr>
        <a:xfrm>
          <a:off x="0" y="1486325"/>
          <a:ext cx="4536504" cy="675602"/>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b="1" kern="1200" dirty="0" smtClean="0">
              <a:solidFill>
                <a:srgbClr val="000090"/>
              </a:solidFill>
            </a:rPr>
            <a:t>Heterogeneous(CPU + GPU) </a:t>
          </a:r>
        </a:p>
        <a:p>
          <a:pPr lvl="0" algn="l" defTabSz="800100" rtl="0">
            <a:lnSpc>
              <a:spcPct val="90000"/>
            </a:lnSpc>
            <a:spcBef>
              <a:spcPct val="0"/>
            </a:spcBef>
            <a:spcAft>
              <a:spcPct val="35000"/>
            </a:spcAft>
          </a:pPr>
          <a:r>
            <a:rPr lang="en-US" sz="1800" b="1" kern="1200" dirty="0" smtClean="0">
              <a:solidFill>
                <a:srgbClr val="000090"/>
              </a:solidFill>
            </a:rPr>
            <a:t>computing cluster HybriLIT</a:t>
          </a:r>
          <a:endParaRPr lang="ru-RU" sz="1800" b="1" kern="1200" dirty="0">
            <a:solidFill>
              <a:srgbClr val="000090"/>
            </a:solidFill>
          </a:endParaRPr>
        </a:p>
      </dsp:txBody>
      <dsp:txXfrm>
        <a:off x="974861" y="1486325"/>
        <a:ext cx="3561642" cy="675602"/>
      </dsp:txXfrm>
    </dsp:sp>
    <dsp:sp modelId="{0D5C33D3-1E4A-41FE-9C24-547F3B32E167}">
      <dsp:nvSpPr>
        <dsp:cNvPr id="0" name=""/>
        <dsp:cNvSpPr/>
      </dsp:nvSpPr>
      <dsp:spPr>
        <a:xfrm>
          <a:off x="67560" y="1553885"/>
          <a:ext cx="907300" cy="540481"/>
        </a:xfrm>
        <a:prstGeom prst="roundRect">
          <a:avLst>
            <a:gd name="adj" fmla="val 10000"/>
          </a:avLst>
        </a:prstGeom>
        <a:blipFill rotWithShape="1">
          <a:blip xmlns:r="http://schemas.openxmlformats.org/officeDocument/2006/relationships" r:embed="rId3"/>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A4D6B004-3DB2-4DAA-9DDE-D1FCC2578915}">
      <dsp:nvSpPr>
        <dsp:cNvPr id="0" name=""/>
        <dsp:cNvSpPr/>
      </dsp:nvSpPr>
      <dsp:spPr>
        <a:xfrm>
          <a:off x="0" y="2229487"/>
          <a:ext cx="4536504" cy="675602"/>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l" defTabSz="488950" rtl="0">
            <a:lnSpc>
              <a:spcPct val="90000"/>
            </a:lnSpc>
            <a:spcBef>
              <a:spcPct val="0"/>
            </a:spcBef>
            <a:spcAft>
              <a:spcPct val="35000"/>
            </a:spcAft>
          </a:pPr>
          <a:r>
            <a:rPr lang="en-US" sz="1100" b="1" kern="1200" dirty="0" smtClean="0">
              <a:solidFill>
                <a:srgbClr val="000090"/>
              </a:solidFill>
            </a:rPr>
            <a:t>Off-line cluster and storage system for </a:t>
          </a:r>
          <a:r>
            <a:rPr lang="en-US" sz="1100" b="1" kern="1200" dirty="0" err="1" smtClean="0">
              <a:solidFill>
                <a:srgbClr val="000090"/>
              </a:solidFill>
            </a:rPr>
            <a:t>BM@N</a:t>
          </a:r>
          <a:r>
            <a:rPr lang="en-US" sz="1100" b="1" kern="1200" dirty="0" smtClean="0">
              <a:solidFill>
                <a:srgbClr val="000090"/>
              </a:solidFill>
            </a:rPr>
            <a:t>, MPD, </a:t>
          </a:r>
        </a:p>
        <a:p>
          <a:pPr lvl="0" algn="l" defTabSz="488950" rtl="0">
            <a:lnSpc>
              <a:spcPct val="90000"/>
            </a:lnSpc>
            <a:spcBef>
              <a:spcPct val="0"/>
            </a:spcBef>
            <a:spcAft>
              <a:spcPct val="35000"/>
            </a:spcAft>
          </a:pPr>
          <a:r>
            <a:rPr lang="en-US" sz="1100" b="1" kern="1200" dirty="0" err="1" smtClean="0">
              <a:solidFill>
                <a:srgbClr val="000090"/>
              </a:solidFill>
            </a:rPr>
            <a:t>SPD</a:t>
          </a:r>
          <a:r>
            <a:rPr lang="en-US" sz="1100" b="1" kern="1200" dirty="0" smtClean="0">
              <a:solidFill>
                <a:srgbClr val="000090"/>
              </a:solidFill>
            </a:rPr>
            <a:t> Storage and computing facilities for local users</a:t>
          </a:r>
          <a:endParaRPr lang="ru-RU" sz="1100" b="1" kern="1200" dirty="0">
            <a:solidFill>
              <a:srgbClr val="000090"/>
            </a:solidFill>
          </a:endParaRPr>
        </a:p>
      </dsp:txBody>
      <dsp:txXfrm>
        <a:off x="974861" y="2229487"/>
        <a:ext cx="3561642" cy="675602"/>
      </dsp:txXfrm>
    </dsp:sp>
    <dsp:sp modelId="{4D9895CF-D9E1-4677-83D1-3E6CA93F6C13}">
      <dsp:nvSpPr>
        <dsp:cNvPr id="0" name=""/>
        <dsp:cNvSpPr/>
      </dsp:nvSpPr>
      <dsp:spPr>
        <a:xfrm>
          <a:off x="67560" y="2297048"/>
          <a:ext cx="907300" cy="540481"/>
        </a:xfrm>
        <a:prstGeom prst="roundRect">
          <a:avLst>
            <a:gd name="adj" fmla="val 10000"/>
          </a:avLst>
        </a:prstGeom>
        <a:blipFill rotWithShape="1">
          <a:blip xmlns:r="http://schemas.openxmlformats.org/officeDocument/2006/relationships" r:embed="rId4"/>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B1BF3C8A-8F2B-4FEA-A8EE-E98AA9736CE0}">
      <dsp:nvSpPr>
        <dsp:cNvPr id="0" name=""/>
        <dsp:cNvSpPr/>
      </dsp:nvSpPr>
      <dsp:spPr>
        <a:xfrm>
          <a:off x="0" y="2972650"/>
          <a:ext cx="4536504" cy="675602"/>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b="1" kern="1200" dirty="0" smtClean="0">
              <a:solidFill>
                <a:srgbClr val="000090"/>
              </a:solidFill>
            </a:rPr>
            <a:t>Network infrastructure</a:t>
          </a:r>
          <a:endParaRPr lang="ru-RU" sz="1800" b="1" kern="1200" dirty="0">
            <a:solidFill>
              <a:srgbClr val="000090"/>
            </a:solidFill>
          </a:endParaRPr>
        </a:p>
      </dsp:txBody>
      <dsp:txXfrm>
        <a:off x="974861" y="2972650"/>
        <a:ext cx="3561642" cy="675602"/>
      </dsp:txXfrm>
    </dsp:sp>
    <dsp:sp modelId="{862FBD3A-7244-49AF-9D1C-BAD526FF6124}">
      <dsp:nvSpPr>
        <dsp:cNvPr id="0" name=""/>
        <dsp:cNvSpPr/>
      </dsp:nvSpPr>
      <dsp:spPr>
        <a:xfrm>
          <a:off x="67560" y="3040210"/>
          <a:ext cx="907300" cy="540481"/>
        </a:xfrm>
        <a:prstGeom prst="roundRect">
          <a:avLst>
            <a:gd name="adj" fmla="val 10000"/>
          </a:avLst>
        </a:prstGeom>
        <a:blipFill rotWithShape="1">
          <a:blip xmlns:r="http://schemas.openxmlformats.org/officeDocument/2006/relationships" r:embed="rId5"/>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7E8E4159-EA59-4D87-94CB-4CABDA8D9B31}">
      <dsp:nvSpPr>
        <dsp:cNvPr id="0" name=""/>
        <dsp:cNvSpPr/>
      </dsp:nvSpPr>
      <dsp:spPr>
        <a:xfrm>
          <a:off x="0" y="3716885"/>
          <a:ext cx="4536504" cy="675602"/>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b="1" kern="1200" dirty="0" smtClean="0">
              <a:solidFill>
                <a:srgbClr val="000090"/>
              </a:solidFill>
            </a:rPr>
            <a:t>Engineering infrastructure</a:t>
          </a:r>
          <a:endParaRPr lang="ru-RU" sz="1800" b="1" kern="1200" dirty="0">
            <a:solidFill>
              <a:srgbClr val="000090"/>
            </a:solidFill>
          </a:endParaRPr>
        </a:p>
      </dsp:txBody>
      <dsp:txXfrm>
        <a:off x="974861" y="3716885"/>
        <a:ext cx="3561642" cy="675602"/>
      </dsp:txXfrm>
    </dsp:sp>
    <dsp:sp modelId="{33212593-3069-4FC5-AD98-FF33381A4158}">
      <dsp:nvSpPr>
        <dsp:cNvPr id="0" name=""/>
        <dsp:cNvSpPr/>
      </dsp:nvSpPr>
      <dsp:spPr>
        <a:xfrm>
          <a:off x="67560" y="3783373"/>
          <a:ext cx="907300" cy="540481"/>
        </a:xfrm>
        <a:prstGeom prst="roundRect">
          <a:avLst>
            <a:gd name="adj" fmla="val 10000"/>
          </a:avLst>
        </a:prstGeom>
        <a:blipFill rotWithShape="1">
          <a:blip xmlns:r="http://schemas.openxmlformats.org/officeDocument/2006/relationships" r:embed="rId6"/>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1475" cy="4921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05238" y="0"/>
            <a:ext cx="2911475" cy="492125"/>
          </a:xfrm>
          <a:prstGeom prst="rect">
            <a:avLst/>
          </a:prstGeom>
        </p:spPr>
        <p:txBody>
          <a:bodyPr vert="horz" lIns="91440" tIns="45720" rIns="91440" bIns="45720" rtlCol="0"/>
          <a:lstStyle>
            <a:lvl1pPr algn="r">
              <a:defRPr sz="1200"/>
            </a:lvl1pPr>
          </a:lstStyle>
          <a:p>
            <a:fld id="{0DED9D1A-2796-CA4F-A3AC-3FF1313F009D}" type="datetimeFigureOut">
              <a:rPr lang="en-US" smtClean="0"/>
              <a:pPr/>
              <a:t>16.02.17</a:t>
            </a:fld>
            <a:endParaRPr lang="en-US"/>
          </a:p>
        </p:txBody>
      </p:sp>
      <p:sp>
        <p:nvSpPr>
          <p:cNvPr id="4" name="Footer Placeholder 3"/>
          <p:cNvSpPr>
            <a:spLocks noGrp="1"/>
          </p:cNvSpPr>
          <p:nvPr>
            <p:ph type="ftr" sz="quarter" idx="2"/>
          </p:nvPr>
        </p:nvSpPr>
        <p:spPr>
          <a:xfrm>
            <a:off x="0" y="9361488"/>
            <a:ext cx="2911475" cy="4921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05238" y="9361488"/>
            <a:ext cx="2911475" cy="492125"/>
          </a:xfrm>
          <a:prstGeom prst="rect">
            <a:avLst/>
          </a:prstGeom>
        </p:spPr>
        <p:txBody>
          <a:bodyPr vert="horz" lIns="91440" tIns="45720" rIns="91440" bIns="45720" rtlCol="0" anchor="b"/>
          <a:lstStyle>
            <a:lvl1pPr algn="r">
              <a:defRPr sz="1200"/>
            </a:lvl1pPr>
          </a:lstStyle>
          <a:p>
            <a:fld id="{5CB2D3D7-A4F1-AB40-BD90-5F992B4FD880}" type="slidenum">
              <a:rPr lang="en-US" smtClean="0"/>
              <a:pPr/>
              <a:t>‹#›</a:t>
            </a:fld>
            <a:endParaRPr lang="en-US"/>
          </a:p>
        </p:txBody>
      </p:sp>
    </p:spTree>
    <p:extLst>
      <p:ext uri="{BB962C8B-B14F-4D97-AF65-F5344CB8AC3E}">
        <p14:creationId xmlns:p14="http://schemas.microsoft.com/office/powerpoint/2010/main" val="40872692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7" name="PlaceHolder 1"/>
          <p:cNvSpPr>
            <a:spLocks noGrp="1"/>
          </p:cNvSpPr>
          <p:nvPr>
            <p:ph type="body"/>
          </p:nvPr>
        </p:nvSpPr>
        <p:spPr>
          <a:xfrm>
            <a:off x="755650" y="5078413"/>
            <a:ext cx="6048375" cy="4811712"/>
          </a:xfrm>
          <a:prstGeom prst="rect">
            <a:avLst/>
          </a:prstGeom>
        </p:spPr>
        <p:txBody>
          <a:bodyPr lIns="0" tIns="0" rIns="0" bIns="0"/>
          <a:lstStyle/>
          <a:p>
            <a:pPr lvl="0"/>
            <a:r>
              <a:rPr lang="en-US" noProof="0"/>
              <a:t>Click to edit the notes format</a:t>
            </a:r>
            <a:endParaRPr noProof="0"/>
          </a:p>
        </p:txBody>
      </p:sp>
      <p:sp>
        <p:nvSpPr>
          <p:cNvPr id="238" name="PlaceHolder 2"/>
          <p:cNvSpPr>
            <a:spLocks noGrp="1"/>
          </p:cNvSpPr>
          <p:nvPr>
            <p:ph type="hdr"/>
          </p:nvPr>
        </p:nvSpPr>
        <p:spPr>
          <a:xfrm>
            <a:off x="0" y="0"/>
            <a:ext cx="3281363" cy="534988"/>
          </a:xfrm>
          <a:prstGeom prst="rect">
            <a:avLst/>
          </a:prstGeom>
        </p:spPr>
        <p:txBody>
          <a:bodyPr lIns="0" tIns="0" rIns="0" bIns="0"/>
          <a:lstStyle>
            <a:lvl1pPr fontAlgn="auto">
              <a:spcBef>
                <a:spcPts val="0"/>
              </a:spcBef>
              <a:spcAft>
                <a:spcPts val="0"/>
              </a:spcAft>
              <a:defRPr sz="1400">
                <a:latin typeface="Times New Roman"/>
                <a:ea typeface="+mn-ea"/>
                <a:cs typeface="+mn-cs"/>
              </a:defRPr>
            </a:lvl1pPr>
          </a:lstStyle>
          <a:p>
            <a:pPr>
              <a:defRPr/>
            </a:pPr>
            <a:r>
              <a:rPr lang="en-US"/>
              <a:t>&lt;header&gt;</a:t>
            </a:r>
            <a:endParaRPr sz="1800">
              <a:latin typeface="+mn-lt"/>
            </a:endParaRPr>
          </a:p>
        </p:txBody>
      </p:sp>
      <p:sp>
        <p:nvSpPr>
          <p:cNvPr id="239" name="PlaceHolder 3"/>
          <p:cNvSpPr>
            <a:spLocks noGrp="1"/>
          </p:cNvSpPr>
          <p:nvPr>
            <p:ph type="dt"/>
          </p:nvPr>
        </p:nvSpPr>
        <p:spPr>
          <a:xfrm>
            <a:off x="4278313" y="0"/>
            <a:ext cx="3281362" cy="534988"/>
          </a:xfrm>
          <a:prstGeom prst="rect">
            <a:avLst/>
          </a:prstGeom>
        </p:spPr>
        <p:txBody>
          <a:bodyPr lIns="0" tIns="0" rIns="0" bIns="0"/>
          <a:lstStyle>
            <a:lvl1pPr algn="r" fontAlgn="auto">
              <a:spcBef>
                <a:spcPts val="0"/>
              </a:spcBef>
              <a:spcAft>
                <a:spcPts val="0"/>
              </a:spcAft>
              <a:defRPr sz="1400">
                <a:latin typeface="Times New Roman"/>
                <a:ea typeface="+mn-ea"/>
                <a:cs typeface="+mn-cs"/>
              </a:defRPr>
            </a:lvl1pPr>
          </a:lstStyle>
          <a:p>
            <a:pPr>
              <a:defRPr/>
            </a:pPr>
            <a:r>
              <a:rPr lang="en-US"/>
              <a:t>&lt;date/time&gt;</a:t>
            </a:r>
            <a:endParaRPr sz="1800">
              <a:latin typeface="+mn-lt"/>
            </a:endParaRPr>
          </a:p>
        </p:txBody>
      </p:sp>
      <p:sp>
        <p:nvSpPr>
          <p:cNvPr id="240" name="PlaceHolder 4"/>
          <p:cNvSpPr>
            <a:spLocks noGrp="1"/>
          </p:cNvSpPr>
          <p:nvPr>
            <p:ph type="ftr"/>
          </p:nvPr>
        </p:nvSpPr>
        <p:spPr>
          <a:xfrm>
            <a:off x="0" y="10156825"/>
            <a:ext cx="3281363" cy="534988"/>
          </a:xfrm>
          <a:prstGeom prst="rect">
            <a:avLst/>
          </a:prstGeom>
        </p:spPr>
        <p:txBody>
          <a:bodyPr lIns="0" tIns="0" rIns="0" bIns="0" anchor="b"/>
          <a:lstStyle>
            <a:lvl1pPr fontAlgn="auto">
              <a:spcBef>
                <a:spcPts val="0"/>
              </a:spcBef>
              <a:spcAft>
                <a:spcPts val="0"/>
              </a:spcAft>
              <a:defRPr sz="1400">
                <a:latin typeface="Times New Roman"/>
                <a:ea typeface="+mn-ea"/>
                <a:cs typeface="+mn-cs"/>
              </a:defRPr>
            </a:lvl1pPr>
          </a:lstStyle>
          <a:p>
            <a:pPr>
              <a:defRPr/>
            </a:pPr>
            <a:r>
              <a:rPr lang="en-US"/>
              <a:t>&lt;footer&gt;</a:t>
            </a:r>
            <a:endParaRPr sz="1800">
              <a:latin typeface="+mn-lt"/>
            </a:endParaRPr>
          </a:p>
        </p:txBody>
      </p:sp>
      <p:sp>
        <p:nvSpPr>
          <p:cNvPr id="241" name="PlaceHolder 5"/>
          <p:cNvSpPr>
            <a:spLocks noGrp="1"/>
          </p:cNvSpPr>
          <p:nvPr>
            <p:ph type="sldNum"/>
          </p:nvPr>
        </p:nvSpPr>
        <p:spPr>
          <a:xfrm>
            <a:off x="4278313" y="10156825"/>
            <a:ext cx="3281362" cy="534988"/>
          </a:xfrm>
          <a:prstGeom prst="rect">
            <a:avLst/>
          </a:prstGeom>
        </p:spPr>
        <p:txBody>
          <a:bodyPr vert="horz" wrap="square" lIns="0" tIns="0" rIns="0" bIns="0" numCol="1" anchor="b" anchorCtr="0" compatLnSpc="1">
            <a:prstTxWarp prst="textNoShape">
              <a:avLst/>
            </a:prstTxWarp>
          </a:bodyPr>
          <a:lstStyle>
            <a:lvl1pPr algn="r">
              <a:defRPr sz="1400" smtClean="0">
                <a:latin typeface="Times New Roman" charset="0"/>
                <a:cs typeface="DejaVu Sans" charset="0"/>
              </a:defRPr>
            </a:lvl1pPr>
          </a:lstStyle>
          <a:p>
            <a:pPr>
              <a:defRPr/>
            </a:pPr>
            <a:fld id="{D480D30B-C354-114B-ADD4-BCC726620090}" type="slidenum">
              <a:rPr lang="en-US"/>
              <a:pPr>
                <a:defRPr/>
              </a:pPr>
              <a:t>‹#›</a:t>
            </a:fld>
            <a:endParaRPr lang="en-US" sz="1800">
              <a:latin typeface="Arial" charset="0"/>
            </a:endParaRPr>
          </a:p>
        </p:txBody>
      </p:sp>
    </p:spTree>
    <p:extLst>
      <p:ext uri="{BB962C8B-B14F-4D97-AF65-F5344CB8AC3E}">
        <p14:creationId xmlns:p14="http://schemas.microsoft.com/office/powerpoint/2010/main" val="421876604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ＭＳ Ｐゴシック" charset="0"/>
        <a:cs typeface="+mn-cs"/>
      </a:defRPr>
    </a:lvl1pPr>
    <a:lvl2pPr marL="742950" indent="-285750" algn="l" rtl="0" eaLnBrk="0" fontAlgn="base" hangingPunct="0">
      <a:spcBef>
        <a:spcPct val="30000"/>
      </a:spcBef>
      <a:spcAft>
        <a:spcPct val="0"/>
      </a:spcAft>
      <a:defRPr sz="1200" kern="1200">
        <a:solidFill>
          <a:schemeClr val="tx1"/>
        </a:solidFill>
        <a:latin typeface="+mn-lt"/>
        <a:ea typeface="+mn-ea"/>
        <a:cs typeface="+mn-cs"/>
      </a:defRPr>
    </a:lvl2pPr>
    <a:lvl3pPr marL="1143000" indent="-228600" algn="l" rtl="0" eaLnBrk="0" fontAlgn="base" hangingPunct="0">
      <a:spcBef>
        <a:spcPct val="30000"/>
      </a:spcBef>
      <a:spcAft>
        <a:spcPct val="0"/>
      </a:spcAft>
      <a:defRPr sz="1200" kern="1200">
        <a:solidFill>
          <a:schemeClr val="tx1"/>
        </a:solidFill>
        <a:latin typeface="+mn-lt"/>
        <a:ea typeface="+mn-ea"/>
        <a:cs typeface="+mn-cs"/>
      </a:defRPr>
    </a:lvl3pPr>
    <a:lvl4pPr marL="1600200" indent="-228600" algn="l" rtl="0" eaLnBrk="0" fontAlgn="base" hangingPunct="0">
      <a:spcBef>
        <a:spcPct val="30000"/>
      </a:spcBef>
      <a:spcAft>
        <a:spcPct val="0"/>
      </a:spcAft>
      <a:defRPr sz="1200" kern="1200">
        <a:solidFill>
          <a:schemeClr val="tx1"/>
        </a:solidFill>
        <a:latin typeface="+mn-lt"/>
        <a:ea typeface="+mn-ea"/>
        <a:cs typeface="+mn-cs"/>
      </a:defRPr>
    </a:lvl4pPr>
    <a:lvl5pPr marL="2057400" indent="-2286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39775"/>
            <a:ext cx="4927600" cy="36957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D480D30B-C354-114B-ADD4-BCC726620090}" type="slidenum">
              <a:rPr lang="en-US" smtClean="0"/>
              <a:pPr>
                <a:defRPr/>
              </a:pPr>
              <a:t>2</a:t>
            </a:fld>
            <a:endParaRPr lang="en-US" sz="1800">
              <a:latin typeface="Arial" charset="0"/>
            </a:endParaRPr>
          </a:p>
        </p:txBody>
      </p:sp>
    </p:spTree>
    <p:extLst>
      <p:ext uri="{BB962C8B-B14F-4D97-AF65-F5344CB8AC3E}">
        <p14:creationId xmlns:p14="http://schemas.microsoft.com/office/powerpoint/2010/main" val="4129482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txBox="1">
            <a:spLocks noGrp="1" noChangeArrowheads="1"/>
          </p:cNvSpPr>
          <p:nvPr/>
        </p:nvSpPr>
        <p:spPr bwMode="auto">
          <a:xfrm>
            <a:off x="3732389" y="8542885"/>
            <a:ext cx="2911263" cy="453407"/>
          </a:xfrm>
          <a:prstGeom prst="rect">
            <a:avLst/>
          </a:prstGeom>
          <a:noFill/>
          <a:ln w="9525">
            <a:noFill/>
            <a:miter lim="800000"/>
            <a:headEnd/>
            <a:tailEnd/>
          </a:ln>
        </p:spPr>
        <p:txBody>
          <a:bodyPr anchor="b"/>
          <a:lstStyle/>
          <a:p>
            <a:pPr algn="r"/>
            <a:fld id="{288530B0-E613-4B26-AABE-361B88B767C3}" type="slidenum">
              <a:rPr lang="en-US" altLang="ru-RU" sz="1200">
                <a:latin typeface="Times New Roman" pitchFamily="18" charset="0"/>
              </a:rPr>
              <a:pPr algn="r"/>
              <a:t>19</a:t>
            </a:fld>
            <a:endParaRPr lang="en-US" altLang="ru-RU" sz="1200">
              <a:latin typeface="Times New Roman" pitchFamily="18" charset="0"/>
            </a:endParaRPr>
          </a:p>
        </p:txBody>
      </p:sp>
      <p:sp>
        <p:nvSpPr>
          <p:cNvPr id="294914" name="Rectangle 2"/>
          <p:cNvSpPr>
            <a:spLocks noGrp="1" noRot="1" noChangeAspect="1" noChangeArrowheads="1" noTextEdit="1"/>
          </p:cNvSpPr>
          <p:nvPr>
            <p:ph type="sldImg"/>
          </p:nvPr>
        </p:nvSpPr>
        <p:spPr bwMode="auto">
          <a:xfrm>
            <a:off x="895350" y="739775"/>
            <a:ext cx="4927600" cy="3695700"/>
          </a:xfrm>
          <a:prstGeom prst="rect">
            <a:avLst/>
          </a:prstGeom>
          <a:noFill/>
          <a:ln>
            <a:solidFill>
              <a:srgbClr val="000000"/>
            </a:solidFill>
            <a:miter lim="800000"/>
            <a:headEnd/>
            <a:tailEnd/>
          </a:ln>
        </p:spPr>
      </p:sp>
      <p:sp>
        <p:nvSpPr>
          <p:cNvPr id="294915"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ru-RU" altLang="ru-RU" dirty="0" smtClean="0"/>
          </a:p>
        </p:txBody>
      </p:sp>
    </p:spTree>
    <p:extLst>
      <p:ext uri="{BB962C8B-B14F-4D97-AF65-F5344CB8AC3E}">
        <p14:creationId xmlns:p14="http://schemas.microsoft.com/office/powerpoint/2010/main" val="220882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22212" y="739219"/>
            <a:ext cx="4873878" cy="3696093"/>
          </a:xfrm>
          <a:prstGeom prst="rect">
            <a:avLst/>
          </a:prstGeo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EFD8B5F-21B5-439A-A828-9900DA15A9FA}" type="slidenum">
              <a:rPr lang="ru-RU" smtClean="0"/>
              <a:t>20</a:t>
            </a:fld>
            <a:endParaRPr lang="ru-RU"/>
          </a:p>
        </p:txBody>
      </p:sp>
    </p:spTree>
    <p:extLst>
      <p:ext uri="{BB962C8B-B14F-4D97-AF65-F5344CB8AC3E}">
        <p14:creationId xmlns:p14="http://schemas.microsoft.com/office/powerpoint/2010/main" val="1592705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22212" y="739219"/>
            <a:ext cx="4873878" cy="3696093"/>
          </a:xfrm>
          <a:prstGeom prst="rect">
            <a:avLst/>
          </a:prstGeo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EFD8B5F-21B5-439A-A828-9900DA15A9FA}" type="slidenum">
              <a:rPr lang="ru-RU" smtClean="0"/>
              <a:t>21</a:t>
            </a:fld>
            <a:endParaRPr lang="ru-RU"/>
          </a:p>
        </p:txBody>
      </p:sp>
    </p:spTree>
    <p:extLst>
      <p:ext uri="{BB962C8B-B14F-4D97-AF65-F5344CB8AC3E}">
        <p14:creationId xmlns:p14="http://schemas.microsoft.com/office/powerpoint/2010/main" val="2818035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22212" y="739219"/>
            <a:ext cx="4873878" cy="3696093"/>
          </a:xfrm>
          <a:prstGeom prst="rect">
            <a:avLst/>
          </a:prstGeo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EFD8B5F-21B5-439A-A828-9900DA15A9FA}" type="slidenum">
              <a:rPr lang="ru-RU" smtClean="0"/>
              <a:t>22</a:t>
            </a:fld>
            <a:endParaRPr lang="ru-RU"/>
          </a:p>
        </p:txBody>
      </p:sp>
    </p:spTree>
    <p:extLst>
      <p:ext uri="{BB962C8B-B14F-4D97-AF65-F5344CB8AC3E}">
        <p14:creationId xmlns:p14="http://schemas.microsoft.com/office/powerpoint/2010/main" val="4008033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22212" y="739219"/>
            <a:ext cx="4873878" cy="3696093"/>
          </a:xfrm>
          <a:prstGeom prst="rect">
            <a:avLst/>
          </a:prstGeo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EFD8B5F-21B5-439A-A828-9900DA15A9FA}" type="slidenum">
              <a:rPr lang="ru-RU" smtClean="0"/>
              <a:t>23</a:t>
            </a:fld>
            <a:endParaRPr lang="ru-RU"/>
          </a:p>
        </p:txBody>
      </p:sp>
    </p:spTree>
    <p:extLst>
      <p:ext uri="{BB962C8B-B14F-4D97-AF65-F5344CB8AC3E}">
        <p14:creationId xmlns:p14="http://schemas.microsoft.com/office/powerpoint/2010/main" val="2699235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22212" y="739219"/>
            <a:ext cx="4873878" cy="3696093"/>
          </a:xfrm>
          <a:prstGeom prst="rect">
            <a:avLst/>
          </a:prstGeo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EFD8B5F-21B5-439A-A828-9900DA15A9FA}" type="slidenum">
              <a:rPr lang="ru-RU" smtClean="0"/>
              <a:t>24</a:t>
            </a:fld>
            <a:endParaRPr lang="ru-RU"/>
          </a:p>
        </p:txBody>
      </p:sp>
    </p:spTree>
    <p:extLst>
      <p:ext uri="{BB962C8B-B14F-4D97-AF65-F5344CB8AC3E}">
        <p14:creationId xmlns:p14="http://schemas.microsoft.com/office/powerpoint/2010/main" val="30864761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895350" y="739775"/>
            <a:ext cx="4927600" cy="3695700"/>
          </a:xfrm>
          <a:prstGeom prst="rect">
            <a:avLst/>
          </a:prstGeom>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На рисунке представлен планируемый</a:t>
            </a:r>
            <a:r>
              <a:rPr lang="ru-RU" baseline="0" dirty="0" smtClean="0"/>
              <a:t> к 2020 г. детектор, состоящий из 8 полномасштабных кластеров подобных тому, который был установлен в 2016 г. В 2017 г. планируется поставить за зимнюю экспедицию еще одну такую же установку.  </a:t>
            </a:r>
            <a:endParaRPr lang="ru-RU"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smtClean="0"/>
          </a:p>
          <a:p>
            <a:endParaRPr lang="ru-RU" dirty="0"/>
          </a:p>
        </p:txBody>
      </p:sp>
      <p:sp>
        <p:nvSpPr>
          <p:cNvPr id="4" name="Номер слайда 3"/>
          <p:cNvSpPr>
            <a:spLocks noGrp="1"/>
          </p:cNvSpPr>
          <p:nvPr>
            <p:ph type="sldNum" sz="quarter" idx="10"/>
          </p:nvPr>
        </p:nvSpPr>
        <p:spPr/>
        <p:txBody>
          <a:bodyPr/>
          <a:lstStyle/>
          <a:p>
            <a:fld id="{64F9EE37-0E99-43B8-A645-FD449B0876DD}" type="slidenum">
              <a:rPr lang="ru-RU" smtClean="0"/>
              <a:t>27</a:t>
            </a:fld>
            <a:endParaRPr lang="ru-RU"/>
          </a:p>
        </p:txBody>
      </p:sp>
    </p:spTree>
    <p:extLst>
      <p:ext uri="{BB962C8B-B14F-4D97-AF65-F5344CB8AC3E}">
        <p14:creationId xmlns:p14="http://schemas.microsoft.com/office/powerpoint/2010/main" val="9911618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895350" y="739775"/>
            <a:ext cx="4927600" cy="3695700"/>
          </a:xfrm>
          <a:prstGeom prst="rect">
            <a:avLst/>
          </a:prstGeom>
        </p:spPr>
      </p:sp>
      <p:sp>
        <p:nvSpPr>
          <p:cNvPr id="3" name="Заметки 2"/>
          <p:cNvSpPr>
            <a:spLocks noGrp="1"/>
          </p:cNvSpPr>
          <p:nvPr>
            <p:ph type="body" idx="1"/>
          </p:nvPr>
        </p:nvSpPr>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ru-RU" sz="1200" b="0" i="0" u="none" strike="noStrike" kern="0" cap="none" spc="0" normalizeH="0" baseline="0" noProof="0" dirty="0" smtClean="0">
                <a:ln>
                  <a:noFill/>
                </a:ln>
                <a:solidFill>
                  <a:srgbClr val="000000"/>
                </a:solidFill>
                <a:effectLst/>
                <a:uLnTx/>
                <a:uFillTx/>
                <a:latin typeface="Arial"/>
              </a:rPr>
              <a:t>Общая (вводная) картинка к экспериментам </a:t>
            </a:r>
            <a:r>
              <a:rPr kumimoji="0" lang="en-US" sz="1200" b="0" i="0" u="none" strike="noStrike" kern="0" cap="none" spc="0" normalizeH="0" baseline="0" noProof="0" dirty="0" smtClean="0">
                <a:ln>
                  <a:noFill/>
                </a:ln>
                <a:solidFill>
                  <a:srgbClr val="000000"/>
                </a:solidFill>
                <a:effectLst/>
                <a:uLnTx/>
                <a:uFillTx/>
                <a:latin typeface="Arial"/>
              </a:rPr>
              <a:t>DANSS, </a:t>
            </a:r>
            <a:r>
              <a:rPr kumimoji="0" lang="en-US" sz="1200" b="0" i="0" u="none" strike="noStrike" kern="0" cap="none" spc="0" normalizeH="0" baseline="0" noProof="0" dirty="0" err="1" smtClean="0">
                <a:ln>
                  <a:noFill/>
                </a:ln>
                <a:solidFill>
                  <a:srgbClr val="000000"/>
                </a:solidFill>
                <a:effectLst/>
                <a:uLnTx/>
                <a:uFillTx/>
                <a:latin typeface="Arial"/>
              </a:rPr>
              <a:t>NuGEN</a:t>
            </a:r>
            <a:r>
              <a:rPr kumimoji="0" lang="en-US" sz="1200" b="0" i="0" u="none" strike="noStrike" kern="0" cap="none" spc="0" normalizeH="0" baseline="0" noProof="0" dirty="0" smtClean="0">
                <a:ln>
                  <a:noFill/>
                </a:ln>
                <a:solidFill>
                  <a:srgbClr val="000000"/>
                </a:solidFill>
                <a:effectLst/>
                <a:uLnTx/>
                <a:uFillTx/>
                <a:latin typeface="Arial"/>
              </a:rPr>
              <a:t> </a:t>
            </a:r>
            <a:r>
              <a:rPr kumimoji="0" lang="ru-RU" sz="1200" b="0" i="0" u="none" strike="noStrike" kern="0" cap="none" spc="0" normalizeH="0" baseline="0" noProof="0" dirty="0" smtClean="0">
                <a:ln>
                  <a:noFill/>
                </a:ln>
                <a:solidFill>
                  <a:srgbClr val="000000"/>
                </a:solidFill>
                <a:effectLst/>
                <a:uLnTx/>
                <a:uFillTx/>
                <a:latin typeface="Arial"/>
              </a:rPr>
              <a:t>и </a:t>
            </a:r>
            <a:r>
              <a:rPr kumimoji="0" lang="en-US" sz="1200" b="0" i="0" u="none" strike="noStrike" kern="0" cap="none" spc="0" normalizeH="0" baseline="0" noProof="0" smtClean="0">
                <a:ln>
                  <a:noFill/>
                </a:ln>
                <a:solidFill>
                  <a:srgbClr val="000000"/>
                </a:solidFill>
                <a:effectLst/>
                <a:uLnTx/>
                <a:uFillTx/>
                <a:latin typeface="Arial"/>
              </a:rPr>
              <a:t>GEMMA</a:t>
            </a:r>
            <a:endParaRPr kumimoji="0" lang="ru-RU" sz="1200" b="0" i="0" u="none" strike="noStrike" kern="0" cap="none" spc="0" normalizeH="0" baseline="0" noProof="0" dirty="0" smtClean="0">
              <a:ln>
                <a:noFill/>
              </a:ln>
              <a:solidFill>
                <a:srgbClr val="000000"/>
              </a:solidFill>
              <a:effectLst/>
              <a:uLnTx/>
              <a:uFillTx/>
              <a:latin typeface="Arial"/>
            </a:endParaRPr>
          </a:p>
        </p:txBody>
      </p:sp>
      <p:sp>
        <p:nvSpPr>
          <p:cNvPr id="4" name="Номер слайда 3"/>
          <p:cNvSpPr>
            <a:spLocks noGrp="1"/>
          </p:cNvSpPr>
          <p:nvPr>
            <p:ph type="sldNum" sz="quarter" idx="10"/>
          </p:nvPr>
        </p:nvSpPr>
        <p:spPr/>
        <p:txBody>
          <a:bodyPr/>
          <a:lstStyle/>
          <a:p>
            <a:fld id="{D48D02E7-AE8A-460E-8FB2-B2B60B09C290}" type="slidenum">
              <a:rPr lang="ru-RU" smtClean="0">
                <a:solidFill>
                  <a:prstClr val="black"/>
                </a:solidFill>
              </a:rPr>
              <a:pPr/>
              <a:t>28</a:t>
            </a:fld>
            <a:endParaRPr lang="ru-RU">
              <a:solidFill>
                <a:prstClr val="black"/>
              </a:solidFill>
            </a:endParaRPr>
          </a:p>
        </p:txBody>
      </p:sp>
    </p:spTree>
    <p:extLst>
      <p:ext uri="{BB962C8B-B14F-4D97-AF65-F5344CB8AC3E}">
        <p14:creationId xmlns:p14="http://schemas.microsoft.com/office/powerpoint/2010/main" val="23683718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895350" y="739775"/>
            <a:ext cx="4927600" cy="3695700"/>
          </a:xfrm>
          <a:prstGeom prst="rect">
            <a:avLst/>
          </a:prstGeom>
        </p:spPr>
      </p:sp>
      <p:sp>
        <p:nvSpPr>
          <p:cNvPr id="3" name="Заметки 2"/>
          <p:cNvSpPr>
            <a:spLocks noGrp="1"/>
          </p:cNvSpPr>
          <p:nvPr>
            <p:ph type="body" idx="1"/>
          </p:nvPr>
        </p:nvSpPr>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ru-RU" sz="1000" b="0" i="0" u="none" strike="noStrike" kern="0" cap="none" spc="0" normalizeH="0" baseline="0" noProof="0" dirty="0" smtClean="0">
                <a:ln>
                  <a:noFill/>
                </a:ln>
                <a:solidFill>
                  <a:srgbClr val="000000"/>
                </a:solidFill>
                <a:effectLst/>
                <a:uLnTx/>
                <a:uFillTx/>
                <a:latin typeface="Arial"/>
              </a:rPr>
              <a:t>Для нейтринной диагностики промышленных ядерных реакторов, а также для поиска короткопробежных осцилляций нейтрино в стерильное состояние нами совместно с ИТЭФ создан детектор реакторных антинейтрино – </a:t>
            </a:r>
            <a:r>
              <a:rPr kumimoji="0" lang="en-US" sz="1000" b="0" i="0" u="none" strike="noStrike" kern="0" cap="none" spc="0" normalizeH="0" baseline="0" noProof="0" dirty="0" smtClean="0">
                <a:ln>
                  <a:noFill/>
                </a:ln>
                <a:solidFill>
                  <a:srgbClr val="000000"/>
                </a:solidFill>
                <a:effectLst/>
                <a:uLnTx/>
                <a:uFillTx/>
                <a:latin typeface="Arial"/>
              </a:rPr>
              <a:t>DANSS</a:t>
            </a:r>
            <a:r>
              <a:rPr kumimoji="0" lang="ru-RU" sz="1000" b="0" i="0" u="none" strike="noStrike" kern="0" cap="none" spc="0" normalizeH="0" baseline="0" noProof="0" dirty="0" smtClean="0">
                <a:ln>
                  <a:noFill/>
                </a:ln>
                <a:solidFill>
                  <a:srgbClr val="000000"/>
                </a:solidFill>
                <a:effectLst/>
                <a:uLnTx/>
                <a:uFillTx/>
                <a:latin typeface="Arial"/>
              </a:rPr>
              <a:t>.</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ru-RU" sz="1000" b="0" i="0" u="none" strike="noStrike" kern="0" cap="none" spc="0" normalizeH="0" baseline="0" noProof="0" dirty="0" smtClean="0">
                <a:ln>
                  <a:noFill/>
                </a:ln>
                <a:solidFill>
                  <a:srgbClr val="000000"/>
                </a:solidFill>
                <a:effectLst/>
                <a:uLnTx/>
                <a:uFillTx/>
                <a:latin typeface="Arial"/>
              </a:rPr>
              <a:t>	 Отличительная особенность нашего нейтринного детектора – это то, что он представляет собой не традиционно используемый кубометр жидкого сцинтиллятора (едкая токсичная жидкость вроде керосина, которую из соображений безопасности просто </a:t>
            </a:r>
            <a:r>
              <a:rPr kumimoji="0" lang="ru-RU" sz="1000" b="1" i="0" u="sng" strike="noStrike" kern="0" cap="none" spc="0" normalizeH="0" baseline="0" noProof="0" dirty="0" smtClean="0">
                <a:ln>
                  <a:noFill/>
                </a:ln>
                <a:solidFill>
                  <a:srgbClr val="000000"/>
                </a:solidFill>
                <a:effectLst/>
                <a:uLnTx/>
                <a:uFillTx/>
                <a:latin typeface="Arial"/>
              </a:rPr>
              <a:t>нельзя</a:t>
            </a:r>
            <a:r>
              <a:rPr kumimoji="0" lang="ru-RU" sz="1000" b="0" i="0" u="none" strike="noStrike" kern="0" cap="none" spc="0" normalizeH="0" baseline="0" noProof="0" dirty="0" smtClean="0">
                <a:ln>
                  <a:noFill/>
                </a:ln>
                <a:solidFill>
                  <a:srgbClr val="000000"/>
                </a:solidFill>
                <a:effectLst/>
                <a:uLnTx/>
                <a:uFillTx/>
                <a:latin typeface="Arial"/>
              </a:rPr>
              <a:t> располагать близко от реактора), а твердый сцинтиллятор на основе полистирола. Это позволило установить детектор в непосредственной близи от мощного промышленного реактора (на рисунке позиция детектора под котлом ВВЭР-1000  Калининской АЭС показана цветным квадратиком) и исследовать экстремально большие нейтринные потоки, что делает наш детектор на порядок более чувствительным по сравнению с другими (существующими или проектируемыми) аналогичными детекторами – даже грубый предварительный анализ данных показывает, что мы надежно регистрируем несколько тысяч ОБР-событий в сутки. </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ru-RU" sz="1000" b="0" i="0" u="none" strike="noStrike" kern="0" cap="none" spc="0" normalizeH="0" baseline="0" noProof="0" dirty="0" smtClean="0">
                <a:ln>
                  <a:noFill/>
                </a:ln>
                <a:solidFill>
                  <a:srgbClr val="000000"/>
                </a:solidFill>
                <a:effectLst/>
                <a:uLnTx/>
                <a:uFillTx/>
                <a:latin typeface="Arial"/>
              </a:rPr>
              <a:t>	Близкое к реактору расположение детектора не только дает аномально высокий нейтринный поток, но и обеспечивает хорошую защиту от космического фона. Действительно, над нашим детектором расположена огромная масса самого реактора с 70 тоннами урана, толстый слой бетонной защиты и, главное – многометровый слой воды в бассейне выдержки отработанного топлива! Все это надежно прикрывает сверху наш детектор, полностью убирая быстрые нейтроны от космики, которые являются основным источником фона для такого рода детекторов. Все наши конкуренты лишены такой защиты.  </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ru-RU" sz="1000" b="0" i="0" u="none" strike="noStrike" kern="0" cap="none" spc="0" normalizeH="0" baseline="0" noProof="0" dirty="0" smtClean="0">
                <a:ln>
                  <a:noFill/>
                </a:ln>
                <a:solidFill>
                  <a:srgbClr val="000000"/>
                </a:solidFill>
                <a:effectLst/>
                <a:uLnTx/>
                <a:uFillTx/>
                <a:latin typeface="Arial"/>
              </a:rPr>
              <a:t>	Высокая сегментация детектора (он состоит из 2500 независимых элементов в </a:t>
            </a:r>
            <a:r>
              <a:rPr kumimoji="0" lang="ru-RU" sz="1000" b="0" i="0" u="none" strike="noStrike" kern="0" cap="none" spc="0" normalizeH="0" baseline="0" noProof="0" smtClean="0">
                <a:ln>
                  <a:noFill/>
                </a:ln>
                <a:solidFill>
                  <a:srgbClr val="000000"/>
                </a:solidFill>
                <a:effectLst/>
                <a:uLnTx/>
                <a:uFillTx/>
                <a:latin typeface="Arial"/>
              </a:rPr>
              <a:t>виде перекрещенных  </a:t>
            </a:r>
            <a:r>
              <a:rPr kumimoji="0" lang="en-US" sz="1000" b="0" i="0" u="none" strike="noStrike" kern="0" cap="none" spc="0" normalizeH="0" baseline="0" noProof="0" dirty="0" smtClean="0">
                <a:ln>
                  <a:noFill/>
                </a:ln>
                <a:solidFill>
                  <a:srgbClr val="000000"/>
                </a:solidFill>
                <a:effectLst/>
                <a:uLnTx/>
                <a:uFillTx/>
                <a:latin typeface="Arial"/>
              </a:rPr>
              <a:t>X- </a:t>
            </a:r>
            <a:r>
              <a:rPr kumimoji="0" lang="ru-RU" sz="1000" b="0" i="0" u="none" strike="noStrike" kern="0" cap="none" spc="0" normalizeH="0" baseline="0" noProof="0" dirty="0" smtClean="0">
                <a:ln>
                  <a:noFill/>
                </a:ln>
                <a:solidFill>
                  <a:srgbClr val="000000"/>
                </a:solidFill>
                <a:effectLst/>
                <a:uLnTx/>
                <a:uFillTx/>
                <a:latin typeface="Arial"/>
              </a:rPr>
              <a:t>и </a:t>
            </a:r>
            <a:r>
              <a:rPr kumimoji="0" lang="en-US" sz="1000" b="0" i="0" u="none" strike="noStrike" kern="0" cap="none" spc="0" normalizeH="0" baseline="0" noProof="0" dirty="0" smtClean="0">
                <a:ln>
                  <a:noFill/>
                </a:ln>
                <a:solidFill>
                  <a:srgbClr val="000000"/>
                </a:solidFill>
                <a:effectLst/>
                <a:uLnTx/>
                <a:uFillTx/>
                <a:latin typeface="Arial"/>
              </a:rPr>
              <a:t>Y-</a:t>
            </a:r>
            <a:r>
              <a:rPr kumimoji="0" lang="ru-RU" sz="1000" b="0" i="0" u="none" strike="noStrike" kern="0" cap="none" spc="0" normalizeH="0" baseline="0" noProof="0" dirty="0" smtClean="0">
                <a:ln>
                  <a:noFill/>
                </a:ln>
                <a:solidFill>
                  <a:srgbClr val="000000"/>
                </a:solidFill>
                <a:effectLst/>
                <a:uLnTx/>
                <a:uFillTx/>
                <a:latin typeface="Arial"/>
              </a:rPr>
              <a:t>полос) обеспечивает трехмерную картину каждого события ОБР, что позволяет значительно ужесточить условия отбора событий и тем самым дополнительно подавить фон, который в итоге не превышает нескольких процентов.</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ru-RU" sz="1000" b="0" i="0" u="none" strike="noStrike" kern="0" cap="none" spc="0" normalizeH="0" baseline="0" noProof="0" dirty="0" smtClean="0">
                <a:ln>
                  <a:noFill/>
                </a:ln>
                <a:solidFill>
                  <a:srgbClr val="000000"/>
                </a:solidFill>
                <a:effectLst/>
                <a:uLnTx/>
                <a:uFillTx/>
                <a:latin typeface="Arial"/>
              </a:rPr>
              <a:t>	Подъемный механизм позволяет за 5 минут переместить детектор на 2 метра по вертикали, не выключая его. Таким образом, можно измерять эволюцию нейтринного потока с расстоянием, максимально исключив возможные систематические ошибки, присущие подобным экспериментам в иной постановке (с неподвижными детекторами).</a:t>
            </a:r>
            <a:endParaRPr kumimoji="0" lang="en-US" sz="1000" b="0" i="0" u="none" strike="noStrike" kern="0" cap="none" spc="0" normalizeH="0" baseline="0" noProof="0" dirty="0" smtClean="0">
              <a:ln>
                <a:noFill/>
              </a:ln>
              <a:solidFill>
                <a:srgbClr val="000000"/>
              </a:solidFill>
              <a:effectLst/>
              <a:uLnTx/>
              <a:uFillTx/>
              <a:latin typeface="Arial"/>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ru-RU" sz="1000" b="0" i="1" u="none" strike="noStrike" kern="0" cap="none" spc="0" normalizeH="0" baseline="0" noProof="0" dirty="0" smtClean="0">
                <a:ln>
                  <a:noFill/>
                </a:ln>
                <a:solidFill>
                  <a:srgbClr val="0070C0"/>
                </a:solidFill>
                <a:effectLst/>
                <a:uLnTx/>
                <a:uFillTx/>
                <a:latin typeface="Arial"/>
              </a:rPr>
              <a:t>	Слайд и описание составил </a:t>
            </a:r>
            <a:r>
              <a:rPr kumimoji="0" lang="ru-RU" sz="1000" b="0" i="1" u="none" strike="noStrike" kern="0" cap="none" spc="0" normalizeH="0" baseline="0" noProof="0" dirty="0" err="1" smtClean="0">
                <a:ln>
                  <a:noFill/>
                </a:ln>
                <a:solidFill>
                  <a:srgbClr val="0070C0"/>
                </a:solidFill>
                <a:effectLst/>
                <a:uLnTx/>
                <a:uFillTx/>
                <a:latin typeface="Arial"/>
              </a:rPr>
              <a:t>В.Егоров</a:t>
            </a:r>
            <a:r>
              <a:rPr kumimoji="0" lang="ru-RU" sz="1000" b="0" i="1" u="none" strike="noStrike" kern="0" cap="none" spc="0" normalizeH="0" baseline="0" noProof="0" dirty="0" smtClean="0">
                <a:ln>
                  <a:noFill/>
                </a:ln>
                <a:solidFill>
                  <a:srgbClr val="0070C0"/>
                </a:solidFill>
                <a:effectLst/>
                <a:uLnTx/>
                <a:uFillTx/>
                <a:latin typeface="Arial"/>
              </a:rPr>
              <a:t> (</a:t>
            </a:r>
            <a:r>
              <a:rPr kumimoji="0" lang="en-US" sz="1000" b="0" i="1" u="none" strike="noStrike" kern="0" cap="none" spc="0" normalizeH="0" baseline="0" noProof="0" dirty="0" smtClean="0">
                <a:ln>
                  <a:noFill/>
                </a:ln>
                <a:solidFill>
                  <a:srgbClr val="0070C0"/>
                </a:solidFill>
                <a:effectLst/>
                <a:uLnTx/>
                <a:uFillTx/>
                <a:latin typeface="Arial"/>
              </a:rPr>
              <a:t>egorov@jinr.ru)</a:t>
            </a:r>
            <a:endParaRPr kumimoji="0" lang="ru-RU" sz="1000" b="0" i="1" u="none" strike="noStrike" kern="0" cap="none" spc="0" normalizeH="0" baseline="0" noProof="0" dirty="0" smtClean="0">
              <a:ln>
                <a:noFill/>
              </a:ln>
              <a:solidFill>
                <a:srgbClr val="0070C0"/>
              </a:solidFill>
              <a:effectLst/>
              <a:uLnTx/>
              <a:uFillTx/>
              <a:latin typeface="Arial"/>
            </a:endParaRP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ru-RU" sz="1400" b="0" i="1" u="none" strike="noStrike" kern="0" cap="none" spc="0" normalizeH="0" baseline="0" noProof="0" dirty="0" smtClean="0">
              <a:ln>
                <a:noFill/>
              </a:ln>
              <a:solidFill>
                <a:srgbClr val="0070C0"/>
              </a:solidFill>
              <a:effectLst/>
              <a:uLnTx/>
              <a:uFillTx/>
              <a:latin typeface="Arial"/>
            </a:endParaRPr>
          </a:p>
        </p:txBody>
      </p:sp>
      <p:sp>
        <p:nvSpPr>
          <p:cNvPr id="4" name="Номер слайда 3"/>
          <p:cNvSpPr>
            <a:spLocks noGrp="1"/>
          </p:cNvSpPr>
          <p:nvPr>
            <p:ph type="sldNum" sz="quarter" idx="10"/>
          </p:nvPr>
        </p:nvSpPr>
        <p:spPr/>
        <p:txBody>
          <a:bodyPr/>
          <a:lstStyle/>
          <a:p>
            <a:fld id="{206794A9-DEC3-41C4-89AC-171E21AF6D0E}" type="slidenum">
              <a:rPr lang="ru-RU" smtClean="0">
                <a:solidFill>
                  <a:prstClr val="black"/>
                </a:solidFill>
              </a:rPr>
              <a:pPr/>
              <a:t>29</a:t>
            </a:fld>
            <a:endParaRPr lang="ru-RU">
              <a:solidFill>
                <a:prstClr val="black"/>
              </a:solidFill>
            </a:endParaRPr>
          </a:p>
        </p:txBody>
      </p:sp>
    </p:spTree>
    <p:extLst>
      <p:ext uri="{BB962C8B-B14F-4D97-AF65-F5344CB8AC3E}">
        <p14:creationId xmlns:p14="http://schemas.microsoft.com/office/powerpoint/2010/main" val="20181713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895350" y="739775"/>
            <a:ext cx="4927600" cy="3695700"/>
          </a:xfrm>
          <a:prstGeom prst="rect">
            <a:avLst/>
          </a:prstGeom>
        </p:spPr>
      </p:sp>
      <p:sp>
        <p:nvSpPr>
          <p:cNvPr id="3" name="Заметки 2"/>
          <p:cNvSpPr>
            <a:spLocks noGrp="1"/>
          </p:cNvSpPr>
          <p:nvPr>
            <p:ph type="body" idx="1"/>
          </p:nvPr>
        </p:nvSpPr>
        <p:spPr/>
        <p:txBody>
          <a:bodyPr>
            <a:normAutofit/>
          </a:bodyPr>
          <a:lstStyle/>
          <a:p>
            <a:endParaRPr lang="ru-RU" dirty="0"/>
          </a:p>
        </p:txBody>
      </p:sp>
    </p:spTree>
    <p:extLst>
      <p:ext uri="{BB962C8B-B14F-4D97-AF65-F5344CB8AC3E}">
        <p14:creationId xmlns:p14="http://schemas.microsoft.com/office/powerpoint/2010/main" val="2275624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p:cNvSpPr>
            <a:spLocks noGrp="1" noChangeArrowheads="1"/>
          </p:cNvSpPr>
          <p:nvPr>
            <p:ph type="sldNum"/>
          </p:nvPr>
        </p:nvSpPr>
        <p:spPr>
          <a:ln/>
        </p:spPr>
        <p:txBody>
          <a:bodyPr/>
          <a:lstStyle/>
          <a:p>
            <a:fld id="{1DF930FD-26A3-1C4E-8DF0-AE1206EE84E7}" type="slidenum">
              <a:rPr lang="ru-RU"/>
              <a:pPr/>
              <a:t>6</a:t>
            </a:fld>
            <a:endParaRPr lang="ru-RU"/>
          </a:p>
        </p:txBody>
      </p:sp>
      <p:sp>
        <p:nvSpPr>
          <p:cNvPr id="100354" name="Rectangle 2"/>
          <p:cNvSpPr>
            <a:spLocks noGrp="1" noRot="1" noChangeAspect="1" noChangeArrowheads="1" noTextEdit="1"/>
          </p:cNvSpPr>
          <p:nvPr>
            <p:ph type="sldImg"/>
          </p:nvPr>
        </p:nvSpPr>
        <p:spPr>
          <a:xfrm>
            <a:off x="903288" y="739775"/>
            <a:ext cx="4918075" cy="3689350"/>
          </a:xfrm>
          <a:prstGeom prst="rect">
            <a:avLst/>
          </a:prstGeom>
          <a:ln/>
        </p:spPr>
      </p:sp>
      <p:sp>
        <p:nvSpPr>
          <p:cNvPr id="100355"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21185202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895350" y="739775"/>
            <a:ext cx="4927600" cy="3695700"/>
          </a:xfrm>
          <a:prstGeom prst="rect">
            <a:avLst/>
          </a:prstGeom>
        </p:spPr>
      </p:sp>
      <p:sp>
        <p:nvSpPr>
          <p:cNvPr id="3" name="Заметки 2"/>
          <p:cNvSpPr>
            <a:spLocks noGrp="1"/>
          </p:cNvSpPr>
          <p:nvPr>
            <p:ph type="body" idx="1"/>
          </p:nvPr>
        </p:nvSpPr>
        <p:spPr/>
        <p:txBody>
          <a:bodyPr>
            <a:normAutofit/>
          </a:bodyPr>
          <a:lstStyle/>
          <a:p>
            <a:endParaRPr lang="ru-RU" dirty="0"/>
          </a:p>
        </p:txBody>
      </p:sp>
    </p:spTree>
    <p:extLst>
      <p:ext uri="{BB962C8B-B14F-4D97-AF65-F5344CB8AC3E}">
        <p14:creationId xmlns:p14="http://schemas.microsoft.com/office/powerpoint/2010/main" val="35054413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9"/>
          <p:cNvSpPr>
            <a:spLocks noGrp="1" noChangeArrowheads="1"/>
          </p:cNvSpPr>
          <p:nvPr>
            <p:ph type="sldNum" sz="quarter"/>
          </p:nvPr>
        </p:nvSpPr>
        <p:spPr>
          <a:noFill/>
          <a:ln/>
        </p:spPr>
        <p:txBody>
          <a:bodyPr/>
          <a:lstStyle/>
          <a:p>
            <a:fld id="{70A5F133-CDC8-48DC-AE7D-3990FB9928AC}" type="slidenum">
              <a:rPr lang="ru-RU" smtClean="0"/>
              <a:pPr/>
              <a:t>37</a:t>
            </a:fld>
            <a:endParaRPr lang="ru-RU" smtClean="0"/>
          </a:p>
        </p:txBody>
      </p:sp>
      <p:sp>
        <p:nvSpPr>
          <p:cNvPr id="4099" name="AutoShape 1"/>
          <p:cNvSpPr>
            <a:spLocks noChangeArrowheads="1"/>
          </p:cNvSpPr>
          <p:nvPr/>
        </p:nvSpPr>
        <p:spPr bwMode="auto">
          <a:xfrm>
            <a:off x="797799" y="2133583"/>
            <a:ext cx="5373084" cy="6789138"/>
          </a:xfrm>
          <a:custGeom>
            <a:avLst/>
            <a:gdLst>
              <a:gd name="T0" fmla="*/ 5484812 w 5484812"/>
              <a:gd name="T1" fmla="*/ 3149600 h 6299200"/>
              <a:gd name="T2" fmla="*/ 2742406 w 5484812"/>
              <a:gd name="T3" fmla="*/ 6299200 h 6299200"/>
              <a:gd name="T4" fmla="*/ 0 w 5484812"/>
              <a:gd name="T5" fmla="*/ 3149600 h 6299200"/>
              <a:gd name="T6" fmla="*/ 2742406 w 5484812"/>
              <a:gd name="T7" fmla="*/ 0 h 6299200"/>
              <a:gd name="T8" fmla="*/ 0 60000 65536"/>
              <a:gd name="T9" fmla="*/ 5898240 60000 65536"/>
              <a:gd name="T10" fmla="*/ 11796480 60000 65536"/>
              <a:gd name="T11" fmla="*/ 17694720 60000 65536"/>
              <a:gd name="T12" fmla="*/ 0 w 5484812"/>
              <a:gd name="T13" fmla="*/ 0 h 6299200"/>
              <a:gd name="T14" fmla="*/ 5484812 w 5484812"/>
              <a:gd name="T15" fmla="*/ 6299200 h 6299200"/>
            </a:gdLst>
            <a:ahLst/>
            <a:cxnLst>
              <a:cxn ang="T8">
                <a:pos x="T0" y="T1"/>
              </a:cxn>
              <a:cxn ang="T9">
                <a:pos x="T2" y="T3"/>
              </a:cxn>
              <a:cxn ang="T10">
                <a:pos x="T4" y="T5"/>
              </a:cxn>
              <a:cxn ang="T11">
                <a:pos x="T6" y="T7"/>
              </a:cxn>
            </a:cxnLst>
            <a:rect l="T12" t="T13" r="T14" b="T15"/>
            <a:pathLst>
              <a:path w="5484812" h="6299200">
                <a:moveTo>
                  <a:pt x="0" y="0"/>
                </a:moveTo>
                <a:lnTo>
                  <a:pt x="15238" y="0"/>
                </a:lnTo>
                <a:lnTo>
                  <a:pt x="15238" y="17500"/>
                </a:lnTo>
                <a:lnTo>
                  <a:pt x="0" y="17500"/>
                </a:lnTo>
                <a:close/>
              </a:path>
            </a:pathLst>
          </a:custGeom>
          <a:noFill/>
          <a:ln w="9525">
            <a:noFill/>
            <a:round/>
            <a:headEnd/>
            <a:tailEnd/>
          </a:ln>
        </p:spPr>
        <p:txBody>
          <a:bodyPr lIns="0" tIns="0" rIns="0" bIns="0"/>
          <a:lstStyle/>
          <a:p>
            <a:pPr marL="211138" indent="-211138">
              <a:lnSpc>
                <a:spcPct val="100000"/>
              </a:lnSpc>
              <a:buFont typeface="Thorndale AMT;Times New Roman" charset="0"/>
              <a:buChar char="•"/>
              <a:tabLst>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Lst>
            </a:pPr>
            <a:r>
              <a:rPr lang="ru-RU" sz="1500">
                <a:solidFill>
                  <a:srgbClr val="000000"/>
                </a:solidFill>
                <a:latin typeface="Thorndale AMT;Times New Roman" charset="0"/>
                <a:cs typeface="Arial" charset="0"/>
              </a:rPr>
              <a:t>The  </a:t>
            </a:r>
            <a:r>
              <a:rPr lang="ru-RU" sz="1500" b="1">
                <a:solidFill>
                  <a:srgbClr val="000000"/>
                </a:solidFill>
                <a:latin typeface="Thorndale AMT;Times New Roman" charset="0"/>
                <a:cs typeface="Arial" charset="0"/>
              </a:rPr>
              <a:t>Bogoliubov Laboratory of  Theoretical Physics</a:t>
            </a:r>
            <a:r>
              <a:rPr lang="ru-RU" sz="1500">
                <a:solidFill>
                  <a:srgbClr val="000000"/>
                </a:solidFill>
                <a:latin typeface="Thorndale AMT;Times New Roman" charset="0"/>
                <a:cs typeface="Arial" charset="0"/>
              </a:rPr>
              <a:t>  carried out research  in several fundamental areas of theoretical physics: </a:t>
            </a:r>
            <a:r>
              <a:rPr lang="ru-RU" sz="1500" b="1">
                <a:solidFill>
                  <a:srgbClr val="000000"/>
                </a:solidFill>
                <a:latin typeface="Thorndale AMT;Times New Roman" charset="0"/>
                <a:cs typeface="Arial" charset="0"/>
              </a:rPr>
              <a:t>quantum field theory and elementary particle physics</a:t>
            </a:r>
            <a:r>
              <a:rPr lang="ru-RU" sz="1500">
                <a:solidFill>
                  <a:srgbClr val="000000"/>
                </a:solidFill>
                <a:latin typeface="Thorndale AMT;Times New Roman" charset="0"/>
                <a:cs typeface="Arial" charset="0"/>
              </a:rPr>
              <a:t>,</a:t>
            </a:r>
            <a:r>
              <a:rPr lang="ru-RU" sz="1500" b="1">
                <a:solidFill>
                  <a:srgbClr val="000000"/>
                </a:solidFill>
                <a:latin typeface="Thorndale AMT;Times New Roman" charset="0"/>
                <a:cs typeface="Arial" charset="0"/>
              </a:rPr>
              <a:t> theory of atomic nuclei</a:t>
            </a:r>
            <a:r>
              <a:rPr lang="ru-RU" sz="1500">
                <a:solidFill>
                  <a:srgbClr val="000000"/>
                </a:solidFill>
                <a:latin typeface="Thorndale AMT;Times New Roman" charset="0"/>
                <a:cs typeface="Arial" charset="0"/>
              </a:rPr>
              <a:t>, </a:t>
            </a:r>
            <a:r>
              <a:rPr lang="ru-RU" sz="1500" b="1">
                <a:solidFill>
                  <a:srgbClr val="000000"/>
                </a:solidFill>
                <a:latin typeface="Thorndale AMT;Times New Roman" charset="0"/>
                <a:cs typeface="Arial" charset="0"/>
              </a:rPr>
              <a:t>condensed  matter physics </a:t>
            </a:r>
            <a:r>
              <a:rPr lang="ru-RU" sz="1500">
                <a:solidFill>
                  <a:srgbClr val="000000"/>
                </a:solidFill>
                <a:latin typeface="Thorndale AMT;Times New Roman" charset="0"/>
                <a:cs typeface="Arial" charset="0"/>
              </a:rPr>
              <a:t>and</a:t>
            </a:r>
            <a:r>
              <a:rPr lang="ru-RU" sz="1500" b="1">
                <a:solidFill>
                  <a:srgbClr val="000000"/>
                </a:solidFill>
                <a:latin typeface="Thorndale AMT;Times New Roman" charset="0"/>
                <a:cs typeface="Arial" charset="0"/>
              </a:rPr>
              <a:t> methods of mathematical physics</a:t>
            </a:r>
            <a:r>
              <a:rPr lang="ru-RU" sz="1500">
                <a:solidFill>
                  <a:srgbClr val="000000"/>
                </a:solidFill>
                <a:latin typeface="Thorndale AMT;Times New Roman" charset="0"/>
                <a:cs typeface="Arial" charset="0"/>
              </a:rPr>
              <a:t>. </a:t>
            </a:r>
          </a:p>
          <a:p>
            <a:pPr marL="211138" indent="-211138">
              <a:lnSpc>
                <a:spcPct val="100000"/>
              </a:lnSpc>
              <a:buFont typeface="Thorndale AMT;Times New Roman" charset="0"/>
              <a:buChar char="•"/>
              <a:tabLst>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Lst>
            </a:pPr>
            <a:r>
              <a:rPr lang="ru-RU" sz="1500" b="1">
                <a:solidFill>
                  <a:srgbClr val="000000"/>
                </a:solidFill>
                <a:latin typeface="Thorndale AMT;Times New Roman" charset="0"/>
                <a:cs typeface="Arial" charset="0"/>
              </a:rPr>
              <a:t>Distinctive features </a:t>
            </a:r>
            <a:r>
              <a:rPr lang="ru-RU" sz="1500">
                <a:solidFill>
                  <a:srgbClr val="000000"/>
                </a:solidFill>
                <a:latin typeface="Thorndale AMT;Times New Roman" charset="0"/>
                <a:cs typeface="Arial" charset="0"/>
              </a:rPr>
              <a:t>of  research at  BLTP are </a:t>
            </a:r>
            <a:r>
              <a:rPr lang="ru-RU" sz="1500" b="1">
                <a:solidFill>
                  <a:srgbClr val="000000"/>
                </a:solidFill>
                <a:latin typeface="Thorndale AMT;Times New Roman" charset="0"/>
                <a:cs typeface="Arial" charset="0"/>
              </a:rPr>
              <a:t>the  interdisciplinary character of investigations, </a:t>
            </a:r>
            <a:r>
              <a:rPr lang="ru-RU" sz="1500">
                <a:solidFill>
                  <a:srgbClr val="000000"/>
                </a:solidFill>
                <a:latin typeface="Thorndale AMT;Times New Roman" charset="0"/>
                <a:cs typeface="Arial" charset="0"/>
              </a:rPr>
              <a:t> their direct  </a:t>
            </a:r>
            <a:r>
              <a:rPr lang="ru-RU" sz="1500" b="1">
                <a:solidFill>
                  <a:srgbClr val="000000"/>
                </a:solidFill>
                <a:latin typeface="Thorndale AMT;Times New Roman" charset="0"/>
                <a:cs typeface="Arial" charset="0"/>
              </a:rPr>
              <a:t>integration into international  projects </a:t>
            </a:r>
            <a:r>
              <a:rPr lang="ru-RU" sz="1500">
                <a:solidFill>
                  <a:srgbClr val="000000"/>
                </a:solidFill>
                <a:latin typeface="Thorndale AMT;Times New Roman" charset="0"/>
                <a:cs typeface="Arial" charset="0"/>
              </a:rPr>
              <a:t>in cooperation with scientists from  the world leading research centres,  c lose</a:t>
            </a:r>
            <a:r>
              <a:rPr lang="ru-RU" sz="1500" b="1">
                <a:solidFill>
                  <a:srgbClr val="000000"/>
                </a:solidFill>
                <a:latin typeface="Thorndale AMT;Times New Roman" charset="0"/>
                <a:cs typeface="Arial" charset="0"/>
              </a:rPr>
              <a:t> coordination of theoretical investigations with  experimental programs of JINR. </a:t>
            </a:r>
          </a:p>
          <a:p>
            <a:pPr marL="211138" indent="-211138">
              <a:lnSpc>
                <a:spcPct val="100000"/>
              </a:lnSpc>
              <a:buFont typeface="Thorndale AMT;Times New Roman" charset="0"/>
              <a:buChar char="•"/>
              <a:tabLst>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Lst>
            </a:pPr>
            <a:r>
              <a:rPr lang="ru-RU" sz="1500">
                <a:solidFill>
                  <a:srgbClr val="000000"/>
                </a:solidFill>
                <a:latin typeface="Thorndale AMT;Times New Roman" charset="0"/>
                <a:cs typeface="Arial" charset="0"/>
              </a:rPr>
              <a:t>The Laboratory  played also the role of </a:t>
            </a:r>
            <a:r>
              <a:rPr lang="ru-RU" sz="1500" b="1">
                <a:solidFill>
                  <a:srgbClr val="000000"/>
                </a:solidFill>
                <a:latin typeface="Thorndale AMT;Times New Roman" charset="0"/>
                <a:cs typeface="Arial" charset="0"/>
              </a:rPr>
              <a:t>the training centre for young scientists</a:t>
            </a:r>
            <a:r>
              <a:rPr lang="ru-RU" sz="1500">
                <a:solidFill>
                  <a:srgbClr val="000000"/>
                </a:solidFill>
                <a:latin typeface="Thorndale AMT;Times New Roman" charset="0"/>
                <a:cs typeface="Arial" charset="0"/>
              </a:rPr>
              <a:t> and students from many countries. In particular young scientists from </a:t>
            </a:r>
            <a:r>
              <a:rPr lang="ru-RU" sz="1500" b="1">
                <a:solidFill>
                  <a:srgbClr val="000000"/>
                </a:solidFill>
                <a:latin typeface="Thorndale AMT;Times New Roman" charset="0"/>
                <a:cs typeface="Arial" charset="0"/>
              </a:rPr>
              <a:t>Armenia, Belarus,  Bulgaria, China, Czechia,  Egypt,  France,  Germany, Greece,, Khazakhstan, Moldova,  Poland,   Portugal,  Romania, Russia, Slovakia, South Africa, Ukraine</a:t>
            </a:r>
            <a:r>
              <a:rPr lang="ru-RU" sz="1500">
                <a:solidFill>
                  <a:srgbClr val="000000"/>
                </a:solidFill>
                <a:latin typeface="Thorndale AMT;Times New Roman" charset="0"/>
                <a:cs typeface="Arial" charset="0"/>
              </a:rPr>
              <a:t> participated in the DIAS-TH schools and seminars. The number of the scientists from different countries working at BLTP on the basis of the longterm contracts has increased, including </a:t>
            </a:r>
            <a:r>
              <a:rPr lang="ru-RU" sz="1500" b="1">
                <a:solidFill>
                  <a:srgbClr val="000000"/>
                </a:solidFill>
                <a:latin typeface="Thorndale AMT;Times New Roman" charset="0"/>
                <a:cs typeface="Arial" charset="0"/>
              </a:rPr>
              <a:t>young scientists from Egypt, Korea, Serbia.</a:t>
            </a:r>
            <a:r>
              <a:rPr lang="ru-RU" sz="1500">
                <a:solidFill>
                  <a:srgbClr val="000000"/>
                </a:solidFill>
                <a:latin typeface="Thorndale AMT;Times New Roman" charset="0"/>
                <a:cs typeface="Arial" charset="0"/>
              </a:rPr>
              <a:t> Recently concluded</a:t>
            </a:r>
            <a:r>
              <a:rPr lang="ru-RU" sz="1500" b="1">
                <a:solidFill>
                  <a:srgbClr val="000000"/>
                </a:solidFill>
                <a:latin typeface="Thorndale AMT;Times New Roman" charset="0"/>
                <a:cs typeface="Arial" charset="0"/>
              </a:rPr>
              <a:t> framework agreement between    BLTP and  IOP VAST</a:t>
            </a:r>
            <a:r>
              <a:rPr lang="ru-RU" sz="1500">
                <a:solidFill>
                  <a:srgbClr val="000000"/>
                </a:solidFill>
                <a:latin typeface="Thorndale AMT;Times New Roman" charset="0"/>
                <a:cs typeface="Arial" charset="0"/>
              </a:rPr>
              <a:t> (Institute of Physics VAST, Vietnam) has boosted   scientific contacts of BLTP and </a:t>
            </a:r>
            <a:r>
              <a:rPr lang="ru-RU" sz="1500" b="1">
                <a:solidFill>
                  <a:srgbClr val="000000"/>
                </a:solidFill>
                <a:latin typeface="Thorndale AMT;Times New Roman" charset="0"/>
                <a:cs typeface="Arial" charset="0"/>
              </a:rPr>
              <a:t>Vietnamese scientists.  </a:t>
            </a:r>
          </a:p>
          <a:p>
            <a:pPr marL="211138" indent="-211138">
              <a:lnSpc>
                <a:spcPct val="100000"/>
              </a:lnSpc>
              <a:buClrTx/>
              <a:buFontTx/>
              <a:buNone/>
              <a:tabLst>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Lst>
            </a:pPr>
            <a:endParaRPr lang="ru-RU" sz="1500">
              <a:solidFill>
                <a:srgbClr val="000000"/>
              </a:solidFill>
              <a:latin typeface="Thorndale AMT;Times New Roman" charset="0"/>
              <a:cs typeface="Arial" charset="0"/>
            </a:endParaRPr>
          </a:p>
          <a:p>
            <a:pPr marL="211138" indent="-211138">
              <a:lnSpc>
                <a:spcPct val="100000"/>
              </a:lnSpc>
              <a:buFont typeface="Thorndale AMT;Times New Roman" charset="0"/>
              <a:buChar char="•"/>
              <a:tabLst>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Lst>
            </a:pPr>
            <a:r>
              <a:rPr lang="ru-RU" sz="1500">
                <a:solidFill>
                  <a:srgbClr val="000000"/>
                </a:solidFill>
                <a:latin typeface="Thorndale AMT;Times New Roman" charset="0"/>
                <a:cs typeface="Arial" charset="0"/>
              </a:rPr>
              <a:t>Traditionally,  the </a:t>
            </a:r>
            <a:r>
              <a:rPr lang="ru-RU" sz="1500" b="1">
                <a:solidFill>
                  <a:srgbClr val="000000"/>
                </a:solidFill>
                <a:latin typeface="Thorndale AMT;Times New Roman" charset="0"/>
                <a:cs typeface="Arial" charset="0"/>
              </a:rPr>
              <a:t>rate and quality of BLTP  publications </a:t>
            </a:r>
            <a:r>
              <a:rPr lang="ru-RU" sz="1500">
                <a:solidFill>
                  <a:srgbClr val="000000"/>
                </a:solidFill>
                <a:latin typeface="Thorndale AMT;Times New Roman" charset="0"/>
                <a:cs typeface="Arial" charset="0"/>
              </a:rPr>
              <a:t> during the last several months</a:t>
            </a:r>
            <a:r>
              <a:rPr lang="ru-RU" sz="1500" b="1">
                <a:solidFill>
                  <a:srgbClr val="000000"/>
                </a:solidFill>
                <a:latin typeface="Thorndale AMT;Times New Roman" charset="0"/>
                <a:cs typeface="Arial" charset="0"/>
              </a:rPr>
              <a:t> were at high level.</a:t>
            </a:r>
          </a:p>
        </p:txBody>
      </p:sp>
    </p:spTree>
    <p:extLst>
      <p:ext uri="{BB962C8B-B14F-4D97-AF65-F5344CB8AC3E}">
        <p14:creationId xmlns:p14="http://schemas.microsoft.com/office/powerpoint/2010/main" val="16206017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895350" y="739775"/>
            <a:ext cx="4927600" cy="3695700"/>
          </a:xfrm>
          <a:prstGeom prst="rect">
            <a:avLst/>
          </a:prstGeo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FA85E29-3498-BE4D-ABD8-BCE684AFAFFF}" type="slidenum">
              <a:rPr lang="en-US" smtClean="0"/>
              <a:t>40</a:t>
            </a:fld>
            <a:endParaRPr lang="en-US"/>
          </a:p>
        </p:txBody>
      </p:sp>
    </p:spTree>
    <p:extLst>
      <p:ext uri="{BB962C8B-B14F-4D97-AF65-F5344CB8AC3E}">
        <p14:creationId xmlns:p14="http://schemas.microsoft.com/office/powerpoint/2010/main" val="10553505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txBox="1">
            <a:spLocks noGrp="1" noChangeArrowheads="1"/>
          </p:cNvSpPr>
          <p:nvPr/>
        </p:nvSpPr>
        <p:spPr bwMode="auto">
          <a:xfrm>
            <a:off x="3732389" y="8542885"/>
            <a:ext cx="2911263" cy="453407"/>
          </a:xfrm>
          <a:prstGeom prst="rect">
            <a:avLst/>
          </a:prstGeom>
          <a:noFill/>
          <a:ln w="9525">
            <a:noFill/>
            <a:miter lim="800000"/>
            <a:headEnd/>
            <a:tailEnd/>
          </a:ln>
        </p:spPr>
        <p:txBody>
          <a:bodyPr anchor="b"/>
          <a:lstStyle/>
          <a:p>
            <a:pPr algn="r"/>
            <a:fld id="{288530B0-E613-4B26-AABE-361B88B767C3}" type="slidenum">
              <a:rPr lang="en-US" altLang="ru-RU" sz="1200">
                <a:latin typeface="Times New Roman" pitchFamily="18" charset="0"/>
              </a:rPr>
              <a:pPr algn="r"/>
              <a:t>43</a:t>
            </a:fld>
            <a:endParaRPr lang="en-US" altLang="ru-RU" sz="1200">
              <a:latin typeface="Times New Roman" pitchFamily="18" charset="0"/>
            </a:endParaRPr>
          </a:p>
        </p:txBody>
      </p:sp>
      <p:sp>
        <p:nvSpPr>
          <p:cNvPr id="294914" name="Rectangle 2"/>
          <p:cNvSpPr>
            <a:spLocks noGrp="1" noRot="1" noChangeAspect="1" noChangeArrowheads="1" noTextEdit="1"/>
          </p:cNvSpPr>
          <p:nvPr>
            <p:ph type="sldImg"/>
          </p:nvPr>
        </p:nvSpPr>
        <p:spPr bwMode="auto">
          <a:xfrm>
            <a:off x="895350" y="739775"/>
            <a:ext cx="4927600" cy="3695700"/>
          </a:xfrm>
          <a:prstGeom prst="rect">
            <a:avLst/>
          </a:prstGeom>
          <a:noFill/>
          <a:ln>
            <a:solidFill>
              <a:srgbClr val="000000"/>
            </a:solidFill>
            <a:miter lim="800000"/>
            <a:headEnd/>
            <a:tailEnd/>
          </a:ln>
        </p:spPr>
      </p:sp>
      <p:sp>
        <p:nvSpPr>
          <p:cNvPr id="294915"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ru-RU" altLang="ru-RU" dirty="0" smtClean="0"/>
          </a:p>
        </p:txBody>
      </p:sp>
    </p:spTree>
    <p:extLst>
      <p:ext uri="{BB962C8B-B14F-4D97-AF65-F5344CB8AC3E}">
        <p14:creationId xmlns:p14="http://schemas.microsoft.com/office/powerpoint/2010/main" val="42214753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txBox="1">
            <a:spLocks noGrp="1" noChangeArrowheads="1"/>
          </p:cNvSpPr>
          <p:nvPr/>
        </p:nvSpPr>
        <p:spPr bwMode="auto">
          <a:xfrm>
            <a:off x="3732389" y="8542885"/>
            <a:ext cx="2911263" cy="453407"/>
          </a:xfrm>
          <a:prstGeom prst="rect">
            <a:avLst/>
          </a:prstGeom>
          <a:noFill/>
          <a:ln w="9525">
            <a:noFill/>
            <a:miter lim="800000"/>
            <a:headEnd/>
            <a:tailEnd/>
          </a:ln>
        </p:spPr>
        <p:txBody>
          <a:bodyPr anchor="b"/>
          <a:lstStyle/>
          <a:p>
            <a:pPr algn="r"/>
            <a:fld id="{288530B0-E613-4B26-AABE-361B88B767C3}" type="slidenum">
              <a:rPr lang="en-US" altLang="ru-RU" sz="1200">
                <a:latin typeface="Times New Roman" pitchFamily="18" charset="0"/>
              </a:rPr>
              <a:pPr algn="r"/>
              <a:t>44</a:t>
            </a:fld>
            <a:endParaRPr lang="en-US" altLang="ru-RU" sz="1200">
              <a:latin typeface="Times New Roman" pitchFamily="18" charset="0"/>
            </a:endParaRPr>
          </a:p>
        </p:txBody>
      </p:sp>
      <p:sp>
        <p:nvSpPr>
          <p:cNvPr id="294914" name="Rectangle 2"/>
          <p:cNvSpPr>
            <a:spLocks noGrp="1" noRot="1" noChangeAspect="1" noChangeArrowheads="1" noTextEdit="1"/>
          </p:cNvSpPr>
          <p:nvPr>
            <p:ph type="sldImg"/>
          </p:nvPr>
        </p:nvSpPr>
        <p:spPr bwMode="auto">
          <a:xfrm>
            <a:off x="895350" y="739775"/>
            <a:ext cx="4927600" cy="3695700"/>
          </a:xfrm>
          <a:prstGeom prst="rect">
            <a:avLst/>
          </a:prstGeom>
          <a:noFill/>
          <a:ln>
            <a:solidFill>
              <a:srgbClr val="000000"/>
            </a:solidFill>
            <a:miter lim="800000"/>
            <a:headEnd/>
            <a:tailEnd/>
          </a:ln>
        </p:spPr>
      </p:sp>
      <p:sp>
        <p:nvSpPr>
          <p:cNvPr id="294915"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ru-RU" altLang="ru-RU" dirty="0" smtClean="0"/>
          </a:p>
        </p:txBody>
      </p:sp>
    </p:spTree>
    <p:extLst>
      <p:ext uri="{BB962C8B-B14F-4D97-AF65-F5344CB8AC3E}">
        <p14:creationId xmlns:p14="http://schemas.microsoft.com/office/powerpoint/2010/main" val="4023551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Образ слайда 1"/>
          <p:cNvSpPr>
            <a:spLocks noGrp="1" noRot="1" noChangeAspect="1" noTextEdit="1"/>
          </p:cNvSpPr>
          <p:nvPr>
            <p:ph type="sldImg"/>
          </p:nvPr>
        </p:nvSpPr>
        <p:spPr>
          <a:xfrm>
            <a:off x="1143000" y="1231900"/>
            <a:ext cx="4432300" cy="3325813"/>
          </a:xfrm>
          <a:prstGeom prst="rect">
            <a:avLst/>
          </a:prstGeom>
          <a:ln/>
        </p:spPr>
      </p:sp>
      <p:sp>
        <p:nvSpPr>
          <p:cNvPr id="103426" name="Заметки 2"/>
          <p:cNvSpPr>
            <a:spLocks noGrp="1"/>
          </p:cNvSpPr>
          <p:nvPr>
            <p:ph type="body" idx="1"/>
          </p:nvPr>
        </p:nvSpPr>
        <p:spPr>
          <a:noFill/>
        </p:spPr>
        <p:txBody>
          <a:bodyPr/>
          <a:lstStyle/>
          <a:p>
            <a:endParaRPr lang="en-US">
              <a:ea typeface="ＭＳ Ｐゴシック" charset="0"/>
              <a:cs typeface="ＭＳ Ｐゴシック" charset="0"/>
            </a:endParaRPr>
          </a:p>
        </p:txBody>
      </p:sp>
      <p:sp>
        <p:nvSpPr>
          <p:cNvPr id="103427" name="Номер слайда 3"/>
          <p:cNvSpPr>
            <a:spLocks noGrp="1"/>
          </p:cNvSpPr>
          <p:nvPr>
            <p:ph type="sldNum" sz="quarter" idx="5"/>
          </p:nvPr>
        </p:nvSpPr>
        <p:spPr>
          <a:noFill/>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DEA5B-53E4-FD4C-9B50-5BC45866ED3E}" type="slidenum">
              <a:rPr lang="ru-RU" sz="1200">
                <a:cs typeface="Arial" charset="0"/>
              </a:rPr>
              <a:pPr eaLnBrk="1" hangingPunct="1"/>
              <a:t>8</a:t>
            </a:fld>
            <a:endParaRPr lang="ru-RU" sz="1200">
              <a:cs typeface="Arial" charset="0"/>
            </a:endParaRPr>
          </a:p>
        </p:txBody>
      </p:sp>
    </p:spTree>
    <p:extLst>
      <p:ext uri="{BB962C8B-B14F-4D97-AF65-F5344CB8AC3E}">
        <p14:creationId xmlns:p14="http://schemas.microsoft.com/office/powerpoint/2010/main" val="2957791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39775"/>
            <a:ext cx="4927600" cy="3695700"/>
          </a:xfrm>
          <a:prstGeom prst="rect">
            <a:avLst/>
          </a:prstGeo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Times New Roman" panose="02020603050405020304" pitchFamily="18" charset="0"/>
                <a:cs typeface="Times New Roman" panose="02020603050405020304" pitchFamily="18" charset="0"/>
              </a:rPr>
              <a:t>The TOF module housing was developed in close collaboration with NC PHEP BSU and “</a:t>
            </a:r>
            <a:r>
              <a:rPr lang="en-US" sz="1200" dirty="0" err="1" smtClean="0">
                <a:latin typeface="Times New Roman" panose="02020603050405020304" pitchFamily="18" charset="0"/>
                <a:cs typeface="Times New Roman" panose="02020603050405020304" pitchFamily="18" charset="0"/>
              </a:rPr>
              <a:t>Artmash</a:t>
            </a:r>
            <a:r>
              <a:rPr lang="en-US" sz="1200" dirty="0" smtClean="0">
                <a:latin typeface="Times New Roman" panose="02020603050405020304" pitchFamily="18" charset="0"/>
                <a:cs typeface="Times New Roman" panose="02020603050405020304" pitchFamily="18" charset="0"/>
              </a:rPr>
              <a:t>” (Minsk, Belarus). It consists of two volumes: the volume for detectors filled with the gas mixture and the volume for electronics and cables. One prototype of the module housing is available now. Total 28 boxes planned to produce to the end of the year.</a:t>
            </a:r>
            <a:endParaRPr lang="en-US" sz="1200" dirty="0" smtClean="0">
              <a:solidFill>
                <a:srgbClr val="FF0000"/>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a:defRPr/>
            </a:pPr>
            <a:fld id="{3005B5A2-3B7A-434C-A6D8-7DBA9C9D5D5C}" type="slidenum">
              <a:rPr lang="ru-RU" smtClean="0"/>
              <a:pPr>
                <a:defRPr/>
              </a:pPr>
              <a:t>9</a:t>
            </a:fld>
            <a:endParaRPr lang="ru-RU"/>
          </a:p>
        </p:txBody>
      </p:sp>
    </p:spTree>
    <p:extLst>
      <p:ext uri="{BB962C8B-B14F-4D97-AF65-F5344CB8AC3E}">
        <p14:creationId xmlns:p14="http://schemas.microsoft.com/office/powerpoint/2010/main" val="580622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txBox="1">
            <a:spLocks noGrp="1" noChangeArrowheads="1"/>
          </p:cNvSpPr>
          <p:nvPr/>
        </p:nvSpPr>
        <p:spPr bwMode="auto">
          <a:xfrm>
            <a:off x="3732389" y="8542885"/>
            <a:ext cx="2911263" cy="453407"/>
          </a:xfrm>
          <a:prstGeom prst="rect">
            <a:avLst/>
          </a:prstGeom>
          <a:noFill/>
          <a:ln w="9525">
            <a:noFill/>
            <a:miter lim="800000"/>
            <a:headEnd/>
            <a:tailEnd/>
          </a:ln>
        </p:spPr>
        <p:txBody>
          <a:bodyPr anchor="b"/>
          <a:lstStyle/>
          <a:p>
            <a:pPr algn="r"/>
            <a:fld id="{288530B0-E613-4B26-AABE-361B88B767C3}" type="slidenum">
              <a:rPr lang="en-US" altLang="ru-RU" sz="1200">
                <a:latin typeface="Times New Roman" pitchFamily="18" charset="0"/>
              </a:rPr>
              <a:pPr algn="r"/>
              <a:t>13</a:t>
            </a:fld>
            <a:endParaRPr lang="en-US" altLang="ru-RU" sz="1200">
              <a:latin typeface="Times New Roman" pitchFamily="18" charset="0"/>
            </a:endParaRPr>
          </a:p>
        </p:txBody>
      </p:sp>
      <p:sp>
        <p:nvSpPr>
          <p:cNvPr id="294914" name="Rectangle 2"/>
          <p:cNvSpPr>
            <a:spLocks noGrp="1" noRot="1" noChangeAspect="1" noChangeArrowheads="1" noTextEdit="1"/>
          </p:cNvSpPr>
          <p:nvPr>
            <p:ph type="sldImg"/>
          </p:nvPr>
        </p:nvSpPr>
        <p:spPr bwMode="auto">
          <a:xfrm>
            <a:off x="895350" y="739775"/>
            <a:ext cx="4927600" cy="3695700"/>
          </a:xfrm>
          <a:prstGeom prst="rect">
            <a:avLst/>
          </a:prstGeom>
          <a:noFill/>
          <a:ln>
            <a:solidFill>
              <a:srgbClr val="000000"/>
            </a:solidFill>
            <a:miter lim="800000"/>
            <a:headEnd/>
            <a:tailEnd/>
          </a:ln>
        </p:spPr>
      </p:sp>
      <p:sp>
        <p:nvSpPr>
          <p:cNvPr id="294915"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ru-RU" altLang="ru-RU" dirty="0" smtClean="0"/>
          </a:p>
        </p:txBody>
      </p:sp>
    </p:spTree>
    <p:extLst>
      <p:ext uri="{BB962C8B-B14F-4D97-AF65-F5344CB8AC3E}">
        <p14:creationId xmlns:p14="http://schemas.microsoft.com/office/powerpoint/2010/main" val="4114203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txBox="1">
            <a:spLocks noGrp="1" noChangeArrowheads="1"/>
          </p:cNvSpPr>
          <p:nvPr/>
        </p:nvSpPr>
        <p:spPr bwMode="auto">
          <a:xfrm>
            <a:off x="3732389" y="8542885"/>
            <a:ext cx="2911263" cy="453407"/>
          </a:xfrm>
          <a:prstGeom prst="rect">
            <a:avLst/>
          </a:prstGeom>
          <a:noFill/>
          <a:ln w="9525">
            <a:noFill/>
            <a:miter lim="800000"/>
            <a:headEnd/>
            <a:tailEnd/>
          </a:ln>
        </p:spPr>
        <p:txBody>
          <a:bodyPr anchor="b"/>
          <a:lstStyle/>
          <a:p>
            <a:pPr algn="r"/>
            <a:fld id="{288530B0-E613-4B26-AABE-361B88B767C3}" type="slidenum">
              <a:rPr lang="en-US" altLang="ru-RU" sz="1200">
                <a:latin typeface="Times New Roman" pitchFamily="18" charset="0"/>
              </a:rPr>
              <a:pPr algn="r"/>
              <a:t>14</a:t>
            </a:fld>
            <a:endParaRPr lang="en-US" altLang="ru-RU" sz="1200">
              <a:latin typeface="Times New Roman" pitchFamily="18" charset="0"/>
            </a:endParaRPr>
          </a:p>
        </p:txBody>
      </p:sp>
      <p:sp>
        <p:nvSpPr>
          <p:cNvPr id="294914" name="Rectangle 2"/>
          <p:cNvSpPr>
            <a:spLocks noGrp="1" noRot="1" noChangeAspect="1" noChangeArrowheads="1" noTextEdit="1"/>
          </p:cNvSpPr>
          <p:nvPr>
            <p:ph type="sldImg"/>
          </p:nvPr>
        </p:nvSpPr>
        <p:spPr bwMode="auto">
          <a:xfrm>
            <a:off x="895350" y="739775"/>
            <a:ext cx="4927600" cy="3695700"/>
          </a:xfrm>
          <a:prstGeom prst="rect">
            <a:avLst/>
          </a:prstGeom>
          <a:noFill/>
          <a:ln>
            <a:solidFill>
              <a:srgbClr val="000000"/>
            </a:solidFill>
            <a:miter lim="800000"/>
            <a:headEnd/>
            <a:tailEnd/>
          </a:ln>
        </p:spPr>
      </p:sp>
      <p:sp>
        <p:nvSpPr>
          <p:cNvPr id="294915"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ru-RU" altLang="ru-RU" dirty="0" smtClean="0"/>
          </a:p>
        </p:txBody>
      </p:sp>
    </p:spTree>
    <p:extLst>
      <p:ext uri="{BB962C8B-B14F-4D97-AF65-F5344CB8AC3E}">
        <p14:creationId xmlns:p14="http://schemas.microsoft.com/office/powerpoint/2010/main" val="2999611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txBox="1">
            <a:spLocks noGrp="1" noChangeArrowheads="1"/>
          </p:cNvSpPr>
          <p:nvPr/>
        </p:nvSpPr>
        <p:spPr bwMode="auto">
          <a:xfrm>
            <a:off x="3732389" y="8542885"/>
            <a:ext cx="2911263" cy="453407"/>
          </a:xfrm>
          <a:prstGeom prst="rect">
            <a:avLst/>
          </a:prstGeom>
          <a:noFill/>
          <a:ln w="9525">
            <a:noFill/>
            <a:miter lim="800000"/>
            <a:headEnd/>
            <a:tailEnd/>
          </a:ln>
        </p:spPr>
        <p:txBody>
          <a:bodyPr anchor="b"/>
          <a:lstStyle/>
          <a:p>
            <a:pPr algn="r"/>
            <a:fld id="{288530B0-E613-4B26-AABE-361B88B767C3}" type="slidenum">
              <a:rPr lang="en-US" altLang="ru-RU" sz="1200">
                <a:latin typeface="Times New Roman" pitchFamily="18" charset="0"/>
              </a:rPr>
              <a:pPr algn="r"/>
              <a:t>15</a:t>
            </a:fld>
            <a:endParaRPr lang="en-US" altLang="ru-RU" sz="1200">
              <a:latin typeface="Times New Roman" pitchFamily="18" charset="0"/>
            </a:endParaRPr>
          </a:p>
        </p:txBody>
      </p:sp>
      <p:sp>
        <p:nvSpPr>
          <p:cNvPr id="294914" name="Rectangle 2"/>
          <p:cNvSpPr>
            <a:spLocks noGrp="1" noRot="1" noChangeAspect="1" noChangeArrowheads="1" noTextEdit="1"/>
          </p:cNvSpPr>
          <p:nvPr>
            <p:ph type="sldImg"/>
          </p:nvPr>
        </p:nvSpPr>
        <p:spPr bwMode="auto">
          <a:xfrm>
            <a:off x="895350" y="739775"/>
            <a:ext cx="4927600" cy="3695700"/>
          </a:xfrm>
          <a:prstGeom prst="rect">
            <a:avLst/>
          </a:prstGeom>
          <a:noFill/>
          <a:ln>
            <a:solidFill>
              <a:srgbClr val="000000"/>
            </a:solidFill>
            <a:miter lim="800000"/>
            <a:headEnd/>
            <a:tailEnd/>
          </a:ln>
        </p:spPr>
      </p:sp>
      <p:sp>
        <p:nvSpPr>
          <p:cNvPr id="294915"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ru-RU" altLang="ru-RU" dirty="0" smtClean="0"/>
          </a:p>
        </p:txBody>
      </p:sp>
    </p:spTree>
    <p:extLst>
      <p:ext uri="{BB962C8B-B14F-4D97-AF65-F5344CB8AC3E}">
        <p14:creationId xmlns:p14="http://schemas.microsoft.com/office/powerpoint/2010/main" val="2797715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txBox="1">
            <a:spLocks noGrp="1" noChangeArrowheads="1"/>
          </p:cNvSpPr>
          <p:nvPr/>
        </p:nvSpPr>
        <p:spPr bwMode="auto">
          <a:xfrm>
            <a:off x="3732389" y="8542885"/>
            <a:ext cx="2911263" cy="453407"/>
          </a:xfrm>
          <a:prstGeom prst="rect">
            <a:avLst/>
          </a:prstGeom>
          <a:noFill/>
          <a:ln w="9525">
            <a:noFill/>
            <a:miter lim="800000"/>
            <a:headEnd/>
            <a:tailEnd/>
          </a:ln>
        </p:spPr>
        <p:txBody>
          <a:bodyPr anchor="b"/>
          <a:lstStyle/>
          <a:p>
            <a:pPr algn="r"/>
            <a:fld id="{288530B0-E613-4B26-AABE-361B88B767C3}" type="slidenum">
              <a:rPr lang="en-US" altLang="ru-RU" sz="1200">
                <a:latin typeface="Times New Roman" pitchFamily="18" charset="0"/>
              </a:rPr>
              <a:pPr algn="r"/>
              <a:t>16</a:t>
            </a:fld>
            <a:endParaRPr lang="en-US" altLang="ru-RU" sz="1200">
              <a:latin typeface="Times New Roman" pitchFamily="18" charset="0"/>
            </a:endParaRPr>
          </a:p>
        </p:txBody>
      </p:sp>
      <p:sp>
        <p:nvSpPr>
          <p:cNvPr id="294914" name="Rectangle 2"/>
          <p:cNvSpPr>
            <a:spLocks noGrp="1" noRot="1" noChangeAspect="1" noChangeArrowheads="1" noTextEdit="1"/>
          </p:cNvSpPr>
          <p:nvPr>
            <p:ph type="sldImg"/>
          </p:nvPr>
        </p:nvSpPr>
        <p:spPr bwMode="auto">
          <a:xfrm>
            <a:off x="895350" y="739775"/>
            <a:ext cx="4927600" cy="3695700"/>
          </a:xfrm>
          <a:prstGeom prst="rect">
            <a:avLst/>
          </a:prstGeom>
          <a:noFill/>
          <a:ln>
            <a:solidFill>
              <a:srgbClr val="000000"/>
            </a:solidFill>
            <a:miter lim="800000"/>
            <a:headEnd/>
            <a:tailEnd/>
          </a:ln>
        </p:spPr>
      </p:sp>
      <p:sp>
        <p:nvSpPr>
          <p:cNvPr id="294915"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altLang="ru-RU" smtClean="0"/>
              <a:t>Beam intensity of Ca-48 up to 2.5 mkA</a:t>
            </a:r>
          </a:p>
          <a:p>
            <a:r>
              <a:rPr lang="en-US" altLang="ru-RU" smtClean="0"/>
              <a:t>Ion energy variation on the target with factor 5</a:t>
            </a:r>
          </a:p>
          <a:p>
            <a:r>
              <a:rPr lang="en-US" altLang="ru-RU" smtClean="0"/>
              <a:t>Cyclotron average magnetic field from 1.8 up to 0.8 T</a:t>
            </a:r>
            <a:endParaRPr lang="ru-RU" altLang="ru-RU" smtClean="0"/>
          </a:p>
        </p:txBody>
      </p:sp>
    </p:spTree>
    <p:extLst>
      <p:ext uri="{BB962C8B-B14F-4D97-AF65-F5344CB8AC3E}">
        <p14:creationId xmlns:p14="http://schemas.microsoft.com/office/powerpoint/2010/main" val="2046682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txBox="1">
            <a:spLocks noGrp="1" noChangeArrowheads="1"/>
          </p:cNvSpPr>
          <p:nvPr/>
        </p:nvSpPr>
        <p:spPr bwMode="auto">
          <a:xfrm>
            <a:off x="3732389" y="8542885"/>
            <a:ext cx="2911263" cy="453407"/>
          </a:xfrm>
          <a:prstGeom prst="rect">
            <a:avLst/>
          </a:prstGeom>
          <a:noFill/>
          <a:ln w="9525">
            <a:noFill/>
            <a:miter lim="800000"/>
            <a:headEnd/>
            <a:tailEnd/>
          </a:ln>
        </p:spPr>
        <p:txBody>
          <a:bodyPr anchor="b"/>
          <a:lstStyle/>
          <a:p>
            <a:pPr algn="r"/>
            <a:fld id="{288530B0-E613-4B26-AABE-361B88B767C3}" type="slidenum">
              <a:rPr lang="en-US" altLang="ru-RU" sz="1200">
                <a:latin typeface="Times New Roman" pitchFamily="18" charset="0"/>
              </a:rPr>
              <a:pPr algn="r"/>
              <a:t>18</a:t>
            </a:fld>
            <a:endParaRPr lang="en-US" altLang="ru-RU" sz="1200">
              <a:latin typeface="Times New Roman" pitchFamily="18" charset="0"/>
            </a:endParaRPr>
          </a:p>
        </p:txBody>
      </p:sp>
      <p:sp>
        <p:nvSpPr>
          <p:cNvPr id="294914" name="Rectangle 2"/>
          <p:cNvSpPr>
            <a:spLocks noGrp="1" noRot="1" noChangeAspect="1" noChangeArrowheads="1" noTextEdit="1"/>
          </p:cNvSpPr>
          <p:nvPr>
            <p:ph type="sldImg"/>
          </p:nvPr>
        </p:nvSpPr>
        <p:spPr bwMode="auto">
          <a:xfrm>
            <a:off x="895350" y="739775"/>
            <a:ext cx="4927600" cy="3695700"/>
          </a:xfrm>
          <a:prstGeom prst="rect">
            <a:avLst/>
          </a:prstGeom>
          <a:noFill/>
          <a:ln>
            <a:solidFill>
              <a:srgbClr val="000000"/>
            </a:solidFill>
            <a:miter lim="800000"/>
            <a:headEnd/>
            <a:tailEnd/>
          </a:ln>
        </p:spPr>
      </p:sp>
      <p:sp>
        <p:nvSpPr>
          <p:cNvPr id="294915"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ru-RU" altLang="ru-RU" dirty="0" smtClean="0"/>
          </a:p>
        </p:txBody>
      </p:sp>
    </p:spTree>
    <p:extLst>
      <p:ext uri="{BB962C8B-B14F-4D97-AF65-F5344CB8AC3E}">
        <p14:creationId xmlns:p14="http://schemas.microsoft.com/office/powerpoint/2010/main" val="3617084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5412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457200" y="274680"/>
            <a:ext cx="8229240" cy="1142640"/>
          </a:xfrm>
          <a:prstGeom prst="rect">
            <a:avLst/>
          </a:prstGeom>
        </p:spPr>
        <p:txBody>
          <a:bodyPr lIns="0" tIns="0" rIns="0" bIns="0"/>
          <a:lstStyle/>
          <a:p>
            <a:endParaRPr/>
          </a:p>
        </p:txBody>
      </p:sp>
      <p:sp>
        <p:nvSpPr>
          <p:cNvPr id="28" name="PlaceHolder 2"/>
          <p:cNvSpPr>
            <a:spLocks noGrp="1"/>
          </p:cNvSpPr>
          <p:nvPr>
            <p:ph type="body"/>
          </p:nvPr>
        </p:nvSpPr>
        <p:spPr>
          <a:xfrm>
            <a:off x="457200" y="1600200"/>
            <a:ext cx="8229240" cy="2158560"/>
          </a:xfrm>
          <a:prstGeom prst="rect">
            <a:avLst/>
          </a:prstGeom>
        </p:spPr>
        <p:txBody>
          <a:bodyPr lIns="0" tIns="0" rIns="0" bIns="0"/>
          <a:lstStyle/>
          <a:p>
            <a:endParaRPr/>
          </a:p>
        </p:txBody>
      </p:sp>
      <p:sp>
        <p:nvSpPr>
          <p:cNvPr id="29" name="PlaceHolder 3"/>
          <p:cNvSpPr>
            <a:spLocks noGrp="1"/>
          </p:cNvSpPr>
          <p:nvPr>
            <p:ph type="body"/>
          </p:nvPr>
        </p:nvSpPr>
        <p:spPr>
          <a:xfrm>
            <a:off x="457200" y="3964320"/>
            <a:ext cx="8229240" cy="2158560"/>
          </a:xfrm>
          <a:prstGeom prst="rect">
            <a:avLst/>
          </a:prstGeom>
        </p:spPr>
        <p:txBody>
          <a:bodyPr lIns="0" tIns="0" rIns="0" bIns="0"/>
          <a:lstStyle/>
          <a:p>
            <a:endParaRPr/>
          </a:p>
        </p:txBody>
      </p:sp>
    </p:spTree>
    <p:extLst>
      <p:ext uri="{BB962C8B-B14F-4D97-AF65-F5344CB8AC3E}">
        <p14:creationId xmlns:p14="http://schemas.microsoft.com/office/powerpoint/2010/main" val="2414789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457200" y="274680"/>
            <a:ext cx="8229240" cy="1142640"/>
          </a:xfrm>
          <a:prstGeom prst="rect">
            <a:avLst/>
          </a:prstGeom>
        </p:spPr>
        <p:txBody>
          <a:bodyPr lIns="0" tIns="0" rIns="0" bIns="0"/>
          <a:lstStyle/>
          <a:p>
            <a:endParaRPr/>
          </a:p>
        </p:txBody>
      </p:sp>
      <p:sp>
        <p:nvSpPr>
          <p:cNvPr id="31" name="PlaceHolder 2"/>
          <p:cNvSpPr>
            <a:spLocks noGrp="1"/>
          </p:cNvSpPr>
          <p:nvPr>
            <p:ph type="body"/>
          </p:nvPr>
        </p:nvSpPr>
        <p:spPr>
          <a:xfrm>
            <a:off x="457200" y="1600200"/>
            <a:ext cx="4015800" cy="2158560"/>
          </a:xfrm>
          <a:prstGeom prst="rect">
            <a:avLst/>
          </a:prstGeom>
        </p:spPr>
        <p:txBody>
          <a:bodyPr lIns="0" tIns="0" rIns="0" bIns="0"/>
          <a:lstStyle/>
          <a:p>
            <a:endParaRPr/>
          </a:p>
        </p:txBody>
      </p:sp>
      <p:sp>
        <p:nvSpPr>
          <p:cNvPr id="32" name="PlaceHolder 3"/>
          <p:cNvSpPr>
            <a:spLocks noGrp="1"/>
          </p:cNvSpPr>
          <p:nvPr>
            <p:ph type="body"/>
          </p:nvPr>
        </p:nvSpPr>
        <p:spPr>
          <a:xfrm>
            <a:off x="4674240" y="1600200"/>
            <a:ext cx="4015800" cy="2158560"/>
          </a:xfrm>
          <a:prstGeom prst="rect">
            <a:avLst/>
          </a:prstGeom>
        </p:spPr>
        <p:txBody>
          <a:bodyPr lIns="0" tIns="0" rIns="0" bIns="0"/>
          <a:lstStyle/>
          <a:p>
            <a:endParaRPr/>
          </a:p>
        </p:txBody>
      </p:sp>
      <p:sp>
        <p:nvSpPr>
          <p:cNvPr id="33" name="PlaceHolder 4"/>
          <p:cNvSpPr>
            <a:spLocks noGrp="1"/>
          </p:cNvSpPr>
          <p:nvPr>
            <p:ph type="body"/>
          </p:nvPr>
        </p:nvSpPr>
        <p:spPr>
          <a:xfrm>
            <a:off x="4674240" y="3964320"/>
            <a:ext cx="4015800" cy="2158560"/>
          </a:xfrm>
          <a:prstGeom prst="rect">
            <a:avLst/>
          </a:prstGeom>
        </p:spPr>
        <p:txBody>
          <a:bodyPr lIns="0" tIns="0" rIns="0" bIns="0"/>
          <a:lstStyle/>
          <a:p>
            <a:endParaRPr/>
          </a:p>
        </p:txBody>
      </p:sp>
      <p:sp>
        <p:nvSpPr>
          <p:cNvPr id="34" name="PlaceHolder 5"/>
          <p:cNvSpPr>
            <a:spLocks noGrp="1"/>
          </p:cNvSpPr>
          <p:nvPr>
            <p:ph type="body"/>
          </p:nvPr>
        </p:nvSpPr>
        <p:spPr>
          <a:xfrm>
            <a:off x="457200" y="3964320"/>
            <a:ext cx="4015800" cy="2158560"/>
          </a:xfrm>
          <a:prstGeom prst="rect">
            <a:avLst/>
          </a:prstGeom>
        </p:spPr>
        <p:txBody>
          <a:bodyPr lIns="0" tIns="0" rIns="0" bIns="0"/>
          <a:lstStyle/>
          <a:p>
            <a:endParaRPr/>
          </a:p>
        </p:txBody>
      </p:sp>
    </p:spTree>
    <p:extLst>
      <p:ext uri="{BB962C8B-B14F-4D97-AF65-F5344CB8AC3E}">
        <p14:creationId xmlns:p14="http://schemas.microsoft.com/office/powerpoint/2010/main" val="1417419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pic>
        <p:nvPicPr>
          <p:cNvPr id="5" name="Picture 3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5138" y="1600200"/>
            <a:ext cx="56737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5138" y="1600200"/>
            <a:ext cx="56737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PlaceHolder 1"/>
          <p:cNvSpPr>
            <a:spLocks noGrp="1"/>
          </p:cNvSpPr>
          <p:nvPr>
            <p:ph type="title"/>
          </p:nvPr>
        </p:nvSpPr>
        <p:spPr>
          <a:xfrm>
            <a:off x="457200" y="274680"/>
            <a:ext cx="8229240" cy="1142640"/>
          </a:xfrm>
          <a:prstGeom prst="rect">
            <a:avLst/>
          </a:prstGeom>
        </p:spPr>
        <p:txBody>
          <a:bodyPr lIns="0" tIns="0" rIns="0" bIns="0"/>
          <a:lstStyle/>
          <a:p>
            <a:endParaRPr/>
          </a:p>
        </p:txBody>
      </p:sp>
      <p:sp>
        <p:nvSpPr>
          <p:cNvPr id="36" name="PlaceHolder 2"/>
          <p:cNvSpPr>
            <a:spLocks noGrp="1"/>
          </p:cNvSpPr>
          <p:nvPr>
            <p:ph type="body"/>
          </p:nvPr>
        </p:nvSpPr>
        <p:spPr>
          <a:xfrm>
            <a:off x="457200" y="1600200"/>
            <a:ext cx="8229240" cy="4525560"/>
          </a:xfrm>
          <a:prstGeom prst="rect">
            <a:avLst/>
          </a:prstGeom>
        </p:spPr>
        <p:txBody>
          <a:bodyPr lIns="0" tIns="0" rIns="0" bIns="0"/>
          <a:lstStyle/>
          <a:p>
            <a:endParaRPr/>
          </a:p>
        </p:txBody>
      </p:sp>
      <p:sp>
        <p:nvSpPr>
          <p:cNvPr id="37" name="PlaceHolder 3"/>
          <p:cNvSpPr>
            <a:spLocks noGrp="1"/>
          </p:cNvSpPr>
          <p:nvPr>
            <p:ph type="body"/>
          </p:nvPr>
        </p:nvSpPr>
        <p:spPr>
          <a:xfrm>
            <a:off x="457200" y="1600200"/>
            <a:ext cx="8229240" cy="4525560"/>
          </a:xfrm>
          <a:prstGeom prst="rect">
            <a:avLst/>
          </a:prstGeom>
        </p:spPr>
        <p:txBody>
          <a:bodyPr lIns="0" tIns="0" rIns="0" bIns="0"/>
          <a:lstStyle/>
          <a:p>
            <a:endParaRPr/>
          </a:p>
        </p:txBody>
      </p:sp>
    </p:spTree>
    <p:extLst>
      <p:ext uri="{BB962C8B-B14F-4D97-AF65-F5344CB8AC3E}">
        <p14:creationId xmlns:p14="http://schemas.microsoft.com/office/powerpoint/2010/main" val="31589383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2"/>
            <a:ext cx="8229600" cy="4525963"/>
          </a:xfrm>
        </p:spPr>
        <p:txBody>
          <a:bodyPr/>
          <a:lstStyle/>
          <a:p>
            <a:pPr lvl="0"/>
            <a:endParaRPr lang="en-US" noProof="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r>
              <a:rPr lang="ru-RU" smtClean="0"/>
              <a:t>29 декабря 2016</a:t>
            </a:r>
            <a:endParaRPr lang="ru-RU"/>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r>
              <a:rPr lang="ru-RU" smtClean="0"/>
              <a:t>В.Кекелидзе: итоги ЛФВЭ</a:t>
            </a:r>
            <a:endParaRPr lang="ru-RU"/>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C3499299-928D-E947-B3BC-BDD64838DE62}" type="slidenum">
              <a:rPr lang="ru-RU"/>
              <a:pPr>
                <a:defRPr/>
              </a:pPr>
              <a:t>‹#›</a:t>
            </a:fld>
            <a:endParaRPr lang="ru-RU"/>
          </a:p>
        </p:txBody>
      </p:sp>
    </p:spTree>
    <p:extLst>
      <p:ext uri="{BB962C8B-B14F-4D97-AF65-F5344CB8AC3E}">
        <p14:creationId xmlns:p14="http://schemas.microsoft.com/office/powerpoint/2010/main" val="7895156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1335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5" name="PlaceHolder 1"/>
          <p:cNvSpPr>
            <a:spLocks noGrp="1"/>
          </p:cNvSpPr>
          <p:nvPr>
            <p:ph type="title"/>
          </p:nvPr>
        </p:nvSpPr>
        <p:spPr>
          <a:xfrm>
            <a:off x="457200" y="274680"/>
            <a:ext cx="8229240" cy="1142640"/>
          </a:xfrm>
          <a:prstGeom prst="rect">
            <a:avLst/>
          </a:prstGeom>
        </p:spPr>
        <p:txBody>
          <a:bodyPr lIns="0" tIns="0" rIns="0" bIns="0"/>
          <a:lstStyle/>
          <a:p>
            <a:endParaRPr/>
          </a:p>
        </p:txBody>
      </p:sp>
      <p:sp>
        <p:nvSpPr>
          <p:cNvPr id="46" name="PlaceHolder 2"/>
          <p:cNvSpPr>
            <a:spLocks noGrp="1"/>
          </p:cNvSpPr>
          <p:nvPr>
            <p:ph type="subTitle"/>
          </p:nvPr>
        </p:nvSpPr>
        <p:spPr>
          <a:xfrm>
            <a:off x="457200" y="1600200"/>
            <a:ext cx="8229240" cy="4525560"/>
          </a:xfrm>
          <a:prstGeom prst="rect">
            <a:avLst/>
          </a:prstGeom>
        </p:spPr>
        <p:txBody>
          <a:bodyPr lIns="0" tIns="0" rIns="0" bIns="0" anchor="ctr"/>
          <a:lstStyle/>
          <a:p>
            <a:endParaRPr/>
          </a:p>
        </p:txBody>
      </p:sp>
    </p:spTree>
    <p:extLst>
      <p:ext uri="{BB962C8B-B14F-4D97-AF65-F5344CB8AC3E}">
        <p14:creationId xmlns:p14="http://schemas.microsoft.com/office/powerpoint/2010/main" val="13031081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274680"/>
            <a:ext cx="8229240" cy="1142640"/>
          </a:xfrm>
          <a:prstGeom prst="rect">
            <a:avLst/>
          </a:prstGeom>
        </p:spPr>
        <p:txBody>
          <a:bodyPr lIns="0" tIns="0" rIns="0" bIns="0"/>
          <a:lstStyle/>
          <a:p>
            <a:endParaRPr/>
          </a:p>
        </p:txBody>
      </p:sp>
      <p:sp>
        <p:nvSpPr>
          <p:cNvPr id="48" name="PlaceHolder 2"/>
          <p:cNvSpPr>
            <a:spLocks noGrp="1"/>
          </p:cNvSpPr>
          <p:nvPr>
            <p:ph type="body"/>
          </p:nvPr>
        </p:nvSpPr>
        <p:spPr>
          <a:xfrm>
            <a:off x="457200" y="1600200"/>
            <a:ext cx="8229240" cy="4525560"/>
          </a:xfrm>
          <a:prstGeom prst="rect">
            <a:avLst/>
          </a:prstGeom>
        </p:spPr>
        <p:txBody>
          <a:bodyPr lIns="0" tIns="0" rIns="0" bIns="0"/>
          <a:lstStyle/>
          <a:p>
            <a:endParaRPr/>
          </a:p>
        </p:txBody>
      </p:sp>
    </p:spTree>
    <p:extLst>
      <p:ext uri="{BB962C8B-B14F-4D97-AF65-F5344CB8AC3E}">
        <p14:creationId xmlns:p14="http://schemas.microsoft.com/office/powerpoint/2010/main" val="42692447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274680"/>
            <a:ext cx="8229240" cy="1142640"/>
          </a:xfrm>
          <a:prstGeom prst="rect">
            <a:avLst/>
          </a:prstGeom>
        </p:spPr>
        <p:txBody>
          <a:bodyPr lIns="0" tIns="0" rIns="0" bIns="0"/>
          <a:lstStyle/>
          <a:p>
            <a:endParaRPr/>
          </a:p>
        </p:txBody>
      </p:sp>
      <p:sp>
        <p:nvSpPr>
          <p:cNvPr id="50" name="PlaceHolder 2"/>
          <p:cNvSpPr>
            <a:spLocks noGrp="1"/>
          </p:cNvSpPr>
          <p:nvPr>
            <p:ph type="body"/>
          </p:nvPr>
        </p:nvSpPr>
        <p:spPr>
          <a:xfrm>
            <a:off x="457200" y="1600200"/>
            <a:ext cx="4015800" cy="4525560"/>
          </a:xfrm>
          <a:prstGeom prst="rect">
            <a:avLst/>
          </a:prstGeom>
        </p:spPr>
        <p:txBody>
          <a:bodyPr lIns="0" tIns="0" rIns="0" bIns="0"/>
          <a:lstStyle/>
          <a:p>
            <a:endParaRPr/>
          </a:p>
        </p:txBody>
      </p:sp>
      <p:sp>
        <p:nvSpPr>
          <p:cNvPr id="51" name="PlaceHolder 3"/>
          <p:cNvSpPr>
            <a:spLocks noGrp="1"/>
          </p:cNvSpPr>
          <p:nvPr>
            <p:ph type="body"/>
          </p:nvPr>
        </p:nvSpPr>
        <p:spPr>
          <a:xfrm>
            <a:off x="4674240" y="1600200"/>
            <a:ext cx="4015800" cy="4525560"/>
          </a:xfrm>
          <a:prstGeom prst="rect">
            <a:avLst/>
          </a:prstGeom>
        </p:spPr>
        <p:txBody>
          <a:bodyPr lIns="0" tIns="0" rIns="0" bIns="0"/>
          <a:lstStyle/>
          <a:p>
            <a:endParaRPr/>
          </a:p>
        </p:txBody>
      </p:sp>
    </p:spTree>
    <p:extLst>
      <p:ext uri="{BB962C8B-B14F-4D97-AF65-F5344CB8AC3E}">
        <p14:creationId xmlns:p14="http://schemas.microsoft.com/office/powerpoint/2010/main" val="7405005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2" name="PlaceHolder 1"/>
          <p:cNvSpPr>
            <a:spLocks noGrp="1"/>
          </p:cNvSpPr>
          <p:nvPr>
            <p:ph type="title"/>
          </p:nvPr>
        </p:nvSpPr>
        <p:spPr>
          <a:xfrm>
            <a:off x="457200" y="274680"/>
            <a:ext cx="8229240" cy="1142640"/>
          </a:xfrm>
          <a:prstGeom prst="rect">
            <a:avLst/>
          </a:prstGeom>
        </p:spPr>
        <p:txBody>
          <a:bodyPr lIns="0" tIns="0" rIns="0" bIns="0"/>
          <a:lstStyle/>
          <a:p>
            <a:endParaRPr/>
          </a:p>
        </p:txBody>
      </p:sp>
    </p:spTree>
    <p:extLst>
      <p:ext uri="{BB962C8B-B14F-4D97-AF65-F5344CB8AC3E}">
        <p14:creationId xmlns:p14="http://schemas.microsoft.com/office/powerpoint/2010/main" val="6236122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3" name="PlaceHolder 1"/>
          <p:cNvSpPr>
            <a:spLocks noGrp="1"/>
          </p:cNvSpPr>
          <p:nvPr>
            <p:ph type="subTitle"/>
          </p:nvPr>
        </p:nvSpPr>
        <p:spPr>
          <a:xfrm>
            <a:off x="457200" y="274680"/>
            <a:ext cx="8229240" cy="5297760"/>
          </a:xfrm>
          <a:prstGeom prst="rect">
            <a:avLst/>
          </a:prstGeom>
        </p:spPr>
        <p:txBody>
          <a:bodyPr lIns="0" tIns="0" rIns="0" bIns="0" anchor="ctr"/>
          <a:lstStyle/>
          <a:p>
            <a:endParaRPr/>
          </a:p>
        </p:txBody>
      </p:sp>
    </p:spTree>
    <p:extLst>
      <p:ext uri="{BB962C8B-B14F-4D97-AF65-F5344CB8AC3E}">
        <p14:creationId xmlns:p14="http://schemas.microsoft.com/office/powerpoint/2010/main" val="2287013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4680"/>
            <a:ext cx="8229240" cy="1142640"/>
          </a:xfrm>
          <a:prstGeom prst="rect">
            <a:avLst/>
          </a:prstGeom>
        </p:spPr>
        <p:txBody>
          <a:bodyPr lIns="0" tIns="0" rIns="0" bIns="0"/>
          <a:lstStyle/>
          <a:p>
            <a:endParaRPr/>
          </a:p>
        </p:txBody>
      </p:sp>
      <p:sp>
        <p:nvSpPr>
          <p:cNvPr id="7" name="PlaceHolder 2"/>
          <p:cNvSpPr>
            <a:spLocks noGrp="1"/>
          </p:cNvSpPr>
          <p:nvPr>
            <p:ph type="subTitle"/>
          </p:nvPr>
        </p:nvSpPr>
        <p:spPr>
          <a:xfrm>
            <a:off x="457200" y="1600200"/>
            <a:ext cx="8229240" cy="4525560"/>
          </a:xfrm>
          <a:prstGeom prst="rect">
            <a:avLst/>
          </a:prstGeom>
        </p:spPr>
        <p:txBody>
          <a:bodyPr lIns="0" tIns="0" rIns="0" bIns="0" anchor="ctr"/>
          <a:lstStyle/>
          <a:p>
            <a:endParaRPr/>
          </a:p>
        </p:txBody>
      </p:sp>
    </p:spTree>
    <p:extLst>
      <p:ext uri="{BB962C8B-B14F-4D97-AF65-F5344CB8AC3E}">
        <p14:creationId xmlns:p14="http://schemas.microsoft.com/office/powerpoint/2010/main" val="27122885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457200" y="274680"/>
            <a:ext cx="8229240" cy="1142640"/>
          </a:xfrm>
          <a:prstGeom prst="rect">
            <a:avLst/>
          </a:prstGeom>
        </p:spPr>
        <p:txBody>
          <a:bodyPr lIns="0" tIns="0" rIns="0" bIns="0"/>
          <a:lstStyle/>
          <a:p>
            <a:endParaRPr/>
          </a:p>
        </p:txBody>
      </p:sp>
      <p:sp>
        <p:nvSpPr>
          <p:cNvPr id="55" name="PlaceHolder 2"/>
          <p:cNvSpPr>
            <a:spLocks noGrp="1"/>
          </p:cNvSpPr>
          <p:nvPr>
            <p:ph type="body"/>
          </p:nvPr>
        </p:nvSpPr>
        <p:spPr>
          <a:xfrm>
            <a:off x="457200" y="1600200"/>
            <a:ext cx="4015800" cy="2158560"/>
          </a:xfrm>
          <a:prstGeom prst="rect">
            <a:avLst/>
          </a:prstGeom>
        </p:spPr>
        <p:txBody>
          <a:bodyPr lIns="0" tIns="0" rIns="0" bIns="0"/>
          <a:lstStyle/>
          <a:p>
            <a:endParaRPr/>
          </a:p>
        </p:txBody>
      </p:sp>
      <p:sp>
        <p:nvSpPr>
          <p:cNvPr id="56" name="PlaceHolder 3"/>
          <p:cNvSpPr>
            <a:spLocks noGrp="1"/>
          </p:cNvSpPr>
          <p:nvPr>
            <p:ph type="body"/>
          </p:nvPr>
        </p:nvSpPr>
        <p:spPr>
          <a:xfrm>
            <a:off x="457200" y="3964320"/>
            <a:ext cx="4015800" cy="2158560"/>
          </a:xfrm>
          <a:prstGeom prst="rect">
            <a:avLst/>
          </a:prstGeom>
        </p:spPr>
        <p:txBody>
          <a:bodyPr lIns="0" tIns="0" rIns="0" bIns="0"/>
          <a:lstStyle/>
          <a:p>
            <a:endParaRPr/>
          </a:p>
        </p:txBody>
      </p:sp>
      <p:sp>
        <p:nvSpPr>
          <p:cNvPr id="57" name="PlaceHolder 4"/>
          <p:cNvSpPr>
            <a:spLocks noGrp="1"/>
          </p:cNvSpPr>
          <p:nvPr>
            <p:ph type="body"/>
          </p:nvPr>
        </p:nvSpPr>
        <p:spPr>
          <a:xfrm>
            <a:off x="4674240" y="1600200"/>
            <a:ext cx="4015800" cy="4525560"/>
          </a:xfrm>
          <a:prstGeom prst="rect">
            <a:avLst/>
          </a:prstGeom>
        </p:spPr>
        <p:txBody>
          <a:bodyPr lIns="0" tIns="0" rIns="0" bIns="0"/>
          <a:lstStyle/>
          <a:p>
            <a:endParaRPr/>
          </a:p>
        </p:txBody>
      </p:sp>
    </p:spTree>
    <p:extLst>
      <p:ext uri="{BB962C8B-B14F-4D97-AF65-F5344CB8AC3E}">
        <p14:creationId xmlns:p14="http://schemas.microsoft.com/office/powerpoint/2010/main" val="37230871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457200" y="274680"/>
            <a:ext cx="8229240" cy="1142640"/>
          </a:xfrm>
          <a:prstGeom prst="rect">
            <a:avLst/>
          </a:prstGeom>
        </p:spPr>
        <p:txBody>
          <a:bodyPr lIns="0" tIns="0" rIns="0" bIns="0"/>
          <a:lstStyle/>
          <a:p>
            <a:endParaRPr/>
          </a:p>
        </p:txBody>
      </p:sp>
      <p:sp>
        <p:nvSpPr>
          <p:cNvPr id="59" name="PlaceHolder 2"/>
          <p:cNvSpPr>
            <a:spLocks noGrp="1"/>
          </p:cNvSpPr>
          <p:nvPr>
            <p:ph type="body"/>
          </p:nvPr>
        </p:nvSpPr>
        <p:spPr>
          <a:xfrm>
            <a:off x="457200" y="1600200"/>
            <a:ext cx="4015800" cy="4525560"/>
          </a:xfrm>
          <a:prstGeom prst="rect">
            <a:avLst/>
          </a:prstGeom>
        </p:spPr>
        <p:txBody>
          <a:bodyPr lIns="0" tIns="0" rIns="0" bIns="0"/>
          <a:lstStyle/>
          <a:p>
            <a:endParaRPr/>
          </a:p>
        </p:txBody>
      </p:sp>
      <p:sp>
        <p:nvSpPr>
          <p:cNvPr id="60" name="PlaceHolder 3"/>
          <p:cNvSpPr>
            <a:spLocks noGrp="1"/>
          </p:cNvSpPr>
          <p:nvPr>
            <p:ph type="body"/>
          </p:nvPr>
        </p:nvSpPr>
        <p:spPr>
          <a:xfrm>
            <a:off x="4674240" y="1600200"/>
            <a:ext cx="4015800" cy="2158560"/>
          </a:xfrm>
          <a:prstGeom prst="rect">
            <a:avLst/>
          </a:prstGeom>
        </p:spPr>
        <p:txBody>
          <a:bodyPr lIns="0" tIns="0" rIns="0" bIns="0"/>
          <a:lstStyle/>
          <a:p>
            <a:endParaRPr/>
          </a:p>
        </p:txBody>
      </p:sp>
      <p:sp>
        <p:nvSpPr>
          <p:cNvPr id="61" name="PlaceHolder 4"/>
          <p:cNvSpPr>
            <a:spLocks noGrp="1"/>
          </p:cNvSpPr>
          <p:nvPr>
            <p:ph type="body"/>
          </p:nvPr>
        </p:nvSpPr>
        <p:spPr>
          <a:xfrm>
            <a:off x="4674240" y="3964320"/>
            <a:ext cx="4015800" cy="2158560"/>
          </a:xfrm>
          <a:prstGeom prst="rect">
            <a:avLst/>
          </a:prstGeom>
        </p:spPr>
        <p:txBody>
          <a:bodyPr lIns="0" tIns="0" rIns="0" bIns="0"/>
          <a:lstStyle/>
          <a:p>
            <a:endParaRPr/>
          </a:p>
        </p:txBody>
      </p:sp>
    </p:spTree>
    <p:extLst>
      <p:ext uri="{BB962C8B-B14F-4D97-AF65-F5344CB8AC3E}">
        <p14:creationId xmlns:p14="http://schemas.microsoft.com/office/powerpoint/2010/main" val="12521450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457200" y="274680"/>
            <a:ext cx="8229240" cy="1142640"/>
          </a:xfrm>
          <a:prstGeom prst="rect">
            <a:avLst/>
          </a:prstGeom>
        </p:spPr>
        <p:txBody>
          <a:bodyPr lIns="0" tIns="0" rIns="0" bIns="0"/>
          <a:lstStyle/>
          <a:p>
            <a:endParaRPr/>
          </a:p>
        </p:txBody>
      </p:sp>
      <p:sp>
        <p:nvSpPr>
          <p:cNvPr id="63" name="PlaceHolder 2"/>
          <p:cNvSpPr>
            <a:spLocks noGrp="1"/>
          </p:cNvSpPr>
          <p:nvPr>
            <p:ph type="body"/>
          </p:nvPr>
        </p:nvSpPr>
        <p:spPr>
          <a:xfrm>
            <a:off x="457200" y="1600200"/>
            <a:ext cx="4015800" cy="2158560"/>
          </a:xfrm>
          <a:prstGeom prst="rect">
            <a:avLst/>
          </a:prstGeom>
        </p:spPr>
        <p:txBody>
          <a:bodyPr lIns="0" tIns="0" rIns="0" bIns="0"/>
          <a:lstStyle/>
          <a:p>
            <a:endParaRPr/>
          </a:p>
        </p:txBody>
      </p:sp>
      <p:sp>
        <p:nvSpPr>
          <p:cNvPr id="64" name="PlaceHolder 3"/>
          <p:cNvSpPr>
            <a:spLocks noGrp="1"/>
          </p:cNvSpPr>
          <p:nvPr>
            <p:ph type="body"/>
          </p:nvPr>
        </p:nvSpPr>
        <p:spPr>
          <a:xfrm>
            <a:off x="4674240" y="1600200"/>
            <a:ext cx="4015800" cy="2158560"/>
          </a:xfrm>
          <a:prstGeom prst="rect">
            <a:avLst/>
          </a:prstGeom>
        </p:spPr>
        <p:txBody>
          <a:bodyPr lIns="0" tIns="0" rIns="0" bIns="0"/>
          <a:lstStyle/>
          <a:p>
            <a:endParaRPr/>
          </a:p>
        </p:txBody>
      </p:sp>
      <p:sp>
        <p:nvSpPr>
          <p:cNvPr id="65" name="PlaceHolder 4"/>
          <p:cNvSpPr>
            <a:spLocks noGrp="1"/>
          </p:cNvSpPr>
          <p:nvPr>
            <p:ph type="body"/>
          </p:nvPr>
        </p:nvSpPr>
        <p:spPr>
          <a:xfrm>
            <a:off x="457200" y="3964320"/>
            <a:ext cx="8229240" cy="2158560"/>
          </a:xfrm>
          <a:prstGeom prst="rect">
            <a:avLst/>
          </a:prstGeom>
        </p:spPr>
        <p:txBody>
          <a:bodyPr lIns="0" tIns="0" rIns="0" bIns="0"/>
          <a:lstStyle/>
          <a:p>
            <a:endParaRPr/>
          </a:p>
        </p:txBody>
      </p:sp>
    </p:spTree>
    <p:extLst>
      <p:ext uri="{BB962C8B-B14F-4D97-AF65-F5344CB8AC3E}">
        <p14:creationId xmlns:p14="http://schemas.microsoft.com/office/powerpoint/2010/main" val="12475093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457200" y="274680"/>
            <a:ext cx="8229240" cy="1142640"/>
          </a:xfrm>
          <a:prstGeom prst="rect">
            <a:avLst/>
          </a:prstGeom>
        </p:spPr>
        <p:txBody>
          <a:bodyPr lIns="0" tIns="0" rIns="0" bIns="0"/>
          <a:lstStyle/>
          <a:p>
            <a:endParaRPr/>
          </a:p>
        </p:txBody>
      </p:sp>
      <p:sp>
        <p:nvSpPr>
          <p:cNvPr id="67" name="PlaceHolder 2"/>
          <p:cNvSpPr>
            <a:spLocks noGrp="1"/>
          </p:cNvSpPr>
          <p:nvPr>
            <p:ph type="body"/>
          </p:nvPr>
        </p:nvSpPr>
        <p:spPr>
          <a:xfrm>
            <a:off x="457200" y="1600200"/>
            <a:ext cx="8229240" cy="2158560"/>
          </a:xfrm>
          <a:prstGeom prst="rect">
            <a:avLst/>
          </a:prstGeom>
        </p:spPr>
        <p:txBody>
          <a:bodyPr lIns="0" tIns="0" rIns="0" bIns="0"/>
          <a:lstStyle/>
          <a:p>
            <a:endParaRPr/>
          </a:p>
        </p:txBody>
      </p:sp>
      <p:sp>
        <p:nvSpPr>
          <p:cNvPr id="68" name="PlaceHolder 3"/>
          <p:cNvSpPr>
            <a:spLocks noGrp="1"/>
          </p:cNvSpPr>
          <p:nvPr>
            <p:ph type="body"/>
          </p:nvPr>
        </p:nvSpPr>
        <p:spPr>
          <a:xfrm>
            <a:off x="457200" y="3964320"/>
            <a:ext cx="8229240" cy="2158560"/>
          </a:xfrm>
          <a:prstGeom prst="rect">
            <a:avLst/>
          </a:prstGeom>
        </p:spPr>
        <p:txBody>
          <a:bodyPr lIns="0" tIns="0" rIns="0" bIns="0"/>
          <a:lstStyle/>
          <a:p>
            <a:endParaRPr/>
          </a:p>
        </p:txBody>
      </p:sp>
    </p:spTree>
    <p:extLst>
      <p:ext uri="{BB962C8B-B14F-4D97-AF65-F5344CB8AC3E}">
        <p14:creationId xmlns:p14="http://schemas.microsoft.com/office/powerpoint/2010/main" val="41926036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457200" y="274680"/>
            <a:ext cx="8229240" cy="1142640"/>
          </a:xfrm>
          <a:prstGeom prst="rect">
            <a:avLst/>
          </a:prstGeom>
        </p:spPr>
        <p:txBody>
          <a:bodyPr lIns="0" tIns="0" rIns="0" bIns="0"/>
          <a:lstStyle/>
          <a:p>
            <a:endParaRPr/>
          </a:p>
        </p:txBody>
      </p:sp>
      <p:sp>
        <p:nvSpPr>
          <p:cNvPr id="70" name="PlaceHolder 2"/>
          <p:cNvSpPr>
            <a:spLocks noGrp="1"/>
          </p:cNvSpPr>
          <p:nvPr>
            <p:ph type="body"/>
          </p:nvPr>
        </p:nvSpPr>
        <p:spPr>
          <a:xfrm>
            <a:off x="457200" y="1600200"/>
            <a:ext cx="4015800" cy="2158560"/>
          </a:xfrm>
          <a:prstGeom prst="rect">
            <a:avLst/>
          </a:prstGeom>
        </p:spPr>
        <p:txBody>
          <a:bodyPr lIns="0" tIns="0" rIns="0" bIns="0"/>
          <a:lstStyle/>
          <a:p>
            <a:endParaRPr/>
          </a:p>
        </p:txBody>
      </p:sp>
      <p:sp>
        <p:nvSpPr>
          <p:cNvPr id="71" name="PlaceHolder 3"/>
          <p:cNvSpPr>
            <a:spLocks noGrp="1"/>
          </p:cNvSpPr>
          <p:nvPr>
            <p:ph type="body"/>
          </p:nvPr>
        </p:nvSpPr>
        <p:spPr>
          <a:xfrm>
            <a:off x="4674240" y="1600200"/>
            <a:ext cx="4015800" cy="2158560"/>
          </a:xfrm>
          <a:prstGeom prst="rect">
            <a:avLst/>
          </a:prstGeom>
        </p:spPr>
        <p:txBody>
          <a:bodyPr lIns="0" tIns="0" rIns="0" bIns="0"/>
          <a:lstStyle/>
          <a:p>
            <a:endParaRPr/>
          </a:p>
        </p:txBody>
      </p:sp>
      <p:sp>
        <p:nvSpPr>
          <p:cNvPr id="72" name="PlaceHolder 4"/>
          <p:cNvSpPr>
            <a:spLocks noGrp="1"/>
          </p:cNvSpPr>
          <p:nvPr>
            <p:ph type="body"/>
          </p:nvPr>
        </p:nvSpPr>
        <p:spPr>
          <a:xfrm>
            <a:off x="4674240" y="3964320"/>
            <a:ext cx="4015800" cy="2158560"/>
          </a:xfrm>
          <a:prstGeom prst="rect">
            <a:avLst/>
          </a:prstGeom>
        </p:spPr>
        <p:txBody>
          <a:bodyPr lIns="0" tIns="0" rIns="0" bIns="0"/>
          <a:lstStyle/>
          <a:p>
            <a:endParaRPr/>
          </a:p>
        </p:txBody>
      </p:sp>
      <p:sp>
        <p:nvSpPr>
          <p:cNvPr id="73" name="PlaceHolder 5"/>
          <p:cNvSpPr>
            <a:spLocks noGrp="1"/>
          </p:cNvSpPr>
          <p:nvPr>
            <p:ph type="body"/>
          </p:nvPr>
        </p:nvSpPr>
        <p:spPr>
          <a:xfrm>
            <a:off x="457200" y="3964320"/>
            <a:ext cx="4015800" cy="2158560"/>
          </a:xfrm>
          <a:prstGeom prst="rect">
            <a:avLst/>
          </a:prstGeom>
        </p:spPr>
        <p:txBody>
          <a:bodyPr lIns="0" tIns="0" rIns="0" bIns="0"/>
          <a:lstStyle/>
          <a:p>
            <a:endParaRPr/>
          </a:p>
        </p:txBody>
      </p:sp>
    </p:spTree>
    <p:extLst>
      <p:ext uri="{BB962C8B-B14F-4D97-AF65-F5344CB8AC3E}">
        <p14:creationId xmlns:p14="http://schemas.microsoft.com/office/powerpoint/2010/main" val="40889768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pic>
        <p:nvPicPr>
          <p:cNvPr id="5" name="Picture 7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5138" y="1600200"/>
            <a:ext cx="56737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5138" y="1600200"/>
            <a:ext cx="56737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PlaceHolder 1"/>
          <p:cNvSpPr>
            <a:spLocks noGrp="1"/>
          </p:cNvSpPr>
          <p:nvPr>
            <p:ph type="title"/>
          </p:nvPr>
        </p:nvSpPr>
        <p:spPr>
          <a:xfrm>
            <a:off x="457200" y="274680"/>
            <a:ext cx="8229240" cy="1142640"/>
          </a:xfrm>
          <a:prstGeom prst="rect">
            <a:avLst/>
          </a:prstGeom>
        </p:spPr>
        <p:txBody>
          <a:bodyPr lIns="0" tIns="0" rIns="0" bIns="0"/>
          <a:lstStyle/>
          <a:p>
            <a:endParaRPr/>
          </a:p>
        </p:txBody>
      </p:sp>
      <p:sp>
        <p:nvSpPr>
          <p:cNvPr id="75" name="PlaceHolder 2"/>
          <p:cNvSpPr>
            <a:spLocks noGrp="1"/>
          </p:cNvSpPr>
          <p:nvPr>
            <p:ph type="body"/>
          </p:nvPr>
        </p:nvSpPr>
        <p:spPr>
          <a:xfrm>
            <a:off x="457200" y="1600200"/>
            <a:ext cx="8229240" cy="4525560"/>
          </a:xfrm>
          <a:prstGeom prst="rect">
            <a:avLst/>
          </a:prstGeom>
        </p:spPr>
        <p:txBody>
          <a:bodyPr lIns="0" tIns="0" rIns="0" bIns="0"/>
          <a:lstStyle/>
          <a:p>
            <a:endParaRPr/>
          </a:p>
        </p:txBody>
      </p:sp>
      <p:sp>
        <p:nvSpPr>
          <p:cNvPr id="76" name="PlaceHolder 3"/>
          <p:cNvSpPr>
            <a:spLocks noGrp="1"/>
          </p:cNvSpPr>
          <p:nvPr>
            <p:ph type="body"/>
          </p:nvPr>
        </p:nvSpPr>
        <p:spPr>
          <a:xfrm>
            <a:off x="457200" y="1600200"/>
            <a:ext cx="8229240" cy="4525560"/>
          </a:xfrm>
          <a:prstGeom prst="rect">
            <a:avLst/>
          </a:prstGeom>
        </p:spPr>
        <p:txBody>
          <a:bodyPr lIns="0" tIns="0" rIns="0" bIns="0"/>
          <a:lstStyle/>
          <a:p>
            <a:endParaRPr/>
          </a:p>
        </p:txBody>
      </p:sp>
    </p:spTree>
    <p:extLst>
      <p:ext uri="{BB962C8B-B14F-4D97-AF65-F5344CB8AC3E}">
        <p14:creationId xmlns:p14="http://schemas.microsoft.com/office/powerpoint/2010/main" val="7946578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2C66A715-3F21-4B23-B4BA-64E670BEC1AD}" type="datetimeFigureOut">
              <a:rPr lang="ru-RU" smtClean="0">
                <a:solidFill>
                  <a:prstClr val="black">
                    <a:tint val="75000"/>
                  </a:prstClr>
                </a:solidFill>
              </a:rPr>
              <a:pPr/>
              <a:t>16.02.17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3FF20FD7-B5A5-4AEF-85D7-68C923E4CA2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317731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A0997EA9-A317-49C0-9D55-187986883CBA}" type="datetimeFigureOut">
              <a:rPr lang="ru-RU" smtClean="0"/>
              <a:t>16.02.17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9DAF601-120F-4708-B71E-D68E312EE086}" type="slidenum">
              <a:rPr lang="ru-RU" smtClean="0"/>
              <a:t>‹#›</a:t>
            </a:fld>
            <a:endParaRPr lang="ru-RU"/>
          </a:p>
        </p:txBody>
      </p:sp>
    </p:spTree>
    <p:extLst>
      <p:ext uri="{BB962C8B-B14F-4D97-AF65-F5344CB8AC3E}">
        <p14:creationId xmlns:p14="http://schemas.microsoft.com/office/powerpoint/2010/main" val="16835072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1"/>
            <a:ext cx="8223251" cy="1138238"/>
          </a:xfrm>
        </p:spPr>
        <p:txBody>
          <a:bodyPr/>
          <a:lstStyle/>
          <a:p>
            <a:r>
              <a:rPr lang="ru-RU" smtClean="0"/>
              <a:t>Образец заголовка</a:t>
            </a:r>
            <a:endParaRPr lang="ru-RU"/>
          </a:p>
        </p:txBody>
      </p:sp>
    </p:spTree>
    <p:extLst>
      <p:ext uri="{BB962C8B-B14F-4D97-AF65-F5344CB8AC3E}">
        <p14:creationId xmlns:p14="http://schemas.microsoft.com/office/powerpoint/2010/main" val="8038030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4779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457200" y="274680"/>
            <a:ext cx="8229240" cy="1142640"/>
          </a:xfrm>
          <a:prstGeom prst="rect">
            <a:avLst/>
          </a:prstGeom>
        </p:spPr>
        <p:txBody>
          <a:bodyPr lIns="0" tIns="0" rIns="0" bIns="0"/>
          <a:lstStyle/>
          <a:p>
            <a:endParaRPr/>
          </a:p>
        </p:txBody>
      </p:sp>
      <p:sp>
        <p:nvSpPr>
          <p:cNvPr id="9" name="PlaceHolder 2"/>
          <p:cNvSpPr>
            <a:spLocks noGrp="1"/>
          </p:cNvSpPr>
          <p:nvPr>
            <p:ph type="body"/>
          </p:nvPr>
        </p:nvSpPr>
        <p:spPr>
          <a:xfrm>
            <a:off x="457200" y="1600200"/>
            <a:ext cx="8229240" cy="4525560"/>
          </a:xfrm>
          <a:prstGeom prst="rect">
            <a:avLst/>
          </a:prstGeom>
        </p:spPr>
        <p:txBody>
          <a:bodyPr lIns="0" tIns="0" rIns="0" bIns="0"/>
          <a:lstStyle/>
          <a:p>
            <a:endParaRPr/>
          </a:p>
        </p:txBody>
      </p:sp>
    </p:spTree>
    <p:extLst>
      <p:ext uri="{BB962C8B-B14F-4D97-AF65-F5344CB8AC3E}">
        <p14:creationId xmlns:p14="http://schemas.microsoft.com/office/powerpoint/2010/main" val="35969119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4" name="PlaceHolder 1"/>
          <p:cNvSpPr>
            <a:spLocks noGrp="1"/>
          </p:cNvSpPr>
          <p:nvPr>
            <p:ph type="title"/>
          </p:nvPr>
        </p:nvSpPr>
        <p:spPr>
          <a:xfrm>
            <a:off x="457200" y="274680"/>
            <a:ext cx="8229240" cy="1142640"/>
          </a:xfrm>
          <a:prstGeom prst="rect">
            <a:avLst/>
          </a:prstGeom>
        </p:spPr>
        <p:txBody>
          <a:bodyPr/>
          <a:lstStyle/>
          <a:p>
            <a:endParaRPr/>
          </a:p>
        </p:txBody>
      </p:sp>
      <p:sp>
        <p:nvSpPr>
          <p:cNvPr id="85" name="PlaceHolder 2"/>
          <p:cNvSpPr>
            <a:spLocks noGrp="1"/>
          </p:cNvSpPr>
          <p:nvPr>
            <p:ph type="subTitle"/>
          </p:nvPr>
        </p:nvSpPr>
        <p:spPr>
          <a:xfrm>
            <a:off x="457200" y="1600200"/>
            <a:ext cx="8229240" cy="4525560"/>
          </a:xfrm>
          <a:prstGeom prst="rect">
            <a:avLst/>
          </a:prstGeom>
        </p:spPr>
        <p:txBody>
          <a:bodyPr anchor="ctr"/>
          <a:lstStyle/>
          <a:p>
            <a:endParaRPr/>
          </a:p>
        </p:txBody>
      </p:sp>
    </p:spTree>
    <p:extLst>
      <p:ext uri="{BB962C8B-B14F-4D97-AF65-F5344CB8AC3E}">
        <p14:creationId xmlns:p14="http://schemas.microsoft.com/office/powerpoint/2010/main" val="5625051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6" name="PlaceHolder 1"/>
          <p:cNvSpPr>
            <a:spLocks noGrp="1"/>
          </p:cNvSpPr>
          <p:nvPr>
            <p:ph type="title"/>
          </p:nvPr>
        </p:nvSpPr>
        <p:spPr>
          <a:xfrm>
            <a:off x="457200" y="274680"/>
            <a:ext cx="8229240" cy="1142640"/>
          </a:xfrm>
          <a:prstGeom prst="rect">
            <a:avLst/>
          </a:prstGeom>
        </p:spPr>
        <p:txBody>
          <a:bodyPr/>
          <a:lstStyle/>
          <a:p>
            <a:endParaRPr/>
          </a:p>
        </p:txBody>
      </p:sp>
      <p:sp>
        <p:nvSpPr>
          <p:cNvPr id="87" name="PlaceHolder 2"/>
          <p:cNvSpPr>
            <a:spLocks noGrp="1"/>
          </p:cNvSpPr>
          <p:nvPr>
            <p:ph type="body"/>
          </p:nvPr>
        </p:nvSpPr>
        <p:spPr>
          <a:xfrm>
            <a:off x="457200" y="1600200"/>
            <a:ext cx="8229240" cy="4525560"/>
          </a:xfrm>
          <a:prstGeom prst="rect">
            <a:avLst/>
          </a:prstGeom>
        </p:spPr>
        <p:txBody>
          <a:bodyPr/>
          <a:lstStyle/>
          <a:p>
            <a:endParaRPr/>
          </a:p>
        </p:txBody>
      </p:sp>
    </p:spTree>
    <p:extLst>
      <p:ext uri="{BB962C8B-B14F-4D97-AF65-F5344CB8AC3E}">
        <p14:creationId xmlns:p14="http://schemas.microsoft.com/office/powerpoint/2010/main" val="7705860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8" name="PlaceHolder 1"/>
          <p:cNvSpPr>
            <a:spLocks noGrp="1"/>
          </p:cNvSpPr>
          <p:nvPr>
            <p:ph type="title"/>
          </p:nvPr>
        </p:nvSpPr>
        <p:spPr>
          <a:xfrm>
            <a:off x="457200" y="274680"/>
            <a:ext cx="8229240" cy="1142640"/>
          </a:xfrm>
          <a:prstGeom prst="rect">
            <a:avLst/>
          </a:prstGeom>
        </p:spPr>
        <p:txBody>
          <a:bodyPr/>
          <a:lstStyle/>
          <a:p>
            <a:endParaRPr/>
          </a:p>
        </p:txBody>
      </p:sp>
      <p:sp>
        <p:nvSpPr>
          <p:cNvPr id="89" name="PlaceHolder 2"/>
          <p:cNvSpPr>
            <a:spLocks noGrp="1"/>
          </p:cNvSpPr>
          <p:nvPr>
            <p:ph type="body"/>
          </p:nvPr>
        </p:nvSpPr>
        <p:spPr>
          <a:xfrm>
            <a:off x="457200" y="1600200"/>
            <a:ext cx="4015800" cy="4525560"/>
          </a:xfrm>
          <a:prstGeom prst="rect">
            <a:avLst/>
          </a:prstGeom>
        </p:spPr>
        <p:txBody>
          <a:bodyPr/>
          <a:lstStyle/>
          <a:p>
            <a:endParaRPr/>
          </a:p>
        </p:txBody>
      </p:sp>
      <p:sp>
        <p:nvSpPr>
          <p:cNvPr id="90" name="PlaceHolder 3"/>
          <p:cNvSpPr>
            <a:spLocks noGrp="1"/>
          </p:cNvSpPr>
          <p:nvPr>
            <p:ph type="body"/>
          </p:nvPr>
        </p:nvSpPr>
        <p:spPr>
          <a:xfrm>
            <a:off x="4674240" y="1600200"/>
            <a:ext cx="4015800" cy="4525560"/>
          </a:xfrm>
          <a:prstGeom prst="rect">
            <a:avLst/>
          </a:prstGeom>
        </p:spPr>
        <p:txBody>
          <a:bodyPr/>
          <a:lstStyle/>
          <a:p>
            <a:endParaRPr/>
          </a:p>
        </p:txBody>
      </p:sp>
    </p:spTree>
    <p:extLst>
      <p:ext uri="{BB962C8B-B14F-4D97-AF65-F5344CB8AC3E}">
        <p14:creationId xmlns:p14="http://schemas.microsoft.com/office/powerpoint/2010/main" val="40527151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1" name="PlaceHolder 1"/>
          <p:cNvSpPr>
            <a:spLocks noGrp="1"/>
          </p:cNvSpPr>
          <p:nvPr>
            <p:ph type="title"/>
          </p:nvPr>
        </p:nvSpPr>
        <p:spPr>
          <a:xfrm>
            <a:off x="457200" y="274680"/>
            <a:ext cx="8229240" cy="1142640"/>
          </a:xfrm>
          <a:prstGeom prst="rect">
            <a:avLst/>
          </a:prstGeom>
        </p:spPr>
        <p:txBody>
          <a:bodyPr/>
          <a:lstStyle/>
          <a:p>
            <a:endParaRPr/>
          </a:p>
        </p:txBody>
      </p:sp>
    </p:spTree>
    <p:extLst>
      <p:ext uri="{BB962C8B-B14F-4D97-AF65-F5344CB8AC3E}">
        <p14:creationId xmlns:p14="http://schemas.microsoft.com/office/powerpoint/2010/main" val="34991691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2" name="PlaceHolder 1"/>
          <p:cNvSpPr>
            <a:spLocks noGrp="1"/>
          </p:cNvSpPr>
          <p:nvPr>
            <p:ph type="subTitle"/>
          </p:nvPr>
        </p:nvSpPr>
        <p:spPr>
          <a:xfrm>
            <a:off x="457200" y="274680"/>
            <a:ext cx="8229240" cy="5297760"/>
          </a:xfrm>
          <a:prstGeom prst="rect">
            <a:avLst/>
          </a:prstGeom>
        </p:spPr>
        <p:txBody>
          <a:bodyPr anchor="ctr"/>
          <a:lstStyle/>
          <a:p>
            <a:endParaRPr/>
          </a:p>
        </p:txBody>
      </p:sp>
    </p:spTree>
    <p:extLst>
      <p:ext uri="{BB962C8B-B14F-4D97-AF65-F5344CB8AC3E}">
        <p14:creationId xmlns:p14="http://schemas.microsoft.com/office/powerpoint/2010/main" val="27443667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457200" y="274680"/>
            <a:ext cx="8229240" cy="1142640"/>
          </a:xfrm>
          <a:prstGeom prst="rect">
            <a:avLst/>
          </a:prstGeom>
        </p:spPr>
        <p:txBody>
          <a:bodyPr/>
          <a:lstStyle/>
          <a:p>
            <a:endParaRPr/>
          </a:p>
        </p:txBody>
      </p:sp>
      <p:sp>
        <p:nvSpPr>
          <p:cNvPr id="94" name="PlaceHolder 2"/>
          <p:cNvSpPr>
            <a:spLocks noGrp="1"/>
          </p:cNvSpPr>
          <p:nvPr>
            <p:ph type="body"/>
          </p:nvPr>
        </p:nvSpPr>
        <p:spPr>
          <a:xfrm>
            <a:off x="457200" y="1600200"/>
            <a:ext cx="4015800" cy="2158560"/>
          </a:xfrm>
          <a:prstGeom prst="rect">
            <a:avLst/>
          </a:prstGeom>
        </p:spPr>
        <p:txBody>
          <a:bodyPr/>
          <a:lstStyle/>
          <a:p>
            <a:endParaRPr/>
          </a:p>
        </p:txBody>
      </p:sp>
      <p:sp>
        <p:nvSpPr>
          <p:cNvPr id="95" name="PlaceHolder 3"/>
          <p:cNvSpPr>
            <a:spLocks noGrp="1"/>
          </p:cNvSpPr>
          <p:nvPr>
            <p:ph type="body"/>
          </p:nvPr>
        </p:nvSpPr>
        <p:spPr>
          <a:xfrm>
            <a:off x="457200" y="3964320"/>
            <a:ext cx="4015800" cy="2158560"/>
          </a:xfrm>
          <a:prstGeom prst="rect">
            <a:avLst/>
          </a:prstGeom>
        </p:spPr>
        <p:txBody>
          <a:bodyPr/>
          <a:lstStyle/>
          <a:p>
            <a:endParaRPr/>
          </a:p>
        </p:txBody>
      </p:sp>
      <p:sp>
        <p:nvSpPr>
          <p:cNvPr id="96" name="PlaceHolder 4"/>
          <p:cNvSpPr>
            <a:spLocks noGrp="1"/>
          </p:cNvSpPr>
          <p:nvPr>
            <p:ph type="body"/>
          </p:nvPr>
        </p:nvSpPr>
        <p:spPr>
          <a:xfrm>
            <a:off x="4674240" y="1600200"/>
            <a:ext cx="4015800" cy="4525560"/>
          </a:xfrm>
          <a:prstGeom prst="rect">
            <a:avLst/>
          </a:prstGeom>
        </p:spPr>
        <p:txBody>
          <a:bodyPr/>
          <a:lstStyle/>
          <a:p>
            <a:endParaRPr/>
          </a:p>
        </p:txBody>
      </p:sp>
    </p:spTree>
    <p:extLst>
      <p:ext uri="{BB962C8B-B14F-4D97-AF65-F5344CB8AC3E}">
        <p14:creationId xmlns:p14="http://schemas.microsoft.com/office/powerpoint/2010/main" val="29533376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457200" y="274680"/>
            <a:ext cx="8229240" cy="1142640"/>
          </a:xfrm>
          <a:prstGeom prst="rect">
            <a:avLst/>
          </a:prstGeom>
        </p:spPr>
        <p:txBody>
          <a:bodyPr/>
          <a:lstStyle/>
          <a:p>
            <a:endParaRPr/>
          </a:p>
        </p:txBody>
      </p:sp>
      <p:sp>
        <p:nvSpPr>
          <p:cNvPr id="98" name="PlaceHolder 2"/>
          <p:cNvSpPr>
            <a:spLocks noGrp="1"/>
          </p:cNvSpPr>
          <p:nvPr>
            <p:ph type="body"/>
          </p:nvPr>
        </p:nvSpPr>
        <p:spPr>
          <a:xfrm>
            <a:off x="457200" y="1600200"/>
            <a:ext cx="4015800" cy="4525560"/>
          </a:xfrm>
          <a:prstGeom prst="rect">
            <a:avLst/>
          </a:prstGeom>
        </p:spPr>
        <p:txBody>
          <a:bodyPr/>
          <a:lstStyle/>
          <a:p>
            <a:endParaRPr/>
          </a:p>
        </p:txBody>
      </p:sp>
      <p:sp>
        <p:nvSpPr>
          <p:cNvPr id="99" name="PlaceHolder 3"/>
          <p:cNvSpPr>
            <a:spLocks noGrp="1"/>
          </p:cNvSpPr>
          <p:nvPr>
            <p:ph type="body"/>
          </p:nvPr>
        </p:nvSpPr>
        <p:spPr>
          <a:xfrm>
            <a:off x="4674240" y="1600200"/>
            <a:ext cx="4015800" cy="2158560"/>
          </a:xfrm>
          <a:prstGeom prst="rect">
            <a:avLst/>
          </a:prstGeom>
        </p:spPr>
        <p:txBody>
          <a:bodyPr/>
          <a:lstStyle/>
          <a:p>
            <a:endParaRPr/>
          </a:p>
        </p:txBody>
      </p:sp>
      <p:sp>
        <p:nvSpPr>
          <p:cNvPr id="100" name="PlaceHolder 4"/>
          <p:cNvSpPr>
            <a:spLocks noGrp="1"/>
          </p:cNvSpPr>
          <p:nvPr>
            <p:ph type="body"/>
          </p:nvPr>
        </p:nvSpPr>
        <p:spPr>
          <a:xfrm>
            <a:off x="4674240" y="3964320"/>
            <a:ext cx="4015800" cy="2158560"/>
          </a:xfrm>
          <a:prstGeom prst="rect">
            <a:avLst/>
          </a:prstGeom>
        </p:spPr>
        <p:txBody>
          <a:bodyPr/>
          <a:lstStyle/>
          <a:p>
            <a:endParaRPr/>
          </a:p>
        </p:txBody>
      </p:sp>
    </p:spTree>
    <p:extLst>
      <p:ext uri="{BB962C8B-B14F-4D97-AF65-F5344CB8AC3E}">
        <p14:creationId xmlns:p14="http://schemas.microsoft.com/office/powerpoint/2010/main" val="31665468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457200" y="274680"/>
            <a:ext cx="8229240" cy="1142640"/>
          </a:xfrm>
          <a:prstGeom prst="rect">
            <a:avLst/>
          </a:prstGeom>
        </p:spPr>
        <p:txBody>
          <a:bodyPr/>
          <a:lstStyle/>
          <a:p>
            <a:endParaRPr/>
          </a:p>
        </p:txBody>
      </p:sp>
      <p:sp>
        <p:nvSpPr>
          <p:cNvPr id="102" name="PlaceHolder 2"/>
          <p:cNvSpPr>
            <a:spLocks noGrp="1"/>
          </p:cNvSpPr>
          <p:nvPr>
            <p:ph type="body"/>
          </p:nvPr>
        </p:nvSpPr>
        <p:spPr>
          <a:xfrm>
            <a:off x="457200" y="1600200"/>
            <a:ext cx="4015800" cy="2158560"/>
          </a:xfrm>
          <a:prstGeom prst="rect">
            <a:avLst/>
          </a:prstGeom>
        </p:spPr>
        <p:txBody>
          <a:bodyPr/>
          <a:lstStyle/>
          <a:p>
            <a:endParaRPr/>
          </a:p>
        </p:txBody>
      </p:sp>
      <p:sp>
        <p:nvSpPr>
          <p:cNvPr id="103" name="PlaceHolder 3"/>
          <p:cNvSpPr>
            <a:spLocks noGrp="1"/>
          </p:cNvSpPr>
          <p:nvPr>
            <p:ph type="body"/>
          </p:nvPr>
        </p:nvSpPr>
        <p:spPr>
          <a:xfrm>
            <a:off x="4674240" y="1600200"/>
            <a:ext cx="4015800" cy="2158560"/>
          </a:xfrm>
          <a:prstGeom prst="rect">
            <a:avLst/>
          </a:prstGeom>
        </p:spPr>
        <p:txBody>
          <a:bodyPr/>
          <a:lstStyle/>
          <a:p>
            <a:endParaRPr/>
          </a:p>
        </p:txBody>
      </p:sp>
      <p:sp>
        <p:nvSpPr>
          <p:cNvPr id="104" name="PlaceHolder 4"/>
          <p:cNvSpPr>
            <a:spLocks noGrp="1"/>
          </p:cNvSpPr>
          <p:nvPr>
            <p:ph type="body"/>
          </p:nvPr>
        </p:nvSpPr>
        <p:spPr>
          <a:xfrm>
            <a:off x="457200" y="3964320"/>
            <a:ext cx="8229240" cy="2158560"/>
          </a:xfrm>
          <a:prstGeom prst="rect">
            <a:avLst/>
          </a:prstGeom>
        </p:spPr>
        <p:txBody>
          <a:bodyPr/>
          <a:lstStyle/>
          <a:p>
            <a:endParaRPr/>
          </a:p>
        </p:txBody>
      </p:sp>
    </p:spTree>
    <p:extLst>
      <p:ext uri="{BB962C8B-B14F-4D97-AF65-F5344CB8AC3E}">
        <p14:creationId xmlns:p14="http://schemas.microsoft.com/office/powerpoint/2010/main" val="17434169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457200" y="274680"/>
            <a:ext cx="8229240" cy="1142640"/>
          </a:xfrm>
          <a:prstGeom prst="rect">
            <a:avLst/>
          </a:prstGeom>
        </p:spPr>
        <p:txBody>
          <a:bodyPr/>
          <a:lstStyle/>
          <a:p>
            <a:endParaRPr/>
          </a:p>
        </p:txBody>
      </p:sp>
      <p:sp>
        <p:nvSpPr>
          <p:cNvPr id="106" name="PlaceHolder 2"/>
          <p:cNvSpPr>
            <a:spLocks noGrp="1"/>
          </p:cNvSpPr>
          <p:nvPr>
            <p:ph type="body"/>
          </p:nvPr>
        </p:nvSpPr>
        <p:spPr>
          <a:xfrm>
            <a:off x="457200" y="1600200"/>
            <a:ext cx="8229240" cy="2158560"/>
          </a:xfrm>
          <a:prstGeom prst="rect">
            <a:avLst/>
          </a:prstGeom>
        </p:spPr>
        <p:txBody>
          <a:bodyPr/>
          <a:lstStyle/>
          <a:p>
            <a:endParaRPr/>
          </a:p>
        </p:txBody>
      </p:sp>
      <p:sp>
        <p:nvSpPr>
          <p:cNvPr id="107" name="PlaceHolder 3"/>
          <p:cNvSpPr>
            <a:spLocks noGrp="1"/>
          </p:cNvSpPr>
          <p:nvPr>
            <p:ph type="body"/>
          </p:nvPr>
        </p:nvSpPr>
        <p:spPr>
          <a:xfrm>
            <a:off x="457200" y="3964320"/>
            <a:ext cx="8229240" cy="2158560"/>
          </a:xfrm>
          <a:prstGeom prst="rect">
            <a:avLst/>
          </a:prstGeom>
        </p:spPr>
        <p:txBody>
          <a:bodyPr/>
          <a:lstStyle/>
          <a:p>
            <a:endParaRPr/>
          </a:p>
        </p:txBody>
      </p:sp>
    </p:spTree>
    <p:extLst>
      <p:ext uri="{BB962C8B-B14F-4D97-AF65-F5344CB8AC3E}">
        <p14:creationId xmlns:p14="http://schemas.microsoft.com/office/powerpoint/2010/main" val="16543602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457200" y="274680"/>
            <a:ext cx="8229240" cy="1142640"/>
          </a:xfrm>
          <a:prstGeom prst="rect">
            <a:avLst/>
          </a:prstGeom>
        </p:spPr>
        <p:txBody>
          <a:bodyPr/>
          <a:lstStyle/>
          <a:p>
            <a:endParaRPr/>
          </a:p>
        </p:txBody>
      </p:sp>
      <p:sp>
        <p:nvSpPr>
          <p:cNvPr id="109" name="PlaceHolder 2"/>
          <p:cNvSpPr>
            <a:spLocks noGrp="1"/>
          </p:cNvSpPr>
          <p:nvPr>
            <p:ph type="body"/>
          </p:nvPr>
        </p:nvSpPr>
        <p:spPr>
          <a:xfrm>
            <a:off x="457200" y="1600200"/>
            <a:ext cx="4015800" cy="2158560"/>
          </a:xfrm>
          <a:prstGeom prst="rect">
            <a:avLst/>
          </a:prstGeom>
        </p:spPr>
        <p:txBody>
          <a:bodyPr/>
          <a:lstStyle/>
          <a:p>
            <a:endParaRPr/>
          </a:p>
        </p:txBody>
      </p:sp>
      <p:sp>
        <p:nvSpPr>
          <p:cNvPr id="110" name="PlaceHolder 3"/>
          <p:cNvSpPr>
            <a:spLocks noGrp="1"/>
          </p:cNvSpPr>
          <p:nvPr>
            <p:ph type="body"/>
          </p:nvPr>
        </p:nvSpPr>
        <p:spPr>
          <a:xfrm>
            <a:off x="4674240" y="1600200"/>
            <a:ext cx="4015800" cy="2158560"/>
          </a:xfrm>
          <a:prstGeom prst="rect">
            <a:avLst/>
          </a:prstGeom>
        </p:spPr>
        <p:txBody>
          <a:bodyPr/>
          <a:lstStyle/>
          <a:p>
            <a:endParaRPr/>
          </a:p>
        </p:txBody>
      </p:sp>
      <p:sp>
        <p:nvSpPr>
          <p:cNvPr id="111" name="PlaceHolder 4"/>
          <p:cNvSpPr>
            <a:spLocks noGrp="1"/>
          </p:cNvSpPr>
          <p:nvPr>
            <p:ph type="body"/>
          </p:nvPr>
        </p:nvSpPr>
        <p:spPr>
          <a:xfrm>
            <a:off x="4674240" y="3964320"/>
            <a:ext cx="4015800" cy="2158560"/>
          </a:xfrm>
          <a:prstGeom prst="rect">
            <a:avLst/>
          </a:prstGeom>
        </p:spPr>
        <p:txBody>
          <a:bodyPr/>
          <a:lstStyle/>
          <a:p>
            <a:endParaRPr/>
          </a:p>
        </p:txBody>
      </p:sp>
      <p:sp>
        <p:nvSpPr>
          <p:cNvPr id="112" name="PlaceHolder 5"/>
          <p:cNvSpPr>
            <a:spLocks noGrp="1"/>
          </p:cNvSpPr>
          <p:nvPr>
            <p:ph type="body"/>
          </p:nvPr>
        </p:nvSpPr>
        <p:spPr>
          <a:xfrm>
            <a:off x="457200" y="3964320"/>
            <a:ext cx="4015800" cy="2158560"/>
          </a:xfrm>
          <a:prstGeom prst="rect">
            <a:avLst/>
          </a:prstGeom>
        </p:spPr>
        <p:txBody>
          <a:bodyPr/>
          <a:lstStyle/>
          <a:p>
            <a:endParaRPr/>
          </a:p>
        </p:txBody>
      </p:sp>
    </p:spTree>
    <p:extLst>
      <p:ext uri="{BB962C8B-B14F-4D97-AF65-F5344CB8AC3E}">
        <p14:creationId xmlns:p14="http://schemas.microsoft.com/office/powerpoint/2010/main" val="420276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457200" y="274680"/>
            <a:ext cx="8229240" cy="1142640"/>
          </a:xfrm>
          <a:prstGeom prst="rect">
            <a:avLst/>
          </a:prstGeom>
        </p:spPr>
        <p:txBody>
          <a:bodyPr lIns="0" tIns="0" rIns="0" bIns="0"/>
          <a:lstStyle/>
          <a:p>
            <a:endParaRPr/>
          </a:p>
        </p:txBody>
      </p:sp>
      <p:sp>
        <p:nvSpPr>
          <p:cNvPr id="11" name="PlaceHolder 2"/>
          <p:cNvSpPr>
            <a:spLocks noGrp="1"/>
          </p:cNvSpPr>
          <p:nvPr>
            <p:ph type="body"/>
          </p:nvPr>
        </p:nvSpPr>
        <p:spPr>
          <a:xfrm>
            <a:off x="457200" y="1600200"/>
            <a:ext cx="4015800" cy="4525560"/>
          </a:xfrm>
          <a:prstGeom prst="rect">
            <a:avLst/>
          </a:prstGeom>
        </p:spPr>
        <p:txBody>
          <a:bodyPr lIns="0" tIns="0" rIns="0" bIns="0"/>
          <a:lstStyle/>
          <a:p>
            <a:endParaRPr/>
          </a:p>
        </p:txBody>
      </p:sp>
      <p:sp>
        <p:nvSpPr>
          <p:cNvPr id="12" name="PlaceHolder 3"/>
          <p:cNvSpPr>
            <a:spLocks noGrp="1"/>
          </p:cNvSpPr>
          <p:nvPr>
            <p:ph type="body"/>
          </p:nvPr>
        </p:nvSpPr>
        <p:spPr>
          <a:xfrm>
            <a:off x="4674240" y="1600200"/>
            <a:ext cx="4015800" cy="4525560"/>
          </a:xfrm>
          <a:prstGeom prst="rect">
            <a:avLst/>
          </a:prstGeom>
        </p:spPr>
        <p:txBody>
          <a:bodyPr lIns="0" tIns="0" rIns="0" bIns="0"/>
          <a:lstStyle/>
          <a:p>
            <a:endParaRPr/>
          </a:p>
        </p:txBody>
      </p:sp>
    </p:spTree>
    <p:extLst>
      <p:ext uri="{BB962C8B-B14F-4D97-AF65-F5344CB8AC3E}">
        <p14:creationId xmlns:p14="http://schemas.microsoft.com/office/powerpoint/2010/main" val="24063127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pic>
        <p:nvPicPr>
          <p:cNvPr id="5" name="Picture 1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5138" y="1600200"/>
            <a:ext cx="56737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5138" y="1600200"/>
            <a:ext cx="56737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 name="PlaceHolder 1"/>
          <p:cNvSpPr>
            <a:spLocks noGrp="1"/>
          </p:cNvSpPr>
          <p:nvPr>
            <p:ph type="title"/>
          </p:nvPr>
        </p:nvSpPr>
        <p:spPr>
          <a:xfrm>
            <a:off x="457200" y="274680"/>
            <a:ext cx="8229240" cy="1142640"/>
          </a:xfrm>
          <a:prstGeom prst="rect">
            <a:avLst/>
          </a:prstGeom>
        </p:spPr>
        <p:txBody>
          <a:bodyPr/>
          <a:lstStyle/>
          <a:p>
            <a:endParaRPr/>
          </a:p>
        </p:txBody>
      </p:sp>
      <p:sp>
        <p:nvSpPr>
          <p:cNvPr id="114" name="PlaceHolder 2"/>
          <p:cNvSpPr>
            <a:spLocks noGrp="1"/>
          </p:cNvSpPr>
          <p:nvPr>
            <p:ph type="body"/>
          </p:nvPr>
        </p:nvSpPr>
        <p:spPr>
          <a:xfrm>
            <a:off x="457200" y="1600200"/>
            <a:ext cx="8229240" cy="4525560"/>
          </a:xfrm>
          <a:prstGeom prst="rect">
            <a:avLst/>
          </a:prstGeom>
        </p:spPr>
        <p:txBody>
          <a:bodyPr/>
          <a:lstStyle/>
          <a:p>
            <a:endParaRPr/>
          </a:p>
        </p:txBody>
      </p:sp>
      <p:sp>
        <p:nvSpPr>
          <p:cNvPr id="115" name="PlaceHolder 3"/>
          <p:cNvSpPr>
            <a:spLocks noGrp="1"/>
          </p:cNvSpPr>
          <p:nvPr>
            <p:ph type="body"/>
          </p:nvPr>
        </p:nvSpPr>
        <p:spPr>
          <a:xfrm>
            <a:off x="457200" y="1600200"/>
            <a:ext cx="8229240" cy="4525560"/>
          </a:xfrm>
          <a:prstGeom prst="rect">
            <a:avLst/>
          </a:prstGeom>
        </p:spPr>
        <p:txBody>
          <a:bodyPr/>
          <a:lstStyle/>
          <a:p>
            <a:endParaRPr/>
          </a:p>
        </p:txBody>
      </p:sp>
    </p:spTree>
    <p:extLst>
      <p:ext uri="{BB962C8B-B14F-4D97-AF65-F5344CB8AC3E}">
        <p14:creationId xmlns:p14="http://schemas.microsoft.com/office/powerpoint/2010/main" val="10925468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2"/>
            <a:ext cx="8229600" cy="4525963"/>
          </a:xfrm>
        </p:spPr>
        <p:txBody>
          <a:bodyPr/>
          <a:lstStyle/>
          <a:p>
            <a:pPr lvl="0"/>
            <a:endParaRPr lang="en-US" noProof="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r>
              <a:rPr lang="ru-RU" smtClean="0"/>
              <a:t>29 декабря 2016</a:t>
            </a:r>
            <a:endParaRPr lang="ru-RU"/>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r>
              <a:rPr lang="ru-RU" smtClean="0"/>
              <a:t>В.Кекелидзе: итоги ЛФВЭ</a:t>
            </a:r>
            <a:endParaRPr lang="ru-RU"/>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C3499299-928D-E947-B3BC-BDD64838DE62}" type="slidenum">
              <a:rPr lang="ru-RU"/>
              <a:pPr>
                <a:defRPr/>
              </a:pPr>
              <a:t>‹#›</a:t>
            </a:fld>
            <a:endParaRPr lang="ru-RU"/>
          </a:p>
        </p:txBody>
      </p:sp>
    </p:spTree>
    <p:extLst>
      <p:ext uri="{BB962C8B-B14F-4D97-AF65-F5344CB8AC3E}">
        <p14:creationId xmlns:p14="http://schemas.microsoft.com/office/powerpoint/2010/main" val="3833822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r>
              <a:rPr lang="ru-RU" smtClean="0"/>
              <a:t>29 декабря 2016</a:t>
            </a:r>
            <a:endParaRPr lang="ru-RU"/>
          </a:p>
        </p:txBody>
      </p:sp>
      <p:sp>
        <p:nvSpPr>
          <p:cNvPr id="5" name="Нижний колонтитул 4"/>
          <p:cNvSpPr>
            <a:spLocks noGrp="1"/>
          </p:cNvSpPr>
          <p:nvPr>
            <p:ph type="ftr" sz="quarter" idx="11"/>
          </p:nvPr>
        </p:nvSpPr>
        <p:spPr/>
        <p:txBody>
          <a:bodyPr/>
          <a:lstStyle/>
          <a:p>
            <a:r>
              <a:rPr lang="ru-RU" smtClean="0"/>
              <a:t>В.Кекелидзе: итоги ЛФВЭ</a:t>
            </a:r>
            <a:endParaRPr lang="ru-RU"/>
          </a:p>
        </p:txBody>
      </p:sp>
      <p:sp>
        <p:nvSpPr>
          <p:cNvPr id="6" name="Номер слайда 5"/>
          <p:cNvSpPr>
            <a:spLocks noGrp="1"/>
          </p:cNvSpPr>
          <p:nvPr>
            <p:ph type="sldNum" sz="quarter" idx="12"/>
          </p:nvPr>
        </p:nvSpPr>
        <p:spPr/>
        <p:txBody>
          <a:bodyPr/>
          <a:lstStyle/>
          <a:p>
            <a:fld id="{432D6898-0A46-4AB4-8E0F-EC70D0D57769}" type="slidenum">
              <a:rPr lang="ru-RU" smtClean="0"/>
              <a:pPr/>
              <a:t>‹#›</a:t>
            </a:fld>
            <a:endParaRPr lang="ru-RU"/>
          </a:p>
        </p:txBody>
      </p:sp>
    </p:spTree>
    <p:extLst>
      <p:ext uri="{BB962C8B-B14F-4D97-AF65-F5344CB8AC3E}">
        <p14:creationId xmlns:p14="http://schemas.microsoft.com/office/powerpoint/2010/main" val="2467187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457200" y="274680"/>
            <a:ext cx="8229240" cy="1142640"/>
          </a:xfrm>
          <a:prstGeom prst="rect">
            <a:avLst/>
          </a:prstGeom>
        </p:spPr>
        <p:txBody>
          <a:bodyPr lIns="0" tIns="0" rIns="0" bIns="0"/>
          <a:lstStyle/>
          <a:p>
            <a:endParaRPr/>
          </a:p>
        </p:txBody>
      </p:sp>
    </p:spTree>
    <p:extLst>
      <p:ext uri="{BB962C8B-B14F-4D97-AF65-F5344CB8AC3E}">
        <p14:creationId xmlns:p14="http://schemas.microsoft.com/office/powerpoint/2010/main" val="2505767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457200" y="274680"/>
            <a:ext cx="8229240" cy="5297760"/>
          </a:xfrm>
          <a:prstGeom prst="rect">
            <a:avLst/>
          </a:prstGeom>
        </p:spPr>
        <p:txBody>
          <a:bodyPr lIns="0" tIns="0" rIns="0" bIns="0" anchor="ctr"/>
          <a:lstStyle/>
          <a:p>
            <a:endParaRPr/>
          </a:p>
        </p:txBody>
      </p:sp>
    </p:spTree>
    <p:extLst>
      <p:ext uri="{BB962C8B-B14F-4D97-AF65-F5344CB8AC3E}">
        <p14:creationId xmlns:p14="http://schemas.microsoft.com/office/powerpoint/2010/main" val="3298706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74680"/>
            <a:ext cx="8229240" cy="1142640"/>
          </a:xfrm>
          <a:prstGeom prst="rect">
            <a:avLst/>
          </a:prstGeom>
        </p:spPr>
        <p:txBody>
          <a:bodyPr lIns="0" tIns="0" rIns="0" bIns="0"/>
          <a:lstStyle/>
          <a:p>
            <a:endParaRPr/>
          </a:p>
        </p:txBody>
      </p:sp>
      <p:sp>
        <p:nvSpPr>
          <p:cNvPr id="16" name="PlaceHolder 2"/>
          <p:cNvSpPr>
            <a:spLocks noGrp="1"/>
          </p:cNvSpPr>
          <p:nvPr>
            <p:ph type="body"/>
          </p:nvPr>
        </p:nvSpPr>
        <p:spPr>
          <a:xfrm>
            <a:off x="457200" y="1600200"/>
            <a:ext cx="4015800" cy="2158560"/>
          </a:xfrm>
          <a:prstGeom prst="rect">
            <a:avLst/>
          </a:prstGeom>
        </p:spPr>
        <p:txBody>
          <a:bodyPr lIns="0" tIns="0" rIns="0" bIns="0"/>
          <a:lstStyle/>
          <a:p>
            <a:endParaRPr/>
          </a:p>
        </p:txBody>
      </p:sp>
      <p:sp>
        <p:nvSpPr>
          <p:cNvPr id="17" name="PlaceHolder 3"/>
          <p:cNvSpPr>
            <a:spLocks noGrp="1"/>
          </p:cNvSpPr>
          <p:nvPr>
            <p:ph type="body"/>
          </p:nvPr>
        </p:nvSpPr>
        <p:spPr>
          <a:xfrm>
            <a:off x="457200" y="3964320"/>
            <a:ext cx="4015800" cy="2158560"/>
          </a:xfrm>
          <a:prstGeom prst="rect">
            <a:avLst/>
          </a:prstGeom>
        </p:spPr>
        <p:txBody>
          <a:bodyPr lIns="0" tIns="0" rIns="0" bIns="0"/>
          <a:lstStyle/>
          <a:p>
            <a:endParaRPr/>
          </a:p>
        </p:txBody>
      </p:sp>
      <p:sp>
        <p:nvSpPr>
          <p:cNvPr id="18" name="PlaceHolder 4"/>
          <p:cNvSpPr>
            <a:spLocks noGrp="1"/>
          </p:cNvSpPr>
          <p:nvPr>
            <p:ph type="body"/>
          </p:nvPr>
        </p:nvSpPr>
        <p:spPr>
          <a:xfrm>
            <a:off x="4674240" y="1600200"/>
            <a:ext cx="4015800" cy="4525560"/>
          </a:xfrm>
          <a:prstGeom prst="rect">
            <a:avLst/>
          </a:prstGeom>
        </p:spPr>
        <p:txBody>
          <a:bodyPr lIns="0" tIns="0" rIns="0" bIns="0"/>
          <a:lstStyle/>
          <a:p>
            <a:endParaRPr/>
          </a:p>
        </p:txBody>
      </p:sp>
    </p:spTree>
    <p:extLst>
      <p:ext uri="{BB962C8B-B14F-4D97-AF65-F5344CB8AC3E}">
        <p14:creationId xmlns:p14="http://schemas.microsoft.com/office/powerpoint/2010/main" val="2844440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74680"/>
            <a:ext cx="8229240" cy="1142640"/>
          </a:xfrm>
          <a:prstGeom prst="rect">
            <a:avLst/>
          </a:prstGeom>
        </p:spPr>
        <p:txBody>
          <a:bodyPr lIns="0" tIns="0" rIns="0" bIns="0"/>
          <a:lstStyle/>
          <a:p>
            <a:endParaRPr/>
          </a:p>
        </p:txBody>
      </p:sp>
      <p:sp>
        <p:nvSpPr>
          <p:cNvPr id="20" name="PlaceHolder 2"/>
          <p:cNvSpPr>
            <a:spLocks noGrp="1"/>
          </p:cNvSpPr>
          <p:nvPr>
            <p:ph type="body"/>
          </p:nvPr>
        </p:nvSpPr>
        <p:spPr>
          <a:xfrm>
            <a:off x="457200" y="1600200"/>
            <a:ext cx="4015800" cy="4525560"/>
          </a:xfrm>
          <a:prstGeom prst="rect">
            <a:avLst/>
          </a:prstGeom>
        </p:spPr>
        <p:txBody>
          <a:bodyPr lIns="0" tIns="0" rIns="0" bIns="0"/>
          <a:lstStyle/>
          <a:p>
            <a:endParaRPr/>
          </a:p>
        </p:txBody>
      </p:sp>
      <p:sp>
        <p:nvSpPr>
          <p:cNvPr id="21" name="PlaceHolder 3"/>
          <p:cNvSpPr>
            <a:spLocks noGrp="1"/>
          </p:cNvSpPr>
          <p:nvPr>
            <p:ph type="body"/>
          </p:nvPr>
        </p:nvSpPr>
        <p:spPr>
          <a:xfrm>
            <a:off x="4674240" y="1600200"/>
            <a:ext cx="4015800" cy="2158560"/>
          </a:xfrm>
          <a:prstGeom prst="rect">
            <a:avLst/>
          </a:prstGeom>
        </p:spPr>
        <p:txBody>
          <a:bodyPr lIns="0" tIns="0" rIns="0" bIns="0"/>
          <a:lstStyle/>
          <a:p>
            <a:endParaRPr/>
          </a:p>
        </p:txBody>
      </p:sp>
      <p:sp>
        <p:nvSpPr>
          <p:cNvPr id="22" name="PlaceHolder 4"/>
          <p:cNvSpPr>
            <a:spLocks noGrp="1"/>
          </p:cNvSpPr>
          <p:nvPr>
            <p:ph type="body"/>
          </p:nvPr>
        </p:nvSpPr>
        <p:spPr>
          <a:xfrm>
            <a:off x="4674240" y="3964320"/>
            <a:ext cx="4015800" cy="2158560"/>
          </a:xfrm>
          <a:prstGeom prst="rect">
            <a:avLst/>
          </a:prstGeom>
        </p:spPr>
        <p:txBody>
          <a:bodyPr lIns="0" tIns="0" rIns="0" bIns="0"/>
          <a:lstStyle/>
          <a:p>
            <a:endParaRPr/>
          </a:p>
        </p:txBody>
      </p:sp>
    </p:spTree>
    <p:extLst>
      <p:ext uri="{BB962C8B-B14F-4D97-AF65-F5344CB8AC3E}">
        <p14:creationId xmlns:p14="http://schemas.microsoft.com/office/powerpoint/2010/main" val="2987480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74680"/>
            <a:ext cx="8229240" cy="1142640"/>
          </a:xfrm>
          <a:prstGeom prst="rect">
            <a:avLst/>
          </a:prstGeom>
        </p:spPr>
        <p:txBody>
          <a:bodyPr lIns="0" tIns="0" rIns="0" bIns="0"/>
          <a:lstStyle/>
          <a:p>
            <a:endParaRPr/>
          </a:p>
        </p:txBody>
      </p:sp>
      <p:sp>
        <p:nvSpPr>
          <p:cNvPr id="24" name="PlaceHolder 2"/>
          <p:cNvSpPr>
            <a:spLocks noGrp="1"/>
          </p:cNvSpPr>
          <p:nvPr>
            <p:ph type="body"/>
          </p:nvPr>
        </p:nvSpPr>
        <p:spPr>
          <a:xfrm>
            <a:off x="457200" y="1600200"/>
            <a:ext cx="4015800" cy="2158560"/>
          </a:xfrm>
          <a:prstGeom prst="rect">
            <a:avLst/>
          </a:prstGeom>
        </p:spPr>
        <p:txBody>
          <a:bodyPr lIns="0" tIns="0" rIns="0" bIns="0"/>
          <a:lstStyle/>
          <a:p>
            <a:endParaRPr/>
          </a:p>
        </p:txBody>
      </p:sp>
      <p:sp>
        <p:nvSpPr>
          <p:cNvPr id="25" name="PlaceHolder 3"/>
          <p:cNvSpPr>
            <a:spLocks noGrp="1"/>
          </p:cNvSpPr>
          <p:nvPr>
            <p:ph type="body"/>
          </p:nvPr>
        </p:nvSpPr>
        <p:spPr>
          <a:xfrm>
            <a:off x="4674240" y="1600200"/>
            <a:ext cx="4015800" cy="2158560"/>
          </a:xfrm>
          <a:prstGeom prst="rect">
            <a:avLst/>
          </a:prstGeom>
        </p:spPr>
        <p:txBody>
          <a:bodyPr lIns="0" tIns="0" rIns="0" bIns="0"/>
          <a:lstStyle/>
          <a:p>
            <a:endParaRPr/>
          </a:p>
        </p:txBody>
      </p:sp>
      <p:sp>
        <p:nvSpPr>
          <p:cNvPr id="26" name="PlaceHolder 4"/>
          <p:cNvSpPr>
            <a:spLocks noGrp="1"/>
          </p:cNvSpPr>
          <p:nvPr>
            <p:ph type="body"/>
          </p:nvPr>
        </p:nvSpPr>
        <p:spPr>
          <a:xfrm>
            <a:off x="457200" y="3964320"/>
            <a:ext cx="8229240" cy="2158560"/>
          </a:xfrm>
          <a:prstGeom prst="rect">
            <a:avLst/>
          </a:prstGeom>
        </p:spPr>
        <p:txBody>
          <a:bodyPr lIns="0" tIns="0" rIns="0" bIns="0"/>
          <a:lstStyle/>
          <a:p>
            <a:endParaRPr/>
          </a:p>
        </p:txBody>
      </p:sp>
    </p:spTree>
    <p:extLst>
      <p:ext uri="{BB962C8B-B14F-4D97-AF65-F5344CB8AC3E}">
        <p14:creationId xmlns:p14="http://schemas.microsoft.com/office/powerpoint/2010/main" val="47793775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slideLayout" Target="../slideLayouts/slideLayout27.xml"/><Relationship Id="rId15" Type="http://schemas.openxmlformats.org/officeDocument/2006/relationships/slideLayout" Target="../slideLayouts/slideLayout28.xml"/><Relationship Id="rId16"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9.xml"/><Relationship Id="rId12" Type="http://schemas.openxmlformats.org/officeDocument/2006/relationships/slideLayout" Target="../slideLayouts/slideLayout40.xml"/><Relationship Id="rId13" Type="http://schemas.openxmlformats.org/officeDocument/2006/relationships/slideLayout" Target="../slideLayouts/slideLayout41.xml"/><Relationship Id="rId14" Type="http://schemas.openxmlformats.org/officeDocument/2006/relationships/slideLayout" Target="../slideLayouts/slideLayout42.xml"/><Relationship Id="rId15" Type="http://schemas.openxmlformats.org/officeDocument/2006/relationships/theme" Target="../theme/theme3.xml"/><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 Id="rId9" Type="http://schemas.openxmlformats.org/officeDocument/2006/relationships/slideLayout" Target="../slideLayouts/slideLayout37.xml"/><Relationship Id="rId10"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ru-RU"/>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charset="0"/>
                <a:cs typeface="+mn-cs"/>
              </a:defRPr>
            </a:lvl1pPr>
          </a:lstStyle>
          <a:p>
            <a:pPr>
              <a:defRPr/>
            </a:pPr>
            <a:r>
              <a:rPr lang="ru-RU" smtClean="0"/>
              <a:t>29 декабря 2016</a:t>
            </a:r>
            <a:endParaRPr lang="ru-R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r>
              <a:rPr lang="ru-RU" smtClean="0"/>
              <a:t>В.Кекелидзе: итоги ЛФВЭ</a:t>
            </a:r>
            <a:endParaRPr lang="ru-R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charset="0"/>
                <a:cs typeface="+mn-cs"/>
              </a:defRPr>
            </a:lvl1pPr>
          </a:lstStyle>
          <a:p>
            <a:pPr>
              <a:defRPr/>
            </a:pPr>
            <a:fld id="{84B8E872-D97E-ED4F-A0DE-68A85FBF171E}"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4518" r:id="rId1"/>
    <p:sldLayoutId id="2147484519" r:id="rId2"/>
    <p:sldLayoutId id="2147484520" r:id="rId3"/>
    <p:sldLayoutId id="2147484521" r:id="rId4"/>
    <p:sldLayoutId id="2147484522" r:id="rId5"/>
    <p:sldLayoutId id="2147484523" r:id="rId6"/>
    <p:sldLayoutId id="2147484524" r:id="rId7"/>
    <p:sldLayoutId id="2147484525" r:id="rId8"/>
    <p:sldLayoutId id="2147484526" r:id="rId9"/>
    <p:sldLayoutId id="2147484527" r:id="rId10"/>
    <p:sldLayoutId id="2147484528" r:id="rId11"/>
    <p:sldLayoutId id="2147484529" r:id="rId12"/>
    <p:sldLayoutId id="2147484599" r:id="rId13"/>
  </p:sldLayoutIdLst>
  <p:hf hdr="0"/>
  <p:txStyles>
    <p:titleStyle>
      <a:lvl1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itchFamily="34"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pitchFamily="34" charset="0"/>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Arial" pitchFamily="34" charset="0"/>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Arial" pitchFamily="34" charset="0"/>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Arial" pitchFamily="34" charset="0"/>
        </a:defRPr>
      </a:lvl6pPr>
      <a:lvl7pPr marL="2971800" indent="-228600" algn="l" rtl="0" eaLnBrk="0" fontAlgn="base" hangingPunct="0">
        <a:spcBef>
          <a:spcPct val="20000"/>
        </a:spcBef>
        <a:spcAft>
          <a:spcPct val="0"/>
        </a:spcAft>
        <a:buChar char="»"/>
        <a:defRPr sz="2000">
          <a:solidFill>
            <a:schemeClr val="tx1"/>
          </a:solidFill>
          <a:latin typeface="Arial" pitchFamily="34" charset="0"/>
        </a:defRPr>
      </a:lvl7pPr>
      <a:lvl8pPr marL="3429000" indent="-228600" algn="l" rtl="0" eaLnBrk="0" fontAlgn="base" hangingPunct="0">
        <a:spcBef>
          <a:spcPct val="20000"/>
        </a:spcBef>
        <a:spcAft>
          <a:spcPct val="0"/>
        </a:spcAft>
        <a:buChar char="»"/>
        <a:defRPr sz="2000">
          <a:solidFill>
            <a:schemeClr val="tx1"/>
          </a:solidFill>
          <a:latin typeface="Arial" pitchFamily="34" charset="0"/>
        </a:defRPr>
      </a:lvl8pPr>
      <a:lvl9pPr marL="3886200" indent="-228600" algn="l" rtl="0" eaLnBrk="0" fontAlgn="base" hangingPunct="0">
        <a:spcBef>
          <a:spcPct val="20000"/>
        </a:spcBef>
        <a:spcAft>
          <a:spcPct val="0"/>
        </a:spcAft>
        <a:buChar char="»"/>
        <a:defRPr sz="2000">
          <a:solidFill>
            <a:schemeClr val="tx1"/>
          </a:solidFill>
          <a:latin typeface="Arial" pitchFamily="34" charset="0"/>
        </a:defRPr>
      </a:lvl9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ru-RU"/>
          </a:p>
        </p:txBody>
      </p:sp>
      <p:sp>
        <p:nvSpPr>
          <p:cNvPr id="41" name="PlaceHolder 2"/>
          <p:cNvSpPr>
            <a:spLocks noGrp="1"/>
          </p:cNvSpPr>
          <p:nvPr>
            <p:ph type="body"/>
          </p:nvPr>
        </p:nvSpPr>
        <p:spPr>
          <a:xfrm>
            <a:off x="457200" y="1600200"/>
            <a:ext cx="8229600" cy="4525963"/>
          </a:xfrm>
          <a:prstGeom prst="rect">
            <a:avLst/>
          </a:prstGeom>
        </p:spPr>
        <p:txBody>
          <a:bodyPr/>
          <a:lstStyle/>
          <a:p>
            <a:r>
              <a:rPr lang="en-US"/>
              <a:t>Click to edit the outline text format</a:t>
            </a:r>
            <a:endParaRPr/>
          </a:p>
          <a:p>
            <a:pPr lvl="1"/>
            <a:r>
              <a:rPr lang="en-US"/>
              <a:t>Second Outline Level</a:t>
            </a:r>
            <a:endParaRPr/>
          </a:p>
          <a:p>
            <a:pPr lvl="2"/>
            <a:r>
              <a:rPr lang="en-US"/>
              <a:t>Third Outline Level</a:t>
            </a:r>
            <a:endParaRPr/>
          </a:p>
          <a:p>
            <a:pPr lvl="3"/>
            <a:r>
              <a:rPr lang="en-US"/>
              <a:t>Fourth Outline Level</a:t>
            </a:r>
            <a:endParaRPr/>
          </a:p>
          <a:p>
            <a:pPr lvl="4"/>
            <a:r>
              <a:rPr lang="en-US"/>
              <a:t>Fifth Outline Level</a:t>
            </a:r>
            <a:endParaRPr/>
          </a:p>
          <a:p>
            <a:pPr lvl="5"/>
            <a:r>
              <a:rPr lang="en-US"/>
              <a:t>Sixth Outline Level</a:t>
            </a:r>
            <a:endParaRPr/>
          </a:p>
          <a:p>
            <a:r>
              <a:rPr lang="en-US"/>
              <a:t>Seventh Outline LevelClick to edit Master text styles</a:t>
            </a:r>
            <a:endParaRPr/>
          </a:p>
          <a:p>
            <a:pPr lvl="1"/>
            <a:r>
              <a:rPr lang="en-US"/>
              <a:t>Second level</a:t>
            </a:r>
            <a:endParaRPr/>
          </a:p>
          <a:p>
            <a:pPr lvl="2"/>
            <a:r>
              <a:rPr lang="en-US"/>
              <a:t>Third level</a:t>
            </a:r>
            <a:endParaRPr/>
          </a:p>
          <a:p>
            <a:pPr lvl="3"/>
            <a:r>
              <a:rPr lang="en-US"/>
              <a:t>Fourth level</a:t>
            </a:r>
            <a:endParaRPr/>
          </a:p>
          <a:p>
            <a:pPr lvl="4"/>
            <a:r>
              <a:rPr lang="en-US"/>
              <a:t>Fifth level</a:t>
            </a:r>
            <a:endParaRPr/>
          </a:p>
        </p:txBody>
      </p:sp>
      <p:sp>
        <p:nvSpPr>
          <p:cNvPr id="42" name="PlaceHolder 3"/>
          <p:cNvSpPr>
            <a:spLocks noGrp="1"/>
          </p:cNvSpPr>
          <p:nvPr>
            <p:ph type="dt"/>
          </p:nvPr>
        </p:nvSpPr>
        <p:spPr>
          <a:xfrm>
            <a:off x="457200" y="6356350"/>
            <a:ext cx="2133600" cy="365125"/>
          </a:xfrm>
          <a:prstGeom prst="rect">
            <a:avLst/>
          </a:prstGeom>
        </p:spPr>
        <p:txBody>
          <a:bodyPr anchor="ctr"/>
          <a:lstStyle>
            <a:lvl1pPr fontAlgn="auto">
              <a:spcBef>
                <a:spcPts val="0"/>
              </a:spcBef>
              <a:spcAft>
                <a:spcPts val="0"/>
              </a:spcAft>
              <a:defRPr sz="1200">
                <a:solidFill>
                  <a:srgbClr val="8B8B8B"/>
                </a:solidFill>
                <a:latin typeface="Calibri"/>
                <a:ea typeface="+mn-ea"/>
                <a:cs typeface="+mn-cs"/>
              </a:defRPr>
            </a:lvl1pPr>
          </a:lstStyle>
          <a:p>
            <a:pPr>
              <a:defRPr/>
            </a:pPr>
            <a:r>
              <a:rPr lang="ru-RU" smtClean="0"/>
              <a:t>29 декабря 2016</a:t>
            </a:r>
            <a:endParaRPr sz="1800">
              <a:solidFill>
                <a:schemeClr val="tx1"/>
              </a:solidFill>
              <a:latin typeface="+mn-lt"/>
            </a:endParaRPr>
          </a:p>
        </p:txBody>
      </p:sp>
      <p:sp>
        <p:nvSpPr>
          <p:cNvPr id="43" name="PlaceHolder 4"/>
          <p:cNvSpPr>
            <a:spLocks noGrp="1"/>
          </p:cNvSpPr>
          <p:nvPr>
            <p:ph type="ftr"/>
          </p:nvPr>
        </p:nvSpPr>
        <p:spPr>
          <a:xfrm>
            <a:off x="3124200" y="6356350"/>
            <a:ext cx="2895600" cy="365125"/>
          </a:xfrm>
          <a:prstGeom prst="rect">
            <a:avLst/>
          </a:prstGeom>
        </p:spPr>
        <p:txBody>
          <a:bodyPr anchor="ctr"/>
          <a:lstStyle>
            <a:lvl1pPr fontAlgn="auto">
              <a:spcBef>
                <a:spcPts val="0"/>
              </a:spcBef>
              <a:spcAft>
                <a:spcPts val="0"/>
              </a:spcAft>
              <a:defRPr>
                <a:latin typeface="+mn-lt"/>
                <a:ea typeface="+mn-ea"/>
                <a:cs typeface="+mn-cs"/>
              </a:defRPr>
            </a:lvl1pPr>
          </a:lstStyle>
          <a:p>
            <a:pPr>
              <a:defRPr/>
            </a:pPr>
            <a:r>
              <a:rPr lang="ru-RU" smtClean="0"/>
              <a:t>В.Кекелидзе: итоги ЛФВЭ</a:t>
            </a:r>
            <a:endParaRPr/>
          </a:p>
        </p:txBody>
      </p:sp>
      <p:sp>
        <p:nvSpPr>
          <p:cNvPr id="44" name="PlaceHolder 5"/>
          <p:cNvSpPr>
            <a:spLocks noGrp="1"/>
          </p:cNvSpPr>
          <p:nvPr>
            <p:ph type="sldNum"/>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B8B8B"/>
                </a:solidFill>
                <a:latin typeface="Calibri" charset="0"/>
                <a:cs typeface="DejaVu Sans" charset="0"/>
              </a:defRPr>
            </a:lvl1pPr>
          </a:lstStyle>
          <a:p>
            <a:pPr>
              <a:defRPr/>
            </a:pPr>
            <a:fld id="{435C1917-1AAE-8147-9EBC-0482141E56CB}" type="slidenum">
              <a:rPr lang="en-US"/>
              <a:pPr>
                <a:defRPr/>
              </a:pPr>
              <a:t>‹#›</a:t>
            </a:fld>
            <a:endParaRPr lang="en-US" sz="1800">
              <a:solidFill>
                <a:schemeClr val="tx1"/>
              </a:solidFill>
              <a:latin typeface="Arial" charset="0"/>
            </a:endParaRPr>
          </a:p>
        </p:txBody>
      </p:sp>
    </p:spTree>
  </p:cSld>
  <p:clrMap bg1="lt1" tx1="dk1" bg2="lt2" tx2="dk2" accent1="accent1" accent2="accent2" accent3="accent3" accent4="accent4" accent5="accent5" accent6="accent6" hlink="hlink" folHlink="folHlink"/>
  <p:sldLayoutIdLst>
    <p:sldLayoutId id="2147484530" r:id="rId1"/>
    <p:sldLayoutId id="2147484531" r:id="rId2"/>
    <p:sldLayoutId id="2147484532" r:id="rId3"/>
    <p:sldLayoutId id="2147484533" r:id="rId4"/>
    <p:sldLayoutId id="2147484534" r:id="rId5"/>
    <p:sldLayoutId id="2147484535" r:id="rId6"/>
    <p:sldLayoutId id="2147484536" r:id="rId7"/>
    <p:sldLayoutId id="2147484537" r:id="rId8"/>
    <p:sldLayoutId id="2147484538" r:id="rId9"/>
    <p:sldLayoutId id="2147484539" r:id="rId10"/>
    <p:sldLayoutId id="2147484540" r:id="rId11"/>
    <p:sldLayoutId id="2147484541" r:id="rId12"/>
    <p:sldLayoutId id="2147484601" r:id="rId13"/>
    <p:sldLayoutId id="2147484604" r:id="rId14"/>
    <p:sldLayoutId id="2147484605" r:id="rId15"/>
  </p:sldLayoutIdLst>
  <p:hf hdr="0"/>
  <p:txStyles>
    <p:titleStyle>
      <a:lvl1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itchFamily="34"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pitchFamily="34" charset="0"/>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Arial" pitchFamily="34" charset="0"/>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Arial" pitchFamily="34" charset="0"/>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Arial" pitchFamily="34" charset="0"/>
        </a:defRPr>
      </a:lvl6pPr>
      <a:lvl7pPr marL="2971800" indent="-228600" algn="l" rtl="0" eaLnBrk="0" fontAlgn="base" hangingPunct="0">
        <a:spcBef>
          <a:spcPct val="20000"/>
        </a:spcBef>
        <a:spcAft>
          <a:spcPct val="0"/>
        </a:spcAft>
        <a:buChar char="»"/>
        <a:defRPr sz="2000">
          <a:solidFill>
            <a:schemeClr val="tx1"/>
          </a:solidFill>
          <a:latin typeface="Arial" pitchFamily="34" charset="0"/>
        </a:defRPr>
      </a:lvl7pPr>
      <a:lvl8pPr marL="3429000" indent="-228600" algn="l" rtl="0" eaLnBrk="0" fontAlgn="base" hangingPunct="0">
        <a:spcBef>
          <a:spcPct val="20000"/>
        </a:spcBef>
        <a:spcAft>
          <a:spcPct val="0"/>
        </a:spcAft>
        <a:buChar char="»"/>
        <a:defRPr sz="2000">
          <a:solidFill>
            <a:schemeClr val="tx1"/>
          </a:solidFill>
          <a:latin typeface="Arial" pitchFamily="34" charset="0"/>
        </a:defRPr>
      </a:lvl8pPr>
      <a:lvl9pPr marL="3886200" indent="-228600" algn="l" rtl="0" eaLnBrk="0" fontAlgn="base" hangingPunct="0">
        <a:spcBef>
          <a:spcPct val="20000"/>
        </a:spcBef>
        <a:spcAft>
          <a:spcPct val="0"/>
        </a:spcAft>
        <a:buChar char="»"/>
        <a:defRPr sz="2000">
          <a:solidFill>
            <a:schemeClr val="tx1"/>
          </a:solidFill>
          <a:latin typeface="Arial" pitchFamily="34" charset="0"/>
        </a:defRPr>
      </a:lvl9pPr>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 name="PlaceHolder 1"/>
          <p:cNvSpPr>
            <a:spLocks noGrp="1"/>
          </p:cNvSpPr>
          <p:nvPr>
            <p:ph type="dt"/>
          </p:nvPr>
        </p:nvSpPr>
        <p:spPr>
          <a:xfrm>
            <a:off x="457200" y="6356350"/>
            <a:ext cx="2133600" cy="365125"/>
          </a:xfrm>
          <a:prstGeom prst="rect">
            <a:avLst/>
          </a:prstGeom>
        </p:spPr>
        <p:txBody>
          <a:bodyPr anchor="ctr"/>
          <a:lstStyle>
            <a:lvl1pPr fontAlgn="auto">
              <a:spcBef>
                <a:spcPts val="0"/>
              </a:spcBef>
              <a:spcAft>
                <a:spcPts val="0"/>
              </a:spcAft>
              <a:defRPr sz="1200">
                <a:solidFill>
                  <a:srgbClr val="8B8B8B"/>
                </a:solidFill>
                <a:latin typeface="Calibri"/>
                <a:ea typeface="+mn-ea"/>
                <a:cs typeface="+mn-cs"/>
              </a:defRPr>
            </a:lvl1pPr>
          </a:lstStyle>
          <a:p>
            <a:pPr>
              <a:defRPr/>
            </a:pPr>
            <a:r>
              <a:rPr lang="ru-RU" smtClean="0"/>
              <a:t>29 декабря 2016</a:t>
            </a:r>
            <a:endParaRPr sz="1800">
              <a:solidFill>
                <a:schemeClr val="tx1"/>
              </a:solidFill>
              <a:latin typeface="+mn-lt"/>
            </a:endParaRPr>
          </a:p>
        </p:txBody>
      </p:sp>
      <p:sp>
        <p:nvSpPr>
          <p:cNvPr id="80" name="PlaceHolder 2"/>
          <p:cNvSpPr>
            <a:spLocks noGrp="1"/>
          </p:cNvSpPr>
          <p:nvPr>
            <p:ph type="ftr"/>
          </p:nvPr>
        </p:nvSpPr>
        <p:spPr>
          <a:xfrm>
            <a:off x="3124200" y="6356350"/>
            <a:ext cx="2895600" cy="365125"/>
          </a:xfrm>
          <a:prstGeom prst="rect">
            <a:avLst/>
          </a:prstGeom>
        </p:spPr>
        <p:txBody>
          <a:bodyPr anchor="ctr"/>
          <a:lstStyle>
            <a:lvl1pPr fontAlgn="auto">
              <a:spcBef>
                <a:spcPts val="0"/>
              </a:spcBef>
              <a:spcAft>
                <a:spcPts val="0"/>
              </a:spcAft>
              <a:defRPr>
                <a:latin typeface="+mn-lt"/>
                <a:ea typeface="+mn-ea"/>
                <a:cs typeface="+mn-cs"/>
              </a:defRPr>
            </a:lvl1pPr>
          </a:lstStyle>
          <a:p>
            <a:pPr>
              <a:defRPr/>
            </a:pPr>
            <a:r>
              <a:rPr lang="ru-RU" smtClean="0"/>
              <a:t>В.Кекелидзе: итоги ЛФВЭ</a:t>
            </a:r>
            <a:endParaRPr/>
          </a:p>
        </p:txBody>
      </p:sp>
      <p:sp>
        <p:nvSpPr>
          <p:cNvPr id="81" name="PlaceHolder 3"/>
          <p:cNvSpPr>
            <a:spLocks noGrp="1"/>
          </p:cNvSpPr>
          <p:nvPr>
            <p:ph type="sldNum"/>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B8B8B"/>
                </a:solidFill>
                <a:latin typeface="Calibri" charset="0"/>
                <a:cs typeface="DejaVu Sans" charset="0"/>
              </a:defRPr>
            </a:lvl1pPr>
          </a:lstStyle>
          <a:p>
            <a:pPr>
              <a:defRPr/>
            </a:pPr>
            <a:fld id="{8EC1C309-3BCE-2A40-AEFB-D7FFB45F33E9}" type="slidenum">
              <a:rPr lang="en-US"/>
              <a:pPr>
                <a:defRPr/>
              </a:pPr>
              <a:t>‹#›</a:t>
            </a:fld>
            <a:endParaRPr lang="en-US" sz="1800">
              <a:solidFill>
                <a:schemeClr val="tx1"/>
              </a:solidFill>
              <a:latin typeface="Arial" charset="0"/>
            </a:endParaRPr>
          </a:p>
        </p:txBody>
      </p:sp>
      <p:sp>
        <p:nvSpPr>
          <p:cNvPr id="5125" name="PlaceHolder 4"/>
          <p:cNvSpPr>
            <a:spLocks noGrp="1"/>
          </p:cNvSpPr>
          <p:nvPr>
            <p:ph type="title"/>
          </p:nvPr>
        </p:nvSpPr>
        <p:spPr bwMode="auto">
          <a:xfrm>
            <a:off x="457200" y="273050"/>
            <a:ext cx="8229600" cy="11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t>Click to edit the title text format</a:t>
            </a:r>
            <a:endParaRPr lang="ru-RU"/>
          </a:p>
        </p:txBody>
      </p:sp>
      <p:sp>
        <p:nvSpPr>
          <p:cNvPr id="83" name="PlaceHolder 5"/>
          <p:cNvSpPr>
            <a:spLocks noGrp="1"/>
          </p:cNvSpPr>
          <p:nvPr>
            <p:ph type="body"/>
          </p:nvPr>
        </p:nvSpPr>
        <p:spPr>
          <a:xfrm>
            <a:off x="457200" y="1604963"/>
            <a:ext cx="8229600" cy="3976687"/>
          </a:xfrm>
          <a:prstGeom prst="rect">
            <a:avLst/>
          </a:prstGeom>
        </p:spPr>
        <p:txBody>
          <a:bodyPr lIns="0" tIns="0" rIns="0" bIns="0"/>
          <a:lstStyle/>
          <a:p>
            <a:r>
              <a:rPr lang="en-US"/>
              <a:t>Click to edit the outline text format</a:t>
            </a:r>
            <a:endParaRPr/>
          </a:p>
          <a:p>
            <a:pPr lvl="1"/>
            <a:r>
              <a:rPr lang="en-US"/>
              <a:t>Second Outline Level</a:t>
            </a:r>
            <a:endParaRPr/>
          </a:p>
          <a:p>
            <a:pPr lvl="2"/>
            <a:r>
              <a:rPr lang="en-US"/>
              <a:t>Third Outline Level</a:t>
            </a:r>
            <a:endParaRPr/>
          </a:p>
          <a:p>
            <a:pPr lvl="3"/>
            <a:r>
              <a:rPr lang="en-US"/>
              <a:t>Fourth Outline Level</a:t>
            </a:r>
            <a:endParaRPr/>
          </a:p>
          <a:p>
            <a:pPr lvl="4"/>
            <a:r>
              <a:rPr lang="en-US"/>
              <a:t>Fifth Outline Level</a:t>
            </a:r>
            <a:endParaRPr/>
          </a:p>
          <a:p>
            <a:pPr lvl="5"/>
            <a:r>
              <a:rPr lang="en-US"/>
              <a:t>Sixth Outline Level</a:t>
            </a:r>
            <a:endParaRPr/>
          </a:p>
          <a:p>
            <a:pPr lvl="6"/>
            <a:r>
              <a:rPr lang="en-US"/>
              <a:t>Seventh Outline Level</a:t>
            </a:r>
            <a:endParaRPr/>
          </a:p>
        </p:txBody>
      </p:sp>
    </p:spTree>
  </p:cSld>
  <p:clrMap bg1="lt1" tx1="dk1" bg2="lt2" tx2="dk2" accent1="accent1" accent2="accent2" accent3="accent3" accent4="accent4" accent5="accent5" accent6="accent6" hlink="hlink" folHlink="folHlink"/>
  <p:sldLayoutIdLst>
    <p:sldLayoutId id="2147484542" r:id="rId1"/>
    <p:sldLayoutId id="2147484543" r:id="rId2"/>
    <p:sldLayoutId id="2147484544" r:id="rId3"/>
    <p:sldLayoutId id="2147484545" r:id="rId4"/>
    <p:sldLayoutId id="2147484546" r:id="rId5"/>
    <p:sldLayoutId id="2147484547" r:id="rId6"/>
    <p:sldLayoutId id="2147484548" r:id="rId7"/>
    <p:sldLayoutId id="2147484549" r:id="rId8"/>
    <p:sldLayoutId id="2147484550" r:id="rId9"/>
    <p:sldLayoutId id="2147484551" r:id="rId10"/>
    <p:sldLayoutId id="2147484552" r:id="rId11"/>
    <p:sldLayoutId id="2147484553" r:id="rId12"/>
    <p:sldLayoutId id="2147484594" r:id="rId13"/>
    <p:sldLayoutId id="2147484600" r:id="rId14"/>
  </p:sldLayoutIdLst>
  <p:hf hdr="0"/>
  <p:txStyles>
    <p:titleStyle>
      <a:lvl1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itchFamily="34"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pitchFamily="34" charset="0"/>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Arial" pitchFamily="34" charset="0"/>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Arial" pitchFamily="34" charset="0"/>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Arial" pitchFamily="34" charset="0"/>
        </a:defRPr>
      </a:lvl6pPr>
      <a:lvl7pPr marL="2971800" indent="-228600" algn="l" rtl="0" eaLnBrk="0" fontAlgn="base" hangingPunct="0">
        <a:spcBef>
          <a:spcPct val="20000"/>
        </a:spcBef>
        <a:spcAft>
          <a:spcPct val="0"/>
        </a:spcAft>
        <a:buChar char="»"/>
        <a:defRPr sz="2000">
          <a:solidFill>
            <a:schemeClr val="tx1"/>
          </a:solidFill>
          <a:latin typeface="Arial" pitchFamily="34" charset="0"/>
        </a:defRPr>
      </a:lvl7pPr>
      <a:lvl8pPr marL="3429000" indent="-228600" algn="l" rtl="0" eaLnBrk="0" fontAlgn="base" hangingPunct="0">
        <a:spcBef>
          <a:spcPct val="20000"/>
        </a:spcBef>
        <a:spcAft>
          <a:spcPct val="0"/>
        </a:spcAft>
        <a:buChar char="»"/>
        <a:defRPr sz="2000">
          <a:solidFill>
            <a:schemeClr val="tx1"/>
          </a:solidFill>
          <a:latin typeface="Arial" pitchFamily="34" charset="0"/>
        </a:defRPr>
      </a:lvl8pPr>
      <a:lvl9pPr marL="3886200" indent="-228600" algn="l" rtl="0" eaLnBrk="0" fontAlgn="base" hangingPunct="0">
        <a:spcBef>
          <a:spcPct val="20000"/>
        </a:spcBef>
        <a:spcAft>
          <a:spcPct val="0"/>
        </a:spcAft>
        <a:buChar char="»"/>
        <a:defRPr sz="2000">
          <a:solidFill>
            <a:schemeClr val="tx1"/>
          </a:solidFill>
          <a:latin typeface="Arial" pitchFamily="34" charset="0"/>
        </a:defRPr>
      </a:lvl9pPr>
    </p:bodyStyle>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jpeg"/><Relationship Id="rId5" Type="http://schemas.openxmlformats.org/officeDocument/2006/relationships/image" Target="../media/image40.jpeg"/><Relationship Id="rId6" Type="http://schemas.openxmlformats.org/officeDocument/2006/relationships/image" Target="../media/image41.png"/><Relationship Id="rId7" Type="http://schemas.openxmlformats.org/officeDocument/2006/relationships/image" Target="../media/image42.png"/><Relationship Id="rId1" Type="http://schemas.openxmlformats.org/officeDocument/2006/relationships/slideLayout" Target="../slideLayouts/slideLayout1.xml"/><Relationship Id="rId2" Type="http://schemas.openxmlformats.org/officeDocument/2006/relationships/image" Target="../media/image37.jpeg"/></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1" Type="http://schemas.openxmlformats.org/officeDocument/2006/relationships/slideLayout" Target="../slideLayouts/slideLayout3.xml"/><Relationship Id="rId2" Type="http://schemas.openxmlformats.org/officeDocument/2006/relationships/image" Target="../media/image43.jpeg"/></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1" Type="http://schemas.openxmlformats.org/officeDocument/2006/relationships/slideLayout" Target="../slideLayouts/slideLayout41.xml"/><Relationship Id="rId2" Type="http://schemas.openxmlformats.org/officeDocument/2006/relationships/image" Target="../media/image4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xml"/><Relationship Id="rId3" Type="http://schemas.openxmlformats.org/officeDocument/2006/relationships/image" Target="../media/image5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xml"/><Relationship Id="rId3" Type="http://schemas.openxmlformats.org/officeDocument/2006/relationships/image" Target="../media/image52.tiff"/></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jpeg"/><Relationship Id="rId1" Type="http://schemas.openxmlformats.org/officeDocument/2006/relationships/slideLayout" Target="../slideLayouts/slideLayout29.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xml"/><Relationship Id="rId3" Type="http://schemas.openxmlformats.org/officeDocument/2006/relationships/image" Target="../media/image55.jpe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56.png"/><Relationship Id="rId5" Type="http://schemas.openxmlformats.org/officeDocument/2006/relationships/image" Target="../media/image57.jpeg"/><Relationship Id="rId6" Type="http://schemas.openxmlformats.org/officeDocument/2006/relationships/hyperlink" Target="http://aculina.jinr.ru/acc-2.php" TargetMode="External"/><Relationship Id="rId7" Type="http://schemas.openxmlformats.org/officeDocument/2006/relationships/image" Target="../media/image58.png"/><Relationship Id="rId8" Type="http://schemas.openxmlformats.org/officeDocument/2006/relationships/image" Target="../media/image59.jpeg"/><Relationship Id="rId1" Type="http://schemas.openxmlformats.org/officeDocument/2006/relationships/vmlDrawing" Target="../drawings/vmlDrawing1.vml"/><Relationship Id="rId2"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9.xml"/><Relationship Id="rId3" Type="http://schemas.openxmlformats.org/officeDocument/2006/relationships/image" Target="../media/image60.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oleObject" Target="../embeddings/oleObject2.bin"/><Relationship Id="rId8" Type="http://schemas.openxmlformats.org/officeDocument/2006/relationships/image" Target="../media/image61.emf"/><Relationship Id="rId1" Type="http://schemas.openxmlformats.org/officeDocument/2006/relationships/vmlDrawing" Target="../drawings/vmlDrawing2.vml"/><Relationship Id="rId2"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42.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png"/><Relationship Id="rId1" Type="http://schemas.openxmlformats.org/officeDocument/2006/relationships/slideLayout" Target="../slideLayouts/slideLayout42.xml"/><Relationship Id="rId2"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3.xml"/><Relationship Id="rId3" Type="http://schemas.openxmlformats.org/officeDocument/2006/relationships/image" Target="../media/image6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4.xml"/><Relationship Id="rId3" Type="http://schemas.openxmlformats.org/officeDocument/2006/relationships/image" Target="../media/image70.jpe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jpeg"/><Relationship Id="rId5" Type="http://schemas.openxmlformats.org/officeDocument/2006/relationships/image" Target="../media/image73.emf"/><Relationship Id="rId1" Type="http://schemas.openxmlformats.org/officeDocument/2006/relationships/slideLayout" Target="../slideLayouts/slideLayout42.xml"/><Relationship Id="rId2"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74.png"/><Relationship Id="rId3" Type="http://schemas.openxmlformats.org/officeDocument/2006/relationships/image" Target="../media/image7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76.jpeg"/></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6" Type="http://schemas.openxmlformats.org/officeDocument/2006/relationships/image" Target="../media/image80.jpeg"/><Relationship Id="rId7" Type="http://schemas.openxmlformats.org/officeDocument/2006/relationships/image" Target="../media/image81.jpeg"/><Relationship Id="rId1" Type="http://schemas.openxmlformats.org/officeDocument/2006/relationships/slideLayout" Target="../slideLayouts/slideLayout15.xml"/><Relationship Id="rId2" Type="http://schemas.openxmlformats.org/officeDocument/2006/relationships/notesSlide" Target="../notesSlides/notesSlide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82.png"/></Relationships>
</file>

<file path=ppt/slides/_rels/slide29.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emf"/><Relationship Id="rId7" Type="http://schemas.openxmlformats.org/officeDocument/2006/relationships/image" Target="../media/image87.jpeg"/><Relationship Id="rId1" Type="http://schemas.openxmlformats.org/officeDocument/2006/relationships/slideLayout" Target="../slideLayouts/slideLayout26.xml"/><Relationship Id="rId2"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8.jpeg"/><Relationship Id="rId3" Type="http://schemas.openxmlformats.org/officeDocument/2006/relationships/image" Target="../media/image9.emf"/></Relationships>
</file>

<file path=ppt/slides/_rels/slide30.xml.rels><?xml version="1.0" encoding="UTF-8" standalone="yes"?>
<Relationships xmlns="http://schemas.openxmlformats.org/package/2006/relationships"><Relationship Id="rId3" Type="http://schemas.openxmlformats.org/officeDocument/2006/relationships/image" Target="../media/image89.jpeg"/><Relationship Id="rId4" Type="http://schemas.openxmlformats.org/officeDocument/2006/relationships/image" Target="../media/image90.jpeg"/><Relationship Id="rId1" Type="http://schemas.openxmlformats.org/officeDocument/2006/relationships/slideLayout" Target="../slideLayouts/slideLayout26.xml"/><Relationship Id="rId2" Type="http://schemas.openxmlformats.org/officeDocument/2006/relationships/image" Target="../media/image88.png"/></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18.xml"/><Relationship Id="rId2" Type="http://schemas.openxmlformats.org/officeDocument/2006/relationships/diagramData" Target="../diagrams/data1.xml"/></Relationships>
</file>

<file path=ppt/slides/_rels/slide32.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100.png"/><Relationship Id="rId6" Type="http://schemas.openxmlformats.org/officeDocument/2006/relationships/image" Target="../media/image101.jpeg"/><Relationship Id="rId7" Type="http://schemas.openxmlformats.org/officeDocument/2006/relationships/image" Target="../media/image102.png"/><Relationship Id="rId1" Type="http://schemas.openxmlformats.org/officeDocument/2006/relationships/slideLayout" Target="../slideLayouts/slideLayout26.xml"/><Relationship Id="rId2" Type="http://schemas.openxmlformats.org/officeDocument/2006/relationships/image" Target="../media/image9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103.jpeg"/><Relationship Id="rId3" Type="http://schemas.openxmlformats.org/officeDocument/2006/relationships/image" Target="../media/image104.png"/></Relationships>
</file>

<file path=ppt/slides/_rels/slide34.xml.rels><?xml version="1.0" encoding="UTF-8" standalone="yes"?>
<Relationships xmlns="http://schemas.openxmlformats.org/package/2006/relationships"><Relationship Id="rId3" Type="http://schemas.openxmlformats.org/officeDocument/2006/relationships/image" Target="../media/image106.jpeg"/><Relationship Id="rId4" Type="http://schemas.openxmlformats.org/officeDocument/2006/relationships/image" Target="../media/image107.jpeg"/><Relationship Id="rId5" Type="http://schemas.openxmlformats.org/officeDocument/2006/relationships/image" Target="../media/image108.jpeg"/><Relationship Id="rId6" Type="http://schemas.openxmlformats.org/officeDocument/2006/relationships/image" Target="../media/image109.jpeg"/><Relationship Id="rId1" Type="http://schemas.openxmlformats.org/officeDocument/2006/relationships/slideLayout" Target="../slideLayouts/slideLayout14.xml"/><Relationship Id="rId2" Type="http://schemas.openxmlformats.org/officeDocument/2006/relationships/image" Target="../media/image105.png"/></Relationships>
</file>

<file path=ppt/slides/_rels/slide35.xml.rels><?xml version="1.0" encoding="UTF-8" standalone="yes"?>
<Relationships xmlns="http://schemas.openxmlformats.org/package/2006/relationships"><Relationship Id="rId3" Type="http://schemas.openxmlformats.org/officeDocument/2006/relationships/image" Target="../media/image110.jpeg"/><Relationship Id="rId4" Type="http://schemas.openxmlformats.org/officeDocument/2006/relationships/image" Target="../media/image111.jpeg"/><Relationship Id="rId5" Type="http://schemas.openxmlformats.org/officeDocument/2006/relationships/image" Target="../media/image112.jpeg"/><Relationship Id="rId6" Type="http://schemas.openxmlformats.org/officeDocument/2006/relationships/image" Target="../media/image113.jpeg"/><Relationship Id="rId7" Type="http://schemas.openxmlformats.org/officeDocument/2006/relationships/image" Target="../media/image114.jpeg"/><Relationship Id="rId8" Type="http://schemas.openxmlformats.org/officeDocument/2006/relationships/image" Target="../media/image115.jpeg"/><Relationship Id="rId9" Type="http://schemas.openxmlformats.org/officeDocument/2006/relationships/image" Target="../media/image116.jpeg"/><Relationship Id="rId10" Type="http://schemas.openxmlformats.org/officeDocument/2006/relationships/image" Target="../media/image117.jpeg"/><Relationship Id="rId11" Type="http://schemas.openxmlformats.org/officeDocument/2006/relationships/image" Target="../media/image118.jpeg"/><Relationship Id="rId1" Type="http://schemas.openxmlformats.org/officeDocument/2006/relationships/slideLayout" Target="../slideLayouts/slideLayout18.xml"/><Relationship Id="rId2" Type="http://schemas.openxmlformats.org/officeDocument/2006/relationships/notesSlide" Target="../notesSlides/notesSlide19.xml"/></Relationships>
</file>

<file path=ppt/slides/_rels/slide36.xml.rels><?xml version="1.0" encoding="UTF-8" standalone="yes"?>
<Relationships xmlns="http://schemas.openxmlformats.org/package/2006/relationships"><Relationship Id="rId3" Type="http://schemas.openxmlformats.org/officeDocument/2006/relationships/image" Target="../media/image119.jpeg"/><Relationship Id="rId4" Type="http://schemas.openxmlformats.org/officeDocument/2006/relationships/image" Target="../media/image120.jpeg"/><Relationship Id="rId1" Type="http://schemas.openxmlformats.org/officeDocument/2006/relationships/slideLayout" Target="../slideLayouts/slideLayout18.xml"/><Relationship Id="rId2" Type="http://schemas.openxmlformats.org/officeDocument/2006/relationships/notesSlide" Target="../notesSlides/notesSlide20.xml"/></Relationships>
</file>

<file path=ppt/slides/_rels/slide37.xml.rels><?xml version="1.0" encoding="UTF-8" standalone="yes"?>
<Relationships xmlns="http://schemas.openxmlformats.org/package/2006/relationships"><Relationship Id="rId3" Type="http://schemas.openxmlformats.org/officeDocument/2006/relationships/image" Target="../media/image121.jpeg"/><Relationship Id="rId4" Type="http://schemas.openxmlformats.org/officeDocument/2006/relationships/image" Target="../media/image122.jpeg"/><Relationship Id="rId5" Type="http://schemas.openxmlformats.org/officeDocument/2006/relationships/image" Target="../media/image123.jpeg"/><Relationship Id="rId1" Type="http://schemas.openxmlformats.org/officeDocument/2006/relationships/slideLayout" Target="../slideLayouts/slideLayout28.xml"/><Relationship Id="rId2" Type="http://schemas.openxmlformats.org/officeDocument/2006/relationships/notesSlide" Target="../notesSlides/notesSlide21.xml"/></Relationships>
</file>

<file path=ppt/slides/_rels/slide38.xml.rels><?xml version="1.0" encoding="UTF-8" standalone="yes"?>
<Relationships xmlns="http://schemas.openxmlformats.org/package/2006/relationships"><Relationship Id="rId3" Type="http://schemas.openxmlformats.org/officeDocument/2006/relationships/image" Target="../media/image125.jpeg"/><Relationship Id="rId4" Type="http://schemas.openxmlformats.org/officeDocument/2006/relationships/image" Target="../media/image126.png"/><Relationship Id="rId1" Type="http://schemas.openxmlformats.org/officeDocument/2006/relationships/slideLayout" Target="../slideLayouts/slideLayout18.xml"/><Relationship Id="rId2" Type="http://schemas.openxmlformats.org/officeDocument/2006/relationships/image" Target="../media/image12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27.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1" Type="http://schemas.openxmlformats.org/officeDocument/2006/relationships/slideLayout" Target="../slideLayouts/slideLayout31.xml"/><Relationship Id="rId2"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image" Target="../media/image129.png"/><Relationship Id="rId5" Type="http://schemas.openxmlformats.org/officeDocument/2006/relationships/image" Target="../media/image130.png"/><Relationship Id="rId6" Type="http://schemas.openxmlformats.org/officeDocument/2006/relationships/oleObject" Target="../embeddings/oleObject3.bin"/><Relationship Id="rId7" Type="http://schemas.openxmlformats.org/officeDocument/2006/relationships/image" Target="../media/image128.png"/><Relationship Id="rId8" Type="http://schemas.openxmlformats.org/officeDocument/2006/relationships/image" Target="../media/image131.png"/><Relationship Id="rId9" Type="http://schemas.openxmlformats.org/officeDocument/2006/relationships/image" Target="../media/image132.png"/><Relationship Id="rId1" Type="http://schemas.openxmlformats.org/officeDocument/2006/relationships/vmlDrawing" Target="../drawings/vmlDrawing3.vml"/><Relationship Id="rId2"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134.jpeg"/><Relationship Id="rId4" Type="http://schemas.openxmlformats.org/officeDocument/2006/relationships/image" Target="../media/image135.jpeg"/><Relationship Id="rId5" Type="http://schemas.openxmlformats.org/officeDocument/2006/relationships/image" Target="../media/image136.jpeg"/><Relationship Id="rId1" Type="http://schemas.openxmlformats.org/officeDocument/2006/relationships/slideLayout" Target="../slideLayouts/slideLayout26.xml"/><Relationship Id="rId2" Type="http://schemas.openxmlformats.org/officeDocument/2006/relationships/image" Target="../media/image133.jpeg"/></Relationships>
</file>

<file path=ppt/slides/_rels/slide42.xml.rels><?xml version="1.0" encoding="UTF-8" standalone="yes"?>
<Relationships xmlns="http://schemas.openxmlformats.org/package/2006/relationships"><Relationship Id="rId3" Type="http://schemas.openxmlformats.org/officeDocument/2006/relationships/image" Target="../media/image138.jpeg"/><Relationship Id="rId4" Type="http://schemas.openxmlformats.org/officeDocument/2006/relationships/image" Target="../media/image139.png"/><Relationship Id="rId5" Type="http://schemas.openxmlformats.org/officeDocument/2006/relationships/image" Target="../media/image140.jpeg"/><Relationship Id="rId6" Type="http://schemas.openxmlformats.org/officeDocument/2006/relationships/image" Target="../media/image141.jpeg"/><Relationship Id="rId1" Type="http://schemas.openxmlformats.org/officeDocument/2006/relationships/slideLayout" Target="../slideLayouts/slideLayout15.xml"/><Relationship Id="rId2" Type="http://schemas.openxmlformats.org/officeDocument/2006/relationships/image" Target="../media/image137.jpeg"/></Relationships>
</file>

<file path=ppt/slides/_rels/slide43.xml.rels><?xml version="1.0" encoding="UTF-8" standalone="yes"?>
<Relationships xmlns="http://schemas.openxmlformats.org/package/2006/relationships"><Relationship Id="rId3" Type="http://schemas.openxmlformats.org/officeDocument/2006/relationships/image" Target="../media/image142.jpeg"/><Relationship Id="rId4" Type="http://schemas.openxmlformats.org/officeDocument/2006/relationships/image" Target="../media/image143.jpeg"/><Relationship Id="rId5" Type="http://schemas.openxmlformats.org/officeDocument/2006/relationships/image" Target="../media/image144.jpeg"/><Relationship Id="rId6" Type="http://schemas.openxmlformats.org/officeDocument/2006/relationships/image" Target="../media/image145.jpeg"/><Relationship Id="rId1" Type="http://schemas.openxmlformats.org/officeDocument/2006/relationships/slideLayout" Target="../slideLayouts/slideLayout14.xml"/><Relationship Id="rId2" Type="http://schemas.openxmlformats.org/officeDocument/2006/relationships/notesSlide" Target="../notesSlides/notesSlide23.xml"/></Relationships>
</file>

<file path=ppt/slides/_rels/slide44.xml.rels><?xml version="1.0" encoding="UTF-8" standalone="yes"?>
<Relationships xmlns="http://schemas.openxmlformats.org/package/2006/relationships"><Relationship Id="rId3" Type="http://schemas.openxmlformats.org/officeDocument/2006/relationships/image" Target="../media/image146.png"/><Relationship Id="rId4" Type="http://schemas.openxmlformats.org/officeDocument/2006/relationships/image" Target="../media/image147.png"/><Relationship Id="rId5" Type="http://schemas.openxmlformats.org/officeDocument/2006/relationships/image" Target="../media/image148.jpeg"/><Relationship Id="rId6" Type="http://schemas.openxmlformats.org/officeDocument/2006/relationships/image" Target="../media/image149.jpeg"/><Relationship Id="rId7" Type="http://schemas.openxmlformats.org/officeDocument/2006/relationships/image" Target="../media/image150.png"/><Relationship Id="rId8" Type="http://schemas.openxmlformats.org/officeDocument/2006/relationships/image" Target="../media/image151.png"/><Relationship Id="rId9" Type="http://schemas.openxmlformats.org/officeDocument/2006/relationships/image" Target="../media/image152.png"/><Relationship Id="rId1" Type="http://schemas.openxmlformats.org/officeDocument/2006/relationships/slideLayout" Target="../slideLayouts/slideLayout14.xml"/><Relationship Id="rId2" Type="http://schemas.openxmlformats.org/officeDocument/2006/relationships/notesSlide" Target="../notesSlides/notesSlide24.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png"/><Relationship Id="rId5" Type="http://schemas.openxmlformats.org/officeDocument/2006/relationships/image" Target="../media/image17.jpeg"/><Relationship Id="rId1" Type="http://schemas.openxmlformats.org/officeDocument/2006/relationships/slideLayout" Target="../slideLayouts/slideLayout29.xml"/><Relationship Id="rId2"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1.png"/><Relationship Id="rId7"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jpeg"/><Relationship Id="rId6" Type="http://schemas.openxmlformats.org/officeDocument/2006/relationships/image" Target="../media/image27.png"/><Relationship Id="rId7"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image" Target="../media/image32.png"/><Relationship Id="rId7" Type="http://schemas.microsoft.com/office/2007/relationships/hdphoto" Target="../media/hdphoto1.wdp"/><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35.png"/><Relationship Id="rId11"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ICA_scheme_v_2.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67544" y="2007240"/>
            <a:ext cx="8676488" cy="4878143"/>
          </a:xfrm>
          <a:prstGeom prst="rect">
            <a:avLst/>
          </a:prstGeom>
        </p:spPr>
      </p:pic>
      <p:sp>
        <p:nvSpPr>
          <p:cNvPr id="5" name="TextBox 4"/>
          <p:cNvSpPr txBox="1"/>
          <p:nvPr/>
        </p:nvSpPr>
        <p:spPr>
          <a:xfrm>
            <a:off x="3995936" y="-27384"/>
            <a:ext cx="5205564" cy="2092881"/>
          </a:xfrm>
          <a:prstGeom prst="rect">
            <a:avLst/>
          </a:prstGeom>
          <a:noFill/>
        </p:spPr>
        <p:txBody>
          <a:bodyPr wrap="square" rtlCol="0">
            <a:spAutoFit/>
          </a:bodyPr>
          <a:lstStyle/>
          <a:p>
            <a:r>
              <a:rPr lang="en-US" b="1" dirty="0" smtClean="0">
                <a:solidFill>
                  <a:srgbClr val="000090"/>
                </a:solidFill>
              </a:rPr>
              <a:t>NICA complex research infrastructure:</a:t>
            </a:r>
          </a:p>
          <a:p>
            <a:endParaRPr lang="en-US" sz="1600" b="1" dirty="0" smtClean="0">
              <a:solidFill>
                <a:srgbClr val="000090"/>
              </a:solidFill>
            </a:endParaRPr>
          </a:p>
          <a:p>
            <a:r>
              <a:rPr lang="en-US" sz="1600" b="1" dirty="0" smtClean="0">
                <a:solidFill>
                  <a:srgbClr val="000090"/>
                </a:solidFill>
              </a:rPr>
              <a:t>1</a:t>
            </a:r>
            <a:r>
              <a:rPr lang="en-US" sz="1600" b="1" baseline="30000" dirty="0" smtClean="0">
                <a:solidFill>
                  <a:srgbClr val="000090"/>
                </a:solidFill>
              </a:rPr>
              <a:t>st</a:t>
            </a:r>
            <a:r>
              <a:rPr lang="en-US" sz="1600" b="1" dirty="0" smtClean="0">
                <a:solidFill>
                  <a:srgbClr val="000090"/>
                </a:solidFill>
              </a:rPr>
              <a:t> stage:</a:t>
            </a:r>
          </a:p>
          <a:p>
            <a:r>
              <a:rPr lang="en-US" sz="1600" dirty="0" smtClean="0">
                <a:solidFill>
                  <a:srgbClr val="000090"/>
                </a:solidFill>
              </a:rPr>
              <a:t>Injection complex: ion sources &amp; linear accelerators;</a:t>
            </a:r>
          </a:p>
          <a:p>
            <a:r>
              <a:rPr lang="en-US" sz="1600" dirty="0" smtClean="0">
                <a:solidFill>
                  <a:srgbClr val="000090"/>
                </a:solidFill>
              </a:rPr>
              <a:t>Booster, </a:t>
            </a:r>
            <a:r>
              <a:rPr lang="en-US" sz="1600" dirty="0" err="1" smtClean="0">
                <a:solidFill>
                  <a:srgbClr val="000090"/>
                </a:solidFill>
              </a:rPr>
              <a:t>Nuclotron</a:t>
            </a:r>
            <a:r>
              <a:rPr lang="en-US" sz="1600" dirty="0">
                <a:solidFill>
                  <a:srgbClr val="000090"/>
                </a:solidFill>
              </a:rPr>
              <a:t> </a:t>
            </a:r>
            <a:r>
              <a:rPr lang="en-US" sz="1600" dirty="0" smtClean="0">
                <a:solidFill>
                  <a:srgbClr val="000090"/>
                </a:solidFill>
              </a:rPr>
              <a:t>&amp;Collider rings;</a:t>
            </a:r>
          </a:p>
          <a:p>
            <a:r>
              <a:rPr lang="en-US" sz="1600" dirty="0" smtClean="0">
                <a:solidFill>
                  <a:srgbClr val="000090"/>
                </a:solidFill>
              </a:rPr>
              <a:t>BM@N &amp; MPD detectors.</a:t>
            </a:r>
          </a:p>
          <a:p>
            <a:r>
              <a:rPr lang="en-US" sz="1600" b="1" dirty="0" smtClean="0">
                <a:solidFill>
                  <a:schemeClr val="bg1">
                    <a:lumMod val="50000"/>
                  </a:schemeClr>
                </a:solidFill>
              </a:rPr>
              <a:t>2</a:t>
            </a:r>
            <a:r>
              <a:rPr lang="en-US" sz="1600" b="1" baseline="30000" dirty="0" smtClean="0">
                <a:solidFill>
                  <a:schemeClr val="bg1">
                    <a:lumMod val="50000"/>
                  </a:schemeClr>
                </a:solidFill>
              </a:rPr>
              <a:t>d</a:t>
            </a:r>
            <a:r>
              <a:rPr lang="en-US" sz="1600" b="1" dirty="0" smtClean="0">
                <a:solidFill>
                  <a:schemeClr val="bg1">
                    <a:lumMod val="50000"/>
                  </a:schemeClr>
                </a:solidFill>
              </a:rPr>
              <a:t> stage: </a:t>
            </a:r>
          </a:p>
          <a:p>
            <a:r>
              <a:rPr lang="en-US" sz="1600" dirty="0" smtClean="0">
                <a:solidFill>
                  <a:schemeClr val="bg1">
                    <a:lumMod val="50000"/>
                  </a:schemeClr>
                </a:solidFill>
              </a:rPr>
              <a:t>SPD, applied research area, computer center</a:t>
            </a:r>
          </a:p>
        </p:txBody>
      </p:sp>
      <p:pic>
        <p:nvPicPr>
          <p:cNvPr id="7" name="Изображение 1" descr="image_NICA1.jpe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1"/>
            <a:ext cx="4067944" cy="2034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4572000" y="5085184"/>
            <a:ext cx="4572000" cy="1820498"/>
          </a:xfrm>
          <a:prstGeom prst="rect">
            <a:avLst/>
          </a:prstGeom>
        </p:spPr>
        <p:txBody>
          <a:bodyPr>
            <a:spAutoFit/>
          </a:bodyPr>
          <a:lstStyle/>
          <a:p>
            <a:pPr>
              <a:lnSpc>
                <a:spcPct val="110000"/>
              </a:lnSpc>
              <a:spcBef>
                <a:spcPct val="20000"/>
              </a:spcBef>
              <a:spcAft>
                <a:spcPts val="600"/>
              </a:spcAft>
              <a:buClr>
                <a:srgbClr val="FDF520"/>
              </a:buClr>
            </a:pPr>
            <a:r>
              <a:rPr lang="en-US" b="1" dirty="0" smtClean="0">
                <a:solidFill>
                  <a:srgbClr val="FFFFFF"/>
                </a:solidFill>
              </a:rPr>
              <a:t>Main targets of the NICA complex:</a:t>
            </a:r>
          </a:p>
          <a:p>
            <a:pPr marL="342900" indent="-342900">
              <a:lnSpc>
                <a:spcPct val="110000"/>
              </a:lnSpc>
              <a:spcBef>
                <a:spcPct val="20000"/>
              </a:spcBef>
              <a:spcAft>
                <a:spcPts val="600"/>
              </a:spcAft>
              <a:buClr>
                <a:srgbClr val="FDF520"/>
              </a:buClr>
              <a:buFontTx/>
              <a:buChar char="-"/>
            </a:pPr>
            <a:r>
              <a:rPr lang="en-US" b="1" dirty="0" smtClean="0">
                <a:solidFill>
                  <a:srgbClr val="FFFFFF"/>
                </a:solidFill>
              </a:rPr>
              <a:t>study </a:t>
            </a:r>
            <a:r>
              <a:rPr lang="en-US" b="1" dirty="0">
                <a:solidFill>
                  <a:srgbClr val="FFFFFF"/>
                </a:solidFill>
              </a:rPr>
              <a:t>of hot and  dense baryonic </a:t>
            </a:r>
            <a:r>
              <a:rPr lang="en-US" b="1" dirty="0" smtClean="0">
                <a:solidFill>
                  <a:srgbClr val="FFFFFF"/>
                </a:solidFill>
              </a:rPr>
              <a:t>matter properties;</a:t>
            </a:r>
            <a:endParaRPr lang="en-US" b="1" dirty="0">
              <a:solidFill>
                <a:srgbClr val="FFFFFF"/>
              </a:solidFill>
            </a:endParaRPr>
          </a:p>
          <a:p>
            <a:pPr marL="342900" indent="-342900">
              <a:lnSpc>
                <a:spcPct val="110000"/>
              </a:lnSpc>
              <a:buClr>
                <a:srgbClr val="FDF520"/>
              </a:buClr>
              <a:buFontTx/>
              <a:buChar char="-"/>
            </a:pPr>
            <a:r>
              <a:rPr lang="en-US" b="1" dirty="0" smtClean="0">
                <a:solidFill>
                  <a:srgbClr val="FFFFFF"/>
                </a:solidFill>
              </a:rPr>
              <a:t>investigation </a:t>
            </a:r>
            <a:r>
              <a:rPr lang="en-US" b="1" dirty="0">
                <a:solidFill>
                  <a:srgbClr val="FFFFFF"/>
                </a:solidFill>
              </a:rPr>
              <a:t>of nucleon spin </a:t>
            </a:r>
            <a:r>
              <a:rPr lang="en-US" b="1" dirty="0" smtClean="0">
                <a:solidFill>
                  <a:srgbClr val="FFFFFF"/>
                </a:solidFill>
              </a:rPr>
              <a:t>nature </a:t>
            </a:r>
            <a:r>
              <a:rPr lang="en-US" b="1" dirty="0">
                <a:solidFill>
                  <a:srgbClr val="FFFFFF"/>
                </a:solidFill>
              </a:rPr>
              <a:t>&amp; </a:t>
            </a:r>
            <a:r>
              <a:rPr lang="en-US" b="1" dirty="0" smtClean="0">
                <a:solidFill>
                  <a:srgbClr val="FFFFFF"/>
                </a:solidFill>
              </a:rPr>
              <a:t>polarization </a:t>
            </a:r>
            <a:r>
              <a:rPr lang="en-US" b="1" dirty="0">
                <a:solidFill>
                  <a:srgbClr val="FFFFFF"/>
                </a:solidFill>
              </a:rPr>
              <a:t>phenomena</a:t>
            </a:r>
          </a:p>
        </p:txBody>
      </p:sp>
      <p:sp>
        <p:nvSpPr>
          <p:cNvPr id="9" name="Rectangle 8"/>
          <p:cNvSpPr/>
          <p:nvPr/>
        </p:nvSpPr>
        <p:spPr>
          <a:xfrm>
            <a:off x="107504" y="2060848"/>
            <a:ext cx="5904656" cy="923330"/>
          </a:xfrm>
          <a:prstGeom prst="rect">
            <a:avLst/>
          </a:prstGeom>
        </p:spPr>
        <p:txBody>
          <a:bodyPr wrap="square">
            <a:spAutoFit/>
          </a:bodyPr>
          <a:lstStyle/>
          <a:p>
            <a:pPr marL="342900" indent="-342900">
              <a:buClr>
                <a:srgbClr val="FDF520"/>
              </a:buClr>
              <a:buFont typeface="Wingdings" pitchFamily="2" charset="2"/>
              <a:buNone/>
            </a:pPr>
            <a:r>
              <a:rPr lang="en-US" b="1" dirty="0" smtClean="0">
                <a:solidFill>
                  <a:srgbClr val="FFFFFF"/>
                </a:solidFill>
                <a:latin typeface="Arial"/>
                <a:cs typeface="Arial"/>
              </a:rPr>
              <a:t>     Requirements: intensive </a:t>
            </a:r>
            <a:r>
              <a:rPr lang="en-US" b="1" dirty="0">
                <a:solidFill>
                  <a:srgbClr val="FFFFFF"/>
                </a:solidFill>
                <a:latin typeface="Arial"/>
                <a:cs typeface="Arial"/>
              </a:rPr>
              <a:t>beams of relativistic </a:t>
            </a:r>
            <a:r>
              <a:rPr lang="en-US" b="1" dirty="0" smtClean="0">
                <a:solidFill>
                  <a:srgbClr val="FFFFFF"/>
                </a:solidFill>
                <a:latin typeface="Arial"/>
                <a:cs typeface="Arial"/>
              </a:rPr>
              <a:t>ions from </a:t>
            </a:r>
            <a:r>
              <a:rPr lang="ru-RU" b="1" dirty="0" smtClean="0">
                <a:solidFill>
                  <a:srgbClr val="FFFFFF"/>
                </a:solidFill>
                <a:latin typeface="Arial"/>
                <a:cs typeface="Arial"/>
              </a:rPr>
              <a:t> </a:t>
            </a:r>
            <a:r>
              <a:rPr lang="en-US" b="1" dirty="0">
                <a:solidFill>
                  <a:srgbClr val="FFFFFF"/>
                </a:solidFill>
                <a:latin typeface="Arial"/>
                <a:cs typeface="Arial"/>
              </a:rPr>
              <a:t>p to</a:t>
            </a:r>
            <a:r>
              <a:rPr lang="ru-RU" b="1" dirty="0">
                <a:solidFill>
                  <a:srgbClr val="FFFFFF"/>
                </a:solidFill>
                <a:latin typeface="Arial"/>
                <a:cs typeface="Arial"/>
              </a:rPr>
              <a:t> </a:t>
            </a:r>
            <a:r>
              <a:rPr lang="en-US" b="1" dirty="0" smtClean="0">
                <a:solidFill>
                  <a:srgbClr val="FFFFFF"/>
                </a:solidFill>
                <a:latin typeface="Arial"/>
                <a:cs typeface="Arial"/>
              </a:rPr>
              <a:t>Au &amp; polarized </a:t>
            </a:r>
            <a:r>
              <a:rPr lang="ru-RU" b="1" dirty="0" smtClean="0">
                <a:solidFill>
                  <a:srgbClr val="FFFFFF"/>
                </a:solidFill>
                <a:latin typeface="Arial"/>
                <a:cs typeface="Arial"/>
              </a:rPr>
              <a:t> </a:t>
            </a:r>
            <a:r>
              <a:rPr lang="en-US" b="1" dirty="0" smtClean="0">
                <a:solidFill>
                  <a:srgbClr val="FFFFFF"/>
                </a:solidFill>
                <a:latin typeface="Arial"/>
                <a:cs typeface="Arial"/>
              </a:rPr>
              <a:t>p </a:t>
            </a:r>
            <a:r>
              <a:rPr lang="ru-RU" b="1" dirty="0" smtClean="0">
                <a:solidFill>
                  <a:srgbClr val="FFFFFF"/>
                </a:solidFill>
                <a:latin typeface="Arial"/>
                <a:cs typeface="Arial"/>
              </a:rPr>
              <a:t> </a:t>
            </a:r>
            <a:r>
              <a:rPr lang="en-US" b="1" dirty="0">
                <a:solidFill>
                  <a:srgbClr val="FFFFFF"/>
                </a:solidFill>
                <a:latin typeface="Arial"/>
                <a:cs typeface="Arial"/>
              </a:rPr>
              <a:t>and </a:t>
            </a:r>
            <a:r>
              <a:rPr lang="ru-RU" b="1" dirty="0">
                <a:solidFill>
                  <a:srgbClr val="FFFFFF"/>
                </a:solidFill>
                <a:latin typeface="Arial"/>
                <a:cs typeface="Arial"/>
              </a:rPr>
              <a:t> </a:t>
            </a:r>
            <a:r>
              <a:rPr lang="en-US" b="1" dirty="0" smtClean="0">
                <a:solidFill>
                  <a:srgbClr val="FFFFFF"/>
                </a:solidFill>
                <a:latin typeface="Arial"/>
                <a:cs typeface="Arial"/>
              </a:rPr>
              <a:t>d with </a:t>
            </a:r>
            <a:r>
              <a:rPr lang="en-US" b="1" dirty="0">
                <a:solidFill>
                  <a:srgbClr val="FFFFFF"/>
                </a:solidFill>
                <a:latin typeface="Arial"/>
                <a:cs typeface="Arial"/>
              </a:rPr>
              <a:t>energy up </a:t>
            </a:r>
            <a:r>
              <a:rPr lang="en-US" b="1" dirty="0" smtClean="0">
                <a:solidFill>
                  <a:srgbClr val="FFFFFF"/>
                </a:solidFill>
                <a:latin typeface="Arial"/>
                <a:cs typeface="Arial"/>
              </a:rPr>
              <a:t>to </a:t>
            </a:r>
            <a:r>
              <a:rPr lang="ru-RU" b="1" dirty="0" smtClean="0">
                <a:solidFill>
                  <a:srgbClr val="FFFFFF"/>
                </a:solidFill>
                <a:latin typeface="Arial"/>
                <a:cs typeface="Arial"/>
              </a:rPr>
              <a:t>√</a:t>
            </a:r>
            <a:r>
              <a:rPr lang="en-US" b="1" dirty="0">
                <a:solidFill>
                  <a:srgbClr val="FFFFFF"/>
                </a:solidFill>
                <a:latin typeface="Arial"/>
                <a:cs typeface="Arial"/>
              </a:rPr>
              <a:t>S</a:t>
            </a:r>
            <a:r>
              <a:rPr lang="en-US" b="1" baseline="-25000" dirty="0">
                <a:solidFill>
                  <a:srgbClr val="FFFFFF"/>
                </a:solidFill>
                <a:latin typeface="Arial"/>
                <a:cs typeface="Arial"/>
              </a:rPr>
              <a:t>NN</a:t>
            </a:r>
            <a:r>
              <a:rPr lang="en-US" b="1" dirty="0">
                <a:solidFill>
                  <a:srgbClr val="FFFFFF"/>
                </a:solidFill>
                <a:latin typeface="Arial"/>
                <a:cs typeface="Arial"/>
              </a:rPr>
              <a:t>= 11 </a:t>
            </a:r>
            <a:r>
              <a:rPr lang="en-US" b="1" dirty="0" err="1" smtClean="0">
                <a:solidFill>
                  <a:srgbClr val="FFFFFF"/>
                </a:solidFill>
                <a:latin typeface="Arial"/>
                <a:cs typeface="Arial"/>
              </a:rPr>
              <a:t>GeV</a:t>
            </a:r>
            <a:r>
              <a:rPr lang="ru-RU" b="1" dirty="0" smtClean="0">
                <a:solidFill>
                  <a:srgbClr val="FFFFFF"/>
                </a:solidFill>
                <a:latin typeface="Arial"/>
                <a:cs typeface="Arial"/>
              </a:rPr>
              <a:t>(</a:t>
            </a:r>
            <a:r>
              <a:rPr lang="en-US" b="1" dirty="0">
                <a:solidFill>
                  <a:srgbClr val="FFFFFF"/>
                </a:solidFill>
                <a:latin typeface="Arial"/>
                <a:cs typeface="Arial"/>
              </a:rPr>
              <a:t>Au</a:t>
            </a:r>
            <a:r>
              <a:rPr lang="en-US" b="1" baseline="30000" dirty="0">
                <a:solidFill>
                  <a:srgbClr val="FFFFFF"/>
                </a:solidFill>
                <a:latin typeface="Arial"/>
                <a:cs typeface="Arial"/>
              </a:rPr>
              <a:t>79</a:t>
            </a:r>
            <a:r>
              <a:rPr lang="ru-RU" b="1" baseline="30000" dirty="0">
                <a:solidFill>
                  <a:srgbClr val="FFFFFF"/>
                </a:solidFill>
                <a:latin typeface="Arial"/>
                <a:cs typeface="Arial"/>
              </a:rPr>
              <a:t>+</a:t>
            </a:r>
            <a:r>
              <a:rPr lang="en-US" b="1" dirty="0">
                <a:solidFill>
                  <a:srgbClr val="FFFFFF"/>
                </a:solidFill>
                <a:latin typeface="Arial"/>
                <a:cs typeface="Arial"/>
              </a:rPr>
              <a:t>)</a:t>
            </a:r>
            <a:r>
              <a:rPr lang="ru-RU" b="1" dirty="0">
                <a:solidFill>
                  <a:srgbClr val="FFFFFF"/>
                </a:solidFill>
                <a:latin typeface="Arial"/>
                <a:cs typeface="Arial"/>
              </a:rPr>
              <a:t>  </a:t>
            </a:r>
            <a:r>
              <a:rPr lang="en-US" b="1" dirty="0" smtClean="0">
                <a:solidFill>
                  <a:srgbClr val="FFFFFF"/>
                </a:solidFill>
                <a:latin typeface="Arial"/>
                <a:cs typeface="Arial"/>
              </a:rPr>
              <a:t>and 27 </a:t>
            </a:r>
            <a:r>
              <a:rPr lang="en-US" b="1" dirty="0" err="1" smtClean="0">
                <a:solidFill>
                  <a:srgbClr val="FFFFFF"/>
                </a:solidFill>
                <a:latin typeface="Arial"/>
                <a:cs typeface="Arial"/>
              </a:rPr>
              <a:t>GeV</a:t>
            </a:r>
            <a:r>
              <a:rPr lang="en-US" b="1" dirty="0" smtClean="0">
                <a:solidFill>
                  <a:srgbClr val="FFFFFF"/>
                </a:solidFill>
                <a:latin typeface="Arial"/>
                <a:cs typeface="Arial"/>
              </a:rPr>
              <a:t>(</a:t>
            </a:r>
            <a:r>
              <a:rPr lang="en-US" b="1" dirty="0">
                <a:solidFill>
                  <a:srgbClr val="FFFFFF"/>
                </a:solidFill>
                <a:latin typeface="Arial"/>
                <a:cs typeface="Arial"/>
              </a:rPr>
              <a:t>p)</a:t>
            </a:r>
          </a:p>
        </p:txBody>
      </p:sp>
    </p:spTree>
    <p:extLst>
      <p:ext uri="{BB962C8B-B14F-4D97-AF65-F5344CB8AC3E}">
        <p14:creationId xmlns:p14="http://schemas.microsoft.com/office/powerpoint/2010/main" val="141505613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1" descr="FFDr-FFDl"/>
          <p:cNvPicPr preferRelativeResize="0">
            <a:picLocks noChangeAspect="1" noChangeArrowheads="1"/>
          </p:cNvPicPr>
          <p:nvPr/>
        </p:nvPicPr>
        <p:blipFill>
          <a:blip r:embed="rId2">
            <a:lum contrast="12000"/>
          </a:blip>
          <a:srcRect l="12714" t="4881" r="16879" b="11594"/>
          <a:stretch>
            <a:fillRect/>
          </a:stretch>
        </p:blipFill>
        <p:spPr bwMode="auto">
          <a:xfrm>
            <a:off x="107505" y="548680"/>
            <a:ext cx="2376264" cy="1695029"/>
          </a:xfrm>
          <a:prstGeom prst="rect">
            <a:avLst/>
          </a:prstGeom>
          <a:noFill/>
          <a:ln w="9525">
            <a:noFill/>
            <a:miter lim="800000"/>
            <a:headEnd/>
            <a:tailEnd/>
          </a:ln>
        </p:spPr>
      </p:pic>
      <p:sp>
        <p:nvSpPr>
          <p:cNvPr id="111618" name="TextBox 1"/>
          <p:cNvSpPr txBox="1">
            <a:spLocks noChangeArrowheads="1"/>
          </p:cNvSpPr>
          <p:nvPr/>
        </p:nvSpPr>
        <p:spPr bwMode="auto">
          <a:xfrm>
            <a:off x="1749524" y="-27384"/>
            <a:ext cx="4838700" cy="523220"/>
          </a:xfrm>
          <a:prstGeom prst="rect">
            <a:avLst/>
          </a:prstGeom>
          <a:noFill/>
          <a:ln w="9525">
            <a:noFill/>
            <a:miter lim="800000"/>
            <a:headEnd/>
            <a:tailEnd/>
          </a:ln>
        </p:spPr>
        <p:txBody>
          <a:bodyPr>
            <a:spAutoFit/>
          </a:bodyPr>
          <a:lstStyle/>
          <a:p>
            <a:pPr algn="ctr"/>
            <a:r>
              <a:rPr lang="en-US" sz="2800" b="1" dirty="0" smtClean="0">
                <a:solidFill>
                  <a:srgbClr val="000090"/>
                </a:solidFill>
              </a:rPr>
              <a:t>MPD FFD</a:t>
            </a:r>
            <a:endParaRPr lang="ru-RU" sz="2800" dirty="0">
              <a:solidFill>
                <a:srgbClr val="000090"/>
              </a:solidFill>
            </a:endParaRPr>
          </a:p>
        </p:txBody>
      </p:sp>
      <p:sp>
        <p:nvSpPr>
          <p:cNvPr id="111620" name="TextBox 4"/>
          <p:cNvSpPr txBox="1">
            <a:spLocks noChangeArrowheads="1"/>
          </p:cNvSpPr>
          <p:nvPr/>
        </p:nvSpPr>
        <p:spPr bwMode="auto">
          <a:xfrm>
            <a:off x="2699792" y="476672"/>
            <a:ext cx="6444208" cy="338554"/>
          </a:xfrm>
          <a:prstGeom prst="rect">
            <a:avLst/>
          </a:prstGeom>
          <a:noFill/>
          <a:ln w="9525">
            <a:noFill/>
            <a:miter lim="800000"/>
            <a:headEnd/>
            <a:tailEnd/>
          </a:ln>
        </p:spPr>
        <p:txBody>
          <a:bodyPr wrap="square">
            <a:spAutoFit/>
          </a:bodyPr>
          <a:lstStyle/>
          <a:p>
            <a:r>
              <a:rPr lang="en-US" sz="1600" dirty="0">
                <a:solidFill>
                  <a:srgbClr val="000090"/>
                </a:solidFill>
              </a:rPr>
              <a:t>Provides: </a:t>
            </a:r>
            <a:r>
              <a:rPr lang="en-US" sz="1600" dirty="0" smtClean="0">
                <a:solidFill>
                  <a:srgbClr val="000090"/>
                </a:solidFill>
              </a:rPr>
              <a:t>T</a:t>
            </a:r>
            <a:r>
              <a:rPr lang="en-US" sz="1600" baseline="-25000" dirty="0" smtClean="0">
                <a:solidFill>
                  <a:srgbClr val="000090"/>
                </a:solidFill>
              </a:rPr>
              <a:t>0</a:t>
            </a:r>
            <a:r>
              <a:rPr lang="en-US" sz="1600" dirty="0" smtClean="0">
                <a:solidFill>
                  <a:srgbClr val="000090"/>
                </a:solidFill>
              </a:rPr>
              <a:t> </a:t>
            </a:r>
            <a:r>
              <a:rPr lang="en-US" sz="1600" dirty="0">
                <a:solidFill>
                  <a:srgbClr val="000090"/>
                </a:solidFill>
              </a:rPr>
              <a:t>for TOF, beam adjustment &amp; collision L0-trigger </a:t>
            </a:r>
            <a:endParaRPr lang="ru-RU" sz="1600" dirty="0">
              <a:solidFill>
                <a:srgbClr val="000090"/>
              </a:solidFill>
            </a:endParaRPr>
          </a:p>
        </p:txBody>
      </p:sp>
      <p:pic>
        <p:nvPicPr>
          <p:cNvPr id="111621" name="Рисунок 7" descr="dt_ffd1ffd2_corr_1500V"/>
          <p:cNvPicPr>
            <a:picLocks noChangeAspect="1" noChangeArrowheads="1"/>
          </p:cNvPicPr>
          <p:nvPr/>
        </p:nvPicPr>
        <p:blipFill>
          <a:blip r:embed="rId3"/>
          <a:srcRect t="3030"/>
          <a:stretch>
            <a:fillRect/>
          </a:stretch>
        </p:blipFill>
        <p:spPr bwMode="auto">
          <a:xfrm>
            <a:off x="4704452" y="1052736"/>
            <a:ext cx="3827987" cy="2808312"/>
          </a:xfrm>
          <a:prstGeom prst="rect">
            <a:avLst/>
          </a:prstGeom>
          <a:noFill/>
          <a:ln w="9525">
            <a:noFill/>
            <a:miter lim="800000"/>
            <a:headEnd/>
            <a:tailEnd/>
          </a:ln>
        </p:spPr>
      </p:pic>
      <p:pic>
        <p:nvPicPr>
          <p:cNvPr id="111623" name="Picture 17" descr="module-2012"/>
          <p:cNvPicPr>
            <a:picLocks noChangeAspect="1" noChangeArrowheads="1"/>
          </p:cNvPicPr>
          <p:nvPr/>
        </p:nvPicPr>
        <p:blipFill>
          <a:blip r:embed="rId4">
            <a:lum contrast="12000"/>
          </a:blip>
          <a:srcRect t="5737" b="18796"/>
          <a:stretch>
            <a:fillRect/>
          </a:stretch>
        </p:blipFill>
        <p:spPr bwMode="auto">
          <a:xfrm>
            <a:off x="107504" y="2224609"/>
            <a:ext cx="3848100" cy="1473200"/>
          </a:xfrm>
          <a:prstGeom prst="rect">
            <a:avLst/>
          </a:prstGeom>
          <a:noFill/>
          <a:ln w="9525">
            <a:noFill/>
            <a:miter lim="800000"/>
            <a:headEnd/>
            <a:tailEnd/>
          </a:ln>
        </p:spPr>
      </p:pic>
      <p:sp>
        <p:nvSpPr>
          <p:cNvPr id="111626" name="TextBox 15"/>
          <p:cNvSpPr txBox="1">
            <a:spLocks noChangeArrowheads="1"/>
          </p:cNvSpPr>
          <p:nvPr/>
        </p:nvSpPr>
        <p:spPr bwMode="auto">
          <a:xfrm>
            <a:off x="2699792" y="764704"/>
            <a:ext cx="4601814" cy="338554"/>
          </a:xfrm>
          <a:prstGeom prst="rect">
            <a:avLst/>
          </a:prstGeom>
          <a:noFill/>
          <a:ln w="9525">
            <a:noFill/>
            <a:miter lim="800000"/>
            <a:headEnd/>
            <a:tailEnd/>
          </a:ln>
        </p:spPr>
        <p:txBody>
          <a:bodyPr wrap="none">
            <a:spAutoFit/>
          </a:bodyPr>
          <a:lstStyle/>
          <a:p>
            <a:r>
              <a:rPr lang="en-US" sz="1600" dirty="0">
                <a:solidFill>
                  <a:srgbClr val="000090"/>
                </a:solidFill>
              </a:rPr>
              <a:t>the achieved time resolution fits the requirement</a:t>
            </a:r>
          </a:p>
        </p:txBody>
      </p:sp>
      <p:sp>
        <p:nvSpPr>
          <p:cNvPr id="111627" name="TextBox 13"/>
          <p:cNvSpPr txBox="1">
            <a:spLocks noChangeArrowheads="1"/>
          </p:cNvSpPr>
          <p:nvPr/>
        </p:nvSpPr>
        <p:spPr bwMode="auto">
          <a:xfrm>
            <a:off x="758205" y="2132856"/>
            <a:ext cx="2733675" cy="307777"/>
          </a:xfrm>
          <a:prstGeom prst="rect">
            <a:avLst/>
          </a:prstGeom>
          <a:noFill/>
          <a:ln w="9525">
            <a:noFill/>
            <a:miter lim="800000"/>
            <a:headEnd/>
            <a:tailEnd/>
          </a:ln>
        </p:spPr>
        <p:txBody>
          <a:bodyPr>
            <a:spAutoFit/>
          </a:bodyPr>
          <a:lstStyle/>
          <a:p>
            <a:pPr>
              <a:spcAft>
                <a:spcPts val="1200"/>
              </a:spcAft>
            </a:pPr>
            <a:r>
              <a:rPr lang="en-US" sz="1400" dirty="0">
                <a:solidFill>
                  <a:srgbClr val="000090"/>
                </a:solidFill>
              </a:rPr>
              <a:t>FFD prototype module</a:t>
            </a:r>
          </a:p>
        </p:txBody>
      </p:sp>
      <p:sp>
        <p:nvSpPr>
          <p:cNvPr id="18" name="TextBox 4"/>
          <p:cNvSpPr txBox="1">
            <a:spLocks noChangeArrowheads="1"/>
          </p:cNvSpPr>
          <p:nvPr/>
        </p:nvSpPr>
        <p:spPr bwMode="auto">
          <a:xfrm>
            <a:off x="35496" y="3664769"/>
            <a:ext cx="5688632" cy="338554"/>
          </a:xfrm>
          <a:prstGeom prst="rect">
            <a:avLst/>
          </a:prstGeom>
          <a:no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600" dirty="0" smtClean="0">
                <a:solidFill>
                  <a:srgbClr val="000090"/>
                </a:solidFill>
              </a:rPr>
              <a:t>Status: production in accordance with the schedule.</a:t>
            </a:r>
          </a:p>
        </p:txBody>
      </p:sp>
      <p:sp>
        <p:nvSpPr>
          <p:cNvPr id="111630" name="Slide Number Placeholder 1"/>
          <p:cNvSpPr>
            <a:spLocks noGrp="1"/>
          </p:cNvSpPr>
          <p:nvPr>
            <p:ph type="sldNum" sz="quarter" idx="4294967295"/>
          </p:nvPr>
        </p:nvSpPr>
        <p:spPr>
          <a:xfrm>
            <a:off x="6604000" y="6296025"/>
            <a:ext cx="2133600" cy="476250"/>
          </a:xfrm>
          <a:prstGeom prst="rect">
            <a:avLst/>
          </a:prstGeom>
          <a:noFill/>
        </p:spPr>
        <p:txBody>
          <a:bodyPr anchor="b"/>
          <a:lstStyle/>
          <a:p>
            <a:fld id="{F0136342-2388-4D80-B7CF-0B84F0762B36}" type="slidenum">
              <a:rPr lang="ru-RU"/>
              <a:pPr/>
              <a:t>10</a:t>
            </a:fld>
            <a:endParaRPr lang="ru-RU"/>
          </a:p>
        </p:txBody>
      </p:sp>
      <p:pic>
        <p:nvPicPr>
          <p:cNvPr id="15" name="Изображение 4" descr="IMG_5039.JPG"/>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532578" y="4653136"/>
            <a:ext cx="2831510" cy="2032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Рисунок 1" descr="D:\MPD2\3D ECAL0\Сборка.jpg"/>
          <p:cNvPicPr>
            <a:picLocks noChangeAspect="1" noChangeArrowheads="1"/>
          </p:cNvPicPr>
          <p:nvPr/>
        </p:nvPicPr>
        <p:blipFill>
          <a:blip r:embed="rId6" cstate="email">
            <a:extLst>
              <a:ext uri="{28A0092B-C50C-407E-A947-70E740481C1C}">
                <a14:useLocalDpi xmlns:a14="http://schemas.microsoft.com/office/drawing/2010/main" val="0"/>
              </a:ext>
            </a:extLst>
          </a:blip>
          <a:srcRect l="12807" t="3680" r="7320" b="6654"/>
          <a:stretch>
            <a:fillRect/>
          </a:stretch>
        </p:blipFill>
        <p:spPr bwMode="auto">
          <a:xfrm>
            <a:off x="84306" y="4653136"/>
            <a:ext cx="2347698" cy="2053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9"/>
          <p:cNvSpPr>
            <a:spLocks noChangeArrowheads="1"/>
          </p:cNvSpPr>
          <p:nvPr/>
        </p:nvSpPr>
        <p:spPr bwMode="auto">
          <a:xfrm>
            <a:off x="107504" y="3933056"/>
            <a:ext cx="5472607" cy="707886"/>
          </a:xfrm>
          <a:prstGeom prst="rect">
            <a:avLst/>
          </a:prstGeom>
          <a:noFill/>
          <a:ln w="9525">
            <a:noFill/>
            <a:miter lim="800000"/>
            <a:headEnd/>
            <a:tailEnd/>
          </a:ln>
        </p:spPr>
        <p:txBody>
          <a:bodyPr wrap="square">
            <a:spAutoFit/>
          </a:bodyPr>
          <a:lstStyle/>
          <a:p>
            <a:pPr eaLnBrk="0" hangingPunct="0">
              <a:defRPr/>
            </a:pPr>
            <a:r>
              <a:rPr lang="en-US" sz="2400" b="1" dirty="0" smtClean="0">
                <a:solidFill>
                  <a:srgbClr val="000090"/>
                </a:solidFill>
                <a:sym typeface="SymbolPS" charset="0"/>
              </a:rPr>
              <a:t>    MPD ECAL </a:t>
            </a:r>
          </a:p>
          <a:p>
            <a:pPr eaLnBrk="0" hangingPunct="0">
              <a:defRPr/>
            </a:pPr>
            <a:r>
              <a:rPr lang="en-US" sz="1600" dirty="0" smtClean="0">
                <a:solidFill>
                  <a:srgbClr val="000090"/>
                </a:solidFill>
                <a:sym typeface="SymbolPS" charset="0"/>
              </a:rPr>
              <a:t>PID; L </a:t>
            </a:r>
            <a:r>
              <a:rPr lang="en-US" sz="1600" dirty="0" smtClean="0">
                <a:solidFill>
                  <a:srgbClr val="000090"/>
                </a:solidFill>
              </a:rPr>
              <a:t>~ </a:t>
            </a:r>
            <a:r>
              <a:rPr lang="en-US" sz="1600" dirty="0">
                <a:solidFill>
                  <a:srgbClr val="000090"/>
                </a:solidFill>
              </a:rPr>
              <a:t>14 </a:t>
            </a:r>
            <a:r>
              <a:rPr lang="en-US" sz="1600" dirty="0" smtClean="0">
                <a:solidFill>
                  <a:srgbClr val="000090"/>
                </a:solidFill>
              </a:rPr>
              <a:t>X</a:t>
            </a:r>
            <a:r>
              <a:rPr lang="en-US" sz="1600" baseline="-25000" dirty="0" smtClean="0">
                <a:solidFill>
                  <a:srgbClr val="000090"/>
                </a:solidFill>
              </a:rPr>
              <a:t>0</a:t>
            </a:r>
            <a:r>
              <a:rPr lang="en-US" sz="1600" dirty="0" smtClean="0">
                <a:solidFill>
                  <a:srgbClr val="000090"/>
                </a:solidFill>
              </a:rPr>
              <a:t>, </a:t>
            </a:r>
            <a:r>
              <a:rPr lang="en-US" sz="1600" dirty="0" err="1">
                <a:solidFill>
                  <a:srgbClr val="000090"/>
                </a:solidFill>
              </a:rPr>
              <a:t>Pb+Scint</a:t>
            </a:r>
            <a:r>
              <a:rPr lang="en-US" sz="1600" dirty="0" smtClean="0">
                <a:solidFill>
                  <a:srgbClr val="000090"/>
                </a:solidFill>
              </a:rPr>
              <a:t>. </a:t>
            </a:r>
            <a:r>
              <a:rPr lang="en-US" sz="1600" dirty="0">
                <a:solidFill>
                  <a:srgbClr val="000090"/>
                </a:solidFill>
              </a:rPr>
              <a:t>read-out:   WLS fibers + MAPD</a:t>
            </a:r>
          </a:p>
        </p:txBody>
      </p:sp>
      <p:sp>
        <p:nvSpPr>
          <p:cNvPr id="19" name="Заголовок 1"/>
          <p:cNvSpPr txBox="1">
            <a:spLocks/>
          </p:cNvSpPr>
          <p:nvPr/>
        </p:nvSpPr>
        <p:spPr>
          <a:xfrm>
            <a:off x="5868144" y="3717032"/>
            <a:ext cx="3275856" cy="864096"/>
          </a:xfrm>
          <a:prstGeom prst="rect">
            <a:avLst/>
          </a:prstGeom>
          <a:no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rgbClr val="000090"/>
                </a:solidFill>
                <a:effectLst/>
                <a:uLnTx/>
                <a:uFillTx/>
                <a:latin typeface="+mj-lt"/>
                <a:ea typeface="+mj-ea"/>
                <a:cs typeface="+mj-cs"/>
              </a:rPr>
              <a:t>MPD</a:t>
            </a:r>
            <a:r>
              <a:rPr kumimoji="0" lang="en-US" sz="2800" b="1" i="0" u="none" strike="noStrike" kern="1200" cap="none" spc="0" normalizeH="0" noProof="0" dirty="0" smtClean="0">
                <a:ln>
                  <a:noFill/>
                </a:ln>
                <a:solidFill>
                  <a:srgbClr val="000090"/>
                </a:solidFill>
                <a:effectLst/>
                <a:uLnTx/>
                <a:uFillTx/>
                <a:latin typeface="+mj-lt"/>
                <a:ea typeface="+mj-ea"/>
                <a:cs typeface="+mj-cs"/>
              </a:rPr>
              <a:t> </a:t>
            </a:r>
            <a:r>
              <a:rPr kumimoji="0" lang="en-US" sz="2800" b="1" i="0" u="none" strike="noStrike" kern="1200" cap="none" spc="0" normalizeH="0" baseline="0" noProof="0" dirty="0" smtClean="0">
                <a:ln>
                  <a:noFill/>
                </a:ln>
                <a:solidFill>
                  <a:srgbClr val="000090"/>
                </a:solidFill>
                <a:effectLst/>
                <a:uLnTx/>
                <a:uFillTx/>
                <a:latin typeface="+mj-lt"/>
                <a:ea typeface="+mj-ea"/>
                <a:cs typeface="+mj-cs"/>
              </a:rPr>
              <a:t>FHCAL</a:t>
            </a:r>
          </a:p>
        </p:txBody>
      </p:sp>
      <p:grpSp>
        <p:nvGrpSpPr>
          <p:cNvPr id="30" name="Группа 15"/>
          <p:cNvGrpSpPr/>
          <p:nvPr/>
        </p:nvGrpSpPr>
        <p:grpSpPr>
          <a:xfrm>
            <a:off x="7327082" y="4437112"/>
            <a:ext cx="1709414" cy="1656184"/>
            <a:chOff x="6446497" y="-119020"/>
            <a:chExt cx="2461192" cy="2285832"/>
          </a:xfrm>
        </p:grpSpPr>
        <p:pic>
          <p:nvPicPr>
            <p:cNvPr id="31" name="Рисунок 11"/>
            <p:cNvPicPr>
              <a:picLocks noChangeAspect="1"/>
            </p:cNvPicPr>
            <p:nvPr/>
          </p:nvPicPr>
          <p:blipFill rotWithShape="1">
            <a:blip r:embed="rId7" cstate="email">
              <a:extLst>
                <a:ext uri="{28A0092B-C50C-407E-A947-70E740481C1C}">
                  <a14:useLocalDpi xmlns:a14="http://schemas.microsoft.com/office/drawing/2010/main" val="0"/>
                </a:ext>
              </a:extLst>
            </a:blip>
            <a:srcRect l="7643" r="5276"/>
            <a:stretch/>
          </p:blipFill>
          <p:spPr>
            <a:xfrm>
              <a:off x="6446497" y="-119020"/>
              <a:ext cx="2461192" cy="2285832"/>
            </a:xfrm>
            <a:prstGeom prst="rect">
              <a:avLst/>
            </a:prstGeom>
          </p:spPr>
        </p:pic>
        <p:sp>
          <p:nvSpPr>
            <p:cNvPr id="32" name="TextBox 31"/>
            <p:cNvSpPr txBox="1"/>
            <p:nvPr/>
          </p:nvSpPr>
          <p:spPr>
            <a:xfrm>
              <a:off x="7121587" y="960094"/>
              <a:ext cx="776376" cy="424788"/>
            </a:xfrm>
            <a:prstGeom prst="rect">
              <a:avLst/>
            </a:prstGeom>
            <a:noFill/>
          </p:spPr>
          <p:txBody>
            <a:bodyPr wrap="square" rtlCol="0">
              <a:spAutoFit/>
            </a:bodyPr>
            <a:lstStyle/>
            <a:p>
              <a:r>
                <a:rPr lang="en-US" sz="1400" b="1" dirty="0" err="1" smtClean="0"/>
                <a:t>E</a:t>
              </a:r>
              <a:r>
                <a:rPr lang="en-US" sz="1400" b="1" baseline="-25000" dirty="0" err="1" smtClean="0"/>
                <a:t>in</a:t>
              </a:r>
              <a:endParaRPr lang="ru-RU" sz="1400" b="1" baseline="-25000" dirty="0"/>
            </a:p>
          </p:txBody>
        </p:sp>
        <p:sp>
          <p:nvSpPr>
            <p:cNvPr id="33" name="TextBox 32"/>
            <p:cNvSpPr txBox="1"/>
            <p:nvPr/>
          </p:nvSpPr>
          <p:spPr>
            <a:xfrm>
              <a:off x="6446497" y="460632"/>
              <a:ext cx="933086" cy="424788"/>
            </a:xfrm>
            <a:prstGeom prst="rect">
              <a:avLst/>
            </a:prstGeom>
            <a:noFill/>
          </p:spPr>
          <p:txBody>
            <a:bodyPr wrap="square" rtlCol="0">
              <a:spAutoFit/>
            </a:bodyPr>
            <a:lstStyle/>
            <a:p>
              <a:r>
                <a:rPr lang="en-US" sz="1400" b="1" dirty="0" err="1" smtClean="0"/>
                <a:t>E</a:t>
              </a:r>
              <a:r>
                <a:rPr lang="en-US" sz="1400" b="1" baseline="-25000" dirty="0" err="1" smtClean="0"/>
                <a:t>out</a:t>
              </a:r>
              <a:endParaRPr lang="ru-RU" sz="1400" b="1" baseline="-25000" dirty="0"/>
            </a:p>
          </p:txBody>
        </p:sp>
      </p:grpSp>
      <p:sp>
        <p:nvSpPr>
          <p:cNvPr id="34" name="TextBox 4"/>
          <p:cNvSpPr txBox="1">
            <a:spLocks noChangeArrowheads="1"/>
          </p:cNvSpPr>
          <p:nvPr/>
        </p:nvSpPr>
        <p:spPr bwMode="auto">
          <a:xfrm>
            <a:off x="5652120" y="5877272"/>
            <a:ext cx="1944216" cy="830997"/>
          </a:xfrm>
          <a:prstGeom prst="rect">
            <a:avLst/>
          </a:prstGeom>
          <a:no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600" dirty="0" smtClean="0">
                <a:solidFill>
                  <a:srgbClr val="000090"/>
                </a:solidFill>
              </a:rPr>
              <a:t>Provides centrality</a:t>
            </a:r>
          </a:p>
          <a:p>
            <a:pPr eaLnBrk="1" hangingPunct="1">
              <a:defRPr/>
            </a:pPr>
            <a:r>
              <a:rPr lang="en-US" sz="1600" dirty="0" smtClean="0">
                <a:solidFill>
                  <a:srgbClr val="000090"/>
                </a:solidFill>
              </a:rPr>
              <a:t>               definition</a:t>
            </a:r>
          </a:p>
          <a:p>
            <a:pPr eaLnBrk="1" hangingPunct="1">
              <a:defRPr/>
            </a:pPr>
            <a:r>
              <a:rPr lang="en-US" sz="1600" dirty="0" smtClean="0">
                <a:solidFill>
                  <a:srgbClr val="000090"/>
                </a:solidFill>
              </a:rPr>
              <a:t>Status: production</a:t>
            </a:r>
          </a:p>
        </p:txBody>
      </p:sp>
    </p:spTree>
    <p:extLst>
      <p:ext uri="{BB962C8B-B14F-4D97-AF65-F5344CB8AC3E}">
        <p14:creationId xmlns:p14="http://schemas.microsoft.com/office/powerpoint/2010/main" val="265392841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0105.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631135" y="1844824"/>
            <a:ext cx="4439338" cy="2742166"/>
          </a:xfrm>
          <a:prstGeom prst="rect">
            <a:avLst/>
          </a:prstGeom>
        </p:spPr>
      </p:pic>
      <p:sp>
        <p:nvSpPr>
          <p:cNvPr id="18" name="TextBox 1"/>
          <p:cNvSpPr txBox="1">
            <a:spLocks noChangeArrowheads="1"/>
          </p:cNvSpPr>
          <p:nvPr/>
        </p:nvSpPr>
        <p:spPr bwMode="auto">
          <a:xfrm>
            <a:off x="337037" y="1198493"/>
            <a:ext cx="8771467" cy="584776"/>
          </a:xfrm>
          <a:prstGeom prst="rect">
            <a:avLst/>
          </a:prstGeom>
          <a:no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solidFill>
                  <a:srgbClr val="000090"/>
                </a:solidFill>
                <a:latin typeface="Arial"/>
                <a:cs typeface="Arial"/>
              </a:rPr>
              <a:t>CERN &amp; JINR </a:t>
            </a:r>
            <a:r>
              <a:rPr lang="en-US" sz="1600" dirty="0" smtClean="0">
                <a:solidFill>
                  <a:srgbClr val="000090"/>
                </a:solidFill>
                <a:latin typeface="Arial"/>
                <a:cs typeface="Arial"/>
              </a:rPr>
              <a:t>have signed </a:t>
            </a:r>
            <a:r>
              <a:rPr lang="en-US" sz="1600" dirty="0" err="1">
                <a:solidFill>
                  <a:srgbClr val="000090"/>
                </a:solidFill>
                <a:latin typeface="Arial"/>
                <a:cs typeface="Arial"/>
              </a:rPr>
              <a:t>MoU</a:t>
            </a:r>
            <a:r>
              <a:rPr lang="en-US" sz="1600" dirty="0">
                <a:solidFill>
                  <a:srgbClr val="000090"/>
                </a:solidFill>
                <a:latin typeface="Arial"/>
                <a:cs typeface="Arial"/>
              </a:rPr>
              <a:t> for </a:t>
            </a:r>
            <a:r>
              <a:rPr lang="en-US" sz="1600" dirty="0" smtClean="0">
                <a:solidFill>
                  <a:srgbClr val="000090"/>
                </a:solidFill>
                <a:latin typeface="Arial"/>
                <a:cs typeface="Arial"/>
              </a:rPr>
              <a:t>manufacturing the STS carbon </a:t>
            </a:r>
            <a:r>
              <a:rPr lang="en-US" sz="1600" dirty="0">
                <a:solidFill>
                  <a:srgbClr val="000090"/>
                </a:solidFill>
                <a:latin typeface="Arial"/>
                <a:cs typeface="Arial"/>
              </a:rPr>
              <a:t>fiber </a:t>
            </a:r>
            <a:r>
              <a:rPr lang="en-US" sz="1600" dirty="0" smtClean="0">
                <a:solidFill>
                  <a:srgbClr val="000090"/>
                </a:solidFill>
                <a:latin typeface="Arial"/>
                <a:cs typeface="Arial"/>
              </a:rPr>
              <a:t>space frames for NICA (BM</a:t>
            </a:r>
            <a:r>
              <a:rPr lang="en-US" sz="1600" dirty="0">
                <a:solidFill>
                  <a:srgbClr val="000090"/>
                </a:solidFill>
                <a:latin typeface="Arial"/>
                <a:cs typeface="Arial"/>
              </a:rPr>
              <a:t>@N </a:t>
            </a:r>
            <a:r>
              <a:rPr lang="en-US" sz="1600" dirty="0" smtClean="0">
                <a:solidFill>
                  <a:srgbClr val="000090"/>
                </a:solidFill>
                <a:latin typeface="Arial"/>
                <a:cs typeface="Arial"/>
              </a:rPr>
              <a:t>&amp;</a:t>
            </a:r>
            <a:r>
              <a:rPr lang="ru-RU" sz="1600" dirty="0" smtClean="0">
                <a:solidFill>
                  <a:srgbClr val="000090"/>
                </a:solidFill>
                <a:latin typeface="Arial"/>
                <a:cs typeface="Arial"/>
              </a:rPr>
              <a:t> </a:t>
            </a:r>
            <a:r>
              <a:rPr lang="en-US" sz="1600" dirty="0" smtClean="0">
                <a:solidFill>
                  <a:srgbClr val="000090"/>
                </a:solidFill>
                <a:latin typeface="Arial"/>
                <a:cs typeface="Arial"/>
              </a:rPr>
              <a:t>MPD)</a:t>
            </a:r>
            <a:r>
              <a:rPr lang="ru-RU" sz="1600" dirty="0" smtClean="0">
                <a:solidFill>
                  <a:srgbClr val="000090"/>
                </a:solidFill>
                <a:latin typeface="Arial"/>
                <a:cs typeface="Arial"/>
              </a:rPr>
              <a:t> </a:t>
            </a:r>
            <a:r>
              <a:rPr lang="en-US" sz="1600" dirty="0" smtClean="0">
                <a:solidFill>
                  <a:srgbClr val="000090"/>
                </a:solidFill>
                <a:latin typeface="Arial"/>
                <a:cs typeface="Arial"/>
              </a:rPr>
              <a:t>and FAIR.</a:t>
            </a:r>
            <a:endParaRPr lang="ru-RU" sz="1600" dirty="0">
              <a:solidFill>
                <a:srgbClr val="000090"/>
              </a:solidFill>
              <a:latin typeface="Arial"/>
              <a:cs typeface="Arial"/>
            </a:endParaRPr>
          </a:p>
        </p:txBody>
      </p:sp>
      <p:pic>
        <p:nvPicPr>
          <p:cNvPr id="15" name="Рисунок 3"/>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987824" y="1844824"/>
            <a:ext cx="2734785" cy="2736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6"/>
          <p:cNvSpPr>
            <a:spLocks noGrp="1"/>
          </p:cNvSpPr>
          <p:nvPr>
            <p:ph type="sldNum" sz="quarter" idx="4294967295"/>
          </p:nvPr>
        </p:nvSpPr>
        <p:spPr>
          <a:xfrm>
            <a:off x="7884368" y="6296024"/>
            <a:ext cx="802432" cy="476250"/>
          </a:xfrm>
          <a:prstGeom prst="rect">
            <a:avLst/>
          </a:prstGeom>
        </p:spPr>
        <p:txBody>
          <a:bodyPr anchor="b"/>
          <a:lstStyle/>
          <a:p>
            <a:pPr>
              <a:defRPr/>
            </a:pPr>
            <a:fld id="{3CFA899A-AD30-8945-B3AC-D1B6F0DA30F0}" type="slidenum">
              <a:rPr lang="ru-RU" smtClean="0"/>
              <a:pPr>
                <a:defRPr/>
              </a:pPr>
              <a:t>11</a:t>
            </a:fld>
            <a:endParaRPr lang="ru-RU" dirty="0"/>
          </a:p>
        </p:txBody>
      </p:sp>
      <p:sp>
        <p:nvSpPr>
          <p:cNvPr id="14" name="Rectangle 1"/>
          <p:cNvSpPr>
            <a:spLocks noGrp="1" noChangeArrowheads="1"/>
          </p:cNvSpPr>
          <p:nvPr>
            <p:ph type="title" idx="4294967295"/>
          </p:nvPr>
        </p:nvSpPr>
        <p:spPr bwMode="auto">
          <a:xfrm>
            <a:off x="337037" y="694437"/>
            <a:ext cx="8686801" cy="677333"/>
          </a:xfrm>
          <a:prstGeom prst="rect">
            <a:avLst/>
          </a:prstGeom>
          <a:noFill/>
          <a:extLst/>
        </p:spPr>
        <p:txBody>
          <a:bodyPr/>
          <a:lstStyle/>
          <a:p>
            <a:pPr algn="l"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600" dirty="0" smtClean="0">
                <a:solidFill>
                  <a:srgbClr val="000090"/>
                </a:solidFill>
                <a:latin typeface="Arial"/>
                <a:ea typeface="ＭＳ Ｐゴシック" charset="0"/>
                <a:cs typeface="Arial"/>
              </a:rPr>
              <a:t>Provides tracking; CBM</a:t>
            </a:r>
            <a:r>
              <a:rPr lang="en-US" sz="1600" dirty="0">
                <a:solidFill>
                  <a:srgbClr val="000090"/>
                </a:solidFill>
                <a:latin typeface="Arial"/>
                <a:ea typeface="ＭＳ Ｐゴシック" charset="0"/>
                <a:cs typeface="Arial"/>
              </a:rPr>
              <a:t>-MPD consortium </a:t>
            </a:r>
            <a:r>
              <a:rPr lang="en-US" sz="1600" dirty="0" smtClean="0">
                <a:solidFill>
                  <a:srgbClr val="000090"/>
                </a:solidFill>
                <a:latin typeface="Arial"/>
                <a:ea typeface="ＭＳ Ｐゴシック" charset="0"/>
                <a:cs typeface="Arial"/>
              </a:rPr>
              <a:t>for </a:t>
            </a:r>
            <a:r>
              <a:rPr lang="en-US" sz="1600" dirty="0">
                <a:solidFill>
                  <a:srgbClr val="000090"/>
                </a:solidFill>
                <a:latin typeface="Arial"/>
                <a:ea typeface="ＭＳ Ｐゴシック" charset="0"/>
                <a:cs typeface="Arial"/>
              </a:rPr>
              <a:t>R&amp;D </a:t>
            </a:r>
            <a:r>
              <a:rPr lang="en-US" sz="1600" dirty="0" smtClean="0">
                <a:solidFill>
                  <a:srgbClr val="000090"/>
                </a:solidFill>
                <a:latin typeface="Arial"/>
                <a:ea typeface="ＭＳ Ｐゴシック" charset="0"/>
                <a:cs typeface="Arial"/>
              </a:rPr>
              <a:t>and production of inner tracker (IT) modules</a:t>
            </a:r>
            <a:endParaRPr lang="en-US" sz="1600" dirty="0">
              <a:solidFill>
                <a:srgbClr val="000090"/>
              </a:solidFill>
              <a:latin typeface="Arial"/>
              <a:ea typeface="ＭＳ Ｐゴシック" charset="0"/>
              <a:cs typeface="Arial"/>
            </a:endParaRPr>
          </a:p>
        </p:txBody>
      </p:sp>
      <p:sp>
        <p:nvSpPr>
          <p:cNvPr id="17" name="Заголовок 1"/>
          <p:cNvSpPr>
            <a:spLocks noGrp="1"/>
          </p:cNvSpPr>
          <p:nvPr>
            <p:ph type="title"/>
          </p:nvPr>
        </p:nvSpPr>
        <p:spPr>
          <a:xfrm>
            <a:off x="1187624" y="2704"/>
            <a:ext cx="6408712" cy="617984"/>
          </a:xfrm>
          <a:noFill/>
        </p:spPr>
        <p:txBody>
          <a:bodyPr/>
          <a:lstStyle/>
          <a:p>
            <a:r>
              <a:rPr lang="en-US" sz="2800" b="1" dirty="0" smtClean="0">
                <a:solidFill>
                  <a:srgbClr val="000090"/>
                </a:solidFill>
                <a:latin typeface="Arial"/>
                <a:cs typeface="Arial"/>
              </a:rPr>
              <a:t>MPD Silicon inner tracker workshop</a:t>
            </a:r>
            <a:endParaRPr lang="ru-RU" sz="2800" b="1" dirty="0">
              <a:solidFill>
                <a:srgbClr val="000090"/>
              </a:solidFill>
              <a:latin typeface="Arial"/>
              <a:cs typeface="Arial"/>
            </a:endParaRPr>
          </a:p>
        </p:txBody>
      </p:sp>
      <p:pic>
        <p:nvPicPr>
          <p:cNvPr id="23" name="Picture 4" descr="straw.jp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48208" y="2524289"/>
            <a:ext cx="2767608" cy="4145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1"/>
          <p:cNvSpPr txBox="1">
            <a:spLocks noChangeArrowheads="1"/>
          </p:cNvSpPr>
          <p:nvPr/>
        </p:nvSpPr>
        <p:spPr bwMode="auto">
          <a:xfrm>
            <a:off x="2987824" y="4725144"/>
            <a:ext cx="5493812" cy="2031325"/>
          </a:xfrm>
          <a:prstGeom prst="rect">
            <a:avLst/>
          </a:prstGeom>
          <a:noFill/>
          <a:ln w="9525">
            <a:noFill/>
            <a:miter lim="800000"/>
            <a:headEnd/>
            <a:tailEnd/>
          </a:ln>
        </p:spPr>
        <p:txBody>
          <a:bodyPr wrap="none">
            <a:spAutoFit/>
          </a:bodyPr>
          <a:lstStyle/>
          <a:p>
            <a:pPr>
              <a:defRPr/>
            </a:pPr>
            <a:r>
              <a:rPr lang="en-US" sz="2800" b="1" dirty="0" smtClean="0">
                <a:solidFill>
                  <a:srgbClr val="000090"/>
                </a:solidFill>
                <a:latin typeface="Arial" panose="020B0604020202020204" pitchFamily="34" charset="0"/>
                <a:cs typeface="Arial" panose="020B0604020202020204" pitchFamily="34" charset="0"/>
              </a:rPr>
              <a:t>Straw Tube Tracker workshop</a:t>
            </a:r>
            <a:endParaRPr lang="en-US" dirty="0" smtClean="0">
              <a:solidFill>
                <a:srgbClr val="000090"/>
              </a:solidFill>
              <a:latin typeface="Arial" panose="020B0604020202020204" pitchFamily="34" charset="0"/>
              <a:cs typeface="Arial" panose="020B0604020202020204" pitchFamily="34" charset="0"/>
            </a:endParaRPr>
          </a:p>
          <a:p>
            <a:pPr>
              <a:defRPr/>
            </a:pPr>
            <a:endParaRPr lang="en-US" dirty="0">
              <a:solidFill>
                <a:srgbClr val="000090"/>
              </a:solidFill>
              <a:latin typeface="Arial" panose="020B0604020202020204" pitchFamily="34" charset="0"/>
              <a:cs typeface="Arial" panose="020B0604020202020204" pitchFamily="34" charset="0"/>
            </a:endParaRPr>
          </a:p>
          <a:p>
            <a:pPr>
              <a:defRPr/>
            </a:pPr>
            <a:r>
              <a:rPr lang="en-US" sz="1600" dirty="0" smtClean="0">
                <a:solidFill>
                  <a:srgbClr val="000090"/>
                </a:solidFill>
                <a:latin typeface="Arial" panose="020B0604020202020204" pitchFamily="34" charset="0"/>
                <a:cs typeface="Arial" panose="020B0604020202020204" pitchFamily="34" charset="0"/>
              </a:rPr>
              <a:t>Provides tracking in the MPD </a:t>
            </a:r>
            <a:r>
              <a:rPr lang="en-US" sz="1600" dirty="0" err="1" smtClean="0">
                <a:solidFill>
                  <a:srgbClr val="000090"/>
                </a:solidFill>
                <a:latin typeface="Arial" panose="020B0604020202020204" pitchFamily="34" charset="0"/>
                <a:cs typeface="Arial" panose="020B0604020202020204" pitchFamily="34" charset="0"/>
              </a:rPr>
              <a:t>endcap</a:t>
            </a:r>
            <a:r>
              <a:rPr lang="en-US" sz="1600" dirty="0" smtClean="0">
                <a:solidFill>
                  <a:srgbClr val="000090"/>
                </a:solidFill>
                <a:latin typeface="Arial" panose="020B0604020202020204" pitchFamily="34" charset="0"/>
                <a:cs typeface="Arial" panose="020B0604020202020204" pitchFamily="34" charset="0"/>
              </a:rPr>
              <a:t>;</a:t>
            </a:r>
          </a:p>
          <a:p>
            <a:pPr>
              <a:defRPr/>
            </a:pPr>
            <a:r>
              <a:rPr lang="en-US" sz="1600" dirty="0">
                <a:solidFill>
                  <a:srgbClr val="000090"/>
                </a:solidFill>
                <a:latin typeface="Arial" panose="020B0604020202020204" pitchFamily="34" charset="0"/>
                <a:cs typeface="Arial" panose="020B0604020202020204" pitchFamily="34" charset="0"/>
              </a:rPr>
              <a:t>u</a:t>
            </a:r>
            <a:r>
              <a:rPr lang="en-US" sz="1600" dirty="0" smtClean="0">
                <a:solidFill>
                  <a:srgbClr val="000090"/>
                </a:solidFill>
                <a:latin typeface="Arial" panose="020B0604020202020204" pitchFamily="34" charset="0"/>
                <a:cs typeface="Arial" panose="020B0604020202020204" pitchFamily="34" charset="0"/>
              </a:rPr>
              <a:t>nique technology of material-less large </a:t>
            </a:r>
          </a:p>
          <a:p>
            <a:pPr>
              <a:defRPr/>
            </a:pPr>
            <a:r>
              <a:rPr lang="en-US" sz="1600" dirty="0" smtClean="0">
                <a:solidFill>
                  <a:srgbClr val="000090"/>
                </a:solidFill>
                <a:latin typeface="Arial" panose="020B0604020202020204" pitchFamily="34" charset="0"/>
                <a:cs typeface="Arial" panose="020B0604020202020204" pitchFamily="34" charset="0"/>
              </a:rPr>
              <a:t>area drift tube detectors was </a:t>
            </a:r>
            <a:r>
              <a:rPr lang="en-US" sz="1600" dirty="0">
                <a:solidFill>
                  <a:srgbClr val="000090"/>
                </a:solidFill>
                <a:latin typeface="Arial" panose="020B0604020202020204" pitchFamily="34" charset="0"/>
                <a:cs typeface="Arial" panose="020B0604020202020204" pitchFamily="34" charset="0"/>
              </a:rPr>
              <a:t>developed at </a:t>
            </a:r>
            <a:r>
              <a:rPr lang="en-US" sz="1600" dirty="0" smtClean="0">
                <a:solidFill>
                  <a:srgbClr val="000090"/>
                </a:solidFill>
                <a:latin typeface="Arial" panose="020B0604020202020204" pitchFamily="34" charset="0"/>
                <a:cs typeface="Arial" panose="020B0604020202020204" pitchFamily="34" charset="0"/>
              </a:rPr>
              <a:t>JINR.</a:t>
            </a:r>
          </a:p>
          <a:p>
            <a:pPr>
              <a:defRPr/>
            </a:pPr>
            <a:r>
              <a:rPr lang="en-US" sz="1600" dirty="0" smtClean="0">
                <a:solidFill>
                  <a:srgbClr val="000090"/>
                </a:solidFill>
                <a:latin typeface="Arial" panose="020B0604020202020204" pitchFamily="34" charset="0"/>
                <a:cs typeface="Arial" panose="020B0604020202020204" pitchFamily="34" charset="0"/>
              </a:rPr>
              <a:t>Used at COMPASS,ATLAS, CBM, BM@N, MPD and other </a:t>
            </a:r>
          </a:p>
          <a:p>
            <a:pPr>
              <a:defRPr/>
            </a:pPr>
            <a:r>
              <a:rPr lang="en-US" sz="1600" dirty="0" smtClean="0">
                <a:solidFill>
                  <a:srgbClr val="000090"/>
                </a:solidFill>
                <a:latin typeface="Arial" panose="020B0604020202020204" pitchFamily="34" charset="0"/>
                <a:cs typeface="Arial" panose="020B0604020202020204" pitchFamily="34" charset="0"/>
              </a:rPr>
              <a:t>Experiments.</a:t>
            </a:r>
          </a:p>
        </p:txBody>
      </p:sp>
      <p:sp>
        <p:nvSpPr>
          <p:cNvPr id="2" name="Rectangle 1"/>
          <p:cNvSpPr/>
          <p:nvPr/>
        </p:nvSpPr>
        <p:spPr>
          <a:xfrm>
            <a:off x="140697" y="6361583"/>
            <a:ext cx="2775119" cy="307777"/>
          </a:xfrm>
          <a:prstGeom prst="rect">
            <a:avLst/>
          </a:prstGeom>
        </p:spPr>
        <p:txBody>
          <a:bodyPr wrap="none">
            <a:spAutoFit/>
          </a:bodyPr>
          <a:lstStyle/>
          <a:p>
            <a:pPr>
              <a:defRPr/>
            </a:pPr>
            <a:r>
              <a:rPr lang="en-US" sz="1400" dirty="0" smtClean="0">
                <a:solidFill>
                  <a:schemeClr val="bg1"/>
                </a:solidFill>
                <a:latin typeface="Arial" panose="020B0604020202020204" pitchFamily="34" charset="0"/>
                <a:cs typeface="Arial" panose="020B0604020202020204" pitchFamily="34" charset="0"/>
              </a:rPr>
              <a:t>prototype </a:t>
            </a:r>
            <a:r>
              <a:rPr lang="en-US" sz="1400" dirty="0">
                <a:solidFill>
                  <a:schemeClr val="bg1"/>
                </a:solidFill>
                <a:latin typeface="Arial" panose="020B0604020202020204" pitchFamily="34" charset="0"/>
                <a:cs typeface="Arial" panose="020B0604020202020204" pitchFamily="34" charset="0"/>
              </a:rPr>
              <a:t>(wheel) of the detector</a:t>
            </a:r>
          </a:p>
        </p:txBody>
      </p:sp>
      <p:sp>
        <p:nvSpPr>
          <p:cNvPr id="40969" name="TextBox 1"/>
          <p:cNvSpPr txBox="1">
            <a:spLocks noChangeArrowheads="1"/>
          </p:cNvSpPr>
          <p:nvPr/>
        </p:nvSpPr>
        <p:spPr bwMode="auto">
          <a:xfrm>
            <a:off x="5148064" y="4077072"/>
            <a:ext cx="2932487" cy="492443"/>
          </a:xfrm>
          <a:prstGeom prst="rect">
            <a:avLst/>
          </a:prstGeom>
          <a:noFill/>
          <a:ln>
            <a:noFill/>
          </a:ln>
          <a:extLst/>
        </p:spPr>
        <p:txBody>
          <a:bodyPr wrap="square" tIns="0" bIns="0" anchor="ctr" anchorCtr="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smtClean="0">
                <a:solidFill>
                  <a:srgbClr val="FFFFFF"/>
                </a:solidFill>
              </a:rPr>
              <a:t>the clean room workshop</a:t>
            </a:r>
            <a:endParaRPr lang="en-US" sz="1600" dirty="0">
              <a:solidFill>
                <a:srgbClr val="FFFFFF"/>
              </a:solidFill>
            </a:endParaRPr>
          </a:p>
          <a:p>
            <a:pPr algn="r" eaLnBrk="1" hangingPunct="1"/>
            <a:r>
              <a:rPr lang="en-US" sz="1600" dirty="0">
                <a:solidFill>
                  <a:srgbClr val="FFFFFF"/>
                </a:solidFill>
              </a:rPr>
              <a:t> </a:t>
            </a:r>
            <a:r>
              <a:rPr lang="en-US" sz="1600" dirty="0" smtClean="0">
                <a:solidFill>
                  <a:srgbClr val="FFFFFF"/>
                </a:solidFill>
              </a:rPr>
              <a:t>has started </a:t>
            </a:r>
            <a:r>
              <a:rPr lang="en-US" sz="1600" dirty="0">
                <a:solidFill>
                  <a:srgbClr val="FFFFFF"/>
                </a:solidFill>
              </a:rPr>
              <a:t>operation in 2015</a:t>
            </a:r>
            <a:r>
              <a:rPr lang="en-US" sz="1600" dirty="0" smtClean="0">
                <a:solidFill>
                  <a:srgbClr val="FFFFFF"/>
                </a:solidFill>
              </a:rPr>
              <a:t>.</a:t>
            </a:r>
            <a:endParaRPr lang="en-US" sz="1600" dirty="0">
              <a:solidFill>
                <a:srgbClr val="FFFFFF"/>
              </a:solidFill>
            </a:endParaRPr>
          </a:p>
        </p:txBody>
      </p:sp>
    </p:spTree>
    <p:extLst>
      <p:ext uri="{BB962C8B-B14F-4D97-AF65-F5344CB8AC3E}">
        <p14:creationId xmlns:p14="http://schemas.microsoft.com/office/powerpoint/2010/main" val="397190389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699792" y="0"/>
            <a:ext cx="3600400" cy="648072"/>
          </a:xfrm>
          <a:noFill/>
        </p:spPr>
        <p:txBody>
          <a:bodyPr/>
          <a:lstStyle/>
          <a:p>
            <a:pPr marL="1588" indent="-1588" algn="l"/>
            <a:r>
              <a:rPr lang="en-US" sz="2800" b="1" dirty="0" smtClean="0">
                <a:solidFill>
                  <a:srgbClr val="000090"/>
                </a:solidFill>
              </a:rPr>
              <a:t/>
            </a:r>
            <a:br>
              <a:rPr lang="en-US" sz="2800" b="1" dirty="0" smtClean="0">
                <a:solidFill>
                  <a:srgbClr val="000090"/>
                </a:solidFill>
              </a:rPr>
            </a:br>
            <a:r>
              <a:rPr lang="en-US" sz="2800" b="1" dirty="0" smtClean="0">
                <a:solidFill>
                  <a:srgbClr val="000090"/>
                </a:solidFill>
              </a:rPr>
              <a:t>Cryogenic complex </a:t>
            </a:r>
            <a:br>
              <a:rPr lang="en-US" sz="2800" b="1" dirty="0" smtClean="0">
                <a:solidFill>
                  <a:srgbClr val="000090"/>
                </a:solidFill>
              </a:rPr>
            </a:br>
            <a:endParaRPr lang="en-US" sz="2800" b="1" dirty="0">
              <a:solidFill>
                <a:srgbClr val="000090"/>
              </a:solidFill>
            </a:endParaRPr>
          </a:p>
        </p:txBody>
      </p:sp>
      <p:pic>
        <p:nvPicPr>
          <p:cNvPr id="1026" name="Picture 2"/>
          <p:cNvPicPr>
            <a:picLocks noChangeAspect="1" noChangeArrowheads="1"/>
          </p:cNvPicPr>
          <p:nvPr/>
        </p:nvPicPr>
        <p:blipFill>
          <a:blip r:embed="rId2" cstate="print"/>
          <a:srcRect/>
          <a:stretch>
            <a:fillRect/>
          </a:stretch>
        </p:blipFill>
        <p:spPr bwMode="auto">
          <a:xfrm>
            <a:off x="3896236" y="3257603"/>
            <a:ext cx="1728564" cy="3600397"/>
          </a:xfrm>
          <a:prstGeom prst="rect">
            <a:avLst/>
          </a:prstGeom>
          <a:noFill/>
          <a:ln w="19050">
            <a:noFill/>
            <a:miter lim="800000"/>
            <a:headEnd/>
            <a:tailEnd/>
          </a:ln>
        </p:spPr>
      </p:pic>
      <p:pic>
        <p:nvPicPr>
          <p:cNvPr id="16" name="Изображение 1" descr="ФотоОГ1000.jpg"/>
          <p:cNvPicPr>
            <a:picLocks noChangeAspect="1"/>
          </p:cNvPicPr>
          <p:nvPr/>
        </p:nvPicPr>
        <p:blipFill>
          <a:blip r:embed="rId3" cstate="print"/>
          <a:stretch>
            <a:fillRect/>
          </a:stretch>
        </p:blipFill>
        <p:spPr bwMode="auto">
          <a:xfrm>
            <a:off x="5584787" y="3278246"/>
            <a:ext cx="1912221" cy="1707549"/>
          </a:xfrm>
          <a:prstGeom prst="rect">
            <a:avLst/>
          </a:prstGeom>
          <a:noFill/>
          <a:ln w="19050">
            <a:noFill/>
          </a:ln>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cstate="print"/>
          <a:srcRect l="13953" b="13130"/>
          <a:stretch>
            <a:fillRect/>
          </a:stretch>
        </p:blipFill>
        <p:spPr bwMode="auto">
          <a:xfrm>
            <a:off x="5628404" y="5040701"/>
            <a:ext cx="1895924" cy="1844683"/>
          </a:xfrm>
          <a:prstGeom prst="rect">
            <a:avLst/>
          </a:prstGeom>
          <a:noFill/>
          <a:ln w="19050">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7497008" y="3257603"/>
            <a:ext cx="1645897" cy="1733678"/>
          </a:xfrm>
          <a:prstGeom prst="rect">
            <a:avLst/>
          </a:prstGeom>
          <a:noFill/>
          <a:ln w="19050">
            <a:noFill/>
            <a:miter lim="800000"/>
            <a:headEnd/>
            <a:tailEnd/>
          </a:ln>
        </p:spPr>
      </p:pic>
      <p:pic>
        <p:nvPicPr>
          <p:cNvPr id="1030" name="Picture 6"/>
          <p:cNvPicPr>
            <a:picLocks noChangeAspect="1" noChangeArrowheads="1"/>
          </p:cNvPicPr>
          <p:nvPr/>
        </p:nvPicPr>
        <p:blipFill>
          <a:blip r:embed="rId6" cstate="print"/>
          <a:srcRect r="8109"/>
          <a:stretch>
            <a:fillRect/>
          </a:stretch>
        </p:blipFill>
        <p:spPr bwMode="auto">
          <a:xfrm>
            <a:off x="7473140" y="4985795"/>
            <a:ext cx="1680052" cy="1903068"/>
          </a:xfrm>
          <a:prstGeom prst="rect">
            <a:avLst/>
          </a:prstGeom>
          <a:noFill/>
          <a:ln w="19050">
            <a:noFill/>
            <a:miter lim="800000"/>
            <a:headEnd/>
            <a:tailEnd/>
          </a:ln>
        </p:spPr>
      </p:pic>
      <p:sp>
        <p:nvSpPr>
          <p:cNvPr id="2" name="Rectangle 1"/>
          <p:cNvSpPr/>
          <p:nvPr/>
        </p:nvSpPr>
        <p:spPr>
          <a:xfrm>
            <a:off x="11139" y="620688"/>
            <a:ext cx="8964488" cy="2800766"/>
          </a:xfrm>
          <a:prstGeom prst="rect">
            <a:avLst/>
          </a:prstGeom>
        </p:spPr>
        <p:txBody>
          <a:bodyPr wrap="square">
            <a:spAutoFit/>
          </a:bodyPr>
          <a:lstStyle/>
          <a:p>
            <a:r>
              <a:rPr lang="en-US" sz="1600" dirty="0" err="1">
                <a:solidFill>
                  <a:srgbClr val="000090"/>
                </a:solidFill>
              </a:rPr>
              <a:t>Nuclotron</a:t>
            </a:r>
            <a:r>
              <a:rPr lang="en-US" sz="1600" dirty="0">
                <a:solidFill>
                  <a:srgbClr val="000090"/>
                </a:solidFill>
              </a:rPr>
              <a:t> cryogenic system represents </a:t>
            </a:r>
            <a:r>
              <a:rPr lang="en-US" sz="1600" dirty="0" smtClean="0">
                <a:solidFill>
                  <a:srgbClr val="000090"/>
                </a:solidFill>
              </a:rPr>
              <a:t>a </a:t>
            </a:r>
            <a:r>
              <a:rPr lang="en-US" sz="1600" dirty="0">
                <a:solidFill>
                  <a:srgbClr val="000090"/>
                </a:solidFill>
              </a:rPr>
              <a:t>rather enterprising project involving a </a:t>
            </a:r>
            <a:r>
              <a:rPr lang="en-US" sz="1600" dirty="0" smtClean="0">
                <a:solidFill>
                  <a:srgbClr val="000090"/>
                </a:solidFill>
              </a:rPr>
              <a:t>large </a:t>
            </a:r>
            <a:r>
              <a:rPr lang="en-US" sz="1600" dirty="0">
                <a:solidFill>
                  <a:srgbClr val="000090"/>
                </a:solidFill>
              </a:rPr>
              <a:t>number of technical ideas and </a:t>
            </a:r>
            <a:r>
              <a:rPr lang="en-US" sz="1600" dirty="0" smtClean="0">
                <a:solidFill>
                  <a:srgbClr val="000090"/>
                </a:solidFill>
              </a:rPr>
              <a:t>solutions </a:t>
            </a:r>
            <a:r>
              <a:rPr lang="en-US" sz="1600" dirty="0">
                <a:solidFill>
                  <a:srgbClr val="000090"/>
                </a:solidFill>
              </a:rPr>
              <a:t>never used before:</a:t>
            </a:r>
          </a:p>
          <a:p>
            <a:r>
              <a:rPr lang="en-US" sz="1600" dirty="0">
                <a:solidFill>
                  <a:srgbClr val="000090"/>
                </a:solidFill>
              </a:rPr>
              <a:t>- Fast cycling superconducting magnets</a:t>
            </a:r>
          </a:p>
          <a:p>
            <a:r>
              <a:rPr lang="en-US" sz="1600" dirty="0">
                <a:solidFill>
                  <a:srgbClr val="000090"/>
                </a:solidFill>
              </a:rPr>
              <a:t>- Refrigeration by two-phase helium flow</a:t>
            </a:r>
          </a:p>
          <a:p>
            <a:r>
              <a:rPr lang="en-US" sz="1600" dirty="0">
                <a:solidFill>
                  <a:srgbClr val="000090"/>
                </a:solidFill>
              </a:rPr>
              <a:t>- Unusually short cool down time to liquid helium temperature</a:t>
            </a:r>
          </a:p>
          <a:p>
            <a:r>
              <a:rPr lang="en-US" sz="1600" dirty="0">
                <a:solidFill>
                  <a:srgbClr val="000090"/>
                </a:solidFill>
              </a:rPr>
              <a:t>- Parallel connection of about 150 cooling channels</a:t>
            </a:r>
          </a:p>
          <a:p>
            <a:r>
              <a:rPr lang="en-US" sz="1600" dirty="0">
                <a:solidFill>
                  <a:srgbClr val="000090"/>
                </a:solidFill>
              </a:rPr>
              <a:t>- Using jet pumps for circulating of liquid helium</a:t>
            </a:r>
          </a:p>
          <a:p>
            <a:r>
              <a:rPr lang="en-US" sz="1600" dirty="0">
                <a:solidFill>
                  <a:srgbClr val="000090"/>
                </a:solidFill>
              </a:rPr>
              <a:t>- «Wet» turbo expanders</a:t>
            </a:r>
          </a:p>
          <a:p>
            <a:r>
              <a:rPr lang="en-US" sz="1600" dirty="0">
                <a:solidFill>
                  <a:srgbClr val="000090"/>
                </a:solidFill>
              </a:rPr>
              <a:t>- Screw helium compressors with a pressure rise of more than 25</a:t>
            </a:r>
          </a:p>
          <a:p>
            <a:r>
              <a:rPr lang="en-US" sz="1600" dirty="0">
                <a:solidFill>
                  <a:srgbClr val="000090"/>
                </a:solidFill>
              </a:rPr>
              <a:t>It has allowed the creation of not only a very efficient and reliable system, but also one, which is unusually inexpensive. </a:t>
            </a:r>
          </a:p>
        </p:txBody>
      </p:sp>
      <p:sp>
        <p:nvSpPr>
          <p:cNvPr id="3" name="TextBox 2"/>
          <p:cNvSpPr txBox="1"/>
          <p:nvPr/>
        </p:nvSpPr>
        <p:spPr>
          <a:xfrm>
            <a:off x="107504" y="3645024"/>
            <a:ext cx="3137898" cy="830997"/>
          </a:xfrm>
          <a:prstGeom prst="rect">
            <a:avLst/>
          </a:prstGeom>
          <a:noFill/>
        </p:spPr>
        <p:txBody>
          <a:bodyPr wrap="none" rtlCol="0">
            <a:spAutoFit/>
          </a:bodyPr>
          <a:lstStyle/>
          <a:p>
            <a:r>
              <a:rPr lang="en-US" sz="1600" dirty="0" smtClean="0">
                <a:solidFill>
                  <a:srgbClr val="000090"/>
                </a:solidFill>
              </a:rPr>
              <a:t>Complex cooling power:</a:t>
            </a:r>
          </a:p>
          <a:p>
            <a:r>
              <a:rPr lang="en-US" sz="1600" dirty="0" smtClean="0">
                <a:solidFill>
                  <a:srgbClr val="000090"/>
                </a:solidFill>
              </a:rPr>
              <a:t>Current                  - 4kW at 4,5K</a:t>
            </a:r>
          </a:p>
          <a:p>
            <a:r>
              <a:rPr lang="en-US" sz="1600" dirty="0" smtClean="0">
                <a:solidFill>
                  <a:srgbClr val="000090"/>
                </a:solidFill>
              </a:rPr>
              <a:t>Expected in 2020  - 8kW at 4,5K</a:t>
            </a:r>
          </a:p>
        </p:txBody>
      </p:sp>
      <p:sp>
        <p:nvSpPr>
          <p:cNvPr id="11" name="TextBox 10"/>
          <p:cNvSpPr txBox="1"/>
          <p:nvPr/>
        </p:nvSpPr>
        <p:spPr>
          <a:xfrm>
            <a:off x="132895" y="5301208"/>
            <a:ext cx="3286977" cy="830997"/>
          </a:xfrm>
          <a:prstGeom prst="rect">
            <a:avLst/>
          </a:prstGeom>
          <a:noFill/>
        </p:spPr>
        <p:txBody>
          <a:bodyPr wrap="none" rtlCol="0">
            <a:spAutoFit/>
          </a:bodyPr>
          <a:lstStyle/>
          <a:p>
            <a:r>
              <a:rPr lang="en-US" sz="1600" dirty="0" smtClean="0">
                <a:solidFill>
                  <a:srgbClr val="000090"/>
                </a:solidFill>
              </a:rPr>
              <a:t>In 2016 new helium liquefier, most </a:t>
            </a:r>
          </a:p>
          <a:p>
            <a:r>
              <a:rPr lang="en-US" sz="1600" dirty="0" smtClean="0">
                <a:solidFill>
                  <a:srgbClr val="000090"/>
                </a:solidFill>
              </a:rPr>
              <a:t>powerful in RF, with productivity </a:t>
            </a:r>
          </a:p>
          <a:p>
            <a:r>
              <a:rPr lang="en-US" sz="1600" dirty="0" smtClean="0">
                <a:solidFill>
                  <a:srgbClr val="000090"/>
                </a:solidFill>
              </a:rPr>
              <a:t>1100 l/h  was put in operation. </a:t>
            </a:r>
            <a:endParaRPr lang="en-US" sz="1600" dirty="0">
              <a:solidFill>
                <a:srgbClr val="000090"/>
              </a:solidFill>
            </a:endParaRPr>
          </a:p>
        </p:txBody>
      </p:sp>
      <p:sp>
        <p:nvSpPr>
          <p:cNvPr id="5" name="Right Arrow 4"/>
          <p:cNvSpPr/>
          <p:nvPr/>
        </p:nvSpPr>
        <p:spPr>
          <a:xfrm>
            <a:off x="3297692" y="5640903"/>
            <a:ext cx="482220" cy="236369"/>
          </a:xfrm>
          <a:prstGeom prst="rightArrow">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90"/>
              </a:solidFill>
            </a:endParaRPr>
          </a:p>
        </p:txBody>
      </p:sp>
    </p:spTree>
    <p:extLst>
      <p:ext uri="{BB962C8B-B14F-4D97-AF65-F5344CB8AC3E}">
        <p14:creationId xmlns:p14="http://schemas.microsoft.com/office/powerpoint/2010/main" val="1042312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Text Box 2"/>
          <p:cNvSpPr txBox="1">
            <a:spLocks noChangeArrowheads="1"/>
          </p:cNvSpPr>
          <p:nvPr/>
        </p:nvSpPr>
        <p:spPr bwMode="auto">
          <a:xfrm>
            <a:off x="1115616" y="68087"/>
            <a:ext cx="7084567" cy="523220"/>
          </a:xfrm>
          <a:prstGeom prst="rect">
            <a:avLst/>
          </a:prstGeom>
          <a:noFill/>
          <a:ln>
            <a:noFill/>
          </a:ln>
          <a:effectLs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spcBef>
                <a:spcPct val="50000"/>
              </a:spcBef>
              <a:defRPr/>
            </a:pPr>
            <a:r>
              <a:rPr lang="en-US" sz="2800" b="1" dirty="0" smtClean="0">
                <a:solidFill>
                  <a:srgbClr val="000090"/>
                </a:solidFill>
                <a:latin typeface="Arial" panose="020B0604020202020204" pitchFamily="34" charset="0"/>
                <a:cs typeface="Arial" panose="020B0604020202020204" pitchFamily="34" charset="0"/>
              </a:rPr>
              <a:t>DRIBS-III ACCELERATOR COMPLEX</a:t>
            </a:r>
            <a:endParaRPr lang="en-US" sz="2800" b="1" dirty="0">
              <a:solidFill>
                <a:srgbClr val="000090"/>
              </a:solidFill>
              <a:latin typeface="Arial" panose="020B0604020202020204" pitchFamily="34" charset="0"/>
              <a:cs typeface="Arial" panose="020B0604020202020204" pitchFamily="34" charset="0"/>
            </a:endParaRPr>
          </a:p>
        </p:txBody>
      </p:sp>
      <p:sp>
        <p:nvSpPr>
          <p:cNvPr id="13" name="Text Box 3"/>
          <p:cNvSpPr txBox="1">
            <a:spLocks noChangeArrowheads="1"/>
          </p:cNvSpPr>
          <p:nvPr/>
        </p:nvSpPr>
        <p:spPr bwMode="auto">
          <a:xfrm>
            <a:off x="314170" y="5718514"/>
            <a:ext cx="3601836" cy="584775"/>
          </a:xfrm>
          <a:prstGeom prst="rect">
            <a:avLst/>
          </a:prstGeom>
          <a:noFill/>
          <a:ln w="9525">
            <a:noFill/>
            <a:miter lim="800000"/>
            <a:headEnd/>
            <a:tailEnd/>
          </a:ln>
        </p:spPr>
        <p:txBody>
          <a:bodyPr wrap="square">
            <a:spAutoFit/>
          </a:bodyPr>
          <a:lstStyle/>
          <a:p>
            <a:pPr marL="342900" indent="-342900">
              <a:buClr>
                <a:srgbClr val="FF3300"/>
              </a:buClr>
              <a:buFont typeface="Arial" panose="020B0604020202020204" pitchFamily="34" charset="0"/>
              <a:buChar char="•"/>
            </a:pPr>
            <a:r>
              <a:rPr lang="en-US" sz="1600" b="1" dirty="0" smtClean="0">
                <a:solidFill>
                  <a:srgbClr val="000090"/>
                </a:solidFill>
              </a:rPr>
              <a:t>Heavy </a:t>
            </a:r>
            <a:r>
              <a:rPr lang="en-US" sz="1600" b="1" dirty="0">
                <a:solidFill>
                  <a:srgbClr val="000090"/>
                </a:solidFill>
              </a:rPr>
              <a:t>and superheavy </a:t>
            </a:r>
            <a:r>
              <a:rPr lang="en-US" sz="1600" b="1" dirty="0" smtClean="0">
                <a:solidFill>
                  <a:srgbClr val="000090"/>
                </a:solidFill>
              </a:rPr>
              <a:t>nuclei</a:t>
            </a:r>
            <a:endParaRPr lang="en-US" sz="1600" b="1" dirty="0">
              <a:solidFill>
                <a:srgbClr val="000090"/>
              </a:solidFill>
            </a:endParaRPr>
          </a:p>
          <a:p>
            <a:pPr marL="342900" indent="-342900">
              <a:buClr>
                <a:srgbClr val="FF3300"/>
              </a:buClr>
              <a:buFont typeface="Arial" panose="020B0604020202020204" pitchFamily="34" charset="0"/>
              <a:buChar char="•"/>
            </a:pPr>
            <a:r>
              <a:rPr lang="en-US" sz="1600" b="1" dirty="0" smtClean="0">
                <a:solidFill>
                  <a:srgbClr val="000090"/>
                </a:solidFill>
              </a:rPr>
              <a:t>Light </a:t>
            </a:r>
            <a:r>
              <a:rPr lang="en-US" sz="1600" b="1" dirty="0">
                <a:solidFill>
                  <a:srgbClr val="000090"/>
                </a:solidFill>
              </a:rPr>
              <a:t>exotic </a:t>
            </a:r>
            <a:r>
              <a:rPr lang="en-US" sz="1600" b="1" dirty="0" smtClean="0">
                <a:solidFill>
                  <a:srgbClr val="000090"/>
                </a:solidFill>
              </a:rPr>
              <a:t>nuclei</a:t>
            </a:r>
            <a:endParaRPr lang="en-US" sz="1600" dirty="0">
              <a:solidFill>
                <a:srgbClr val="000090"/>
              </a:solidFill>
            </a:endParaRPr>
          </a:p>
        </p:txBody>
      </p:sp>
      <p:sp>
        <p:nvSpPr>
          <p:cNvPr id="16" name="Rectangle 2"/>
          <p:cNvSpPr>
            <a:spLocks noChangeArrowheads="1"/>
          </p:cNvSpPr>
          <p:nvPr/>
        </p:nvSpPr>
        <p:spPr bwMode="auto">
          <a:xfrm>
            <a:off x="1403648" y="4689709"/>
            <a:ext cx="6060281" cy="774975"/>
          </a:xfrm>
          <a:prstGeom prst="rect">
            <a:avLst/>
          </a:prstGeom>
          <a:noFill/>
          <a:ln w="9525">
            <a:noFill/>
            <a:miter lim="800000"/>
            <a:headEnd/>
            <a:tailEnd/>
          </a:ln>
        </p:spPr>
        <p:txBody>
          <a:bodyPr lIns="36000" rIns="36000" anchorCtr="1"/>
          <a:lstStyle/>
          <a:p>
            <a:pPr algn="ctr">
              <a:defRPr/>
            </a:pPr>
            <a:r>
              <a:rPr lang="en-US" sz="2400" b="1" dirty="0" smtClean="0">
                <a:solidFill>
                  <a:srgbClr val="C00000"/>
                </a:solidFill>
              </a:rPr>
              <a:t>Flerov Laboratory of Nuclear Reactions </a:t>
            </a:r>
            <a:r>
              <a:rPr lang="en-US" sz="2400" b="1" dirty="0">
                <a:solidFill>
                  <a:srgbClr val="C00000"/>
                </a:solidFill>
              </a:rPr>
              <a:t>basic directions of research: </a:t>
            </a:r>
            <a:endParaRPr lang="ru-RU" sz="2400" b="1" dirty="0">
              <a:solidFill>
                <a:srgbClr val="C00000"/>
              </a:solidFill>
            </a:endParaRPr>
          </a:p>
        </p:txBody>
      </p:sp>
      <p:sp>
        <p:nvSpPr>
          <p:cNvPr id="17" name="Text Box 3"/>
          <p:cNvSpPr txBox="1">
            <a:spLocks noChangeArrowheads="1"/>
          </p:cNvSpPr>
          <p:nvPr/>
        </p:nvSpPr>
        <p:spPr bwMode="auto">
          <a:xfrm>
            <a:off x="3916006" y="5733256"/>
            <a:ext cx="4967115" cy="830997"/>
          </a:xfrm>
          <a:prstGeom prst="rect">
            <a:avLst/>
          </a:prstGeom>
          <a:noFill/>
          <a:ln w="9525">
            <a:noFill/>
            <a:miter lim="800000"/>
            <a:headEnd/>
            <a:tailEnd/>
          </a:ln>
        </p:spPr>
        <p:txBody>
          <a:bodyPr wrap="square">
            <a:spAutoFit/>
          </a:bodyPr>
          <a:lstStyle/>
          <a:p>
            <a:pPr marL="342900" indent="-342900">
              <a:buClr>
                <a:srgbClr val="FF3300"/>
              </a:buClr>
              <a:buFont typeface="Arial" panose="020B0604020202020204" pitchFamily="34" charset="0"/>
              <a:buChar char="•"/>
            </a:pPr>
            <a:r>
              <a:rPr lang="en-US" sz="1600" b="1" dirty="0">
                <a:solidFill>
                  <a:srgbClr val="000090"/>
                </a:solidFill>
              </a:rPr>
              <a:t>Radiation effects and physical groundwork of </a:t>
            </a:r>
            <a:r>
              <a:rPr lang="en-US" sz="1600" b="1" dirty="0" smtClean="0">
                <a:solidFill>
                  <a:srgbClr val="000090"/>
                </a:solidFill>
              </a:rPr>
              <a:t>nanotechnology</a:t>
            </a:r>
          </a:p>
          <a:p>
            <a:pPr marL="342900" indent="-342900">
              <a:buClr>
                <a:srgbClr val="FF3300"/>
              </a:buClr>
              <a:buFont typeface="Arial" panose="020B0604020202020204" pitchFamily="34" charset="0"/>
              <a:buChar char="•"/>
            </a:pPr>
            <a:r>
              <a:rPr lang="en-US" sz="1600" b="1" dirty="0">
                <a:solidFill>
                  <a:srgbClr val="000090"/>
                </a:solidFill>
              </a:rPr>
              <a:t>Accelerator technologies</a:t>
            </a:r>
            <a:endParaRPr lang="en-US" sz="1600" dirty="0">
              <a:solidFill>
                <a:srgbClr val="000090"/>
              </a:solidFill>
            </a:endParaRPr>
          </a:p>
        </p:txBody>
      </p:sp>
      <p:pic>
        <p:nvPicPr>
          <p:cNvPr id="7" name="Рисунок 6"/>
          <p:cNvPicPr>
            <a:picLocks noChangeAspect="1"/>
          </p:cNvPicPr>
          <p:nvPr/>
        </p:nvPicPr>
        <p:blipFill rotWithShape="1">
          <a:blip r:embed="rId3" cstate="email">
            <a:extLst>
              <a:ext uri="{28A0092B-C50C-407E-A947-70E740481C1C}">
                <a14:useLocalDpi xmlns:a14="http://schemas.microsoft.com/office/drawing/2010/main" val="0"/>
              </a:ext>
            </a:extLst>
          </a:blip>
          <a:srcRect t="10235" b="11869"/>
          <a:stretch/>
        </p:blipFill>
        <p:spPr>
          <a:xfrm>
            <a:off x="323528" y="831707"/>
            <a:ext cx="8535163" cy="3742158"/>
          </a:xfrm>
          <a:prstGeom prst="rect">
            <a:avLst/>
          </a:prstGeom>
        </p:spPr>
      </p:pic>
    </p:spTree>
    <p:extLst>
      <p:ext uri="{BB962C8B-B14F-4D97-AF65-F5344CB8AC3E}">
        <p14:creationId xmlns:p14="http://schemas.microsoft.com/office/powerpoint/2010/main" val="35224763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Text Box 2"/>
          <p:cNvSpPr txBox="1">
            <a:spLocks noChangeArrowheads="1"/>
          </p:cNvSpPr>
          <p:nvPr/>
        </p:nvSpPr>
        <p:spPr bwMode="auto">
          <a:xfrm>
            <a:off x="2987824" y="44624"/>
            <a:ext cx="6126802" cy="523220"/>
          </a:xfrm>
          <a:prstGeom prst="rect">
            <a:avLst/>
          </a:prstGeom>
          <a:noFill/>
          <a:ln>
            <a:noFill/>
          </a:ln>
          <a:effectLs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spcBef>
                <a:spcPct val="50000"/>
              </a:spcBef>
              <a:defRPr/>
            </a:pPr>
            <a:r>
              <a:rPr lang="en-US" sz="2800" b="1" dirty="0" smtClean="0">
                <a:solidFill>
                  <a:srgbClr val="000090"/>
                </a:solidFill>
                <a:latin typeface="Arial" panose="020B0604020202020204" pitchFamily="34" charset="0"/>
                <a:cs typeface="Arial" panose="020B0604020202020204" pitchFamily="34" charset="0"/>
              </a:rPr>
              <a:t>U-400 ACCELERATOR COMPLEX</a:t>
            </a:r>
            <a:endParaRPr lang="en-US" sz="2800" b="1" dirty="0">
              <a:solidFill>
                <a:srgbClr val="000090"/>
              </a:solidFill>
              <a:latin typeface="Arial" panose="020B0604020202020204" pitchFamily="34" charset="0"/>
              <a:cs typeface="Arial" panose="020B0604020202020204" pitchFamily="34" charset="0"/>
            </a:endParaRPr>
          </a:p>
        </p:txBody>
      </p:sp>
      <p:sp>
        <p:nvSpPr>
          <p:cNvPr id="293945" name="TextBox 1"/>
          <p:cNvSpPr txBox="1">
            <a:spLocks noChangeArrowheads="1"/>
          </p:cNvSpPr>
          <p:nvPr/>
        </p:nvSpPr>
        <p:spPr bwMode="auto">
          <a:xfrm>
            <a:off x="121995" y="3991704"/>
            <a:ext cx="4133213" cy="2677656"/>
          </a:xfrm>
          <a:prstGeom prst="rect">
            <a:avLst/>
          </a:prstGeom>
          <a:noFill/>
          <a:ln w="9525">
            <a:noFill/>
            <a:miter lim="800000"/>
            <a:headEnd/>
            <a:tailEnd/>
          </a:ln>
        </p:spPr>
        <p:txBody>
          <a:bodyPr wrap="none">
            <a:spAutoFit/>
          </a:bodyPr>
          <a:lstStyle/>
          <a:p>
            <a:pPr algn="ctr">
              <a:buClr>
                <a:srgbClr val="FF3300"/>
              </a:buClr>
            </a:pPr>
            <a:r>
              <a:rPr lang="en-US" altLang="ru-RU" sz="1400" dirty="0" smtClean="0">
                <a:solidFill>
                  <a:srgbClr val="C00000"/>
                </a:solidFill>
                <a:latin typeface="Arial" panose="020B0604020202020204" pitchFamily="34" charset="0"/>
                <a:ea typeface="Gungsuh"/>
                <a:cs typeface="Arial" panose="020B0604020202020204" pitchFamily="34" charset="0"/>
              </a:rPr>
              <a:t>Tasks:</a:t>
            </a:r>
            <a:endParaRPr lang="en-US" altLang="ru-RU" sz="1400" dirty="0">
              <a:solidFill>
                <a:srgbClr val="C00000"/>
              </a:solidFill>
              <a:latin typeface="Arial" panose="020B0604020202020204" pitchFamily="34" charset="0"/>
              <a:cs typeface="Arial" panose="020B0604020202020204" pitchFamily="34" charset="0"/>
            </a:endParaRPr>
          </a:p>
          <a:p>
            <a:pPr>
              <a:buClr>
                <a:srgbClr val="FF3300"/>
              </a:buClr>
            </a:pPr>
            <a:r>
              <a:rPr lang="en-US" altLang="ru-RU" sz="1400" b="1" dirty="0" smtClean="0">
                <a:solidFill>
                  <a:srgbClr val="000090"/>
                </a:solidFill>
                <a:latin typeface="Arial" panose="020B0604020202020204" pitchFamily="34" charset="0"/>
                <a:cs typeface="Arial" panose="020B0604020202020204" pitchFamily="34" charset="0"/>
              </a:rPr>
              <a:t>Stand-alone mode:</a:t>
            </a:r>
            <a:endParaRPr lang="ru-RU" altLang="ru-RU" sz="1400" b="1" dirty="0" smtClean="0">
              <a:solidFill>
                <a:srgbClr val="000090"/>
              </a:solidFill>
              <a:latin typeface="Arial" panose="020B0604020202020204" pitchFamily="34" charset="0"/>
              <a:cs typeface="Arial" panose="020B0604020202020204" pitchFamily="34" charset="0"/>
            </a:endParaRPr>
          </a:p>
          <a:p>
            <a:pPr marL="342900" indent="-342900">
              <a:buClr>
                <a:srgbClr val="FF3300"/>
              </a:buClr>
              <a:buFont typeface="Wingdings" panose="05000000000000000000" pitchFamily="2" charset="2"/>
              <a:buChar char="§"/>
            </a:pPr>
            <a:r>
              <a:rPr lang="en-US" altLang="ru-RU" sz="1400" dirty="0" smtClean="0">
                <a:solidFill>
                  <a:srgbClr val="000090"/>
                </a:solidFill>
                <a:latin typeface="Arial" panose="020B0604020202020204" pitchFamily="34" charset="0"/>
                <a:cs typeface="Arial" panose="020B0604020202020204" pitchFamily="34" charset="0"/>
              </a:rPr>
              <a:t>Synthesis of superheavy elements (SHE)</a:t>
            </a:r>
          </a:p>
          <a:p>
            <a:pPr marL="342900" indent="-342900">
              <a:buClr>
                <a:srgbClr val="FF3300"/>
              </a:buClr>
              <a:buFont typeface="Wingdings" panose="05000000000000000000" pitchFamily="2" charset="2"/>
              <a:buChar char="§"/>
            </a:pPr>
            <a:r>
              <a:rPr lang="en-US" altLang="ru-RU" sz="1400" dirty="0" smtClean="0">
                <a:solidFill>
                  <a:srgbClr val="000090"/>
                </a:solidFill>
                <a:latin typeface="Arial" panose="020B0604020202020204" pitchFamily="34" charset="0"/>
                <a:cs typeface="Arial" panose="020B0604020202020204" pitchFamily="34" charset="0"/>
              </a:rPr>
              <a:t>Chemistry of SHE</a:t>
            </a:r>
          </a:p>
          <a:p>
            <a:pPr marL="342900" indent="-342900">
              <a:buClr>
                <a:srgbClr val="FF3300"/>
              </a:buClr>
              <a:buFont typeface="Wingdings" panose="05000000000000000000" pitchFamily="2" charset="2"/>
              <a:buChar char="§"/>
            </a:pPr>
            <a:r>
              <a:rPr lang="en-US" altLang="ru-RU" sz="1400" dirty="0">
                <a:solidFill>
                  <a:srgbClr val="000090"/>
                </a:solidFill>
                <a:latin typeface="Arial" panose="020B0604020202020204" pitchFamily="34" charset="0"/>
                <a:cs typeface="Arial" panose="020B0604020202020204" pitchFamily="34" charset="0"/>
              </a:rPr>
              <a:t>Nuclear &amp; laser spectroscopy</a:t>
            </a:r>
          </a:p>
          <a:p>
            <a:pPr marL="342900" indent="-342900">
              <a:buClr>
                <a:srgbClr val="FF3300"/>
              </a:buClr>
              <a:buFont typeface="Wingdings" panose="05000000000000000000" pitchFamily="2" charset="2"/>
              <a:buChar char="§"/>
            </a:pPr>
            <a:r>
              <a:rPr lang="en-US" altLang="ru-RU" sz="1400" dirty="0" smtClean="0">
                <a:solidFill>
                  <a:srgbClr val="000090"/>
                </a:solidFill>
                <a:latin typeface="Arial" panose="020B0604020202020204" pitchFamily="34" charset="0"/>
                <a:cs typeface="Arial" panose="020B0604020202020204" pitchFamily="34" charset="0"/>
              </a:rPr>
              <a:t>Nuclear reactions: fusion, fusion-fission &amp;</a:t>
            </a:r>
            <a:br>
              <a:rPr lang="en-US" altLang="ru-RU" sz="1400" dirty="0" smtClean="0">
                <a:solidFill>
                  <a:srgbClr val="000090"/>
                </a:solidFill>
                <a:latin typeface="Arial" panose="020B0604020202020204" pitchFamily="34" charset="0"/>
                <a:cs typeface="Arial" panose="020B0604020202020204" pitchFamily="34" charset="0"/>
              </a:rPr>
            </a:br>
            <a:r>
              <a:rPr lang="en-US" altLang="ru-RU" sz="1400" dirty="0" smtClean="0">
                <a:solidFill>
                  <a:srgbClr val="000090"/>
                </a:solidFill>
                <a:latin typeface="Arial" panose="020B0604020202020204" pitchFamily="34" charset="0"/>
                <a:cs typeface="Arial" panose="020B0604020202020204" pitchFamily="34" charset="0"/>
              </a:rPr>
              <a:t>quasi-fission, multi-nucleon transfer reactions</a:t>
            </a:r>
          </a:p>
          <a:p>
            <a:pPr marL="342900" indent="-342900">
              <a:buClr>
                <a:srgbClr val="FF3300"/>
              </a:buClr>
              <a:buFont typeface="Wingdings" panose="05000000000000000000" pitchFamily="2" charset="2"/>
              <a:buChar char="§"/>
            </a:pPr>
            <a:r>
              <a:rPr lang="en-US" altLang="ru-RU" sz="1400" dirty="0" smtClean="0">
                <a:solidFill>
                  <a:srgbClr val="000090"/>
                </a:solidFill>
                <a:latin typeface="Arial" panose="020B0604020202020204" pitchFamily="34" charset="0"/>
                <a:cs typeface="Arial" panose="020B0604020202020204" pitchFamily="34" charset="0"/>
              </a:rPr>
              <a:t>Applied research</a:t>
            </a:r>
          </a:p>
          <a:p>
            <a:pPr>
              <a:buClr>
                <a:srgbClr val="FF3300"/>
              </a:buClr>
            </a:pPr>
            <a:endParaRPr lang="en-US" altLang="ru-RU" sz="1400" dirty="0">
              <a:solidFill>
                <a:srgbClr val="000090"/>
              </a:solidFill>
              <a:latin typeface="Arial" panose="020B0604020202020204" pitchFamily="34" charset="0"/>
              <a:cs typeface="Arial" panose="020B0604020202020204" pitchFamily="34" charset="0"/>
            </a:endParaRPr>
          </a:p>
          <a:p>
            <a:pPr>
              <a:buClr>
                <a:srgbClr val="FF3300"/>
              </a:buClr>
            </a:pPr>
            <a:r>
              <a:rPr lang="en-US" altLang="ru-RU" sz="1400" b="1" dirty="0" smtClean="0">
                <a:solidFill>
                  <a:srgbClr val="000090"/>
                </a:solidFill>
                <a:latin typeface="Arial" panose="020B0604020202020204" pitchFamily="34" charset="0"/>
                <a:cs typeface="Arial" panose="020B0604020202020204" pitchFamily="34" charset="0"/>
              </a:rPr>
              <a:t>Post-accelerator mode:</a:t>
            </a:r>
          </a:p>
          <a:p>
            <a:pPr marL="342900" indent="-342900">
              <a:buClr>
                <a:srgbClr val="FF3300"/>
              </a:buClr>
              <a:buFont typeface="Wingdings" panose="05000000000000000000" pitchFamily="2" charset="2"/>
              <a:buChar char="§"/>
            </a:pPr>
            <a:r>
              <a:rPr lang="en-US" altLang="ru-RU" sz="1400" dirty="0" smtClean="0">
                <a:solidFill>
                  <a:srgbClr val="000090"/>
                </a:solidFill>
                <a:latin typeface="Arial" panose="020B0604020202020204" pitchFamily="34" charset="0"/>
                <a:cs typeface="Arial" panose="020B0604020202020204" pitchFamily="34" charset="0"/>
              </a:rPr>
              <a:t>Reactions </a:t>
            </a:r>
            <a:r>
              <a:rPr lang="en-US" altLang="ru-RU" sz="1400" dirty="0">
                <a:solidFill>
                  <a:srgbClr val="000090"/>
                </a:solidFill>
                <a:latin typeface="Arial" panose="020B0604020202020204" pitchFamily="34" charset="0"/>
                <a:cs typeface="Arial" panose="020B0604020202020204" pitchFamily="34" charset="0"/>
              </a:rPr>
              <a:t>with exotic nuclei</a:t>
            </a:r>
          </a:p>
          <a:p>
            <a:pPr marL="342900" indent="-342900">
              <a:buClr>
                <a:srgbClr val="FF3300"/>
              </a:buClr>
              <a:buFont typeface="Wingdings" panose="05000000000000000000" pitchFamily="2" charset="2"/>
              <a:buChar char="§"/>
            </a:pPr>
            <a:r>
              <a:rPr lang="en-US" altLang="ru-RU" sz="1400" dirty="0">
                <a:solidFill>
                  <a:srgbClr val="000090"/>
                </a:solidFill>
                <a:latin typeface="Arial" panose="020B0604020202020204" pitchFamily="34" charset="0"/>
                <a:cs typeface="Arial" panose="020B0604020202020204" pitchFamily="34" charset="0"/>
              </a:rPr>
              <a:t>Structure of light exotic </a:t>
            </a:r>
            <a:r>
              <a:rPr lang="en-US" altLang="ru-RU" sz="1400" dirty="0" smtClean="0">
                <a:solidFill>
                  <a:srgbClr val="000090"/>
                </a:solidFill>
                <a:latin typeface="Arial" panose="020B0604020202020204" pitchFamily="34" charset="0"/>
                <a:cs typeface="Arial" panose="020B0604020202020204" pitchFamily="34" charset="0"/>
              </a:rPr>
              <a:t>nuclei</a:t>
            </a:r>
            <a:endParaRPr lang="en-US" altLang="ru-RU" sz="1400" dirty="0">
              <a:solidFill>
                <a:srgbClr val="000090"/>
              </a:solidFill>
              <a:latin typeface="Arial" panose="020B0604020202020204" pitchFamily="34" charset="0"/>
              <a:cs typeface="Arial" panose="020B0604020202020204" pitchFamily="34" charset="0"/>
            </a:endParaRPr>
          </a:p>
        </p:txBody>
      </p:sp>
      <p:sp>
        <p:nvSpPr>
          <p:cNvPr id="2" name="Прямоугольник 1"/>
          <p:cNvSpPr/>
          <p:nvPr/>
        </p:nvSpPr>
        <p:spPr>
          <a:xfrm>
            <a:off x="3171391" y="620688"/>
            <a:ext cx="5972609" cy="338554"/>
          </a:xfrm>
          <a:prstGeom prst="rect">
            <a:avLst/>
          </a:prstGeom>
        </p:spPr>
        <p:txBody>
          <a:bodyPr wrap="none">
            <a:spAutoFit/>
          </a:bodyPr>
          <a:lstStyle/>
          <a:p>
            <a:pPr>
              <a:buClr>
                <a:srgbClr val="FF3300"/>
              </a:buClr>
            </a:pPr>
            <a:r>
              <a:rPr lang="en-US" altLang="ru-RU" sz="1600" dirty="0" smtClean="0">
                <a:solidFill>
                  <a:srgbClr val="000090"/>
                </a:solidFill>
                <a:latin typeface="Arial" panose="020B0604020202020204" pitchFamily="34" charset="0"/>
                <a:cs typeface="Arial" panose="020B0604020202020204" pitchFamily="34" charset="0"/>
              </a:rPr>
              <a:t>NUCLEAR SPECTROSCOPY AND REACTION MECHANISMS</a:t>
            </a:r>
          </a:p>
        </p:txBody>
      </p:sp>
      <p:sp>
        <p:nvSpPr>
          <p:cNvPr id="7" name="Объект 2"/>
          <p:cNvSpPr txBox="1">
            <a:spLocks/>
          </p:cNvSpPr>
          <p:nvPr/>
        </p:nvSpPr>
        <p:spPr>
          <a:xfrm>
            <a:off x="4394634" y="5017767"/>
            <a:ext cx="4719991" cy="1649459"/>
          </a:xfrm>
          <a:prstGeom prst="rect">
            <a:avLst/>
          </a:prstGeom>
        </p:spPr>
        <p:txBody>
          <a:bodyPr vert="horz" lIns="91440" tIns="45720" rIns="91440" bIns="45720" rtlCol="0" anchorCtr="1">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Clr>
                <a:srgbClr val="FF3300"/>
              </a:buClr>
              <a:buFont typeface="Arial" panose="020B0604020202020204" pitchFamily="34" charset="0"/>
              <a:buNone/>
            </a:pPr>
            <a:r>
              <a:rPr lang="en-US" altLang="ru-RU" sz="1400" dirty="0" smtClean="0">
                <a:solidFill>
                  <a:srgbClr val="C00000"/>
                </a:solidFill>
                <a:latin typeface="Arial" panose="020B0604020202020204" pitchFamily="34" charset="0"/>
                <a:cs typeface="Arial" panose="020B0604020202020204" pitchFamily="34" charset="0"/>
              </a:rPr>
              <a:t>Experimental setups:</a:t>
            </a:r>
          </a:p>
          <a:p>
            <a:pPr>
              <a:lnSpc>
                <a:spcPct val="100000"/>
              </a:lnSpc>
              <a:spcBef>
                <a:spcPts val="0"/>
              </a:spcBef>
              <a:buClr>
                <a:srgbClr val="FF3300"/>
              </a:buClr>
            </a:pPr>
            <a:r>
              <a:rPr lang="en-US" altLang="ru-RU" sz="1400" dirty="0" smtClean="0">
                <a:solidFill>
                  <a:srgbClr val="000090"/>
                </a:solidFill>
                <a:latin typeface="Arial" panose="020B0604020202020204" pitchFamily="34" charset="0"/>
                <a:cs typeface="Arial" panose="020B0604020202020204" pitchFamily="34" charset="0"/>
              </a:rPr>
              <a:t>Gas-Filled Recoil Separator (</a:t>
            </a:r>
            <a:r>
              <a:rPr lang="en-US" sz="1400" dirty="0" smtClean="0">
                <a:solidFill>
                  <a:srgbClr val="000090"/>
                </a:solidFill>
                <a:latin typeface="Arial" panose="020B0604020202020204" pitchFamily="34" charset="0"/>
                <a:cs typeface="Arial" panose="020B0604020202020204" pitchFamily="34" charset="0"/>
              </a:rPr>
              <a:t>DGFRS-I</a:t>
            </a:r>
            <a:r>
              <a:rPr lang="en-US" altLang="ru-RU" sz="1400" dirty="0" smtClean="0">
                <a:solidFill>
                  <a:srgbClr val="000090"/>
                </a:solidFill>
                <a:latin typeface="Arial" panose="020B0604020202020204" pitchFamily="34" charset="0"/>
                <a:cs typeface="Arial" panose="020B0604020202020204" pitchFamily="34" charset="0"/>
              </a:rPr>
              <a:t>)</a:t>
            </a:r>
          </a:p>
          <a:p>
            <a:pPr>
              <a:lnSpc>
                <a:spcPct val="100000"/>
              </a:lnSpc>
              <a:spcBef>
                <a:spcPts val="0"/>
              </a:spcBef>
              <a:buClr>
                <a:srgbClr val="FF3300"/>
              </a:buClr>
            </a:pPr>
            <a:r>
              <a:rPr lang="en-US" sz="1400" dirty="0" smtClean="0">
                <a:solidFill>
                  <a:srgbClr val="000090"/>
                </a:solidFill>
                <a:latin typeface="Arial" panose="020B0604020202020204" pitchFamily="34" charset="0"/>
                <a:cs typeface="Arial" panose="020B0604020202020204" pitchFamily="34" charset="0"/>
              </a:rPr>
              <a:t>Separator for Heavy Elements Spectroscopy (SHELS)</a:t>
            </a:r>
          </a:p>
          <a:p>
            <a:pPr>
              <a:lnSpc>
                <a:spcPct val="100000"/>
              </a:lnSpc>
              <a:spcBef>
                <a:spcPts val="0"/>
              </a:spcBef>
              <a:buClr>
                <a:srgbClr val="FF3300"/>
              </a:buClr>
            </a:pPr>
            <a:r>
              <a:rPr lang="en-US" sz="1400" dirty="0" smtClean="0">
                <a:solidFill>
                  <a:srgbClr val="000090"/>
                </a:solidFill>
                <a:latin typeface="Arial" panose="020B0604020202020204" pitchFamily="34" charset="0"/>
                <a:cs typeface="Arial" panose="020B0604020202020204" pitchFamily="34" charset="0"/>
              </a:rPr>
              <a:t>Radio-chemical setups</a:t>
            </a:r>
          </a:p>
          <a:p>
            <a:pPr>
              <a:lnSpc>
                <a:spcPct val="100000"/>
              </a:lnSpc>
              <a:spcBef>
                <a:spcPts val="0"/>
              </a:spcBef>
              <a:buClr>
                <a:srgbClr val="FF3300"/>
              </a:buClr>
            </a:pPr>
            <a:r>
              <a:rPr lang="en-US" sz="1400" dirty="0" smtClean="0">
                <a:solidFill>
                  <a:srgbClr val="000090"/>
                </a:solidFill>
                <a:latin typeface="Arial" panose="020B0604020202020204" pitchFamily="34" charset="0"/>
                <a:cs typeface="Arial" panose="020B0604020202020204" pitchFamily="34" charset="0"/>
              </a:rPr>
              <a:t>Double-arm time-of-flight spectrometer (</a:t>
            </a:r>
            <a:r>
              <a:rPr lang="en-US" altLang="ru-RU" sz="1400" dirty="0" smtClean="0">
                <a:solidFill>
                  <a:srgbClr val="000090"/>
                </a:solidFill>
                <a:latin typeface="Arial" panose="020B0604020202020204" pitchFamily="34" charset="0"/>
                <a:cs typeface="Arial" panose="020B0604020202020204" pitchFamily="34" charset="0"/>
              </a:rPr>
              <a:t>CORSET)</a:t>
            </a:r>
          </a:p>
          <a:p>
            <a:pPr>
              <a:lnSpc>
                <a:spcPct val="100000"/>
              </a:lnSpc>
              <a:spcBef>
                <a:spcPts val="0"/>
              </a:spcBef>
              <a:buClr>
                <a:srgbClr val="FF3300"/>
              </a:buClr>
            </a:pPr>
            <a:r>
              <a:rPr lang="en-US" altLang="ru-RU" sz="1400" dirty="0" smtClean="0">
                <a:solidFill>
                  <a:srgbClr val="000090"/>
                </a:solidFill>
                <a:latin typeface="Arial" panose="020B0604020202020204" pitchFamily="34" charset="0"/>
                <a:cs typeface="Arial" panose="020B0604020202020204" pitchFamily="34" charset="0"/>
              </a:rPr>
              <a:t>Magnetic Analyzer of High Resolution (MAVR)</a:t>
            </a:r>
            <a:endParaRPr lang="en-US" altLang="ru-RU" sz="1400" dirty="0">
              <a:solidFill>
                <a:srgbClr val="000090"/>
              </a:solidFill>
              <a:latin typeface="Arial" panose="020B0604020202020204" pitchFamily="34" charset="0"/>
              <a:cs typeface="Arial" panose="020B0604020202020204" pitchFamily="34" charset="0"/>
            </a:endParaRPr>
          </a:p>
        </p:txBody>
      </p:sp>
      <p:sp>
        <p:nvSpPr>
          <p:cNvPr id="4" name="Прямоугольник 3"/>
          <p:cNvSpPr/>
          <p:nvPr/>
        </p:nvSpPr>
        <p:spPr>
          <a:xfrm>
            <a:off x="206070" y="2996952"/>
            <a:ext cx="3933881" cy="738664"/>
          </a:xfrm>
          <a:prstGeom prst="rect">
            <a:avLst/>
          </a:prstGeom>
        </p:spPr>
        <p:txBody>
          <a:bodyPr wrap="square">
            <a:spAutoFit/>
          </a:bodyPr>
          <a:lstStyle/>
          <a:p>
            <a:pPr>
              <a:lnSpc>
                <a:spcPct val="100000"/>
              </a:lnSpc>
              <a:spcBef>
                <a:spcPts val="0"/>
              </a:spcBef>
              <a:buClr>
                <a:srgbClr val="FF3300"/>
              </a:buClr>
            </a:pPr>
            <a:r>
              <a:rPr lang="en-US" altLang="ru-RU" sz="1400" dirty="0">
                <a:solidFill>
                  <a:srgbClr val="000090"/>
                </a:solidFill>
                <a:latin typeface="Arial" panose="020B0604020202020204" pitchFamily="34" charset="0"/>
                <a:cs typeface="Arial" panose="020B0604020202020204" pitchFamily="34" charset="0"/>
              </a:rPr>
              <a:t>Commissioned:	</a:t>
            </a:r>
            <a:r>
              <a:rPr lang="en-US" altLang="ru-RU" sz="1400" dirty="0" smtClean="0">
                <a:solidFill>
                  <a:srgbClr val="000090"/>
                </a:solidFill>
                <a:latin typeface="Arial" panose="020B0604020202020204" pitchFamily="34" charset="0"/>
                <a:cs typeface="Arial" panose="020B0604020202020204" pitchFamily="34" charset="0"/>
              </a:rPr>
              <a:t>1978</a:t>
            </a:r>
            <a:endParaRPr lang="en-US" altLang="ru-RU" sz="1400" dirty="0">
              <a:solidFill>
                <a:srgbClr val="000090"/>
              </a:solidFill>
              <a:latin typeface="Arial" panose="020B0604020202020204" pitchFamily="34" charset="0"/>
              <a:cs typeface="Arial" panose="020B0604020202020204" pitchFamily="34" charset="0"/>
            </a:endParaRPr>
          </a:p>
          <a:p>
            <a:pPr>
              <a:lnSpc>
                <a:spcPct val="100000"/>
              </a:lnSpc>
              <a:spcBef>
                <a:spcPts val="0"/>
              </a:spcBef>
              <a:buClr>
                <a:srgbClr val="FF3300"/>
              </a:buClr>
            </a:pPr>
            <a:r>
              <a:rPr lang="en-US" altLang="ru-RU" sz="1400" dirty="0">
                <a:solidFill>
                  <a:srgbClr val="000090"/>
                </a:solidFill>
                <a:latin typeface="Arial" panose="020B0604020202020204" pitchFamily="34" charset="0"/>
                <a:cs typeface="Arial" panose="020B0604020202020204" pitchFamily="34" charset="0"/>
              </a:rPr>
              <a:t>Modernized:	</a:t>
            </a:r>
            <a:r>
              <a:rPr lang="en-US" altLang="ru-RU" sz="1400" dirty="0" smtClean="0">
                <a:solidFill>
                  <a:srgbClr val="000090"/>
                </a:solidFill>
                <a:latin typeface="Arial" panose="020B0604020202020204" pitchFamily="34" charset="0"/>
                <a:cs typeface="Arial" panose="020B0604020202020204" pitchFamily="34" charset="0"/>
              </a:rPr>
              <a:t>1996</a:t>
            </a:r>
            <a:endParaRPr lang="ru-RU" altLang="ru-RU" sz="1400" dirty="0">
              <a:solidFill>
                <a:srgbClr val="000090"/>
              </a:solidFill>
              <a:latin typeface="Arial" panose="020B0604020202020204" pitchFamily="34" charset="0"/>
              <a:cs typeface="Arial" panose="020B0604020202020204" pitchFamily="34" charset="0"/>
            </a:endParaRPr>
          </a:p>
          <a:p>
            <a:pPr>
              <a:lnSpc>
                <a:spcPct val="100000"/>
              </a:lnSpc>
              <a:spcBef>
                <a:spcPts val="0"/>
              </a:spcBef>
              <a:buClr>
                <a:srgbClr val="FF3300"/>
              </a:buClr>
            </a:pPr>
            <a:r>
              <a:rPr lang="en-US" altLang="ru-RU" sz="1400" dirty="0">
                <a:solidFill>
                  <a:srgbClr val="000090"/>
                </a:solidFill>
                <a:latin typeface="Arial" panose="020B0604020202020204" pitchFamily="34" charset="0"/>
                <a:cs typeface="Arial" panose="020B0604020202020204" pitchFamily="34" charset="0"/>
              </a:rPr>
              <a:t>Reconstruction:	</a:t>
            </a:r>
            <a:r>
              <a:rPr lang="en-US" altLang="ru-RU" sz="1400" dirty="0" smtClean="0">
                <a:solidFill>
                  <a:srgbClr val="000090"/>
                </a:solidFill>
                <a:latin typeface="Arial" panose="020B0604020202020204" pitchFamily="34" charset="0"/>
                <a:cs typeface="Arial" panose="020B0604020202020204" pitchFamily="34" charset="0"/>
              </a:rPr>
              <a:t>2020</a:t>
            </a:r>
            <a:r>
              <a:rPr lang="en-US" altLang="ru-RU" sz="1400" dirty="0">
                <a:solidFill>
                  <a:srgbClr val="000090"/>
                </a:solidFill>
                <a:latin typeface="Arial" panose="020B0604020202020204" pitchFamily="34" charset="0"/>
                <a:cs typeface="Arial" panose="020B0604020202020204" pitchFamily="34" charset="0"/>
              </a:rPr>
              <a:t>-2023 (plan)</a:t>
            </a:r>
          </a:p>
        </p:txBody>
      </p:sp>
      <p:graphicFrame>
        <p:nvGraphicFramePr>
          <p:cNvPr id="11" name="Group 58"/>
          <p:cNvGraphicFramePr>
            <a:graphicFrameLocks noGrp="1"/>
          </p:cNvGraphicFramePr>
          <p:nvPr>
            <p:extLst/>
          </p:nvPr>
        </p:nvGraphicFramePr>
        <p:xfrm>
          <a:off x="3523420" y="980728"/>
          <a:ext cx="2033104" cy="3284232"/>
        </p:xfrm>
        <a:graphic>
          <a:graphicData uri="http://schemas.openxmlformats.org/drawingml/2006/table">
            <a:tbl>
              <a:tblPr>
                <a:tableStyleId>{69CF1AB2-1976-4502-BF36-3FF5EA218861}</a:tableStyleId>
              </a:tblPr>
              <a:tblGrid>
                <a:gridCol w="1143354"/>
                <a:gridCol w="889750"/>
              </a:tblGrid>
              <a:tr h="384328">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ru-RU" sz="1400" dirty="0" smtClean="0">
                          <a:solidFill>
                            <a:srgbClr val="C00000"/>
                          </a:solidFill>
                          <a:latin typeface="Arial" panose="020B0604020202020204" pitchFamily="34" charset="0"/>
                          <a:ea typeface="Gungsuh"/>
                          <a:cs typeface="Arial" panose="020B0604020202020204" pitchFamily="34" charset="0"/>
                        </a:rPr>
                        <a:t>Main parameters</a:t>
                      </a:r>
                      <a:endParaRPr kumimoji="0" lang="en-US" sz="1400" b="0" i="0" u="none" strike="noStrike" cap="none" normalizeH="0" baseline="0" dirty="0" smtClean="0">
                        <a:ln>
                          <a:noFill/>
                        </a:ln>
                        <a:solidFill>
                          <a:schemeClr val="tx1"/>
                        </a:solidFill>
                        <a:effectLst/>
                        <a:latin typeface="Times New Roman" pitchFamily="18" charset="0"/>
                        <a:cs typeface="Times New Roman" panose="02020603050405020304" pitchFamily="18" charset="0"/>
                      </a:endParaRPr>
                    </a:p>
                  </a:txBody>
                  <a:tcPr marL="68600" marR="68600" marT="45734" marB="45734" horzOverflow="overflow"/>
                </a:tc>
                <a:tc hMerge="1">
                  <a:txBody>
                    <a:bodyPr/>
                    <a:lstStyle/>
                    <a:p>
                      <a:endParaRPr lang="ru-RU"/>
                    </a:p>
                  </a:txBody>
                  <a:tcPr/>
                </a:tc>
              </a:tr>
              <a:tr h="3286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ru-RU" sz="1400" dirty="0" smtClean="0">
                          <a:solidFill>
                            <a:srgbClr val="002060"/>
                          </a:solidFill>
                          <a:latin typeface="Arial" panose="020B0604020202020204" pitchFamily="34" charset="0"/>
                          <a:cs typeface="Arial" panose="020B0604020202020204" pitchFamily="34" charset="0"/>
                        </a:rPr>
                        <a:t>Energy range</a:t>
                      </a:r>
                      <a:endParaRPr kumimoji="0" lang="en-US" sz="1400" b="0" i="0" u="none" strike="noStrike" cap="none" normalizeH="0" baseline="0" dirty="0" smtClean="0">
                        <a:ln>
                          <a:noFill/>
                        </a:ln>
                        <a:solidFill>
                          <a:srgbClr val="002060"/>
                        </a:solidFill>
                        <a:effectLst/>
                        <a:latin typeface="Times New Roman" pitchFamily="18" charset="0"/>
                        <a:cs typeface="Times New Roman" panose="02020603050405020304" pitchFamily="18" charset="0"/>
                      </a:endParaRPr>
                    </a:p>
                  </a:txBody>
                  <a:tcPr marL="68600" marR="68600" marT="45734" marB="45734" horzOverflow="overflow"/>
                </a:tc>
                <a:tc>
                  <a:txBody>
                    <a:bodyPr/>
                    <a:lstStyle/>
                    <a:p>
                      <a:pPr algn="ctr">
                        <a:lnSpc>
                          <a:spcPct val="100000"/>
                        </a:lnSpc>
                        <a:spcBef>
                          <a:spcPts val="0"/>
                        </a:spcBef>
                        <a:buClr>
                          <a:srgbClr val="FF3300"/>
                        </a:buClr>
                      </a:pPr>
                      <a:r>
                        <a:rPr lang="en-US" altLang="ru-RU" sz="1400" dirty="0" smtClean="0">
                          <a:solidFill>
                            <a:srgbClr val="002060"/>
                          </a:solidFill>
                          <a:latin typeface="Arial" panose="020B0604020202020204" pitchFamily="34" charset="0"/>
                          <a:cs typeface="Arial" panose="020B0604020202020204" pitchFamily="34" charset="0"/>
                        </a:rPr>
                        <a:t>3</a:t>
                      </a:r>
                      <a:r>
                        <a:rPr kumimoji="0" lang="en-US" sz="140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÷21 MeV/A</a:t>
                      </a:r>
                      <a:endPar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600" marR="68600" marT="45734" marB="45734" horzOverflow="overflow"/>
                </a:tc>
              </a:tr>
              <a:tr h="17527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K factor max.</a:t>
                      </a:r>
                      <a:endParaRPr kumimoji="0" lang="en-US" sz="1400" b="0" i="0" u="none" strike="noStrike" cap="none" normalizeH="0" baseline="0" dirty="0" smtClean="0">
                        <a:ln>
                          <a:noFill/>
                        </a:ln>
                        <a:solidFill>
                          <a:srgbClr val="002060"/>
                        </a:solidFill>
                        <a:effectLst/>
                        <a:latin typeface="Times New Roman" pitchFamily="18" charset="0"/>
                        <a:cs typeface="Times New Roman" panose="02020603050405020304" pitchFamily="18" charset="0"/>
                      </a:endParaRPr>
                    </a:p>
                  </a:txBody>
                  <a:tcPr marL="68600" marR="68600" marT="45734" marB="45734" horzOverflow="overflow"/>
                </a:tc>
                <a:tc>
                  <a:txBody>
                    <a:bodyPr/>
                    <a:lstStyle/>
                    <a:p>
                      <a:pPr algn="ctr">
                        <a:lnSpc>
                          <a:spcPct val="100000"/>
                        </a:lnSpc>
                        <a:spcBef>
                          <a:spcPts val="0"/>
                        </a:spcBef>
                        <a:buClr>
                          <a:srgbClr val="FF3300"/>
                        </a:buClr>
                      </a:pPr>
                      <a:r>
                        <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650</a:t>
                      </a:r>
                    </a:p>
                  </a:txBody>
                  <a:tcPr marL="68600" marR="68600" marT="45734" marB="45734" horzOverflow="overflow"/>
                </a:tc>
              </a:tr>
              <a:tr h="17527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1400" dirty="0" smtClean="0">
                          <a:solidFill>
                            <a:srgbClr val="002060"/>
                          </a:solidFill>
                          <a:latin typeface="Arial" panose="020B0604020202020204" pitchFamily="34" charset="0"/>
                          <a:cs typeface="Arial" panose="020B0604020202020204" pitchFamily="34" charset="0"/>
                        </a:rPr>
                        <a:t>Pole diameter</a:t>
                      </a:r>
                      <a:endParaRPr kumimoji="0" lang="en-US" sz="1400" b="0" i="0" u="none" strike="noStrike" cap="none" normalizeH="0" baseline="0" dirty="0" smtClean="0">
                        <a:ln>
                          <a:noFill/>
                        </a:ln>
                        <a:solidFill>
                          <a:srgbClr val="002060"/>
                        </a:solidFill>
                        <a:effectLst/>
                        <a:latin typeface="Times New Roman" pitchFamily="18" charset="0"/>
                        <a:cs typeface="Times New Roman" panose="02020603050405020304" pitchFamily="18" charset="0"/>
                      </a:endParaRPr>
                    </a:p>
                  </a:txBody>
                  <a:tcPr marL="68600" marR="68600" marT="45734" marB="45734" horzOverflow="overflow"/>
                </a:tc>
                <a:tc>
                  <a:txBody>
                    <a:bodyPr/>
                    <a:lstStyle/>
                    <a:p>
                      <a:pPr algn="ctr">
                        <a:lnSpc>
                          <a:spcPct val="100000"/>
                        </a:lnSpc>
                        <a:spcBef>
                          <a:spcPts val="0"/>
                        </a:spcBef>
                        <a:buClr>
                          <a:srgbClr val="FF3300"/>
                        </a:buClr>
                      </a:pPr>
                      <a:r>
                        <a:rPr lang="en-US" sz="1400" dirty="0" smtClean="0">
                          <a:solidFill>
                            <a:srgbClr val="002060"/>
                          </a:solidFill>
                          <a:latin typeface="Arial" panose="020B0604020202020204" pitchFamily="34" charset="0"/>
                          <a:cs typeface="Arial" panose="020B0604020202020204" pitchFamily="34" charset="0"/>
                        </a:rPr>
                        <a:t>4 m</a:t>
                      </a:r>
                      <a:endPar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600" marR="68600" marT="45734" marB="45734" horzOverflow="overflow"/>
                </a:tc>
              </a:tr>
              <a:tr h="3089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Magnet weight</a:t>
                      </a:r>
                      <a:endParaRPr kumimoji="0" lang="en-US" sz="1400" b="0" i="0" u="none" strike="noStrike" cap="none" normalizeH="0" baseline="0" dirty="0" smtClean="0">
                        <a:ln>
                          <a:noFill/>
                        </a:ln>
                        <a:solidFill>
                          <a:srgbClr val="002060"/>
                        </a:solidFill>
                        <a:effectLst/>
                        <a:latin typeface="Times New Roman" pitchFamily="18" charset="0"/>
                        <a:cs typeface="Times New Roman" panose="02020603050405020304" pitchFamily="18" charset="0"/>
                      </a:endParaRPr>
                    </a:p>
                  </a:txBody>
                  <a:tcPr marL="68600" marR="68600" marT="45734" marB="45734" horzOverflow="overflow"/>
                </a:tc>
                <a:tc>
                  <a:txBody>
                    <a:bodyPr/>
                    <a:lstStyle/>
                    <a:p>
                      <a:pPr algn="ctr">
                        <a:lnSpc>
                          <a:spcPct val="100000"/>
                        </a:lnSpc>
                        <a:spcBef>
                          <a:spcPts val="0"/>
                        </a:spcBef>
                        <a:buClr>
                          <a:srgbClr val="FF3300"/>
                        </a:buClr>
                      </a:pPr>
                      <a:r>
                        <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2</a:t>
                      </a:r>
                      <a:r>
                        <a:rPr kumimoji="0" lang="en-US" sz="1400" i="0" u="none" strike="noStrike" cap="none" normalizeH="0" dirty="0" smtClean="0">
                          <a:ln>
                            <a:noFill/>
                          </a:ln>
                          <a:solidFill>
                            <a:srgbClr val="002060"/>
                          </a:solidFill>
                          <a:effectLst/>
                          <a:latin typeface="Arial" panose="020B0604020202020204" pitchFamily="34" charset="0"/>
                          <a:cs typeface="Arial" panose="020B0604020202020204" pitchFamily="34" charset="0"/>
                        </a:rPr>
                        <a:t>100 t</a:t>
                      </a:r>
                      <a:endPar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600" marR="68600" marT="45734" marB="45734" horzOverflow="overflow"/>
                </a:tc>
              </a:tr>
              <a:tr h="3089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Magnet power</a:t>
                      </a:r>
                      <a:endParaRPr kumimoji="0" lang="en-US" sz="1400" b="0" i="0" u="none" strike="noStrike" cap="none" normalizeH="0" baseline="0" dirty="0" smtClean="0">
                        <a:ln>
                          <a:noFill/>
                        </a:ln>
                        <a:solidFill>
                          <a:srgbClr val="002060"/>
                        </a:solidFill>
                        <a:effectLst/>
                        <a:latin typeface="Times New Roman" pitchFamily="18" charset="0"/>
                        <a:cs typeface="Times New Roman" panose="02020603050405020304" pitchFamily="18" charset="0"/>
                      </a:endParaRPr>
                    </a:p>
                  </a:txBody>
                  <a:tcPr marL="68600" marR="68600" marT="45734" marB="45734" horzOverflow="overflow"/>
                </a:tc>
                <a:tc>
                  <a:txBody>
                    <a:bodyPr/>
                    <a:lstStyle/>
                    <a:p>
                      <a:pPr algn="ctr">
                        <a:lnSpc>
                          <a:spcPct val="100000"/>
                        </a:lnSpc>
                        <a:spcBef>
                          <a:spcPts val="0"/>
                        </a:spcBef>
                        <a:buClr>
                          <a:srgbClr val="FF3300"/>
                        </a:buClr>
                      </a:pPr>
                      <a:r>
                        <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850 kW</a:t>
                      </a:r>
                    </a:p>
                  </a:txBody>
                  <a:tcPr marL="68600" marR="68600" marT="45734" marB="45734" horzOverflow="overflow"/>
                </a:tc>
              </a:tr>
              <a:tr h="3089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ru-RU" sz="1400" dirty="0" smtClean="0">
                          <a:solidFill>
                            <a:srgbClr val="002060"/>
                          </a:solidFill>
                          <a:latin typeface="Arial" panose="020B0604020202020204" pitchFamily="34" charset="0"/>
                          <a:cs typeface="Arial" panose="020B0604020202020204" pitchFamily="34" charset="0"/>
                        </a:rPr>
                        <a:t>Vacuum</a:t>
                      </a:r>
                      <a:endParaRPr kumimoji="0" lang="en-US" sz="1400" b="0" i="0" u="none" strike="noStrike" cap="none" normalizeH="0" baseline="0" dirty="0" smtClean="0">
                        <a:ln>
                          <a:noFill/>
                        </a:ln>
                        <a:solidFill>
                          <a:srgbClr val="002060"/>
                        </a:solidFill>
                        <a:effectLst/>
                        <a:latin typeface="Times New Roman" pitchFamily="18" charset="0"/>
                        <a:cs typeface="Times New Roman" panose="02020603050405020304" pitchFamily="18" charset="0"/>
                      </a:endParaRPr>
                    </a:p>
                  </a:txBody>
                  <a:tcPr marL="68600" marR="68600" marT="45734" marB="45734" horzOverflow="overflow"/>
                </a:tc>
                <a:tc>
                  <a:txBody>
                    <a:bodyPr/>
                    <a:lstStyle/>
                    <a:p>
                      <a:pPr algn="ctr">
                        <a:lnSpc>
                          <a:spcPct val="100000"/>
                        </a:lnSpc>
                        <a:spcBef>
                          <a:spcPts val="0"/>
                        </a:spcBef>
                        <a:buClr>
                          <a:srgbClr val="FF3300"/>
                        </a:buClr>
                      </a:pPr>
                      <a:r>
                        <a:rPr lang="ru-RU" altLang="ru-RU" sz="1400" dirty="0" smtClean="0">
                          <a:solidFill>
                            <a:srgbClr val="002060"/>
                          </a:solidFill>
                          <a:latin typeface="Arial" panose="020B0604020202020204" pitchFamily="34" charset="0"/>
                          <a:cs typeface="Arial" panose="020B0604020202020204" pitchFamily="34" charset="0"/>
                        </a:rPr>
                        <a:t>10</a:t>
                      </a:r>
                      <a:r>
                        <a:rPr lang="ru-RU" altLang="ru-RU" sz="1400" baseline="30000" dirty="0" smtClean="0">
                          <a:solidFill>
                            <a:srgbClr val="002060"/>
                          </a:solidFill>
                          <a:latin typeface="Arial" panose="020B0604020202020204" pitchFamily="34" charset="0"/>
                          <a:cs typeface="Arial" panose="020B0604020202020204" pitchFamily="34" charset="0"/>
                        </a:rPr>
                        <a:t>-</a:t>
                      </a:r>
                      <a:r>
                        <a:rPr lang="en-US" altLang="ru-RU" sz="1400" baseline="30000" dirty="0" smtClean="0">
                          <a:solidFill>
                            <a:srgbClr val="002060"/>
                          </a:solidFill>
                          <a:latin typeface="Arial" panose="020B0604020202020204" pitchFamily="34" charset="0"/>
                          <a:cs typeface="Arial" panose="020B0604020202020204" pitchFamily="34" charset="0"/>
                        </a:rPr>
                        <a:t>7</a:t>
                      </a:r>
                      <a:r>
                        <a:rPr lang="en-US" altLang="ru-RU" sz="1400" dirty="0" smtClean="0">
                          <a:solidFill>
                            <a:srgbClr val="002060"/>
                          </a:solidFill>
                          <a:latin typeface="Arial" panose="020B0604020202020204" pitchFamily="34" charset="0"/>
                          <a:cs typeface="Arial" panose="020B0604020202020204" pitchFamily="34" charset="0"/>
                        </a:rPr>
                        <a:t> </a:t>
                      </a:r>
                      <a:r>
                        <a:rPr lang="en-US" altLang="ru-RU" sz="1400" dirty="0" err="1" smtClean="0">
                          <a:solidFill>
                            <a:srgbClr val="002060"/>
                          </a:solidFill>
                          <a:latin typeface="Arial" panose="020B0604020202020204" pitchFamily="34" charset="0"/>
                          <a:cs typeface="Arial" panose="020B0604020202020204" pitchFamily="34" charset="0"/>
                        </a:rPr>
                        <a:t>Torr</a:t>
                      </a:r>
                      <a:endParaRPr lang="en-US" altLang="ru-RU" sz="1400" dirty="0">
                        <a:solidFill>
                          <a:srgbClr val="002060"/>
                        </a:solidFill>
                        <a:latin typeface="Arial" panose="020B0604020202020204" pitchFamily="34" charset="0"/>
                        <a:cs typeface="Arial" panose="020B0604020202020204" pitchFamily="34" charset="0"/>
                      </a:endParaRPr>
                    </a:p>
                  </a:txBody>
                  <a:tcPr marL="68600" marR="68600" marT="45734" marB="45734" horzOverflow="overflow"/>
                </a:tc>
              </a:tr>
            </a:tbl>
          </a:graphicData>
        </a:graphic>
      </p:graphicFrame>
      <p:graphicFrame>
        <p:nvGraphicFramePr>
          <p:cNvPr id="10" name="Group 166"/>
          <p:cNvGraphicFramePr>
            <a:graphicFrameLocks noGrp="1"/>
          </p:cNvGraphicFramePr>
          <p:nvPr>
            <p:extLst/>
          </p:nvPr>
        </p:nvGraphicFramePr>
        <p:xfrm>
          <a:off x="5602413" y="980728"/>
          <a:ext cx="3362075" cy="3953396"/>
        </p:xfrm>
        <a:graphic>
          <a:graphicData uri="http://schemas.openxmlformats.org/drawingml/2006/table">
            <a:tbl>
              <a:tblPr/>
              <a:tblGrid>
                <a:gridCol w="791078"/>
                <a:gridCol w="1273633"/>
                <a:gridCol w="1297364"/>
              </a:tblGrid>
              <a:tr h="46902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C00000"/>
                          </a:solidFill>
                          <a:effectLst/>
                          <a:latin typeface="Arial" panose="020B0604020202020204" pitchFamily="34" charset="0"/>
                          <a:cs typeface="Arial" panose="020B0604020202020204" pitchFamily="34" charset="0"/>
                        </a:rPr>
                        <a:t>Ion</a:t>
                      </a:r>
                    </a:p>
                  </a:txBody>
                  <a:tcPr marL="68584" marR="68584" marT="45728" marB="45728" horzOverflow="overflow">
                    <a:lnL>
                      <a:noFill/>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C00000"/>
                          </a:solidFill>
                          <a:effectLst/>
                          <a:latin typeface="Arial" panose="020B0604020202020204" pitchFamily="34" charset="0"/>
                          <a:cs typeface="Arial" panose="020B0604020202020204" pitchFamily="34" charset="0"/>
                        </a:rPr>
                        <a:t>Ion energies</a:t>
                      </a:r>
                      <a:endParaRPr kumimoji="0" lang="ru-RU" sz="1400" b="0" i="0" u="none" strike="noStrike" cap="none" normalizeH="0" baseline="0" dirty="0" smtClean="0">
                        <a:ln>
                          <a:noFill/>
                        </a:ln>
                        <a:solidFill>
                          <a:srgbClr val="C00000"/>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C00000"/>
                          </a:solidFill>
                          <a:effectLst/>
                          <a:latin typeface="Arial" panose="020B0604020202020204" pitchFamily="34" charset="0"/>
                          <a:cs typeface="Arial" panose="020B0604020202020204" pitchFamily="34" charset="0"/>
                        </a:rPr>
                        <a:t>[MeV/A]</a:t>
                      </a:r>
                    </a:p>
                  </a:txBody>
                  <a:tcPr marL="68584" marR="68584"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C00000"/>
                          </a:solidFill>
                          <a:effectLst/>
                          <a:latin typeface="Arial" panose="020B0604020202020204" pitchFamily="34" charset="0"/>
                          <a:cs typeface="Arial" panose="020B0604020202020204" pitchFamily="34" charset="0"/>
                        </a:rPr>
                        <a:t>Output intensity [</a:t>
                      </a:r>
                      <a:r>
                        <a:rPr kumimoji="0" lang="en-US" sz="1400" b="0" i="0" u="none" strike="noStrike" cap="none" normalizeH="0" baseline="0" dirty="0" err="1" smtClean="0">
                          <a:ln>
                            <a:noFill/>
                          </a:ln>
                          <a:solidFill>
                            <a:srgbClr val="C00000"/>
                          </a:solidFill>
                          <a:effectLst/>
                          <a:latin typeface="Arial" panose="020B0604020202020204" pitchFamily="34" charset="0"/>
                          <a:cs typeface="Arial" panose="020B0604020202020204" pitchFamily="34" charset="0"/>
                        </a:rPr>
                        <a:t>pps</a:t>
                      </a:r>
                      <a:r>
                        <a:rPr kumimoji="0" lang="en-US" sz="1400" b="0" i="0" u="none" strike="noStrike" cap="none" normalizeH="0" baseline="0" dirty="0" smtClean="0">
                          <a:ln>
                            <a:noFill/>
                          </a:ln>
                          <a:solidFill>
                            <a:srgbClr val="C00000"/>
                          </a:solidFill>
                          <a:effectLst/>
                          <a:latin typeface="Arial" panose="020B0604020202020204" pitchFamily="34" charset="0"/>
                          <a:cs typeface="Arial" panose="020B0604020202020204" pitchFamily="34" charset="0"/>
                        </a:rPr>
                        <a:t>]</a:t>
                      </a:r>
                    </a:p>
                  </a:txBody>
                  <a:tcPr marL="68584" marR="68584" marT="45728" marB="45728" horzOverflow="overflow">
                    <a:lnL w="12700" cap="flat" cmpd="sng" algn="ctr">
                      <a:solidFill>
                        <a:srgbClr val="000000"/>
                      </a:solidFill>
                      <a:prstDash val="solid"/>
                      <a:round/>
                      <a:headEnd type="none" w="med" len="med"/>
                      <a:tailEnd type="none" w="med" len="med"/>
                    </a:lnL>
                    <a:lnR>
                      <a:noFill/>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6D9F1"/>
                    </a:solidFill>
                  </a:tcPr>
                </a:tc>
              </a:tr>
              <a:tr h="19543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16</a:t>
                      </a: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O</a:t>
                      </a: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2+</a:t>
                      </a:r>
                      <a:endPar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584" marR="68584" marT="45728" marB="45728" horzOverflow="overflow">
                    <a:lnL>
                      <a:noFill/>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5.7; 7.9</a:t>
                      </a:r>
                    </a:p>
                  </a:txBody>
                  <a:tcPr marL="68584" marR="68584"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3×10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13</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584" marR="68584" marT="45728" marB="45728" horzOverflow="overflow">
                    <a:lnL w="12700" cap="flat" cmpd="sng" algn="ctr">
                      <a:solidFill>
                        <a:srgbClr val="000000"/>
                      </a:solidFill>
                      <a:prstDash val="solid"/>
                      <a:round/>
                      <a:headEnd type="none" w="med" len="med"/>
                      <a:tailEnd type="none" w="med" len="med"/>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r>
              <a:tr h="33223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18</a:t>
                      </a: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O</a:t>
                      </a: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3+</a:t>
                      </a:r>
                      <a:endPar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584" marR="68584"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7.8; 10.5; 15.8</a:t>
                      </a:r>
                    </a:p>
                  </a:txBody>
                  <a:tcPr marL="68584" marR="68584"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2.6×10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13</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584" marR="68584"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r>
              <a:tr h="19543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40</a:t>
                      </a: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Ar</a:t>
                      </a: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4+</a:t>
                      </a:r>
                      <a:endPar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584" marR="68584"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3.8; 5.1</a:t>
                      </a:r>
                    </a:p>
                  </a:txBody>
                  <a:tcPr marL="68584" marR="68584"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1</a:t>
                      </a: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13</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584" marR="68584"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r>
              <a:tr h="26328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48</a:t>
                      </a: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Ca</a:t>
                      </a: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5+</a:t>
                      </a:r>
                      <a:endPar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584" marR="68584"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3.7; 5.3</a:t>
                      </a:r>
                    </a:p>
                  </a:txBody>
                  <a:tcPr marL="68584" marR="68584"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7.2×10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a:t>
                      </a:r>
                      <a:r>
                        <a:rPr kumimoji="0" lang="ru-RU"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2</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584" marR="68584"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r>
              <a:tr h="33223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48</a:t>
                      </a: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Ca</a:t>
                      </a: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9+</a:t>
                      </a:r>
                      <a:endPar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584" marR="68584"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8.9; 11; 17.7</a:t>
                      </a:r>
                    </a:p>
                  </a:txBody>
                  <a:tcPr marL="68584" marR="68584"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6×10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a:t>
                      </a:r>
                      <a:r>
                        <a:rPr kumimoji="0" lang="ru-RU"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2</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584" marR="68584"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r>
              <a:tr h="19543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50</a:t>
                      </a: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Ti</a:t>
                      </a: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5+</a:t>
                      </a:r>
                      <a:endPar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584" marR="68584"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3.6; 5.1</a:t>
                      </a:r>
                    </a:p>
                  </a:txBody>
                  <a:tcPr marL="68584" marR="68584"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2.4×10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a:t>
                      </a:r>
                      <a:r>
                        <a:rPr kumimoji="0" lang="ru-RU"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2</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584" marR="68584"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r>
              <a:tr h="19543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58</a:t>
                      </a: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Fe</a:t>
                      </a: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6+</a:t>
                      </a:r>
                      <a:endPar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584" marR="68584"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3.8; 5.4</a:t>
                      </a:r>
                    </a:p>
                  </a:txBody>
                  <a:tcPr marL="68584" marR="68584"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4.2×10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a:t>
                      </a:r>
                      <a:r>
                        <a:rPr kumimoji="0" lang="ru-RU"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2</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584" marR="68584"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r>
              <a:tr h="19543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84</a:t>
                      </a: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Kr</a:t>
                      </a: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8+</a:t>
                      </a:r>
                      <a:endPar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584" marR="68584"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3.1; 4.4</a:t>
                      </a:r>
                    </a:p>
                  </a:txBody>
                  <a:tcPr marL="68584" marR="68584"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1.8×10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a:t>
                      </a:r>
                      <a:r>
                        <a:rPr kumimoji="0" lang="ru-RU"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2</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584" marR="68584"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r>
              <a:tr h="33223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136</a:t>
                      </a: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Xe</a:t>
                      </a: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14+</a:t>
                      </a:r>
                      <a:endPar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584" marR="68584"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3.3; 4.6; 6.9</a:t>
                      </a:r>
                    </a:p>
                  </a:txBody>
                  <a:tcPr marL="68584" marR="68584"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4.8×10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11</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584" marR="68584"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r>
              <a:tr h="26328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160</a:t>
                      </a: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Gd</a:t>
                      </a: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19+</a:t>
                      </a:r>
                    </a:p>
                  </a:txBody>
                  <a:tcPr marL="68584" marR="68584"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5.5</a:t>
                      </a:r>
                    </a:p>
                  </a:txBody>
                  <a:tcPr marL="68584" marR="68584"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6×10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10</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584" marR="68584"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r>
              <a:tr h="26328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30000" smtClean="0">
                          <a:ln>
                            <a:noFill/>
                          </a:ln>
                          <a:solidFill>
                            <a:srgbClr val="002060"/>
                          </a:solidFill>
                          <a:effectLst/>
                          <a:latin typeface="Arial" panose="020B0604020202020204" pitchFamily="34" charset="0"/>
                          <a:cs typeface="Arial" panose="020B0604020202020204" pitchFamily="34" charset="0"/>
                        </a:rPr>
                        <a:t>209</a:t>
                      </a:r>
                      <a:r>
                        <a:rPr kumimoji="0" lang="en-US" sz="1400" b="0" i="0" u="none" strike="noStrike" cap="none" normalizeH="0" baseline="0" smtClean="0">
                          <a:ln>
                            <a:noFill/>
                          </a:ln>
                          <a:solidFill>
                            <a:srgbClr val="002060"/>
                          </a:solidFill>
                          <a:effectLst/>
                          <a:latin typeface="Arial" panose="020B0604020202020204" pitchFamily="34" charset="0"/>
                          <a:cs typeface="Arial" panose="020B0604020202020204" pitchFamily="34" charset="0"/>
                        </a:rPr>
                        <a:t>Bi</a:t>
                      </a:r>
                      <a:r>
                        <a:rPr kumimoji="0" lang="en-US" sz="1400" b="0" i="0" u="none" strike="noStrike" cap="none" normalizeH="0" baseline="30000" smtClean="0">
                          <a:ln>
                            <a:noFill/>
                          </a:ln>
                          <a:solidFill>
                            <a:srgbClr val="002060"/>
                          </a:solidFill>
                          <a:effectLst/>
                          <a:latin typeface="Arial" panose="020B0604020202020204" pitchFamily="34" charset="0"/>
                          <a:cs typeface="Arial" panose="020B0604020202020204" pitchFamily="34" charset="0"/>
                        </a:rPr>
                        <a:t>19+</a:t>
                      </a:r>
                    </a:p>
                  </a:txBody>
                  <a:tcPr marL="68584" marR="68584"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3.4</a:t>
                      </a:r>
                    </a:p>
                  </a:txBody>
                  <a:tcPr marL="68584" marR="68584"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6×10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10</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584" marR="68584"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r>
            </a:tbl>
          </a:graphicData>
        </a:graphic>
      </p:graphicFrame>
      <p:pic>
        <p:nvPicPr>
          <p:cNvPr id="12" name="Рисунок 1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50467" y="534991"/>
            <a:ext cx="2765433" cy="2357546"/>
          </a:xfrm>
          <a:prstGeom prst="rect">
            <a:avLst/>
          </a:prstGeom>
        </p:spPr>
      </p:pic>
    </p:spTree>
    <p:extLst>
      <p:ext uri="{BB962C8B-B14F-4D97-AF65-F5344CB8AC3E}">
        <p14:creationId xmlns:p14="http://schemas.microsoft.com/office/powerpoint/2010/main" val="5194225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 name="Рисунок 18" descr="dgfrs.bmp"/>
          <p:cNvPicPr>
            <a:picLocks noChangeAspect="1"/>
          </p:cNvPicPr>
          <p:nvPr/>
        </p:nvPicPr>
        <p:blipFill>
          <a:blip r:embed="rId3"/>
          <a:stretch>
            <a:fillRect/>
          </a:stretch>
        </p:blipFill>
        <p:spPr>
          <a:xfrm>
            <a:off x="21974" y="369078"/>
            <a:ext cx="2173762" cy="2411850"/>
          </a:xfrm>
          <a:prstGeom prst="rect">
            <a:avLst/>
          </a:prstGeom>
        </p:spPr>
      </p:pic>
      <p:sp>
        <p:nvSpPr>
          <p:cNvPr id="2" name="Прямоугольник 1"/>
          <p:cNvSpPr/>
          <p:nvPr/>
        </p:nvSpPr>
        <p:spPr>
          <a:xfrm>
            <a:off x="-36512" y="-16476"/>
            <a:ext cx="3978773" cy="307777"/>
          </a:xfrm>
          <a:prstGeom prst="rect">
            <a:avLst/>
          </a:prstGeom>
        </p:spPr>
        <p:txBody>
          <a:bodyPr wrap="none">
            <a:spAutoFit/>
          </a:bodyPr>
          <a:lstStyle/>
          <a:p>
            <a:pPr>
              <a:lnSpc>
                <a:spcPct val="100000"/>
              </a:lnSpc>
              <a:spcBef>
                <a:spcPts val="0"/>
              </a:spcBef>
              <a:buClr>
                <a:srgbClr val="FF3300"/>
              </a:buClr>
            </a:pPr>
            <a:r>
              <a:rPr lang="en-US" altLang="ru-RU" sz="1400" dirty="0" smtClean="0">
                <a:solidFill>
                  <a:srgbClr val="000090"/>
                </a:solidFill>
                <a:latin typeface="Arial" panose="020B0604020202020204" pitchFamily="34" charset="0"/>
                <a:cs typeface="Arial" panose="020B0604020202020204" pitchFamily="34" charset="0"/>
              </a:rPr>
              <a:t>GAS-FILLED RECOIL SEPARATOR (</a:t>
            </a:r>
            <a:r>
              <a:rPr lang="en-US" sz="1400" dirty="0" smtClean="0">
                <a:solidFill>
                  <a:srgbClr val="000090"/>
                </a:solidFill>
                <a:latin typeface="Arial" panose="020B0604020202020204" pitchFamily="34" charset="0"/>
                <a:cs typeface="Arial" panose="020B0604020202020204" pitchFamily="34" charset="0"/>
              </a:rPr>
              <a:t>DGFRS-I</a:t>
            </a:r>
            <a:r>
              <a:rPr lang="en-US" altLang="ru-RU" sz="1400" dirty="0" smtClean="0">
                <a:solidFill>
                  <a:srgbClr val="000090"/>
                </a:solidFill>
                <a:latin typeface="Arial" panose="020B0604020202020204" pitchFamily="34" charset="0"/>
                <a:cs typeface="Arial" panose="020B0604020202020204" pitchFamily="34" charset="0"/>
              </a:rPr>
              <a:t>)</a:t>
            </a:r>
            <a:endParaRPr lang="en-US" altLang="ru-RU" sz="1400" dirty="0">
              <a:solidFill>
                <a:srgbClr val="000090"/>
              </a:solidFill>
              <a:latin typeface="Arial" panose="020B0604020202020204" pitchFamily="34" charset="0"/>
              <a:cs typeface="Arial" panose="020B0604020202020204" pitchFamily="34" charset="0"/>
            </a:endParaRPr>
          </a:p>
        </p:txBody>
      </p:sp>
      <p:graphicFrame>
        <p:nvGraphicFramePr>
          <p:cNvPr id="13" name="Таблица 12"/>
          <p:cNvGraphicFramePr>
            <a:graphicFrameLocks noGrp="1"/>
          </p:cNvGraphicFramePr>
          <p:nvPr>
            <p:extLst/>
          </p:nvPr>
        </p:nvGraphicFramePr>
        <p:xfrm>
          <a:off x="3872914" y="110447"/>
          <a:ext cx="2571294" cy="2814497"/>
        </p:xfrm>
        <a:graphic>
          <a:graphicData uri="http://schemas.openxmlformats.org/drawingml/2006/table">
            <a:tbl>
              <a:tblPr firstRow="1" bandRow="1">
                <a:effectLst/>
                <a:tableStyleId>{B301B821-A1FF-4177-AEE7-76D212191A09}</a:tableStyleId>
              </a:tblPr>
              <a:tblGrid>
                <a:gridCol w="1593260"/>
                <a:gridCol w="978034"/>
              </a:tblGrid>
              <a:tr h="248528">
                <a:tc gridSpan="2">
                  <a:txBody>
                    <a:bodyPr/>
                    <a:lstStyle/>
                    <a:p>
                      <a:pPr algn="ctr"/>
                      <a:r>
                        <a:rPr lang="en-US" sz="1200" b="1" i="0" dirty="0" smtClean="0">
                          <a:ln>
                            <a:noFill/>
                          </a:ln>
                          <a:solidFill>
                            <a:srgbClr val="C00000"/>
                          </a:solidFill>
                          <a:latin typeface="Arial" panose="020B0604020202020204" pitchFamily="34" charset="0"/>
                          <a:cs typeface="Arial" panose="020B0604020202020204" pitchFamily="34" charset="0"/>
                        </a:rPr>
                        <a:t>Technical parameters</a:t>
                      </a:r>
                      <a:endParaRPr lang="ru-RU" sz="1200" b="1" i="0" dirty="0">
                        <a:ln>
                          <a:noFill/>
                        </a:ln>
                        <a:solidFill>
                          <a:srgbClr val="C00000"/>
                        </a:solidFill>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hMerge="1">
                  <a:txBody>
                    <a:bodyPr/>
                    <a:lstStyle/>
                    <a:p>
                      <a:endParaRPr lang="ru-RU" dirty="0">
                        <a:ln>
                          <a:solidFill>
                            <a:srgbClr val="0070C0"/>
                          </a:solidFill>
                        </a:ln>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48528">
                <a:tc>
                  <a:txBody>
                    <a:bodyPr/>
                    <a:lstStyle/>
                    <a:p>
                      <a:r>
                        <a:rPr lang="en-US" sz="1200" b="0" i="0" dirty="0" smtClean="0">
                          <a:ln>
                            <a:noFill/>
                          </a:ln>
                          <a:solidFill>
                            <a:srgbClr val="002060"/>
                          </a:solidFill>
                          <a:effectLst/>
                          <a:latin typeface="Arial" panose="020B0604020202020204" pitchFamily="34" charset="0"/>
                          <a:cs typeface="Arial" panose="020B0604020202020204" pitchFamily="34" charset="0"/>
                        </a:rPr>
                        <a:t>Bending radius</a:t>
                      </a:r>
                      <a:endParaRPr lang="ru-RU" sz="1200" b="0" i="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sz="1200" b="0" i="0" dirty="0" smtClean="0">
                          <a:ln>
                            <a:noFill/>
                          </a:ln>
                          <a:solidFill>
                            <a:srgbClr val="002060"/>
                          </a:solidFill>
                          <a:effectLst/>
                          <a:latin typeface="Arial" panose="020B0604020202020204" pitchFamily="34" charset="0"/>
                          <a:cs typeface="Arial" panose="020B0604020202020204" pitchFamily="34" charset="0"/>
                        </a:rPr>
                        <a:t>1.8 m</a:t>
                      </a:r>
                      <a:endParaRPr lang="ru-RU" sz="1200" b="0" i="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r>
              <a:tr h="360711">
                <a:tc>
                  <a:txBody>
                    <a:bodyPr/>
                    <a:lstStyle/>
                    <a:p>
                      <a:r>
                        <a:rPr lang="en-US" sz="1200" b="0" i="0" dirty="0" smtClean="0">
                          <a:ln>
                            <a:noFill/>
                          </a:ln>
                          <a:solidFill>
                            <a:srgbClr val="002060"/>
                          </a:solidFill>
                          <a:effectLst/>
                          <a:latin typeface="Arial" panose="020B0604020202020204" pitchFamily="34" charset="0"/>
                          <a:cs typeface="Arial" panose="020B0604020202020204" pitchFamily="34" charset="0"/>
                        </a:rPr>
                        <a:t>Max. magnetic rigidity B</a:t>
                      </a:r>
                      <a:r>
                        <a:rPr lang="en-US" sz="1200" b="0" i="0" dirty="0" smtClean="0">
                          <a:ln>
                            <a:noFill/>
                          </a:ln>
                          <a:solidFill>
                            <a:srgbClr val="002060"/>
                          </a:solidFill>
                          <a:effectLst/>
                          <a:latin typeface="Symbol" panose="05050102010706020507" pitchFamily="18" charset="2"/>
                          <a:cs typeface="Arial" panose="020B0604020202020204" pitchFamily="34" charset="0"/>
                        </a:rPr>
                        <a:t>r</a:t>
                      </a:r>
                      <a:endParaRPr lang="ru-RU" sz="1200" b="0" i="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sz="1200" b="0" i="0" dirty="0" smtClean="0">
                          <a:ln>
                            <a:noFill/>
                          </a:ln>
                          <a:solidFill>
                            <a:srgbClr val="002060"/>
                          </a:solidFill>
                          <a:effectLst/>
                          <a:latin typeface="Arial" panose="020B0604020202020204" pitchFamily="34" charset="0"/>
                          <a:cs typeface="Arial" panose="020B0604020202020204" pitchFamily="34" charset="0"/>
                        </a:rPr>
                        <a:t>3.1 T m</a:t>
                      </a:r>
                      <a:endParaRPr lang="ru-RU" sz="1200" b="0" i="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r>
              <a:tr h="248528">
                <a:tc>
                  <a:txBody>
                    <a:bodyPr/>
                    <a:lstStyle/>
                    <a:p>
                      <a:r>
                        <a:rPr lang="en-US" sz="1200" b="0" i="0" dirty="0" smtClean="0">
                          <a:ln>
                            <a:noFill/>
                          </a:ln>
                          <a:solidFill>
                            <a:srgbClr val="002060"/>
                          </a:solidFill>
                          <a:effectLst/>
                          <a:latin typeface="Arial" panose="020B0604020202020204" pitchFamily="34" charset="0"/>
                          <a:cs typeface="Arial" panose="020B0604020202020204" pitchFamily="34" charset="0"/>
                        </a:rPr>
                        <a:t>Bending angle</a:t>
                      </a:r>
                      <a:endParaRPr lang="ru-RU" sz="1200" b="0" i="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sz="1200" b="0" i="0" dirty="0" smtClean="0">
                          <a:ln>
                            <a:noFill/>
                          </a:ln>
                          <a:solidFill>
                            <a:srgbClr val="002060"/>
                          </a:solidFill>
                          <a:effectLst/>
                          <a:latin typeface="Arial" panose="020B0604020202020204" pitchFamily="34" charset="0"/>
                          <a:cs typeface="Arial" panose="020B0604020202020204" pitchFamily="34" charset="0"/>
                        </a:rPr>
                        <a:t>23</a:t>
                      </a:r>
                      <a:r>
                        <a:rPr lang="en-US" sz="1200" b="0" i="0" baseline="30000" dirty="0" smtClean="0">
                          <a:ln>
                            <a:noFill/>
                          </a:ln>
                          <a:solidFill>
                            <a:srgbClr val="002060"/>
                          </a:solidFill>
                          <a:effectLst/>
                          <a:latin typeface="Arial" panose="020B0604020202020204" pitchFamily="34" charset="0"/>
                          <a:cs typeface="Arial" panose="020B0604020202020204" pitchFamily="34" charset="0"/>
                        </a:rPr>
                        <a:t>o</a:t>
                      </a:r>
                      <a:endParaRPr lang="ru-RU" sz="1200" b="0" i="0" baseline="3000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r>
              <a:tr h="360711">
                <a:tc>
                  <a:txBody>
                    <a:bodyPr/>
                    <a:lstStyle/>
                    <a:p>
                      <a:r>
                        <a:rPr lang="en-US" sz="1200" b="0" i="0" dirty="0" smtClean="0">
                          <a:ln>
                            <a:noFill/>
                          </a:ln>
                          <a:solidFill>
                            <a:srgbClr val="002060"/>
                          </a:solidFill>
                          <a:effectLst/>
                          <a:latin typeface="Arial" panose="020B0604020202020204" pitchFamily="34" charset="0"/>
                          <a:cs typeface="Arial" panose="020B0604020202020204" pitchFamily="34" charset="0"/>
                        </a:rPr>
                        <a:t>Dispersion</a:t>
                      </a:r>
                      <a:endParaRPr lang="ru-RU" sz="1200" b="0" i="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sz="1200" b="0" i="0" dirty="0" smtClean="0">
                          <a:ln>
                            <a:noFill/>
                          </a:ln>
                          <a:solidFill>
                            <a:srgbClr val="002060"/>
                          </a:solidFill>
                          <a:effectLst/>
                          <a:latin typeface="Arial" panose="020B0604020202020204" pitchFamily="34" charset="0"/>
                          <a:cs typeface="Arial" panose="020B0604020202020204" pitchFamily="34" charset="0"/>
                        </a:rPr>
                        <a:t>7.5 mm/1%B</a:t>
                      </a:r>
                      <a:r>
                        <a:rPr lang="en-US" sz="1200" b="0" i="0" dirty="0" smtClean="0">
                          <a:ln>
                            <a:noFill/>
                          </a:ln>
                          <a:solidFill>
                            <a:srgbClr val="002060"/>
                          </a:solidFill>
                          <a:effectLst/>
                          <a:latin typeface="Symbol" panose="05050102010706020507" pitchFamily="18" charset="2"/>
                          <a:cs typeface="Arial" panose="020B0604020202020204" pitchFamily="34" charset="0"/>
                        </a:rPr>
                        <a:t>r</a:t>
                      </a:r>
                      <a:endParaRPr lang="ru-RU" sz="1200" b="0" i="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r>
              <a:tr h="248528">
                <a:tc>
                  <a:txBody>
                    <a:bodyPr/>
                    <a:lstStyle/>
                    <a:p>
                      <a:r>
                        <a:rPr lang="en-US" sz="1200" b="0" i="0" dirty="0" smtClean="0">
                          <a:ln>
                            <a:noFill/>
                          </a:ln>
                          <a:solidFill>
                            <a:srgbClr val="002060"/>
                          </a:solidFill>
                          <a:effectLst/>
                          <a:latin typeface="Arial" panose="020B0604020202020204" pitchFamily="34" charset="0"/>
                          <a:cs typeface="Arial" panose="020B0604020202020204" pitchFamily="34" charset="0"/>
                        </a:rPr>
                        <a:t>Total length</a:t>
                      </a:r>
                      <a:endParaRPr lang="ru-RU" sz="1200" b="0" i="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sz="1200" b="0" i="0" dirty="0" smtClean="0">
                          <a:ln>
                            <a:noFill/>
                          </a:ln>
                          <a:solidFill>
                            <a:srgbClr val="002060"/>
                          </a:solidFill>
                          <a:effectLst/>
                          <a:latin typeface="Arial" panose="020B0604020202020204" pitchFamily="34" charset="0"/>
                          <a:cs typeface="Arial" panose="020B0604020202020204" pitchFamily="34" charset="0"/>
                        </a:rPr>
                        <a:t>4.2 m</a:t>
                      </a:r>
                      <a:endParaRPr lang="ru-RU" sz="1200" b="0" i="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r>
              <a:tr h="371017">
                <a:tc>
                  <a:txBody>
                    <a:bodyPr/>
                    <a:lstStyle/>
                    <a:p>
                      <a:r>
                        <a:rPr lang="en-US" sz="1200" b="0" i="0" dirty="0" smtClean="0">
                          <a:ln>
                            <a:noFill/>
                          </a:ln>
                          <a:solidFill>
                            <a:srgbClr val="002060"/>
                          </a:solidFill>
                          <a:effectLst/>
                          <a:latin typeface="Arial" panose="020B0604020202020204" pitchFamily="34" charset="0"/>
                          <a:cs typeface="Arial" panose="020B0604020202020204" pitchFamily="34" charset="0"/>
                        </a:rPr>
                        <a:t>Horizontal</a:t>
                      </a:r>
                      <a:r>
                        <a:rPr lang="en-US" sz="1200" b="0" i="0" baseline="0" dirty="0" smtClean="0">
                          <a:ln>
                            <a:noFill/>
                          </a:ln>
                          <a:solidFill>
                            <a:srgbClr val="002060"/>
                          </a:solidFill>
                          <a:effectLst/>
                          <a:latin typeface="Arial" panose="020B0604020202020204" pitchFamily="34" charset="0"/>
                          <a:cs typeface="Arial" panose="020B0604020202020204" pitchFamily="34" charset="0"/>
                        </a:rPr>
                        <a:t> acceptance</a:t>
                      </a:r>
                      <a:endParaRPr lang="ru-RU" sz="1200" b="0" i="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sz="1200" b="0" i="0" dirty="0" smtClean="0">
                          <a:ln>
                            <a:noFill/>
                          </a:ln>
                          <a:solidFill>
                            <a:srgbClr val="002060"/>
                          </a:solidFill>
                          <a:effectLst/>
                          <a:latin typeface="Arial" panose="020B0604020202020204" pitchFamily="34" charset="0"/>
                          <a:cs typeface="Arial" panose="020B0604020202020204" pitchFamily="34" charset="0"/>
                          <a:sym typeface="Symbol"/>
                        </a:rPr>
                        <a:t></a:t>
                      </a:r>
                      <a:r>
                        <a:rPr lang="en-US" sz="1200" b="0" i="0" dirty="0" smtClean="0">
                          <a:ln>
                            <a:noFill/>
                          </a:ln>
                          <a:solidFill>
                            <a:srgbClr val="002060"/>
                          </a:solidFill>
                          <a:effectLst/>
                          <a:latin typeface="Arial" panose="020B0604020202020204" pitchFamily="34" charset="0"/>
                          <a:cs typeface="Arial" panose="020B0604020202020204" pitchFamily="34" charset="0"/>
                        </a:rPr>
                        <a:t>3</a:t>
                      </a:r>
                      <a:r>
                        <a:rPr lang="en-US" sz="1200" b="0" i="0" baseline="30000" dirty="0" smtClean="0">
                          <a:ln>
                            <a:noFill/>
                          </a:ln>
                          <a:solidFill>
                            <a:srgbClr val="002060"/>
                          </a:solidFill>
                          <a:effectLst/>
                          <a:latin typeface="Arial" panose="020B0604020202020204" pitchFamily="34" charset="0"/>
                          <a:cs typeface="Arial" panose="020B0604020202020204" pitchFamily="34" charset="0"/>
                        </a:rPr>
                        <a:t>o</a:t>
                      </a:r>
                      <a:endParaRPr lang="ru-RU" sz="1200" b="0" i="0" baseline="3000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r>
              <a:tr h="371017">
                <a:tc>
                  <a:txBody>
                    <a:bodyPr/>
                    <a:lstStyle/>
                    <a:p>
                      <a:r>
                        <a:rPr lang="en-US" sz="1200" b="0" i="0" dirty="0" smtClean="0">
                          <a:ln>
                            <a:noFill/>
                          </a:ln>
                          <a:solidFill>
                            <a:srgbClr val="002060"/>
                          </a:solidFill>
                          <a:effectLst/>
                          <a:latin typeface="Arial" panose="020B0604020202020204" pitchFamily="34" charset="0"/>
                          <a:cs typeface="Arial" panose="020B0604020202020204" pitchFamily="34" charset="0"/>
                        </a:rPr>
                        <a:t>Vertical </a:t>
                      </a:r>
                      <a:r>
                        <a:rPr lang="en-US" sz="1200" b="0" i="0" baseline="0" dirty="0" smtClean="0">
                          <a:ln>
                            <a:noFill/>
                          </a:ln>
                          <a:solidFill>
                            <a:srgbClr val="002060"/>
                          </a:solidFill>
                          <a:effectLst/>
                          <a:latin typeface="Arial" panose="020B0604020202020204" pitchFamily="34" charset="0"/>
                          <a:cs typeface="Arial" panose="020B0604020202020204" pitchFamily="34" charset="0"/>
                        </a:rPr>
                        <a:t>acceptance</a:t>
                      </a:r>
                      <a:endParaRPr lang="ru-RU" sz="1200" b="0" i="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dirty="0" smtClean="0">
                          <a:ln>
                            <a:noFill/>
                          </a:ln>
                          <a:solidFill>
                            <a:srgbClr val="002060"/>
                          </a:solidFill>
                          <a:effectLst/>
                          <a:latin typeface="Arial" panose="020B0604020202020204" pitchFamily="34" charset="0"/>
                          <a:cs typeface="Arial" panose="020B0604020202020204" pitchFamily="34" charset="0"/>
                          <a:sym typeface="Symbol"/>
                        </a:rPr>
                        <a:t></a:t>
                      </a:r>
                      <a:r>
                        <a:rPr lang="en-US" sz="1200" b="0" i="0" dirty="0" smtClean="0">
                          <a:ln>
                            <a:noFill/>
                          </a:ln>
                          <a:solidFill>
                            <a:srgbClr val="002060"/>
                          </a:solidFill>
                          <a:effectLst/>
                          <a:latin typeface="Arial" panose="020B0604020202020204" pitchFamily="34" charset="0"/>
                          <a:cs typeface="Arial" panose="020B0604020202020204" pitchFamily="34" charset="0"/>
                        </a:rPr>
                        <a:t>2</a:t>
                      </a:r>
                      <a:r>
                        <a:rPr lang="en-US" sz="1200" b="0" i="0" baseline="30000" dirty="0" smtClean="0">
                          <a:ln>
                            <a:noFill/>
                          </a:ln>
                          <a:solidFill>
                            <a:srgbClr val="002060"/>
                          </a:solidFill>
                          <a:effectLst/>
                          <a:latin typeface="Arial" panose="020B0604020202020204" pitchFamily="34" charset="0"/>
                          <a:cs typeface="Arial" panose="020B0604020202020204" pitchFamily="34" charset="0"/>
                        </a:rPr>
                        <a:t>o</a:t>
                      </a:r>
                      <a:endParaRPr lang="ru-RU" sz="1200" b="0" i="0" baseline="30000" dirty="0" smtClean="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r>
            </a:tbl>
          </a:graphicData>
        </a:graphic>
      </p:graphicFrame>
      <p:graphicFrame>
        <p:nvGraphicFramePr>
          <p:cNvPr id="14" name="Таблица 13"/>
          <p:cNvGraphicFramePr>
            <a:graphicFrameLocks noGrp="1"/>
          </p:cNvGraphicFramePr>
          <p:nvPr>
            <p:extLst/>
          </p:nvPr>
        </p:nvGraphicFramePr>
        <p:xfrm>
          <a:off x="6501494" y="115031"/>
          <a:ext cx="2535002" cy="2883544"/>
        </p:xfrm>
        <a:graphic>
          <a:graphicData uri="http://schemas.openxmlformats.org/drawingml/2006/table">
            <a:tbl>
              <a:tblPr firstRow="1" bandRow="1">
                <a:tableStyleId>{B301B821-A1FF-4177-AEE7-76D212191A09}</a:tableStyleId>
              </a:tblPr>
              <a:tblGrid>
                <a:gridCol w="1159375"/>
                <a:gridCol w="879608"/>
                <a:gridCol w="496019"/>
              </a:tblGrid>
              <a:tr h="303293">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C00000"/>
                          </a:solidFill>
                          <a:effectLst/>
                          <a:latin typeface="Arial" panose="020B0604020202020204" pitchFamily="34" charset="0"/>
                          <a:ea typeface="Times New Roman" pitchFamily="18" charset="0"/>
                          <a:cs typeface="Arial" panose="020B0604020202020204" pitchFamily="34" charset="0"/>
                        </a:rPr>
                        <a:t>Transmission efficiency</a:t>
                      </a: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hMerge="1">
                  <a:txBody>
                    <a:bodyPr/>
                    <a:lstStyle/>
                    <a:p>
                      <a:endParaRPr lang="ru-RU" dirty="0">
                        <a:ln>
                          <a:solidFill>
                            <a:srgbClr val="0070C0"/>
                          </a:solidFill>
                        </a:ln>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hMerge="1">
                  <a:txBody>
                    <a:bodyPr/>
                    <a:lstStyle/>
                    <a:p>
                      <a:pPr algn="ctr"/>
                      <a:endParaRPr lang="ru-RU" sz="1400" b="1" dirty="0">
                        <a:ln>
                          <a:solidFill>
                            <a:srgbClr val="0070C0"/>
                          </a:solidFill>
                        </a:ln>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303293">
                <a:tc>
                  <a:txBody>
                    <a:bodyPr/>
                    <a:lstStyle/>
                    <a:p>
                      <a:pPr algn="ctr"/>
                      <a:r>
                        <a:rPr lang="en-US" sz="1200" b="0" i="0" dirty="0" smtClean="0">
                          <a:ln>
                            <a:noFill/>
                          </a:ln>
                          <a:solidFill>
                            <a:schemeClr val="tx1"/>
                          </a:solidFill>
                          <a:effectLst/>
                          <a:latin typeface="Arial" panose="020B0604020202020204" pitchFamily="34" charset="0"/>
                          <a:cs typeface="Arial" panose="020B0604020202020204" pitchFamily="34" charset="0"/>
                        </a:rPr>
                        <a:t>Reaction</a:t>
                      </a:r>
                      <a:endParaRPr lang="ru-RU" sz="1200" b="0" i="0" dirty="0">
                        <a:ln>
                          <a:noFill/>
                        </a:ln>
                        <a:solidFill>
                          <a:schemeClr val="tx1"/>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200" b="0" i="0" baseline="0" dirty="0" err="1" smtClean="0">
                          <a:ln>
                            <a:noFill/>
                          </a:ln>
                          <a:solidFill>
                            <a:schemeClr val="tx1"/>
                          </a:solidFill>
                          <a:effectLst/>
                          <a:latin typeface="Arial" panose="020B0604020202020204" pitchFamily="34" charset="0"/>
                          <a:cs typeface="Arial" panose="020B0604020202020204" pitchFamily="34" charset="0"/>
                        </a:rPr>
                        <a:t>CN</a:t>
                      </a:r>
                      <a:endParaRPr lang="ru-RU" sz="1200" b="0" i="0" baseline="0" dirty="0">
                        <a:ln>
                          <a:noFill/>
                        </a:ln>
                        <a:solidFill>
                          <a:schemeClr val="tx1"/>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200" b="0" i="0" baseline="0" dirty="0" smtClean="0">
                          <a:ln>
                            <a:noFill/>
                          </a:ln>
                          <a:solidFill>
                            <a:schemeClr val="tx1"/>
                          </a:solidFill>
                          <a:effectLst/>
                          <a:latin typeface="Symbol" panose="05050102010706020507" pitchFamily="18" charset="2"/>
                          <a:cs typeface="Arial" panose="020B0604020202020204" pitchFamily="34" charset="0"/>
                        </a:rPr>
                        <a:t>e</a:t>
                      </a:r>
                      <a:r>
                        <a:rPr lang="en-US" sz="1200" b="0" i="0" baseline="0" dirty="0" smtClean="0">
                          <a:ln>
                            <a:noFill/>
                          </a:ln>
                          <a:solidFill>
                            <a:schemeClr val="tx1"/>
                          </a:solidFill>
                          <a:effectLst/>
                          <a:latin typeface="Arial" panose="020B0604020202020204" pitchFamily="34" charset="0"/>
                          <a:cs typeface="Arial" panose="020B0604020202020204" pitchFamily="34" charset="0"/>
                        </a:rPr>
                        <a:t> (%)</a:t>
                      </a:r>
                      <a:endParaRPr lang="ru-RU" sz="1200" b="0" i="0" baseline="0" dirty="0">
                        <a:ln>
                          <a:noFill/>
                        </a:ln>
                        <a:solidFill>
                          <a:schemeClr val="tx1"/>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303293">
                <a:tc>
                  <a:txBody>
                    <a:bodyPr/>
                    <a:lstStyle/>
                    <a:p>
                      <a:pPr algn="ctr"/>
                      <a:r>
                        <a:rPr lang="en-US" sz="1200" b="0" i="0" baseline="30000" dirty="0" smtClean="0">
                          <a:ln>
                            <a:noFill/>
                          </a:ln>
                          <a:solidFill>
                            <a:schemeClr val="tx1"/>
                          </a:solidFill>
                          <a:effectLst/>
                          <a:latin typeface="Arial" panose="020B0604020202020204" pitchFamily="34" charset="0"/>
                          <a:cs typeface="Arial" panose="020B0604020202020204" pitchFamily="34" charset="0"/>
                        </a:rPr>
                        <a:t>238</a:t>
                      </a:r>
                      <a:r>
                        <a:rPr lang="en-US" sz="1200" b="0" i="0" dirty="0" smtClean="0">
                          <a:ln>
                            <a:noFill/>
                          </a:ln>
                          <a:solidFill>
                            <a:schemeClr val="tx1"/>
                          </a:solidFill>
                          <a:effectLst/>
                          <a:latin typeface="Arial" panose="020B0604020202020204" pitchFamily="34" charset="0"/>
                          <a:cs typeface="Arial" panose="020B0604020202020204" pitchFamily="34" charset="0"/>
                        </a:rPr>
                        <a:t>U + </a:t>
                      </a:r>
                      <a:r>
                        <a:rPr lang="en-US" sz="1200" b="0" i="0" baseline="30000" dirty="0" smtClean="0">
                          <a:ln>
                            <a:noFill/>
                          </a:ln>
                          <a:solidFill>
                            <a:schemeClr val="tx1"/>
                          </a:solidFill>
                          <a:effectLst/>
                          <a:latin typeface="Arial" panose="020B0604020202020204" pitchFamily="34" charset="0"/>
                          <a:cs typeface="Arial" panose="020B0604020202020204" pitchFamily="34" charset="0"/>
                        </a:rPr>
                        <a:t>18</a:t>
                      </a:r>
                      <a:r>
                        <a:rPr lang="en-US" sz="1200" b="0" i="0" dirty="0" smtClean="0">
                          <a:ln>
                            <a:noFill/>
                          </a:ln>
                          <a:solidFill>
                            <a:schemeClr val="tx1"/>
                          </a:solidFill>
                          <a:effectLst/>
                          <a:latin typeface="Arial" panose="020B0604020202020204" pitchFamily="34" charset="0"/>
                          <a:cs typeface="Arial" panose="020B0604020202020204" pitchFamily="34" charset="0"/>
                        </a:rPr>
                        <a:t>O</a:t>
                      </a:r>
                      <a:endParaRPr lang="ru-RU" sz="1200" b="0" i="0" dirty="0">
                        <a:ln>
                          <a:noFill/>
                        </a:ln>
                        <a:solidFill>
                          <a:schemeClr val="tx1"/>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200" b="0" i="0" baseline="30000" dirty="0" smtClean="0">
                          <a:ln>
                            <a:noFill/>
                          </a:ln>
                          <a:solidFill>
                            <a:schemeClr val="tx1"/>
                          </a:solidFill>
                          <a:effectLst/>
                          <a:latin typeface="Arial" panose="020B0604020202020204" pitchFamily="34" charset="0"/>
                          <a:cs typeface="Arial" panose="020B0604020202020204" pitchFamily="34" charset="0"/>
                        </a:rPr>
                        <a:t>256</a:t>
                      </a:r>
                      <a:r>
                        <a:rPr lang="en-US" sz="1200" b="0" i="0" dirty="0" smtClean="0">
                          <a:ln>
                            <a:noFill/>
                          </a:ln>
                          <a:solidFill>
                            <a:schemeClr val="tx1"/>
                          </a:solidFill>
                          <a:effectLst/>
                          <a:latin typeface="Arial" panose="020B0604020202020204" pitchFamily="34" charset="0"/>
                          <a:cs typeface="Arial" panose="020B0604020202020204" pitchFamily="34" charset="0"/>
                        </a:rPr>
                        <a:t>Fm</a:t>
                      </a:r>
                      <a:endParaRPr lang="ru-RU" sz="1200" b="0" i="0" dirty="0">
                        <a:ln>
                          <a:noFill/>
                        </a:ln>
                        <a:solidFill>
                          <a:schemeClr val="tx1"/>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200" b="0" i="0" dirty="0" smtClean="0">
                          <a:ln>
                            <a:noFill/>
                          </a:ln>
                          <a:solidFill>
                            <a:schemeClr val="tx1"/>
                          </a:solidFill>
                          <a:effectLst/>
                          <a:latin typeface="Arial" panose="020B0604020202020204" pitchFamily="34" charset="0"/>
                          <a:cs typeface="Arial" panose="020B0604020202020204" pitchFamily="34" charset="0"/>
                        </a:rPr>
                        <a:t>3</a:t>
                      </a:r>
                      <a:endParaRPr lang="ru-RU" sz="1200" b="0" i="0" dirty="0">
                        <a:ln>
                          <a:noFill/>
                        </a:ln>
                        <a:solidFill>
                          <a:schemeClr val="tx1"/>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303293">
                <a:tc>
                  <a:txBody>
                    <a:bodyPr/>
                    <a:lstStyle/>
                    <a:p>
                      <a:pPr algn="ctr"/>
                      <a:r>
                        <a:rPr lang="en-US" sz="1200" b="0" i="0" baseline="30000" dirty="0" smtClean="0">
                          <a:ln>
                            <a:noFill/>
                          </a:ln>
                          <a:solidFill>
                            <a:schemeClr val="tx1"/>
                          </a:solidFill>
                          <a:effectLst/>
                          <a:latin typeface="Arial" panose="020B0604020202020204" pitchFamily="34" charset="0"/>
                          <a:cs typeface="Arial" panose="020B0604020202020204" pitchFamily="34" charset="0"/>
                        </a:rPr>
                        <a:t>235</a:t>
                      </a:r>
                      <a:r>
                        <a:rPr lang="en-US" sz="1200" b="0" i="0" dirty="0" smtClean="0">
                          <a:ln>
                            <a:noFill/>
                          </a:ln>
                          <a:solidFill>
                            <a:schemeClr val="tx1"/>
                          </a:solidFill>
                          <a:effectLst/>
                          <a:latin typeface="Arial" panose="020B0604020202020204" pitchFamily="34" charset="0"/>
                          <a:cs typeface="Arial" panose="020B0604020202020204" pitchFamily="34" charset="0"/>
                        </a:rPr>
                        <a:t>U + </a:t>
                      </a:r>
                      <a:r>
                        <a:rPr lang="en-US" sz="1200" b="0" i="0" baseline="30000" dirty="0" smtClean="0">
                          <a:ln>
                            <a:noFill/>
                          </a:ln>
                          <a:solidFill>
                            <a:schemeClr val="tx1"/>
                          </a:solidFill>
                          <a:effectLst/>
                          <a:latin typeface="Arial" panose="020B0604020202020204" pitchFamily="34" charset="0"/>
                          <a:cs typeface="Arial" panose="020B0604020202020204" pitchFamily="34" charset="0"/>
                        </a:rPr>
                        <a:t>22</a:t>
                      </a:r>
                      <a:r>
                        <a:rPr lang="en-US" sz="1200" b="0" i="0" dirty="0" smtClean="0">
                          <a:ln>
                            <a:noFill/>
                          </a:ln>
                          <a:solidFill>
                            <a:schemeClr val="tx1"/>
                          </a:solidFill>
                          <a:effectLst/>
                          <a:latin typeface="Arial" panose="020B0604020202020204" pitchFamily="34" charset="0"/>
                          <a:cs typeface="Arial" panose="020B0604020202020204" pitchFamily="34" charset="0"/>
                        </a:rPr>
                        <a:t>Ne</a:t>
                      </a:r>
                      <a:endParaRPr lang="ru-RU" sz="1200" b="0" i="0" dirty="0">
                        <a:ln>
                          <a:noFill/>
                        </a:ln>
                        <a:solidFill>
                          <a:schemeClr val="tx1"/>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200" b="0" i="0" baseline="30000" dirty="0" smtClean="0">
                          <a:ln>
                            <a:noFill/>
                          </a:ln>
                          <a:solidFill>
                            <a:schemeClr val="tx1"/>
                          </a:solidFill>
                          <a:effectLst/>
                          <a:latin typeface="Arial" panose="020B0604020202020204" pitchFamily="34" charset="0"/>
                          <a:cs typeface="Arial" panose="020B0604020202020204" pitchFamily="34" charset="0"/>
                        </a:rPr>
                        <a:t>257</a:t>
                      </a:r>
                      <a:r>
                        <a:rPr lang="en-US" sz="1200" b="0" i="0" dirty="0" smtClean="0">
                          <a:ln>
                            <a:noFill/>
                          </a:ln>
                          <a:solidFill>
                            <a:schemeClr val="tx1"/>
                          </a:solidFill>
                          <a:effectLst/>
                          <a:latin typeface="Arial" panose="020B0604020202020204" pitchFamily="34" charset="0"/>
                          <a:cs typeface="Arial" panose="020B0604020202020204" pitchFamily="34" charset="0"/>
                        </a:rPr>
                        <a:t>No</a:t>
                      </a:r>
                      <a:endParaRPr lang="ru-RU" sz="1200" b="0" i="0" dirty="0">
                        <a:ln>
                          <a:noFill/>
                        </a:ln>
                        <a:solidFill>
                          <a:schemeClr val="tx1"/>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200" b="0" i="0" dirty="0" smtClean="0">
                          <a:ln>
                            <a:noFill/>
                          </a:ln>
                          <a:solidFill>
                            <a:schemeClr val="tx1"/>
                          </a:solidFill>
                          <a:effectLst/>
                          <a:latin typeface="Arial" panose="020B0604020202020204" pitchFamily="34" charset="0"/>
                          <a:cs typeface="Arial" panose="020B0604020202020204" pitchFamily="34" charset="0"/>
                        </a:rPr>
                        <a:t>6</a:t>
                      </a:r>
                      <a:endParaRPr lang="ru-RU" sz="1200" b="0" i="0" dirty="0">
                        <a:ln>
                          <a:noFill/>
                        </a:ln>
                        <a:solidFill>
                          <a:schemeClr val="tx1"/>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303293">
                <a:tc>
                  <a:txBody>
                    <a:bodyPr/>
                    <a:lstStyle/>
                    <a:p>
                      <a:pPr algn="ctr"/>
                      <a:r>
                        <a:rPr lang="en-US" sz="1200" b="0" i="0" baseline="30000" dirty="0" smtClean="0">
                          <a:ln>
                            <a:noFill/>
                          </a:ln>
                          <a:solidFill>
                            <a:schemeClr val="tx1"/>
                          </a:solidFill>
                          <a:effectLst/>
                          <a:latin typeface="Arial" panose="020B0604020202020204" pitchFamily="34" charset="0"/>
                          <a:cs typeface="Arial" panose="020B0604020202020204" pitchFamily="34" charset="0"/>
                        </a:rPr>
                        <a:t>244</a:t>
                      </a:r>
                      <a:r>
                        <a:rPr lang="en-US" sz="1200" b="0" i="0" dirty="0" smtClean="0">
                          <a:ln>
                            <a:noFill/>
                          </a:ln>
                          <a:solidFill>
                            <a:schemeClr val="tx1"/>
                          </a:solidFill>
                          <a:effectLst/>
                          <a:latin typeface="Arial" panose="020B0604020202020204" pitchFamily="34" charset="0"/>
                          <a:cs typeface="Arial" panose="020B0604020202020204" pitchFamily="34" charset="0"/>
                        </a:rPr>
                        <a:t>Pu + </a:t>
                      </a:r>
                      <a:r>
                        <a:rPr lang="en-US" sz="1200" b="0" i="0" baseline="30000" dirty="0" smtClean="0">
                          <a:ln>
                            <a:noFill/>
                          </a:ln>
                          <a:solidFill>
                            <a:schemeClr val="tx1"/>
                          </a:solidFill>
                          <a:effectLst/>
                          <a:latin typeface="Arial" panose="020B0604020202020204" pitchFamily="34" charset="0"/>
                          <a:cs typeface="Arial" panose="020B0604020202020204" pitchFamily="34" charset="0"/>
                        </a:rPr>
                        <a:t>22</a:t>
                      </a:r>
                      <a:r>
                        <a:rPr lang="en-US" sz="1200" b="0" i="0" dirty="0" smtClean="0">
                          <a:ln>
                            <a:noFill/>
                          </a:ln>
                          <a:solidFill>
                            <a:schemeClr val="tx1"/>
                          </a:solidFill>
                          <a:effectLst/>
                          <a:latin typeface="Arial" panose="020B0604020202020204" pitchFamily="34" charset="0"/>
                          <a:cs typeface="Arial" panose="020B0604020202020204" pitchFamily="34" charset="0"/>
                        </a:rPr>
                        <a:t>Ne</a:t>
                      </a:r>
                      <a:endParaRPr lang="ru-RU" sz="1200" b="0" i="0" dirty="0">
                        <a:ln>
                          <a:noFill/>
                        </a:ln>
                        <a:solidFill>
                          <a:schemeClr val="tx1"/>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200" b="0" i="0" baseline="30000" dirty="0" smtClean="0">
                          <a:ln>
                            <a:noFill/>
                          </a:ln>
                          <a:solidFill>
                            <a:schemeClr val="tx1"/>
                          </a:solidFill>
                          <a:effectLst/>
                          <a:latin typeface="Arial" panose="020B0604020202020204" pitchFamily="34" charset="0"/>
                          <a:cs typeface="Arial" panose="020B0604020202020204" pitchFamily="34" charset="0"/>
                        </a:rPr>
                        <a:t>266</a:t>
                      </a:r>
                      <a:r>
                        <a:rPr lang="en-US" sz="1200" b="0" i="0" dirty="0" smtClean="0">
                          <a:ln>
                            <a:noFill/>
                          </a:ln>
                          <a:solidFill>
                            <a:schemeClr val="tx1"/>
                          </a:solidFill>
                          <a:effectLst/>
                          <a:latin typeface="Arial" panose="020B0604020202020204" pitchFamily="34" charset="0"/>
                          <a:cs typeface="Arial" panose="020B0604020202020204" pitchFamily="34" charset="0"/>
                        </a:rPr>
                        <a:t>Rf</a:t>
                      </a:r>
                      <a:endParaRPr lang="ru-RU" sz="1200" b="0" i="0" dirty="0">
                        <a:ln>
                          <a:noFill/>
                        </a:ln>
                        <a:solidFill>
                          <a:schemeClr val="tx1"/>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200" b="0" i="0" dirty="0" smtClean="0">
                          <a:ln>
                            <a:noFill/>
                          </a:ln>
                          <a:solidFill>
                            <a:schemeClr val="tx1"/>
                          </a:solidFill>
                          <a:effectLst/>
                          <a:latin typeface="Arial" panose="020B0604020202020204" pitchFamily="34" charset="0"/>
                          <a:cs typeface="Arial" panose="020B0604020202020204" pitchFamily="34" charset="0"/>
                        </a:rPr>
                        <a:t>6</a:t>
                      </a:r>
                      <a:endParaRPr lang="ru-RU" sz="1200" b="0" i="0" dirty="0">
                        <a:ln>
                          <a:noFill/>
                        </a:ln>
                        <a:solidFill>
                          <a:schemeClr val="tx1"/>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303293">
                <a:tc>
                  <a:txBody>
                    <a:bodyPr/>
                    <a:lstStyle/>
                    <a:p>
                      <a:pPr algn="ctr"/>
                      <a:r>
                        <a:rPr lang="en-US" sz="1200" b="0" i="0" baseline="30000" dirty="0" smtClean="0">
                          <a:ln>
                            <a:noFill/>
                          </a:ln>
                          <a:solidFill>
                            <a:schemeClr val="tx1"/>
                          </a:solidFill>
                          <a:effectLst/>
                          <a:latin typeface="Arial" panose="020B0604020202020204" pitchFamily="34" charset="0"/>
                          <a:cs typeface="Arial" panose="020B0604020202020204" pitchFamily="34" charset="0"/>
                        </a:rPr>
                        <a:t>238</a:t>
                      </a:r>
                      <a:r>
                        <a:rPr lang="en-US" sz="1200" b="0" i="0" dirty="0" smtClean="0">
                          <a:ln>
                            <a:noFill/>
                          </a:ln>
                          <a:solidFill>
                            <a:schemeClr val="tx1"/>
                          </a:solidFill>
                          <a:effectLst/>
                          <a:latin typeface="Arial" panose="020B0604020202020204" pitchFamily="34" charset="0"/>
                          <a:cs typeface="Arial" panose="020B0604020202020204" pitchFamily="34" charset="0"/>
                        </a:rPr>
                        <a:t>U + </a:t>
                      </a:r>
                      <a:r>
                        <a:rPr lang="en-US" sz="1200" b="0" i="0" baseline="30000" dirty="0" smtClean="0">
                          <a:ln>
                            <a:noFill/>
                          </a:ln>
                          <a:solidFill>
                            <a:schemeClr val="tx1"/>
                          </a:solidFill>
                          <a:effectLst/>
                          <a:latin typeface="Arial" panose="020B0604020202020204" pitchFamily="34" charset="0"/>
                          <a:cs typeface="Arial" panose="020B0604020202020204" pitchFamily="34" charset="0"/>
                        </a:rPr>
                        <a:t>26</a:t>
                      </a:r>
                      <a:r>
                        <a:rPr lang="en-US" sz="1200" b="0" i="0" dirty="0" smtClean="0">
                          <a:ln>
                            <a:noFill/>
                          </a:ln>
                          <a:solidFill>
                            <a:schemeClr val="tx1"/>
                          </a:solidFill>
                          <a:effectLst/>
                          <a:latin typeface="Arial" panose="020B0604020202020204" pitchFamily="34" charset="0"/>
                          <a:cs typeface="Arial" panose="020B0604020202020204" pitchFamily="34" charset="0"/>
                        </a:rPr>
                        <a:t>Mg</a:t>
                      </a:r>
                      <a:endParaRPr lang="ru-RU" sz="1200" b="0" i="0" dirty="0">
                        <a:ln>
                          <a:noFill/>
                        </a:ln>
                        <a:solidFill>
                          <a:schemeClr val="tx1"/>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200" b="0" i="0" baseline="30000" dirty="0" smtClean="0">
                          <a:ln>
                            <a:noFill/>
                          </a:ln>
                          <a:solidFill>
                            <a:schemeClr val="tx1"/>
                          </a:solidFill>
                          <a:effectLst/>
                          <a:latin typeface="Arial" panose="020B0604020202020204" pitchFamily="34" charset="0"/>
                          <a:cs typeface="Arial" panose="020B0604020202020204" pitchFamily="34" charset="0"/>
                        </a:rPr>
                        <a:t>264</a:t>
                      </a:r>
                      <a:r>
                        <a:rPr lang="en-US" sz="1200" b="0" i="0" dirty="0" smtClean="0">
                          <a:ln>
                            <a:noFill/>
                          </a:ln>
                          <a:solidFill>
                            <a:schemeClr val="tx1"/>
                          </a:solidFill>
                          <a:effectLst/>
                          <a:latin typeface="Arial" panose="020B0604020202020204" pitchFamily="34" charset="0"/>
                          <a:cs typeface="Arial" panose="020B0604020202020204" pitchFamily="34" charset="0"/>
                        </a:rPr>
                        <a:t>Rf</a:t>
                      </a:r>
                      <a:endParaRPr lang="ru-RU" sz="1200" b="0" i="0" dirty="0">
                        <a:ln>
                          <a:noFill/>
                        </a:ln>
                        <a:solidFill>
                          <a:schemeClr val="tx1"/>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200" b="0" i="0" dirty="0" smtClean="0">
                          <a:ln>
                            <a:noFill/>
                          </a:ln>
                          <a:solidFill>
                            <a:schemeClr val="tx1"/>
                          </a:solidFill>
                          <a:effectLst/>
                          <a:latin typeface="Arial" panose="020B0604020202020204" pitchFamily="34" charset="0"/>
                          <a:cs typeface="Arial" panose="020B0604020202020204" pitchFamily="34" charset="0"/>
                        </a:rPr>
                        <a:t>10</a:t>
                      </a:r>
                      <a:endParaRPr lang="ru-RU" sz="1200" b="0" i="0" dirty="0">
                        <a:ln>
                          <a:noFill/>
                        </a:ln>
                        <a:solidFill>
                          <a:schemeClr val="tx1"/>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303293">
                <a:tc>
                  <a:txBody>
                    <a:bodyPr/>
                    <a:lstStyle/>
                    <a:p>
                      <a:pPr algn="ctr"/>
                      <a:r>
                        <a:rPr lang="en-US" sz="1200" b="0" i="0" baseline="30000" dirty="0" smtClean="0">
                          <a:ln>
                            <a:noFill/>
                          </a:ln>
                          <a:solidFill>
                            <a:schemeClr val="tx1"/>
                          </a:solidFill>
                          <a:effectLst/>
                          <a:latin typeface="Arial" panose="020B0604020202020204" pitchFamily="34" charset="0"/>
                          <a:cs typeface="Arial" panose="020B0604020202020204" pitchFamily="34" charset="0"/>
                        </a:rPr>
                        <a:t>207</a:t>
                      </a:r>
                      <a:r>
                        <a:rPr lang="en-US" sz="1200" b="0" i="0" dirty="0" smtClean="0">
                          <a:ln>
                            <a:noFill/>
                          </a:ln>
                          <a:solidFill>
                            <a:schemeClr val="tx1"/>
                          </a:solidFill>
                          <a:effectLst/>
                          <a:latin typeface="Arial" panose="020B0604020202020204" pitchFamily="34" charset="0"/>
                          <a:cs typeface="Arial" panose="020B0604020202020204" pitchFamily="34" charset="0"/>
                        </a:rPr>
                        <a:t>Pb + </a:t>
                      </a:r>
                      <a:r>
                        <a:rPr lang="en-US" sz="1200" b="0" i="0" baseline="30000" dirty="0" smtClean="0">
                          <a:ln>
                            <a:noFill/>
                          </a:ln>
                          <a:solidFill>
                            <a:schemeClr val="tx1"/>
                          </a:solidFill>
                          <a:effectLst/>
                          <a:latin typeface="Arial" panose="020B0604020202020204" pitchFamily="34" charset="0"/>
                          <a:cs typeface="Arial" panose="020B0604020202020204" pitchFamily="34" charset="0"/>
                        </a:rPr>
                        <a:t>34</a:t>
                      </a:r>
                      <a:r>
                        <a:rPr lang="en-US" sz="1200" b="0" i="0" dirty="0" smtClean="0">
                          <a:ln>
                            <a:noFill/>
                          </a:ln>
                          <a:solidFill>
                            <a:schemeClr val="tx1"/>
                          </a:solidFill>
                          <a:effectLst/>
                          <a:latin typeface="Arial" panose="020B0604020202020204" pitchFamily="34" charset="0"/>
                          <a:cs typeface="Arial" panose="020B0604020202020204" pitchFamily="34" charset="0"/>
                        </a:rPr>
                        <a:t>S</a:t>
                      </a:r>
                      <a:endParaRPr lang="ru-RU" sz="1200" b="0" i="0" dirty="0">
                        <a:ln>
                          <a:noFill/>
                        </a:ln>
                        <a:solidFill>
                          <a:schemeClr val="tx1"/>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200" b="0" i="0" baseline="30000" dirty="0" smtClean="0">
                          <a:ln>
                            <a:noFill/>
                          </a:ln>
                          <a:solidFill>
                            <a:schemeClr val="tx1"/>
                          </a:solidFill>
                          <a:effectLst/>
                          <a:latin typeface="Arial" panose="020B0604020202020204" pitchFamily="34" charset="0"/>
                          <a:cs typeface="Arial" panose="020B0604020202020204" pitchFamily="34" charset="0"/>
                        </a:rPr>
                        <a:t>241</a:t>
                      </a:r>
                      <a:r>
                        <a:rPr lang="en-US" sz="1200" b="0" i="0" dirty="0" smtClean="0">
                          <a:ln>
                            <a:noFill/>
                          </a:ln>
                          <a:solidFill>
                            <a:schemeClr val="tx1"/>
                          </a:solidFill>
                          <a:effectLst/>
                          <a:latin typeface="Arial" panose="020B0604020202020204" pitchFamily="34" charset="0"/>
                          <a:cs typeface="Arial" panose="020B0604020202020204" pitchFamily="34" charset="0"/>
                        </a:rPr>
                        <a:t>Cf</a:t>
                      </a:r>
                      <a:endParaRPr lang="ru-RU" sz="1200" b="0" i="0" dirty="0">
                        <a:ln>
                          <a:noFill/>
                        </a:ln>
                        <a:solidFill>
                          <a:schemeClr val="tx1"/>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200" b="0" i="0" dirty="0" smtClean="0">
                          <a:ln>
                            <a:noFill/>
                          </a:ln>
                          <a:solidFill>
                            <a:schemeClr val="tx1"/>
                          </a:solidFill>
                          <a:effectLst/>
                          <a:latin typeface="Arial" panose="020B0604020202020204" pitchFamily="34" charset="0"/>
                          <a:cs typeface="Arial" panose="020B0604020202020204" pitchFamily="34" charset="0"/>
                        </a:rPr>
                        <a:t>35</a:t>
                      </a:r>
                      <a:endParaRPr lang="ru-RU" sz="1200" b="0" i="0" dirty="0">
                        <a:ln>
                          <a:noFill/>
                        </a:ln>
                        <a:solidFill>
                          <a:schemeClr val="tx1"/>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303293">
                <a:tc>
                  <a:txBody>
                    <a:bodyPr/>
                    <a:lstStyle/>
                    <a:p>
                      <a:pPr algn="ctr"/>
                      <a:r>
                        <a:rPr lang="en-US" sz="1200" b="0" i="0" baseline="30000" dirty="0" smtClean="0">
                          <a:ln>
                            <a:noFill/>
                          </a:ln>
                          <a:solidFill>
                            <a:schemeClr val="tx1"/>
                          </a:solidFill>
                          <a:effectLst/>
                          <a:latin typeface="Arial" panose="020B0604020202020204" pitchFamily="34" charset="0"/>
                          <a:cs typeface="Arial" panose="020B0604020202020204" pitchFamily="34" charset="0"/>
                        </a:rPr>
                        <a:t>207</a:t>
                      </a:r>
                      <a:r>
                        <a:rPr lang="en-US" sz="1200" b="0" i="0" dirty="0" smtClean="0">
                          <a:ln>
                            <a:noFill/>
                          </a:ln>
                          <a:solidFill>
                            <a:schemeClr val="tx1"/>
                          </a:solidFill>
                          <a:effectLst/>
                          <a:latin typeface="Arial" panose="020B0604020202020204" pitchFamily="34" charset="0"/>
                          <a:cs typeface="Arial" panose="020B0604020202020204" pitchFamily="34" charset="0"/>
                        </a:rPr>
                        <a:t>Pb + </a:t>
                      </a:r>
                      <a:r>
                        <a:rPr lang="en-US" sz="1200" b="0" i="0" baseline="30000" dirty="0" smtClean="0">
                          <a:ln>
                            <a:noFill/>
                          </a:ln>
                          <a:solidFill>
                            <a:schemeClr val="tx1"/>
                          </a:solidFill>
                          <a:effectLst/>
                          <a:latin typeface="Arial" panose="020B0604020202020204" pitchFamily="34" charset="0"/>
                          <a:cs typeface="Arial" panose="020B0604020202020204" pitchFamily="34" charset="0"/>
                        </a:rPr>
                        <a:t>40</a:t>
                      </a:r>
                      <a:r>
                        <a:rPr lang="en-US" sz="1200" b="0" i="0" dirty="0" smtClean="0">
                          <a:ln>
                            <a:noFill/>
                          </a:ln>
                          <a:solidFill>
                            <a:schemeClr val="tx1"/>
                          </a:solidFill>
                          <a:effectLst/>
                          <a:latin typeface="Arial" panose="020B0604020202020204" pitchFamily="34" charset="0"/>
                          <a:cs typeface="Arial" panose="020B0604020202020204" pitchFamily="34" charset="0"/>
                        </a:rPr>
                        <a:t>Ar</a:t>
                      </a:r>
                      <a:endParaRPr lang="ru-RU" sz="1200" b="0" i="0" dirty="0">
                        <a:ln>
                          <a:noFill/>
                        </a:ln>
                        <a:solidFill>
                          <a:schemeClr val="tx1"/>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200" b="0" i="0" baseline="30000" dirty="0" smtClean="0">
                          <a:ln>
                            <a:noFill/>
                          </a:ln>
                          <a:solidFill>
                            <a:schemeClr val="tx1"/>
                          </a:solidFill>
                          <a:effectLst/>
                          <a:latin typeface="Arial" panose="020B0604020202020204" pitchFamily="34" charset="0"/>
                          <a:cs typeface="Arial" panose="020B0604020202020204" pitchFamily="34" charset="0"/>
                        </a:rPr>
                        <a:t>247</a:t>
                      </a:r>
                      <a:r>
                        <a:rPr lang="en-US" sz="1200" b="0" i="0" dirty="0" smtClean="0">
                          <a:ln>
                            <a:noFill/>
                          </a:ln>
                          <a:solidFill>
                            <a:schemeClr val="tx1"/>
                          </a:solidFill>
                          <a:effectLst/>
                          <a:latin typeface="Arial" panose="020B0604020202020204" pitchFamily="34" charset="0"/>
                          <a:cs typeface="Arial" panose="020B0604020202020204" pitchFamily="34" charset="0"/>
                        </a:rPr>
                        <a:t>Fm</a:t>
                      </a:r>
                      <a:endParaRPr lang="ru-RU" sz="1200" b="0" i="0" dirty="0">
                        <a:ln>
                          <a:noFill/>
                        </a:ln>
                        <a:solidFill>
                          <a:schemeClr val="tx1"/>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200" b="0" i="0" dirty="0" smtClean="0">
                          <a:ln>
                            <a:noFill/>
                          </a:ln>
                          <a:solidFill>
                            <a:schemeClr val="tx1"/>
                          </a:solidFill>
                          <a:effectLst/>
                          <a:latin typeface="Arial" panose="020B0604020202020204" pitchFamily="34" charset="0"/>
                          <a:cs typeface="Arial" panose="020B0604020202020204" pitchFamily="34" charset="0"/>
                        </a:rPr>
                        <a:t>45</a:t>
                      </a:r>
                      <a:endParaRPr lang="ru-RU" sz="1200" b="0" i="0" dirty="0">
                        <a:ln>
                          <a:noFill/>
                        </a:ln>
                        <a:solidFill>
                          <a:schemeClr val="tx1"/>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303293">
                <a:tc>
                  <a:txBody>
                    <a:bodyPr/>
                    <a:lstStyle/>
                    <a:p>
                      <a:pPr algn="ctr"/>
                      <a:r>
                        <a:rPr lang="en-US" sz="1200" b="0" i="0" baseline="30000" dirty="0" smtClean="0">
                          <a:ln>
                            <a:noFill/>
                          </a:ln>
                          <a:solidFill>
                            <a:schemeClr val="tx1"/>
                          </a:solidFill>
                          <a:effectLst/>
                          <a:latin typeface="Arial" panose="020B0604020202020204" pitchFamily="34" charset="0"/>
                          <a:cs typeface="Arial" panose="020B0604020202020204" pitchFamily="34" charset="0"/>
                        </a:rPr>
                        <a:t>238</a:t>
                      </a:r>
                      <a:r>
                        <a:rPr lang="en-US" sz="1200" b="0" i="0" dirty="0" smtClean="0">
                          <a:ln>
                            <a:noFill/>
                          </a:ln>
                          <a:solidFill>
                            <a:schemeClr val="tx1"/>
                          </a:solidFill>
                          <a:effectLst/>
                          <a:latin typeface="Arial" panose="020B0604020202020204" pitchFamily="34" charset="0"/>
                          <a:cs typeface="Arial" panose="020B0604020202020204" pitchFamily="34" charset="0"/>
                        </a:rPr>
                        <a:t>U-</a:t>
                      </a:r>
                      <a:r>
                        <a:rPr lang="en-US" sz="1200" b="0" i="0" baseline="30000" dirty="0" smtClean="0">
                          <a:ln>
                            <a:noFill/>
                          </a:ln>
                          <a:solidFill>
                            <a:schemeClr val="tx1"/>
                          </a:solidFill>
                          <a:effectLst/>
                          <a:latin typeface="Arial" panose="020B0604020202020204" pitchFamily="34" charset="0"/>
                          <a:cs typeface="Arial" panose="020B0604020202020204" pitchFamily="34" charset="0"/>
                        </a:rPr>
                        <a:t>249</a:t>
                      </a:r>
                      <a:r>
                        <a:rPr lang="en-US" sz="1200" b="0" i="0" dirty="0" smtClean="0">
                          <a:ln>
                            <a:noFill/>
                          </a:ln>
                          <a:solidFill>
                            <a:schemeClr val="tx1"/>
                          </a:solidFill>
                          <a:effectLst/>
                          <a:latin typeface="Arial" panose="020B0604020202020204" pitchFamily="34" charset="0"/>
                          <a:cs typeface="Arial" panose="020B0604020202020204" pitchFamily="34" charset="0"/>
                        </a:rPr>
                        <a:t>Cf + </a:t>
                      </a:r>
                      <a:r>
                        <a:rPr lang="en-US" sz="1200" b="0" i="0" baseline="30000" dirty="0" smtClean="0">
                          <a:ln>
                            <a:noFill/>
                          </a:ln>
                          <a:solidFill>
                            <a:schemeClr val="tx1"/>
                          </a:solidFill>
                          <a:effectLst/>
                          <a:latin typeface="Arial" panose="020B0604020202020204" pitchFamily="34" charset="0"/>
                          <a:cs typeface="Arial" panose="020B0604020202020204" pitchFamily="34" charset="0"/>
                        </a:rPr>
                        <a:t>48</a:t>
                      </a:r>
                      <a:r>
                        <a:rPr lang="en-US" sz="1200" b="0" i="0" dirty="0" smtClean="0">
                          <a:ln>
                            <a:noFill/>
                          </a:ln>
                          <a:solidFill>
                            <a:schemeClr val="tx1"/>
                          </a:solidFill>
                          <a:effectLst/>
                          <a:latin typeface="Arial" panose="020B0604020202020204" pitchFamily="34" charset="0"/>
                          <a:cs typeface="Arial" panose="020B0604020202020204" pitchFamily="34" charset="0"/>
                        </a:rPr>
                        <a:t>Ca</a:t>
                      </a:r>
                      <a:endParaRPr lang="ru-RU" sz="1200" b="0" i="0" dirty="0">
                        <a:ln>
                          <a:noFill/>
                        </a:ln>
                        <a:solidFill>
                          <a:schemeClr val="tx1"/>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200" b="0" i="0" baseline="30000" dirty="0" smtClean="0">
                          <a:ln>
                            <a:noFill/>
                          </a:ln>
                          <a:solidFill>
                            <a:schemeClr val="tx1"/>
                          </a:solidFill>
                          <a:effectLst/>
                          <a:latin typeface="Arial" panose="020B0604020202020204" pitchFamily="34" charset="0"/>
                          <a:cs typeface="Arial" panose="020B0604020202020204" pitchFamily="34" charset="0"/>
                        </a:rPr>
                        <a:t>286</a:t>
                      </a:r>
                      <a:r>
                        <a:rPr lang="en-US" sz="1200" b="0" i="0" dirty="0" smtClean="0">
                          <a:ln>
                            <a:noFill/>
                          </a:ln>
                          <a:solidFill>
                            <a:schemeClr val="tx1"/>
                          </a:solidFill>
                          <a:effectLst/>
                          <a:latin typeface="Arial" panose="020B0604020202020204" pitchFamily="34" charset="0"/>
                          <a:cs typeface="Arial" panose="020B0604020202020204" pitchFamily="34" charset="0"/>
                        </a:rPr>
                        <a:t>Cn - </a:t>
                      </a:r>
                      <a:r>
                        <a:rPr lang="en-US" sz="1200" b="0" i="0" baseline="30000" dirty="0" smtClean="0">
                          <a:ln>
                            <a:noFill/>
                          </a:ln>
                          <a:solidFill>
                            <a:schemeClr val="tx1"/>
                          </a:solidFill>
                          <a:effectLst/>
                          <a:latin typeface="Arial" panose="020B0604020202020204" pitchFamily="34" charset="0"/>
                          <a:cs typeface="Arial" panose="020B0604020202020204" pitchFamily="34" charset="0"/>
                        </a:rPr>
                        <a:t>297</a:t>
                      </a:r>
                      <a:r>
                        <a:rPr lang="en-US" sz="1200" b="0" i="0" dirty="0" smtClean="0">
                          <a:ln>
                            <a:noFill/>
                          </a:ln>
                          <a:solidFill>
                            <a:schemeClr val="tx1"/>
                          </a:solidFill>
                          <a:effectLst/>
                          <a:latin typeface="Arial" panose="020B0604020202020204" pitchFamily="34" charset="0"/>
                          <a:cs typeface="Arial" panose="020B0604020202020204" pitchFamily="34" charset="0"/>
                        </a:rPr>
                        <a:t>Og</a:t>
                      </a:r>
                      <a:endParaRPr lang="ru-RU" sz="1200" b="0" i="0" dirty="0">
                        <a:ln>
                          <a:noFill/>
                        </a:ln>
                        <a:solidFill>
                          <a:schemeClr val="tx1"/>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200" b="0" i="0" dirty="0" smtClean="0">
                          <a:ln>
                            <a:noFill/>
                          </a:ln>
                          <a:solidFill>
                            <a:schemeClr val="tx1"/>
                          </a:solidFill>
                          <a:effectLst/>
                          <a:latin typeface="Arial" panose="020B0604020202020204" pitchFamily="34" charset="0"/>
                          <a:cs typeface="Arial" panose="020B0604020202020204" pitchFamily="34" charset="0"/>
                        </a:rPr>
                        <a:t>35 - 40</a:t>
                      </a:r>
                      <a:endParaRPr lang="ru-RU" sz="1200" b="0" i="0" dirty="0">
                        <a:ln>
                          <a:noFill/>
                        </a:ln>
                        <a:solidFill>
                          <a:schemeClr val="tx1"/>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bl>
          </a:graphicData>
        </a:graphic>
      </p:graphicFrame>
      <p:sp>
        <p:nvSpPr>
          <p:cNvPr id="15" name="Прямоугольник 14"/>
          <p:cNvSpPr/>
          <p:nvPr/>
        </p:nvSpPr>
        <p:spPr>
          <a:xfrm>
            <a:off x="3131840" y="3072335"/>
            <a:ext cx="6012160" cy="307777"/>
          </a:xfrm>
          <a:prstGeom prst="rect">
            <a:avLst/>
          </a:prstGeom>
        </p:spPr>
        <p:txBody>
          <a:bodyPr wrap="square">
            <a:spAutoFit/>
          </a:bodyPr>
          <a:lstStyle/>
          <a:p>
            <a:pPr>
              <a:lnSpc>
                <a:spcPct val="100000"/>
              </a:lnSpc>
              <a:spcBef>
                <a:spcPts val="0"/>
              </a:spcBef>
              <a:buClr>
                <a:srgbClr val="FF3300"/>
              </a:buClr>
            </a:pPr>
            <a:r>
              <a:rPr lang="en-US" sz="1400" dirty="0" smtClean="0">
                <a:solidFill>
                  <a:srgbClr val="000090"/>
                </a:solidFill>
                <a:latin typeface="Arial" panose="020B0604020202020204" pitchFamily="34" charset="0"/>
                <a:cs typeface="Arial" panose="020B0604020202020204" pitchFamily="34" charset="0"/>
              </a:rPr>
              <a:t>SEPARATOR FOR HEAVY ELEMENTS SPECTROSCOPY (SHELS)</a:t>
            </a:r>
            <a:endParaRPr lang="en-US" altLang="ru-RU" sz="1400" dirty="0">
              <a:solidFill>
                <a:srgbClr val="000090"/>
              </a:solidFill>
              <a:latin typeface="Arial" panose="020B0604020202020204" pitchFamily="34" charset="0"/>
              <a:cs typeface="Arial" panose="020B0604020202020204" pitchFamily="34" charset="0"/>
            </a:endParaRPr>
          </a:p>
        </p:txBody>
      </p:sp>
      <p:sp>
        <p:nvSpPr>
          <p:cNvPr id="5" name="Прямоугольник 4"/>
          <p:cNvSpPr/>
          <p:nvPr/>
        </p:nvSpPr>
        <p:spPr>
          <a:xfrm>
            <a:off x="2085834" y="542924"/>
            <a:ext cx="1720327" cy="692497"/>
          </a:xfrm>
          <a:prstGeom prst="rect">
            <a:avLst/>
          </a:prstGeom>
        </p:spPr>
        <p:txBody>
          <a:bodyPr wrap="square">
            <a:spAutoFit/>
          </a:bodyPr>
          <a:lstStyle/>
          <a:p>
            <a:pPr>
              <a:defRPr/>
            </a:pPr>
            <a:r>
              <a:rPr lang="en-US" sz="1300" dirty="0">
                <a:solidFill>
                  <a:srgbClr val="002060"/>
                </a:solidFill>
                <a:latin typeface="Arial" panose="020B0604020202020204" pitchFamily="34" charset="0"/>
                <a:cs typeface="Arial" panose="020B0604020202020204" pitchFamily="34" charset="0"/>
              </a:rPr>
              <a:t>Si  DSSD  detector</a:t>
            </a:r>
            <a:r>
              <a:rPr lang="en-US" sz="1300" dirty="0" smtClean="0">
                <a:solidFill>
                  <a:srgbClr val="002060"/>
                </a:solidFill>
                <a:latin typeface="Arial" panose="020B0604020202020204" pitchFamily="34" charset="0"/>
                <a:cs typeface="Arial" panose="020B0604020202020204" pitchFamily="34" charset="0"/>
              </a:rPr>
              <a:t>,</a:t>
            </a:r>
          </a:p>
          <a:p>
            <a:pPr>
              <a:defRPr/>
            </a:pPr>
            <a:r>
              <a:rPr lang="en-US" sz="1300" dirty="0" smtClean="0">
                <a:solidFill>
                  <a:srgbClr val="002060"/>
                </a:solidFill>
                <a:latin typeface="Arial" panose="020B0604020202020204" pitchFamily="34" charset="0"/>
                <a:cs typeface="Arial" panose="020B0604020202020204" pitchFamily="34" charset="0"/>
              </a:rPr>
              <a:t>48x128 1-mm</a:t>
            </a:r>
            <a:r>
              <a:rPr lang="ru-RU" sz="1300" dirty="0" smtClean="0">
                <a:solidFill>
                  <a:srgbClr val="002060"/>
                </a:solidFill>
                <a:latin typeface="Arial" panose="020B0604020202020204" pitchFamily="34" charset="0"/>
                <a:cs typeface="Arial" panose="020B0604020202020204" pitchFamily="34" charset="0"/>
              </a:rPr>
              <a:t> </a:t>
            </a:r>
            <a:r>
              <a:rPr lang="en-US" sz="1300" dirty="0" smtClean="0">
                <a:solidFill>
                  <a:srgbClr val="002060"/>
                </a:solidFill>
                <a:latin typeface="Arial" panose="020B0604020202020204" pitchFamily="34" charset="0"/>
                <a:cs typeface="Arial" panose="020B0604020202020204" pitchFamily="34" charset="0"/>
              </a:rPr>
              <a:t>strips</a:t>
            </a:r>
            <a:endParaRPr lang="en-US" sz="1300" dirty="0">
              <a:solidFill>
                <a:srgbClr val="002060"/>
              </a:solidFill>
              <a:latin typeface="Arial" panose="020B0604020202020204" pitchFamily="34" charset="0"/>
              <a:cs typeface="Arial" panose="020B0604020202020204" pitchFamily="34" charset="0"/>
            </a:endParaRPr>
          </a:p>
          <a:p>
            <a:pPr>
              <a:defRPr/>
            </a:pPr>
            <a:r>
              <a:rPr lang="en-US" sz="1300" dirty="0">
                <a:solidFill>
                  <a:srgbClr val="002060"/>
                </a:solidFill>
                <a:latin typeface="Arial" panose="020B0604020202020204" pitchFamily="34" charset="0"/>
                <a:cs typeface="Arial" panose="020B0604020202020204" pitchFamily="34" charset="0"/>
              </a:rPr>
              <a:t>Digital electronics</a:t>
            </a:r>
            <a:endParaRPr lang="ru-RU" sz="1300" dirty="0">
              <a:solidFill>
                <a:srgbClr val="002060"/>
              </a:solidFill>
              <a:latin typeface="Arial" panose="020B0604020202020204" pitchFamily="34" charset="0"/>
              <a:cs typeface="Arial" panose="020B0604020202020204" pitchFamily="34" charset="0"/>
            </a:endParaRPr>
          </a:p>
        </p:txBody>
      </p:sp>
      <p:graphicFrame>
        <p:nvGraphicFramePr>
          <p:cNvPr id="9" name="Group 100"/>
          <p:cNvGraphicFramePr>
            <a:graphicFrameLocks noGrp="1"/>
          </p:cNvGraphicFramePr>
          <p:nvPr>
            <p:extLst/>
          </p:nvPr>
        </p:nvGraphicFramePr>
        <p:xfrm>
          <a:off x="3108883" y="3666363"/>
          <a:ext cx="2143898" cy="1897269"/>
        </p:xfrm>
        <a:graphic>
          <a:graphicData uri="http://schemas.openxmlformats.org/drawingml/2006/table">
            <a:tbl>
              <a:tblPr/>
              <a:tblGrid>
                <a:gridCol w="1031790"/>
                <a:gridCol w="1112108"/>
              </a:tblGrid>
              <a:tr h="35294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200" b="1" dirty="0" err="1" smtClean="0">
                          <a:solidFill>
                            <a:srgbClr val="C00000"/>
                          </a:solidFill>
                          <a:latin typeface="Arial" panose="020B0604020202020204" pitchFamily="34" charset="0"/>
                          <a:ea typeface="ＭＳ Ｐゴシック" charset="-128"/>
                          <a:cs typeface="Arial" panose="020B0604020202020204" pitchFamily="34" charset="0"/>
                        </a:rPr>
                        <a:t>E</a:t>
                      </a:r>
                      <a:r>
                        <a:rPr lang="en-US" sz="1200" b="1" baseline="-25000" dirty="0" err="1" smtClean="0">
                          <a:solidFill>
                            <a:srgbClr val="C00000"/>
                          </a:solidFill>
                          <a:latin typeface="Arial" panose="020B0604020202020204" pitchFamily="34" charset="0"/>
                          <a:ea typeface="ＭＳ Ｐゴシック" charset="-128"/>
                          <a:cs typeface="Arial" panose="020B0604020202020204" pitchFamily="34" charset="0"/>
                        </a:rPr>
                        <a:t>gamma</a:t>
                      </a:r>
                      <a:r>
                        <a:rPr lang="en-US" sz="1200" b="1" dirty="0" smtClean="0">
                          <a:solidFill>
                            <a:srgbClr val="C00000"/>
                          </a:solidFill>
                          <a:latin typeface="Arial" panose="020B0604020202020204" pitchFamily="34" charset="0"/>
                          <a:ea typeface="ＭＳ Ｐゴシック" charset="-128"/>
                          <a:cs typeface="Arial" panose="020B0604020202020204" pitchFamily="34" charset="0"/>
                        </a:rPr>
                        <a:t>  (</a:t>
                      </a:r>
                      <a:r>
                        <a:rPr lang="en-US" sz="1200" b="1" dirty="0" err="1" smtClean="0">
                          <a:solidFill>
                            <a:srgbClr val="C00000"/>
                          </a:solidFill>
                          <a:latin typeface="Arial" panose="020B0604020202020204" pitchFamily="34" charset="0"/>
                          <a:ea typeface="ＭＳ Ｐゴシック" charset="-128"/>
                          <a:cs typeface="Arial" panose="020B0604020202020204" pitchFamily="34" charset="0"/>
                        </a:rPr>
                        <a:t>keV</a:t>
                      </a:r>
                      <a:r>
                        <a:rPr lang="en-US" sz="1200" b="1" dirty="0" smtClean="0">
                          <a:solidFill>
                            <a:srgbClr val="C00000"/>
                          </a:solidFill>
                          <a:latin typeface="Arial" panose="020B0604020202020204" pitchFamily="34" charset="0"/>
                          <a:ea typeface="ＭＳ Ｐゴシック" charset="-128"/>
                          <a:cs typeface="Arial" panose="020B0604020202020204" pitchFamily="34" charset="0"/>
                        </a:rPr>
                        <a:t>) </a:t>
                      </a:r>
                      <a:endParaRPr kumimoji="0" lang="en-US" sz="1200" b="1" i="0" u="none" strike="noStrike" cap="none" normalizeH="0" baseline="0" dirty="0" smtClean="0">
                        <a:ln>
                          <a:noFill/>
                        </a:ln>
                        <a:solidFill>
                          <a:srgbClr val="C00000"/>
                        </a:solidFill>
                        <a:effectLst/>
                        <a:latin typeface="Arial" panose="020B0604020202020204" pitchFamily="34" charset="0"/>
                        <a:ea typeface="Times New Roman" pitchFamily="18" charset="0"/>
                        <a:cs typeface="Arial" panose="020B0604020202020204"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200" b="1" dirty="0" smtClean="0">
                          <a:solidFill>
                            <a:srgbClr val="C00000"/>
                          </a:solidFill>
                          <a:latin typeface="Arial" panose="020B0604020202020204" pitchFamily="34" charset="0"/>
                          <a:ea typeface="ＭＳ Ｐゴシック" charset="-128"/>
                          <a:cs typeface="Arial" panose="020B0604020202020204" pitchFamily="34" charset="0"/>
                        </a:rPr>
                        <a:t>Detection eff.</a:t>
                      </a:r>
                      <a:endParaRPr lang="fr-FR" sz="1200" b="1" dirty="0" smtClean="0">
                        <a:solidFill>
                          <a:srgbClr val="C00000"/>
                        </a:solidFill>
                        <a:latin typeface="Arial" panose="020B0604020202020204" pitchFamily="34" charset="0"/>
                        <a:ea typeface="ＭＳ Ｐゴシック" charset="-128"/>
                        <a:cs typeface="Arial" panose="020B0604020202020204"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r>
              <a:tr h="273130">
                <a:tc>
                  <a:txBody>
                    <a:bodyPr/>
                    <a:lstStyle/>
                    <a:p>
                      <a:pPr algn="ctr">
                        <a:defRPr/>
                      </a:pPr>
                      <a:r>
                        <a:rPr lang="fr-FR" sz="1200" dirty="0" smtClean="0">
                          <a:latin typeface="Arial" panose="020B0604020202020204" pitchFamily="34" charset="0"/>
                          <a:ea typeface="ＭＳ Ｐゴシック" charset="-128"/>
                          <a:cs typeface="Arial" panose="020B0604020202020204" pitchFamily="34" charset="0"/>
                        </a:rPr>
                        <a:t>100                 </a:t>
                      </a: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defRPr/>
                      </a:pPr>
                      <a:r>
                        <a:rPr lang="fr-FR" sz="1200" dirty="0" smtClean="0">
                          <a:latin typeface="Arial" panose="020B0604020202020204" pitchFamily="34" charset="0"/>
                          <a:ea typeface="ＭＳ Ｐゴシック" charset="-128"/>
                          <a:cs typeface="Arial" panose="020B0604020202020204" pitchFamily="34" charset="0"/>
                        </a:rPr>
                        <a:t>34 %</a:t>
                      </a: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713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fr-FR" sz="1200" dirty="0" smtClean="0">
                          <a:latin typeface="Arial" panose="020B0604020202020204" pitchFamily="34" charset="0"/>
                          <a:ea typeface="ＭＳ Ｐゴシック" charset="-128"/>
                          <a:cs typeface="Arial" panose="020B0604020202020204" pitchFamily="34" charset="0"/>
                        </a:rPr>
                        <a:t>200 </a:t>
                      </a:r>
                      <a:endParaRPr kumimoji="0" lang="en-US" sz="12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fr-FR" sz="1200" dirty="0" smtClean="0">
                          <a:latin typeface="Arial" panose="020B0604020202020204" pitchFamily="34" charset="0"/>
                          <a:ea typeface="ＭＳ Ｐゴシック" charset="-128"/>
                          <a:cs typeface="Arial" panose="020B0604020202020204" pitchFamily="34" charset="0"/>
                        </a:rPr>
                        <a:t>26 %</a:t>
                      </a: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5373">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fr-FR" sz="1200" dirty="0" smtClean="0">
                          <a:latin typeface="Arial" panose="020B0604020202020204" pitchFamily="34" charset="0"/>
                          <a:ea typeface="ＭＳ Ｐゴシック" charset="-128"/>
                          <a:cs typeface="Arial" panose="020B0604020202020204" pitchFamily="34" charset="0"/>
                        </a:rPr>
                        <a:t>300 </a:t>
                      </a:r>
                      <a:endParaRPr kumimoji="0" lang="en-US" sz="12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fr-FR" sz="1200" dirty="0" smtClean="0">
                          <a:latin typeface="Arial" panose="020B0604020202020204" pitchFamily="34" charset="0"/>
                          <a:ea typeface="ＭＳ Ｐゴシック" charset="-128"/>
                          <a:cs typeface="Arial" panose="020B0604020202020204" pitchFamily="34" charset="0"/>
                        </a:rPr>
                        <a:t>22 %</a:t>
                      </a: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7615">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fr-FR" sz="1200" dirty="0" smtClean="0">
                          <a:latin typeface="Arial" panose="020B0604020202020204" pitchFamily="34" charset="0"/>
                          <a:ea typeface="ＭＳ Ｐゴシック" charset="-128"/>
                          <a:cs typeface="Arial" panose="020B0604020202020204" pitchFamily="34" charset="0"/>
                        </a:rPr>
                        <a:t>400 </a:t>
                      </a:r>
                      <a:endParaRPr kumimoji="0" lang="en-US" sz="12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fr-FR" sz="1200" dirty="0" smtClean="0">
                          <a:latin typeface="Arial" panose="020B0604020202020204" pitchFamily="34" charset="0"/>
                          <a:ea typeface="ＭＳ Ｐゴシック" charset="-128"/>
                          <a:cs typeface="Arial" panose="020B0604020202020204" pitchFamily="34" charset="0"/>
                        </a:rPr>
                        <a:t>17 %</a:t>
                      </a: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66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200" dirty="0" smtClean="0">
                          <a:latin typeface="Arial" panose="020B0604020202020204" pitchFamily="34" charset="0"/>
                          <a:cs typeface="Arial" panose="020B0604020202020204" pitchFamily="34" charset="0"/>
                        </a:rPr>
                        <a:t>500 </a:t>
                      </a:r>
                      <a:endParaRPr kumimoji="0" lang="en-US" sz="12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200" dirty="0" smtClean="0">
                          <a:latin typeface="Arial" panose="020B0604020202020204" pitchFamily="34" charset="0"/>
                          <a:cs typeface="Arial" panose="020B0604020202020204" pitchFamily="34" charset="0"/>
                        </a:rPr>
                        <a:t> 14 %</a:t>
                      </a:r>
                      <a:endParaRPr lang="ru-RU" sz="1200" dirty="0" smtClean="0">
                        <a:latin typeface="Arial" panose="020B0604020202020204" pitchFamily="34" charset="0"/>
                        <a:cs typeface="Arial" panose="020B0604020202020204"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11" name="Group 100"/>
          <p:cNvGraphicFramePr>
            <a:graphicFrameLocks noGrp="1"/>
          </p:cNvGraphicFramePr>
          <p:nvPr>
            <p:extLst/>
          </p:nvPr>
        </p:nvGraphicFramePr>
        <p:xfrm>
          <a:off x="239111" y="3861048"/>
          <a:ext cx="2748713" cy="1700993"/>
        </p:xfrm>
        <a:graphic>
          <a:graphicData uri="http://schemas.openxmlformats.org/drawingml/2006/table">
            <a:tbl>
              <a:tblPr/>
              <a:tblGrid>
                <a:gridCol w="1524577"/>
                <a:gridCol w="1224136"/>
              </a:tblGrid>
              <a:tr h="44920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C00000"/>
                          </a:solidFill>
                          <a:effectLst/>
                          <a:latin typeface="Arial" panose="020B0604020202020204" pitchFamily="34" charset="0"/>
                          <a:ea typeface="Times New Roman" pitchFamily="18" charset="0"/>
                          <a:cs typeface="Arial" panose="020B0604020202020204" pitchFamily="34" charset="0"/>
                        </a:rPr>
                        <a:t>Reaction</a:t>
                      </a: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C00000"/>
                          </a:solidFill>
                          <a:effectLst/>
                          <a:latin typeface="Arial" panose="020B0604020202020204" pitchFamily="34" charset="0"/>
                          <a:ea typeface="Times New Roman" pitchFamily="18" charset="0"/>
                          <a:cs typeface="Arial" panose="020B0604020202020204" pitchFamily="34" charset="0"/>
                        </a:rPr>
                        <a:t>Transmission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C00000"/>
                          </a:solidFill>
                          <a:effectLst/>
                          <a:latin typeface="Arial" panose="020B0604020202020204" pitchFamily="34" charset="0"/>
                          <a:ea typeface="Times New Roman" pitchFamily="18" charset="0"/>
                          <a:cs typeface="Arial" panose="020B0604020202020204" pitchFamily="34" charset="0"/>
                        </a:rPr>
                        <a:t>efficiency</a:t>
                      </a: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r>
              <a:tr h="3319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3000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22</a:t>
                      </a:r>
                      <a:r>
                        <a:rPr kumimoji="0" lang="en-US" sz="12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Ne(</a:t>
                      </a:r>
                      <a:r>
                        <a:rPr kumimoji="0" lang="en-US" sz="1200" b="0" i="0" u="none" strike="noStrike" cap="none" normalizeH="0" baseline="3000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197</a:t>
                      </a:r>
                      <a:r>
                        <a:rPr kumimoji="0" lang="en-US" sz="12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Au,5n)</a:t>
                      </a:r>
                      <a:r>
                        <a:rPr kumimoji="0" lang="en-US" sz="1200" b="0" i="0" u="none" strike="noStrike" cap="none" normalizeH="0" baseline="3000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214</a:t>
                      </a:r>
                      <a:r>
                        <a:rPr kumimoji="0" lang="en-US" sz="12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Ac</a:t>
                      </a: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0.1                                        </a:t>
                      </a:r>
                      <a:endParaRPr kumimoji="0" lang="en-US" sz="1200" b="0" i="0" u="none" strike="noStrike" cap="none" normalizeH="0" baseline="0" dirty="0" smtClean="0">
                        <a:ln>
                          <a:noFill/>
                        </a:ln>
                        <a:solidFill>
                          <a:schemeClr val="accent2"/>
                        </a:solidFill>
                        <a:effectLst/>
                        <a:latin typeface="Arial" panose="020B0604020202020204" pitchFamily="34" charset="0"/>
                        <a:ea typeface="Times New Roman" pitchFamily="18" charset="0"/>
                        <a:cs typeface="Arial" panose="020B0604020202020204"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7567">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3000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40</a:t>
                      </a:r>
                      <a:r>
                        <a:rPr kumimoji="0" lang="en-US" sz="12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Ar(</a:t>
                      </a:r>
                      <a:r>
                        <a:rPr kumimoji="0" lang="en-US" sz="1200" b="0" i="0" u="none" strike="noStrike" cap="none" normalizeH="0" baseline="3000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208</a:t>
                      </a:r>
                      <a:r>
                        <a:rPr kumimoji="0" lang="en-US" sz="12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Pb,3n)</a:t>
                      </a:r>
                      <a:r>
                        <a:rPr kumimoji="0" lang="en-US" sz="1200" b="0" i="0" u="none" strike="noStrike" cap="none" normalizeH="0" baseline="3000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245</a:t>
                      </a:r>
                      <a:r>
                        <a:rPr kumimoji="0" lang="en-US" sz="12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Fm</a:t>
                      </a: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0.3</a:t>
                      </a: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3285">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ru-RU" sz="1200" kern="1200" baseline="30000" dirty="0" smtClean="0">
                          <a:solidFill>
                            <a:schemeClr val="tx1"/>
                          </a:solidFill>
                          <a:effectLst/>
                          <a:latin typeface="Arial" panose="020B0604020202020204" pitchFamily="34" charset="0"/>
                          <a:ea typeface="+mn-ea"/>
                          <a:cs typeface="Arial" panose="020B0604020202020204" pitchFamily="34" charset="0"/>
                        </a:rPr>
                        <a:t>48</a:t>
                      </a:r>
                      <a:r>
                        <a:rPr lang="en-US" sz="1200" kern="1200" dirty="0" smtClean="0">
                          <a:solidFill>
                            <a:schemeClr val="tx1"/>
                          </a:solidFill>
                          <a:effectLst/>
                          <a:latin typeface="Arial" panose="020B0604020202020204" pitchFamily="34" charset="0"/>
                          <a:ea typeface="+mn-ea"/>
                          <a:cs typeface="Arial" panose="020B0604020202020204" pitchFamily="34" charset="0"/>
                        </a:rPr>
                        <a:t>Ca</a:t>
                      </a:r>
                      <a:r>
                        <a:rPr lang="en-US" sz="1200" kern="1200" baseline="0" dirty="0" smtClean="0">
                          <a:solidFill>
                            <a:schemeClr val="tx1"/>
                          </a:solidFill>
                          <a:effectLst/>
                          <a:latin typeface="Arial" panose="020B0604020202020204" pitchFamily="34" charset="0"/>
                          <a:ea typeface="+mn-ea"/>
                          <a:cs typeface="Arial" panose="020B0604020202020204" pitchFamily="34" charset="0"/>
                        </a:rPr>
                        <a:t>(</a:t>
                      </a:r>
                      <a:r>
                        <a:rPr lang="ru-RU" sz="1200" kern="1200" baseline="30000" dirty="0" smtClean="0">
                          <a:solidFill>
                            <a:schemeClr val="tx1"/>
                          </a:solidFill>
                          <a:effectLst/>
                          <a:latin typeface="Arial" panose="020B0604020202020204" pitchFamily="34" charset="0"/>
                          <a:ea typeface="+mn-ea"/>
                          <a:cs typeface="Arial" panose="020B0604020202020204" pitchFamily="34" charset="0"/>
                        </a:rPr>
                        <a:t>208</a:t>
                      </a:r>
                      <a:r>
                        <a:rPr lang="en-US" sz="1200" kern="1200" dirty="0" smtClean="0">
                          <a:solidFill>
                            <a:schemeClr val="tx1"/>
                          </a:solidFill>
                          <a:effectLst/>
                          <a:latin typeface="Arial" panose="020B0604020202020204" pitchFamily="34" charset="0"/>
                          <a:ea typeface="+mn-ea"/>
                          <a:cs typeface="Arial" panose="020B0604020202020204" pitchFamily="34" charset="0"/>
                        </a:rPr>
                        <a:t>Pb,2n)</a:t>
                      </a:r>
                      <a:r>
                        <a:rPr lang="en-US" sz="1200" kern="1200" baseline="30000" dirty="0" smtClean="0">
                          <a:solidFill>
                            <a:schemeClr val="tx1"/>
                          </a:solidFill>
                          <a:effectLst/>
                          <a:latin typeface="Arial" panose="020B0604020202020204" pitchFamily="34" charset="0"/>
                          <a:ea typeface="+mn-ea"/>
                          <a:cs typeface="Arial" panose="020B0604020202020204" pitchFamily="34" charset="0"/>
                        </a:rPr>
                        <a:t>254</a:t>
                      </a:r>
                      <a:r>
                        <a:rPr lang="en-US" sz="1200" kern="1200" dirty="0" smtClean="0">
                          <a:solidFill>
                            <a:schemeClr val="tx1"/>
                          </a:solidFill>
                          <a:effectLst/>
                          <a:latin typeface="Arial" panose="020B0604020202020204" pitchFamily="34" charset="0"/>
                          <a:ea typeface="+mn-ea"/>
                          <a:cs typeface="Arial" panose="020B0604020202020204" pitchFamily="34" charset="0"/>
                        </a:rPr>
                        <a:t>No</a:t>
                      </a:r>
                      <a:endParaRPr kumimoji="0" lang="en-US" sz="12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0.35</a:t>
                      </a: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097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3000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50</a:t>
                      </a:r>
                      <a:r>
                        <a:rPr kumimoji="0" lang="en-US" sz="12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Ti(</a:t>
                      </a:r>
                      <a:r>
                        <a:rPr kumimoji="0" lang="en-US" sz="1200" b="0" i="0" u="none" strike="noStrike" cap="none" normalizeH="0" baseline="3000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208</a:t>
                      </a:r>
                      <a:r>
                        <a:rPr kumimoji="0" lang="en-US" sz="12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Pb,2n)</a:t>
                      </a:r>
                      <a:r>
                        <a:rPr kumimoji="0" lang="en-US" sz="1200" b="0" i="0" u="none" strike="noStrike" cap="none" normalizeH="0" baseline="3000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256</a:t>
                      </a:r>
                      <a:r>
                        <a:rPr kumimoji="0" lang="en-US" sz="12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Rf</a:t>
                      </a: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0.4</a:t>
                      </a: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cxnSp>
        <p:nvCxnSpPr>
          <p:cNvPr id="4" name="Соединительная линия уступом 3"/>
          <p:cNvCxnSpPr/>
          <p:nvPr/>
        </p:nvCxnSpPr>
        <p:spPr>
          <a:xfrm flipV="1">
            <a:off x="0" y="3068960"/>
            <a:ext cx="9144000" cy="504056"/>
          </a:xfrm>
          <a:prstGeom prst="bentConnector3">
            <a:avLst>
              <a:gd name="adj1" fmla="val 34189"/>
            </a:avLst>
          </a:prstGeom>
          <a:ln w="25400"/>
        </p:spPr>
        <p:style>
          <a:lnRef idx="1">
            <a:schemeClr val="accent1"/>
          </a:lnRef>
          <a:fillRef idx="0">
            <a:schemeClr val="accent1"/>
          </a:fillRef>
          <a:effectRef idx="0">
            <a:schemeClr val="accent1"/>
          </a:effectRef>
          <a:fontRef idx="minor">
            <a:schemeClr val="tx1"/>
          </a:fontRef>
        </p:style>
      </p:cxnSp>
      <p:sp>
        <p:nvSpPr>
          <p:cNvPr id="8" name="Прямоугольник 7"/>
          <p:cNvSpPr/>
          <p:nvPr/>
        </p:nvSpPr>
        <p:spPr>
          <a:xfrm>
            <a:off x="6580863" y="5659213"/>
            <a:ext cx="2376264" cy="1015663"/>
          </a:xfrm>
          <a:prstGeom prst="rect">
            <a:avLst/>
          </a:prstGeom>
        </p:spPr>
        <p:txBody>
          <a:bodyPr wrap="square">
            <a:spAutoFit/>
          </a:bodyPr>
          <a:lstStyle/>
          <a:p>
            <a:pPr>
              <a:defRPr/>
            </a:pPr>
            <a:r>
              <a:rPr lang="en-US" sz="1200" dirty="0">
                <a:solidFill>
                  <a:srgbClr val="000090"/>
                </a:solidFill>
                <a:latin typeface="Arial" panose="020B0604020202020204" pitchFamily="34" charset="0"/>
                <a:cs typeface="Arial" panose="020B0604020202020204" pitchFamily="34" charset="0"/>
              </a:rPr>
              <a:t>Si  DSSD  </a:t>
            </a:r>
            <a:r>
              <a:rPr lang="en-US" sz="1200" dirty="0" smtClean="0">
                <a:solidFill>
                  <a:srgbClr val="000090"/>
                </a:solidFill>
                <a:latin typeface="Arial" panose="020B0604020202020204" pitchFamily="34" charset="0"/>
                <a:cs typeface="Arial" panose="020B0604020202020204" pitchFamily="34" charset="0"/>
              </a:rPr>
              <a:t>detector,</a:t>
            </a:r>
            <a:endParaRPr lang="ru-RU" sz="1200" dirty="0" smtClean="0">
              <a:solidFill>
                <a:srgbClr val="000090"/>
              </a:solidFill>
              <a:latin typeface="Arial" panose="020B0604020202020204" pitchFamily="34" charset="0"/>
              <a:cs typeface="Arial" panose="020B0604020202020204" pitchFamily="34" charset="0"/>
            </a:endParaRPr>
          </a:p>
          <a:p>
            <a:pPr>
              <a:defRPr/>
            </a:pPr>
            <a:r>
              <a:rPr lang="en-US" sz="1200" dirty="0" smtClean="0">
                <a:solidFill>
                  <a:srgbClr val="000090"/>
                </a:solidFill>
                <a:latin typeface="Arial" panose="020B0604020202020204" pitchFamily="34" charset="0"/>
                <a:cs typeface="Arial" panose="020B0604020202020204" pitchFamily="34" charset="0"/>
              </a:rPr>
              <a:t>100x100 </a:t>
            </a:r>
            <a:r>
              <a:rPr lang="en-US" sz="1200" dirty="0">
                <a:solidFill>
                  <a:srgbClr val="000090"/>
                </a:solidFill>
                <a:latin typeface="Arial" panose="020B0604020202020204" pitchFamily="34" charset="0"/>
                <a:cs typeface="Arial" panose="020B0604020202020204" pitchFamily="34" charset="0"/>
              </a:rPr>
              <a:t>mm</a:t>
            </a:r>
            <a:r>
              <a:rPr lang="en-US" sz="1200" baseline="30000" dirty="0">
                <a:solidFill>
                  <a:srgbClr val="000090"/>
                </a:solidFill>
                <a:latin typeface="Arial" panose="020B0604020202020204" pitchFamily="34" charset="0"/>
                <a:cs typeface="Arial" panose="020B0604020202020204" pitchFamily="34" charset="0"/>
              </a:rPr>
              <a:t>2, </a:t>
            </a:r>
            <a:r>
              <a:rPr lang="en-US" sz="1200" dirty="0">
                <a:solidFill>
                  <a:srgbClr val="000090"/>
                </a:solidFill>
                <a:latin typeface="Arial" panose="020B0604020202020204" pitchFamily="34" charset="0"/>
                <a:cs typeface="Arial" panose="020B0604020202020204" pitchFamily="34" charset="0"/>
              </a:rPr>
              <a:t>128 x 128  strips,</a:t>
            </a:r>
          </a:p>
          <a:p>
            <a:pPr>
              <a:defRPr/>
            </a:pPr>
            <a:r>
              <a:rPr lang="en-US" sz="1200" dirty="0">
                <a:solidFill>
                  <a:srgbClr val="000090"/>
                </a:solidFill>
                <a:latin typeface="Arial" panose="020B0604020202020204" pitchFamily="34" charset="0"/>
                <a:cs typeface="Arial" panose="020B0604020202020204" pitchFamily="34" charset="0"/>
              </a:rPr>
              <a:t>High resolution </a:t>
            </a:r>
            <a:r>
              <a:rPr lang="en-US" sz="1200" dirty="0" smtClean="0">
                <a:solidFill>
                  <a:srgbClr val="000090"/>
                </a:solidFill>
                <a:latin typeface="Arial" panose="020B0604020202020204" pitchFamily="34" charset="0"/>
                <a:cs typeface="Arial" panose="020B0604020202020204" pitchFamily="34" charset="0"/>
              </a:rPr>
              <a:t>electronics</a:t>
            </a:r>
            <a:endParaRPr lang="ru-RU" sz="1200" dirty="0" smtClean="0">
              <a:solidFill>
                <a:srgbClr val="000090"/>
              </a:solidFill>
              <a:latin typeface="Arial" panose="020B0604020202020204" pitchFamily="34" charset="0"/>
              <a:cs typeface="Arial" panose="020B0604020202020204" pitchFamily="34" charset="0"/>
            </a:endParaRPr>
          </a:p>
          <a:p>
            <a:pPr>
              <a:defRPr/>
            </a:pPr>
            <a:r>
              <a:rPr lang="en-US" sz="1200" dirty="0">
                <a:solidFill>
                  <a:srgbClr val="000090"/>
                </a:solidFill>
                <a:latin typeface="Arial" panose="020B0604020202020204" pitchFamily="34" charset="0"/>
                <a:cs typeface="Arial" panose="020B0604020202020204" pitchFamily="34" charset="0"/>
              </a:rPr>
              <a:t>4 Ge single crystal detectors, </a:t>
            </a:r>
          </a:p>
          <a:p>
            <a:pPr>
              <a:defRPr/>
            </a:pPr>
            <a:r>
              <a:rPr lang="en-US" sz="1200" dirty="0">
                <a:solidFill>
                  <a:srgbClr val="000090"/>
                </a:solidFill>
                <a:latin typeface="Arial" panose="020B0604020202020204" pitchFamily="34" charset="0"/>
                <a:cs typeface="Arial" panose="020B0604020202020204" pitchFamily="34" charset="0"/>
              </a:rPr>
              <a:t>1 Clover Ge </a:t>
            </a:r>
            <a:r>
              <a:rPr lang="en-US" sz="1200" dirty="0" smtClean="0">
                <a:solidFill>
                  <a:srgbClr val="000090"/>
                </a:solidFill>
                <a:latin typeface="Arial" panose="020B0604020202020204" pitchFamily="34" charset="0"/>
                <a:cs typeface="Arial" panose="020B0604020202020204" pitchFamily="34" charset="0"/>
              </a:rPr>
              <a:t>detector</a:t>
            </a:r>
            <a:endParaRPr lang="ru-RU" sz="1200" dirty="0">
              <a:solidFill>
                <a:srgbClr val="000090"/>
              </a:solidFill>
              <a:latin typeface="Arial" panose="020B0604020202020204" pitchFamily="34" charset="0"/>
              <a:cs typeface="Arial" panose="020B0604020202020204" pitchFamily="34" charset="0"/>
            </a:endParaRPr>
          </a:p>
        </p:txBody>
      </p:sp>
      <p:sp>
        <p:nvSpPr>
          <p:cNvPr id="16" name="Прямоугольник 15"/>
          <p:cNvSpPr/>
          <p:nvPr/>
        </p:nvSpPr>
        <p:spPr>
          <a:xfrm>
            <a:off x="448983" y="2926320"/>
            <a:ext cx="2171237" cy="523220"/>
          </a:xfrm>
          <a:prstGeom prst="rect">
            <a:avLst/>
          </a:prstGeom>
        </p:spPr>
        <p:txBody>
          <a:bodyPr wrap="square">
            <a:spAutoFit/>
          </a:bodyPr>
          <a:lstStyle/>
          <a:p>
            <a:pPr>
              <a:defRPr/>
            </a:pPr>
            <a:r>
              <a:rPr lang="en-US" sz="1400" dirty="0" smtClean="0">
                <a:solidFill>
                  <a:srgbClr val="C00000"/>
                </a:solidFill>
                <a:latin typeface="Arial" panose="020B0604020202020204" pitchFamily="34" charset="0"/>
                <a:cs typeface="Arial" panose="020B0604020202020204" pitchFamily="34" charset="0"/>
              </a:rPr>
              <a:t>Synthesis and decay properties of SHE</a:t>
            </a:r>
            <a:endParaRPr lang="ru-RU" sz="1400" dirty="0">
              <a:solidFill>
                <a:srgbClr val="C00000"/>
              </a:solidFill>
              <a:latin typeface="Arial" panose="020B0604020202020204" pitchFamily="34" charset="0"/>
              <a:cs typeface="Arial" panose="020B0604020202020204" pitchFamily="34" charset="0"/>
            </a:endParaRPr>
          </a:p>
        </p:txBody>
      </p:sp>
      <p:sp>
        <p:nvSpPr>
          <p:cNvPr id="18" name="Прямоугольник 17"/>
          <p:cNvSpPr/>
          <p:nvPr/>
        </p:nvSpPr>
        <p:spPr>
          <a:xfrm>
            <a:off x="96507" y="6167045"/>
            <a:ext cx="3074005" cy="646331"/>
          </a:xfrm>
          <a:prstGeom prst="rect">
            <a:avLst/>
          </a:prstGeom>
        </p:spPr>
        <p:txBody>
          <a:bodyPr wrap="square">
            <a:spAutoFit/>
          </a:bodyPr>
          <a:lstStyle/>
          <a:p>
            <a:pPr>
              <a:defRPr/>
            </a:pPr>
            <a:r>
              <a:rPr lang="en-US" sz="1200" dirty="0" smtClean="0">
                <a:solidFill>
                  <a:srgbClr val="C00000"/>
                </a:solidFill>
                <a:latin typeface="Arial" panose="020B0604020202020204" pitchFamily="34" charset="0"/>
                <a:cs typeface="Arial" panose="020B0604020202020204" pitchFamily="34" charset="0"/>
              </a:rPr>
              <a:t>Study of nuclear reaction mechanisms and</a:t>
            </a:r>
            <a:br>
              <a:rPr lang="en-US" sz="1200" dirty="0" smtClean="0">
                <a:solidFill>
                  <a:srgbClr val="C00000"/>
                </a:solidFill>
                <a:latin typeface="Arial" panose="020B0604020202020204" pitchFamily="34" charset="0"/>
                <a:cs typeface="Arial" panose="020B0604020202020204" pitchFamily="34" charset="0"/>
              </a:rPr>
            </a:br>
            <a:r>
              <a:rPr lang="en-US" sz="1200" dirty="0" smtClean="0">
                <a:solidFill>
                  <a:srgbClr val="C00000"/>
                </a:solidFill>
                <a:latin typeface="Symbol" panose="05050102010706020507" pitchFamily="18" charset="2"/>
                <a:cs typeface="Arial" panose="020B0604020202020204" pitchFamily="34" charset="0"/>
              </a:rPr>
              <a:t>a-,b-,g-,</a:t>
            </a:r>
            <a:r>
              <a:rPr lang="en-US" sz="1200" dirty="0" smtClean="0">
                <a:solidFill>
                  <a:srgbClr val="C00000"/>
                </a:solidFill>
                <a:latin typeface="Arial" panose="020B0604020202020204" pitchFamily="34" charset="0"/>
                <a:cs typeface="Arial" panose="020B0604020202020204" pitchFamily="34" charset="0"/>
              </a:rPr>
              <a:t>n</a:t>
            </a:r>
            <a:r>
              <a:rPr lang="en-US" sz="1200" dirty="0" smtClean="0">
                <a:solidFill>
                  <a:srgbClr val="C00000"/>
                </a:solidFill>
                <a:latin typeface="Symbol" panose="05050102010706020507" pitchFamily="18" charset="2"/>
                <a:cs typeface="Arial" panose="020B0604020202020204" pitchFamily="34" charset="0"/>
              </a:rPr>
              <a:t>- </a:t>
            </a:r>
            <a:r>
              <a:rPr lang="en-US" sz="1200" dirty="0" smtClean="0">
                <a:solidFill>
                  <a:srgbClr val="C00000"/>
                </a:solidFill>
                <a:latin typeface="Arial" panose="020B0604020202020204" pitchFamily="34" charset="0"/>
                <a:cs typeface="Arial" panose="020B0604020202020204" pitchFamily="34" charset="0"/>
              </a:rPr>
              <a:t>spectroscopy of heavy and SH nuclei</a:t>
            </a:r>
            <a:endParaRPr lang="ru-RU" sz="1200" dirty="0">
              <a:solidFill>
                <a:srgbClr val="C00000"/>
              </a:solidFill>
              <a:latin typeface="Arial" panose="020B0604020202020204" pitchFamily="34" charset="0"/>
              <a:cs typeface="Arial" panose="020B0604020202020204" pitchFamily="34" charset="0"/>
            </a:endParaRPr>
          </a:p>
        </p:txBody>
      </p:sp>
      <p:pic>
        <p:nvPicPr>
          <p:cNvPr id="20" name="Рисунок 1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393921" y="3643401"/>
            <a:ext cx="3570666" cy="2084602"/>
          </a:xfrm>
          <a:prstGeom prst="rect">
            <a:avLst/>
          </a:prstGeom>
        </p:spPr>
      </p:pic>
    </p:spTree>
    <p:extLst>
      <p:ext uri="{BB962C8B-B14F-4D97-AF65-F5344CB8AC3E}">
        <p14:creationId xmlns:p14="http://schemas.microsoft.com/office/powerpoint/2010/main" val="36969714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Text Box 2"/>
          <p:cNvSpPr txBox="1">
            <a:spLocks noChangeArrowheads="1"/>
          </p:cNvSpPr>
          <p:nvPr/>
        </p:nvSpPr>
        <p:spPr bwMode="auto">
          <a:xfrm>
            <a:off x="4394636" y="-27384"/>
            <a:ext cx="4719990" cy="523220"/>
          </a:xfrm>
          <a:prstGeom prst="rect">
            <a:avLst/>
          </a:prstGeom>
          <a:noFill/>
          <a:ln>
            <a:noFill/>
          </a:ln>
          <a:effectLs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spcBef>
                <a:spcPct val="50000"/>
              </a:spcBef>
              <a:defRPr/>
            </a:pPr>
            <a:r>
              <a:rPr lang="en-US" sz="2800" b="1" dirty="0" smtClean="0">
                <a:solidFill>
                  <a:srgbClr val="000090"/>
                </a:solidFill>
                <a:latin typeface="Arial" panose="020B0604020202020204" pitchFamily="34" charset="0"/>
                <a:cs typeface="Arial" panose="020B0604020202020204" pitchFamily="34" charset="0"/>
              </a:rPr>
              <a:t>U-400M</a:t>
            </a:r>
            <a:endParaRPr lang="en-US" sz="2800" b="1" dirty="0">
              <a:solidFill>
                <a:srgbClr val="000090"/>
              </a:solidFill>
              <a:latin typeface="Arial" panose="020B0604020202020204" pitchFamily="34" charset="0"/>
              <a:cs typeface="Arial" panose="020B0604020202020204" pitchFamily="34" charset="0"/>
            </a:endParaRPr>
          </a:p>
        </p:txBody>
      </p:sp>
      <p:sp>
        <p:nvSpPr>
          <p:cNvPr id="293945" name="TextBox 1"/>
          <p:cNvSpPr txBox="1">
            <a:spLocks noChangeArrowheads="1"/>
          </p:cNvSpPr>
          <p:nvPr/>
        </p:nvSpPr>
        <p:spPr bwMode="auto">
          <a:xfrm>
            <a:off x="95255" y="4365104"/>
            <a:ext cx="4044697" cy="2246769"/>
          </a:xfrm>
          <a:prstGeom prst="rect">
            <a:avLst/>
          </a:prstGeom>
          <a:noFill/>
          <a:ln w="9525">
            <a:noFill/>
            <a:miter lim="800000"/>
            <a:headEnd/>
            <a:tailEnd/>
          </a:ln>
        </p:spPr>
        <p:txBody>
          <a:bodyPr wrap="none">
            <a:spAutoFit/>
          </a:bodyPr>
          <a:lstStyle/>
          <a:p>
            <a:pPr algn="ctr">
              <a:buClr>
                <a:srgbClr val="FF3300"/>
              </a:buClr>
            </a:pPr>
            <a:r>
              <a:rPr lang="en-US" altLang="ru-RU" sz="1400" dirty="0" smtClean="0">
                <a:solidFill>
                  <a:srgbClr val="C00000"/>
                </a:solidFill>
                <a:latin typeface="Arial" panose="020B0604020202020204" pitchFamily="34" charset="0"/>
                <a:ea typeface="Gungsuh"/>
                <a:cs typeface="Arial" panose="020B0604020202020204" pitchFamily="34" charset="0"/>
              </a:rPr>
              <a:t>Tasks:</a:t>
            </a:r>
            <a:endParaRPr lang="en-US" altLang="ru-RU" sz="1400" dirty="0">
              <a:solidFill>
                <a:srgbClr val="C00000"/>
              </a:solidFill>
              <a:latin typeface="Arial" panose="020B0604020202020204" pitchFamily="34" charset="0"/>
              <a:cs typeface="Arial" panose="020B0604020202020204" pitchFamily="34" charset="0"/>
            </a:endParaRPr>
          </a:p>
          <a:p>
            <a:pPr>
              <a:buClr>
                <a:srgbClr val="FF3300"/>
              </a:buClr>
            </a:pPr>
            <a:r>
              <a:rPr lang="en-US" altLang="ru-RU" sz="1400" b="1" dirty="0">
                <a:solidFill>
                  <a:srgbClr val="000090"/>
                </a:solidFill>
                <a:latin typeface="Arial" panose="020B0604020202020204" pitchFamily="34" charset="0"/>
                <a:cs typeface="Arial" panose="020B0604020202020204" pitchFamily="34" charset="0"/>
              </a:rPr>
              <a:t>Stand-alone mode:</a:t>
            </a:r>
            <a:endParaRPr lang="ru-RU" altLang="ru-RU" sz="1400" b="1" dirty="0">
              <a:solidFill>
                <a:srgbClr val="000090"/>
              </a:solidFill>
              <a:latin typeface="Arial" panose="020B0604020202020204" pitchFamily="34" charset="0"/>
              <a:cs typeface="Arial" panose="020B0604020202020204" pitchFamily="34" charset="0"/>
            </a:endParaRPr>
          </a:p>
          <a:p>
            <a:pPr marL="342900" indent="-342900">
              <a:buClr>
                <a:srgbClr val="FF3300"/>
              </a:buClr>
              <a:buFont typeface="Wingdings" panose="05000000000000000000" pitchFamily="2" charset="2"/>
              <a:buChar char="§"/>
            </a:pPr>
            <a:r>
              <a:rPr lang="en-US" altLang="ru-RU" sz="1400" dirty="0" smtClean="0">
                <a:solidFill>
                  <a:srgbClr val="000090"/>
                </a:solidFill>
                <a:latin typeface="Arial" panose="020B0604020202020204" pitchFamily="34" charset="0"/>
                <a:cs typeface="Arial" panose="020B0604020202020204" pitchFamily="34" charset="0"/>
              </a:rPr>
              <a:t>Properties </a:t>
            </a:r>
            <a:r>
              <a:rPr lang="en-US" altLang="ru-RU" sz="1400" dirty="0">
                <a:solidFill>
                  <a:srgbClr val="000090"/>
                </a:solidFill>
                <a:latin typeface="Arial" panose="020B0604020202020204" pitchFamily="34" charset="0"/>
                <a:cs typeface="Arial" panose="020B0604020202020204" pitchFamily="34" charset="0"/>
              </a:rPr>
              <a:t>and structure of light exotic nuclei</a:t>
            </a:r>
          </a:p>
          <a:p>
            <a:pPr marL="342900" indent="-342900">
              <a:buClr>
                <a:srgbClr val="FF3300"/>
              </a:buClr>
              <a:buFont typeface="Wingdings" panose="05000000000000000000" pitchFamily="2" charset="2"/>
              <a:buChar char="§"/>
            </a:pPr>
            <a:r>
              <a:rPr lang="en-US" altLang="ru-RU" sz="1400" dirty="0">
                <a:solidFill>
                  <a:srgbClr val="000090"/>
                </a:solidFill>
                <a:latin typeface="Arial" panose="020B0604020202020204" pitchFamily="34" charset="0"/>
                <a:cs typeface="Arial" panose="020B0604020202020204" pitchFamily="34" charset="0"/>
              </a:rPr>
              <a:t>Reactions with exotic nuclei</a:t>
            </a:r>
          </a:p>
          <a:p>
            <a:pPr marL="342900" indent="-342900">
              <a:buClr>
                <a:srgbClr val="FF3300"/>
              </a:buClr>
              <a:buFont typeface="Wingdings" panose="05000000000000000000" pitchFamily="2" charset="2"/>
              <a:buChar char="§"/>
            </a:pPr>
            <a:r>
              <a:rPr lang="en-US" altLang="ru-RU" sz="1400" dirty="0">
                <a:solidFill>
                  <a:srgbClr val="000090"/>
                </a:solidFill>
                <a:latin typeface="Arial" panose="020B0604020202020204" pitchFamily="34" charset="0"/>
                <a:cs typeface="Arial" panose="020B0604020202020204" pitchFamily="34" charset="0"/>
              </a:rPr>
              <a:t>Decay properties of nuclei at drip lines</a:t>
            </a:r>
          </a:p>
          <a:p>
            <a:pPr marL="342900" indent="-342900">
              <a:buClr>
                <a:srgbClr val="FF3300"/>
              </a:buClr>
              <a:buFont typeface="Wingdings" panose="05000000000000000000" pitchFamily="2" charset="2"/>
              <a:buChar char="§"/>
            </a:pPr>
            <a:r>
              <a:rPr lang="en-US" altLang="ru-RU" sz="1400" dirty="0">
                <a:solidFill>
                  <a:srgbClr val="000090"/>
                </a:solidFill>
                <a:latin typeface="Arial" panose="020B0604020202020204" pitchFamily="34" charset="0"/>
                <a:cs typeface="Arial" panose="020B0604020202020204" pitchFamily="34" charset="0"/>
              </a:rPr>
              <a:t>Mass &amp; laser spectroscopy of heavy nuclei</a:t>
            </a:r>
          </a:p>
          <a:p>
            <a:pPr marL="342900" indent="-342900">
              <a:buClr>
                <a:srgbClr val="FF3300"/>
              </a:buClr>
              <a:buFont typeface="Wingdings" panose="05000000000000000000" pitchFamily="2" charset="2"/>
              <a:buChar char="§"/>
            </a:pPr>
            <a:r>
              <a:rPr lang="en-US" altLang="ru-RU" sz="1400" dirty="0">
                <a:solidFill>
                  <a:srgbClr val="000090"/>
                </a:solidFill>
                <a:latin typeface="Arial" panose="020B0604020202020204" pitchFamily="34" charset="0"/>
                <a:cs typeface="Arial" panose="020B0604020202020204" pitchFamily="34" charset="0"/>
              </a:rPr>
              <a:t>Applied research</a:t>
            </a:r>
          </a:p>
          <a:p>
            <a:pPr>
              <a:buClr>
                <a:srgbClr val="FF3300"/>
              </a:buClr>
            </a:pPr>
            <a:endParaRPr lang="en-US" altLang="ru-RU" sz="1400" dirty="0">
              <a:solidFill>
                <a:srgbClr val="000090"/>
              </a:solidFill>
              <a:latin typeface="Arial" panose="020B0604020202020204" pitchFamily="34" charset="0"/>
              <a:cs typeface="Arial" panose="020B0604020202020204" pitchFamily="34" charset="0"/>
            </a:endParaRPr>
          </a:p>
          <a:p>
            <a:pPr>
              <a:buClr>
                <a:srgbClr val="FF3300"/>
              </a:buClr>
            </a:pPr>
            <a:r>
              <a:rPr lang="en-US" altLang="ru-RU" sz="1400" b="1" dirty="0">
                <a:solidFill>
                  <a:srgbClr val="000090"/>
                </a:solidFill>
                <a:latin typeface="Arial" panose="020B0604020202020204" pitchFamily="34" charset="0"/>
                <a:cs typeface="Arial" panose="020B0604020202020204" pitchFamily="34" charset="0"/>
              </a:rPr>
              <a:t>Driving accelerator mode:</a:t>
            </a:r>
          </a:p>
          <a:p>
            <a:pPr marL="342900" indent="-342900">
              <a:buClr>
                <a:srgbClr val="FF3300"/>
              </a:buClr>
              <a:buFont typeface="Wingdings" panose="05000000000000000000" pitchFamily="2" charset="2"/>
              <a:buChar char="§"/>
            </a:pPr>
            <a:r>
              <a:rPr lang="en-US" altLang="ru-RU" sz="1400" dirty="0" smtClean="0">
                <a:solidFill>
                  <a:srgbClr val="000090"/>
                </a:solidFill>
                <a:latin typeface="Arial" panose="020B0604020202020204" pitchFamily="34" charset="0"/>
                <a:cs typeface="Arial" panose="020B0604020202020204" pitchFamily="34" charset="0"/>
              </a:rPr>
              <a:t>Production </a:t>
            </a:r>
            <a:r>
              <a:rPr lang="en-US" altLang="ru-RU" sz="1400" dirty="0">
                <a:solidFill>
                  <a:srgbClr val="000090"/>
                </a:solidFill>
                <a:latin typeface="Arial" panose="020B0604020202020204" pitchFamily="34" charset="0"/>
                <a:cs typeface="Arial" panose="020B0604020202020204" pitchFamily="34" charset="0"/>
              </a:rPr>
              <a:t>of beams of radioactive nuclei</a:t>
            </a:r>
          </a:p>
        </p:txBody>
      </p:sp>
      <p:sp>
        <p:nvSpPr>
          <p:cNvPr id="2" name="Прямоугольник 1"/>
          <p:cNvSpPr/>
          <p:nvPr/>
        </p:nvSpPr>
        <p:spPr>
          <a:xfrm>
            <a:off x="4067944" y="404664"/>
            <a:ext cx="4881665" cy="338554"/>
          </a:xfrm>
          <a:prstGeom prst="rect">
            <a:avLst/>
          </a:prstGeom>
        </p:spPr>
        <p:txBody>
          <a:bodyPr wrap="none">
            <a:spAutoFit/>
          </a:bodyPr>
          <a:lstStyle/>
          <a:p>
            <a:pPr>
              <a:buClr>
                <a:srgbClr val="FF3300"/>
              </a:buClr>
            </a:pPr>
            <a:r>
              <a:rPr lang="en-US" altLang="ru-RU" sz="1600" dirty="0" smtClean="0">
                <a:solidFill>
                  <a:srgbClr val="000090"/>
                </a:solidFill>
                <a:latin typeface="Arial" panose="020B0604020202020204" pitchFamily="34" charset="0"/>
                <a:cs typeface="Arial" panose="020B0604020202020204" pitchFamily="34" charset="0"/>
              </a:rPr>
              <a:t>EXPERIMENTS WITH RADIOACTIVE ION BEAMS</a:t>
            </a:r>
          </a:p>
        </p:txBody>
      </p:sp>
      <p:sp>
        <p:nvSpPr>
          <p:cNvPr id="7" name="Объект 2"/>
          <p:cNvSpPr txBox="1">
            <a:spLocks/>
          </p:cNvSpPr>
          <p:nvPr/>
        </p:nvSpPr>
        <p:spPr>
          <a:xfrm>
            <a:off x="3943225" y="4718059"/>
            <a:ext cx="5171401" cy="2140214"/>
          </a:xfrm>
          <a:prstGeom prst="rect">
            <a:avLst/>
          </a:prstGeom>
        </p:spPr>
        <p:txBody>
          <a:bodyPr vert="horz" lIns="91440" tIns="45720" rIns="91440" bIns="45720" rtlCol="0" anchorCtr="1">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rgbClr val="FF3300"/>
              </a:buClr>
              <a:buNone/>
            </a:pPr>
            <a:r>
              <a:rPr lang="en-US" altLang="ru-RU" sz="1400" dirty="0">
                <a:solidFill>
                  <a:srgbClr val="C00000"/>
                </a:solidFill>
                <a:latin typeface="Arial" panose="020B0604020202020204" pitchFamily="34" charset="0"/>
                <a:cs typeface="Arial" panose="020B0604020202020204" pitchFamily="34" charset="0"/>
              </a:rPr>
              <a:t>Experimental setups (high-energy mode):</a:t>
            </a:r>
          </a:p>
          <a:p>
            <a:pPr>
              <a:lnSpc>
                <a:spcPct val="100000"/>
              </a:lnSpc>
              <a:spcBef>
                <a:spcPts val="0"/>
              </a:spcBef>
              <a:buClr>
                <a:srgbClr val="FF3300"/>
              </a:buClr>
            </a:pPr>
            <a:r>
              <a:rPr lang="en-US" altLang="ru-RU" sz="1400" dirty="0" smtClean="0">
                <a:solidFill>
                  <a:srgbClr val="000090"/>
                </a:solidFill>
                <a:latin typeface="Arial" panose="020B0604020202020204" pitchFamily="34" charset="0"/>
                <a:cs typeface="Arial" panose="020B0604020202020204" pitchFamily="34" charset="0"/>
              </a:rPr>
              <a:t>ACCULINNA-</a:t>
            </a:r>
            <a:r>
              <a:rPr lang="ru-RU" altLang="ru-RU" sz="1400" dirty="0" smtClean="0">
                <a:solidFill>
                  <a:srgbClr val="000090"/>
                </a:solidFill>
                <a:latin typeface="Arial" panose="020B0604020202020204" pitchFamily="34" charset="0"/>
                <a:cs typeface="Arial" panose="020B0604020202020204" pitchFamily="34" charset="0"/>
              </a:rPr>
              <a:t>1</a:t>
            </a:r>
            <a:r>
              <a:rPr lang="en-US" altLang="ru-RU" sz="1400" dirty="0" smtClean="0">
                <a:solidFill>
                  <a:srgbClr val="000090"/>
                </a:solidFill>
                <a:latin typeface="Arial" panose="020B0604020202020204" pitchFamily="34" charset="0"/>
                <a:cs typeface="Arial" panose="020B0604020202020204" pitchFamily="34" charset="0"/>
              </a:rPr>
              <a:t> </a:t>
            </a:r>
            <a:r>
              <a:rPr lang="en-US" altLang="ru-RU" sz="1400" dirty="0">
                <a:solidFill>
                  <a:srgbClr val="000090"/>
                </a:solidFill>
                <a:latin typeface="Arial" panose="020B0604020202020204" pitchFamily="34" charset="0"/>
                <a:cs typeface="Arial" panose="020B0604020202020204" pitchFamily="34" charset="0"/>
              </a:rPr>
              <a:t>fragment separator</a:t>
            </a:r>
          </a:p>
          <a:p>
            <a:pPr>
              <a:lnSpc>
                <a:spcPct val="100000"/>
              </a:lnSpc>
              <a:spcBef>
                <a:spcPts val="0"/>
              </a:spcBef>
              <a:buClr>
                <a:srgbClr val="FF3300"/>
              </a:buClr>
            </a:pPr>
            <a:r>
              <a:rPr lang="en-US" altLang="ru-RU" sz="1400" dirty="0" smtClean="0">
                <a:solidFill>
                  <a:srgbClr val="000090"/>
                </a:solidFill>
                <a:latin typeface="Arial" panose="020B0604020202020204" pitchFamily="34" charset="0"/>
                <a:cs typeface="Arial" panose="020B0604020202020204" pitchFamily="34" charset="0"/>
              </a:rPr>
              <a:t>ACCULINNA-</a:t>
            </a:r>
            <a:r>
              <a:rPr lang="ru-RU" altLang="ru-RU" sz="1400" dirty="0" smtClean="0">
                <a:solidFill>
                  <a:srgbClr val="000090"/>
                </a:solidFill>
                <a:latin typeface="Arial" panose="020B0604020202020204" pitchFamily="34" charset="0"/>
                <a:cs typeface="Arial" panose="020B0604020202020204" pitchFamily="34" charset="0"/>
              </a:rPr>
              <a:t>2</a:t>
            </a:r>
            <a:r>
              <a:rPr lang="en-US" altLang="ru-RU" sz="1400" dirty="0" smtClean="0">
                <a:solidFill>
                  <a:srgbClr val="000090"/>
                </a:solidFill>
                <a:latin typeface="Arial" panose="020B0604020202020204" pitchFamily="34" charset="0"/>
                <a:cs typeface="Arial" panose="020B0604020202020204" pitchFamily="34" charset="0"/>
              </a:rPr>
              <a:t> </a:t>
            </a:r>
            <a:r>
              <a:rPr lang="en-US" altLang="ru-RU" sz="1400" dirty="0">
                <a:solidFill>
                  <a:srgbClr val="000090"/>
                </a:solidFill>
                <a:latin typeface="Arial" panose="020B0604020202020204" pitchFamily="34" charset="0"/>
                <a:cs typeface="Arial" panose="020B0604020202020204" pitchFamily="34" charset="0"/>
              </a:rPr>
              <a:t>fragment separator</a:t>
            </a:r>
            <a:endParaRPr lang="en-US" sz="1400" dirty="0">
              <a:solidFill>
                <a:srgbClr val="000090"/>
              </a:solidFill>
              <a:latin typeface="Arial" panose="020B0604020202020204" pitchFamily="34" charset="0"/>
              <a:cs typeface="Arial" panose="020B0604020202020204" pitchFamily="34" charset="0"/>
            </a:endParaRPr>
          </a:p>
          <a:p>
            <a:pPr>
              <a:lnSpc>
                <a:spcPct val="100000"/>
              </a:lnSpc>
              <a:spcBef>
                <a:spcPts val="0"/>
              </a:spcBef>
              <a:buClr>
                <a:srgbClr val="FF3300"/>
              </a:buClr>
            </a:pPr>
            <a:r>
              <a:rPr lang="en-US" sz="1400" dirty="0">
                <a:solidFill>
                  <a:srgbClr val="000090"/>
                </a:solidFill>
                <a:latin typeface="Arial" panose="020B0604020202020204" pitchFamily="34" charset="0"/>
                <a:cs typeface="Arial" panose="020B0604020202020204" pitchFamily="34" charset="0"/>
              </a:rPr>
              <a:t>COMBAS fragment separator</a:t>
            </a:r>
          </a:p>
          <a:p>
            <a:pPr marL="0" indent="0" algn="ctr">
              <a:lnSpc>
                <a:spcPct val="100000"/>
              </a:lnSpc>
              <a:spcBef>
                <a:spcPts val="0"/>
              </a:spcBef>
              <a:buClr>
                <a:srgbClr val="FF3300"/>
              </a:buClr>
              <a:buNone/>
            </a:pPr>
            <a:r>
              <a:rPr lang="en-US" altLang="ru-RU" sz="1400" dirty="0" smtClean="0">
                <a:solidFill>
                  <a:srgbClr val="C00000"/>
                </a:solidFill>
                <a:latin typeface="Arial" panose="020B0604020202020204" pitchFamily="34" charset="0"/>
                <a:cs typeface="Arial" panose="020B0604020202020204" pitchFamily="34" charset="0"/>
              </a:rPr>
              <a:t>Experimental </a:t>
            </a:r>
            <a:r>
              <a:rPr lang="en-US" altLang="ru-RU" sz="1400" dirty="0">
                <a:solidFill>
                  <a:srgbClr val="C00000"/>
                </a:solidFill>
                <a:latin typeface="Arial" panose="020B0604020202020204" pitchFamily="34" charset="0"/>
                <a:cs typeface="Arial" panose="020B0604020202020204" pitchFamily="34" charset="0"/>
              </a:rPr>
              <a:t>setups (low-energy mode):</a:t>
            </a:r>
            <a:endParaRPr lang="en-US" sz="1400" dirty="0">
              <a:solidFill>
                <a:srgbClr val="C00000"/>
              </a:solidFill>
              <a:latin typeface="Arial" panose="020B0604020202020204" pitchFamily="34" charset="0"/>
              <a:cs typeface="Arial" panose="020B0604020202020204" pitchFamily="34" charset="0"/>
            </a:endParaRPr>
          </a:p>
          <a:p>
            <a:pPr>
              <a:lnSpc>
                <a:spcPct val="100000"/>
              </a:lnSpc>
              <a:spcBef>
                <a:spcPts val="0"/>
              </a:spcBef>
              <a:buClr>
                <a:srgbClr val="FF3300"/>
              </a:buClr>
            </a:pPr>
            <a:r>
              <a:rPr lang="en-US" sz="1400" dirty="0">
                <a:solidFill>
                  <a:srgbClr val="000090"/>
                </a:solidFill>
                <a:latin typeface="Arial" panose="020B0604020202020204" pitchFamily="34" charset="0"/>
                <a:cs typeface="Arial" panose="020B0604020202020204" pitchFamily="34" charset="0"/>
              </a:rPr>
              <a:t>Mass Analyzer of </a:t>
            </a:r>
            <a:r>
              <a:rPr lang="en-US" sz="1400" dirty="0" err="1">
                <a:solidFill>
                  <a:srgbClr val="000090"/>
                </a:solidFill>
                <a:latin typeface="Arial" panose="020B0604020202020204" pitchFamily="34" charset="0"/>
                <a:cs typeface="Arial" panose="020B0604020202020204" pitchFamily="34" charset="0"/>
              </a:rPr>
              <a:t>SuperHeavy</a:t>
            </a:r>
            <a:r>
              <a:rPr lang="en-US" sz="1400" dirty="0">
                <a:solidFill>
                  <a:srgbClr val="000090"/>
                </a:solidFill>
                <a:latin typeface="Arial" panose="020B0604020202020204" pitchFamily="34" charset="0"/>
                <a:cs typeface="Arial" panose="020B0604020202020204" pitchFamily="34" charset="0"/>
              </a:rPr>
              <a:t> Atoms (MASHA)</a:t>
            </a:r>
          </a:p>
          <a:p>
            <a:pPr>
              <a:lnSpc>
                <a:spcPct val="100000"/>
              </a:lnSpc>
              <a:spcBef>
                <a:spcPts val="0"/>
              </a:spcBef>
              <a:buClr>
                <a:srgbClr val="FF3300"/>
              </a:buClr>
            </a:pPr>
            <a:r>
              <a:rPr lang="en-US" sz="1400" dirty="0">
                <a:solidFill>
                  <a:srgbClr val="000090"/>
                </a:solidFill>
                <a:latin typeface="Arial" panose="020B0604020202020204" pitchFamily="34" charset="0"/>
                <a:cs typeface="Arial" panose="020B0604020202020204" pitchFamily="34" charset="0"/>
              </a:rPr>
              <a:t>Gas-cell based Laser ionization Setup (</a:t>
            </a:r>
            <a:r>
              <a:rPr lang="en-US" sz="1400" dirty="0" err="1" smtClean="0">
                <a:solidFill>
                  <a:srgbClr val="000090"/>
                </a:solidFill>
                <a:latin typeface="Arial" panose="020B0604020202020204" pitchFamily="34" charset="0"/>
                <a:cs typeface="Arial" panose="020B0604020202020204" pitchFamily="34" charset="0"/>
              </a:rPr>
              <a:t>GaLS</a:t>
            </a:r>
            <a:r>
              <a:rPr lang="en-US" sz="1400" dirty="0" smtClean="0">
                <a:solidFill>
                  <a:srgbClr val="000090"/>
                </a:solidFill>
                <a:latin typeface="Arial" panose="020B0604020202020204" pitchFamily="34" charset="0"/>
                <a:cs typeface="Arial" panose="020B0604020202020204" pitchFamily="34" charset="0"/>
              </a:rPr>
              <a:t>)</a:t>
            </a:r>
            <a:endParaRPr lang="ru-RU" sz="1400" dirty="0" smtClean="0">
              <a:solidFill>
                <a:srgbClr val="000090"/>
              </a:solidFill>
              <a:latin typeface="Arial" panose="020B0604020202020204" pitchFamily="34" charset="0"/>
              <a:cs typeface="Arial" panose="020B0604020202020204" pitchFamily="34" charset="0"/>
            </a:endParaRPr>
          </a:p>
          <a:p>
            <a:pPr>
              <a:lnSpc>
                <a:spcPct val="100000"/>
              </a:lnSpc>
              <a:spcBef>
                <a:spcPts val="0"/>
              </a:spcBef>
              <a:buClr>
                <a:srgbClr val="FF3300"/>
              </a:buClr>
            </a:pPr>
            <a:r>
              <a:rPr lang="en-US" sz="1400" dirty="0" smtClean="0">
                <a:solidFill>
                  <a:srgbClr val="000090"/>
                </a:solidFill>
                <a:latin typeface="Arial" panose="020B0604020202020204" pitchFamily="34" charset="0"/>
                <a:cs typeface="Arial" panose="020B0604020202020204" pitchFamily="34" charset="0"/>
              </a:rPr>
              <a:t>Correlation setup for the reaction</a:t>
            </a:r>
            <a:r>
              <a:rPr lang="ru-RU" sz="1400" dirty="0" smtClean="0">
                <a:solidFill>
                  <a:srgbClr val="000090"/>
                </a:solidFill>
                <a:latin typeface="Arial" panose="020B0604020202020204" pitchFamily="34" charset="0"/>
                <a:cs typeface="Arial" panose="020B0604020202020204" pitchFamily="34" charset="0"/>
              </a:rPr>
              <a:t> </a:t>
            </a:r>
            <a:r>
              <a:rPr lang="en-US" sz="1400" dirty="0" smtClean="0">
                <a:solidFill>
                  <a:srgbClr val="000090"/>
                </a:solidFill>
                <a:latin typeface="Arial" panose="020B0604020202020204" pitchFamily="34" charset="0"/>
                <a:cs typeface="Arial" panose="020B0604020202020204" pitchFamily="34" charset="0"/>
              </a:rPr>
              <a:t>products registration </a:t>
            </a:r>
            <a:r>
              <a:rPr lang="en-US" sz="1400" dirty="0">
                <a:solidFill>
                  <a:srgbClr val="000090"/>
                </a:solidFill>
                <a:latin typeface="Arial" panose="020B0604020202020204" pitchFamily="34" charset="0"/>
                <a:cs typeface="Arial" panose="020B0604020202020204" pitchFamily="34" charset="0"/>
              </a:rPr>
              <a:t>(</a:t>
            </a:r>
            <a:r>
              <a:rPr lang="en-US" altLang="ru-RU" sz="1400" dirty="0">
                <a:solidFill>
                  <a:srgbClr val="000090"/>
                </a:solidFill>
                <a:latin typeface="Arial" panose="020B0604020202020204" pitchFamily="34" charset="0"/>
                <a:cs typeface="Arial" panose="020B0604020202020204" pitchFamily="34" charset="0"/>
              </a:rPr>
              <a:t>CORSAR)</a:t>
            </a:r>
          </a:p>
          <a:p>
            <a:pPr marL="0" indent="0">
              <a:lnSpc>
                <a:spcPct val="100000"/>
              </a:lnSpc>
              <a:spcBef>
                <a:spcPts val="0"/>
              </a:spcBef>
              <a:buClr>
                <a:srgbClr val="FF3300"/>
              </a:buClr>
              <a:buNone/>
            </a:pPr>
            <a:endParaRPr lang="en-US" sz="1400" dirty="0">
              <a:solidFill>
                <a:srgbClr val="000090"/>
              </a:solidFill>
              <a:latin typeface="Arial" panose="020B0604020202020204" pitchFamily="34" charset="0"/>
              <a:cs typeface="Arial" panose="020B0604020202020204" pitchFamily="34" charset="0"/>
            </a:endParaRPr>
          </a:p>
        </p:txBody>
      </p:sp>
      <p:graphicFrame>
        <p:nvGraphicFramePr>
          <p:cNvPr id="9" name="Group 58"/>
          <p:cNvGraphicFramePr>
            <a:graphicFrameLocks noGrp="1"/>
          </p:cNvGraphicFramePr>
          <p:nvPr>
            <p:extLst/>
          </p:nvPr>
        </p:nvGraphicFramePr>
        <p:xfrm>
          <a:off x="3943225" y="793690"/>
          <a:ext cx="2717007" cy="3917065"/>
        </p:xfrm>
        <a:graphic>
          <a:graphicData uri="http://schemas.openxmlformats.org/drawingml/2006/table">
            <a:tbl>
              <a:tblPr>
                <a:tableStyleId>{69CF1AB2-1976-4502-BF36-3FF5EA218861}</a:tableStyleId>
              </a:tblPr>
              <a:tblGrid>
                <a:gridCol w="676416"/>
                <a:gridCol w="837541"/>
                <a:gridCol w="1203050"/>
              </a:tblGrid>
              <a:tr h="302919">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ru-RU" sz="1400" dirty="0" smtClean="0">
                          <a:solidFill>
                            <a:srgbClr val="C00000"/>
                          </a:solidFill>
                          <a:latin typeface="Arial" panose="020B0604020202020204" pitchFamily="34" charset="0"/>
                          <a:ea typeface="Gungsuh"/>
                          <a:cs typeface="Arial" panose="020B0604020202020204" pitchFamily="34" charset="0"/>
                        </a:rPr>
                        <a:t>Beams</a:t>
                      </a:r>
                      <a:r>
                        <a:rPr lang="ru-RU" altLang="ru-RU" sz="1400" dirty="0" smtClean="0">
                          <a:solidFill>
                            <a:srgbClr val="C00000"/>
                          </a:solidFill>
                          <a:latin typeface="Arial" panose="020B0604020202020204" pitchFamily="34" charset="0"/>
                          <a:ea typeface="Gungsuh"/>
                          <a:cs typeface="Arial" panose="020B0604020202020204" pitchFamily="34" charset="0"/>
                        </a:rPr>
                        <a:t> (</a:t>
                      </a:r>
                      <a:r>
                        <a:rPr lang="en-US" altLang="ru-RU" sz="1400" dirty="0" smtClean="0">
                          <a:solidFill>
                            <a:srgbClr val="C00000"/>
                          </a:solidFill>
                          <a:latin typeface="Arial" panose="020B0604020202020204" pitchFamily="34" charset="0"/>
                          <a:ea typeface="Gungsuh"/>
                          <a:cs typeface="Arial" panose="020B0604020202020204" pitchFamily="34" charset="0"/>
                        </a:rPr>
                        <a:t>examples</a:t>
                      </a:r>
                      <a:r>
                        <a:rPr lang="ru-RU" altLang="ru-RU" sz="1400" dirty="0" smtClean="0">
                          <a:solidFill>
                            <a:srgbClr val="C00000"/>
                          </a:solidFill>
                          <a:latin typeface="Arial" panose="020B0604020202020204" pitchFamily="34" charset="0"/>
                          <a:ea typeface="Gungsuh"/>
                          <a:cs typeface="Arial" panose="020B0604020202020204" pitchFamily="34" charset="0"/>
                        </a:rPr>
                        <a:t>)</a:t>
                      </a:r>
                      <a:endPar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68600" marR="68600" marT="45734" marB="45734" horzOverflow="overflow"/>
                </a:tc>
                <a:tc hMerge="1">
                  <a:txBody>
                    <a:bodyPr/>
                    <a:lstStyle/>
                    <a:p>
                      <a:endParaRPr lang="ru-RU"/>
                    </a:p>
                  </a:txBody>
                  <a:tcPr/>
                </a:tc>
                <a:tc hMerge="1">
                  <a:txBody>
                    <a:bodyPr/>
                    <a:lstStyle/>
                    <a:p>
                      <a:endParaRPr lang="ru-RU"/>
                    </a:p>
                  </a:txBody>
                  <a:tcPr/>
                </a:tc>
              </a:tr>
              <a:tr h="94130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u="none" strike="noStrike" cap="none" normalizeH="0" baseline="0" dirty="0" smtClean="0">
                          <a:ln>
                            <a:noFill/>
                          </a:ln>
                          <a:solidFill>
                            <a:srgbClr val="C00000"/>
                          </a:solidFill>
                          <a:effectLst/>
                          <a:latin typeface="Arial" panose="020B0604020202020204" pitchFamily="34" charset="0"/>
                          <a:cs typeface="Arial" panose="020B0604020202020204" pitchFamily="34" charset="0"/>
                        </a:rPr>
                        <a:t>Ion</a:t>
                      </a:r>
                      <a:endParaRPr kumimoji="0" lang="en-US" sz="1400" b="0" i="0" u="none" strike="noStrike" cap="none" normalizeH="0" baseline="0" dirty="0" smtClean="0">
                        <a:ln>
                          <a:noFill/>
                        </a:ln>
                        <a:solidFill>
                          <a:srgbClr val="C00000"/>
                        </a:solidFill>
                        <a:effectLst/>
                        <a:latin typeface="Arial" panose="020B0604020202020204" pitchFamily="34" charset="0"/>
                        <a:cs typeface="Arial" panose="020B0604020202020204" pitchFamily="34" charset="0"/>
                      </a:endParaRPr>
                    </a:p>
                  </a:txBody>
                  <a:tcPr marL="68600" marR="68600" marT="45734" marB="4573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C00000"/>
                          </a:solidFill>
                          <a:effectLst/>
                          <a:latin typeface="Arial" panose="020B0604020202020204" pitchFamily="34" charset="0"/>
                          <a:cs typeface="Arial" panose="020B0604020202020204" pitchFamily="34" charset="0"/>
                        </a:rPr>
                        <a:t>Ion energies</a:t>
                      </a:r>
                      <a:endParaRPr kumimoji="0" lang="ru-RU" sz="1400" b="0" i="0" u="none" strike="noStrike" cap="none" normalizeH="0" baseline="0" dirty="0" smtClean="0">
                        <a:ln>
                          <a:noFill/>
                        </a:ln>
                        <a:solidFill>
                          <a:srgbClr val="C00000"/>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C00000"/>
                          </a:solidFill>
                          <a:effectLst/>
                          <a:latin typeface="Arial" panose="020B0604020202020204" pitchFamily="34" charset="0"/>
                          <a:cs typeface="Arial" panose="020B0604020202020204" pitchFamily="34" charset="0"/>
                        </a:rPr>
                        <a:t>[MeV/A]</a:t>
                      </a:r>
                    </a:p>
                  </a:txBody>
                  <a:tcPr marL="68600" marR="68600"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u="none" strike="noStrike" cap="none" normalizeH="0" baseline="0" dirty="0" smtClean="0">
                          <a:ln>
                            <a:noFill/>
                          </a:ln>
                          <a:solidFill>
                            <a:srgbClr val="C00000"/>
                          </a:solidFill>
                          <a:effectLst/>
                          <a:latin typeface="Arial" panose="020B0604020202020204" pitchFamily="34" charset="0"/>
                          <a:cs typeface="Arial" panose="020B0604020202020204" pitchFamily="34" charset="0"/>
                        </a:rPr>
                        <a:t>Output intensity [</a:t>
                      </a:r>
                      <a:r>
                        <a:rPr kumimoji="0" lang="en-US" sz="1400" b="0" u="none" strike="noStrike" cap="none" normalizeH="0" baseline="0" dirty="0" err="1" smtClean="0">
                          <a:ln>
                            <a:noFill/>
                          </a:ln>
                          <a:solidFill>
                            <a:srgbClr val="C00000"/>
                          </a:solidFill>
                          <a:effectLst/>
                          <a:latin typeface="Arial" panose="020B0604020202020204" pitchFamily="34" charset="0"/>
                          <a:cs typeface="Arial" panose="020B0604020202020204" pitchFamily="34" charset="0"/>
                        </a:rPr>
                        <a:t>pps</a:t>
                      </a:r>
                      <a:r>
                        <a:rPr kumimoji="0" lang="en-US" sz="1400" b="0" u="none" strike="noStrike" cap="none" normalizeH="0" baseline="0" dirty="0" smtClean="0">
                          <a:ln>
                            <a:noFill/>
                          </a:ln>
                          <a:solidFill>
                            <a:srgbClr val="C00000"/>
                          </a:solidFill>
                          <a:effectLst/>
                          <a:latin typeface="Arial" panose="020B0604020202020204" pitchFamily="34" charset="0"/>
                          <a:cs typeface="Arial" panose="020B0604020202020204" pitchFamily="34" charset="0"/>
                        </a:rPr>
                        <a:t>]</a:t>
                      </a:r>
                      <a:endParaRPr kumimoji="0" lang="en-US" sz="1400" b="0" i="0" u="none" strike="noStrike" cap="none" normalizeH="0" baseline="0" dirty="0" smtClean="0">
                        <a:ln>
                          <a:noFill/>
                        </a:ln>
                        <a:solidFill>
                          <a:srgbClr val="C00000"/>
                        </a:solidFill>
                        <a:effectLst/>
                        <a:latin typeface="Arial" panose="020B0604020202020204" pitchFamily="34" charset="0"/>
                        <a:cs typeface="Arial" panose="020B0604020202020204" pitchFamily="34" charset="0"/>
                      </a:endParaRPr>
                    </a:p>
                  </a:txBody>
                  <a:tcPr marL="68600" marR="68600" marT="45734" marB="45734" horzOverflow="overflow"/>
                </a:tc>
              </a:tr>
              <a:tr h="27626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7</a:t>
                      </a: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Li</a:t>
                      </a:r>
                    </a:p>
                  </a:txBody>
                  <a:tcPr marL="68584" marR="68584" marT="45716" marB="4571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35</a:t>
                      </a:r>
                      <a:endPar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584" marR="68584" marT="45716" marB="4571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6</a:t>
                      </a: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13</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584" marR="68584" marT="45716" marB="45716" horzOverflow="overflow"/>
                </a:tc>
              </a:tr>
              <a:tr h="27626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40</a:t>
                      </a: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Ar</a:t>
                      </a:r>
                    </a:p>
                  </a:txBody>
                  <a:tcPr marL="68584" marR="68584" marT="45716" marB="4571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40</a:t>
                      </a:r>
                      <a:endPar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584" marR="68584" marT="45716" marB="4571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1</a:t>
                      </a: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a:t>
                      </a:r>
                      <a:r>
                        <a:rPr kumimoji="0" lang="ru-RU"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2</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584" marR="68584" marT="45716" marB="45716" horzOverflow="overflow"/>
                </a:tc>
              </a:tr>
              <a:tr h="27626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84</a:t>
                      </a: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Kr</a:t>
                      </a:r>
                    </a:p>
                  </a:txBody>
                  <a:tcPr marL="68584" marR="68584" marT="45716" marB="4571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27</a:t>
                      </a:r>
                    </a:p>
                  </a:txBody>
                  <a:tcPr marL="68584" marR="68584" marT="45716" marB="4571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2×10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10</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584" marR="68584" marT="45716" marB="45716" horzOverflow="overflow"/>
                </a:tc>
              </a:tr>
              <a:tr h="42109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132</a:t>
                      </a: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Xe</a:t>
                      </a:r>
                    </a:p>
                  </a:txBody>
                  <a:tcPr marL="68584" marR="68584" marT="45716" marB="4571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25</a:t>
                      </a:r>
                      <a:endPar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584" marR="68584" marT="45716" marB="4571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1×10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9</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584" marR="68584" marT="45716" marB="45716" horzOverflow="overflow"/>
                </a:tc>
              </a:tr>
              <a:tr h="27626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48</a:t>
                      </a: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Ca</a:t>
                      </a:r>
                    </a:p>
                  </a:txBody>
                  <a:tcPr marL="68584" marR="68584" marT="45716" marB="4571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4.5-9</a:t>
                      </a:r>
                    </a:p>
                  </a:txBody>
                  <a:tcPr marL="68584" marR="68584" marT="45716" marB="4571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3×10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12</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584" marR="68584" marT="45716" marB="45716" horzOverflow="overflow"/>
                </a:tc>
              </a:tr>
              <a:tr h="27626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84</a:t>
                      </a: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Kr</a:t>
                      </a:r>
                    </a:p>
                  </a:txBody>
                  <a:tcPr marL="68584" marR="68584" marT="45716" marB="4571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4.5-9</a:t>
                      </a:r>
                    </a:p>
                  </a:txBody>
                  <a:tcPr marL="68584" marR="68584" marT="45716" marB="4571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1×10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11</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584" marR="68584" marT="45716" marB="45716" horzOverflow="overflow"/>
                </a:tc>
              </a:tr>
              <a:tr h="42109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132</a:t>
                      </a: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Xe</a:t>
                      </a:r>
                    </a:p>
                  </a:txBody>
                  <a:tcPr marL="68584" marR="68584" marT="45716" marB="4571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4.5-9</a:t>
                      </a:r>
                      <a:endPar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584" marR="68584" marT="45716" marB="4571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1×10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10</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584" marR="68584" marT="45716" marB="45716" horzOverflow="overflow"/>
                </a:tc>
              </a:tr>
              <a:tr h="2476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209</a:t>
                      </a: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Bi</a:t>
                      </a:r>
                    </a:p>
                  </a:txBody>
                  <a:tcPr marL="68584" marR="68584" marT="45716" marB="4571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 4.5-9</a:t>
                      </a:r>
                    </a:p>
                  </a:txBody>
                  <a:tcPr marL="68584" marR="68584" marT="45716" marB="4571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1×10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10</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584" marR="68584" marT="45716" marB="45716" horzOverflow="overflow"/>
                </a:tc>
              </a:tr>
            </a:tbl>
          </a:graphicData>
        </a:graphic>
      </p:graphicFrame>
      <p:sp>
        <p:nvSpPr>
          <p:cNvPr id="4" name="Прямоугольник 3"/>
          <p:cNvSpPr/>
          <p:nvPr/>
        </p:nvSpPr>
        <p:spPr>
          <a:xfrm>
            <a:off x="225813" y="2924944"/>
            <a:ext cx="3327962" cy="738664"/>
          </a:xfrm>
          <a:prstGeom prst="rect">
            <a:avLst/>
          </a:prstGeom>
        </p:spPr>
        <p:txBody>
          <a:bodyPr wrap="square">
            <a:spAutoFit/>
          </a:bodyPr>
          <a:lstStyle/>
          <a:p>
            <a:pPr>
              <a:lnSpc>
                <a:spcPct val="100000"/>
              </a:lnSpc>
              <a:spcBef>
                <a:spcPts val="0"/>
              </a:spcBef>
              <a:buClr>
                <a:srgbClr val="FF3300"/>
              </a:buClr>
            </a:pPr>
            <a:r>
              <a:rPr lang="en-US" altLang="ru-RU" sz="1400" dirty="0">
                <a:solidFill>
                  <a:srgbClr val="000090"/>
                </a:solidFill>
                <a:latin typeface="Arial" panose="020B0604020202020204" pitchFamily="34" charset="0"/>
                <a:cs typeface="Arial" panose="020B0604020202020204" pitchFamily="34" charset="0"/>
              </a:rPr>
              <a:t>Commissioned:	</a:t>
            </a:r>
            <a:r>
              <a:rPr lang="en-US" altLang="ru-RU" sz="1400" dirty="0" smtClean="0">
                <a:solidFill>
                  <a:srgbClr val="000090"/>
                </a:solidFill>
                <a:latin typeface="Arial" panose="020B0604020202020204" pitchFamily="34" charset="0"/>
                <a:cs typeface="Arial" panose="020B0604020202020204" pitchFamily="34" charset="0"/>
              </a:rPr>
              <a:t>1991</a:t>
            </a:r>
            <a:endParaRPr lang="en-US" altLang="ru-RU" sz="1400" dirty="0">
              <a:solidFill>
                <a:srgbClr val="000090"/>
              </a:solidFill>
              <a:latin typeface="Arial" panose="020B0604020202020204" pitchFamily="34" charset="0"/>
              <a:cs typeface="Arial" panose="020B0604020202020204" pitchFamily="34" charset="0"/>
            </a:endParaRPr>
          </a:p>
          <a:p>
            <a:pPr>
              <a:lnSpc>
                <a:spcPct val="100000"/>
              </a:lnSpc>
              <a:spcBef>
                <a:spcPts val="0"/>
              </a:spcBef>
              <a:buClr>
                <a:srgbClr val="FF3300"/>
              </a:buClr>
            </a:pPr>
            <a:r>
              <a:rPr lang="en-US" altLang="ru-RU" sz="1400" dirty="0">
                <a:solidFill>
                  <a:srgbClr val="000090"/>
                </a:solidFill>
                <a:latin typeface="Arial" panose="020B0604020202020204" pitchFamily="34" charset="0"/>
                <a:cs typeface="Arial" panose="020B0604020202020204" pitchFamily="34" charset="0"/>
              </a:rPr>
              <a:t>Modernized:	</a:t>
            </a:r>
            <a:r>
              <a:rPr lang="en-US" altLang="ru-RU" sz="1400" dirty="0" smtClean="0">
                <a:solidFill>
                  <a:srgbClr val="000090"/>
                </a:solidFill>
                <a:latin typeface="Arial" panose="020B0604020202020204" pitchFamily="34" charset="0"/>
                <a:cs typeface="Arial" panose="020B0604020202020204" pitchFamily="34" charset="0"/>
              </a:rPr>
              <a:t>1996</a:t>
            </a:r>
            <a:endParaRPr lang="ru-RU" altLang="ru-RU" sz="1400" dirty="0">
              <a:solidFill>
                <a:srgbClr val="000090"/>
              </a:solidFill>
              <a:latin typeface="Arial" panose="020B0604020202020204" pitchFamily="34" charset="0"/>
              <a:cs typeface="Arial" panose="020B0604020202020204" pitchFamily="34" charset="0"/>
            </a:endParaRPr>
          </a:p>
          <a:p>
            <a:pPr>
              <a:lnSpc>
                <a:spcPct val="100000"/>
              </a:lnSpc>
              <a:spcBef>
                <a:spcPts val="0"/>
              </a:spcBef>
              <a:buClr>
                <a:srgbClr val="FF3300"/>
              </a:buClr>
            </a:pPr>
            <a:r>
              <a:rPr lang="en-US" altLang="ru-RU" sz="1400" dirty="0">
                <a:solidFill>
                  <a:srgbClr val="000090"/>
                </a:solidFill>
                <a:latin typeface="Arial" panose="020B0604020202020204" pitchFamily="34" charset="0"/>
                <a:cs typeface="Arial" panose="020B0604020202020204" pitchFamily="34" charset="0"/>
              </a:rPr>
              <a:t>Reconstruction:	</a:t>
            </a:r>
            <a:r>
              <a:rPr lang="en-US" altLang="ru-RU" sz="1400" dirty="0" smtClean="0">
                <a:solidFill>
                  <a:srgbClr val="000090"/>
                </a:solidFill>
                <a:latin typeface="Arial" panose="020B0604020202020204" pitchFamily="34" charset="0"/>
                <a:cs typeface="Arial" panose="020B0604020202020204" pitchFamily="34" charset="0"/>
              </a:rPr>
              <a:t>2019 </a:t>
            </a:r>
            <a:r>
              <a:rPr lang="en-US" altLang="ru-RU" sz="1400" dirty="0">
                <a:solidFill>
                  <a:srgbClr val="000090"/>
                </a:solidFill>
                <a:latin typeface="Arial" panose="020B0604020202020204" pitchFamily="34" charset="0"/>
                <a:cs typeface="Arial" panose="020B0604020202020204" pitchFamily="34" charset="0"/>
              </a:rPr>
              <a:t>(plan)</a:t>
            </a:r>
          </a:p>
        </p:txBody>
      </p:sp>
      <p:graphicFrame>
        <p:nvGraphicFramePr>
          <p:cNvPr id="11" name="Group 58"/>
          <p:cNvGraphicFramePr>
            <a:graphicFrameLocks noGrp="1"/>
          </p:cNvGraphicFramePr>
          <p:nvPr>
            <p:extLst/>
          </p:nvPr>
        </p:nvGraphicFramePr>
        <p:xfrm>
          <a:off x="6754631" y="826659"/>
          <a:ext cx="2082532" cy="3497592"/>
        </p:xfrm>
        <a:graphic>
          <a:graphicData uri="http://schemas.openxmlformats.org/drawingml/2006/table">
            <a:tbl>
              <a:tblPr>
                <a:tableStyleId>{69CF1AB2-1976-4502-BF36-3FF5EA218861}</a:tableStyleId>
              </a:tblPr>
              <a:tblGrid>
                <a:gridCol w="1085732"/>
                <a:gridCol w="996800"/>
              </a:tblGrid>
              <a:tr h="384328">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ru-RU" sz="1400" dirty="0" smtClean="0">
                          <a:solidFill>
                            <a:srgbClr val="C00000"/>
                          </a:solidFill>
                          <a:latin typeface="Arial" panose="020B0604020202020204" pitchFamily="34" charset="0"/>
                          <a:ea typeface="Gungsuh"/>
                          <a:cs typeface="Arial" panose="020B0604020202020204" pitchFamily="34" charset="0"/>
                        </a:rPr>
                        <a:t>Main parameters</a:t>
                      </a:r>
                      <a:endParaRPr kumimoji="0" lang="en-US" sz="1400" b="0" i="0" u="none" strike="noStrike" cap="none" normalizeH="0" baseline="0" dirty="0" smtClean="0">
                        <a:ln>
                          <a:noFill/>
                        </a:ln>
                        <a:solidFill>
                          <a:schemeClr val="tx1"/>
                        </a:solidFill>
                        <a:effectLst/>
                        <a:latin typeface="Times New Roman" pitchFamily="18" charset="0"/>
                        <a:cs typeface="Times New Roman" panose="02020603050405020304" pitchFamily="18" charset="0"/>
                      </a:endParaRPr>
                    </a:p>
                  </a:txBody>
                  <a:tcPr marL="68600" marR="68600" marT="45734" marB="45734" horzOverflow="overflow"/>
                </a:tc>
                <a:tc hMerge="1">
                  <a:txBody>
                    <a:bodyPr/>
                    <a:lstStyle/>
                    <a:p>
                      <a:endParaRPr lang="ru-RU"/>
                    </a:p>
                  </a:txBody>
                  <a:tcPr/>
                </a:tc>
              </a:tr>
              <a:tr h="504616">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ru-RU" sz="1400" dirty="0" smtClean="0">
                          <a:solidFill>
                            <a:srgbClr val="002060"/>
                          </a:solidFill>
                          <a:latin typeface="Arial" panose="020B0604020202020204" pitchFamily="34" charset="0"/>
                          <a:cs typeface="Arial" panose="020B0604020202020204" pitchFamily="34" charset="0"/>
                        </a:rPr>
                        <a:t>Energy range</a:t>
                      </a:r>
                      <a:endParaRPr kumimoji="0" lang="en-US" sz="1400" b="0" i="0" u="none" strike="noStrike" cap="none" normalizeH="0" baseline="0" dirty="0" smtClean="0">
                        <a:ln>
                          <a:noFill/>
                        </a:ln>
                        <a:solidFill>
                          <a:srgbClr val="002060"/>
                        </a:solidFill>
                        <a:effectLst/>
                        <a:latin typeface="Times New Roman" pitchFamily="18" charset="0"/>
                        <a:cs typeface="Times New Roman" panose="02020603050405020304" pitchFamily="18" charset="0"/>
                      </a:endParaRPr>
                    </a:p>
                  </a:txBody>
                  <a:tcPr marL="68600" marR="68600" marT="45734" marB="45734" horzOverflow="overflow"/>
                </a:tc>
                <a:tc>
                  <a:txBody>
                    <a:bodyPr/>
                    <a:lstStyle/>
                    <a:p>
                      <a:pPr algn="ctr">
                        <a:lnSpc>
                          <a:spcPct val="100000"/>
                        </a:lnSpc>
                        <a:spcBef>
                          <a:spcPts val="0"/>
                        </a:spcBef>
                        <a:buClr>
                          <a:srgbClr val="FF3300"/>
                        </a:buClr>
                      </a:pPr>
                      <a:r>
                        <a:rPr lang="en-US" altLang="ru-RU" sz="1400" b="0" dirty="0" smtClean="0">
                          <a:solidFill>
                            <a:srgbClr val="002060"/>
                          </a:solidFill>
                          <a:latin typeface="Arial" panose="020B0604020202020204" pitchFamily="34" charset="0"/>
                          <a:cs typeface="Arial" panose="020B0604020202020204" pitchFamily="34" charset="0"/>
                        </a:rPr>
                        <a:t>5</a:t>
                      </a:r>
                      <a:r>
                        <a:rPr kumimoji="0" lang="en-US" sz="1400" b="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÷10 </a:t>
                      </a:r>
                      <a:r>
                        <a:rPr lang="en-US" sz="1400" b="0" dirty="0" smtClean="0">
                          <a:solidFill>
                            <a:srgbClr val="002060"/>
                          </a:solidFill>
                          <a:latin typeface="Arial" panose="020B0604020202020204" pitchFamily="34" charset="0"/>
                          <a:cs typeface="Arial" panose="020B0604020202020204" pitchFamily="34" charset="0"/>
                        </a:rPr>
                        <a:t>&amp; 25÷55 </a:t>
                      </a:r>
                      <a:r>
                        <a:rPr kumimoji="0" lang="en-US" sz="1400" b="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MeV/A</a:t>
                      </a:r>
                      <a:endPar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600" marR="68600" marT="45734" marB="45734" horzOverflow="overflow"/>
                </a:tc>
              </a:tr>
              <a:tr h="17527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K factor max.</a:t>
                      </a:r>
                      <a:endParaRPr kumimoji="0" lang="en-US" sz="1400" b="0" i="0" u="none" strike="noStrike" cap="none" normalizeH="0" baseline="0" dirty="0" smtClean="0">
                        <a:ln>
                          <a:noFill/>
                        </a:ln>
                        <a:solidFill>
                          <a:srgbClr val="002060"/>
                        </a:solidFill>
                        <a:effectLst/>
                        <a:latin typeface="Times New Roman" pitchFamily="18" charset="0"/>
                        <a:cs typeface="Times New Roman" panose="02020603050405020304" pitchFamily="18" charset="0"/>
                      </a:endParaRPr>
                    </a:p>
                  </a:txBody>
                  <a:tcPr marL="68600" marR="68600" marT="45734" marB="45734" horzOverflow="overflow"/>
                </a:tc>
                <a:tc>
                  <a:txBody>
                    <a:bodyPr/>
                    <a:lstStyle/>
                    <a:p>
                      <a:pPr algn="ctr">
                        <a:buClr>
                          <a:srgbClr val="FF3300"/>
                        </a:buClr>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550</a:t>
                      </a:r>
                    </a:p>
                  </a:txBody>
                  <a:tcPr marL="68600" marR="68600" marT="45734" marB="45734" horzOverflow="overflow"/>
                </a:tc>
              </a:tr>
              <a:tr h="17527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1400" dirty="0" smtClean="0">
                          <a:solidFill>
                            <a:srgbClr val="002060"/>
                          </a:solidFill>
                          <a:latin typeface="Arial" panose="020B0604020202020204" pitchFamily="34" charset="0"/>
                          <a:cs typeface="Arial" panose="020B0604020202020204" pitchFamily="34" charset="0"/>
                        </a:rPr>
                        <a:t>Pole diameter</a:t>
                      </a:r>
                      <a:endParaRPr kumimoji="0" lang="en-US" sz="1400" b="0" i="0" u="none" strike="noStrike" cap="none" normalizeH="0" baseline="0" dirty="0" smtClean="0">
                        <a:ln>
                          <a:noFill/>
                        </a:ln>
                        <a:solidFill>
                          <a:srgbClr val="002060"/>
                        </a:solidFill>
                        <a:effectLst/>
                        <a:latin typeface="Times New Roman" pitchFamily="18" charset="0"/>
                        <a:cs typeface="Times New Roman" panose="02020603050405020304" pitchFamily="18" charset="0"/>
                      </a:endParaRPr>
                    </a:p>
                  </a:txBody>
                  <a:tcPr marL="68600" marR="68600" marT="45734" marB="45734" horzOverflow="overflow"/>
                </a:tc>
                <a:tc>
                  <a:txBody>
                    <a:bodyPr/>
                    <a:lstStyle/>
                    <a:p>
                      <a:pPr algn="ctr">
                        <a:lnSpc>
                          <a:spcPct val="100000"/>
                        </a:lnSpc>
                        <a:spcBef>
                          <a:spcPts val="0"/>
                        </a:spcBef>
                        <a:buClr>
                          <a:srgbClr val="FF3300"/>
                        </a:buClr>
                      </a:pPr>
                      <a:r>
                        <a:rPr lang="en-US" sz="1400" dirty="0" smtClean="0">
                          <a:solidFill>
                            <a:srgbClr val="002060"/>
                          </a:solidFill>
                          <a:latin typeface="Arial" panose="020B0604020202020204" pitchFamily="34" charset="0"/>
                          <a:cs typeface="Arial" panose="020B0604020202020204" pitchFamily="34" charset="0"/>
                        </a:rPr>
                        <a:t>4 m</a:t>
                      </a:r>
                      <a:endPar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600" marR="68600" marT="45734" marB="45734" horzOverflow="overflow"/>
                </a:tc>
              </a:tr>
              <a:tr h="3089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Magnet weight</a:t>
                      </a:r>
                      <a:endParaRPr kumimoji="0" lang="en-US" sz="1400" b="0" i="0" u="none" strike="noStrike" cap="none" normalizeH="0" baseline="0" dirty="0" smtClean="0">
                        <a:ln>
                          <a:noFill/>
                        </a:ln>
                        <a:solidFill>
                          <a:srgbClr val="002060"/>
                        </a:solidFill>
                        <a:effectLst/>
                        <a:latin typeface="Times New Roman" pitchFamily="18" charset="0"/>
                        <a:cs typeface="Times New Roman" panose="02020603050405020304" pitchFamily="18" charset="0"/>
                      </a:endParaRPr>
                    </a:p>
                  </a:txBody>
                  <a:tcPr marL="68600" marR="68600" marT="45734" marB="45734" horzOverflow="overflow"/>
                </a:tc>
                <a:tc>
                  <a:txBody>
                    <a:bodyPr/>
                    <a:lstStyle/>
                    <a:p>
                      <a:pPr algn="ctr">
                        <a:lnSpc>
                          <a:spcPct val="100000"/>
                        </a:lnSpc>
                        <a:spcBef>
                          <a:spcPts val="0"/>
                        </a:spcBef>
                        <a:buClr>
                          <a:srgbClr val="FF3300"/>
                        </a:buClr>
                      </a:pPr>
                      <a:r>
                        <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23</a:t>
                      </a:r>
                      <a:r>
                        <a:rPr kumimoji="0" lang="en-US" sz="1400" i="0" u="none" strike="noStrike" cap="none" normalizeH="0" dirty="0" smtClean="0">
                          <a:ln>
                            <a:noFill/>
                          </a:ln>
                          <a:solidFill>
                            <a:srgbClr val="002060"/>
                          </a:solidFill>
                          <a:effectLst/>
                          <a:latin typeface="Arial" panose="020B0604020202020204" pitchFamily="34" charset="0"/>
                          <a:cs typeface="Arial" panose="020B0604020202020204" pitchFamily="34" charset="0"/>
                        </a:rPr>
                        <a:t>00 t</a:t>
                      </a:r>
                      <a:endPar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600" marR="68600" marT="45734" marB="45734" horzOverflow="overflow"/>
                </a:tc>
              </a:tr>
              <a:tr h="3089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Magnet power</a:t>
                      </a:r>
                      <a:endParaRPr kumimoji="0" lang="en-US" sz="1400" b="0" i="0" u="none" strike="noStrike" cap="none" normalizeH="0" baseline="0" dirty="0" smtClean="0">
                        <a:ln>
                          <a:noFill/>
                        </a:ln>
                        <a:solidFill>
                          <a:srgbClr val="002060"/>
                        </a:solidFill>
                        <a:effectLst/>
                        <a:latin typeface="Times New Roman" pitchFamily="18" charset="0"/>
                        <a:cs typeface="Times New Roman" panose="02020603050405020304" pitchFamily="18" charset="0"/>
                      </a:endParaRPr>
                    </a:p>
                  </a:txBody>
                  <a:tcPr marL="68600" marR="68600" marT="45734" marB="45734" horzOverflow="overflow"/>
                </a:tc>
                <a:tc>
                  <a:txBody>
                    <a:bodyPr/>
                    <a:lstStyle/>
                    <a:p>
                      <a:pPr algn="ctr">
                        <a:lnSpc>
                          <a:spcPct val="100000"/>
                        </a:lnSpc>
                        <a:spcBef>
                          <a:spcPts val="0"/>
                        </a:spcBef>
                        <a:buClr>
                          <a:srgbClr val="FF3300"/>
                        </a:buClr>
                      </a:pPr>
                      <a:r>
                        <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1000 kW</a:t>
                      </a:r>
                    </a:p>
                  </a:txBody>
                  <a:tcPr marL="68600" marR="68600" marT="45734" marB="45734" horzOverflow="overflow"/>
                </a:tc>
              </a:tr>
              <a:tr h="3089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ru-RU" sz="1400" dirty="0" smtClean="0">
                          <a:solidFill>
                            <a:srgbClr val="002060"/>
                          </a:solidFill>
                          <a:latin typeface="Arial" panose="020B0604020202020204" pitchFamily="34" charset="0"/>
                          <a:cs typeface="Arial" panose="020B0604020202020204" pitchFamily="34" charset="0"/>
                        </a:rPr>
                        <a:t>Vacuum</a:t>
                      </a:r>
                      <a:endParaRPr kumimoji="0" lang="en-US" sz="1400" b="0" i="0" u="none" strike="noStrike" cap="none" normalizeH="0" baseline="0" dirty="0" smtClean="0">
                        <a:ln>
                          <a:noFill/>
                        </a:ln>
                        <a:solidFill>
                          <a:srgbClr val="002060"/>
                        </a:solidFill>
                        <a:effectLst/>
                        <a:latin typeface="Times New Roman" pitchFamily="18" charset="0"/>
                        <a:cs typeface="Times New Roman" panose="02020603050405020304" pitchFamily="18" charset="0"/>
                      </a:endParaRPr>
                    </a:p>
                  </a:txBody>
                  <a:tcPr marL="68600" marR="68600" marT="45734" marB="45734" horzOverflow="overflow"/>
                </a:tc>
                <a:tc>
                  <a:txBody>
                    <a:bodyPr/>
                    <a:lstStyle/>
                    <a:p>
                      <a:pPr algn="ctr">
                        <a:lnSpc>
                          <a:spcPct val="100000"/>
                        </a:lnSpc>
                        <a:spcBef>
                          <a:spcPts val="0"/>
                        </a:spcBef>
                        <a:buClr>
                          <a:srgbClr val="FF3300"/>
                        </a:buClr>
                      </a:pPr>
                      <a:r>
                        <a:rPr lang="ru-RU" altLang="ru-RU" sz="1400" dirty="0" smtClean="0">
                          <a:solidFill>
                            <a:srgbClr val="002060"/>
                          </a:solidFill>
                          <a:latin typeface="Arial" panose="020B0604020202020204" pitchFamily="34" charset="0"/>
                          <a:cs typeface="Arial" panose="020B0604020202020204" pitchFamily="34" charset="0"/>
                        </a:rPr>
                        <a:t>10</a:t>
                      </a:r>
                      <a:r>
                        <a:rPr lang="ru-RU" altLang="ru-RU" sz="1400" baseline="30000" dirty="0" smtClean="0">
                          <a:solidFill>
                            <a:srgbClr val="002060"/>
                          </a:solidFill>
                          <a:latin typeface="Arial" panose="020B0604020202020204" pitchFamily="34" charset="0"/>
                          <a:cs typeface="Arial" panose="020B0604020202020204" pitchFamily="34" charset="0"/>
                        </a:rPr>
                        <a:t>-</a:t>
                      </a:r>
                      <a:r>
                        <a:rPr lang="en-US" altLang="ru-RU" sz="1400" baseline="30000" dirty="0" smtClean="0">
                          <a:solidFill>
                            <a:srgbClr val="002060"/>
                          </a:solidFill>
                          <a:latin typeface="Arial" panose="020B0604020202020204" pitchFamily="34" charset="0"/>
                          <a:cs typeface="Arial" panose="020B0604020202020204" pitchFamily="34" charset="0"/>
                        </a:rPr>
                        <a:t>7</a:t>
                      </a:r>
                      <a:r>
                        <a:rPr lang="en-US" altLang="ru-RU" sz="1400" dirty="0" smtClean="0">
                          <a:solidFill>
                            <a:srgbClr val="002060"/>
                          </a:solidFill>
                          <a:latin typeface="Arial" panose="020B0604020202020204" pitchFamily="34" charset="0"/>
                          <a:cs typeface="Arial" panose="020B0604020202020204" pitchFamily="34" charset="0"/>
                        </a:rPr>
                        <a:t> </a:t>
                      </a:r>
                      <a:r>
                        <a:rPr lang="en-US" altLang="ru-RU" sz="1400" dirty="0" err="1" smtClean="0">
                          <a:solidFill>
                            <a:srgbClr val="002060"/>
                          </a:solidFill>
                          <a:latin typeface="Arial" panose="020B0604020202020204" pitchFamily="34" charset="0"/>
                          <a:cs typeface="Arial" panose="020B0604020202020204" pitchFamily="34" charset="0"/>
                        </a:rPr>
                        <a:t>Torr</a:t>
                      </a:r>
                      <a:endParaRPr lang="en-US" altLang="ru-RU" sz="1400" dirty="0">
                        <a:solidFill>
                          <a:srgbClr val="002060"/>
                        </a:solidFill>
                        <a:latin typeface="Arial" panose="020B0604020202020204" pitchFamily="34" charset="0"/>
                        <a:cs typeface="Arial" panose="020B0604020202020204" pitchFamily="34" charset="0"/>
                      </a:endParaRPr>
                    </a:p>
                  </a:txBody>
                  <a:tcPr marL="68600" marR="68600" marT="45734" marB="45734" horzOverflow="overflow"/>
                </a:tc>
              </a:tr>
            </a:tbl>
          </a:graphicData>
        </a:graphic>
      </p:graphicFrame>
      <p:pic>
        <p:nvPicPr>
          <p:cNvPr id="10" name="Рисунок 9"/>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7078" y="434879"/>
            <a:ext cx="3541551" cy="2167648"/>
          </a:xfrm>
          <a:prstGeom prst="rect">
            <a:avLst/>
          </a:prstGeom>
        </p:spPr>
      </p:pic>
    </p:spTree>
    <p:extLst>
      <p:ext uri="{BB962C8B-B14F-4D97-AF65-F5344CB8AC3E}">
        <p14:creationId xmlns:p14="http://schemas.microsoft.com/office/powerpoint/2010/main" val="13560734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1"/>
          <p:cNvSpPr>
            <a:spLocks noChangeArrowheads="1"/>
          </p:cNvSpPr>
          <p:nvPr/>
        </p:nvSpPr>
        <p:spPr bwMode="auto">
          <a:xfrm>
            <a:off x="179512" y="0"/>
            <a:ext cx="468052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ru-RU" sz="1600" dirty="0" smtClean="0">
                <a:solidFill>
                  <a:srgbClr val="000090"/>
                </a:solidFill>
                <a:cs typeface="Arial" panose="020B0604020202020204" pitchFamily="34" charset="0"/>
              </a:rPr>
              <a:t>FRAGMENT SEPARATORS ACCULINNA-I, II</a:t>
            </a:r>
            <a:endParaRPr lang="en-US" altLang="ru-RU" sz="1600" dirty="0">
              <a:solidFill>
                <a:srgbClr val="000090"/>
              </a:solidFill>
              <a:cs typeface="Arial" panose="020B0604020202020204" pitchFamily="34" charset="0"/>
            </a:endParaRPr>
          </a:p>
        </p:txBody>
      </p:sp>
      <p:graphicFrame>
        <p:nvGraphicFramePr>
          <p:cNvPr id="11" name="Таблица 10"/>
          <p:cNvGraphicFramePr>
            <a:graphicFrameLocks noGrp="1"/>
          </p:cNvGraphicFramePr>
          <p:nvPr>
            <p:extLst/>
          </p:nvPr>
        </p:nvGraphicFramePr>
        <p:xfrm>
          <a:off x="2270388" y="534580"/>
          <a:ext cx="2517636" cy="4934480"/>
        </p:xfrm>
        <a:graphic>
          <a:graphicData uri="http://schemas.openxmlformats.org/drawingml/2006/table">
            <a:tbl>
              <a:tblPr firstRow="1" bandRow="1">
                <a:tableStyleId>{5C22544A-7EE6-4342-B048-85BDC9FD1C3A}</a:tableStyleId>
              </a:tblPr>
              <a:tblGrid>
                <a:gridCol w="567695"/>
                <a:gridCol w="975343"/>
                <a:gridCol w="974598"/>
              </a:tblGrid>
              <a:tr h="603544">
                <a:tc>
                  <a:txBody>
                    <a:bodyPr/>
                    <a:lstStyle/>
                    <a:p>
                      <a:pPr algn="ctr"/>
                      <a:r>
                        <a:rPr lang="en-US" sz="1200" b="0" dirty="0" smtClean="0">
                          <a:solidFill>
                            <a:srgbClr val="C00000"/>
                          </a:solidFill>
                          <a:latin typeface="Arial" panose="020B0604020202020204" pitchFamily="34" charset="0"/>
                          <a:cs typeface="Arial" panose="020B0604020202020204" pitchFamily="34" charset="0"/>
                        </a:rPr>
                        <a:t>RIB*</a:t>
                      </a:r>
                      <a:endParaRPr lang="ru-RU" sz="1200" b="0" dirty="0">
                        <a:solidFill>
                          <a:srgbClr val="C00000"/>
                        </a:solidFill>
                        <a:latin typeface="Arial" panose="020B0604020202020204" pitchFamily="34" charset="0"/>
                        <a:cs typeface="Arial" panose="020B0604020202020204" pitchFamily="34" charset="0"/>
                      </a:endParaRPr>
                    </a:p>
                  </a:txBody>
                  <a:tcPr marL="68580" marR="68580">
                    <a:solidFill>
                      <a:schemeClr val="bg2">
                        <a:lumMod val="90000"/>
                      </a:schemeClr>
                    </a:solidFill>
                  </a:tcPr>
                </a:tc>
                <a:tc>
                  <a:txBody>
                    <a:bodyPr/>
                    <a:lstStyle/>
                    <a:p>
                      <a:pPr algn="ctr"/>
                      <a:r>
                        <a:rPr lang="en-US" sz="1200" b="0" dirty="0" smtClean="0">
                          <a:solidFill>
                            <a:srgbClr val="C00000"/>
                          </a:solidFill>
                          <a:latin typeface="Arial" panose="020B0604020202020204" pitchFamily="34" charset="0"/>
                          <a:cs typeface="Arial" panose="020B0604020202020204" pitchFamily="34" charset="0"/>
                        </a:rPr>
                        <a:t>Intensity, </a:t>
                      </a:r>
                      <a:r>
                        <a:rPr lang="en-US" sz="1200" b="0" dirty="0" err="1" smtClean="0">
                          <a:solidFill>
                            <a:srgbClr val="C00000"/>
                          </a:solidFill>
                          <a:latin typeface="Arial" panose="020B0604020202020204" pitchFamily="34" charset="0"/>
                          <a:cs typeface="Arial" panose="020B0604020202020204" pitchFamily="34" charset="0"/>
                        </a:rPr>
                        <a:t>pps</a:t>
                      </a:r>
                      <a:endParaRPr lang="en-US" sz="1200" b="0" dirty="0" smtClean="0">
                        <a:solidFill>
                          <a:srgbClr val="C00000"/>
                        </a:solidFill>
                        <a:latin typeface="Arial" panose="020B0604020202020204" pitchFamily="34" charset="0"/>
                        <a:cs typeface="Arial" panose="020B0604020202020204" pitchFamily="34" charset="0"/>
                      </a:endParaRPr>
                    </a:p>
                    <a:p>
                      <a:pPr algn="ctr"/>
                      <a:r>
                        <a:rPr lang="en-US" sz="1200" b="0" dirty="0" smtClean="0">
                          <a:solidFill>
                            <a:srgbClr val="C00000"/>
                          </a:solidFill>
                          <a:latin typeface="Arial" panose="020B0604020202020204" pitchFamily="34" charset="0"/>
                          <a:cs typeface="Arial" panose="020B0604020202020204" pitchFamily="34" charset="0"/>
                        </a:rPr>
                        <a:t>(at</a:t>
                      </a:r>
                      <a:r>
                        <a:rPr lang="en-US" sz="1200" b="0" baseline="0" dirty="0" smtClean="0">
                          <a:solidFill>
                            <a:srgbClr val="C00000"/>
                          </a:solidFill>
                          <a:latin typeface="Arial" panose="020B0604020202020204" pitchFamily="34" charset="0"/>
                          <a:cs typeface="Arial" panose="020B0604020202020204" pitchFamily="34" charset="0"/>
                        </a:rPr>
                        <a:t> 1 </a:t>
                      </a:r>
                      <a:r>
                        <a:rPr lang="en-US" sz="1200" b="0" baseline="0" dirty="0" err="1" smtClean="0">
                          <a:solidFill>
                            <a:srgbClr val="C00000"/>
                          </a:solidFill>
                          <a:latin typeface="Arial" panose="020B0604020202020204" pitchFamily="34" charset="0"/>
                          <a:cs typeface="Arial" panose="020B0604020202020204" pitchFamily="34" charset="0"/>
                        </a:rPr>
                        <a:t>p</a:t>
                      </a:r>
                      <a:r>
                        <a:rPr lang="en-US" sz="1200" b="0" baseline="0" dirty="0" err="1" smtClean="0">
                          <a:solidFill>
                            <a:srgbClr val="C00000"/>
                          </a:solidFill>
                          <a:latin typeface="Arial" panose="020B0604020202020204" pitchFamily="34" charset="0"/>
                          <a:cs typeface="Arial" panose="020B0604020202020204" pitchFamily="34" charset="0"/>
                          <a:sym typeface="Symbol" panose="05050102010706020507" pitchFamily="18" charset="2"/>
                        </a:rPr>
                        <a:t></a:t>
                      </a:r>
                      <a:r>
                        <a:rPr lang="en-US" sz="1200" b="0" baseline="0" dirty="0" err="1" smtClean="0">
                          <a:solidFill>
                            <a:srgbClr val="C00000"/>
                          </a:solidFill>
                          <a:latin typeface="Arial" panose="020B0604020202020204" pitchFamily="34" charset="0"/>
                          <a:cs typeface="Arial" panose="020B0604020202020204" pitchFamily="34" charset="0"/>
                        </a:rPr>
                        <a:t>A</a:t>
                      </a:r>
                      <a:r>
                        <a:rPr lang="en-US" sz="1200" b="0" baseline="0" dirty="0" smtClean="0">
                          <a:solidFill>
                            <a:srgbClr val="C00000"/>
                          </a:solidFill>
                          <a:latin typeface="Arial" panose="020B0604020202020204" pitchFamily="34" charset="0"/>
                          <a:cs typeface="Arial" panose="020B0604020202020204" pitchFamily="34" charset="0"/>
                        </a:rPr>
                        <a:t>)</a:t>
                      </a:r>
                      <a:endParaRPr lang="ru-RU" sz="1200" b="0" dirty="0">
                        <a:solidFill>
                          <a:srgbClr val="C00000"/>
                        </a:solidFill>
                        <a:latin typeface="Arial" panose="020B0604020202020204" pitchFamily="34" charset="0"/>
                        <a:cs typeface="Arial" panose="020B0604020202020204" pitchFamily="34" charset="0"/>
                      </a:endParaRPr>
                    </a:p>
                  </a:txBody>
                  <a:tcPr marL="68580" marR="68580">
                    <a:solidFill>
                      <a:schemeClr val="bg2">
                        <a:lumMod val="90000"/>
                      </a:schemeClr>
                    </a:solidFill>
                  </a:tcPr>
                </a:tc>
                <a:tc>
                  <a:txBody>
                    <a:bodyPr/>
                    <a:lstStyle/>
                    <a:p>
                      <a:pPr algn="ctr"/>
                      <a:r>
                        <a:rPr lang="en-US" sz="1200" b="0" dirty="0" smtClean="0">
                          <a:solidFill>
                            <a:srgbClr val="C00000"/>
                          </a:solidFill>
                          <a:latin typeface="Arial" panose="020B0604020202020204" pitchFamily="34" charset="0"/>
                          <a:cs typeface="Arial" panose="020B0604020202020204" pitchFamily="34" charset="0"/>
                        </a:rPr>
                        <a:t>Energy,</a:t>
                      </a:r>
                    </a:p>
                    <a:p>
                      <a:pPr algn="ctr"/>
                      <a:r>
                        <a:rPr lang="en-US" sz="1200" b="0" dirty="0" smtClean="0">
                          <a:solidFill>
                            <a:srgbClr val="C00000"/>
                          </a:solidFill>
                          <a:latin typeface="Arial" panose="020B0604020202020204" pitchFamily="34" charset="0"/>
                          <a:cs typeface="Arial" panose="020B0604020202020204" pitchFamily="34" charset="0"/>
                        </a:rPr>
                        <a:t>MeV/A</a:t>
                      </a:r>
                      <a:endParaRPr lang="ru-RU" sz="1200" b="0" dirty="0">
                        <a:solidFill>
                          <a:srgbClr val="C00000"/>
                        </a:solidFill>
                        <a:latin typeface="Arial" panose="020B0604020202020204" pitchFamily="34" charset="0"/>
                        <a:cs typeface="Arial" panose="020B0604020202020204" pitchFamily="34" charset="0"/>
                      </a:endParaRPr>
                    </a:p>
                  </a:txBody>
                  <a:tcPr marL="68580" marR="68580">
                    <a:solidFill>
                      <a:schemeClr val="bg2">
                        <a:lumMod val="90000"/>
                      </a:schemeClr>
                    </a:solidFill>
                  </a:tcPr>
                </a:tc>
              </a:tr>
              <a:tr h="307650">
                <a:tc>
                  <a:txBody>
                    <a:bodyPr/>
                    <a:lstStyle/>
                    <a:p>
                      <a:pPr algn="ctr"/>
                      <a:r>
                        <a:rPr lang="en-US" sz="1200" baseline="30000" dirty="0" smtClean="0">
                          <a:solidFill>
                            <a:srgbClr val="002060"/>
                          </a:solidFill>
                          <a:latin typeface="Arial" panose="020B0604020202020204" pitchFamily="34" charset="0"/>
                          <a:cs typeface="Arial" panose="020B0604020202020204" pitchFamily="34" charset="0"/>
                        </a:rPr>
                        <a:t>6</a:t>
                      </a:r>
                      <a:r>
                        <a:rPr lang="en-US" sz="1200" dirty="0" smtClean="0">
                          <a:solidFill>
                            <a:srgbClr val="002060"/>
                          </a:solidFill>
                          <a:latin typeface="Arial" panose="020B0604020202020204" pitchFamily="34" charset="0"/>
                          <a:cs typeface="Arial" panose="020B0604020202020204" pitchFamily="34" charset="0"/>
                        </a:rPr>
                        <a:t>He</a:t>
                      </a:r>
                      <a:endParaRPr lang="ru-RU" sz="120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algn="ctr"/>
                      <a:r>
                        <a:rPr lang="en-US" sz="1200" dirty="0" smtClean="0">
                          <a:solidFill>
                            <a:srgbClr val="002060"/>
                          </a:solidFill>
                          <a:latin typeface="Arial" panose="020B0604020202020204" pitchFamily="34" charset="0"/>
                          <a:cs typeface="Arial" panose="020B0604020202020204" pitchFamily="34" charset="0"/>
                        </a:rPr>
                        <a:t>4x10</a:t>
                      </a:r>
                      <a:r>
                        <a:rPr lang="en-US" sz="1200" baseline="30000" dirty="0" smtClean="0">
                          <a:solidFill>
                            <a:srgbClr val="002060"/>
                          </a:solidFill>
                          <a:latin typeface="Arial" panose="020B0604020202020204" pitchFamily="34" charset="0"/>
                          <a:cs typeface="Arial" panose="020B0604020202020204" pitchFamily="34" charset="0"/>
                        </a:rPr>
                        <a:t>7</a:t>
                      </a:r>
                      <a:endParaRPr lang="ru-RU" sz="1200" baseline="3000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algn="ctr"/>
                      <a:r>
                        <a:rPr lang="en-US" sz="1200" dirty="0" smtClean="0">
                          <a:solidFill>
                            <a:srgbClr val="002060"/>
                          </a:solidFill>
                          <a:latin typeface="Arial" panose="020B0604020202020204" pitchFamily="34" charset="0"/>
                          <a:cs typeface="Arial" panose="020B0604020202020204" pitchFamily="34" charset="0"/>
                        </a:rPr>
                        <a:t>22</a:t>
                      </a:r>
                      <a:endParaRPr lang="ru-RU" sz="1200" dirty="0">
                        <a:solidFill>
                          <a:srgbClr val="002060"/>
                        </a:solidFill>
                        <a:latin typeface="Arial" panose="020B0604020202020204" pitchFamily="34" charset="0"/>
                        <a:cs typeface="Arial" panose="020B0604020202020204" pitchFamily="34" charset="0"/>
                      </a:endParaRPr>
                    </a:p>
                  </a:txBody>
                  <a:tcPr marL="68580" marR="68580"/>
                </a:tc>
              </a:tr>
              <a:tr h="307650">
                <a:tc>
                  <a:txBody>
                    <a:bodyPr/>
                    <a:lstStyle/>
                    <a:p>
                      <a:pPr algn="ctr"/>
                      <a:r>
                        <a:rPr lang="en-US" sz="1200" baseline="30000" dirty="0" smtClean="0">
                          <a:solidFill>
                            <a:srgbClr val="002060"/>
                          </a:solidFill>
                          <a:latin typeface="Arial" panose="020B0604020202020204" pitchFamily="34" charset="0"/>
                          <a:cs typeface="Arial" panose="020B0604020202020204" pitchFamily="34" charset="0"/>
                        </a:rPr>
                        <a:t>6</a:t>
                      </a:r>
                      <a:r>
                        <a:rPr lang="en-US" sz="1200" dirty="0" smtClean="0">
                          <a:solidFill>
                            <a:srgbClr val="002060"/>
                          </a:solidFill>
                          <a:latin typeface="Arial" panose="020B0604020202020204" pitchFamily="34" charset="0"/>
                          <a:cs typeface="Arial" panose="020B0604020202020204" pitchFamily="34" charset="0"/>
                        </a:rPr>
                        <a:t>He</a:t>
                      </a:r>
                      <a:endParaRPr lang="ru-RU" sz="120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algn="ctr"/>
                      <a:r>
                        <a:rPr lang="en-US" sz="1200" dirty="0" smtClean="0">
                          <a:solidFill>
                            <a:srgbClr val="002060"/>
                          </a:solidFill>
                          <a:latin typeface="Arial" panose="020B0604020202020204" pitchFamily="34" charset="0"/>
                          <a:cs typeface="Arial" panose="020B0604020202020204" pitchFamily="34" charset="0"/>
                        </a:rPr>
                        <a:t>1x10</a:t>
                      </a:r>
                      <a:r>
                        <a:rPr lang="en-US" sz="1200" baseline="30000" dirty="0" smtClean="0">
                          <a:solidFill>
                            <a:srgbClr val="002060"/>
                          </a:solidFill>
                          <a:latin typeface="Arial" panose="020B0604020202020204" pitchFamily="34" charset="0"/>
                          <a:cs typeface="Arial" panose="020B0604020202020204" pitchFamily="34" charset="0"/>
                        </a:rPr>
                        <a:t>7</a:t>
                      </a:r>
                      <a:endParaRPr lang="ru-RU" sz="1200" baseline="3000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algn="ctr"/>
                      <a:r>
                        <a:rPr lang="en-US" sz="1200" dirty="0" smtClean="0">
                          <a:solidFill>
                            <a:srgbClr val="002060"/>
                          </a:solidFill>
                          <a:latin typeface="Arial" panose="020B0604020202020204" pitchFamily="34" charset="0"/>
                          <a:cs typeface="Arial" panose="020B0604020202020204" pitchFamily="34" charset="0"/>
                        </a:rPr>
                        <a:t>13</a:t>
                      </a:r>
                      <a:endParaRPr lang="ru-RU" sz="1200" dirty="0">
                        <a:solidFill>
                          <a:srgbClr val="002060"/>
                        </a:solidFill>
                        <a:latin typeface="Arial" panose="020B0604020202020204" pitchFamily="34" charset="0"/>
                        <a:cs typeface="Arial" panose="020B0604020202020204" pitchFamily="34" charset="0"/>
                      </a:endParaRPr>
                    </a:p>
                  </a:txBody>
                  <a:tcPr marL="68580" marR="68580"/>
                </a:tc>
              </a:tr>
              <a:tr h="307650">
                <a:tc>
                  <a:txBody>
                    <a:bodyPr/>
                    <a:lstStyle/>
                    <a:p>
                      <a:pPr algn="ctr"/>
                      <a:r>
                        <a:rPr lang="en-US" sz="1200" baseline="30000" dirty="0" smtClean="0">
                          <a:solidFill>
                            <a:srgbClr val="002060"/>
                          </a:solidFill>
                          <a:latin typeface="Arial" panose="020B0604020202020204" pitchFamily="34" charset="0"/>
                          <a:cs typeface="Arial" panose="020B0604020202020204" pitchFamily="34" charset="0"/>
                        </a:rPr>
                        <a:t>8</a:t>
                      </a:r>
                      <a:r>
                        <a:rPr lang="en-US" sz="1200" dirty="0" smtClean="0">
                          <a:solidFill>
                            <a:srgbClr val="002060"/>
                          </a:solidFill>
                          <a:latin typeface="Arial" panose="020B0604020202020204" pitchFamily="34" charset="0"/>
                          <a:cs typeface="Arial" panose="020B0604020202020204" pitchFamily="34" charset="0"/>
                        </a:rPr>
                        <a:t>He</a:t>
                      </a:r>
                      <a:endParaRPr lang="ru-RU" sz="120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algn="ctr"/>
                      <a:r>
                        <a:rPr lang="en-US" sz="1200" dirty="0" smtClean="0">
                          <a:solidFill>
                            <a:srgbClr val="002060"/>
                          </a:solidFill>
                          <a:latin typeface="Arial" panose="020B0604020202020204" pitchFamily="34" charset="0"/>
                          <a:cs typeface="Arial" panose="020B0604020202020204" pitchFamily="34" charset="0"/>
                        </a:rPr>
                        <a:t>8x10</a:t>
                      </a:r>
                      <a:r>
                        <a:rPr lang="en-US" sz="1200" baseline="30000" dirty="0" smtClean="0">
                          <a:solidFill>
                            <a:srgbClr val="002060"/>
                          </a:solidFill>
                          <a:latin typeface="Arial" panose="020B0604020202020204" pitchFamily="34" charset="0"/>
                          <a:cs typeface="Arial" panose="020B0604020202020204" pitchFamily="34" charset="0"/>
                        </a:rPr>
                        <a:t>4</a:t>
                      </a:r>
                      <a:endParaRPr lang="ru-RU" sz="1200" baseline="3000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algn="ctr"/>
                      <a:r>
                        <a:rPr lang="en-US" sz="1200" dirty="0" smtClean="0">
                          <a:solidFill>
                            <a:srgbClr val="002060"/>
                          </a:solidFill>
                          <a:latin typeface="Arial" panose="020B0604020202020204" pitchFamily="34" charset="0"/>
                          <a:cs typeface="Arial" panose="020B0604020202020204" pitchFamily="34" charset="0"/>
                        </a:rPr>
                        <a:t>23</a:t>
                      </a:r>
                      <a:endParaRPr lang="ru-RU" sz="1200" dirty="0">
                        <a:solidFill>
                          <a:srgbClr val="002060"/>
                        </a:solidFill>
                        <a:latin typeface="Arial" panose="020B0604020202020204" pitchFamily="34" charset="0"/>
                        <a:cs typeface="Arial" panose="020B0604020202020204" pitchFamily="34" charset="0"/>
                      </a:endParaRPr>
                    </a:p>
                  </a:txBody>
                  <a:tcPr marL="68580" marR="68580"/>
                </a:tc>
              </a:tr>
              <a:tr h="307650">
                <a:tc>
                  <a:txBody>
                    <a:bodyPr/>
                    <a:lstStyle/>
                    <a:p>
                      <a:pPr algn="ctr"/>
                      <a:r>
                        <a:rPr lang="en-US" sz="1200" baseline="30000" dirty="0" smtClean="0">
                          <a:solidFill>
                            <a:srgbClr val="002060"/>
                          </a:solidFill>
                          <a:latin typeface="Arial" panose="020B0604020202020204" pitchFamily="34" charset="0"/>
                          <a:cs typeface="Arial" panose="020B0604020202020204" pitchFamily="34" charset="0"/>
                        </a:rPr>
                        <a:t>11</a:t>
                      </a:r>
                      <a:r>
                        <a:rPr lang="en-US" sz="1200" dirty="0" smtClean="0">
                          <a:solidFill>
                            <a:srgbClr val="002060"/>
                          </a:solidFill>
                          <a:latin typeface="Arial" panose="020B0604020202020204" pitchFamily="34" charset="0"/>
                          <a:cs typeface="Arial" panose="020B0604020202020204" pitchFamily="34" charset="0"/>
                        </a:rPr>
                        <a:t>Li</a:t>
                      </a:r>
                      <a:endParaRPr lang="ru-RU" sz="120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algn="ctr"/>
                      <a:r>
                        <a:rPr lang="en-US" sz="1200" dirty="0" smtClean="0">
                          <a:solidFill>
                            <a:srgbClr val="002060"/>
                          </a:solidFill>
                          <a:latin typeface="Arial" panose="020B0604020202020204" pitchFamily="34" charset="0"/>
                          <a:cs typeface="Arial" panose="020B0604020202020204" pitchFamily="34" charset="0"/>
                        </a:rPr>
                        <a:t>7x10</a:t>
                      </a:r>
                      <a:r>
                        <a:rPr lang="en-US" sz="1200" baseline="30000" dirty="0" smtClean="0">
                          <a:solidFill>
                            <a:srgbClr val="002060"/>
                          </a:solidFill>
                          <a:latin typeface="Arial" panose="020B0604020202020204" pitchFamily="34" charset="0"/>
                          <a:cs typeface="Arial" panose="020B0604020202020204" pitchFamily="34" charset="0"/>
                        </a:rPr>
                        <a:t>3</a:t>
                      </a:r>
                      <a:endParaRPr lang="ru-RU" sz="1200" baseline="3000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algn="ctr"/>
                      <a:r>
                        <a:rPr lang="en-US" sz="1200" dirty="0" smtClean="0">
                          <a:solidFill>
                            <a:srgbClr val="002060"/>
                          </a:solidFill>
                          <a:latin typeface="Arial" panose="020B0604020202020204" pitchFamily="34" charset="0"/>
                          <a:cs typeface="Arial" panose="020B0604020202020204" pitchFamily="34" charset="0"/>
                        </a:rPr>
                        <a:t>33</a:t>
                      </a:r>
                      <a:endParaRPr lang="ru-RU" sz="1200" dirty="0">
                        <a:solidFill>
                          <a:srgbClr val="002060"/>
                        </a:solidFill>
                        <a:latin typeface="Arial" panose="020B0604020202020204" pitchFamily="34" charset="0"/>
                        <a:cs typeface="Arial" panose="020B0604020202020204" pitchFamily="34" charset="0"/>
                      </a:endParaRPr>
                    </a:p>
                  </a:txBody>
                  <a:tcPr marL="68580" marR="68580"/>
                </a:tc>
              </a:tr>
              <a:tr h="307650">
                <a:tc>
                  <a:txBody>
                    <a:bodyPr/>
                    <a:lstStyle/>
                    <a:p>
                      <a:pPr algn="ctr"/>
                      <a:r>
                        <a:rPr lang="en-US" sz="1200" baseline="30000" dirty="0" smtClean="0">
                          <a:solidFill>
                            <a:srgbClr val="002060"/>
                          </a:solidFill>
                          <a:latin typeface="Arial" panose="020B0604020202020204" pitchFamily="34" charset="0"/>
                          <a:cs typeface="Arial" panose="020B0604020202020204" pitchFamily="34" charset="0"/>
                        </a:rPr>
                        <a:t>14</a:t>
                      </a:r>
                      <a:r>
                        <a:rPr lang="en-US" sz="1200" dirty="0" smtClean="0">
                          <a:solidFill>
                            <a:srgbClr val="002060"/>
                          </a:solidFill>
                          <a:latin typeface="Arial" panose="020B0604020202020204" pitchFamily="34" charset="0"/>
                          <a:cs typeface="Arial" panose="020B0604020202020204" pitchFamily="34" charset="0"/>
                        </a:rPr>
                        <a:t>Be</a:t>
                      </a:r>
                      <a:endParaRPr lang="ru-RU" sz="120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algn="ctr"/>
                      <a:r>
                        <a:rPr lang="en-US" sz="1200" dirty="0" smtClean="0">
                          <a:solidFill>
                            <a:srgbClr val="002060"/>
                          </a:solidFill>
                          <a:latin typeface="Arial" panose="020B0604020202020204" pitchFamily="34" charset="0"/>
                          <a:cs typeface="Arial" panose="020B0604020202020204" pitchFamily="34" charset="0"/>
                        </a:rPr>
                        <a:t>2x10</a:t>
                      </a:r>
                      <a:r>
                        <a:rPr lang="en-US" sz="1200" baseline="30000" dirty="0" smtClean="0">
                          <a:solidFill>
                            <a:srgbClr val="002060"/>
                          </a:solidFill>
                          <a:latin typeface="Arial" panose="020B0604020202020204" pitchFamily="34" charset="0"/>
                          <a:cs typeface="Arial" panose="020B0604020202020204" pitchFamily="34" charset="0"/>
                        </a:rPr>
                        <a:t>3</a:t>
                      </a:r>
                      <a:endParaRPr lang="ru-RU" sz="1200" baseline="3000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algn="ctr"/>
                      <a:r>
                        <a:rPr lang="en-US" sz="1200" dirty="0" smtClean="0">
                          <a:solidFill>
                            <a:srgbClr val="002060"/>
                          </a:solidFill>
                          <a:latin typeface="Arial" panose="020B0604020202020204" pitchFamily="34" charset="0"/>
                          <a:cs typeface="Arial" panose="020B0604020202020204" pitchFamily="34" charset="0"/>
                        </a:rPr>
                        <a:t>35</a:t>
                      </a:r>
                      <a:endParaRPr lang="ru-RU" sz="1200" dirty="0">
                        <a:solidFill>
                          <a:srgbClr val="002060"/>
                        </a:solidFill>
                        <a:latin typeface="Arial" panose="020B0604020202020204" pitchFamily="34" charset="0"/>
                        <a:cs typeface="Arial" panose="020B0604020202020204" pitchFamily="34" charset="0"/>
                      </a:endParaRPr>
                    </a:p>
                  </a:txBody>
                  <a:tcPr marL="68580" marR="68580"/>
                </a:tc>
              </a:tr>
              <a:tr h="307650">
                <a:tc>
                  <a:txBody>
                    <a:bodyPr/>
                    <a:lstStyle/>
                    <a:p>
                      <a:pPr algn="ctr"/>
                      <a:r>
                        <a:rPr lang="en-US" sz="1200" baseline="30000" dirty="0" smtClean="0">
                          <a:solidFill>
                            <a:srgbClr val="002060"/>
                          </a:solidFill>
                          <a:latin typeface="Arial" panose="020B0604020202020204" pitchFamily="34" charset="0"/>
                          <a:cs typeface="Arial" panose="020B0604020202020204" pitchFamily="34" charset="0"/>
                        </a:rPr>
                        <a:t>15</a:t>
                      </a:r>
                      <a:r>
                        <a:rPr lang="en-US" sz="1200" baseline="0" dirty="0" smtClean="0">
                          <a:solidFill>
                            <a:srgbClr val="002060"/>
                          </a:solidFill>
                          <a:latin typeface="Arial" panose="020B0604020202020204" pitchFamily="34" charset="0"/>
                          <a:cs typeface="Arial" panose="020B0604020202020204" pitchFamily="34" charset="0"/>
                        </a:rPr>
                        <a:t>B</a:t>
                      </a:r>
                      <a:endParaRPr lang="ru-RU" sz="120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algn="ctr"/>
                      <a:r>
                        <a:rPr lang="en-US" sz="1200" dirty="0" smtClean="0">
                          <a:solidFill>
                            <a:srgbClr val="002060"/>
                          </a:solidFill>
                          <a:latin typeface="Arial" panose="020B0604020202020204" pitchFamily="34" charset="0"/>
                          <a:cs typeface="Arial" panose="020B0604020202020204" pitchFamily="34" charset="0"/>
                        </a:rPr>
                        <a:t>4x10</a:t>
                      </a:r>
                      <a:r>
                        <a:rPr lang="en-US" sz="1200" baseline="30000" dirty="0" smtClean="0">
                          <a:solidFill>
                            <a:srgbClr val="002060"/>
                          </a:solidFill>
                          <a:latin typeface="Arial" panose="020B0604020202020204" pitchFamily="34" charset="0"/>
                          <a:cs typeface="Arial" panose="020B0604020202020204" pitchFamily="34" charset="0"/>
                        </a:rPr>
                        <a:t>5</a:t>
                      </a:r>
                      <a:endParaRPr lang="ru-RU" sz="1200" baseline="3000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algn="ctr"/>
                      <a:r>
                        <a:rPr lang="en-US" sz="1200" dirty="0" smtClean="0">
                          <a:solidFill>
                            <a:srgbClr val="002060"/>
                          </a:solidFill>
                          <a:latin typeface="Arial" panose="020B0604020202020204" pitchFamily="34" charset="0"/>
                          <a:cs typeface="Arial" panose="020B0604020202020204" pitchFamily="34" charset="0"/>
                        </a:rPr>
                        <a:t>32</a:t>
                      </a:r>
                      <a:endParaRPr lang="ru-RU" sz="1200" dirty="0">
                        <a:solidFill>
                          <a:srgbClr val="002060"/>
                        </a:solidFill>
                        <a:latin typeface="Arial" panose="020B0604020202020204" pitchFamily="34" charset="0"/>
                        <a:cs typeface="Arial" panose="020B0604020202020204" pitchFamily="34" charset="0"/>
                      </a:endParaRPr>
                    </a:p>
                  </a:txBody>
                  <a:tcPr marL="68580" marR="68580"/>
                </a:tc>
              </a:tr>
              <a:tr h="307650">
                <a:tc>
                  <a:txBody>
                    <a:bodyPr/>
                    <a:lstStyle/>
                    <a:p>
                      <a:pPr algn="ctr"/>
                      <a:r>
                        <a:rPr lang="en-US" sz="1200" baseline="30000" dirty="0" smtClean="0">
                          <a:solidFill>
                            <a:srgbClr val="002060"/>
                          </a:solidFill>
                          <a:latin typeface="Arial" panose="020B0604020202020204" pitchFamily="34" charset="0"/>
                          <a:cs typeface="Arial" panose="020B0604020202020204" pitchFamily="34" charset="0"/>
                        </a:rPr>
                        <a:t>16</a:t>
                      </a:r>
                      <a:r>
                        <a:rPr lang="en-US" sz="1200" dirty="0" smtClean="0">
                          <a:solidFill>
                            <a:srgbClr val="002060"/>
                          </a:solidFill>
                          <a:latin typeface="Arial" panose="020B0604020202020204" pitchFamily="34" charset="0"/>
                          <a:cs typeface="Arial" panose="020B0604020202020204" pitchFamily="34" charset="0"/>
                        </a:rPr>
                        <a:t>C</a:t>
                      </a:r>
                      <a:endParaRPr lang="ru-RU" sz="120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algn="ctr"/>
                      <a:r>
                        <a:rPr lang="en-US" sz="1200" dirty="0" smtClean="0">
                          <a:solidFill>
                            <a:srgbClr val="002060"/>
                          </a:solidFill>
                          <a:latin typeface="Arial" panose="020B0604020202020204" pitchFamily="34" charset="0"/>
                          <a:cs typeface="Arial" panose="020B0604020202020204" pitchFamily="34" charset="0"/>
                        </a:rPr>
                        <a:t>2x10</a:t>
                      </a:r>
                      <a:r>
                        <a:rPr lang="en-US" sz="1200" baseline="30000" dirty="0" smtClean="0">
                          <a:solidFill>
                            <a:srgbClr val="002060"/>
                          </a:solidFill>
                          <a:latin typeface="Arial" panose="020B0604020202020204" pitchFamily="34" charset="0"/>
                          <a:cs typeface="Arial" panose="020B0604020202020204" pitchFamily="34" charset="0"/>
                        </a:rPr>
                        <a:t>7</a:t>
                      </a:r>
                      <a:endParaRPr lang="ru-RU" sz="1200" baseline="3000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algn="ctr"/>
                      <a:r>
                        <a:rPr lang="en-US" sz="1200" dirty="0" smtClean="0">
                          <a:solidFill>
                            <a:srgbClr val="002060"/>
                          </a:solidFill>
                          <a:latin typeface="Arial" panose="020B0604020202020204" pitchFamily="34" charset="0"/>
                          <a:cs typeface="Arial" panose="020B0604020202020204" pitchFamily="34" charset="0"/>
                        </a:rPr>
                        <a:t>29</a:t>
                      </a:r>
                      <a:endParaRPr lang="ru-RU" sz="1200" dirty="0">
                        <a:solidFill>
                          <a:srgbClr val="002060"/>
                        </a:solidFill>
                        <a:latin typeface="Arial" panose="020B0604020202020204" pitchFamily="34" charset="0"/>
                        <a:cs typeface="Arial" panose="020B0604020202020204" pitchFamily="34" charset="0"/>
                      </a:endParaRPr>
                    </a:p>
                  </a:txBody>
                  <a:tcPr marL="68580" marR="68580"/>
                </a:tc>
              </a:tr>
              <a:tr h="307650">
                <a:tc>
                  <a:txBody>
                    <a:bodyPr/>
                    <a:lstStyle/>
                    <a:p>
                      <a:pPr algn="ctr"/>
                      <a:r>
                        <a:rPr lang="en-US" sz="1200" baseline="30000" dirty="0" smtClean="0">
                          <a:solidFill>
                            <a:srgbClr val="002060"/>
                          </a:solidFill>
                          <a:latin typeface="Arial" panose="020B0604020202020204" pitchFamily="34" charset="0"/>
                          <a:cs typeface="Arial" panose="020B0604020202020204" pitchFamily="34" charset="0"/>
                        </a:rPr>
                        <a:t>18</a:t>
                      </a:r>
                      <a:r>
                        <a:rPr lang="en-US" sz="1200" dirty="0" smtClean="0">
                          <a:solidFill>
                            <a:srgbClr val="002060"/>
                          </a:solidFill>
                          <a:latin typeface="Arial" panose="020B0604020202020204" pitchFamily="34" charset="0"/>
                          <a:cs typeface="Arial" panose="020B0604020202020204" pitchFamily="34" charset="0"/>
                        </a:rPr>
                        <a:t>C</a:t>
                      </a:r>
                      <a:endParaRPr lang="ru-RU" sz="120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algn="ctr"/>
                      <a:r>
                        <a:rPr lang="en-US" sz="1200" dirty="0" smtClean="0">
                          <a:solidFill>
                            <a:srgbClr val="002060"/>
                          </a:solidFill>
                          <a:latin typeface="Arial" panose="020B0604020202020204" pitchFamily="34" charset="0"/>
                          <a:cs typeface="Arial" panose="020B0604020202020204" pitchFamily="34" charset="0"/>
                        </a:rPr>
                        <a:t>1x10</a:t>
                      </a:r>
                      <a:r>
                        <a:rPr lang="en-US" sz="1200" baseline="30000" dirty="0" smtClean="0">
                          <a:solidFill>
                            <a:srgbClr val="002060"/>
                          </a:solidFill>
                          <a:latin typeface="Arial" panose="020B0604020202020204" pitchFamily="34" charset="0"/>
                          <a:cs typeface="Arial" panose="020B0604020202020204" pitchFamily="34" charset="0"/>
                        </a:rPr>
                        <a:t>4</a:t>
                      </a:r>
                      <a:endParaRPr lang="ru-RU" sz="1200" baseline="3000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algn="ctr"/>
                      <a:r>
                        <a:rPr lang="en-US" sz="1200" dirty="0" smtClean="0">
                          <a:solidFill>
                            <a:srgbClr val="002060"/>
                          </a:solidFill>
                          <a:latin typeface="Arial" panose="020B0604020202020204" pitchFamily="34" charset="0"/>
                          <a:cs typeface="Arial" panose="020B0604020202020204" pitchFamily="34" charset="0"/>
                        </a:rPr>
                        <a:t>25</a:t>
                      </a:r>
                      <a:endParaRPr lang="ru-RU" sz="1200" dirty="0">
                        <a:solidFill>
                          <a:srgbClr val="002060"/>
                        </a:solidFill>
                        <a:latin typeface="Arial" panose="020B0604020202020204" pitchFamily="34" charset="0"/>
                        <a:cs typeface="Arial" panose="020B0604020202020204" pitchFamily="34" charset="0"/>
                      </a:endParaRPr>
                    </a:p>
                  </a:txBody>
                  <a:tcPr marL="68580" marR="68580"/>
                </a:tc>
              </a:tr>
              <a:tr h="307650">
                <a:tc>
                  <a:txBody>
                    <a:bodyPr/>
                    <a:lstStyle/>
                    <a:p>
                      <a:pPr algn="ctr"/>
                      <a:r>
                        <a:rPr lang="en-US" sz="1200" baseline="30000" dirty="0" smtClean="0">
                          <a:solidFill>
                            <a:srgbClr val="002060"/>
                          </a:solidFill>
                          <a:latin typeface="Arial" panose="020B0604020202020204" pitchFamily="34" charset="0"/>
                          <a:cs typeface="Arial" panose="020B0604020202020204" pitchFamily="34" charset="0"/>
                        </a:rPr>
                        <a:t>24</a:t>
                      </a:r>
                      <a:r>
                        <a:rPr lang="en-US" sz="1200" baseline="0" dirty="0" smtClean="0">
                          <a:solidFill>
                            <a:srgbClr val="002060"/>
                          </a:solidFill>
                          <a:latin typeface="Arial" panose="020B0604020202020204" pitchFamily="34" charset="0"/>
                          <a:cs typeface="Arial" panose="020B0604020202020204" pitchFamily="34" charset="0"/>
                        </a:rPr>
                        <a:t>O</a:t>
                      </a:r>
                      <a:endParaRPr lang="ru-RU" sz="120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algn="ctr"/>
                      <a:r>
                        <a:rPr lang="en-US" sz="1200" dirty="0" smtClean="0">
                          <a:solidFill>
                            <a:srgbClr val="002060"/>
                          </a:solidFill>
                          <a:latin typeface="Arial" panose="020B0604020202020204" pitchFamily="34" charset="0"/>
                          <a:cs typeface="Arial" panose="020B0604020202020204" pitchFamily="34" charset="0"/>
                        </a:rPr>
                        <a:t>2x10</a:t>
                      </a:r>
                      <a:r>
                        <a:rPr lang="en-US" sz="1200" baseline="30000" dirty="0" smtClean="0">
                          <a:solidFill>
                            <a:srgbClr val="002060"/>
                          </a:solidFill>
                          <a:latin typeface="Arial" panose="020B0604020202020204" pitchFamily="34" charset="0"/>
                          <a:cs typeface="Arial" panose="020B0604020202020204" pitchFamily="34" charset="0"/>
                        </a:rPr>
                        <a:t>3</a:t>
                      </a:r>
                      <a:endParaRPr lang="ru-RU" sz="1200" baseline="3000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algn="ctr"/>
                      <a:r>
                        <a:rPr lang="en-US" sz="1200" dirty="0" smtClean="0">
                          <a:solidFill>
                            <a:srgbClr val="002060"/>
                          </a:solidFill>
                          <a:latin typeface="Arial" panose="020B0604020202020204" pitchFamily="34" charset="0"/>
                          <a:cs typeface="Arial" panose="020B0604020202020204" pitchFamily="34" charset="0"/>
                        </a:rPr>
                        <a:t>23</a:t>
                      </a:r>
                      <a:endParaRPr lang="ru-RU" sz="1200" dirty="0">
                        <a:solidFill>
                          <a:srgbClr val="002060"/>
                        </a:solidFill>
                        <a:latin typeface="Arial" panose="020B0604020202020204" pitchFamily="34" charset="0"/>
                        <a:cs typeface="Arial" panose="020B0604020202020204" pitchFamily="34" charset="0"/>
                      </a:endParaRPr>
                    </a:p>
                  </a:txBody>
                  <a:tcPr marL="68580" marR="68580"/>
                </a:tc>
              </a:tr>
              <a:tr h="307650">
                <a:tc>
                  <a:txBody>
                    <a:bodyPr/>
                    <a:lstStyle/>
                    <a:p>
                      <a:pPr algn="ctr"/>
                      <a:r>
                        <a:rPr lang="en-US" sz="1200" baseline="30000" dirty="0" smtClean="0">
                          <a:solidFill>
                            <a:srgbClr val="002060"/>
                          </a:solidFill>
                          <a:latin typeface="Arial" panose="020B0604020202020204" pitchFamily="34" charset="0"/>
                          <a:cs typeface="Arial" panose="020B0604020202020204" pitchFamily="34" charset="0"/>
                        </a:rPr>
                        <a:t>8</a:t>
                      </a:r>
                      <a:r>
                        <a:rPr lang="en-US" sz="1200" baseline="0" dirty="0" smtClean="0">
                          <a:solidFill>
                            <a:srgbClr val="002060"/>
                          </a:solidFill>
                          <a:latin typeface="Arial" panose="020B0604020202020204" pitchFamily="34" charset="0"/>
                          <a:cs typeface="Arial" panose="020B0604020202020204" pitchFamily="34" charset="0"/>
                        </a:rPr>
                        <a:t>B</a:t>
                      </a:r>
                      <a:endParaRPr lang="ru-RU" sz="120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algn="ctr"/>
                      <a:r>
                        <a:rPr lang="en-US" sz="1200" dirty="0" smtClean="0">
                          <a:solidFill>
                            <a:srgbClr val="002060"/>
                          </a:solidFill>
                          <a:latin typeface="Arial" panose="020B0604020202020204" pitchFamily="34" charset="0"/>
                          <a:cs typeface="Arial" panose="020B0604020202020204" pitchFamily="34" charset="0"/>
                        </a:rPr>
                        <a:t>2x10</a:t>
                      </a:r>
                      <a:r>
                        <a:rPr lang="en-US" sz="1200" baseline="30000" dirty="0" smtClean="0">
                          <a:solidFill>
                            <a:srgbClr val="002060"/>
                          </a:solidFill>
                          <a:latin typeface="Arial" panose="020B0604020202020204" pitchFamily="34" charset="0"/>
                          <a:cs typeface="Arial" panose="020B0604020202020204" pitchFamily="34" charset="0"/>
                        </a:rPr>
                        <a:t>6</a:t>
                      </a:r>
                      <a:endParaRPr lang="ru-RU" sz="1200" baseline="3000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algn="ctr"/>
                      <a:r>
                        <a:rPr lang="en-US" sz="1200" dirty="0" smtClean="0">
                          <a:solidFill>
                            <a:srgbClr val="002060"/>
                          </a:solidFill>
                          <a:latin typeface="Arial" panose="020B0604020202020204" pitchFamily="34" charset="0"/>
                          <a:cs typeface="Arial" panose="020B0604020202020204" pitchFamily="34" charset="0"/>
                        </a:rPr>
                        <a:t>16</a:t>
                      </a:r>
                      <a:endParaRPr lang="ru-RU" sz="1200" dirty="0">
                        <a:solidFill>
                          <a:srgbClr val="002060"/>
                        </a:solidFill>
                        <a:latin typeface="Arial" panose="020B0604020202020204" pitchFamily="34" charset="0"/>
                        <a:cs typeface="Arial" panose="020B0604020202020204" pitchFamily="34" charset="0"/>
                      </a:endParaRPr>
                    </a:p>
                  </a:txBody>
                  <a:tcPr marL="68580" marR="68580"/>
                </a:tc>
              </a:tr>
              <a:tr h="307650">
                <a:tc>
                  <a:txBody>
                    <a:bodyPr/>
                    <a:lstStyle/>
                    <a:p>
                      <a:pPr algn="ctr"/>
                      <a:r>
                        <a:rPr lang="en-US" sz="1200" baseline="30000" dirty="0" smtClean="0">
                          <a:solidFill>
                            <a:srgbClr val="002060"/>
                          </a:solidFill>
                          <a:latin typeface="Arial" panose="020B0604020202020204" pitchFamily="34" charset="0"/>
                          <a:cs typeface="Arial" panose="020B0604020202020204" pitchFamily="34" charset="0"/>
                        </a:rPr>
                        <a:t>13</a:t>
                      </a:r>
                      <a:r>
                        <a:rPr lang="en-US" sz="1200" baseline="0" dirty="0" smtClean="0">
                          <a:solidFill>
                            <a:srgbClr val="002060"/>
                          </a:solidFill>
                          <a:latin typeface="Arial" panose="020B0604020202020204" pitchFamily="34" charset="0"/>
                          <a:cs typeface="Arial" panose="020B0604020202020204" pitchFamily="34" charset="0"/>
                        </a:rPr>
                        <a:t>O</a:t>
                      </a:r>
                      <a:endParaRPr lang="ru-RU" sz="120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algn="ctr"/>
                      <a:r>
                        <a:rPr lang="en-US" sz="1200" dirty="0" smtClean="0">
                          <a:solidFill>
                            <a:srgbClr val="002060"/>
                          </a:solidFill>
                          <a:latin typeface="Arial" panose="020B0604020202020204" pitchFamily="34" charset="0"/>
                          <a:cs typeface="Arial" panose="020B0604020202020204" pitchFamily="34" charset="0"/>
                        </a:rPr>
                        <a:t>1x10</a:t>
                      </a:r>
                      <a:r>
                        <a:rPr lang="en-US" sz="1200" baseline="30000" dirty="0" smtClean="0">
                          <a:solidFill>
                            <a:srgbClr val="002060"/>
                          </a:solidFill>
                          <a:latin typeface="Arial" panose="020B0604020202020204" pitchFamily="34" charset="0"/>
                          <a:cs typeface="Arial" panose="020B0604020202020204" pitchFamily="34" charset="0"/>
                        </a:rPr>
                        <a:t>6</a:t>
                      </a:r>
                      <a:endParaRPr lang="ru-RU" sz="1200" baseline="3000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algn="ctr"/>
                      <a:r>
                        <a:rPr lang="en-US" sz="1200" dirty="0" smtClean="0">
                          <a:solidFill>
                            <a:srgbClr val="002060"/>
                          </a:solidFill>
                          <a:latin typeface="Arial" panose="020B0604020202020204" pitchFamily="34" charset="0"/>
                          <a:cs typeface="Arial" panose="020B0604020202020204" pitchFamily="34" charset="0"/>
                        </a:rPr>
                        <a:t>24</a:t>
                      </a:r>
                      <a:endParaRPr lang="ru-RU" sz="1200" dirty="0">
                        <a:solidFill>
                          <a:srgbClr val="002060"/>
                        </a:solidFill>
                        <a:latin typeface="Arial" panose="020B0604020202020204" pitchFamily="34" charset="0"/>
                        <a:cs typeface="Arial" panose="020B0604020202020204" pitchFamily="34" charset="0"/>
                      </a:endParaRPr>
                    </a:p>
                  </a:txBody>
                  <a:tcPr marL="68580" marR="68580"/>
                </a:tc>
              </a:tr>
              <a:tr h="307650">
                <a:tc>
                  <a:txBody>
                    <a:bodyPr/>
                    <a:lstStyle/>
                    <a:p>
                      <a:pPr algn="ctr"/>
                      <a:r>
                        <a:rPr lang="en-US" sz="1200" baseline="30000" dirty="0" smtClean="0">
                          <a:solidFill>
                            <a:srgbClr val="002060"/>
                          </a:solidFill>
                          <a:latin typeface="Arial" panose="020B0604020202020204" pitchFamily="34" charset="0"/>
                          <a:cs typeface="Arial" panose="020B0604020202020204" pitchFamily="34" charset="0"/>
                        </a:rPr>
                        <a:t>17</a:t>
                      </a:r>
                      <a:r>
                        <a:rPr lang="en-US" sz="1200" baseline="0" dirty="0" smtClean="0">
                          <a:solidFill>
                            <a:srgbClr val="002060"/>
                          </a:solidFill>
                          <a:latin typeface="Arial" panose="020B0604020202020204" pitchFamily="34" charset="0"/>
                          <a:cs typeface="Arial" panose="020B0604020202020204" pitchFamily="34" charset="0"/>
                        </a:rPr>
                        <a:t>Ne</a:t>
                      </a:r>
                      <a:endParaRPr lang="ru-RU" sz="120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algn="ctr"/>
                      <a:r>
                        <a:rPr lang="en-US" sz="1200" dirty="0" smtClean="0">
                          <a:solidFill>
                            <a:srgbClr val="002060"/>
                          </a:solidFill>
                          <a:latin typeface="Arial" panose="020B0604020202020204" pitchFamily="34" charset="0"/>
                          <a:cs typeface="Arial" panose="020B0604020202020204" pitchFamily="34" charset="0"/>
                        </a:rPr>
                        <a:t>2x10</a:t>
                      </a:r>
                      <a:r>
                        <a:rPr lang="en-US" sz="1200" baseline="30000" dirty="0" smtClean="0">
                          <a:solidFill>
                            <a:srgbClr val="002060"/>
                          </a:solidFill>
                          <a:latin typeface="Arial" panose="020B0604020202020204" pitchFamily="34" charset="0"/>
                          <a:cs typeface="Arial" panose="020B0604020202020204" pitchFamily="34" charset="0"/>
                        </a:rPr>
                        <a:t>6</a:t>
                      </a:r>
                      <a:endParaRPr lang="ru-RU" sz="1200" baseline="3000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algn="ctr"/>
                      <a:r>
                        <a:rPr lang="en-US" sz="1200" dirty="0" smtClean="0">
                          <a:solidFill>
                            <a:srgbClr val="002060"/>
                          </a:solidFill>
                          <a:latin typeface="Arial" panose="020B0604020202020204" pitchFamily="34" charset="0"/>
                          <a:cs typeface="Arial" panose="020B0604020202020204" pitchFamily="34" charset="0"/>
                        </a:rPr>
                        <a:t>30</a:t>
                      </a:r>
                      <a:endParaRPr lang="ru-RU" sz="1200" dirty="0">
                        <a:solidFill>
                          <a:srgbClr val="002060"/>
                        </a:solidFill>
                        <a:latin typeface="Arial" panose="020B0604020202020204" pitchFamily="34" charset="0"/>
                        <a:cs typeface="Arial" panose="020B0604020202020204" pitchFamily="34" charset="0"/>
                      </a:endParaRPr>
                    </a:p>
                  </a:txBody>
                  <a:tcPr marL="68580" marR="68580"/>
                </a:tc>
              </a:tr>
              <a:tr h="307650">
                <a:tc>
                  <a:txBody>
                    <a:bodyPr/>
                    <a:lstStyle/>
                    <a:p>
                      <a:pPr algn="ctr"/>
                      <a:r>
                        <a:rPr lang="en-US" sz="1200" baseline="30000" dirty="0" smtClean="0">
                          <a:solidFill>
                            <a:srgbClr val="002060"/>
                          </a:solidFill>
                          <a:latin typeface="Arial" panose="020B0604020202020204" pitchFamily="34" charset="0"/>
                          <a:cs typeface="Arial" panose="020B0604020202020204" pitchFamily="34" charset="0"/>
                        </a:rPr>
                        <a:t>24</a:t>
                      </a:r>
                      <a:r>
                        <a:rPr lang="en-US" sz="1200" baseline="0" dirty="0" smtClean="0">
                          <a:solidFill>
                            <a:srgbClr val="002060"/>
                          </a:solidFill>
                          <a:latin typeface="Arial" panose="020B0604020202020204" pitchFamily="34" charset="0"/>
                          <a:cs typeface="Arial" panose="020B0604020202020204" pitchFamily="34" charset="0"/>
                        </a:rPr>
                        <a:t>Si</a:t>
                      </a:r>
                      <a:endParaRPr lang="ru-RU" sz="120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algn="ctr"/>
                      <a:r>
                        <a:rPr lang="en-US" sz="1200" dirty="0" smtClean="0">
                          <a:solidFill>
                            <a:srgbClr val="002060"/>
                          </a:solidFill>
                          <a:latin typeface="Arial" panose="020B0604020202020204" pitchFamily="34" charset="0"/>
                          <a:cs typeface="Arial" panose="020B0604020202020204" pitchFamily="34" charset="0"/>
                        </a:rPr>
                        <a:t>7x10</a:t>
                      </a:r>
                      <a:r>
                        <a:rPr lang="en-US" sz="1200" baseline="30000" dirty="0" smtClean="0">
                          <a:solidFill>
                            <a:srgbClr val="002060"/>
                          </a:solidFill>
                          <a:latin typeface="Arial" panose="020B0604020202020204" pitchFamily="34" charset="0"/>
                          <a:cs typeface="Arial" panose="020B0604020202020204" pitchFamily="34" charset="0"/>
                        </a:rPr>
                        <a:t>3</a:t>
                      </a:r>
                      <a:endParaRPr lang="ru-RU" sz="1200" baseline="3000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algn="ctr"/>
                      <a:r>
                        <a:rPr lang="en-US" sz="1200" dirty="0" smtClean="0">
                          <a:solidFill>
                            <a:srgbClr val="002060"/>
                          </a:solidFill>
                          <a:latin typeface="Arial" panose="020B0604020202020204" pitchFamily="34" charset="0"/>
                          <a:cs typeface="Arial" panose="020B0604020202020204" pitchFamily="34" charset="0"/>
                        </a:rPr>
                        <a:t>12</a:t>
                      </a:r>
                      <a:endParaRPr lang="ru-RU" sz="1200" dirty="0">
                        <a:solidFill>
                          <a:srgbClr val="002060"/>
                        </a:solidFill>
                        <a:latin typeface="Arial" panose="020B0604020202020204" pitchFamily="34" charset="0"/>
                        <a:cs typeface="Arial" panose="020B0604020202020204" pitchFamily="34" charset="0"/>
                      </a:endParaRPr>
                    </a:p>
                  </a:txBody>
                  <a:tcPr marL="68580" marR="68580"/>
                </a:tc>
              </a:tr>
              <a:tr h="307650">
                <a:tc>
                  <a:txBody>
                    <a:bodyPr/>
                    <a:lstStyle/>
                    <a:p>
                      <a:pPr algn="ctr"/>
                      <a:r>
                        <a:rPr lang="en-US" sz="1200" baseline="30000" dirty="0" smtClean="0">
                          <a:solidFill>
                            <a:srgbClr val="002060"/>
                          </a:solidFill>
                          <a:latin typeface="Arial" panose="020B0604020202020204" pitchFamily="34" charset="0"/>
                          <a:cs typeface="Arial" panose="020B0604020202020204" pitchFamily="34" charset="0"/>
                        </a:rPr>
                        <a:t>28</a:t>
                      </a:r>
                      <a:r>
                        <a:rPr lang="en-US" sz="1200" baseline="0" dirty="0" smtClean="0">
                          <a:solidFill>
                            <a:srgbClr val="002060"/>
                          </a:solidFill>
                          <a:latin typeface="Arial" panose="020B0604020202020204" pitchFamily="34" charset="0"/>
                          <a:cs typeface="Arial" panose="020B0604020202020204" pitchFamily="34" charset="0"/>
                        </a:rPr>
                        <a:t>S</a:t>
                      </a:r>
                      <a:endParaRPr lang="ru-RU" sz="120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algn="ctr"/>
                      <a:r>
                        <a:rPr lang="en-US" sz="1200" dirty="0" smtClean="0">
                          <a:solidFill>
                            <a:srgbClr val="002060"/>
                          </a:solidFill>
                          <a:latin typeface="Arial" panose="020B0604020202020204" pitchFamily="34" charset="0"/>
                          <a:cs typeface="Arial" panose="020B0604020202020204" pitchFamily="34" charset="0"/>
                        </a:rPr>
                        <a:t>1x10</a:t>
                      </a:r>
                      <a:r>
                        <a:rPr lang="en-US" sz="1200" baseline="30000" dirty="0" smtClean="0">
                          <a:solidFill>
                            <a:srgbClr val="002060"/>
                          </a:solidFill>
                          <a:latin typeface="Arial" panose="020B0604020202020204" pitchFamily="34" charset="0"/>
                          <a:cs typeface="Arial" panose="020B0604020202020204" pitchFamily="34" charset="0"/>
                        </a:rPr>
                        <a:t>3</a:t>
                      </a:r>
                      <a:endParaRPr lang="ru-RU" sz="1200" baseline="3000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algn="ctr"/>
                      <a:r>
                        <a:rPr lang="en-US" sz="1200" dirty="0" smtClean="0">
                          <a:solidFill>
                            <a:srgbClr val="002060"/>
                          </a:solidFill>
                          <a:latin typeface="Arial" panose="020B0604020202020204" pitchFamily="34" charset="0"/>
                          <a:cs typeface="Arial" panose="020B0604020202020204" pitchFamily="34" charset="0"/>
                        </a:rPr>
                        <a:t>38</a:t>
                      </a:r>
                      <a:endParaRPr lang="ru-RU" sz="1200" dirty="0">
                        <a:solidFill>
                          <a:srgbClr val="002060"/>
                        </a:solidFill>
                        <a:latin typeface="Arial" panose="020B0604020202020204" pitchFamily="34" charset="0"/>
                        <a:cs typeface="Arial" panose="020B0604020202020204" pitchFamily="34" charset="0"/>
                      </a:endParaRPr>
                    </a:p>
                  </a:txBody>
                  <a:tcPr marL="68580" marR="68580"/>
                </a:tc>
              </a:tr>
            </a:tbl>
          </a:graphicData>
        </a:graphic>
      </p:graphicFrame>
      <p:sp>
        <p:nvSpPr>
          <p:cNvPr id="12" name="Прямоугольник 1"/>
          <p:cNvSpPr>
            <a:spLocks noChangeArrowheads="1"/>
          </p:cNvSpPr>
          <p:nvPr/>
        </p:nvSpPr>
        <p:spPr bwMode="auto">
          <a:xfrm>
            <a:off x="2259825" y="5445224"/>
            <a:ext cx="265715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ru-RU" sz="1200" dirty="0" smtClean="0">
                <a:solidFill>
                  <a:srgbClr val="000090"/>
                </a:solidFill>
                <a:cs typeface="Arial" panose="020B0604020202020204" pitchFamily="34" charset="0"/>
              </a:rPr>
              <a:t>* - expected RIB’s characteristics  at ACCULINNA-2; RIB’s intensities for ACCULINNA-1 are lower by factor of ~20</a:t>
            </a:r>
            <a:endParaRPr lang="en-US" altLang="ru-RU" sz="1200" dirty="0">
              <a:solidFill>
                <a:srgbClr val="000090"/>
              </a:solidFill>
              <a:cs typeface="Arial" panose="020B0604020202020204" pitchFamily="34" charset="0"/>
            </a:endParaRPr>
          </a:p>
        </p:txBody>
      </p:sp>
      <p:cxnSp>
        <p:nvCxnSpPr>
          <p:cNvPr id="6" name="Прямая соединительная линия 5"/>
          <p:cNvCxnSpPr/>
          <p:nvPr/>
        </p:nvCxnSpPr>
        <p:spPr>
          <a:xfrm>
            <a:off x="4916983" y="481602"/>
            <a:ext cx="93682" cy="6334485"/>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 name="Прямоугольник 2"/>
          <p:cNvSpPr/>
          <p:nvPr/>
        </p:nvSpPr>
        <p:spPr>
          <a:xfrm>
            <a:off x="102567" y="6276598"/>
            <a:ext cx="3885411" cy="307777"/>
          </a:xfrm>
          <a:prstGeom prst="rect">
            <a:avLst/>
          </a:prstGeom>
        </p:spPr>
        <p:txBody>
          <a:bodyPr wrap="none">
            <a:spAutoFit/>
          </a:bodyPr>
          <a:lstStyle/>
          <a:p>
            <a:pPr algn="just"/>
            <a:r>
              <a:rPr lang="en-US" altLang="ru-RU" sz="1400" dirty="0" smtClean="0">
                <a:solidFill>
                  <a:srgbClr val="C00000"/>
                </a:solidFill>
                <a:latin typeface="Arial" panose="020B0604020202020204" pitchFamily="34" charset="0"/>
                <a:cs typeface="Arial" panose="020B0604020202020204" pitchFamily="34" charset="0"/>
              </a:rPr>
              <a:t>Experiments with radioactive beams with Z≤36</a:t>
            </a:r>
            <a:endParaRPr lang="en-US" altLang="ru-RU" sz="1400" dirty="0">
              <a:solidFill>
                <a:srgbClr val="C00000"/>
              </a:solidFill>
              <a:latin typeface="Arial" panose="020B0604020202020204" pitchFamily="34" charset="0"/>
              <a:cs typeface="Arial" panose="020B0604020202020204" pitchFamily="34" charset="0"/>
            </a:endParaRPr>
          </a:p>
        </p:txBody>
      </p:sp>
      <p:sp>
        <p:nvSpPr>
          <p:cNvPr id="18" name="Прямоугольник 17"/>
          <p:cNvSpPr/>
          <p:nvPr/>
        </p:nvSpPr>
        <p:spPr>
          <a:xfrm>
            <a:off x="5010665" y="1"/>
            <a:ext cx="3243596" cy="584776"/>
          </a:xfrm>
          <a:prstGeom prst="rect">
            <a:avLst/>
          </a:prstGeom>
        </p:spPr>
        <p:txBody>
          <a:bodyPr wrap="none">
            <a:spAutoFit/>
          </a:bodyPr>
          <a:lstStyle/>
          <a:p>
            <a:pPr>
              <a:lnSpc>
                <a:spcPct val="100000"/>
              </a:lnSpc>
              <a:spcBef>
                <a:spcPts val="0"/>
              </a:spcBef>
              <a:buClr>
                <a:srgbClr val="FF3300"/>
              </a:buClr>
            </a:pPr>
            <a:r>
              <a:rPr lang="en-US" sz="1600" dirty="0" smtClean="0">
                <a:solidFill>
                  <a:srgbClr val="000090"/>
                </a:solidFill>
                <a:latin typeface="Arial" panose="020B0604020202020204" pitchFamily="34" charset="0"/>
                <a:cs typeface="Arial" panose="020B0604020202020204" pitchFamily="34" charset="0"/>
              </a:rPr>
              <a:t>DOUBLE-ARM TIME-OF-FLIGHT </a:t>
            </a:r>
          </a:p>
          <a:p>
            <a:pPr>
              <a:lnSpc>
                <a:spcPct val="100000"/>
              </a:lnSpc>
              <a:spcBef>
                <a:spcPts val="0"/>
              </a:spcBef>
              <a:buClr>
                <a:srgbClr val="FF3300"/>
              </a:buClr>
            </a:pPr>
            <a:r>
              <a:rPr lang="en-US" sz="1600" dirty="0" smtClean="0">
                <a:solidFill>
                  <a:srgbClr val="000090"/>
                </a:solidFill>
                <a:latin typeface="Arial" panose="020B0604020202020204" pitchFamily="34" charset="0"/>
                <a:cs typeface="Arial" panose="020B0604020202020204" pitchFamily="34" charset="0"/>
              </a:rPr>
              <a:t>SPECTROMETER</a:t>
            </a:r>
            <a:r>
              <a:rPr lang="en-US" sz="1600" dirty="0">
                <a:solidFill>
                  <a:srgbClr val="000090"/>
                </a:solidFill>
                <a:latin typeface="Arial" panose="020B0604020202020204" pitchFamily="34" charset="0"/>
                <a:cs typeface="Arial" panose="020B0604020202020204" pitchFamily="34" charset="0"/>
              </a:rPr>
              <a:t> </a:t>
            </a:r>
            <a:r>
              <a:rPr lang="en-US" sz="1600" dirty="0" smtClean="0">
                <a:solidFill>
                  <a:srgbClr val="000090"/>
                </a:solidFill>
                <a:latin typeface="Arial" panose="020B0604020202020204" pitchFamily="34" charset="0"/>
                <a:cs typeface="Arial" panose="020B0604020202020204" pitchFamily="34" charset="0"/>
              </a:rPr>
              <a:t>(</a:t>
            </a:r>
            <a:r>
              <a:rPr lang="en-US" altLang="ru-RU" sz="1600" dirty="0" smtClean="0">
                <a:solidFill>
                  <a:srgbClr val="000090"/>
                </a:solidFill>
                <a:latin typeface="Arial" panose="020B0604020202020204" pitchFamily="34" charset="0"/>
                <a:cs typeface="Arial" panose="020B0604020202020204" pitchFamily="34" charset="0"/>
              </a:rPr>
              <a:t>CORSET)</a:t>
            </a:r>
            <a:endParaRPr lang="en-US" altLang="ru-RU" sz="1600" dirty="0">
              <a:solidFill>
                <a:srgbClr val="000090"/>
              </a:solidFill>
              <a:latin typeface="Arial" panose="020B0604020202020204" pitchFamily="34" charset="0"/>
              <a:cs typeface="Arial" panose="020B0604020202020204" pitchFamily="34" charset="0"/>
            </a:endParaRPr>
          </a:p>
        </p:txBody>
      </p:sp>
      <p:sp>
        <p:nvSpPr>
          <p:cNvPr id="19" name="TextBox 18"/>
          <p:cNvSpPr txBox="1"/>
          <p:nvPr/>
        </p:nvSpPr>
        <p:spPr>
          <a:xfrm>
            <a:off x="5076056" y="6006511"/>
            <a:ext cx="4067944" cy="738664"/>
          </a:xfrm>
          <a:prstGeom prst="rect">
            <a:avLst/>
          </a:prstGeom>
          <a:noFill/>
        </p:spPr>
        <p:txBody>
          <a:bodyPr wrap="square" rtlCol="0">
            <a:spAutoFit/>
          </a:bodyPr>
          <a:lstStyle/>
          <a:p>
            <a:r>
              <a:rPr lang="en-US" sz="1400" dirty="0" smtClean="0">
                <a:solidFill>
                  <a:srgbClr val="C00000"/>
                </a:solidFill>
                <a:latin typeface="Arial" panose="020B0604020202020204" pitchFamily="34" charset="0"/>
                <a:cs typeface="Arial" panose="020B0604020202020204" pitchFamily="34" charset="0"/>
              </a:rPr>
              <a:t>Study of the </a:t>
            </a:r>
            <a:r>
              <a:rPr lang="en-US" sz="1400" dirty="0">
                <a:solidFill>
                  <a:srgbClr val="C00000"/>
                </a:solidFill>
                <a:latin typeface="Arial" panose="020B0604020202020204" pitchFamily="34" charset="0"/>
                <a:cs typeface="Arial" panose="020B0604020202020204" pitchFamily="34" charset="0"/>
              </a:rPr>
              <a:t>mechanisms of </a:t>
            </a:r>
            <a:r>
              <a:rPr lang="en-US" sz="1400" dirty="0" smtClean="0">
                <a:solidFill>
                  <a:srgbClr val="C00000"/>
                </a:solidFill>
                <a:latin typeface="Arial" panose="020B0604020202020204" pitchFamily="34" charset="0"/>
                <a:cs typeface="Arial" panose="020B0604020202020204" pitchFamily="34" charset="0"/>
              </a:rPr>
              <a:t>heavy-ion-induced </a:t>
            </a:r>
            <a:r>
              <a:rPr lang="en-US" sz="1400" dirty="0">
                <a:solidFill>
                  <a:srgbClr val="C00000"/>
                </a:solidFill>
                <a:latin typeface="Arial" panose="020B0604020202020204" pitchFamily="34" charset="0"/>
                <a:cs typeface="Arial" panose="020B0604020202020204" pitchFamily="34" charset="0"/>
              </a:rPr>
              <a:t>reactions </a:t>
            </a:r>
            <a:r>
              <a:rPr lang="en-US" sz="1400" dirty="0" smtClean="0">
                <a:solidFill>
                  <a:srgbClr val="C00000"/>
                </a:solidFill>
                <a:latin typeface="Arial" panose="020B0604020202020204" pitchFamily="34" charset="0"/>
                <a:cs typeface="Arial" panose="020B0604020202020204" pitchFamily="34" charset="0"/>
              </a:rPr>
              <a:t>(fusion-fission, </a:t>
            </a:r>
            <a:r>
              <a:rPr lang="en-US" sz="1400" dirty="0" err="1" smtClean="0">
                <a:solidFill>
                  <a:srgbClr val="C00000"/>
                </a:solidFill>
                <a:latin typeface="Arial" panose="020B0604020202020204" pitchFamily="34" charset="0"/>
                <a:cs typeface="Arial" panose="020B0604020202020204" pitchFamily="34" charset="0"/>
              </a:rPr>
              <a:t>quasifission</a:t>
            </a:r>
            <a:r>
              <a:rPr lang="en-US" sz="1400" dirty="0" smtClean="0">
                <a:solidFill>
                  <a:srgbClr val="C00000"/>
                </a:solidFill>
                <a:latin typeface="Arial" panose="020B0604020202020204" pitchFamily="34" charset="0"/>
                <a:cs typeface="Arial" panose="020B0604020202020204" pitchFamily="34" charset="0"/>
              </a:rPr>
              <a:t>  and deep inelastic processes)</a:t>
            </a:r>
            <a:endParaRPr lang="ru-RU" sz="1400" dirty="0">
              <a:solidFill>
                <a:srgbClr val="C00000"/>
              </a:solidFill>
              <a:latin typeface="Arial" panose="020B0604020202020204" pitchFamily="34" charset="0"/>
              <a:cs typeface="Arial" panose="020B0604020202020204" pitchFamily="34" charset="0"/>
            </a:endParaRPr>
          </a:p>
        </p:txBody>
      </p:sp>
      <p:graphicFrame>
        <p:nvGraphicFramePr>
          <p:cNvPr id="20" name="Таблица 19"/>
          <p:cNvGraphicFramePr>
            <a:graphicFrameLocks noGrp="1"/>
          </p:cNvGraphicFramePr>
          <p:nvPr>
            <p:extLst/>
          </p:nvPr>
        </p:nvGraphicFramePr>
        <p:xfrm>
          <a:off x="5510952" y="3472717"/>
          <a:ext cx="3198151" cy="2236974"/>
        </p:xfrm>
        <a:graphic>
          <a:graphicData uri="http://schemas.openxmlformats.org/drawingml/2006/table">
            <a:tbl>
              <a:tblPr firstRow="1" bandRow="1">
                <a:tableStyleId>{69CF1AB2-1976-4502-BF36-3FF5EA218861}</a:tableStyleId>
              </a:tblPr>
              <a:tblGrid>
                <a:gridCol w="1974016"/>
                <a:gridCol w="1224135"/>
              </a:tblGrid>
              <a:tr h="282889">
                <a:tc>
                  <a:txBody>
                    <a:bodyPr/>
                    <a:lstStyle/>
                    <a:p>
                      <a:r>
                        <a:rPr lang="en-US" sz="1400" b="0" dirty="0" smtClean="0">
                          <a:solidFill>
                            <a:srgbClr val="002060"/>
                          </a:solidFill>
                          <a:latin typeface="Arial" panose="020B0604020202020204" pitchFamily="34" charset="0"/>
                          <a:cs typeface="Arial" panose="020B0604020202020204" pitchFamily="34" charset="0"/>
                        </a:rPr>
                        <a:t>Time resolution </a:t>
                      </a:r>
                      <a:endParaRPr lang="ru-RU" sz="1400" b="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smtClean="0">
                          <a:solidFill>
                            <a:srgbClr val="002060"/>
                          </a:solidFill>
                          <a:latin typeface="Arial" panose="020B0604020202020204" pitchFamily="34" charset="0"/>
                          <a:cs typeface="Arial" panose="020B0604020202020204" pitchFamily="34" charset="0"/>
                        </a:rPr>
                        <a:t>150-180 </a:t>
                      </a:r>
                      <a:r>
                        <a:rPr lang="en-US" sz="1400" b="0" dirty="0" err="1" smtClean="0">
                          <a:solidFill>
                            <a:srgbClr val="002060"/>
                          </a:solidFill>
                          <a:latin typeface="Arial" panose="020B0604020202020204" pitchFamily="34" charset="0"/>
                          <a:cs typeface="Arial" panose="020B0604020202020204" pitchFamily="34" charset="0"/>
                        </a:rPr>
                        <a:t>ps</a:t>
                      </a:r>
                      <a:endParaRPr lang="ru-RU" sz="1400" b="0" dirty="0">
                        <a:solidFill>
                          <a:srgbClr val="002060"/>
                        </a:solidFill>
                        <a:latin typeface="Arial" panose="020B0604020202020204" pitchFamily="34" charset="0"/>
                        <a:cs typeface="Arial" panose="020B0604020202020204" pitchFamily="34" charset="0"/>
                      </a:endParaRPr>
                    </a:p>
                  </a:txBody>
                  <a:tcPr marL="68580" marR="68580"/>
                </a:tc>
              </a:tr>
              <a:tr h="282889">
                <a:tc>
                  <a:txBody>
                    <a:bodyPr/>
                    <a:lstStyle/>
                    <a:p>
                      <a:r>
                        <a:rPr lang="en-US" sz="1400" b="0" dirty="0" err="1" smtClean="0">
                          <a:solidFill>
                            <a:srgbClr val="002060"/>
                          </a:solidFill>
                          <a:latin typeface="Arial" panose="020B0604020202020204" pitchFamily="34" charset="0"/>
                          <a:cs typeface="Arial" panose="020B0604020202020204" pitchFamily="34" charset="0"/>
                        </a:rPr>
                        <a:t>ToF</a:t>
                      </a:r>
                      <a:r>
                        <a:rPr lang="en-US" sz="1400" b="0" dirty="0" smtClean="0">
                          <a:solidFill>
                            <a:srgbClr val="002060"/>
                          </a:solidFill>
                          <a:latin typeface="Arial" panose="020B0604020202020204" pitchFamily="34" charset="0"/>
                          <a:cs typeface="Arial" panose="020B0604020202020204" pitchFamily="34" charset="0"/>
                        </a:rPr>
                        <a:t> base </a:t>
                      </a:r>
                      <a:endParaRPr lang="ru-RU" sz="1400" b="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smtClean="0">
                          <a:solidFill>
                            <a:srgbClr val="002060"/>
                          </a:solidFill>
                          <a:latin typeface="Arial" panose="020B0604020202020204" pitchFamily="34" charset="0"/>
                          <a:cs typeface="Arial" panose="020B0604020202020204" pitchFamily="34" charset="0"/>
                        </a:rPr>
                        <a:t>10-30 cm</a:t>
                      </a:r>
                      <a:endParaRPr lang="ru-RU" sz="1400" b="0" dirty="0">
                        <a:solidFill>
                          <a:srgbClr val="002060"/>
                        </a:solidFill>
                        <a:latin typeface="Arial" panose="020B0604020202020204" pitchFamily="34" charset="0"/>
                        <a:cs typeface="Arial" panose="020B0604020202020204" pitchFamily="34" charset="0"/>
                      </a:endParaRPr>
                    </a:p>
                  </a:txBody>
                  <a:tcPr marL="68580" marR="68580"/>
                </a:tc>
              </a:tr>
              <a:tr h="352935">
                <a:tc>
                  <a:txBody>
                    <a:bodyPr/>
                    <a:lstStyle/>
                    <a:p>
                      <a:r>
                        <a:rPr lang="en-US" sz="1400" b="0" dirty="0" err="1" smtClean="0">
                          <a:solidFill>
                            <a:srgbClr val="002060"/>
                          </a:solidFill>
                          <a:latin typeface="Arial" panose="020B0604020202020204" pitchFamily="34" charset="0"/>
                          <a:cs typeface="Arial" panose="020B0604020202020204" pitchFamily="34" charset="0"/>
                        </a:rPr>
                        <a:t>ToF</a:t>
                      </a:r>
                      <a:r>
                        <a:rPr lang="en-US" sz="1400" b="0" dirty="0" smtClean="0">
                          <a:solidFill>
                            <a:srgbClr val="002060"/>
                          </a:solidFill>
                          <a:latin typeface="Arial" panose="020B0604020202020204" pitchFamily="34" charset="0"/>
                          <a:cs typeface="Arial" panose="020B0604020202020204" pitchFamily="34" charset="0"/>
                        </a:rPr>
                        <a:t> arm rotation range</a:t>
                      </a:r>
                      <a:endParaRPr lang="ru-RU" sz="1400" b="0" dirty="0">
                        <a:solidFill>
                          <a:srgbClr val="002060"/>
                        </a:solidFill>
                        <a:latin typeface="Arial" panose="020B0604020202020204" pitchFamily="34" charset="0"/>
                        <a:cs typeface="Arial" panose="020B0604020202020204" pitchFamily="34" charset="0"/>
                      </a:endParaRPr>
                    </a:p>
                  </a:txBody>
                  <a:tcPr marL="68580" marR="68580"/>
                </a:tc>
                <a:tc>
                  <a:txBody>
                    <a:bodyPr/>
                    <a:lstStyle/>
                    <a:p>
                      <a:r>
                        <a:rPr lang="en-US" sz="1400" b="0" dirty="0" smtClean="0">
                          <a:solidFill>
                            <a:srgbClr val="002060"/>
                          </a:solidFill>
                          <a:latin typeface="Arial" panose="020B0604020202020204" pitchFamily="34" charset="0"/>
                          <a:cs typeface="Arial" panose="020B0604020202020204" pitchFamily="34" charset="0"/>
                        </a:rPr>
                        <a:t>15°-165°</a:t>
                      </a:r>
                      <a:endParaRPr lang="ru-RU" sz="1400" b="0" dirty="0">
                        <a:solidFill>
                          <a:srgbClr val="002060"/>
                        </a:solidFill>
                        <a:latin typeface="Arial" panose="020B0604020202020204" pitchFamily="34" charset="0"/>
                        <a:cs typeface="Arial" panose="020B0604020202020204" pitchFamily="34" charset="0"/>
                      </a:endParaRPr>
                    </a:p>
                  </a:txBody>
                  <a:tcPr marL="68580" marR="68580"/>
                </a:tc>
              </a:tr>
              <a:tr h="360040">
                <a:tc>
                  <a:txBody>
                    <a:bodyPr/>
                    <a:lstStyle/>
                    <a:p>
                      <a:r>
                        <a:rPr lang="da-DK" sz="1400" b="0" dirty="0" smtClean="0">
                          <a:solidFill>
                            <a:srgbClr val="002060"/>
                          </a:solidFill>
                          <a:latin typeface="Arial" panose="020B0604020202020204" pitchFamily="34" charset="0"/>
                          <a:cs typeface="Arial" panose="020B0604020202020204" pitchFamily="34" charset="0"/>
                        </a:rPr>
                        <a:t>Solid angle </a:t>
                      </a:r>
                      <a:endParaRPr lang="ru-RU" sz="1400" b="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1400" b="0" dirty="0" smtClean="0">
                          <a:solidFill>
                            <a:srgbClr val="002060"/>
                          </a:solidFill>
                          <a:latin typeface="Arial" panose="020B0604020202020204" pitchFamily="34" charset="0"/>
                          <a:cs typeface="Arial" panose="020B0604020202020204" pitchFamily="34" charset="0"/>
                        </a:rPr>
                        <a:t>100 -200 msr</a:t>
                      </a:r>
                      <a:endParaRPr lang="ru-RU" sz="1400" b="0" dirty="0">
                        <a:solidFill>
                          <a:srgbClr val="002060"/>
                        </a:solidFill>
                        <a:latin typeface="Arial" panose="020B0604020202020204" pitchFamily="34" charset="0"/>
                        <a:cs typeface="Arial" panose="020B0604020202020204" pitchFamily="34" charset="0"/>
                      </a:endParaRPr>
                    </a:p>
                  </a:txBody>
                  <a:tcPr marL="68580" marR="68580"/>
                </a:tc>
              </a:tr>
              <a:tr h="282889">
                <a:tc>
                  <a:txBody>
                    <a:bodyPr/>
                    <a:lstStyle/>
                    <a:p>
                      <a:r>
                        <a:rPr lang="en-US" sz="1400" b="0" dirty="0" smtClean="0">
                          <a:solidFill>
                            <a:srgbClr val="002060"/>
                          </a:solidFill>
                          <a:latin typeface="Arial" panose="020B0604020202020204" pitchFamily="34" charset="0"/>
                          <a:cs typeface="Arial" panose="020B0604020202020204" pitchFamily="34" charset="0"/>
                        </a:rPr>
                        <a:t>Angular resolution</a:t>
                      </a:r>
                      <a:endParaRPr lang="ru-RU" sz="1400" b="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smtClean="0">
                          <a:solidFill>
                            <a:srgbClr val="002060"/>
                          </a:solidFill>
                          <a:latin typeface="Arial" panose="020B0604020202020204" pitchFamily="34" charset="0"/>
                          <a:cs typeface="Arial" panose="020B0604020202020204" pitchFamily="34" charset="0"/>
                        </a:rPr>
                        <a:t>0.3° </a:t>
                      </a:r>
                    </a:p>
                  </a:txBody>
                  <a:tcPr marL="68580" marR="68580"/>
                </a:tc>
              </a:tr>
              <a:tr h="282889">
                <a:tc>
                  <a:txBody>
                    <a:bodyPr/>
                    <a:lstStyle/>
                    <a:p>
                      <a:r>
                        <a:rPr lang="en-US" sz="1400" b="0" dirty="0" smtClean="0">
                          <a:solidFill>
                            <a:srgbClr val="002060"/>
                          </a:solidFill>
                          <a:latin typeface="Arial" panose="020B0604020202020204" pitchFamily="34" charset="0"/>
                          <a:cs typeface="Arial" panose="020B0604020202020204" pitchFamily="34" charset="0"/>
                        </a:rPr>
                        <a:t>Mass resolution</a:t>
                      </a:r>
                      <a:endParaRPr lang="ru-RU" sz="1400" b="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smtClean="0">
                          <a:solidFill>
                            <a:srgbClr val="002060"/>
                          </a:solidFill>
                          <a:latin typeface="Arial" panose="020B0604020202020204" pitchFamily="34" charset="0"/>
                          <a:cs typeface="Arial" panose="020B0604020202020204" pitchFamily="34" charset="0"/>
                        </a:rPr>
                        <a:t>2-4 u</a:t>
                      </a:r>
                    </a:p>
                  </a:txBody>
                  <a:tcPr marL="68580" marR="68580"/>
                </a:tc>
              </a:tr>
              <a:tr h="282889">
                <a:tc>
                  <a:txBody>
                    <a:bodyPr/>
                    <a:lstStyle/>
                    <a:p>
                      <a:r>
                        <a:rPr lang="en-US" sz="1400" b="0" dirty="0" smtClean="0">
                          <a:solidFill>
                            <a:srgbClr val="002060"/>
                          </a:solidFill>
                          <a:latin typeface="Arial" panose="020B0604020202020204" pitchFamily="34" charset="0"/>
                          <a:cs typeface="Arial" panose="020B0604020202020204" pitchFamily="34" charset="0"/>
                        </a:rPr>
                        <a:t>Energy resolution</a:t>
                      </a:r>
                      <a:endParaRPr lang="ru-RU" sz="1400" b="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smtClean="0">
                          <a:solidFill>
                            <a:srgbClr val="002060"/>
                          </a:solidFill>
                          <a:latin typeface="Arial" panose="020B0604020202020204" pitchFamily="34" charset="0"/>
                          <a:cs typeface="Arial" panose="020B0604020202020204" pitchFamily="34" charset="0"/>
                        </a:rPr>
                        <a:t>1%</a:t>
                      </a:r>
                    </a:p>
                  </a:txBody>
                  <a:tcPr marL="68580" marR="68580"/>
                </a:tc>
              </a:tr>
            </a:tbl>
          </a:graphicData>
        </a:graphic>
      </p:graphicFrame>
      <p:graphicFrame>
        <p:nvGraphicFramePr>
          <p:cNvPr id="14" name="Объект 2"/>
          <p:cNvGraphicFramePr>
            <a:graphicFrameLocks noChangeAspect="1"/>
          </p:cNvGraphicFramePr>
          <p:nvPr>
            <p:extLst/>
          </p:nvPr>
        </p:nvGraphicFramePr>
        <p:xfrm>
          <a:off x="110942" y="553119"/>
          <a:ext cx="2070779" cy="2286140"/>
        </p:xfrm>
        <a:graphic>
          <a:graphicData uri="http://schemas.openxmlformats.org/presentationml/2006/ole">
            <mc:AlternateContent xmlns:mc="http://schemas.openxmlformats.org/markup-compatibility/2006">
              <mc:Choice xmlns:v="urn:schemas-microsoft-com:vml" Requires="v">
                <p:oleObj spid="_x0000_s3079" name="PHOTO-PAINT" r:id="rId3" imgW="5217745" imgH="5760244" progId="CorelPHOTOPAINT.Image.16">
                  <p:embed/>
                </p:oleObj>
              </mc:Choice>
              <mc:Fallback>
                <p:oleObj name="PHOTO-PAINT" r:id="rId3" imgW="5217745" imgH="5760244" progId="CorelPHOTOPAINT.Image.1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942" y="553119"/>
                        <a:ext cx="2070779" cy="2286140"/>
                      </a:xfrm>
                      <a:prstGeom prst="rect">
                        <a:avLst/>
                      </a:prstGeom>
                      <a:noFill/>
                      <a:ln>
                        <a:noFill/>
                      </a:ln>
                    </p:spPr>
                  </p:pic>
                </p:oleObj>
              </mc:Fallback>
            </mc:AlternateContent>
          </a:graphicData>
        </a:graphic>
      </p:graphicFrame>
      <p:pic>
        <p:nvPicPr>
          <p:cNvPr id="15" name="Рисунок 1"/>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08016" y="2958362"/>
            <a:ext cx="2061440" cy="270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Прямоугольник 15"/>
          <p:cNvSpPr/>
          <p:nvPr/>
        </p:nvSpPr>
        <p:spPr>
          <a:xfrm>
            <a:off x="44415" y="5709692"/>
            <a:ext cx="2237185" cy="276999"/>
          </a:xfrm>
          <a:prstGeom prst="rect">
            <a:avLst/>
          </a:prstGeom>
        </p:spPr>
        <p:txBody>
          <a:bodyPr wrap="square">
            <a:spAutoFit/>
          </a:bodyPr>
          <a:lstStyle/>
          <a:p>
            <a:pPr algn="just"/>
            <a:r>
              <a:rPr lang="en-US" altLang="ru-RU" sz="1200" dirty="0" smtClean="0">
                <a:solidFill>
                  <a:srgbClr val="FF0000"/>
                </a:solidFill>
                <a:latin typeface="Arial" panose="020B0604020202020204" pitchFamily="34" charset="0"/>
                <a:cs typeface="Arial" panose="020B0604020202020204" pitchFamily="34" charset="0"/>
                <a:hlinkClick r:id="rId6"/>
              </a:rPr>
              <a:t>http://aculina.jinr.ru/acc-2.php</a:t>
            </a:r>
            <a:endParaRPr lang="en-US" altLang="ru-RU" sz="1200" dirty="0" smtClean="0">
              <a:solidFill>
                <a:srgbClr val="FF0000"/>
              </a:solidFill>
              <a:latin typeface="Arial" panose="020B0604020202020204" pitchFamily="34" charset="0"/>
              <a:cs typeface="Arial" panose="020B0604020202020204" pitchFamily="34" charset="0"/>
            </a:endParaRPr>
          </a:p>
        </p:txBody>
      </p:sp>
      <p:pic>
        <p:nvPicPr>
          <p:cNvPr id="22" name="Рисунок 21"/>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125275" y="938508"/>
            <a:ext cx="2009214" cy="2136761"/>
          </a:xfrm>
          <a:prstGeom prst="rect">
            <a:avLst/>
          </a:prstGeom>
        </p:spPr>
      </p:pic>
      <p:pic>
        <p:nvPicPr>
          <p:cNvPr id="23" name="Рисунок 22"/>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6882079" y="646357"/>
            <a:ext cx="1969044" cy="1476783"/>
          </a:xfrm>
          <a:prstGeom prst="rect">
            <a:avLst/>
          </a:prstGeom>
        </p:spPr>
      </p:pic>
    </p:spTree>
    <p:extLst>
      <p:ext uri="{BB962C8B-B14F-4D97-AF65-F5344CB8AC3E}">
        <p14:creationId xmlns:p14="http://schemas.microsoft.com/office/powerpoint/2010/main" val="325016149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Text Box 2"/>
          <p:cNvSpPr txBox="1">
            <a:spLocks noChangeArrowheads="1"/>
          </p:cNvSpPr>
          <p:nvPr/>
        </p:nvSpPr>
        <p:spPr bwMode="auto">
          <a:xfrm>
            <a:off x="4394636" y="-27384"/>
            <a:ext cx="4719990" cy="523220"/>
          </a:xfrm>
          <a:prstGeom prst="rect">
            <a:avLst/>
          </a:prstGeom>
          <a:noFill/>
          <a:ln>
            <a:noFill/>
          </a:ln>
          <a:effectLs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spcBef>
                <a:spcPct val="50000"/>
              </a:spcBef>
              <a:defRPr/>
            </a:pPr>
            <a:r>
              <a:rPr lang="en-US" sz="2800" b="1" dirty="0" smtClean="0">
                <a:solidFill>
                  <a:srgbClr val="000090"/>
                </a:solidFill>
                <a:latin typeface="Arial" panose="020B0604020202020204" pitchFamily="34" charset="0"/>
                <a:cs typeface="Arial" panose="020B0604020202020204" pitchFamily="34" charset="0"/>
              </a:rPr>
              <a:t>DC-280</a:t>
            </a:r>
            <a:endParaRPr lang="en-US" sz="2800" b="1" dirty="0">
              <a:solidFill>
                <a:srgbClr val="000090"/>
              </a:solidFill>
              <a:latin typeface="Arial" panose="020B0604020202020204" pitchFamily="34" charset="0"/>
              <a:cs typeface="Arial" panose="020B0604020202020204" pitchFamily="34" charset="0"/>
            </a:endParaRPr>
          </a:p>
        </p:txBody>
      </p:sp>
      <p:sp>
        <p:nvSpPr>
          <p:cNvPr id="293945" name="TextBox 1"/>
          <p:cNvSpPr txBox="1">
            <a:spLocks noChangeArrowheads="1"/>
          </p:cNvSpPr>
          <p:nvPr/>
        </p:nvSpPr>
        <p:spPr bwMode="auto">
          <a:xfrm>
            <a:off x="34528" y="3910957"/>
            <a:ext cx="5293437" cy="2451953"/>
          </a:xfrm>
          <a:prstGeom prst="rect">
            <a:avLst/>
          </a:prstGeom>
          <a:noFill/>
          <a:ln w="9525">
            <a:noFill/>
            <a:miter lim="800000"/>
            <a:headEnd/>
            <a:tailEnd/>
          </a:ln>
        </p:spPr>
        <p:txBody>
          <a:bodyPr wrap="none">
            <a:spAutoFit/>
          </a:bodyPr>
          <a:lstStyle/>
          <a:p>
            <a:pPr algn="ctr">
              <a:buClr>
                <a:srgbClr val="FF3300"/>
              </a:buClr>
            </a:pPr>
            <a:r>
              <a:rPr lang="en-US" altLang="ru-RU" sz="1400" dirty="0" smtClean="0">
                <a:solidFill>
                  <a:srgbClr val="C00000"/>
                </a:solidFill>
                <a:latin typeface="Arial" panose="020B0604020202020204" pitchFamily="34" charset="0"/>
                <a:ea typeface="Gungsuh"/>
                <a:cs typeface="Arial" panose="020B0604020202020204" pitchFamily="34" charset="0"/>
              </a:rPr>
              <a:t>Tasks:</a:t>
            </a:r>
            <a:endParaRPr lang="en-US" altLang="ru-RU" sz="1400" dirty="0">
              <a:solidFill>
                <a:srgbClr val="C00000"/>
              </a:solidFill>
              <a:latin typeface="Arial" panose="020B0604020202020204" pitchFamily="34" charset="0"/>
              <a:cs typeface="Arial" panose="020B0604020202020204" pitchFamily="34" charset="0"/>
            </a:endParaRPr>
          </a:p>
          <a:p>
            <a:pPr fontAlgn="base">
              <a:spcBef>
                <a:spcPct val="0"/>
              </a:spcBef>
              <a:spcAft>
                <a:spcPct val="0"/>
              </a:spcAft>
              <a:buClr>
                <a:srgbClr val="FF0000"/>
              </a:buClr>
            </a:pPr>
            <a:r>
              <a:rPr lang="en-US" altLang="ru-RU" sz="1400" b="1" dirty="0">
                <a:solidFill>
                  <a:srgbClr val="000090"/>
                </a:solidFill>
                <a:latin typeface="Arial" panose="020B0604020202020204" pitchFamily="34" charset="0"/>
                <a:cs typeface="Arial" panose="020B0604020202020204" pitchFamily="34" charset="0"/>
              </a:rPr>
              <a:t>Experiments at the extremely low (</a:t>
            </a:r>
            <a:r>
              <a:rPr lang="el-GR" altLang="ru-RU" sz="1400" b="1" dirty="0">
                <a:solidFill>
                  <a:srgbClr val="000090"/>
                </a:solidFill>
                <a:latin typeface="Arial" panose="020B0604020202020204" pitchFamily="34" charset="0"/>
                <a:cs typeface="Arial" panose="020B0604020202020204" pitchFamily="34" charset="0"/>
              </a:rPr>
              <a:t>σ</a:t>
            </a:r>
            <a:r>
              <a:rPr lang="en-US" altLang="ru-RU" sz="1400" b="1" dirty="0">
                <a:solidFill>
                  <a:srgbClr val="000090"/>
                </a:solidFill>
                <a:latin typeface="Arial" panose="020B0604020202020204" pitchFamily="34" charset="0"/>
                <a:cs typeface="Arial" panose="020B0604020202020204" pitchFamily="34" charset="0"/>
              </a:rPr>
              <a:t>&lt;100 fb) cross sections:</a:t>
            </a:r>
          </a:p>
          <a:p>
            <a:pPr marL="796925" indent="-339725" fontAlgn="base">
              <a:spcBef>
                <a:spcPct val="0"/>
              </a:spcBef>
              <a:spcAft>
                <a:spcPct val="0"/>
              </a:spcAft>
              <a:buClr>
                <a:srgbClr val="FF0000"/>
              </a:buClr>
              <a:buFont typeface="Arial" panose="020B0604020202020204" pitchFamily="34" charset="0"/>
              <a:buChar char="•"/>
            </a:pPr>
            <a:r>
              <a:rPr lang="en-US" altLang="ru-RU" sz="1400" dirty="0">
                <a:solidFill>
                  <a:srgbClr val="000090"/>
                </a:solidFill>
                <a:latin typeface="Arial" panose="020B0604020202020204" pitchFamily="34" charset="0"/>
                <a:cs typeface="Arial" panose="020B0604020202020204" pitchFamily="34" charset="0"/>
              </a:rPr>
              <a:t>Synthesis of new SHE in reactions with </a:t>
            </a:r>
            <a:r>
              <a:rPr lang="en-US" altLang="ru-RU" sz="1400" baseline="30000" dirty="0">
                <a:solidFill>
                  <a:srgbClr val="000090"/>
                </a:solidFill>
                <a:latin typeface="Arial" panose="020B0604020202020204" pitchFamily="34" charset="0"/>
                <a:cs typeface="Arial" panose="020B0604020202020204" pitchFamily="34" charset="0"/>
              </a:rPr>
              <a:t>50</a:t>
            </a:r>
            <a:r>
              <a:rPr lang="en-US" altLang="ru-RU" sz="1400" dirty="0">
                <a:solidFill>
                  <a:srgbClr val="000090"/>
                </a:solidFill>
                <a:latin typeface="Arial" panose="020B0604020202020204" pitchFamily="34" charset="0"/>
                <a:cs typeface="Arial" panose="020B0604020202020204" pitchFamily="34" charset="0"/>
              </a:rPr>
              <a:t>Ti, </a:t>
            </a:r>
            <a:r>
              <a:rPr lang="en-US" altLang="ru-RU" sz="1400" baseline="30000" dirty="0">
                <a:solidFill>
                  <a:srgbClr val="000090"/>
                </a:solidFill>
                <a:latin typeface="Arial" panose="020B0604020202020204" pitchFamily="34" charset="0"/>
                <a:cs typeface="Arial" panose="020B0604020202020204" pitchFamily="34" charset="0"/>
              </a:rPr>
              <a:t>54</a:t>
            </a:r>
            <a:r>
              <a:rPr lang="en-US" altLang="ru-RU" sz="1400" dirty="0">
                <a:solidFill>
                  <a:srgbClr val="000090"/>
                </a:solidFill>
                <a:latin typeface="Arial" panose="020B0604020202020204" pitchFamily="34" charset="0"/>
                <a:cs typeface="Arial" panose="020B0604020202020204" pitchFamily="34" charset="0"/>
              </a:rPr>
              <a:t>Cr ...;</a:t>
            </a:r>
          </a:p>
          <a:p>
            <a:pPr marL="796925" indent="-339725" fontAlgn="base">
              <a:spcBef>
                <a:spcPct val="0"/>
              </a:spcBef>
              <a:spcAft>
                <a:spcPct val="0"/>
              </a:spcAft>
              <a:buClr>
                <a:srgbClr val="FF0000"/>
              </a:buClr>
              <a:buFont typeface="Arial" panose="020B0604020202020204" pitchFamily="34" charset="0"/>
              <a:buChar char="•"/>
            </a:pPr>
            <a:r>
              <a:rPr lang="en-US" altLang="ru-RU" sz="1400" dirty="0">
                <a:solidFill>
                  <a:srgbClr val="000090"/>
                </a:solidFill>
                <a:latin typeface="Arial" panose="020B0604020202020204" pitchFamily="34" charset="0"/>
                <a:cs typeface="Arial" panose="020B0604020202020204" pitchFamily="34" charset="0"/>
              </a:rPr>
              <a:t>Synthesis of new isotopes of SHE;</a:t>
            </a:r>
          </a:p>
          <a:p>
            <a:pPr marL="796925" indent="-339725" fontAlgn="base">
              <a:spcBef>
                <a:spcPct val="0"/>
              </a:spcBef>
              <a:spcAft>
                <a:spcPct val="0"/>
              </a:spcAft>
              <a:buClr>
                <a:srgbClr val="FF0000"/>
              </a:buClr>
              <a:buFont typeface="Arial" panose="020B0604020202020204" pitchFamily="34" charset="0"/>
              <a:buChar char="•"/>
            </a:pPr>
            <a:r>
              <a:rPr lang="en-US" altLang="ru-RU" sz="1400" dirty="0">
                <a:solidFill>
                  <a:srgbClr val="000090"/>
                </a:solidFill>
                <a:latin typeface="Arial" panose="020B0604020202020204" pitchFamily="34" charset="0"/>
                <a:cs typeface="Arial" panose="020B0604020202020204" pitchFamily="34" charset="0"/>
              </a:rPr>
              <a:t>Study of decay properties of SHE;</a:t>
            </a:r>
          </a:p>
          <a:p>
            <a:pPr marL="796925" indent="-339725" fontAlgn="base">
              <a:spcBef>
                <a:spcPct val="0"/>
              </a:spcBef>
              <a:spcAft>
                <a:spcPct val="0"/>
              </a:spcAft>
              <a:buClr>
                <a:srgbClr val="FF0000"/>
              </a:buClr>
              <a:buFont typeface="Arial" panose="020B0604020202020204" pitchFamily="34" charset="0"/>
              <a:buChar char="•"/>
            </a:pPr>
            <a:r>
              <a:rPr lang="en-US" altLang="ru-RU" sz="1400" dirty="0">
                <a:solidFill>
                  <a:srgbClr val="000090"/>
                </a:solidFill>
                <a:latin typeface="Arial" panose="020B0604020202020204" pitchFamily="34" charset="0"/>
                <a:cs typeface="Arial" panose="020B0604020202020204" pitchFamily="34" charset="0"/>
              </a:rPr>
              <a:t>Study of excitation functions.</a:t>
            </a:r>
          </a:p>
          <a:p>
            <a:pPr fontAlgn="base">
              <a:spcBef>
                <a:spcPts val="1600"/>
              </a:spcBef>
              <a:spcAft>
                <a:spcPct val="0"/>
              </a:spcAft>
              <a:buClr>
                <a:srgbClr val="FF0000"/>
              </a:buClr>
            </a:pPr>
            <a:r>
              <a:rPr lang="en-US" altLang="ru-RU" sz="1400" b="1" dirty="0" smtClean="0">
                <a:solidFill>
                  <a:srgbClr val="000090"/>
                </a:solidFill>
                <a:latin typeface="Arial" panose="020B0604020202020204" pitchFamily="34" charset="0"/>
                <a:cs typeface="Arial" panose="020B0604020202020204" pitchFamily="34" charset="0"/>
              </a:rPr>
              <a:t>Experiments </a:t>
            </a:r>
            <a:r>
              <a:rPr lang="en-US" altLang="ru-RU" sz="1400" b="1" dirty="0">
                <a:solidFill>
                  <a:srgbClr val="000090"/>
                </a:solidFill>
                <a:latin typeface="Arial" panose="020B0604020202020204" pitchFamily="34" charset="0"/>
                <a:cs typeface="Arial" panose="020B0604020202020204" pitchFamily="34" charset="0"/>
              </a:rPr>
              <a:t>requiring high statistics:</a:t>
            </a:r>
          </a:p>
          <a:p>
            <a:pPr marL="796925" indent="-339725" fontAlgn="base">
              <a:spcBef>
                <a:spcPct val="0"/>
              </a:spcBef>
              <a:spcAft>
                <a:spcPct val="0"/>
              </a:spcAft>
              <a:buClr>
                <a:srgbClr val="FF0000"/>
              </a:buClr>
              <a:buFont typeface="Arial" panose="020B0604020202020204" pitchFamily="34" charset="0"/>
              <a:buChar char="•"/>
            </a:pPr>
            <a:r>
              <a:rPr lang="en-US" altLang="ru-RU" sz="1400" dirty="0">
                <a:solidFill>
                  <a:srgbClr val="000090"/>
                </a:solidFill>
                <a:latin typeface="Arial" panose="020B0604020202020204" pitchFamily="34" charset="0"/>
                <a:cs typeface="Arial" panose="020B0604020202020204" pitchFamily="34" charset="0"/>
              </a:rPr>
              <a:t>Nuclear spectroscopy of SHE;</a:t>
            </a:r>
          </a:p>
          <a:p>
            <a:pPr marL="796925" indent="-339725" fontAlgn="base">
              <a:spcBef>
                <a:spcPct val="0"/>
              </a:spcBef>
              <a:spcAft>
                <a:spcPct val="0"/>
              </a:spcAft>
              <a:buClr>
                <a:srgbClr val="FF0000"/>
              </a:buClr>
              <a:buFont typeface="Arial" panose="020B0604020202020204" pitchFamily="34" charset="0"/>
              <a:buChar char="•"/>
            </a:pPr>
            <a:r>
              <a:rPr lang="en-US" altLang="ru-RU" sz="1400" dirty="0">
                <a:solidFill>
                  <a:srgbClr val="000090"/>
                </a:solidFill>
                <a:latin typeface="Arial" panose="020B0604020202020204" pitchFamily="34" charset="0"/>
                <a:cs typeface="Arial" panose="020B0604020202020204" pitchFamily="34" charset="0"/>
              </a:rPr>
              <a:t>Precise mass measurements;</a:t>
            </a:r>
          </a:p>
          <a:p>
            <a:pPr marL="796925" indent="-339725" fontAlgn="base">
              <a:spcBef>
                <a:spcPct val="0"/>
              </a:spcBef>
              <a:spcAft>
                <a:spcPct val="0"/>
              </a:spcAft>
              <a:buClr>
                <a:srgbClr val="FF0000"/>
              </a:buClr>
              <a:buFont typeface="Arial" panose="020B0604020202020204" pitchFamily="34" charset="0"/>
              <a:buChar char="•"/>
            </a:pPr>
            <a:r>
              <a:rPr lang="en-US" altLang="ru-RU" sz="1400" dirty="0">
                <a:solidFill>
                  <a:srgbClr val="000090"/>
                </a:solidFill>
                <a:latin typeface="Arial" panose="020B0604020202020204" pitchFamily="34" charset="0"/>
                <a:cs typeface="Arial" panose="020B0604020202020204" pitchFamily="34" charset="0"/>
              </a:rPr>
              <a:t>Study of chemical properties of SHE.</a:t>
            </a:r>
          </a:p>
        </p:txBody>
      </p:sp>
      <p:sp>
        <p:nvSpPr>
          <p:cNvPr id="2" name="Прямоугольник 1"/>
          <p:cNvSpPr/>
          <p:nvPr/>
        </p:nvSpPr>
        <p:spPr>
          <a:xfrm>
            <a:off x="4860032" y="382084"/>
            <a:ext cx="3860151" cy="338554"/>
          </a:xfrm>
          <a:prstGeom prst="rect">
            <a:avLst/>
          </a:prstGeom>
        </p:spPr>
        <p:txBody>
          <a:bodyPr wrap="none">
            <a:spAutoFit/>
          </a:bodyPr>
          <a:lstStyle/>
          <a:p>
            <a:pPr>
              <a:buClr>
                <a:srgbClr val="FF3300"/>
              </a:buClr>
            </a:pPr>
            <a:r>
              <a:rPr lang="en-US" altLang="ru-RU" sz="1600" dirty="0" smtClean="0">
                <a:solidFill>
                  <a:srgbClr val="000090"/>
                </a:solidFill>
                <a:latin typeface="Arial" panose="020B0604020202020204" pitchFamily="34" charset="0"/>
                <a:cs typeface="Arial" panose="020B0604020202020204" pitchFamily="34" charset="0"/>
              </a:rPr>
              <a:t>SUPERHEAVY  ELEMENTS  FACTORY</a:t>
            </a:r>
          </a:p>
        </p:txBody>
      </p:sp>
      <p:sp>
        <p:nvSpPr>
          <p:cNvPr id="7" name="Объект 2"/>
          <p:cNvSpPr txBox="1">
            <a:spLocks/>
          </p:cNvSpPr>
          <p:nvPr/>
        </p:nvSpPr>
        <p:spPr>
          <a:xfrm>
            <a:off x="4499992" y="5013176"/>
            <a:ext cx="4581474" cy="1915745"/>
          </a:xfrm>
          <a:prstGeom prst="rect">
            <a:avLst/>
          </a:prstGeom>
        </p:spPr>
        <p:txBody>
          <a:bodyPr vert="horz" lIns="91440" tIns="45720" rIns="91440" bIns="45720" rtlCol="0" anchorCtr="1">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rgbClr val="FF3300"/>
              </a:buClr>
              <a:buNone/>
            </a:pPr>
            <a:r>
              <a:rPr lang="en-US" altLang="ru-RU" sz="1400" dirty="0">
                <a:solidFill>
                  <a:srgbClr val="C00000"/>
                </a:solidFill>
                <a:latin typeface="Arial" panose="020B0604020202020204" pitchFamily="34" charset="0"/>
                <a:cs typeface="Arial" panose="020B0604020202020204" pitchFamily="34" charset="0"/>
              </a:rPr>
              <a:t>Main setups:</a:t>
            </a:r>
          </a:p>
          <a:p>
            <a:pPr>
              <a:lnSpc>
                <a:spcPct val="100000"/>
              </a:lnSpc>
              <a:spcBef>
                <a:spcPts val="0"/>
              </a:spcBef>
              <a:buClr>
                <a:srgbClr val="FF3300"/>
              </a:buClr>
            </a:pPr>
            <a:r>
              <a:rPr lang="en-US" altLang="ru-RU" sz="1400" dirty="0" smtClean="0">
                <a:solidFill>
                  <a:srgbClr val="000090"/>
                </a:solidFill>
                <a:latin typeface="Arial" panose="020B0604020202020204" pitchFamily="34" charset="0"/>
                <a:cs typeface="Arial" panose="020B0604020202020204" pitchFamily="34" charset="0"/>
              </a:rPr>
              <a:t>Gas-filled recoil separator (</a:t>
            </a:r>
            <a:r>
              <a:rPr lang="en-US" sz="1400" dirty="0" smtClean="0">
                <a:solidFill>
                  <a:srgbClr val="000090"/>
                </a:solidFill>
                <a:latin typeface="Arial" panose="020B0604020202020204" pitchFamily="34" charset="0"/>
                <a:cs typeface="Arial" panose="020B0604020202020204" pitchFamily="34" charset="0"/>
              </a:rPr>
              <a:t>DGFRS-II</a:t>
            </a:r>
            <a:r>
              <a:rPr lang="en-US" altLang="ru-RU" sz="1400" dirty="0" smtClean="0">
                <a:solidFill>
                  <a:srgbClr val="000090"/>
                </a:solidFill>
                <a:latin typeface="Arial" panose="020B0604020202020204" pitchFamily="34" charset="0"/>
                <a:cs typeface="Arial" panose="020B0604020202020204" pitchFamily="34" charset="0"/>
              </a:rPr>
              <a:t>);</a:t>
            </a:r>
          </a:p>
          <a:p>
            <a:pPr>
              <a:lnSpc>
                <a:spcPct val="100000"/>
              </a:lnSpc>
              <a:spcBef>
                <a:spcPts val="0"/>
              </a:spcBef>
              <a:buClr>
                <a:srgbClr val="FF3300"/>
              </a:buClr>
            </a:pPr>
            <a:r>
              <a:rPr lang="en-US" altLang="ru-RU" sz="1400" dirty="0" err="1" smtClean="0">
                <a:solidFill>
                  <a:srgbClr val="000090"/>
                </a:solidFill>
                <a:latin typeface="Arial" panose="020B0604020202020204" pitchFamily="34" charset="0"/>
                <a:cs typeface="Arial" panose="020B0604020202020204" pitchFamily="34" charset="0"/>
              </a:rPr>
              <a:t>Preseparator</a:t>
            </a:r>
            <a:r>
              <a:rPr lang="en-US" altLang="ru-RU" sz="1400" dirty="0" smtClean="0">
                <a:solidFill>
                  <a:srgbClr val="000090"/>
                </a:solidFill>
                <a:latin typeface="Arial" panose="020B0604020202020204" pitchFamily="34" charset="0"/>
                <a:cs typeface="Arial" panose="020B0604020202020204" pitchFamily="34" charset="0"/>
              </a:rPr>
              <a:t> for chemical investigations;</a:t>
            </a:r>
          </a:p>
          <a:p>
            <a:pPr>
              <a:lnSpc>
                <a:spcPct val="100000"/>
              </a:lnSpc>
              <a:spcBef>
                <a:spcPts val="0"/>
              </a:spcBef>
              <a:buClr>
                <a:srgbClr val="FF3300"/>
              </a:buClr>
            </a:pPr>
            <a:r>
              <a:rPr lang="en-US" sz="1400" dirty="0" smtClean="0">
                <a:solidFill>
                  <a:srgbClr val="000090"/>
                </a:solidFill>
                <a:latin typeface="Arial" panose="020B0604020202020204" pitchFamily="34" charset="0"/>
                <a:cs typeface="Arial" panose="020B0604020202020204" pitchFamily="34" charset="0"/>
              </a:rPr>
              <a:t>Separator for Heavy Element Spectroscopy: velocity filter SHELS – </a:t>
            </a:r>
            <a:r>
              <a:rPr lang="en-US" sz="1400" i="1" dirty="0" smtClean="0">
                <a:solidFill>
                  <a:srgbClr val="000090"/>
                </a:solidFill>
                <a:latin typeface="Arial" panose="020B0604020202020204" pitchFamily="34" charset="0"/>
                <a:cs typeface="Arial" panose="020B0604020202020204" pitchFamily="34" charset="0"/>
              </a:rPr>
              <a:t>from U-400</a:t>
            </a:r>
            <a:r>
              <a:rPr lang="en-US" altLang="ru-RU" sz="1400" dirty="0" smtClean="0">
                <a:solidFill>
                  <a:srgbClr val="000090"/>
                </a:solidFill>
                <a:latin typeface="Arial" panose="020B0604020202020204" pitchFamily="34" charset="0"/>
                <a:cs typeface="Arial" panose="020B0604020202020204" pitchFamily="34" charset="0"/>
              </a:rPr>
              <a:t>;</a:t>
            </a:r>
          </a:p>
          <a:p>
            <a:pPr>
              <a:lnSpc>
                <a:spcPct val="100000"/>
              </a:lnSpc>
              <a:spcBef>
                <a:spcPts val="0"/>
              </a:spcBef>
              <a:buClr>
                <a:srgbClr val="FF3300"/>
              </a:buClr>
            </a:pPr>
            <a:r>
              <a:rPr lang="en-US" sz="1400" dirty="0">
                <a:solidFill>
                  <a:srgbClr val="000090"/>
                </a:solidFill>
                <a:latin typeface="Arial" panose="020B0604020202020204" pitchFamily="34" charset="0"/>
                <a:cs typeface="Arial" panose="020B0604020202020204" pitchFamily="34" charset="0"/>
              </a:rPr>
              <a:t>Mass Analyzer of </a:t>
            </a:r>
            <a:r>
              <a:rPr lang="en-US" sz="1400" dirty="0" err="1">
                <a:solidFill>
                  <a:srgbClr val="000090"/>
                </a:solidFill>
                <a:latin typeface="Arial" panose="020B0604020202020204" pitchFamily="34" charset="0"/>
                <a:cs typeface="Arial" panose="020B0604020202020204" pitchFamily="34" charset="0"/>
              </a:rPr>
              <a:t>SuperHeavy</a:t>
            </a:r>
            <a:r>
              <a:rPr lang="en-US" sz="1400" dirty="0">
                <a:solidFill>
                  <a:srgbClr val="000090"/>
                </a:solidFill>
                <a:latin typeface="Arial" panose="020B0604020202020204" pitchFamily="34" charset="0"/>
                <a:cs typeface="Arial" panose="020B0604020202020204" pitchFamily="34" charset="0"/>
              </a:rPr>
              <a:t> Atoms (MASHA</a:t>
            </a:r>
            <a:r>
              <a:rPr lang="en-US" sz="1400" dirty="0" smtClean="0">
                <a:solidFill>
                  <a:srgbClr val="000090"/>
                </a:solidFill>
                <a:latin typeface="Arial" panose="020B0604020202020204" pitchFamily="34" charset="0"/>
                <a:cs typeface="Arial" panose="020B0604020202020204" pitchFamily="34" charset="0"/>
              </a:rPr>
              <a:t>) – </a:t>
            </a:r>
            <a:r>
              <a:rPr lang="en-US" sz="1400" i="1" dirty="0" smtClean="0">
                <a:solidFill>
                  <a:srgbClr val="000090"/>
                </a:solidFill>
                <a:latin typeface="Arial" panose="020B0604020202020204" pitchFamily="34" charset="0"/>
                <a:cs typeface="Arial" panose="020B0604020202020204" pitchFamily="34" charset="0"/>
              </a:rPr>
              <a:t>from</a:t>
            </a:r>
            <a:r>
              <a:rPr lang="en-US" sz="1400" dirty="0" smtClean="0">
                <a:solidFill>
                  <a:srgbClr val="000090"/>
                </a:solidFill>
                <a:latin typeface="Arial" panose="020B0604020202020204" pitchFamily="34" charset="0"/>
                <a:cs typeface="Arial" panose="020B0604020202020204" pitchFamily="34" charset="0"/>
              </a:rPr>
              <a:t> </a:t>
            </a:r>
            <a:r>
              <a:rPr lang="en-US" sz="1400" i="1" dirty="0" smtClean="0">
                <a:solidFill>
                  <a:srgbClr val="000090"/>
                </a:solidFill>
                <a:latin typeface="Arial" panose="020B0604020202020204" pitchFamily="34" charset="0"/>
                <a:cs typeface="Arial" panose="020B0604020202020204" pitchFamily="34" charset="0"/>
              </a:rPr>
              <a:t>U-400M</a:t>
            </a:r>
          </a:p>
          <a:p>
            <a:pPr>
              <a:lnSpc>
                <a:spcPct val="100000"/>
              </a:lnSpc>
              <a:spcBef>
                <a:spcPts val="0"/>
              </a:spcBef>
              <a:buClr>
                <a:srgbClr val="FF3300"/>
              </a:buClr>
            </a:pPr>
            <a:r>
              <a:rPr lang="en-US" altLang="ru-RU" sz="1400" dirty="0" smtClean="0">
                <a:solidFill>
                  <a:srgbClr val="000090"/>
                </a:solidFill>
                <a:latin typeface="Arial" panose="020B0604020202020204" pitchFamily="34" charset="0"/>
                <a:cs typeface="Arial" panose="020B0604020202020204" pitchFamily="34" charset="0"/>
              </a:rPr>
              <a:t>Channels reserved for external users</a:t>
            </a:r>
            <a:endParaRPr lang="en-US" altLang="ru-RU" sz="1400" dirty="0">
              <a:solidFill>
                <a:srgbClr val="000090"/>
              </a:solidFill>
              <a:latin typeface="Arial" panose="020B0604020202020204" pitchFamily="34" charset="0"/>
              <a:cs typeface="Arial" panose="020B0604020202020204" pitchFamily="34" charset="0"/>
            </a:endParaRPr>
          </a:p>
        </p:txBody>
      </p:sp>
      <p:graphicFrame>
        <p:nvGraphicFramePr>
          <p:cNvPr id="9" name="Group 58"/>
          <p:cNvGraphicFramePr>
            <a:graphicFrameLocks noGrp="1"/>
          </p:cNvGraphicFramePr>
          <p:nvPr>
            <p:extLst/>
          </p:nvPr>
        </p:nvGraphicFramePr>
        <p:xfrm>
          <a:off x="6516216" y="809310"/>
          <a:ext cx="2541285" cy="4185889"/>
        </p:xfrm>
        <a:graphic>
          <a:graphicData uri="http://schemas.openxmlformats.org/drawingml/2006/table">
            <a:tbl>
              <a:tblPr>
                <a:tableStyleId>{69CF1AB2-1976-4502-BF36-3FF5EA218861}</a:tableStyleId>
              </a:tblPr>
              <a:tblGrid>
                <a:gridCol w="576064"/>
                <a:gridCol w="879334"/>
                <a:gridCol w="1085887"/>
              </a:tblGrid>
              <a:tr h="288580">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ru-RU" sz="1400" dirty="0" smtClean="0">
                          <a:solidFill>
                            <a:srgbClr val="C00000"/>
                          </a:solidFill>
                          <a:latin typeface="Arial" panose="020B0604020202020204" pitchFamily="34" charset="0"/>
                          <a:ea typeface="Gungsuh"/>
                          <a:cs typeface="Arial" panose="020B0604020202020204" pitchFamily="34" charset="0"/>
                        </a:rPr>
                        <a:t>Beams (examples)</a:t>
                      </a:r>
                      <a:endPar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68600" marR="68600" marT="45734" marB="45734" horzOverflow="overflow"/>
                </a:tc>
                <a:tc hMerge="1">
                  <a:txBody>
                    <a:bodyPr/>
                    <a:lstStyle/>
                    <a:p>
                      <a:endParaRPr lang="ru-RU"/>
                    </a:p>
                  </a:txBody>
                  <a:tcPr/>
                </a:tc>
                <a:tc hMerge="1">
                  <a:txBody>
                    <a:bodyPr/>
                    <a:lstStyle/>
                    <a:p>
                      <a:endParaRPr lang="ru-RU"/>
                    </a:p>
                  </a:txBody>
                  <a:tcPr/>
                </a:tc>
              </a:tr>
              <a:tr h="73156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u="none" strike="noStrike" cap="none" normalizeH="0" baseline="0" dirty="0" smtClean="0">
                          <a:ln>
                            <a:noFill/>
                          </a:ln>
                          <a:solidFill>
                            <a:srgbClr val="C00000"/>
                          </a:solidFill>
                          <a:effectLst/>
                          <a:latin typeface="Arial" panose="020B0604020202020204" pitchFamily="34" charset="0"/>
                          <a:cs typeface="Arial" panose="020B0604020202020204" pitchFamily="34" charset="0"/>
                        </a:rPr>
                        <a:t>Ion</a:t>
                      </a:r>
                      <a:endParaRPr kumimoji="0" lang="en-US" sz="1400" b="0" i="0" u="none" strike="noStrike" cap="none" normalizeH="0" baseline="0" dirty="0" smtClean="0">
                        <a:ln>
                          <a:noFill/>
                        </a:ln>
                        <a:solidFill>
                          <a:srgbClr val="C00000"/>
                        </a:solidFill>
                        <a:effectLst/>
                        <a:latin typeface="Arial" panose="020B0604020202020204" pitchFamily="34" charset="0"/>
                        <a:cs typeface="Arial" panose="020B0604020202020204" pitchFamily="34" charset="0"/>
                      </a:endParaRPr>
                    </a:p>
                  </a:txBody>
                  <a:tcPr marL="68600" marR="68600"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u="none" strike="noStrike" cap="none" normalizeH="0" baseline="0" dirty="0" smtClean="0">
                          <a:ln>
                            <a:noFill/>
                          </a:ln>
                          <a:solidFill>
                            <a:srgbClr val="C00000"/>
                          </a:solidFill>
                          <a:effectLst/>
                          <a:latin typeface="Arial" panose="020B0604020202020204" pitchFamily="34" charset="0"/>
                          <a:cs typeface="Arial" panose="020B0604020202020204" pitchFamily="34" charset="0"/>
                        </a:rPr>
                        <a:t>Ion energy [MeV/A]</a:t>
                      </a:r>
                      <a:endParaRPr kumimoji="0" lang="ru-RU" sz="1400" b="0" u="none" strike="noStrike" cap="none" normalizeH="0" baseline="0" dirty="0" smtClean="0">
                        <a:ln>
                          <a:noFill/>
                        </a:ln>
                        <a:solidFill>
                          <a:srgbClr val="C00000"/>
                        </a:solidFill>
                        <a:effectLst/>
                        <a:latin typeface="Arial" panose="020B0604020202020204" pitchFamily="34" charset="0"/>
                        <a:cs typeface="Arial" panose="020B0604020202020204" pitchFamily="34" charset="0"/>
                      </a:endParaRPr>
                    </a:p>
                  </a:txBody>
                  <a:tcPr marL="68600" marR="68600"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u="none" strike="noStrike" cap="none" normalizeH="0" baseline="0" dirty="0" smtClean="0">
                          <a:ln>
                            <a:noFill/>
                          </a:ln>
                          <a:solidFill>
                            <a:srgbClr val="C00000"/>
                          </a:solidFill>
                          <a:effectLst/>
                          <a:latin typeface="Arial" panose="020B0604020202020204" pitchFamily="34" charset="0"/>
                          <a:cs typeface="Arial" panose="020B0604020202020204" pitchFamily="34" charset="0"/>
                        </a:rPr>
                        <a:t>Estimated output intensity [</a:t>
                      </a:r>
                      <a:r>
                        <a:rPr kumimoji="0" lang="en-US" sz="1400" b="0" u="none" strike="noStrike" cap="none" normalizeH="0" baseline="0" dirty="0" err="1" smtClean="0">
                          <a:ln>
                            <a:noFill/>
                          </a:ln>
                          <a:solidFill>
                            <a:srgbClr val="C00000"/>
                          </a:solidFill>
                          <a:effectLst/>
                          <a:latin typeface="Arial" panose="020B0604020202020204" pitchFamily="34" charset="0"/>
                          <a:cs typeface="Arial" panose="020B0604020202020204" pitchFamily="34" charset="0"/>
                        </a:rPr>
                        <a:t>pps</a:t>
                      </a:r>
                      <a:r>
                        <a:rPr kumimoji="0" lang="en-US" sz="1400" b="0" u="none" strike="noStrike" cap="none" normalizeH="0" baseline="0" dirty="0" smtClean="0">
                          <a:ln>
                            <a:noFill/>
                          </a:ln>
                          <a:solidFill>
                            <a:srgbClr val="C00000"/>
                          </a:solidFill>
                          <a:effectLst/>
                          <a:latin typeface="Arial" panose="020B0604020202020204" pitchFamily="34" charset="0"/>
                          <a:cs typeface="Arial" panose="020B0604020202020204" pitchFamily="34" charset="0"/>
                        </a:rPr>
                        <a:t>]</a:t>
                      </a:r>
                      <a:endParaRPr kumimoji="0" lang="en-US" sz="1400" b="0" i="0" u="none" strike="noStrike" cap="none" normalizeH="0" baseline="0" dirty="0" smtClean="0">
                        <a:ln>
                          <a:noFill/>
                        </a:ln>
                        <a:solidFill>
                          <a:srgbClr val="C00000"/>
                        </a:solidFill>
                        <a:effectLst/>
                        <a:latin typeface="Arial" panose="020B0604020202020204" pitchFamily="34" charset="0"/>
                        <a:cs typeface="Arial" panose="020B0604020202020204" pitchFamily="34" charset="0"/>
                      </a:endParaRPr>
                    </a:p>
                  </a:txBody>
                  <a:tcPr marL="68600" marR="68600" marT="45734" marB="45734" horzOverflow="overflow"/>
                </a:tc>
              </a:tr>
              <a:tr h="2631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7</a:t>
                      </a: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Li</a:t>
                      </a:r>
                    </a:p>
                  </a:txBody>
                  <a:tcPr marL="68600" marR="68600"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smtClean="0">
                          <a:ln>
                            <a:noFill/>
                          </a:ln>
                          <a:solidFill>
                            <a:srgbClr val="002060"/>
                          </a:solidFill>
                          <a:effectLst/>
                          <a:latin typeface="Arial" panose="020B0604020202020204" pitchFamily="34" charset="0"/>
                          <a:cs typeface="Arial" panose="020B0604020202020204" pitchFamily="34" charset="0"/>
                        </a:rPr>
                        <a:t>4</a:t>
                      </a:r>
                    </a:p>
                  </a:txBody>
                  <a:tcPr marL="68600" marR="68600"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smtClean="0">
                          <a:ln>
                            <a:noFill/>
                          </a:ln>
                          <a:solidFill>
                            <a:srgbClr val="002060"/>
                          </a:solidFill>
                          <a:effectLst/>
                          <a:latin typeface="Arial" panose="020B0604020202020204" pitchFamily="34" charset="0"/>
                          <a:cs typeface="Arial" panose="020B0604020202020204" pitchFamily="34" charset="0"/>
                        </a:rPr>
                        <a:t>1×10</a:t>
                      </a:r>
                      <a:r>
                        <a:rPr kumimoji="0" lang="en-GB" sz="1400" b="0" i="0" u="none" strike="noStrike" cap="none" normalizeH="0" baseline="30000" smtClean="0">
                          <a:ln>
                            <a:noFill/>
                          </a:ln>
                          <a:solidFill>
                            <a:srgbClr val="002060"/>
                          </a:solidFill>
                          <a:effectLst/>
                          <a:latin typeface="Arial" panose="020B0604020202020204" pitchFamily="34" charset="0"/>
                          <a:cs typeface="Arial" panose="020B0604020202020204" pitchFamily="34" charset="0"/>
                        </a:rPr>
                        <a:t>14</a:t>
                      </a:r>
                      <a:endParaRPr kumimoji="0" lang="en-GB" sz="1400" b="0" i="0" u="none" strike="noStrike" cap="none" normalizeH="0" baseline="3000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600" marR="68600" marT="45733" marB="45733" horzOverflow="overflow"/>
                </a:tc>
              </a:tr>
              <a:tr h="2631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18</a:t>
                      </a: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O</a:t>
                      </a:r>
                    </a:p>
                  </a:txBody>
                  <a:tcPr marL="68600" marR="68600"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8</a:t>
                      </a:r>
                    </a:p>
                  </a:txBody>
                  <a:tcPr marL="68600" marR="68600"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smtClean="0">
                          <a:ln>
                            <a:noFill/>
                          </a:ln>
                          <a:solidFill>
                            <a:srgbClr val="002060"/>
                          </a:solidFill>
                          <a:effectLst/>
                          <a:latin typeface="Arial" panose="020B0604020202020204" pitchFamily="34" charset="0"/>
                          <a:cs typeface="Arial" panose="020B0604020202020204" pitchFamily="34" charset="0"/>
                        </a:rPr>
                        <a:t>1×10</a:t>
                      </a:r>
                      <a:r>
                        <a:rPr kumimoji="0" lang="en-GB" sz="1400" b="0" i="0" u="none" strike="noStrike" cap="none" normalizeH="0" baseline="30000" smtClean="0">
                          <a:ln>
                            <a:noFill/>
                          </a:ln>
                          <a:solidFill>
                            <a:srgbClr val="002060"/>
                          </a:solidFill>
                          <a:effectLst/>
                          <a:latin typeface="Arial" panose="020B0604020202020204" pitchFamily="34" charset="0"/>
                          <a:cs typeface="Arial" panose="020B0604020202020204" pitchFamily="34" charset="0"/>
                        </a:rPr>
                        <a:t>14</a:t>
                      </a:r>
                      <a:endParaRPr kumimoji="0" lang="en-GB" sz="1400" b="0" i="0" u="none" strike="noStrike" cap="none" normalizeH="0" baseline="3000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600" marR="68600" marT="45733" marB="45733" horzOverflow="overflow"/>
                </a:tc>
              </a:tr>
              <a:tr h="2631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30000" smtClean="0">
                          <a:ln>
                            <a:noFill/>
                          </a:ln>
                          <a:solidFill>
                            <a:srgbClr val="002060"/>
                          </a:solidFill>
                          <a:effectLst/>
                          <a:latin typeface="Arial" panose="020B0604020202020204" pitchFamily="34" charset="0"/>
                          <a:cs typeface="Arial" panose="020B0604020202020204" pitchFamily="34" charset="0"/>
                        </a:rPr>
                        <a:t>40</a:t>
                      </a:r>
                      <a:r>
                        <a:rPr kumimoji="0" lang="en-US" sz="1400" b="0" i="0" u="none" strike="noStrike" cap="none" normalizeH="0" baseline="0" smtClean="0">
                          <a:ln>
                            <a:noFill/>
                          </a:ln>
                          <a:solidFill>
                            <a:srgbClr val="002060"/>
                          </a:solidFill>
                          <a:effectLst/>
                          <a:latin typeface="Arial" panose="020B0604020202020204" pitchFamily="34" charset="0"/>
                          <a:cs typeface="Arial" panose="020B0604020202020204" pitchFamily="34" charset="0"/>
                        </a:rPr>
                        <a:t>Ar</a:t>
                      </a:r>
                    </a:p>
                  </a:txBody>
                  <a:tcPr marL="68600" marR="68600"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6</a:t>
                      </a:r>
                    </a:p>
                  </a:txBody>
                  <a:tcPr marL="68600" marR="68600"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6×10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13</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600" marR="68600" marT="45733" marB="45733" horzOverflow="overflow"/>
                </a:tc>
              </a:tr>
              <a:tr h="2631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30000" smtClean="0">
                          <a:ln>
                            <a:noFill/>
                          </a:ln>
                          <a:solidFill>
                            <a:srgbClr val="002060"/>
                          </a:solidFill>
                          <a:effectLst/>
                          <a:latin typeface="Arial" panose="020B0604020202020204" pitchFamily="34" charset="0"/>
                          <a:cs typeface="Arial" panose="020B0604020202020204" pitchFamily="34" charset="0"/>
                        </a:rPr>
                        <a:t>48</a:t>
                      </a:r>
                      <a:r>
                        <a:rPr kumimoji="0" lang="en-US" sz="1400" b="0" i="0" u="none" strike="noStrike" cap="none" normalizeH="0" baseline="0" smtClean="0">
                          <a:ln>
                            <a:noFill/>
                          </a:ln>
                          <a:solidFill>
                            <a:srgbClr val="002060"/>
                          </a:solidFill>
                          <a:effectLst/>
                          <a:latin typeface="Arial" panose="020B0604020202020204" pitchFamily="34" charset="0"/>
                          <a:cs typeface="Arial" panose="020B0604020202020204" pitchFamily="34" charset="0"/>
                        </a:rPr>
                        <a:t>Ca</a:t>
                      </a:r>
                    </a:p>
                  </a:txBody>
                  <a:tcPr marL="68600" marR="68600"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6</a:t>
                      </a:r>
                    </a:p>
                  </a:txBody>
                  <a:tcPr marL="68600" marR="68600"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6×10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13</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600" marR="68600" marT="45733" marB="45733" horzOverflow="overflow"/>
                </a:tc>
              </a:tr>
              <a:tr h="2631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30000" smtClean="0">
                          <a:ln>
                            <a:noFill/>
                          </a:ln>
                          <a:solidFill>
                            <a:srgbClr val="002060"/>
                          </a:solidFill>
                          <a:effectLst/>
                          <a:latin typeface="Arial" panose="020B0604020202020204" pitchFamily="34" charset="0"/>
                          <a:cs typeface="Arial" panose="020B0604020202020204" pitchFamily="34" charset="0"/>
                        </a:rPr>
                        <a:t>54</a:t>
                      </a:r>
                      <a:r>
                        <a:rPr kumimoji="0" lang="en-US" sz="1400" b="0" i="0" u="none" strike="noStrike" cap="none" normalizeH="0" baseline="0" smtClean="0">
                          <a:ln>
                            <a:noFill/>
                          </a:ln>
                          <a:solidFill>
                            <a:srgbClr val="002060"/>
                          </a:solidFill>
                          <a:effectLst/>
                          <a:latin typeface="Arial" panose="020B0604020202020204" pitchFamily="34" charset="0"/>
                          <a:cs typeface="Arial" panose="020B0604020202020204" pitchFamily="34" charset="0"/>
                        </a:rPr>
                        <a:t>Cr</a:t>
                      </a:r>
                    </a:p>
                  </a:txBody>
                  <a:tcPr marL="68600" marR="68600"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6</a:t>
                      </a:r>
                    </a:p>
                  </a:txBody>
                  <a:tcPr marL="68600" marR="68600"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2×10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13</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600" marR="68600" marT="45733" marB="45733" horzOverflow="overflow"/>
                </a:tc>
              </a:tr>
              <a:tr h="2360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30000" smtClean="0">
                          <a:ln>
                            <a:noFill/>
                          </a:ln>
                          <a:solidFill>
                            <a:srgbClr val="002060"/>
                          </a:solidFill>
                          <a:effectLst/>
                          <a:latin typeface="Arial" panose="020B0604020202020204" pitchFamily="34" charset="0"/>
                          <a:cs typeface="Arial" panose="020B0604020202020204" pitchFamily="34" charset="0"/>
                        </a:rPr>
                        <a:t>58</a:t>
                      </a:r>
                      <a:r>
                        <a:rPr kumimoji="0" lang="en-US" sz="1400" b="0" i="0" u="none" strike="noStrike" cap="none" normalizeH="0" baseline="0" smtClean="0">
                          <a:ln>
                            <a:noFill/>
                          </a:ln>
                          <a:solidFill>
                            <a:srgbClr val="002060"/>
                          </a:solidFill>
                          <a:effectLst/>
                          <a:latin typeface="Arial" panose="020B0604020202020204" pitchFamily="34" charset="0"/>
                          <a:cs typeface="Arial" panose="020B0604020202020204" pitchFamily="34" charset="0"/>
                        </a:rPr>
                        <a:t>Fe</a:t>
                      </a:r>
                    </a:p>
                  </a:txBody>
                  <a:tcPr marL="68600" marR="68600"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6</a:t>
                      </a:r>
                    </a:p>
                  </a:txBody>
                  <a:tcPr marL="68600" marR="68600"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1×10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13</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600" marR="68600" marT="45733" marB="45733" horzOverflow="overflow"/>
                </a:tc>
              </a:tr>
              <a:tr h="401186">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30000" smtClean="0">
                          <a:ln>
                            <a:noFill/>
                          </a:ln>
                          <a:solidFill>
                            <a:srgbClr val="002060"/>
                          </a:solidFill>
                          <a:effectLst/>
                          <a:latin typeface="Arial" panose="020B0604020202020204" pitchFamily="34" charset="0"/>
                          <a:cs typeface="Arial" panose="020B0604020202020204" pitchFamily="34" charset="0"/>
                        </a:rPr>
                        <a:t>124</a:t>
                      </a:r>
                      <a:r>
                        <a:rPr kumimoji="0" lang="en-US" sz="1400" b="0" i="0" u="none" strike="noStrike" cap="none" normalizeH="0" baseline="0" smtClean="0">
                          <a:ln>
                            <a:noFill/>
                          </a:ln>
                          <a:solidFill>
                            <a:srgbClr val="002060"/>
                          </a:solidFill>
                          <a:effectLst/>
                          <a:latin typeface="Arial" panose="020B0604020202020204" pitchFamily="34" charset="0"/>
                          <a:cs typeface="Arial" panose="020B0604020202020204" pitchFamily="34" charset="0"/>
                        </a:rPr>
                        <a:t>Sn</a:t>
                      </a:r>
                    </a:p>
                  </a:txBody>
                  <a:tcPr marL="68600" marR="68600"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6</a:t>
                      </a:r>
                    </a:p>
                  </a:txBody>
                  <a:tcPr marL="68600" marR="68600"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2×10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12</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600" marR="68600" marT="45733" marB="45733" horzOverflow="overflow"/>
                </a:tc>
              </a:tr>
              <a:tr h="401186">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30000" smtClean="0">
                          <a:ln>
                            <a:noFill/>
                          </a:ln>
                          <a:solidFill>
                            <a:srgbClr val="002060"/>
                          </a:solidFill>
                          <a:effectLst/>
                          <a:latin typeface="Arial" panose="020B0604020202020204" pitchFamily="34" charset="0"/>
                          <a:cs typeface="Arial" panose="020B0604020202020204" pitchFamily="34" charset="0"/>
                        </a:rPr>
                        <a:t>136</a:t>
                      </a:r>
                      <a:r>
                        <a:rPr kumimoji="0" lang="en-US" sz="1400" b="0" i="0" u="none" strike="noStrike" cap="none" normalizeH="0" baseline="0" smtClean="0">
                          <a:ln>
                            <a:noFill/>
                          </a:ln>
                          <a:solidFill>
                            <a:srgbClr val="002060"/>
                          </a:solidFill>
                          <a:effectLst/>
                          <a:latin typeface="Arial" panose="020B0604020202020204" pitchFamily="34" charset="0"/>
                          <a:cs typeface="Arial" panose="020B0604020202020204" pitchFamily="34" charset="0"/>
                        </a:rPr>
                        <a:t>Xe</a:t>
                      </a:r>
                    </a:p>
                  </a:txBody>
                  <a:tcPr marL="68600" marR="68600"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2060"/>
                          </a:solidFill>
                          <a:effectLst/>
                          <a:latin typeface="Arial" panose="020B0604020202020204" pitchFamily="34" charset="0"/>
                          <a:cs typeface="Arial" panose="020B0604020202020204" pitchFamily="34" charset="0"/>
                        </a:rPr>
                        <a:t>6</a:t>
                      </a:r>
                      <a:endPar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600" marR="68600"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1×10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14</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600" marR="68600" marT="45733" marB="45733" horzOverflow="overflow"/>
                </a:tc>
              </a:tr>
              <a:tr h="2360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30000" smtClean="0">
                          <a:ln>
                            <a:noFill/>
                          </a:ln>
                          <a:solidFill>
                            <a:srgbClr val="002060"/>
                          </a:solidFill>
                          <a:effectLst/>
                          <a:latin typeface="Arial" panose="020B0604020202020204" pitchFamily="34" charset="0"/>
                          <a:cs typeface="Arial" panose="020B0604020202020204" pitchFamily="34" charset="0"/>
                        </a:rPr>
                        <a:t>238</a:t>
                      </a:r>
                      <a:r>
                        <a:rPr kumimoji="0" lang="en-US" sz="1400" b="0" i="0" u="none" strike="noStrike" cap="none" normalizeH="0" baseline="0" smtClean="0">
                          <a:ln>
                            <a:noFill/>
                          </a:ln>
                          <a:solidFill>
                            <a:srgbClr val="002060"/>
                          </a:solidFill>
                          <a:effectLst/>
                          <a:latin typeface="Arial" panose="020B0604020202020204" pitchFamily="34" charset="0"/>
                          <a:cs typeface="Arial" panose="020B0604020202020204" pitchFamily="34" charset="0"/>
                        </a:rPr>
                        <a:t>U</a:t>
                      </a:r>
                    </a:p>
                  </a:txBody>
                  <a:tcPr marL="68600" marR="68600"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7</a:t>
                      </a:r>
                      <a:endPar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600" marR="68600"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5×10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10</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600" marR="68600" marT="45733" marB="45733" horzOverflow="overflow"/>
                </a:tc>
              </a:tr>
            </a:tbl>
          </a:graphicData>
        </a:graphic>
      </p:graphicFrame>
      <p:sp>
        <p:nvSpPr>
          <p:cNvPr id="4" name="Прямоугольник 3"/>
          <p:cNvSpPr/>
          <p:nvPr/>
        </p:nvSpPr>
        <p:spPr>
          <a:xfrm>
            <a:off x="364613" y="3060703"/>
            <a:ext cx="3327962" cy="307777"/>
          </a:xfrm>
          <a:prstGeom prst="rect">
            <a:avLst/>
          </a:prstGeom>
        </p:spPr>
        <p:txBody>
          <a:bodyPr wrap="square">
            <a:spAutoFit/>
          </a:bodyPr>
          <a:lstStyle/>
          <a:p>
            <a:pPr>
              <a:lnSpc>
                <a:spcPct val="100000"/>
              </a:lnSpc>
              <a:spcBef>
                <a:spcPts val="0"/>
              </a:spcBef>
              <a:buClr>
                <a:srgbClr val="FF3300"/>
              </a:buClr>
            </a:pPr>
            <a:r>
              <a:rPr lang="en-US" altLang="ru-RU" sz="1400" dirty="0" smtClean="0">
                <a:solidFill>
                  <a:srgbClr val="000090"/>
                </a:solidFill>
                <a:latin typeface="Arial" panose="020B0604020202020204" pitchFamily="34" charset="0"/>
                <a:cs typeface="Arial" panose="020B0604020202020204" pitchFamily="34" charset="0"/>
              </a:rPr>
              <a:t>Commissioning:</a:t>
            </a:r>
            <a:r>
              <a:rPr lang="en-US" altLang="ru-RU" sz="1400" dirty="0">
                <a:solidFill>
                  <a:srgbClr val="000090"/>
                </a:solidFill>
                <a:latin typeface="Arial" panose="020B0604020202020204" pitchFamily="34" charset="0"/>
                <a:cs typeface="Arial" panose="020B0604020202020204" pitchFamily="34" charset="0"/>
              </a:rPr>
              <a:t>	</a:t>
            </a:r>
            <a:r>
              <a:rPr lang="en-US" altLang="ru-RU" sz="1400" dirty="0" smtClean="0">
                <a:solidFill>
                  <a:srgbClr val="000090"/>
                </a:solidFill>
                <a:latin typeface="Arial" panose="020B0604020202020204" pitchFamily="34" charset="0"/>
                <a:cs typeface="Arial" panose="020B0604020202020204" pitchFamily="34" charset="0"/>
              </a:rPr>
              <a:t>2017 </a:t>
            </a:r>
            <a:r>
              <a:rPr lang="en-US" altLang="ru-RU" sz="1400" dirty="0">
                <a:solidFill>
                  <a:srgbClr val="000090"/>
                </a:solidFill>
                <a:latin typeface="Arial" panose="020B0604020202020204" pitchFamily="34" charset="0"/>
                <a:cs typeface="Arial" panose="020B0604020202020204" pitchFamily="34" charset="0"/>
              </a:rPr>
              <a:t>(plan)</a:t>
            </a:r>
          </a:p>
        </p:txBody>
      </p:sp>
      <p:graphicFrame>
        <p:nvGraphicFramePr>
          <p:cNvPr id="11" name="Group 58"/>
          <p:cNvGraphicFramePr>
            <a:graphicFrameLocks noGrp="1"/>
          </p:cNvGraphicFramePr>
          <p:nvPr>
            <p:extLst/>
          </p:nvPr>
        </p:nvGraphicFramePr>
        <p:xfrm>
          <a:off x="4286700" y="809310"/>
          <a:ext cx="2082531" cy="3118912"/>
        </p:xfrm>
        <a:graphic>
          <a:graphicData uri="http://schemas.openxmlformats.org/drawingml/2006/table">
            <a:tbl>
              <a:tblPr>
                <a:tableStyleId>{69CF1AB2-1976-4502-BF36-3FF5EA218861}</a:tableStyleId>
              </a:tblPr>
              <a:tblGrid>
                <a:gridCol w="1192781"/>
                <a:gridCol w="889750"/>
              </a:tblGrid>
              <a:tr h="384328">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ru-RU" sz="1400" dirty="0" smtClean="0">
                          <a:solidFill>
                            <a:srgbClr val="C00000"/>
                          </a:solidFill>
                          <a:latin typeface="Arial" panose="020B0604020202020204" pitchFamily="34" charset="0"/>
                          <a:ea typeface="Gungsuh"/>
                          <a:cs typeface="Arial" panose="020B0604020202020204" pitchFamily="34" charset="0"/>
                        </a:rPr>
                        <a:t>Main parameters</a:t>
                      </a:r>
                      <a:endParaRPr kumimoji="0" lang="en-US" sz="1400" b="0" i="0" u="none" strike="noStrike" cap="none" normalizeH="0" baseline="0" dirty="0" smtClean="0">
                        <a:ln>
                          <a:noFill/>
                        </a:ln>
                        <a:solidFill>
                          <a:schemeClr val="tx1"/>
                        </a:solidFill>
                        <a:effectLst/>
                        <a:latin typeface="Times New Roman" pitchFamily="18" charset="0"/>
                        <a:cs typeface="Times New Roman" panose="02020603050405020304" pitchFamily="18" charset="0"/>
                      </a:endParaRPr>
                    </a:p>
                  </a:txBody>
                  <a:tcPr marL="68600" marR="68600" marT="45734" marB="45734" horzOverflow="overflow"/>
                </a:tc>
                <a:tc hMerge="1">
                  <a:txBody>
                    <a:bodyPr/>
                    <a:lstStyle/>
                    <a:p>
                      <a:endParaRPr lang="ru-RU"/>
                    </a:p>
                  </a:txBody>
                  <a:tcPr/>
                </a:tc>
              </a:tr>
              <a:tr h="56622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ru-RU" sz="1400" dirty="0" smtClean="0">
                          <a:solidFill>
                            <a:srgbClr val="002060"/>
                          </a:solidFill>
                          <a:latin typeface="Arial" panose="020B0604020202020204" pitchFamily="34" charset="0"/>
                          <a:cs typeface="Arial" panose="020B0604020202020204" pitchFamily="34" charset="0"/>
                        </a:rPr>
                        <a:t>Range of energies</a:t>
                      </a:r>
                      <a:endParaRPr kumimoji="0" lang="en-US" sz="1400" b="0" i="0" u="none" strike="noStrike" cap="none" normalizeH="0" baseline="0" dirty="0" smtClean="0">
                        <a:ln>
                          <a:noFill/>
                        </a:ln>
                        <a:solidFill>
                          <a:srgbClr val="002060"/>
                        </a:solidFill>
                        <a:effectLst/>
                        <a:latin typeface="Times New Roman" pitchFamily="18" charset="0"/>
                        <a:cs typeface="Times New Roman" panose="02020603050405020304" pitchFamily="18" charset="0"/>
                      </a:endParaRPr>
                    </a:p>
                  </a:txBody>
                  <a:tcPr marL="68600" marR="68600" marT="45734" marB="45734" horzOverflow="overflow"/>
                </a:tc>
                <a:tc>
                  <a:txBody>
                    <a:bodyPr/>
                    <a:lstStyle/>
                    <a:p>
                      <a:pPr algn="ctr">
                        <a:lnSpc>
                          <a:spcPct val="100000"/>
                        </a:lnSpc>
                        <a:spcBef>
                          <a:spcPts val="0"/>
                        </a:spcBef>
                        <a:buClr>
                          <a:srgbClr val="FF3300"/>
                        </a:buClr>
                      </a:pPr>
                      <a:r>
                        <a:rPr kumimoji="0" lang="en-US" sz="1400" b="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4÷8</a:t>
                      </a:r>
                      <a:r>
                        <a:rPr lang="en-US" sz="1400" b="0" dirty="0" smtClean="0">
                          <a:solidFill>
                            <a:srgbClr val="002060"/>
                          </a:solidFill>
                          <a:latin typeface="Arial" panose="020B0604020202020204" pitchFamily="34" charset="0"/>
                          <a:cs typeface="Arial" panose="020B0604020202020204" pitchFamily="34" charset="0"/>
                        </a:rPr>
                        <a:t> </a:t>
                      </a:r>
                      <a:r>
                        <a:rPr kumimoji="0" lang="en-US" sz="1400" b="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MeV/A</a:t>
                      </a:r>
                      <a:endPar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600" marR="68600" marT="45734" marB="45734" horzOverflow="overflow"/>
                </a:tc>
              </a:tr>
              <a:tr h="17527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K factor max.</a:t>
                      </a:r>
                      <a:endParaRPr kumimoji="0" lang="en-US" sz="1400" b="0" i="0" u="none" strike="noStrike" cap="none" normalizeH="0" baseline="0" dirty="0" smtClean="0">
                        <a:ln>
                          <a:noFill/>
                        </a:ln>
                        <a:solidFill>
                          <a:srgbClr val="002060"/>
                        </a:solidFill>
                        <a:effectLst/>
                        <a:latin typeface="Times New Roman" pitchFamily="18" charset="0"/>
                        <a:cs typeface="Times New Roman" panose="02020603050405020304" pitchFamily="18" charset="0"/>
                      </a:endParaRPr>
                    </a:p>
                  </a:txBody>
                  <a:tcPr marL="68600" marR="68600" marT="45734" marB="45734" horzOverflow="overflow"/>
                </a:tc>
                <a:tc>
                  <a:txBody>
                    <a:bodyPr/>
                    <a:lstStyle/>
                    <a:p>
                      <a:pPr algn="ctr">
                        <a:buClr>
                          <a:srgbClr val="FF3300"/>
                        </a:buClr>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280</a:t>
                      </a:r>
                    </a:p>
                  </a:txBody>
                  <a:tcPr marL="68600" marR="68600" marT="45734" marB="45734" horzOverflow="overflow"/>
                </a:tc>
              </a:tr>
              <a:tr h="17527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1400" dirty="0" smtClean="0">
                          <a:solidFill>
                            <a:srgbClr val="002060"/>
                          </a:solidFill>
                          <a:latin typeface="Arial" panose="020B0604020202020204" pitchFamily="34" charset="0"/>
                          <a:cs typeface="Arial" panose="020B0604020202020204" pitchFamily="34" charset="0"/>
                        </a:rPr>
                        <a:t>Pole diameter</a:t>
                      </a:r>
                      <a:endParaRPr kumimoji="0" lang="en-US" sz="1400" b="0" i="0" u="none" strike="noStrike" cap="none" normalizeH="0" baseline="0" dirty="0" smtClean="0">
                        <a:ln>
                          <a:noFill/>
                        </a:ln>
                        <a:solidFill>
                          <a:srgbClr val="002060"/>
                        </a:solidFill>
                        <a:effectLst/>
                        <a:latin typeface="Times New Roman" pitchFamily="18" charset="0"/>
                        <a:cs typeface="Times New Roman" panose="02020603050405020304" pitchFamily="18" charset="0"/>
                      </a:endParaRPr>
                    </a:p>
                  </a:txBody>
                  <a:tcPr marL="68600" marR="68600" marT="45734" marB="45734" horzOverflow="overflow"/>
                </a:tc>
                <a:tc>
                  <a:txBody>
                    <a:bodyPr/>
                    <a:lstStyle/>
                    <a:p>
                      <a:pPr algn="ctr">
                        <a:lnSpc>
                          <a:spcPct val="100000"/>
                        </a:lnSpc>
                        <a:spcBef>
                          <a:spcPts val="0"/>
                        </a:spcBef>
                        <a:buClr>
                          <a:srgbClr val="FF3300"/>
                        </a:buClr>
                      </a:pPr>
                      <a:r>
                        <a:rPr lang="en-US" sz="1400" dirty="0" smtClean="0">
                          <a:solidFill>
                            <a:srgbClr val="002060"/>
                          </a:solidFill>
                          <a:latin typeface="Arial" panose="020B0604020202020204" pitchFamily="34" charset="0"/>
                          <a:cs typeface="Arial" panose="020B0604020202020204" pitchFamily="34" charset="0"/>
                        </a:rPr>
                        <a:t>4 m</a:t>
                      </a:r>
                      <a:endPar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600" marR="68600" marT="45734" marB="45734" horzOverflow="overflow"/>
                </a:tc>
              </a:tr>
              <a:tr h="3089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Magnet weight</a:t>
                      </a:r>
                      <a:endParaRPr kumimoji="0" lang="en-US" sz="1400" b="0" i="0" u="none" strike="noStrike" cap="none" normalizeH="0" baseline="0" dirty="0" smtClean="0">
                        <a:ln>
                          <a:noFill/>
                        </a:ln>
                        <a:solidFill>
                          <a:srgbClr val="002060"/>
                        </a:solidFill>
                        <a:effectLst/>
                        <a:latin typeface="Times New Roman" pitchFamily="18" charset="0"/>
                        <a:cs typeface="Times New Roman" panose="02020603050405020304" pitchFamily="18" charset="0"/>
                      </a:endParaRPr>
                    </a:p>
                  </a:txBody>
                  <a:tcPr marL="68600" marR="68600" marT="45734" marB="45734" horzOverflow="overflow"/>
                </a:tc>
                <a:tc>
                  <a:txBody>
                    <a:bodyPr/>
                    <a:lstStyle/>
                    <a:p>
                      <a:pPr algn="ctr">
                        <a:lnSpc>
                          <a:spcPct val="100000"/>
                        </a:lnSpc>
                        <a:spcBef>
                          <a:spcPts val="0"/>
                        </a:spcBef>
                        <a:buClr>
                          <a:srgbClr val="FF3300"/>
                        </a:buClr>
                      </a:pPr>
                      <a:r>
                        <a:rPr kumimoji="0" lang="en-US" sz="1400" i="0" u="none" strike="noStrike" cap="none" normalizeH="0" dirty="0" smtClean="0">
                          <a:ln>
                            <a:noFill/>
                          </a:ln>
                          <a:solidFill>
                            <a:srgbClr val="002060"/>
                          </a:solidFill>
                          <a:effectLst/>
                          <a:latin typeface="Arial" panose="020B0604020202020204" pitchFamily="34" charset="0"/>
                          <a:cs typeface="Arial" panose="020B0604020202020204" pitchFamily="34" charset="0"/>
                        </a:rPr>
                        <a:t>1000 t</a:t>
                      </a:r>
                      <a:endPar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600" marR="68600" marT="45734" marB="45734" horzOverflow="overflow"/>
                </a:tc>
              </a:tr>
              <a:tr h="3089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Magnet power</a:t>
                      </a:r>
                      <a:endParaRPr kumimoji="0" lang="en-US" sz="1400" b="0" i="0" u="none" strike="noStrike" cap="none" normalizeH="0" baseline="0" dirty="0" smtClean="0">
                        <a:ln>
                          <a:noFill/>
                        </a:ln>
                        <a:solidFill>
                          <a:srgbClr val="002060"/>
                        </a:solidFill>
                        <a:effectLst/>
                        <a:latin typeface="Times New Roman" pitchFamily="18" charset="0"/>
                        <a:cs typeface="Times New Roman" panose="02020603050405020304" pitchFamily="18" charset="0"/>
                      </a:endParaRPr>
                    </a:p>
                  </a:txBody>
                  <a:tcPr marL="68600" marR="68600" marT="45734" marB="45734" horzOverflow="overflow"/>
                </a:tc>
                <a:tc>
                  <a:txBody>
                    <a:bodyPr/>
                    <a:lstStyle/>
                    <a:p>
                      <a:pPr algn="ctr">
                        <a:lnSpc>
                          <a:spcPct val="100000"/>
                        </a:lnSpc>
                        <a:spcBef>
                          <a:spcPts val="0"/>
                        </a:spcBef>
                        <a:buClr>
                          <a:srgbClr val="FF3300"/>
                        </a:buClr>
                      </a:pPr>
                      <a:r>
                        <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300 kW</a:t>
                      </a:r>
                    </a:p>
                  </a:txBody>
                  <a:tcPr marL="68600" marR="68600" marT="45734" marB="45734" horzOverflow="overflow"/>
                </a:tc>
              </a:tr>
              <a:tr h="3089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ru-RU" sz="1400" dirty="0" smtClean="0">
                          <a:solidFill>
                            <a:srgbClr val="002060"/>
                          </a:solidFill>
                          <a:latin typeface="Arial" panose="020B0604020202020204" pitchFamily="34" charset="0"/>
                          <a:cs typeface="Arial" panose="020B0604020202020204" pitchFamily="34" charset="0"/>
                        </a:rPr>
                        <a:t>Vacuum</a:t>
                      </a:r>
                      <a:endParaRPr kumimoji="0" lang="en-US" sz="1400" b="0" i="0" u="none" strike="noStrike" cap="none" normalizeH="0" baseline="0" dirty="0" smtClean="0">
                        <a:ln>
                          <a:noFill/>
                        </a:ln>
                        <a:solidFill>
                          <a:srgbClr val="002060"/>
                        </a:solidFill>
                        <a:effectLst/>
                        <a:latin typeface="Times New Roman" pitchFamily="18" charset="0"/>
                        <a:cs typeface="Times New Roman" panose="02020603050405020304" pitchFamily="18" charset="0"/>
                      </a:endParaRPr>
                    </a:p>
                  </a:txBody>
                  <a:tcPr marL="68600" marR="68600" marT="45734" marB="45734" horzOverflow="overflow"/>
                </a:tc>
                <a:tc>
                  <a:txBody>
                    <a:bodyPr/>
                    <a:lstStyle/>
                    <a:p>
                      <a:pPr algn="ctr">
                        <a:lnSpc>
                          <a:spcPct val="100000"/>
                        </a:lnSpc>
                        <a:spcBef>
                          <a:spcPts val="0"/>
                        </a:spcBef>
                        <a:buClr>
                          <a:srgbClr val="FF3300"/>
                        </a:buClr>
                      </a:pPr>
                      <a:r>
                        <a:rPr lang="ru-RU" altLang="ru-RU" sz="1400" dirty="0" smtClean="0">
                          <a:solidFill>
                            <a:srgbClr val="002060"/>
                          </a:solidFill>
                          <a:latin typeface="Arial" panose="020B0604020202020204" pitchFamily="34" charset="0"/>
                          <a:cs typeface="Arial" panose="020B0604020202020204" pitchFamily="34" charset="0"/>
                        </a:rPr>
                        <a:t>10</a:t>
                      </a:r>
                      <a:r>
                        <a:rPr lang="ru-RU" altLang="ru-RU" sz="1400" baseline="30000" dirty="0" smtClean="0">
                          <a:solidFill>
                            <a:srgbClr val="002060"/>
                          </a:solidFill>
                          <a:latin typeface="Arial" panose="020B0604020202020204" pitchFamily="34" charset="0"/>
                          <a:cs typeface="Arial" panose="020B0604020202020204" pitchFamily="34" charset="0"/>
                        </a:rPr>
                        <a:t>-</a:t>
                      </a:r>
                      <a:r>
                        <a:rPr lang="en-US" altLang="ru-RU" sz="1400" baseline="30000" dirty="0" smtClean="0">
                          <a:solidFill>
                            <a:srgbClr val="002060"/>
                          </a:solidFill>
                          <a:latin typeface="Arial" panose="020B0604020202020204" pitchFamily="34" charset="0"/>
                          <a:cs typeface="Arial" panose="020B0604020202020204" pitchFamily="34" charset="0"/>
                        </a:rPr>
                        <a:t>7</a:t>
                      </a:r>
                      <a:r>
                        <a:rPr lang="en-US" altLang="ru-RU" sz="1400" dirty="0" smtClean="0">
                          <a:solidFill>
                            <a:srgbClr val="002060"/>
                          </a:solidFill>
                          <a:latin typeface="Arial" panose="020B0604020202020204" pitchFamily="34" charset="0"/>
                          <a:cs typeface="Arial" panose="020B0604020202020204" pitchFamily="34" charset="0"/>
                        </a:rPr>
                        <a:t> </a:t>
                      </a:r>
                      <a:r>
                        <a:rPr lang="en-US" altLang="ru-RU" sz="1400" dirty="0" err="1" smtClean="0">
                          <a:solidFill>
                            <a:srgbClr val="002060"/>
                          </a:solidFill>
                          <a:latin typeface="Arial" panose="020B0604020202020204" pitchFamily="34" charset="0"/>
                          <a:cs typeface="Arial" panose="020B0604020202020204" pitchFamily="34" charset="0"/>
                        </a:rPr>
                        <a:t>Torr</a:t>
                      </a:r>
                      <a:endParaRPr lang="en-US" altLang="ru-RU" sz="1400" dirty="0">
                        <a:solidFill>
                          <a:srgbClr val="002060"/>
                        </a:solidFill>
                        <a:latin typeface="Arial" panose="020B0604020202020204" pitchFamily="34" charset="0"/>
                        <a:cs typeface="Arial" panose="020B0604020202020204" pitchFamily="34" charset="0"/>
                      </a:endParaRPr>
                    </a:p>
                  </a:txBody>
                  <a:tcPr marL="68600" marR="68600" marT="45734" marB="45734" horzOverflow="overflow"/>
                </a:tc>
              </a:tr>
            </a:tbl>
          </a:graphicData>
        </a:graphic>
      </p:graphicFrame>
      <p:pic>
        <p:nvPicPr>
          <p:cNvPr id="12"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5830" y="382084"/>
            <a:ext cx="3792409" cy="2443920"/>
          </a:xfrm>
          <a:prstGeom prst="rect">
            <a:avLst/>
          </a:prstGeom>
        </p:spPr>
      </p:pic>
    </p:spTree>
    <p:extLst>
      <p:ext uri="{BB962C8B-B14F-4D97-AF65-F5344CB8AC3E}">
        <p14:creationId xmlns:p14="http://schemas.microsoft.com/office/powerpoint/2010/main" val="39150619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4" name="Группа 33"/>
          <p:cNvGrpSpPr/>
          <p:nvPr/>
        </p:nvGrpSpPr>
        <p:grpSpPr>
          <a:xfrm>
            <a:off x="5220072" y="709999"/>
            <a:ext cx="3456384" cy="2093203"/>
            <a:chOff x="5289995" y="645058"/>
            <a:chExt cx="6010855" cy="3367760"/>
          </a:xfrm>
        </p:grpSpPr>
        <p:grpSp>
          <p:nvGrpSpPr>
            <p:cNvPr id="36" name="Группа 35"/>
            <p:cNvGrpSpPr/>
            <p:nvPr/>
          </p:nvGrpSpPr>
          <p:grpSpPr>
            <a:xfrm>
              <a:off x="5289995" y="645058"/>
              <a:ext cx="5932602" cy="3367760"/>
              <a:chOff x="5066914" y="1327937"/>
              <a:chExt cx="7138302" cy="4170192"/>
            </a:xfrm>
          </p:grpSpPr>
          <p:pic>
            <p:nvPicPr>
              <p:cNvPr id="38" name="Image 2"/>
              <p:cNvPicPr>
                <a:picLocks noChangeAspect="1"/>
              </p:cNvPicPr>
              <p:nvPr/>
            </p:nvPicPr>
            <p:blipFill>
              <a:blip r:embed="rId4"/>
              <a:stretch>
                <a:fillRect/>
              </a:stretch>
            </p:blipFill>
            <p:spPr>
              <a:xfrm>
                <a:off x="5066914" y="1364699"/>
                <a:ext cx="7138302" cy="4133430"/>
              </a:xfrm>
              <a:prstGeom prst="rect">
                <a:avLst/>
              </a:prstGeom>
            </p:spPr>
          </p:pic>
          <p:sp>
            <p:nvSpPr>
              <p:cNvPr id="40" name="TextBox 39"/>
              <p:cNvSpPr txBox="1"/>
              <p:nvPr/>
            </p:nvSpPr>
            <p:spPr>
              <a:xfrm>
                <a:off x="7843719" y="1551860"/>
                <a:ext cx="364200" cy="307777"/>
              </a:xfrm>
              <a:prstGeom prst="rect">
                <a:avLst/>
              </a:prstGeom>
              <a:noFill/>
            </p:spPr>
            <p:txBody>
              <a:bodyPr wrap="none" rtlCol="0">
                <a:spAutoFit/>
              </a:bodyPr>
              <a:lstStyle/>
              <a:p>
                <a:r>
                  <a:rPr lang="en-US" sz="1400" i="1" dirty="0" smtClean="0">
                    <a:solidFill>
                      <a:srgbClr val="0000FF"/>
                    </a:solidFill>
                  </a:rPr>
                  <a:t>Q</a:t>
                </a:r>
                <a:r>
                  <a:rPr lang="en-US" sz="1400" baseline="-25000" dirty="0" smtClean="0">
                    <a:solidFill>
                      <a:srgbClr val="0000FF"/>
                    </a:solidFill>
                  </a:rPr>
                  <a:t>1</a:t>
                </a:r>
                <a:endParaRPr lang="ru-RU" sz="1400" baseline="-25000" dirty="0">
                  <a:solidFill>
                    <a:srgbClr val="0000FF"/>
                  </a:solidFill>
                </a:endParaRPr>
              </a:p>
            </p:txBody>
          </p:sp>
          <p:sp>
            <p:nvSpPr>
              <p:cNvPr id="44" name="TextBox 43"/>
              <p:cNvSpPr txBox="1"/>
              <p:nvPr/>
            </p:nvSpPr>
            <p:spPr>
              <a:xfrm>
                <a:off x="10268348" y="2179915"/>
                <a:ext cx="364203" cy="307777"/>
              </a:xfrm>
              <a:prstGeom prst="rect">
                <a:avLst/>
              </a:prstGeom>
              <a:noFill/>
            </p:spPr>
            <p:txBody>
              <a:bodyPr wrap="none" rtlCol="0">
                <a:spAutoFit/>
              </a:bodyPr>
              <a:lstStyle/>
              <a:p>
                <a:r>
                  <a:rPr lang="en-US" sz="1400" i="1" dirty="0" smtClean="0">
                    <a:solidFill>
                      <a:srgbClr val="0000FF"/>
                    </a:solidFill>
                  </a:rPr>
                  <a:t>Q</a:t>
                </a:r>
                <a:r>
                  <a:rPr lang="en-US" sz="1400" baseline="-25000" dirty="0" smtClean="0">
                    <a:solidFill>
                      <a:srgbClr val="0000FF"/>
                    </a:solidFill>
                  </a:rPr>
                  <a:t>2</a:t>
                </a:r>
                <a:endParaRPr lang="ru-RU" sz="1400" baseline="-25000" dirty="0">
                  <a:solidFill>
                    <a:srgbClr val="0000FF"/>
                  </a:solidFill>
                </a:endParaRPr>
              </a:p>
            </p:txBody>
          </p:sp>
          <p:sp>
            <p:nvSpPr>
              <p:cNvPr id="45" name="TextBox 44"/>
              <p:cNvSpPr txBox="1"/>
              <p:nvPr/>
            </p:nvSpPr>
            <p:spPr>
              <a:xfrm>
                <a:off x="10827424" y="2489784"/>
                <a:ext cx="364203" cy="307777"/>
              </a:xfrm>
              <a:prstGeom prst="rect">
                <a:avLst/>
              </a:prstGeom>
              <a:noFill/>
            </p:spPr>
            <p:txBody>
              <a:bodyPr wrap="none" rtlCol="0">
                <a:spAutoFit/>
              </a:bodyPr>
              <a:lstStyle/>
              <a:p>
                <a:r>
                  <a:rPr lang="en-US" sz="1400" i="1" dirty="0" smtClean="0">
                    <a:solidFill>
                      <a:srgbClr val="0000FF"/>
                    </a:solidFill>
                  </a:rPr>
                  <a:t>Q</a:t>
                </a:r>
                <a:r>
                  <a:rPr lang="en-US" sz="1400" baseline="-25000" dirty="0" smtClean="0">
                    <a:solidFill>
                      <a:srgbClr val="0000FF"/>
                    </a:solidFill>
                  </a:rPr>
                  <a:t>3</a:t>
                </a:r>
                <a:endParaRPr lang="ru-RU" sz="1400" baseline="-25000" dirty="0">
                  <a:solidFill>
                    <a:srgbClr val="0000FF"/>
                  </a:solidFill>
                </a:endParaRPr>
              </a:p>
            </p:txBody>
          </p:sp>
          <p:sp>
            <p:nvSpPr>
              <p:cNvPr id="46" name="TextBox 45"/>
              <p:cNvSpPr txBox="1"/>
              <p:nvPr/>
            </p:nvSpPr>
            <p:spPr>
              <a:xfrm>
                <a:off x="9536319" y="1327937"/>
                <a:ext cx="949330" cy="613170"/>
              </a:xfrm>
              <a:prstGeom prst="rect">
                <a:avLst/>
              </a:prstGeom>
              <a:noFill/>
            </p:spPr>
            <p:txBody>
              <a:bodyPr wrap="square" rtlCol="0">
                <a:spAutoFit/>
              </a:bodyPr>
              <a:lstStyle/>
              <a:p>
                <a:r>
                  <a:rPr lang="en-US" sz="1400" i="1" dirty="0" smtClean="0">
                    <a:solidFill>
                      <a:srgbClr val="0000FF"/>
                    </a:solidFill>
                  </a:rPr>
                  <a:t>D</a:t>
                </a:r>
                <a:r>
                  <a:rPr lang="en-US" sz="1400" baseline="-25000" dirty="0" smtClean="0">
                    <a:solidFill>
                      <a:srgbClr val="0000FF"/>
                    </a:solidFill>
                  </a:rPr>
                  <a:t>1</a:t>
                </a:r>
                <a:endParaRPr lang="ru-RU" sz="1400" baseline="-25000" dirty="0">
                  <a:solidFill>
                    <a:srgbClr val="0000FF"/>
                  </a:solidFill>
                </a:endParaRPr>
              </a:p>
            </p:txBody>
          </p:sp>
        </p:grpSp>
        <p:sp>
          <p:nvSpPr>
            <p:cNvPr id="37" name="TextBox 36"/>
            <p:cNvSpPr txBox="1"/>
            <p:nvPr/>
          </p:nvSpPr>
          <p:spPr>
            <a:xfrm>
              <a:off x="10944662" y="1995412"/>
              <a:ext cx="356188" cy="307776"/>
            </a:xfrm>
            <a:prstGeom prst="rect">
              <a:avLst/>
            </a:prstGeom>
            <a:noFill/>
          </p:spPr>
          <p:txBody>
            <a:bodyPr wrap="none" rtlCol="0">
              <a:spAutoFit/>
            </a:bodyPr>
            <a:lstStyle/>
            <a:p>
              <a:r>
                <a:rPr lang="en-US" sz="1400" i="1" dirty="0" smtClean="0">
                  <a:solidFill>
                    <a:srgbClr val="0000FF"/>
                  </a:solidFill>
                </a:rPr>
                <a:t>D</a:t>
              </a:r>
              <a:r>
                <a:rPr lang="en-US" sz="1400" baseline="-25000" dirty="0" smtClean="0">
                  <a:solidFill>
                    <a:srgbClr val="0000FF"/>
                  </a:solidFill>
                </a:rPr>
                <a:t>2</a:t>
              </a:r>
              <a:endParaRPr lang="ru-RU" sz="1400" baseline="-25000" dirty="0">
                <a:solidFill>
                  <a:srgbClr val="0000FF"/>
                </a:solidFill>
              </a:endParaRPr>
            </a:p>
          </p:txBody>
        </p:sp>
      </p:grpSp>
      <p:grpSp>
        <p:nvGrpSpPr>
          <p:cNvPr id="25" name="Группа 24"/>
          <p:cNvGrpSpPr/>
          <p:nvPr/>
        </p:nvGrpSpPr>
        <p:grpSpPr>
          <a:xfrm>
            <a:off x="2820452" y="1059836"/>
            <a:ext cx="2156180" cy="2110655"/>
            <a:chOff x="509048" y="3646317"/>
            <a:chExt cx="2874906" cy="2327966"/>
          </a:xfrm>
        </p:grpSpPr>
        <p:pic>
          <p:nvPicPr>
            <p:cNvPr id="26" name="Picture 2"/>
            <p:cNvPicPr>
              <a:picLocks noChangeAspect="1" noChangeArrowheads="1"/>
            </p:cNvPicPr>
            <p:nvPr/>
          </p:nvPicPr>
          <p:blipFill>
            <a:blip r:embed="rId5" cstate="print"/>
            <a:srcRect/>
            <a:stretch>
              <a:fillRect/>
            </a:stretch>
          </p:blipFill>
          <p:spPr bwMode="auto">
            <a:xfrm>
              <a:off x="509048" y="3648613"/>
              <a:ext cx="2874906" cy="2325670"/>
            </a:xfrm>
            <a:prstGeom prst="rect">
              <a:avLst/>
            </a:prstGeom>
            <a:noFill/>
            <a:ln w="9525">
              <a:noFill/>
              <a:miter lim="800000"/>
              <a:headEnd/>
              <a:tailEnd/>
            </a:ln>
            <a:effectLst/>
          </p:spPr>
        </p:pic>
        <p:sp>
          <p:nvSpPr>
            <p:cNvPr id="27" name="Прямоугольник 26"/>
            <p:cNvSpPr/>
            <p:nvPr/>
          </p:nvSpPr>
          <p:spPr>
            <a:xfrm>
              <a:off x="2047001" y="4870259"/>
              <a:ext cx="705627" cy="400110"/>
            </a:xfrm>
            <a:prstGeom prst="rect">
              <a:avLst/>
            </a:prstGeom>
          </p:spPr>
          <p:txBody>
            <a:bodyPr wrap="square">
              <a:spAutoFit/>
            </a:bodyPr>
            <a:lstStyle/>
            <a:p>
              <a:r>
                <a:rPr lang="en-US" sz="1000" b="1" dirty="0" err="1" smtClean="0">
                  <a:solidFill>
                    <a:srgbClr val="002060"/>
                  </a:solidFill>
                </a:rPr>
                <a:t>DGFRS</a:t>
              </a:r>
              <a:r>
                <a:rPr lang="en-US" sz="1000" b="1" dirty="0" smtClean="0">
                  <a:solidFill>
                    <a:srgbClr val="002060"/>
                  </a:solidFill>
                </a:rPr>
                <a:t>-I</a:t>
              </a:r>
            </a:p>
          </p:txBody>
        </p:sp>
        <p:sp>
          <p:nvSpPr>
            <p:cNvPr id="28" name="Прямоугольник 27"/>
            <p:cNvSpPr/>
            <p:nvPr/>
          </p:nvSpPr>
          <p:spPr>
            <a:xfrm>
              <a:off x="2510492" y="3646317"/>
              <a:ext cx="732330" cy="400110"/>
            </a:xfrm>
            <a:prstGeom prst="rect">
              <a:avLst/>
            </a:prstGeom>
          </p:spPr>
          <p:txBody>
            <a:bodyPr wrap="square">
              <a:spAutoFit/>
            </a:bodyPr>
            <a:lstStyle/>
            <a:p>
              <a:r>
                <a:rPr lang="en-US" sz="1000" b="1" dirty="0" err="1" smtClean="0">
                  <a:solidFill>
                    <a:srgbClr val="C00000"/>
                  </a:solidFill>
                </a:rPr>
                <a:t>DGFRS</a:t>
              </a:r>
              <a:r>
                <a:rPr lang="en-US" sz="1000" b="1" dirty="0" smtClean="0">
                  <a:solidFill>
                    <a:srgbClr val="C00000"/>
                  </a:solidFill>
                </a:rPr>
                <a:t>-II</a:t>
              </a:r>
            </a:p>
          </p:txBody>
        </p:sp>
      </p:grpSp>
      <p:sp>
        <p:nvSpPr>
          <p:cNvPr id="2" name="Прямоугольник 1"/>
          <p:cNvSpPr/>
          <p:nvPr/>
        </p:nvSpPr>
        <p:spPr>
          <a:xfrm>
            <a:off x="107504" y="3717032"/>
            <a:ext cx="4060827" cy="584776"/>
          </a:xfrm>
          <a:prstGeom prst="rect">
            <a:avLst/>
          </a:prstGeom>
        </p:spPr>
        <p:txBody>
          <a:bodyPr wrap="none">
            <a:spAutoFit/>
          </a:bodyPr>
          <a:lstStyle/>
          <a:p>
            <a:pPr>
              <a:lnSpc>
                <a:spcPct val="100000"/>
              </a:lnSpc>
              <a:spcBef>
                <a:spcPts val="0"/>
              </a:spcBef>
              <a:buClr>
                <a:srgbClr val="FF3300"/>
              </a:buClr>
            </a:pPr>
            <a:r>
              <a:rPr lang="en-US" altLang="ru-RU" sz="1600" dirty="0" smtClean="0">
                <a:solidFill>
                  <a:srgbClr val="000090"/>
                </a:solidFill>
                <a:latin typeface="Arial" panose="020B0604020202020204" pitchFamily="34" charset="0"/>
                <a:cs typeface="Arial" panose="020B0604020202020204" pitchFamily="34" charset="0"/>
              </a:rPr>
              <a:t>SUPERCONDUCTING PRE-SEPARATOR </a:t>
            </a:r>
          </a:p>
          <a:p>
            <a:pPr>
              <a:lnSpc>
                <a:spcPct val="100000"/>
              </a:lnSpc>
              <a:spcBef>
                <a:spcPts val="0"/>
              </a:spcBef>
              <a:buClr>
                <a:srgbClr val="FF3300"/>
              </a:buClr>
            </a:pPr>
            <a:r>
              <a:rPr lang="en-US" altLang="ru-RU" sz="1600" dirty="0" smtClean="0">
                <a:solidFill>
                  <a:srgbClr val="000090"/>
                </a:solidFill>
                <a:latin typeface="Arial" panose="020B0604020202020204" pitchFamily="34" charset="0"/>
                <a:cs typeface="Arial" panose="020B0604020202020204" pitchFamily="34" charset="0"/>
              </a:rPr>
              <a:t>FOR SHE CHEMISTRY</a:t>
            </a:r>
            <a:endParaRPr lang="en-US" altLang="ru-RU" sz="1600" dirty="0">
              <a:solidFill>
                <a:srgbClr val="000090"/>
              </a:solidFill>
              <a:latin typeface="Arial" panose="020B0604020202020204" pitchFamily="34" charset="0"/>
              <a:cs typeface="Arial" panose="020B0604020202020204" pitchFamily="34" charset="0"/>
            </a:endParaRPr>
          </a:p>
        </p:txBody>
      </p:sp>
      <p:graphicFrame>
        <p:nvGraphicFramePr>
          <p:cNvPr id="13" name="Таблица 12"/>
          <p:cNvGraphicFramePr>
            <a:graphicFrameLocks noGrp="1"/>
          </p:cNvGraphicFramePr>
          <p:nvPr>
            <p:extLst/>
          </p:nvPr>
        </p:nvGraphicFramePr>
        <p:xfrm>
          <a:off x="35496" y="548680"/>
          <a:ext cx="2611390" cy="3017520"/>
        </p:xfrm>
        <a:graphic>
          <a:graphicData uri="http://schemas.openxmlformats.org/drawingml/2006/table">
            <a:tbl>
              <a:tblPr firstRow="1" bandRow="1">
                <a:effectLst/>
                <a:tableStyleId>{B301B821-A1FF-4177-AEE7-76D212191A09}</a:tableStyleId>
              </a:tblPr>
              <a:tblGrid>
                <a:gridCol w="1618106"/>
                <a:gridCol w="993284"/>
              </a:tblGrid>
              <a:tr h="260343">
                <a:tc gridSpan="2">
                  <a:txBody>
                    <a:bodyPr/>
                    <a:lstStyle/>
                    <a:p>
                      <a:pPr algn="ctr"/>
                      <a:r>
                        <a:rPr lang="en-US" sz="1200" b="0" i="0" dirty="0" smtClean="0">
                          <a:ln>
                            <a:noFill/>
                          </a:ln>
                          <a:solidFill>
                            <a:srgbClr val="C00000"/>
                          </a:solidFill>
                          <a:latin typeface="Arial" panose="020B0604020202020204" pitchFamily="34" charset="0"/>
                          <a:cs typeface="Arial" panose="020B0604020202020204" pitchFamily="34" charset="0"/>
                        </a:rPr>
                        <a:t>Technical parameters</a:t>
                      </a:r>
                      <a:endParaRPr lang="ru-RU" sz="1200" b="0" i="0" dirty="0">
                        <a:ln>
                          <a:noFill/>
                        </a:ln>
                        <a:solidFill>
                          <a:srgbClr val="C00000"/>
                        </a:solidFill>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hMerge="1">
                  <a:txBody>
                    <a:bodyPr/>
                    <a:lstStyle/>
                    <a:p>
                      <a:endParaRPr lang="ru-RU" dirty="0">
                        <a:ln>
                          <a:solidFill>
                            <a:srgbClr val="0070C0"/>
                          </a:solidFill>
                        </a:ln>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433905">
                <a:tc>
                  <a:txBody>
                    <a:bodyPr/>
                    <a:lstStyle/>
                    <a:p>
                      <a:r>
                        <a:rPr lang="en-US" sz="1200" b="0" i="0" dirty="0" smtClean="0">
                          <a:ln>
                            <a:noFill/>
                          </a:ln>
                          <a:solidFill>
                            <a:srgbClr val="002060"/>
                          </a:solidFill>
                          <a:effectLst/>
                          <a:latin typeface="Arial" panose="020B0604020202020204" pitchFamily="34" charset="0"/>
                          <a:cs typeface="Arial" panose="020B0604020202020204" pitchFamily="34" charset="0"/>
                        </a:rPr>
                        <a:t>Magnetic configuration</a:t>
                      </a:r>
                      <a:endParaRPr lang="ru-RU" sz="1200" b="0" i="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sz="1200" b="0" i="1" dirty="0" err="1" smtClean="0">
                          <a:ln>
                            <a:noFill/>
                          </a:ln>
                          <a:solidFill>
                            <a:srgbClr val="002060"/>
                          </a:solidFill>
                          <a:effectLst/>
                          <a:latin typeface="Arial" panose="020B0604020202020204" pitchFamily="34" charset="0"/>
                          <a:cs typeface="Arial" panose="020B0604020202020204" pitchFamily="34" charset="0"/>
                        </a:rPr>
                        <a:t>Q</a:t>
                      </a:r>
                      <a:r>
                        <a:rPr lang="en-US" sz="1200" b="0" i="0" baseline="-25000" dirty="0" err="1" smtClean="0">
                          <a:ln>
                            <a:noFill/>
                          </a:ln>
                          <a:solidFill>
                            <a:srgbClr val="002060"/>
                          </a:solidFill>
                          <a:effectLst/>
                          <a:latin typeface="Arial" panose="020B0604020202020204" pitchFamily="34" charset="0"/>
                          <a:cs typeface="Arial" panose="020B0604020202020204" pitchFamily="34" charset="0"/>
                        </a:rPr>
                        <a:t>v</a:t>
                      </a:r>
                      <a:r>
                        <a:rPr lang="en-US" sz="1200" b="0" i="1" dirty="0" err="1" smtClean="0">
                          <a:ln>
                            <a:noFill/>
                          </a:ln>
                          <a:solidFill>
                            <a:srgbClr val="002060"/>
                          </a:solidFill>
                          <a:effectLst/>
                          <a:latin typeface="Arial" panose="020B0604020202020204" pitchFamily="34" charset="0"/>
                          <a:cs typeface="Arial" panose="020B0604020202020204" pitchFamily="34" charset="0"/>
                        </a:rPr>
                        <a:t>D</a:t>
                      </a:r>
                      <a:r>
                        <a:rPr lang="en-US" sz="1200" b="0" i="0" baseline="-25000" dirty="0" err="1" smtClean="0">
                          <a:ln>
                            <a:noFill/>
                          </a:ln>
                          <a:solidFill>
                            <a:srgbClr val="002060"/>
                          </a:solidFill>
                          <a:effectLst/>
                          <a:latin typeface="Arial" panose="020B0604020202020204" pitchFamily="34" charset="0"/>
                          <a:cs typeface="Arial" panose="020B0604020202020204" pitchFamily="34" charset="0"/>
                        </a:rPr>
                        <a:t>h</a:t>
                      </a:r>
                      <a:r>
                        <a:rPr lang="en-US" sz="1200" b="0" i="1" dirty="0" err="1" smtClean="0">
                          <a:ln>
                            <a:noFill/>
                          </a:ln>
                          <a:solidFill>
                            <a:srgbClr val="002060"/>
                          </a:solidFill>
                          <a:effectLst/>
                          <a:latin typeface="Arial" panose="020B0604020202020204" pitchFamily="34" charset="0"/>
                          <a:cs typeface="Arial" panose="020B0604020202020204" pitchFamily="34" charset="0"/>
                        </a:rPr>
                        <a:t>Q</a:t>
                      </a:r>
                      <a:r>
                        <a:rPr lang="en-US" sz="1200" b="0" i="0" baseline="-25000" dirty="0" err="1" smtClean="0">
                          <a:ln>
                            <a:noFill/>
                          </a:ln>
                          <a:solidFill>
                            <a:srgbClr val="002060"/>
                          </a:solidFill>
                          <a:effectLst/>
                          <a:latin typeface="Arial" panose="020B0604020202020204" pitchFamily="34" charset="0"/>
                          <a:cs typeface="Arial" panose="020B0604020202020204" pitchFamily="34" charset="0"/>
                        </a:rPr>
                        <a:t>v</a:t>
                      </a:r>
                      <a:r>
                        <a:rPr lang="en-US" sz="1200" b="0" i="1" dirty="0" err="1" smtClean="0">
                          <a:ln>
                            <a:noFill/>
                          </a:ln>
                          <a:solidFill>
                            <a:srgbClr val="002060"/>
                          </a:solidFill>
                          <a:effectLst/>
                          <a:latin typeface="Arial" panose="020B0604020202020204" pitchFamily="34" charset="0"/>
                          <a:cs typeface="Arial" panose="020B0604020202020204" pitchFamily="34" charset="0"/>
                        </a:rPr>
                        <a:t>Q</a:t>
                      </a:r>
                      <a:r>
                        <a:rPr lang="en-US" sz="1200" b="0" i="0" baseline="-25000" dirty="0" err="1" smtClean="0">
                          <a:ln>
                            <a:noFill/>
                          </a:ln>
                          <a:solidFill>
                            <a:srgbClr val="002060"/>
                          </a:solidFill>
                          <a:effectLst/>
                          <a:latin typeface="Arial" panose="020B0604020202020204" pitchFamily="34" charset="0"/>
                          <a:cs typeface="Arial" panose="020B0604020202020204" pitchFamily="34" charset="0"/>
                        </a:rPr>
                        <a:t>h</a:t>
                      </a:r>
                      <a:r>
                        <a:rPr lang="en-US" sz="1200" b="0" i="1" dirty="0" err="1" smtClean="0">
                          <a:ln>
                            <a:noFill/>
                          </a:ln>
                          <a:solidFill>
                            <a:srgbClr val="002060"/>
                          </a:solidFill>
                          <a:effectLst/>
                          <a:latin typeface="Arial" panose="020B0604020202020204" pitchFamily="34" charset="0"/>
                          <a:cs typeface="Arial" panose="020B0604020202020204" pitchFamily="34" charset="0"/>
                        </a:rPr>
                        <a:t>D</a:t>
                      </a:r>
                      <a:endParaRPr lang="ru-RU" sz="1200" b="0" i="0" baseline="-2500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r>
              <a:tr h="260343">
                <a:tc>
                  <a:txBody>
                    <a:bodyPr/>
                    <a:lstStyle/>
                    <a:p>
                      <a:r>
                        <a:rPr lang="en-US" sz="1200" b="0" i="0" dirty="0" smtClean="0">
                          <a:ln>
                            <a:noFill/>
                          </a:ln>
                          <a:solidFill>
                            <a:srgbClr val="002060"/>
                          </a:solidFill>
                          <a:effectLst/>
                          <a:latin typeface="Arial" panose="020B0604020202020204" pitchFamily="34" charset="0"/>
                          <a:cs typeface="Arial" panose="020B0604020202020204" pitchFamily="34" charset="0"/>
                        </a:rPr>
                        <a:t>Bending radius </a:t>
                      </a:r>
                      <a:r>
                        <a:rPr lang="en-US" sz="1200" b="0" i="1" dirty="0" smtClean="0">
                          <a:ln>
                            <a:noFill/>
                          </a:ln>
                          <a:solidFill>
                            <a:srgbClr val="002060"/>
                          </a:solidFill>
                          <a:effectLst/>
                          <a:latin typeface="Arial" panose="020B0604020202020204" pitchFamily="34" charset="0"/>
                          <a:cs typeface="Arial" panose="020B0604020202020204" pitchFamily="34" charset="0"/>
                        </a:rPr>
                        <a:t>D</a:t>
                      </a:r>
                      <a:r>
                        <a:rPr lang="en-US" sz="1200" b="0" i="0" baseline="-25000" dirty="0" smtClean="0">
                          <a:ln>
                            <a:noFill/>
                          </a:ln>
                          <a:solidFill>
                            <a:srgbClr val="002060"/>
                          </a:solidFill>
                          <a:effectLst/>
                          <a:latin typeface="Arial" panose="020B0604020202020204" pitchFamily="34" charset="0"/>
                          <a:cs typeface="Arial" panose="020B0604020202020204" pitchFamily="34" charset="0"/>
                        </a:rPr>
                        <a:t>1</a:t>
                      </a:r>
                      <a:endParaRPr lang="ru-RU" sz="1200" b="0" i="0" baseline="-2500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sz="1200" b="0" i="0" dirty="0" smtClean="0">
                          <a:ln>
                            <a:noFill/>
                          </a:ln>
                          <a:solidFill>
                            <a:srgbClr val="002060"/>
                          </a:solidFill>
                          <a:effectLst/>
                          <a:latin typeface="Arial" panose="020B0604020202020204" pitchFamily="34" charset="0"/>
                          <a:cs typeface="Arial" panose="020B0604020202020204" pitchFamily="34" charset="0"/>
                        </a:rPr>
                        <a:t>1.8 m</a:t>
                      </a:r>
                      <a:endParaRPr lang="ru-RU" sz="1200" b="0" i="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r>
              <a:tr h="433905">
                <a:tc>
                  <a:txBody>
                    <a:bodyPr/>
                    <a:lstStyle/>
                    <a:p>
                      <a:r>
                        <a:rPr lang="en-US" sz="1200" b="0" i="0" dirty="0" smtClean="0">
                          <a:ln>
                            <a:noFill/>
                          </a:ln>
                          <a:solidFill>
                            <a:srgbClr val="002060"/>
                          </a:solidFill>
                          <a:effectLst/>
                          <a:latin typeface="Arial" panose="020B0604020202020204" pitchFamily="34" charset="0"/>
                          <a:cs typeface="Arial" panose="020B0604020202020204" pitchFamily="34" charset="0"/>
                        </a:rPr>
                        <a:t>Max. magnetic rigidity </a:t>
                      </a:r>
                      <a:r>
                        <a:rPr lang="en-US" sz="1200" b="0" i="1" dirty="0" smtClean="0">
                          <a:ln>
                            <a:noFill/>
                          </a:ln>
                          <a:solidFill>
                            <a:srgbClr val="002060"/>
                          </a:solidFill>
                          <a:effectLst/>
                          <a:latin typeface="Arial" panose="020B0604020202020204" pitchFamily="34" charset="0"/>
                          <a:cs typeface="Arial" panose="020B0604020202020204" pitchFamily="34" charset="0"/>
                        </a:rPr>
                        <a:t>D</a:t>
                      </a:r>
                      <a:r>
                        <a:rPr lang="en-US" sz="1200" b="0" i="0" baseline="-25000" dirty="0" smtClean="0">
                          <a:ln>
                            <a:noFill/>
                          </a:ln>
                          <a:solidFill>
                            <a:srgbClr val="002060"/>
                          </a:solidFill>
                          <a:effectLst/>
                          <a:latin typeface="Arial" panose="020B0604020202020204" pitchFamily="34" charset="0"/>
                          <a:cs typeface="Arial" panose="020B0604020202020204" pitchFamily="34" charset="0"/>
                        </a:rPr>
                        <a:t>1</a:t>
                      </a:r>
                      <a:endParaRPr lang="ru-RU" sz="1200" b="0" i="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sz="1200" b="0" i="0" dirty="0" smtClean="0">
                          <a:ln>
                            <a:noFill/>
                          </a:ln>
                          <a:solidFill>
                            <a:srgbClr val="002060"/>
                          </a:solidFill>
                          <a:effectLst/>
                          <a:latin typeface="Arial" panose="020B0604020202020204" pitchFamily="34" charset="0"/>
                          <a:cs typeface="Arial" panose="020B0604020202020204" pitchFamily="34" charset="0"/>
                        </a:rPr>
                        <a:t>3.2 T m</a:t>
                      </a:r>
                      <a:endParaRPr lang="ru-RU" sz="1200" b="0" i="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r>
              <a:tr h="260343">
                <a:tc>
                  <a:txBody>
                    <a:bodyPr/>
                    <a:lstStyle/>
                    <a:p>
                      <a:r>
                        <a:rPr lang="en-US" sz="1200" b="0" i="0" dirty="0" smtClean="0">
                          <a:ln>
                            <a:noFill/>
                          </a:ln>
                          <a:solidFill>
                            <a:srgbClr val="002060"/>
                          </a:solidFill>
                          <a:effectLst/>
                          <a:latin typeface="Arial" panose="020B0604020202020204" pitchFamily="34" charset="0"/>
                          <a:cs typeface="Arial" panose="020B0604020202020204" pitchFamily="34" charset="0"/>
                        </a:rPr>
                        <a:t>Bending angle </a:t>
                      </a:r>
                      <a:r>
                        <a:rPr lang="en-US" sz="1200" b="0" i="1" dirty="0" smtClean="0">
                          <a:ln>
                            <a:noFill/>
                          </a:ln>
                          <a:solidFill>
                            <a:srgbClr val="002060"/>
                          </a:solidFill>
                          <a:effectLst/>
                          <a:latin typeface="Arial" panose="020B0604020202020204" pitchFamily="34" charset="0"/>
                          <a:cs typeface="Arial" panose="020B0604020202020204" pitchFamily="34" charset="0"/>
                        </a:rPr>
                        <a:t>D</a:t>
                      </a:r>
                      <a:r>
                        <a:rPr lang="en-US" sz="1200" b="0" i="0" baseline="-25000" dirty="0" smtClean="0">
                          <a:ln>
                            <a:noFill/>
                          </a:ln>
                          <a:solidFill>
                            <a:srgbClr val="002060"/>
                          </a:solidFill>
                          <a:effectLst/>
                          <a:latin typeface="Arial" panose="020B0604020202020204" pitchFamily="34" charset="0"/>
                          <a:cs typeface="Arial" panose="020B0604020202020204" pitchFamily="34" charset="0"/>
                        </a:rPr>
                        <a:t>1</a:t>
                      </a:r>
                      <a:endParaRPr lang="ru-RU" sz="1200" b="0" i="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sz="1200" b="0" i="0" dirty="0" smtClean="0">
                          <a:ln>
                            <a:noFill/>
                          </a:ln>
                          <a:solidFill>
                            <a:srgbClr val="002060"/>
                          </a:solidFill>
                          <a:effectLst/>
                          <a:latin typeface="Arial" panose="020B0604020202020204" pitchFamily="34" charset="0"/>
                          <a:cs typeface="Arial" panose="020B0604020202020204" pitchFamily="34" charset="0"/>
                        </a:rPr>
                        <a:t>30</a:t>
                      </a:r>
                      <a:r>
                        <a:rPr lang="en-US" sz="1200" b="0" i="0" baseline="30000" dirty="0" smtClean="0">
                          <a:ln>
                            <a:noFill/>
                          </a:ln>
                          <a:solidFill>
                            <a:srgbClr val="002060"/>
                          </a:solidFill>
                          <a:effectLst/>
                          <a:latin typeface="Arial" panose="020B0604020202020204" pitchFamily="34" charset="0"/>
                          <a:cs typeface="Arial" panose="020B0604020202020204" pitchFamily="34" charset="0"/>
                        </a:rPr>
                        <a:t>o</a:t>
                      </a:r>
                      <a:endParaRPr lang="ru-RU" sz="1200" b="0" i="0" baseline="3000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r>
              <a:tr h="260343">
                <a:tc>
                  <a:txBody>
                    <a:bodyPr/>
                    <a:lstStyle/>
                    <a:p>
                      <a:r>
                        <a:rPr lang="en-US" sz="1200" b="0" i="0" dirty="0" smtClean="0">
                          <a:ln>
                            <a:noFill/>
                          </a:ln>
                          <a:solidFill>
                            <a:srgbClr val="002060"/>
                          </a:solidFill>
                          <a:effectLst/>
                          <a:latin typeface="Arial" panose="020B0604020202020204" pitchFamily="34" charset="0"/>
                          <a:cs typeface="Arial" panose="020B0604020202020204" pitchFamily="34" charset="0"/>
                        </a:rPr>
                        <a:t>Bending radius </a:t>
                      </a:r>
                      <a:r>
                        <a:rPr lang="en-US" sz="1200" b="0" i="1" dirty="0" smtClean="0">
                          <a:ln>
                            <a:noFill/>
                          </a:ln>
                          <a:solidFill>
                            <a:srgbClr val="002060"/>
                          </a:solidFill>
                          <a:effectLst/>
                          <a:latin typeface="Arial" panose="020B0604020202020204" pitchFamily="34" charset="0"/>
                          <a:cs typeface="Arial" panose="020B0604020202020204" pitchFamily="34" charset="0"/>
                        </a:rPr>
                        <a:t>D</a:t>
                      </a:r>
                      <a:r>
                        <a:rPr lang="en-US" sz="1200" b="0" i="0" baseline="-25000" dirty="0" smtClean="0">
                          <a:ln>
                            <a:noFill/>
                          </a:ln>
                          <a:solidFill>
                            <a:srgbClr val="002060"/>
                          </a:solidFill>
                          <a:effectLst/>
                          <a:latin typeface="Arial" panose="020B0604020202020204" pitchFamily="34" charset="0"/>
                          <a:cs typeface="Arial" panose="020B0604020202020204" pitchFamily="34" charset="0"/>
                        </a:rPr>
                        <a:t>2</a:t>
                      </a:r>
                      <a:endParaRPr lang="ru-RU" sz="1200" b="0" i="0" baseline="-2500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sz="1200" b="0" i="0" dirty="0" smtClean="0">
                          <a:ln>
                            <a:noFill/>
                          </a:ln>
                          <a:solidFill>
                            <a:srgbClr val="002060"/>
                          </a:solidFill>
                          <a:effectLst/>
                          <a:latin typeface="Arial" panose="020B0604020202020204" pitchFamily="34" charset="0"/>
                          <a:cs typeface="Arial" panose="020B0604020202020204" pitchFamily="34" charset="0"/>
                        </a:rPr>
                        <a:t>1.8 m</a:t>
                      </a:r>
                      <a:endParaRPr lang="ru-RU" sz="1200" b="0" i="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r>
              <a:tr h="433905">
                <a:tc>
                  <a:txBody>
                    <a:bodyPr/>
                    <a:lstStyle/>
                    <a:p>
                      <a:r>
                        <a:rPr lang="en-US" sz="1200" b="0" i="0" dirty="0" smtClean="0">
                          <a:ln>
                            <a:noFill/>
                          </a:ln>
                          <a:solidFill>
                            <a:srgbClr val="002060"/>
                          </a:solidFill>
                          <a:effectLst/>
                          <a:latin typeface="Arial" panose="020B0604020202020204" pitchFamily="34" charset="0"/>
                          <a:cs typeface="Arial" panose="020B0604020202020204" pitchFamily="34" charset="0"/>
                        </a:rPr>
                        <a:t>Max. magnetic rigidity </a:t>
                      </a:r>
                      <a:r>
                        <a:rPr lang="en-US" sz="1200" b="0" i="1" dirty="0" smtClean="0">
                          <a:ln>
                            <a:noFill/>
                          </a:ln>
                          <a:solidFill>
                            <a:srgbClr val="002060"/>
                          </a:solidFill>
                          <a:effectLst/>
                          <a:latin typeface="Arial" panose="020B0604020202020204" pitchFamily="34" charset="0"/>
                          <a:cs typeface="Arial" panose="020B0604020202020204" pitchFamily="34" charset="0"/>
                        </a:rPr>
                        <a:t>D</a:t>
                      </a:r>
                      <a:r>
                        <a:rPr lang="en-US" sz="1200" b="0" i="0" baseline="-25000" dirty="0" smtClean="0">
                          <a:ln>
                            <a:noFill/>
                          </a:ln>
                          <a:solidFill>
                            <a:srgbClr val="002060"/>
                          </a:solidFill>
                          <a:effectLst/>
                          <a:latin typeface="Arial" panose="020B0604020202020204" pitchFamily="34" charset="0"/>
                          <a:cs typeface="Arial" panose="020B0604020202020204" pitchFamily="34" charset="0"/>
                        </a:rPr>
                        <a:t>2</a:t>
                      </a:r>
                      <a:endParaRPr lang="ru-RU" sz="1200" b="0" i="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sz="1200" b="0" i="0" dirty="0" smtClean="0">
                          <a:ln>
                            <a:noFill/>
                          </a:ln>
                          <a:solidFill>
                            <a:srgbClr val="002060"/>
                          </a:solidFill>
                          <a:effectLst/>
                          <a:latin typeface="Arial" panose="020B0604020202020204" pitchFamily="34" charset="0"/>
                          <a:cs typeface="Arial" panose="020B0604020202020204" pitchFamily="34" charset="0"/>
                        </a:rPr>
                        <a:t>3.2 T m</a:t>
                      </a:r>
                      <a:endParaRPr lang="ru-RU" sz="1200" b="0" i="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r>
              <a:tr h="260343">
                <a:tc>
                  <a:txBody>
                    <a:bodyPr/>
                    <a:lstStyle/>
                    <a:p>
                      <a:r>
                        <a:rPr lang="en-US" sz="1200" b="0" i="0" dirty="0" smtClean="0">
                          <a:ln>
                            <a:noFill/>
                          </a:ln>
                          <a:solidFill>
                            <a:srgbClr val="002060"/>
                          </a:solidFill>
                          <a:effectLst/>
                          <a:latin typeface="Arial" panose="020B0604020202020204" pitchFamily="34" charset="0"/>
                          <a:cs typeface="Arial" panose="020B0604020202020204" pitchFamily="34" charset="0"/>
                        </a:rPr>
                        <a:t>Bending angle </a:t>
                      </a:r>
                      <a:r>
                        <a:rPr lang="en-US" sz="1200" b="0" i="1" dirty="0" smtClean="0">
                          <a:ln>
                            <a:noFill/>
                          </a:ln>
                          <a:solidFill>
                            <a:srgbClr val="002060"/>
                          </a:solidFill>
                          <a:effectLst/>
                          <a:latin typeface="Arial" panose="020B0604020202020204" pitchFamily="34" charset="0"/>
                          <a:cs typeface="Arial" panose="020B0604020202020204" pitchFamily="34" charset="0"/>
                        </a:rPr>
                        <a:t>D</a:t>
                      </a:r>
                      <a:r>
                        <a:rPr lang="en-US" sz="1200" b="0" i="0" baseline="-25000" dirty="0" smtClean="0">
                          <a:ln>
                            <a:noFill/>
                          </a:ln>
                          <a:solidFill>
                            <a:srgbClr val="002060"/>
                          </a:solidFill>
                          <a:effectLst/>
                          <a:latin typeface="Arial" panose="020B0604020202020204" pitchFamily="34" charset="0"/>
                          <a:cs typeface="Arial" panose="020B0604020202020204" pitchFamily="34" charset="0"/>
                        </a:rPr>
                        <a:t>2</a:t>
                      </a:r>
                      <a:endParaRPr lang="ru-RU" sz="1200" b="0" i="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sz="1200" b="0" i="0" dirty="0" smtClean="0">
                          <a:ln>
                            <a:noFill/>
                          </a:ln>
                          <a:solidFill>
                            <a:srgbClr val="002060"/>
                          </a:solidFill>
                          <a:effectLst/>
                          <a:latin typeface="Arial" panose="020B0604020202020204" pitchFamily="34" charset="0"/>
                          <a:cs typeface="Arial" panose="020B0604020202020204" pitchFamily="34" charset="0"/>
                        </a:rPr>
                        <a:t>10</a:t>
                      </a:r>
                      <a:r>
                        <a:rPr lang="en-US" sz="1200" b="0" i="0" baseline="30000" dirty="0" smtClean="0">
                          <a:ln>
                            <a:noFill/>
                          </a:ln>
                          <a:solidFill>
                            <a:srgbClr val="002060"/>
                          </a:solidFill>
                          <a:effectLst/>
                          <a:latin typeface="Arial" panose="020B0604020202020204" pitchFamily="34" charset="0"/>
                          <a:cs typeface="Arial" panose="020B0604020202020204" pitchFamily="34" charset="0"/>
                        </a:rPr>
                        <a:t>o</a:t>
                      </a:r>
                      <a:endParaRPr lang="ru-RU" sz="1200" b="0" i="0" baseline="3000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r>
              <a:tr h="260343">
                <a:tc>
                  <a:txBody>
                    <a:bodyPr/>
                    <a:lstStyle/>
                    <a:p>
                      <a:r>
                        <a:rPr lang="en-US" sz="1200" b="0" i="0" dirty="0" smtClean="0">
                          <a:ln>
                            <a:noFill/>
                          </a:ln>
                          <a:solidFill>
                            <a:srgbClr val="002060"/>
                          </a:solidFill>
                          <a:effectLst/>
                          <a:latin typeface="Arial" panose="020B0604020202020204" pitchFamily="34" charset="0"/>
                          <a:cs typeface="Arial" panose="020B0604020202020204" pitchFamily="34" charset="0"/>
                        </a:rPr>
                        <a:t>Total length</a:t>
                      </a:r>
                      <a:endParaRPr lang="ru-RU" sz="1200" b="0" i="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sz="1200" b="0" i="0" dirty="0" smtClean="0">
                          <a:ln>
                            <a:noFill/>
                          </a:ln>
                          <a:solidFill>
                            <a:srgbClr val="002060"/>
                          </a:solidFill>
                          <a:effectLst/>
                          <a:latin typeface="Arial" panose="020B0604020202020204" pitchFamily="34" charset="0"/>
                          <a:cs typeface="Arial" panose="020B0604020202020204" pitchFamily="34" charset="0"/>
                        </a:rPr>
                        <a:t>7.1 m</a:t>
                      </a:r>
                      <a:endParaRPr lang="ru-RU" sz="1200" b="0" i="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r>
            </a:tbl>
          </a:graphicData>
        </a:graphic>
      </p:graphicFrame>
      <p:cxnSp>
        <p:nvCxnSpPr>
          <p:cNvPr id="4" name="Соединительная линия уступом 3"/>
          <p:cNvCxnSpPr/>
          <p:nvPr/>
        </p:nvCxnSpPr>
        <p:spPr>
          <a:xfrm flipV="1">
            <a:off x="82738" y="3195686"/>
            <a:ext cx="8920310" cy="488903"/>
          </a:xfrm>
          <a:prstGeom prst="bentConnector3">
            <a:avLst>
              <a:gd name="adj1" fmla="val 51247"/>
            </a:avLst>
          </a:prstGeom>
          <a:ln w="25400"/>
        </p:spPr>
        <p:style>
          <a:lnRef idx="1">
            <a:schemeClr val="accent1"/>
          </a:lnRef>
          <a:fillRef idx="0">
            <a:schemeClr val="accent1"/>
          </a:fillRef>
          <a:effectRef idx="0">
            <a:schemeClr val="accent1"/>
          </a:effectRef>
          <a:fontRef idx="minor">
            <a:schemeClr val="tx1"/>
          </a:fontRef>
        </p:style>
      </p:cxnSp>
      <p:sp>
        <p:nvSpPr>
          <p:cNvPr id="31" name="Прямоугольник 30"/>
          <p:cNvSpPr/>
          <p:nvPr/>
        </p:nvSpPr>
        <p:spPr>
          <a:xfrm>
            <a:off x="2625104" y="358425"/>
            <a:ext cx="2594968" cy="646331"/>
          </a:xfrm>
          <a:prstGeom prst="rect">
            <a:avLst/>
          </a:prstGeom>
        </p:spPr>
        <p:txBody>
          <a:bodyPr wrap="square">
            <a:spAutoFit/>
          </a:bodyPr>
          <a:lstStyle/>
          <a:p>
            <a:r>
              <a:rPr lang="en-US" sz="1200" dirty="0" smtClean="0">
                <a:solidFill>
                  <a:srgbClr val="002060"/>
                </a:solidFill>
                <a:latin typeface="Arial" panose="020B0604020202020204" pitchFamily="34" charset="0"/>
                <a:cs typeface="Arial" panose="020B0604020202020204" pitchFamily="34" charset="0"/>
              </a:rPr>
              <a:t>Simulated yields of Fl isotopes as functions of the PuO</a:t>
            </a:r>
            <a:r>
              <a:rPr lang="en-US" sz="1200" baseline="-25000" dirty="0" smtClean="0">
                <a:solidFill>
                  <a:srgbClr val="002060"/>
                </a:solidFill>
                <a:latin typeface="Arial" panose="020B0604020202020204" pitchFamily="34" charset="0"/>
                <a:cs typeface="Arial" panose="020B0604020202020204" pitchFamily="34" charset="0"/>
              </a:rPr>
              <a:t>2</a:t>
            </a:r>
            <a:r>
              <a:rPr lang="en-US" sz="1200" dirty="0" smtClean="0">
                <a:solidFill>
                  <a:srgbClr val="002060"/>
                </a:solidFill>
                <a:latin typeface="Arial" panose="020B0604020202020204" pitchFamily="34" charset="0"/>
                <a:cs typeface="Arial" panose="020B0604020202020204" pitchFamily="34" charset="0"/>
              </a:rPr>
              <a:t> target thickness for</a:t>
            </a:r>
            <a:r>
              <a:rPr lang="ru-RU" sz="1200" dirty="0" smtClean="0">
                <a:solidFill>
                  <a:srgbClr val="002060"/>
                </a:solidFill>
                <a:latin typeface="Arial" panose="020B0604020202020204" pitchFamily="34" charset="0"/>
                <a:cs typeface="Arial" panose="020B0604020202020204" pitchFamily="34" charset="0"/>
              </a:rPr>
              <a:t> </a:t>
            </a:r>
            <a:r>
              <a:rPr lang="en-US" sz="1200" dirty="0" smtClean="0">
                <a:solidFill>
                  <a:srgbClr val="002060"/>
                </a:solidFill>
                <a:latin typeface="Arial" panose="020B0604020202020204" pitchFamily="34" charset="0"/>
                <a:cs typeface="Arial" panose="020B0604020202020204" pitchFamily="34" charset="0"/>
              </a:rPr>
              <a:t>the DGFRS-I, II</a:t>
            </a:r>
            <a:endParaRPr lang="ru-RU" sz="1200" dirty="0">
              <a:solidFill>
                <a:srgbClr val="002060"/>
              </a:solidFill>
              <a:latin typeface="Arial" panose="020B0604020202020204" pitchFamily="34" charset="0"/>
              <a:cs typeface="Arial" panose="020B0604020202020204" pitchFamily="34" charset="0"/>
            </a:endParaRPr>
          </a:p>
        </p:txBody>
      </p:sp>
      <p:sp>
        <p:nvSpPr>
          <p:cNvPr id="35" name="Прямоугольник 34"/>
          <p:cNvSpPr/>
          <p:nvPr/>
        </p:nvSpPr>
        <p:spPr>
          <a:xfrm>
            <a:off x="4788024" y="83802"/>
            <a:ext cx="4431960" cy="369332"/>
          </a:xfrm>
          <a:prstGeom prst="rect">
            <a:avLst/>
          </a:prstGeom>
        </p:spPr>
        <p:txBody>
          <a:bodyPr wrap="none">
            <a:spAutoFit/>
          </a:bodyPr>
          <a:lstStyle/>
          <a:p>
            <a:r>
              <a:rPr lang="en-US" altLang="ru-RU" dirty="0">
                <a:solidFill>
                  <a:srgbClr val="C00000"/>
                </a:solidFill>
                <a:latin typeface="Arial" panose="020B0604020202020204" pitchFamily="34" charset="0"/>
                <a:cs typeface="Arial" panose="020B0604020202020204" pitchFamily="34" charset="0"/>
              </a:rPr>
              <a:t>Synthesis and study of superheavy nuclei</a:t>
            </a:r>
            <a:endParaRPr lang="ru-RU" dirty="0">
              <a:solidFill>
                <a:srgbClr val="C00000"/>
              </a:solidFill>
              <a:latin typeface="Arial" panose="020B0604020202020204" pitchFamily="34" charset="0"/>
              <a:cs typeface="Arial" panose="020B0604020202020204" pitchFamily="34" charset="0"/>
            </a:endParaRPr>
          </a:p>
        </p:txBody>
      </p:sp>
      <p:sp>
        <p:nvSpPr>
          <p:cNvPr id="39" name="Прямоугольник 38"/>
          <p:cNvSpPr/>
          <p:nvPr/>
        </p:nvSpPr>
        <p:spPr>
          <a:xfrm>
            <a:off x="35496" y="66110"/>
            <a:ext cx="4577796" cy="338554"/>
          </a:xfrm>
          <a:prstGeom prst="rect">
            <a:avLst/>
          </a:prstGeom>
        </p:spPr>
        <p:txBody>
          <a:bodyPr wrap="none">
            <a:spAutoFit/>
          </a:bodyPr>
          <a:lstStyle/>
          <a:p>
            <a:pPr>
              <a:lnSpc>
                <a:spcPct val="100000"/>
              </a:lnSpc>
              <a:spcBef>
                <a:spcPts val="0"/>
              </a:spcBef>
              <a:buClr>
                <a:srgbClr val="FF3300"/>
              </a:buClr>
            </a:pPr>
            <a:r>
              <a:rPr lang="en-US" altLang="ru-RU" sz="1600" dirty="0" smtClean="0">
                <a:solidFill>
                  <a:srgbClr val="000090"/>
                </a:solidFill>
                <a:latin typeface="Arial" panose="020B0604020202020204" pitchFamily="34" charset="0"/>
                <a:cs typeface="Arial" panose="020B0604020202020204" pitchFamily="34" charset="0"/>
              </a:rPr>
              <a:t>GAS-FILLED RECOIL SEPARATOR (</a:t>
            </a:r>
            <a:r>
              <a:rPr lang="en-US" sz="1600" dirty="0" smtClean="0">
                <a:solidFill>
                  <a:srgbClr val="000090"/>
                </a:solidFill>
                <a:latin typeface="Arial" panose="020B0604020202020204" pitchFamily="34" charset="0"/>
                <a:cs typeface="Arial" panose="020B0604020202020204" pitchFamily="34" charset="0"/>
              </a:rPr>
              <a:t>DGFRS-II</a:t>
            </a:r>
            <a:r>
              <a:rPr lang="en-US" altLang="ru-RU" sz="1600" dirty="0" smtClean="0">
                <a:solidFill>
                  <a:srgbClr val="000090"/>
                </a:solidFill>
                <a:latin typeface="Arial" panose="020B0604020202020204" pitchFamily="34" charset="0"/>
                <a:cs typeface="Arial" panose="020B0604020202020204" pitchFamily="34" charset="0"/>
              </a:rPr>
              <a:t>)</a:t>
            </a:r>
            <a:endParaRPr lang="en-US" altLang="ru-RU" sz="1600" dirty="0">
              <a:solidFill>
                <a:srgbClr val="000090"/>
              </a:solidFill>
              <a:latin typeface="Arial" panose="020B0604020202020204" pitchFamily="34" charset="0"/>
              <a:cs typeface="Arial" panose="020B0604020202020204" pitchFamily="34" charset="0"/>
            </a:endParaRPr>
          </a:p>
        </p:txBody>
      </p:sp>
      <p:pic>
        <p:nvPicPr>
          <p:cNvPr id="41" name="Picture 9"/>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444208" y="3429000"/>
            <a:ext cx="2662945" cy="1543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ectangle 13"/>
          <p:cNvSpPr>
            <a:spLocks noChangeArrowheads="1"/>
          </p:cNvSpPr>
          <p:nvPr/>
        </p:nvSpPr>
        <p:spPr bwMode="auto">
          <a:xfrm>
            <a:off x="4626967" y="4077072"/>
            <a:ext cx="189384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200" dirty="0">
                <a:solidFill>
                  <a:srgbClr val="000090"/>
                </a:solidFill>
                <a:latin typeface="Arial" panose="020B0604020202020204" pitchFamily="34" charset="0"/>
                <a:cs typeface="Arial" panose="020B0604020202020204" pitchFamily="34" charset="0"/>
              </a:rPr>
              <a:t>1 – target box with hot catcher;</a:t>
            </a:r>
          </a:p>
          <a:p>
            <a:pPr eaLnBrk="1" hangingPunct="1">
              <a:spcBef>
                <a:spcPct val="0"/>
              </a:spcBef>
              <a:buFontTx/>
              <a:buNone/>
            </a:pPr>
            <a:r>
              <a:rPr lang="en-US" altLang="ru-RU" sz="1200" dirty="0">
                <a:solidFill>
                  <a:srgbClr val="000090"/>
                </a:solidFill>
                <a:latin typeface="Arial" panose="020B0604020202020204" pitchFamily="34" charset="0"/>
                <a:cs typeface="Arial" panose="020B0604020202020204" pitchFamily="34" charset="0"/>
              </a:rPr>
              <a:t>2 – ion source;</a:t>
            </a:r>
          </a:p>
          <a:p>
            <a:pPr eaLnBrk="1" hangingPunct="1">
              <a:spcBef>
                <a:spcPct val="0"/>
              </a:spcBef>
              <a:buFontTx/>
              <a:buNone/>
            </a:pPr>
            <a:r>
              <a:rPr lang="en-US" altLang="ru-RU" sz="1200" dirty="0">
                <a:solidFill>
                  <a:srgbClr val="000090"/>
                </a:solidFill>
                <a:latin typeface="Arial" panose="020B0604020202020204" pitchFamily="34" charset="0"/>
                <a:cs typeface="Arial" panose="020B0604020202020204" pitchFamily="34" charset="0"/>
              </a:rPr>
              <a:t>3 – mass </a:t>
            </a:r>
            <a:r>
              <a:rPr lang="en-US" altLang="ru-RU" sz="1200" dirty="0" smtClean="0">
                <a:solidFill>
                  <a:srgbClr val="000090"/>
                </a:solidFill>
                <a:latin typeface="Arial" panose="020B0604020202020204" pitchFamily="34" charset="0"/>
                <a:cs typeface="Arial" panose="020B0604020202020204" pitchFamily="34" charset="0"/>
              </a:rPr>
              <a:t>analyzer</a:t>
            </a:r>
            <a:r>
              <a:rPr lang="en-US" altLang="ru-RU" sz="1200" dirty="0">
                <a:solidFill>
                  <a:srgbClr val="000090"/>
                </a:solidFill>
                <a:latin typeface="Arial" panose="020B0604020202020204" pitchFamily="34" charset="0"/>
                <a:cs typeface="Arial" panose="020B0604020202020204" pitchFamily="34" charset="0"/>
              </a:rPr>
              <a:t>;</a:t>
            </a:r>
          </a:p>
          <a:p>
            <a:pPr eaLnBrk="1" hangingPunct="1">
              <a:spcBef>
                <a:spcPct val="0"/>
              </a:spcBef>
              <a:buFontTx/>
              <a:buNone/>
            </a:pPr>
            <a:r>
              <a:rPr lang="en-US" altLang="ru-RU" sz="1200" dirty="0">
                <a:solidFill>
                  <a:srgbClr val="000090"/>
                </a:solidFill>
                <a:latin typeface="Arial" panose="020B0604020202020204" pitchFamily="34" charset="0"/>
                <a:cs typeface="Arial" panose="020B0604020202020204" pitchFamily="34" charset="0"/>
              </a:rPr>
              <a:t>4 – focal plane detector </a:t>
            </a:r>
            <a:endParaRPr lang="ru-RU" altLang="ru-RU" sz="1200" dirty="0">
              <a:solidFill>
                <a:srgbClr val="000090"/>
              </a:solidFill>
              <a:latin typeface="Arial" panose="020B0604020202020204" pitchFamily="34" charset="0"/>
              <a:cs typeface="Arial" panose="020B0604020202020204" pitchFamily="34" charset="0"/>
            </a:endParaRPr>
          </a:p>
        </p:txBody>
      </p:sp>
      <p:sp>
        <p:nvSpPr>
          <p:cNvPr id="43" name="Прямоугольник 42"/>
          <p:cNvSpPr/>
          <p:nvPr/>
        </p:nvSpPr>
        <p:spPr>
          <a:xfrm>
            <a:off x="4606210" y="3246075"/>
            <a:ext cx="2198038" cy="830997"/>
          </a:xfrm>
          <a:prstGeom prst="rect">
            <a:avLst/>
          </a:prstGeom>
        </p:spPr>
        <p:txBody>
          <a:bodyPr wrap="none">
            <a:spAutoFit/>
          </a:bodyPr>
          <a:lstStyle/>
          <a:p>
            <a:pPr>
              <a:lnSpc>
                <a:spcPct val="100000"/>
              </a:lnSpc>
              <a:spcBef>
                <a:spcPts val="0"/>
              </a:spcBef>
              <a:buClr>
                <a:srgbClr val="FF3300"/>
              </a:buClr>
            </a:pPr>
            <a:r>
              <a:rPr lang="en-US" altLang="ru-RU" sz="1600" dirty="0" smtClean="0">
                <a:solidFill>
                  <a:srgbClr val="000090"/>
                </a:solidFill>
                <a:latin typeface="Arial" panose="020B0604020202020204" pitchFamily="34" charset="0"/>
                <a:cs typeface="Arial" panose="020B0604020202020204" pitchFamily="34" charset="0"/>
              </a:rPr>
              <a:t>SEPARATOR MASHA</a:t>
            </a:r>
          </a:p>
          <a:p>
            <a:pPr>
              <a:lnSpc>
                <a:spcPct val="100000"/>
              </a:lnSpc>
              <a:spcBef>
                <a:spcPts val="0"/>
              </a:spcBef>
              <a:buClr>
                <a:srgbClr val="FF3300"/>
              </a:buClr>
            </a:pPr>
            <a:r>
              <a:rPr lang="en-US" altLang="ru-RU" sz="1600" dirty="0" smtClean="0">
                <a:solidFill>
                  <a:srgbClr val="000090"/>
                </a:solidFill>
                <a:latin typeface="Arial" panose="020B0604020202020204" pitchFamily="34" charset="0"/>
                <a:cs typeface="Arial" panose="020B0604020202020204" pitchFamily="34" charset="0"/>
              </a:rPr>
              <a:t>for </a:t>
            </a:r>
            <a:r>
              <a:rPr lang="en-US" sz="1600" dirty="0">
                <a:solidFill>
                  <a:srgbClr val="000090"/>
                </a:solidFill>
                <a:latin typeface="Arial" panose="020B0604020202020204" pitchFamily="34" charset="0"/>
                <a:cs typeface="Arial" panose="020B0604020202020204" pitchFamily="34" charset="0"/>
              </a:rPr>
              <a:t>Mass </a:t>
            </a:r>
            <a:r>
              <a:rPr lang="en-US" sz="1600" dirty="0" smtClean="0">
                <a:solidFill>
                  <a:srgbClr val="000090"/>
                </a:solidFill>
                <a:latin typeface="Arial" panose="020B0604020202020204" pitchFamily="34" charset="0"/>
                <a:cs typeface="Arial" panose="020B0604020202020204" pitchFamily="34" charset="0"/>
              </a:rPr>
              <a:t>Analysis </a:t>
            </a:r>
          </a:p>
          <a:p>
            <a:pPr>
              <a:lnSpc>
                <a:spcPct val="100000"/>
              </a:lnSpc>
              <a:spcBef>
                <a:spcPts val="0"/>
              </a:spcBef>
              <a:buClr>
                <a:srgbClr val="FF3300"/>
              </a:buClr>
            </a:pPr>
            <a:r>
              <a:rPr lang="en-US" sz="1600" dirty="0" smtClean="0">
                <a:solidFill>
                  <a:srgbClr val="000090"/>
                </a:solidFill>
                <a:latin typeface="Arial" panose="020B0604020202020204" pitchFamily="34" charset="0"/>
                <a:cs typeface="Arial" panose="020B0604020202020204" pitchFamily="34" charset="0"/>
              </a:rPr>
              <a:t>of </a:t>
            </a:r>
            <a:r>
              <a:rPr lang="en-US" sz="1600" dirty="0" err="1" smtClean="0">
                <a:solidFill>
                  <a:srgbClr val="000090"/>
                </a:solidFill>
                <a:latin typeface="Arial" panose="020B0604020202020204" pitchFamily="34" charset="0"/>
                <a:cs typeface="Arial" panose="020B0604020202020204" pitchFamily="34" charset="0"/>
              </a:rPr>
              <a:t>SuperHeavy</a:t>
            </a:r>
            <a:r>
              <a:rPr lang="en-US" sz="1600" dirty="0" smtClean="0">
                <a:solidFill>
                  <a:srgbClr val="000090"/>
                </a:solidFill>
                <a:latin typeface="Arial" panose="020B0604020202020204" pitchFamily="34" charset="0"/>
                <a:cs typeface="Arial" panose="020B0604020202020204" pitchFamily="34" charset="0"/>
              </a:rPr>
              <a:t> </a:t>
            </a:r>
            <a:r>
              <a:rPr lang="en-US" sz="1600" dirty="0">
                <a:solidFill>
                  <a:srgbClr val="000090"/>
                </a:solidFill>
                <a:latin typeface="Arial" panose="020B0604020202020204" pitchFamily="34" charset="0"/>
                <a:cs typeface="Arial" panose="020B0604020202020204" pitchFamily="34" charset="0"/>
              </a:rPr>
              <a:t>Atoms </a:t>
            </a:r>
            <a:endParaRPr lang="en-US" altLang="ru-RU" sz="1600" dirty="0">
              <a:solidFill>
                <a:srgbClr val="000090"/>
              </a:solidFill>
              <a:latin typeface="Arial" panose="020B0604020202020204" pitchFamily="34" charset="0"/>
              <a:cs typeface="Arial" panose="020B0604020202020204" pitchFamily="34" charset="0"/>
            </a:endParaRPr>
          </a:p>
        </p:txBody>
      </p:sp>
      <p:cxnSp>
        <p:nvCxnSpPr>
          <p:cNvPr id="48" name="Прямая соединительная линия 47"/>
          <p:cNvCxnSpPr/>
          <p:nvPr/>
        </p:nvCxnSpPr>
        <p:spPr>
          <a:xfrm>
            <a:off x="4648908" y="3453161"/>
            <a:ext cx="6809" cy="327240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9" name="Прямоугольник 28"/>
          <p:cNvSpPr/>
          <p:nvPr/>
        </p:nvSpPr>
        <p:spPr>
          <a:xfrm>
            <a:off x="63196" y="4505052"/>
            <a:ext cx="1766249" cy="2308324"/>
          </a:xfrm>
          <a:prstGeom prst="rect">
            <a:avLst/>
          </a:prstGeom>
        </p:spPr>
        <p:txBody>
          <a:bodyPr wrap="square">
            <a:spAutoFit/>
          </a:bodyPr>
          <a:lstStyle/>
          <a:p>
            <a:r>
              <a:rPr lang="en-US" sz="1200" dirty="0" smtClean="0">
                <a:solidFill>
                  <a:srgbClr val="C00000"/>
                </a:solidFill>
                <a:latin typeface="Arial" panose="020B0604020202020204" pitchFamily="34" charset="0"/>
                <a:cs typeface="Arial" panose="020B0604020202020204" pitchFamily="34" charset="0"/>
              </a:rPr>
              <a:t>interface </a:t>
            </a:r>
            <a:r>
              <a:rPr lang="en-US" sz="1200" dirty="0">
                <a:solidFill>
                  <a:srgbClr val="C00000"/>
                </a:solidFill>
                <a:latin typeface="Arial" panose="020B0604020202020204" pitchFamily="34" charset="0"/>
                <a:cs typeface="Arial" panose="020B0604020202020204" pitchFamily="34" charset="0"/>
              </a:rPr>
              <a:t>for transport of nuclear reaction products to radiochemical </a:t>
            </a:r>
            <a:r>
              <a:rPr lang="en-US" sz="1200" dirty="0" smtClean="0">
                <a:solidFill>
                  <a:srgbClr val="C00000"/>
                </a:solidFill>
                <a:latin typeface="Arial" panose="020B0604020202020204" pitchFamily="34" charset="0"/>
                <a:cs typeface="Arial" panose="020B0604020202020204" pitchFamily="34" charset="0"/>
              </a:rPr>
              <a:t>setups for </a:t>
            </a:r>
            <a:r>
              <a:rPr lang="en-US" sz="1200" dirty="0">
                <a:solidFill>
                  <a:srgbClr val="C00000"/>
                </a:solidFill>
                <a:latin typeface="Arial" panose="020B0604020202020204" pitchFamily="34" charset="0"/>
                <a:cs typeface="Arial" panose="020B0604020202020204" pitchFamily="34" charset="0"/>
              </a:rPr>
              <a:t>study of the properties of SHE in elementary state and investigations of the behavior of their chemical compounds</a:t>
            </a:r>
            <a:r>
              <a:rPr lang="en-US" sz="1200" dirty="0" smtClean="0">
                <a:solidFill>
                  <a:srgbClr val="C00000"/>
                </a:solidFill>
                <a:latin typeface="Arial" panose="020B0604020202020204" pitchFamily="34" charset="0"/>
                <a:cs typeface="Arial" panose="020B0604020202020204" pitchFamily="34" charset="0"/>
              </a:rPr>
              <a:t>.</a:t>
            </a:r>
          </a:p>
          <a:p>
            <a:endParaRPr lang="en-US" sz="1200" dirty="0">
              <a:solidFill>
                <a:srgbClr val="000090"/>
              </a:solidFill>
              <a:latin typeface="Arial" panose="020B0604020202020204" pitchFamily="34" charset="0"/>
              <a:cs typeface="Arial" panose="020B0604020202020204" pitchFamily="34" charset="0"/>
            </a:endParaRPr>
          </a:p>
          <a:p>
            <a:r>
              <a:rPr lang="en-US" sz="1200" i="1" dirty="0" smtClean="0">
                <a:solidFill>
                  <a:srgbClr val="000090"/>
                </a:solidFill>
                <a:latin typeface="Arial" panose="020B0604020202020204" pitchFamily="34" charset="0"/>
                <a:cs typeface="Arial" panose="020B0604020202020204" pitchFamily="34" charset="0"/>
              </a:rPr>
              <a:t>under design</a:t>
            </a:r>
            <a:endParaRPr lang="ru-RU" sz="1200" i="1" dirty="0">
              <a:solidFill>
                <a:srgbClr val="000090"/>
              </a:solidFill>
              <a:latin typeface="Arial" panose="020B0604020202020204" pitchFamily="34" charset="0"/>
              <a:cs typeface="Arial" panose="020B0604020202020204" pitchFamily="34" charset="0"/>
            </a:endParaRPr>
          </a:p>
        </p:txBody>
      </p:sp>
      <p:graphicFrame>
        <p:nvGraphicFramePr>
          <p:cNvPr id="30" name="Таблица 29"/>
          <p:cNvGraphicFramePr>
            <a:graphicFrameLocks noGrp="1"/>
          </p:cNvGraphicFramePr>
          <p:nvPr>
            <p:extLst/>
          </p:nvPr>
        </p:nvGraphicFramePr>
        <p:xfrm>
          <a:off x="4859936" y="5085184"/>
          <a:ext cx="4143112" cy="1682236"/>
        </p:xfrm>
        <a:graphic>
          <a:graphicData uri="http://schemas.openxmlformats.org/drawingml/2006/table">
            <a:tbl>
              <a:tblPr firstRow="1" bandRow="1">
                <a:effectLst/>
                <a:tableStyleId>{B301B821-A1FF-4177-AEE7-76D212191A09}</a:tableStyleId>
              </a:tblPr>
              <a:tblGrid>
                <a:gridCol w="3031511"/>
                <a:gridCol w="1111601"/>
              </a:tblGrid>
              <a:tr h="306259">
                <a:tc gridSpan="2">
                  <a:txBody>
                    <a:bodyPr/>
                    <a:lstStyle/>
                    <a:p>
                      <a:pPr algn="ctr" eaLnBrk="1" hangingPunct="1">
                        <a:spcBef>
                          <a:spcPct val="0"/>
                        </a:spcBef>
                        <a:buFontTx/>
                        <a:buNone/>
                      </a:pPr>
                      <a:r>
                        <a:rPr lang="en-US" altLang="ru-RU" sz="1200" b="0" dirty="0" smtClean="0">
                          <a:solidFill>
                            <a:srgbClr val="C00000"/>
                          </a:solidFill>
                          <a:latin typeface="Arial" panose="020B0604020202020204" pitchFamily="34" charset="0"/>
                          <a:cs typeface="Arial" panose="020B0604020202020204" pitchFamily="34" charset="0"/>
                        </a:rPr>
                        <a:t>Main parameters</a:t>
                      </a: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hMerge="1">
                  <a:txBody>
                    <a:bodyPr/>
                    <a:lstStyle/>
                    <a:p>
                      <a:endParaRPr lang="ru-RU" dirty="0">
                        <a:ln>
                          <a:solidFill>
                            <a:srgbClr val="0070C0"/>
                          </a:solidFill>
                        </a:ln>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306259">
                <a:tc>
                  <a:txBody>
                    <a:bodyPr/>
                    <a:lstStyle/>
                    <a:p>
                      <a:r>
                        <a:rPr lang="en-US" altLang="ru-RU" sz="1200" dirty="0" smtClean="0">
                          <a:solidFill>
                            <a:srgbClr val="002060"/>
                          </a:solidFill>
                          <a:latin typeface="Arial" panose="020B0604020202020204" pitchFamily="34" charset="0"/>
                          <a:cs typeface="Arial" panose="020B0604020202020204" pitchFamily="34" charset="0"/>
                        </a:rPr>
                        <a:t>Mass </a:t>
                      </a:r>
                      <a:r>
                        <a:rPr lang="en-US" altLang="ru-RU" sz="1200" dirty="0" smtClean="0">
                          <a:solidFill>
                            <a:schemeClr val="accent5">
                              <a:lumMod val="50000"/>
                            </a:schemeClr>
                          </a:solidFill>
                          <a:latin typeface="Arial" panose="020B0604020202020204" pitchFamily="34" charset="0"/>
                          <a:cs typeface="Arial" panose="020B0604020202020204" pitchFamily="34" charset="0"/>
                        </a:rPr>
                        <a:t>resolution</a:t>
                      </a:r>
                      <a:r>
                        <a:rPr lang="en-US" altLang="ru-RU" sz="1200" dirty="0" smtClean="0">
                          <a:solidFill>
                            <a:srgbClr val="002060"/>
                          </a:solidFill>
                          <a:latin typeface="Arial" panose="020B0604020202020204" pitchFamily="34" charset="0"/>
                          <a:cs typeface="Arial" panose="020B0604020202020204" pitchFamily="34" charset="0"/>
                        </a:rPr>
                        <a:t> </a:t>
                      </a:r>
                      <a:endParaRPr lang="ru-RU" sz="1200" b="0" i="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altLang="ru-RU" sz="1200" dirty="0" smtClean="0">
                          <a:solidFill>
                            <a:srgbClr val="002060"/>
                          </a:solidFill>
                          <a:latin typeface="Arial" panose="020B0604020202020204" pitchFamily="34" charset="0"/>
                          <a:cs typeface="Arial" panose="020B0604020202020204" pitchFamily="34" charset="0"/>
                        </a:rPr>
                        <a:t>~3000</a:t>
                      </a:r>
                      <a:endParaRPr lang="ru-RU" sz="1200" b="0" i="0" baseline="-2500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r>
              <a:tr h="306259">
                <a:tc>
                  <a:txBody>
                    <a:bodyPr/>
                    <a:lstStyle/>
                    <a:p>
                      <a:r>
                        <a:rPr lang="en-US" altLang="ru-RU" sz="1200" dirty="0" smtClean="0">
                          <a:solidFill>
                            <a:srgbClr val="002060"/>
                          </a:solidFill>
                          <a:latin typeface="Arial" panose="020B0604020202020204" pitchFamily="34" charset="0"/>
                          <a:cs typeface="Arial" panose="020B0604020202020204" pitchFamily="34" charset="0"/>
                        </a:rPr>
                        <a:t>Ion source efficiency</a:t>
                      </a:r>
                      <a:r>
                        <a:rPr lang="ru-RU" altLang="ru-RU" sz="1200" dirty="0" smtClean="0">
                          <a:solidFill>
                            <a:srgbClr val="002060"/>
                          </a:solidFill>
                          <a:latin typeface="Arial" panose="020B0604020202020204" pitchFamily="34" charset="0"/>
                          <a:cs typeface="Arial" panose="020B0604020202020204" pitchFamily="34" charset="0"/>
                        </a:rPr>
                        <a:t> </a:t>
                      </a:r>
                      <a:r>
                        <a:rPr lang="en-US" altLang="ru-RU" sz="1200" dirty="0" smtClean="0">
                          <a:solidFill>
                            <a:srgbClr val="002060"/>
                          </a:solidFill>
                          <a:latin typeface="Arial" panose="020B0604020202020204" pitchFamily="34" charset="0"/>
                          <a:cs typeface="Arial" panose="020B0604020202020204" pitchFamily="34" charset="0"/>
                        </a:rPr>
                        <a:t>for noble gas </a:t>
                      </a:r>
                      <a:endParaRPr lang="ru-RU" sz="1200" b="0" i="0" baseline="-2500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sz="1200" b="0" i="0" dirty="0" smtClean="0">
                          <a:ln>
                            <a:noFill/>
                          </a:ln>
                          <a:solidFill>
                            <a:srgbClr val="002060"/>
                          </a:solidFill>
                          <a:effectLst/>
                          <a:latin typeface="Arial" panose="020B0604020202020204" pitchFamily="34" charset="0"/>
                          <a:cs typeface="Arial" panose="020B0604020202020204" pitchFamily="34" charset="0"/>
                        </a:rPr>
                        <a:t>~</a:t>
                      </a:r>
                      <a:r>
                        <a:rPr lang="ru-RU" sz="1200" b="0" i="0" dirty="0" smtClean="0">
                          <a:ln>
                            <a:noFill/>
                          </a:ln>
                          <a:solidFill>
                            <a:srgbClr val="002060"/>
                          </a:solidFill>
                          <a:effectLst/>
                          <a:latin typeface="Arial" panose="020B0604020202020204" pitchFamily="34" charset="0"/>
                          <a:cs typeface="Arial" panose="020B0604020202020204" pitchFamily="34" charset="0"/>
                        </a:rPr>
                        <a:t>84 %</a:t>
                      </a:r>
                      <a:endParaRPr lang="ru-RU" sz="1200" b="0" i="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r>
              <a:tr h="306259">
                <a:tc>
                  <a:txBody>
                    <a:bodyPr/>
                    <a:lstStyle/>
                    <a:p>
                      <a:r>
                        <a:rPr lang="en-US" altLang="ru-RU" sz="1200" dirty="0" smtClean="0">
                          <a:solidFill>
                            <a:srgbClr val="002060"/>
                          </a:solidFill>
                          <a:latin typeface="Arial" panose="020B0604020202020204" pitchFamily="34" charset="0"/>
                          <a:cs typeface="Arial" panose="020B0604020202020204" pitchFamily="34" charset="0"/>
                        </a:rPr>
                        <a:t>Separation efficiency</a:t>
                      </a:r>
                      <a:r>
                        <a:rPr lang="ru-RU" altLang="ru-RU" sz="1200" dirty="0" smtClean="0">
                          <a:solidFill>
                            <a:srgbClr val="002060"/>
                          </a:solidFill>
                          <a:latin typeface="Arial" panose="020B0604020202020204" pitchFamily="34" charset="0"/>
                          <a:cs typeface="Arial" panose="020B0604020202020204" pitchFamily="34" charset="0"/>
                        </a:rPr>
                        <a:t> </a:t>
                      </a:r>
                      <a:r>
                        <a:rPr lang="en-US" altLang="ru-RU" sz="1200" dirty="0" smtClean="0">
                          <a:solidFill>
                            <a:srgbClr val="002060"/>
                          </a:solidFill>
                          <a:latin typeface="Arial" panose="020B0604020202020204" pitchFamily="34" charset="0"/>
                          <a:cs typeface="Arial" panose="020B0604020202020204" pitchFamily="34" charset="0"/>
                        </a:rPr>
                        <a:t>for short-lived mercury isotopes </a:t>
                      </a:r>
                      <a:endParaRPr lang="ru-RU" sz="1200" b="0" i="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sz="1200" b="0" i="0" dirty="0" smtClean="0">
                          <a:ln>
                            <a:noFill/>
                          </a:ln>
                          <a:solidFill>
                            <a:srgbClr val="002060"/>
                          </a:solidFill>
                          <a:effectLst/>
                          <a:latin typeface="Arial" panose="020B0604020202020204" pitchFamily="34" charset="0"/>
                          <a:cs typeface="Arial" panose="020B0604020202020204" pitchFamily="34" charset="0"/>
                        </a:rPr>
                        <a:t>~</a:t>
                      </a:r>
                      <a:r>
                        <a:rPr lang="ru-RU" sz="1200" b="0" i="0" dirty="0" smtClean="0">
                          <a:ln>
                            <a:noFill/>
                          </a:ln>
                          <a:solidFill>
                            <a:srgbClr val="002060"/>
                          </a:solidFill>
                          <a:effectLst/>
                          <a:latin typeface="Arial" panose="020B0604020202020204" pitchFamily="34" charset="0"/>
                          <a:cs typeface="Arial" panose="020B0604020202020204" pitchFamily="34" charset="0"/>
                        </a:rPr>
                        <a:t>7 %</a:t>
                      </a:r>
                      <a:endParaRPr lang="ru-RU" sz="1200" b="0" i="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r>
              <a:tr h="306259">
                <a:tc>
                  <a:txBody>
                    <a:bodyPr/>
                    <a:lstStyle/>
                    <a:p>
                      <a:r>
                        <a:rPr lang="en-US" altLang="ru-RU" sz="1200" dirty="0" smtClean="0">
                          <a:solidFill>
                            <a:srgbClr val="002060"/>
                          </a:solidFill>
                          <a:latin typeface="Arial" panose="020B0604020202020204" pitchFamily="34" charset="0"/>
                          <a:cs typeface="Arial" panose="020B0604020202020204" pitchFamily="34" charset="0"/>
                        </a:rPr>
                        <a:t>Separation time </a:t>
                      </a:r>
                      <a:endParaRPr lang="ru-RU" sz="1200" b="0" i="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ru-RU" sz="1200" b="0" i="0" dirty="0" smtClean="0">
                          <a:ln>
                            <a:noFill/>
                          </a:ln>
                          <a:solidFill>
                            <a:srgbClr val="002060"/>
                          </a:solidFill>
                          <a:effectLst/>
                          <a:latin typeface="Arial" panose="020B0604020202020204" pitchFamily="34" charset="0"/>
                          <a:cs typeface="Arial" panose="020B0604020202020204" pitchFamily="34" charset="0"/>
                        </a:rPr>
                        <a:t>1</a:t>
                      </a:r>
                      <a:r>
                        <a:rPr lang="en-US" sz="1200" b="0" i="0" dirty="0" smtClean="0">
                          <a:ln>
                            <a:noFill/>
                          </a:ln>
                          <a:solidFill>
                            <a:srgbClr val="002060"/>
                          </a:solidFill>
                          <a:effectLst/>
                          <a:latin typeface="Arial" panose="020B0604020202020204" pitchFamily="34" charset="0"/>
                          <a:cs typeface="Arial" panose="020B0604020202020204" pitchFamily="34" charset="0"/>
                        </a:rPr>
                        <a:t>.8</a:t>
                      </a:r>
                      <a:r>
                        <a:rPr lang="en-US" sz="1200" b="0" i="0" baseline="0" dirty="0" smtClean="0">
                          <a:ln>
                            <a:noFill/>
                          </a:ln>
                          <a:solidFill>
                            <a:srgbClr val="002060"/>
                          </a:solidFill>
                          <a:effectLst/>
                          <a:latin typeface="Arial" panose="020B0604020202020204" pitchFamily="34" charset="0"/>
                          <a:cs typeface="Arial" panose="020B0604020202020204" pitchFamily="34" charset="0"/>
                        </a:rPr>
                        <a:t> sec</a:t>
                      </a:r>
                      <a:endParaRPr lang="ru-RU" sz="1200" b="0" i="0" baseline="3000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r>
            </a:tbl>
          </a:graphicData>
        </a:graphic>
      </p:graphicFrame>
      <p:sp>
        <p:nvSpPr>
          <p:cNvPr id="32" name="Прямоугольник 31"/>
          <p:cNvSpPr/>
          <p:nvPr/>
        </p:nvSpPr>
        <p:spPr>
          <a:xfrm>
            <a:off x="5137649" y="2270915"/>
            <a:ext cx="1767098" cy="646331"/>
          </a:xfrm>
          <a:prstGeom prst="rect">
            <a:avLst/>
          </a:prstGeom>
        </p:spPr>
        <p:txBody>
          <a:bodyPr wrap="square">
            <a:spAutoFit/>
          </a:bodyPr>
          <a:lstStyle/>
          <a:p>
            <a:pPr>
              <a:defRPr/>
            </a:pPr>
            <a:r>
              <a:rPr lang="en-US" sz="1200" dirty="0">
                <a:solidFill>
                  <a:srgbClr val="000090"/>
                </a:solidFill>
                <a:latin typeface="Arial" panose="020B0604020202020204" pitchFamily="34" charset="0"/>
                <a:cs typeface="Arial" panose="020B0604020202020204" pitchFamily="34" charset="0"/>
              </a:rPr>
              <a:t>Si  DSSD  detector</a:t>
            </a:r>
            <a:r>
              <a:rPr lang="en-US" sz="1200" dirty="0" smtClean="0">
                <a:solidFill>
                  <a:srgbClr val="000090"/>
                </a:solidFill>
                <a:latin typeface="Arial" panose="020B0604020202020204" pitchFamily="34" charset="0"/>
                <a:cs typeface="Arial" panose="020B0604020202020204" pitchFamily="34" charset="0"/>
              </a:rPr>
              <a:t>,</a:t>
            </a:r>
          </a:p>
          <a:p>
            <a:pPr>
              <a:defRPr/>
            </a:pPr>
            <a:r>
              <a:rPr lang="en-US" sz="1200" dirty="0" smtClean="0">
                <a:solidFill>
                  <a:srgbClr val="000090"/>
                </a:solidFill>
                <a:latin typeface="Arial" panose="020B0604020202020204" pitchFamily="34" charset="0"/>
                <a:cs typeface="Arial" panose="020B0604020202020204" pitchFamily="34" charset="0"/>
              </a:rPr>
              <a:t> </a:t>
            </a:r>
            <a:r>
              <a:rPr lang="en-US" sz="1200" dirty="0">
                <a:solidFill>
                  <a:srgbClr val="000090"/>
                </a:solidFill>
                <a:latin typeface="Arial" panose="020B0604020202020204" pitchFamily="34" charset="0"/>
                <a:cs typeface="Arial" panose="020B0604020202020204" pitchFamily="34" charset="0"/>
              </a:rPr>
              <a:t>48 x 128 </a:t>
            </a:r>
            <a:r>
              <a:rPr lang="en-US" sz="1200" dirty="0" smtClean="0">
                <a:solidFill>
                  <a:srgbClr val="000090"/>
                </a:solidFill>
                <a:latin typeface="Arial" panose="020B0604020202020204" pitchFamily="34" charset="0"/>
                <a:cs typeface="Arial" panose="020B0604020202020204" pitchFamily="34" charset="0"/>
              </a:rPr>
              <a:t>1-mm strips</a:t>
            </a:r>
            <a:endParaRPr lang="en-US" sz="1200" dirty="0">
              <a:solidFill>
                <a:srgbClr val="000090"/>
              </a:solidFill>
              <a:latin typeface="Arial" panose="020B0604020202020204" pitchFamily="34" charset="0"/>
              <a:cs typeface="Arial" panose="020B0604020202020204" pitchFamily="34" charset="0"/>
            </a:endParaRPr>
          </a:p>
          <a:p>
            <a:pPr>
              <a:defRPr/>
            </a:pPr>
            <a:r>
              <a:rPr lang="en-US" sz="1200" dirty="0">
                <a:solidFill>
                  <a:srgbClr val="000090"/>
                </a:solidFill>
                <a:latin typeface="Arial" panose="020B0604020202020204" pitchFamily="34" charset="0"/>
                <a:cs typeface="Arial" panose="020B0604020202020204" pitchFamily="34" charset="0"/>
              </a:rPr>
              <a:t>Digital electronics</a:t>
            </a:r>
            <a:endParaRPr lang="ru-RU" sz="1200" dirty="0">
              <a:solidFill>
                <a:srgbClr val="000090"/>
              </a:solidFill>
              <a:latin typeface="Arial" panose="020B0604020202020204" pitchFamily="34" charset="0"/>
              <a:cs typeface="Arial" panose="020B0604020202020204" pitchFamily="34" charset="0"/>
            </a:endParaRPr>
          </a:p>
        </p:txBody>
      </p:sp>
      <p:graphicFrame>
        <p:nvGraphicFramePr>
          <p:cNvPr id="33" name="Object 3"/>
          <p:cNvGraphicFramePr>
            <a:graphicFrameLocks noChangeAspect="1"/>
          </p:cNvGraphicFramePr>
          <p:nvPr>
            <p:extLst/>
          </p:nvPr>
        </p:nvGraphicFramePr>
        <p:xfrm>
          <a:off x="1832420" y="4480210"/>
          <a:ext cx="2692438" cy="2004786"/>
        </p:xfrm>
        <a:graphic>
          <a:graphicData uri="http://schemas.openxmlformats.org/presentationml/2006/ole">
            <mc:AlternateContent xmlns:mc="http://schemas.openxmlformats.org/markup-compatibility/2006">
              <mc:Choice xmlns:v="urn:schemas-microsoft-com:vml" Requires="v">
                <p:oleObj spid="_x0000_s4103" name="CorelDRAW" r:id="rId7" imgW="7652160" imgH="5695200" progId="">
                  <p:embed/>
                </p:oleObj>
              </mc:Choice>
              <mc:Fallback>
                <p:oleObj name="CorelDRAW" r:id="rId7" imgW="7652160" imgH="5695200" progId="">
                  <p:embed/>
                  <p:pic>
                    <p:nvPicPr>
                      <p:cNvPr id="0" name=""/>
                      <p:cNvPicPr>
                        <a:picLocks noChangeAspect="1" noChangeArrowheads="1"/>
                      </p:cNvPicPr>
                      <p:nvPr/>
                    </p:nvPicPr>
                    <p:blipFill>
                      <a:blip r:embed="rId8">
                        <a:lum bright="-24000" contrast="12000"/>
                        <a:extLst>
                          <a:ext uri="{28A0092B-C50C-407E-A947-70E740481C1C}">
                            <a14:useLocalDpi xmlns:a14="http://schemas.microsoft.com/office/drawing/2010/main" val="0"/>
                          </a:ext>
                        </a:extLst>
                      </a:blip>
                      <a:srcRect/>
                      <a:stretch>
                        <a:fillRect/>
                      </a:stretch>
                    </p:blipFill>
                    <p:spPr bwMode="auto">
                      <a:xfrm>
                        <a:off x="1832420" y="4480210"/>
                        <a:ext cx="2692438" cy="2004786"/>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12813055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
          <p:cNvSpPr txBox="1">
            <a:spLocks noChangeArrowheads="1"/>
          </p:cNvSpPr>
          <p:nvPr/>
        </p:nvSpPr>
        <p:spPr bwMode="auto">
          <a:xfrm>
            <a:off x="2771800" y="0"/>
            <a:ext cx="3672408" cy="523220"/>
          </a:xfrm>
          <a:prstGeom prst="rect">
            <a:avLst/>
          </a:prstGeom>
          <a:noFill/>
          <a:ln w="9525">
            <a:noFill/>
            <a:miter lim="800000"/>
            <a:headEnd/>
            <a:tailEnd/>
          </a:ln>
        </p:spPr>
        <p:txBody>
          <a:bodyPr wrap="square">
            <a:spAutoFit/>
          </a:bodyPr>
          <a:lstStyle/>
          <a:p>
            <a:pPr algn="ctr">
              <a:defRPr/>
            </a:pPr>
            <a:r>
              <a:rPr lang="en-US" sz="2800" b="1" dirty="0" smtClean="0">
                <a:solidFill>
                  <a:srgbClr val="000090"/>
                </a:solidFill>
              </a:rPr>
              <a:t>Injection complex</a:t>
            </a:r>
          </a:p>
        </p:txBody>
      </p:sp>
      <p:sp>
        <p:nvSpPr>
          <p:cNvPr id="14340" name="Номер слайда 13"/>
          <p:cNvSpPr>
            <a:spLocks noGrp="1"/>
          </p:cNvSpPr>
          <p:nvPr>
            <p:ph type="sldNum" sz="quarter" idx="4294967295"/>
          </p:nvPr>
        </p:nvSpPr>
        <p:spPr bwMode="auto">
          <a:xfrm>
            <a:off x="6862010" y="6420889"/>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32" indent="-285744" eaLnBrk="0" hangingPunct="0">
              <a:defRPr>
                <a:solidFill>
                  <a:schemeClr val="tx1"/>
                </a:solidFill>
                <a:latin typeface="Arial" panose="020B0604020202020204" pitchFamily="34" charset="0"/>
                <a:cs typeface="Arial" panose="020B0604020202020204" pitchFamily="34" charset="0"/>
              </a:defRPr>
            </a:lvl2pPr>
            <a:lvl3pPr marL="1142971" indent="-228594" eaLnBrk="0" hangingPunct="0">
              <a:defRPr>
                <a:solidFill>
                  <a:schemeClr val="tx1"/>
                </a:solidFill>
                <a:latin typeface="Arial" panose="020B0604020202020204" pitchFamily="34" charset="0"/>
                <a:cs typeface="Arial" panose="020B0604020202020204" pitchFamily="34" charset="0"/>
              </a:defRPr>
            </a:lvl3pPr>
            <a:lvl4pPr marL="1600160" indent="-228594" eaLnBrk="0" hangingPunct="0">
              <a:defRPr>
                <a:solidFill>
                  <a:schemeClr val="tx1"/>
                </a:solidFill>
                <a:latin typeface="Arial" panose="020B0604020202020204" pitchFamily="34" charset="0"/>
                <a:cs typeface="Arial" panose="020B0604020202020204" pitchFamily="34" charset="0"/>
              </a:defRPr>
            </a:lvl4pPr>
            <a:lvl5pPr marL="2057349" indent="-228594" eaLnBrk="0" hangingPunct="0">
              <a:defRPr>
                <a:solidFill>
                  <a:schemeClr val="tx1"/>
                </a:solidFill>
                <a:latin typeface="Arial" panose="020B060402020202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28459D5-F4B0-4C12-B850-E4DC04B5C2A9}" type="slidenum">
              <a:rPr lang="ru-RU" altLang="ru-RU">
                <a:solidFill>
                  <a:srgbClr val="898989"/>
                </a:solidFill>
                <a:latin typeface="Calibri" panose="020F0502020204030204" pitchFamily="34" charset="0"/>
              </a:rPr>
              <a:pPr eaLnBrk="1" hangingPunct="1"/>
              <a:t>2</a:t>
            </a:fld>
            <a:endParaRPr lang="ru-RU" altLang="ru-RU">
              <a:solidFill>
                <a:srgbClr val="898989"/>
              </a:solidFill>
              <a:latin typeface="Calibri" panose="020F0502020204030204" pitchFamily="34" charset="0"/>
            </a:endParaRPr>
          </a:p>
        </p:txBody>
      </p:sp>
      <p:pic>
        <p:nvPicPr>
          <p:cNvPr id="14341" name="Рисунок 9" descr="IMG_9730.jpg"/>
          <p:cNvPicPr>
            <a:picLocks noChangeAspect="1"/>
          </p:cNvPicPr>
          <p:nvPr/>
        </p:nvPicPr>
        <p:blipFill rotWithShape="1">
          <a:blip r:embed="rId3" cstate="email">
            <a:extLst>
              <a:ext uri="{28A0092B-C50C-407E-A947-70E740481C1C}">
                <a14:useLocalDpi xmlns:a14="http://schemas.microsoft.com/office/drawing/2010/main" val="0"/>
              </a:ext>
            </a:extLst>
          </a:blip>
          <a:srcRect l="3600"/>
          <a:stretch/>
        </p:blipFill>
        <p:spPr bwMode="auto">
          <a:xfrm>
            <a:off x="6144865" y="2420888"/>
            <a:ext cx="2984456" cy="2063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IMG_8227"/>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634047" y="4509120"/>
            <a:ext cx="3348371" cy="223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Рисунок 1"/>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154326" y="4495272"/>
            <a:ext cx="3960440" cy="2227748"/>
          </a:xfrm>
          <a:prstGeom prst="rect">
            <a:avLst/>
          </a:prstGeom>
        </p:spPr>
      </p:pic>
      <p:pic>
        <p:nvPicPr>
          <p:cNvPr id="14" name="Picture 12" descr="100_0317"/>
          <p:cNvPicPr>
            <a:picLocks noChangeAspect="1" noChangeArrowheads="1"/>
          </p:cNvPicPr>
          <p:nvPr/>
        </p:nvPicPr>
        <p:blipFill>
          <a:blip r:embed="rId6" cstate="print"/>
          <a:srcRect/>
          <a:stretch>
            <a:fillRect/>
          </a:stretch>
        </p:blipFill>
        <p:spPr bwMode="auto">
          <a:xfrm>
            <a:off x="251520" y="4869160"/>
            <a:ext cx="2267744" cy="1842638"/>
          </a:xfrm>
          <a:prstGeom prst="rect">
            <a:avLst/>
          </a:prstGeom>
          <a:noFill/>
          <a:ln w="9525">
            <a:noFill/>
            <a:miter lim="800000"/>
            <a:headEnd/>
            <a:tailEnd/>
          </a:ln>
        </p:spPr>
      </p:pic>
      <p:sp>
        <p:nvSpPr>
          <p:cNvPr id="15" name="TextBox 2"/>
          <p:cNvSpPr txBox="1">
            <a:spLocks noChangeArrowheads="1"/>
          </p:cNvSpPr>
          <p:nvPr/>
        </p:nvSpPr>
        <p:spPr bwMode="auto">
          <a:xfrm>
            <a:off x="6156176" y="3770456"/>
            <a:ext cx="2808312" cy="738664"/>
          </a:xfrm>
          <a:prstGeom prst="rect">
            <a:avLst/>
          </a:prstGeom>
          <a:noFill/>
          <a:ln w="9525">
            <a:noFill/>
            <a:miter lim="800000"/>
            <a:headEnd/>
            <a:tailEnd/>
          </a:ln>
        </p:spPr>
        <p:txBody>
          <a:bodyPr wrap="square">
            <a:spAutoFit/>
          </a:bodyPr>
          <a:lstStyle/>
          <a:p>
            <a:pPr>
              <a:defRPr/>
            </a:pPr>
            <a:r>
              <a:rPr lang="en-US" sz="1400" dirty="0" smtClean="0">
                <a:solidFill>
                  <a:srgbClr val="FFFFFF"/>
                </a:solidFill>
              </a:rPr>
              <a:t>SPI: new source of </a:t>
            </a:r>
            <a:r>
              <a:rPr lang="en-US" sz="1400" dirty="0" err="1" smtClean="0">
                <a:solidFill>
                  <a:srgbClr val="FFFFFF"/>
                </a:solidFill>
              </a:rPr>
              <a:t>polarised</a:t>
            </a:r>
            <a:r>
              <a:rPr lang="en-US" sz="1400" dirty="0" smtClean="0">
                <a:solidFill>
                  <a:srgbClr val="FFFFFF"/>
                </a:solidFill>
              </a:rPr>
              <a:t> particles &amp; linear accelerator LU-20</a:t>
            </a:r>
            <a:endParaRPr lang="en-US" sz="1400" dirty="0">
              <a:solidFill>
                <a:srgbClr val="FFFFFF"/>
              </a:solidFill>
            </a:endParaRPr>
          </a:p>
        </p:txBody>
      </p:sp>
      <p:sp>
        <p:nvSpPr>
          <p:cNvPr id="16" name="TextBox 2"/>
          <p:cNvSpPr txBox="1">
            <a:spLocks noChangeArrowheads="1"/>
          </p:cNvSpPr>
          <p:nvPr/>
        </p:nvSpPr>
        <p:spPr bwMode="auto">
          <a:xfrm>
            <a:off x="179512" y="6218148"/>
            <a:ext cx="2378665" cy="523220"/>
          </a:xfrm>
          <a:prstGeom prst="rect">
            <a:avLst/>
          </a:prstGeom>
          <a:noFill/>
          <a:ln w="9525">
            <a:noFill/>
            <a:miter lim="800000"/>
            <a:headEnd/>
            <a:tailEnd/>
          </a:ln>
        </p:spPr>
        <p:txBody>
          <a:bodyPr wrap="square">
            <a:spAutoFit/>
          </a:bodyPr>
          <a:lstStyle/>
          <a:p>
            <a:pPr>
              <a:defRPr/>
            </a:pPr>
            <a:r>
              <a:rPr lang="en-US" sz="1400" dirty="0" smtClean="0">
                <a:solidFill>
                  <a:srgbClr val="FFFFFF"/>
                </a:solidFill>
              </a:rPr>
              <a:t>Krion-6T: SC ESIS type heavy ion source</a:t>
            </a:r>
            <a:endParaRPr lang="en-US" sz="1400" dirty="0">
              <a:solidFill>
                <a:srgbClr val="FFFFFF"/>
              </a:solidFill>
            </a:endParaRPr>
          </a:p>
        </p:txBody>
      </p:sp>
      <p:sp>
        <p:nvSpPr>
          <p:cNvPr id="18" name="TextBox 2"/>
          <p:cNvSpPr txBox="1">
            <a:spLocks noChangeArrowheads="1"/>
          </p:cNvSpPr>
          <p:nvPr/>
        </p:nvSpPr>
        <p:spPr bwMode="auto">
          <a:xfrm>
            <a:off x="5254888" y="6218148"/>
            <a:ext cx="3888432" cy="523220"/>
          </a:xfrm>
          <a:prstGeom prst="rect">
            <a:avLst/>
          </a:prstGeom>
          <a:noFill/>
          <a:ln w="9525">
            <a:noFill/>
            <a:miter lim="800000"/>
            <a:headEnd/>
            <a:tailEnd/>
          </a:ln>
        </p:spPr>
        <p:txBody>
          <a:bodyPr wrap="square">
            <a:spAutoFit/>
          </a:bodyPr>
          <a:lstStyle/>
          <a:p>
            <a:pPr>
              <a:defRPr/>
            </a:pPr>
            <a:r>
              <a:rPr lang="en-US" sz="1400" b="1" dirty="0" smtClean="0">
                <a:solidFill>
                  <a:schemeClr val="bg1"/>
                </a:solidFill>
              </a:rPr>
              <a:t>HILac</a:t>
            </a:r>
            <a:r>
              <a:rPr lang="en-US" sz="1400" dirty="0" smtClean="0">
                <a:solidFill>
                  <a:schemeClr val="bg1"/>
                </a:solidFill>
              </a:rPr>
              <a:t>: new unique linear </a:t>
            </a:r>
            <a:r>
              <a:rPr lang="en-US" sz="1400" dirty="0">
                <a:solidFill>
                  <a:schemeClr val="bg1"/>
                </a:solidFill>
              </a:rPr>
              <a:t>accelerator of heavy </a:t>
            </a:r>
            <a:r>
              <a:rPr lang="en-US" sz="1400" dirty="0" smtClean="0">
                <a:solidFill>
                  <a:schemeClr val="bg1"/>
                </a:solidFill>
              </a:rPr>
              <a:t>ions for </a:t>
            </a:r>
            <a:r>
              <a:rPr lang="en-US" sz="1400" dirty="0">
                <a:solidFill>
                  <a:schemeClr val="bg1"/>
                </a:solidFill>
              </a:rPr>
              <a:t>injecting particles into the B</a:t>
            </a:r>
            <a:r>
              <a:rPr lang="en-US" sz="1400" dirty="0" smtClean="0">
                <a:solidFill>
                  <a:schemeClr val="bg1"/>
                </a:solidFill>
              </a:rPr>
              <a:t>ooster</a:t>
            </a:r>
            <a:endParaRPr lang="en-US" sz="1400" dirty="0">
              <a:solidFill>
                <a:schemeClr val="bg1"/>
              </a:solidFill>
            </a:endParaRPr>
          </a:p>
        </p:txBody>
      </p:sp>
      <p:graphicFrame>
        <p:nvGraphicFramePr>
          <p:cNvPr id="17" name="Таблица 22"/>
          <p:cNvGraphicFramePr>
            <a:graphicFrameLocks noGrp="1"/>
          </p:cNvGraphicFramePr>
          <p:nvPr>
            <p:extLst>
              <p:ext uri="{D42A27DB-BD31-4B8C-83A1-F6EECF244321}">
                <p14:modId xmlns:p14="http://schemas.microsoft.com/office/powerpoint/2010/main" val="2013788787"/>
              </p:ext>
            </p:extLst>
          </p:nvPr>
        </p:nvGraphicFramePr>
        <p:xfrm>
          <a:off x="179512" y="2924944"/>
          <a:ext cx="5400600" cy="1584176"/>
        </p:xfrm>
        <a:graphic>
          <a:graphicData uri="http://schemas.openxmlformats.org/drawingml/2006/table">
            <a:tbl>
              <a:tblPr>
                <a:tableStyleId>{5C22544A-7EE6-4342-B048-85BDC9FD1C3A}</a:tableStyleId>
              </a:tblPr>
              <a:tblGrid>
                <a:gridCol w="2448272"/>
                <a:gridCol w="1296144"/>
                <a:gridCol w="1656184"/>
              </a:tblGrid>
              <a:tr h="216024">
                <a:tc>
                  <a:txBody>
                    <a:bodyPr/>
                    <a:lstStyle/>
                    <a:p>
                      <a:pPr algn="l"/>
                      <a:r>
                        <a:rPr lang="en-US" sz="1000" b="0" dirty="0" smtClean="0">
                          <a:solidFill>
                            <a:srgbClr val="000090"/>
                          </a:solidFill>
                          <a:latin typeface="Arial" pitchFamily="34" charset="0"/>
                          <a:cs typeface="Arial" pitchFamily="34" charset="0"/>
                        </a:rPr>
                        <a:t>Linac</a:t>
                      </a:r>
                      <a:endParaRPr lang="ru-RU" sz="1000" b="0" dirty="0">
                        <a:solidFill>
                          <a:srgbClr val="00009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000" b="1" dirty="0" smtClean="0">
                          <a:solidFill>
                            <a:srgbClr val="000090"/>
                          </a:solidFill>
                          <a:latin typeface="Arial" pitchFamily="34" charset="0"/>
                          <a:cs typeface="Arial" pitchFamily="34" charset="0"/>
                        </a:rPr>
                        <a:t>LU-20</a:t>
                      </a:r>
                      <a:endParaRPr lang="ru-RU" sz="1000" b="1" dirty="0">
                        <a:solidFill>
                          <a:srgbClr val="00009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000" b="1" dirty="0" smtClean="0">
                          <a:solidFill>
                            <a:srgbClr val="000090"/>
                          </a:solidFill>
                          <a:latin typeface="Arial" pitchFamily="34" charset="0"/>
                          <a:cs typeface="Arial" pitchFamily="34" charset="0"/>
                        </a:rPr>
                        <a:t>HILAC</a:t>
                      </a:r>
                      <a:endParaRPr lang="ru-RU" sz="1000" b="1" dirty="0">
                        <a:solidFill>
                          <a:srgbClr val="00009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60216">
                <a:tc>
                  <a:txBody>
                    <a:bodyPr/>
                    <a:lstStyle/>
                    <a:p>
                      <a:pPr algn="l">
                        <a:spcAft>
                          <a:spcPts val="0"/>
                        </a:spcAft>
                      </a:pPr>
                      <a:r>
                        <a:rPr lang="en-US" sz="1000" dirty="0">
                          <a:solidFill>
                            <a:srgbClr val="000090"/>
                          </a:solidFill>
                          <a:latin typeface="Arial" pitchFamily="34" charset="0"/>
                          <a:ea typeface="Times New Roman"/>
                          <a:cs typeface="Arial" pitchFamily="34" charset="0"/>
                        </a:rPr>
                        <a:t>Acceleration structure (section number)</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dirty="0">
                          <a:solidFill>
                            <a:srgbClr val="000090"/>
                          </a:solidFill>
                          <a:latin typeface="Arial" pitchFamily="34" charset="0"/>
                          <a:ea typeface="Times New Roman"/>
                          <a:cs typeface="Arial" pitchFamily="34" charset="0"/>
                        </a:rPr>
                        <a:t>RFQ  + Alvarez type</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dirty="0">
                          <a:solidFill>
                            <a:srgbClr val="000090"/>
                          </a:solidFill>
                          <a:latin typeface="Arial" pitchFamily="34" charset="0"/>
                          <a:ea typeface="Times New Roman"/>
                          <a:cs typeface="Arial" pitchFamily="34" charset="0"/>
                        </a:rPr>
                        <a:t>RFQ (1) + IH DTL (2)</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16024">
                <a:tc>
                  <a:txBody>
                    <a:bodyPr/>
                    <a:lstStyle/>
                    <a:p>
                      <a:pPr algn="l">
                        <a:spcAft>
                          <a:spcPts val="0"/>
                        </a:spcAft>
                      </a:pPr>
                      <a:r>
                        <a:rPr lang="en-GB" sz="1000" dirty="0">
                          <a:solidFill>
                            <a:srgbClr val="000090"/>
                          </a:solidFill>
                          <a:latin typeface="Arial" pitchFamily="34" charset="0"/>
                          <a:ea typeface="Times New Roman"/>
                          <a:cs typeface="Arial" pitchFamily="34" charset="0"/>
                        </a:rPr>
                        <a:t>Mass to charge ratio </a:t>
                      </a:r>
                      <a:r>
                        <a:rPr lang="en-US" sz="1000" dirty="0">
                          <a:solidFill>
                            <a:srgbClr val="000090"/>
                          </a:solidFill>
                          <a:latin typeface="Arial" pitchFamily="34" charset="0"/>
                          <a:ea typeface="Times New Roman"/>
                          <a:cs typeface="Arial" pitchFamily="34" charset="0"/>
                        </a:rPr>
                        <a:t>A/Z</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dirty="0">
                          <a:solidFill>
                            <a:srgbClr val="000090"/>
                          </a:solidFill>
                          <a:latin typeface="Arial" pitchFamily="34" charset="0"/>
                          <a:ea typeface="Times New Roman"/>
                          <a:cs typeface="Arial" pitchFamily="34" charset="0"/>
                        </a:rPr>
                        <a:t>1-3</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a:solidFill>
                            <a:srgbClr val="000090"/>
                          </a:solidFill>
                          <a:latin typeface="Arial" pitchFamily="34" charset="0"/>
                          <a:ea typeface="Times New Roman"/>
                          <a:cs typeface="Arial" pitchFamily="34" charset="0"/>
                        </a:rPr>
                        <a:t>1-6</a:t>
                      </a:r>
                      <a:endParaRPr lang="ru-RU" sz="100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16024">
                <a:tc>
                  <a:txBody>
                    <a:bodyPr/>
                    <a:lstStyle/>
                    <a:p>
                      <a:pPr algn="l">
                        <a:spcAft>
                          <a:spcPts val="0"/>
                        </a:spcAft>
                      </a:pPr>
                      <a:r>
                        <a:rPr lang="en-US" sz="1000" dirty="0">
                          <a:solidFill>
                            <a:srgbClr val="000090"/>
                          </a:solidFill>
                          <a:latin typeface="Arial" pitchFamily="34" charset="0"/>
                          <a:ea typeface="Times New Roman"/>
                          <a:cs typeface="Arial" pitchFamily="34" charset="0"/>
                        </a:rPr>
                        <a:t>Injection energy, </a:t>
                      </a:r>
                      <a:r>
                        <a:rPr lang="en-US" sz="1000" dirty="0" err="1" smtClean="0">
                          <a:solidFill>
                            <a:srgbClr val="000090"/>
                          </a:solidFill>
                          <a:latin typeface="Arial" pitchFamily="34" charset="0"/>
                          <a:ea typeface="Times New Roman"/>
                          <a:cs typeface="Arial" pitchFamily="34" charset="0"/>
                        </a:rPr>
                        <a:t>keV</a:t>
                      </a:r>
                      <a:r>
                        <a:rPr lang="en-US" sz="1000" dirty="0" smtClean="0">
                          <a:solidFill>
                            <a:srgbClr val="000090"/>
                          </a:solidFill>
                          <a:latin typeface="Arial" pitchFamily="34" charset="0"/>
                          <a:ea typeface="Times New Roman"/>
                          <a:cs typeface="Arial" pitchFamily="34" charset="0"/>
                        </a:rPr>
                        <a:t>/</a:t>
                      </a:r>
                      <a:r>
                        <a:rPr lang="en-US" sz="1000" dirty="0" err="1" smtClean="0">
                          <a:solidFill>
                            <a:srgbClr val="000090"/>
                          </a:solidFill>
                          <a:latin typeface="Arial" pitchFamily="34" charset="0"/>
                          <a:ea typeface="Times New Roman"/>
                          <a:cs typeface="Arial" pitchFamily="34" charset="0"/>
                        </a:rPr>
                        <a:t>amu</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dirty="0">
                          <a:solidFill>
                            <a:srgbClr val="000090"/>
                          </a:solidFill>
                          <a:latin typeface="Arial" pitchFamily="34" charset="0"/>
                          <a:ea typeface="Times New Roman"/>
                          <a:cs typeface="Arial" pitchFamily="34" charset="0"/>
                        </a:rPr>
                        <a:t>15</a:t>
                      </a:r>
                      <a:r>
                        <a:rPr lang="ru-RU" sz="1000" dirty="0">
                          <a:solidFill>
                            <a:srgbClr val="000090"/>
                          </a:solidFill>
                          <a:latin typeface="Arial" pitchFamily="34" charset="0"/>
                          <a:ea typeface="Times New Roman"/>
                          <a:cs typeface="Arial" pitchFamily="34" charset="0"/>
                        </a:rPr>
                        <a:t>0 </a:t>
                      </a:r>
                      <a:r>
                        <a:rPr lang="en-US" sz="1000" dirty="0">
                          <a:solidFill>
                            <a:srgbClr val="000090"/>
                          </a:solidFill>
                          <a:latin typeface="Arial" pitchFamily="34" charset="0"/>
                          <a:ea typeface="Times New Roman"/>
                          <a:cs typeface="Arial" pitchFamily="34" charset="0"/>
                        </a:rPr>
                        <a:t>for A/Z </a:t>
                      </a:r>
                      <a:r>
                        <a:rPr lang="en-US" sz="1000" dirty="0" smtClean="0">
                          <a:solidFill>
                            <a:srgbClr val="000090"/>
                          </a:solidFill>
                          <a:latin typeface="Arial" pitchFamily="34" charset="0"/>
                          <a:ea typeface="Times New Roman"/>
                          <a:cs typeface="Arial" pitchFamily="34" charset="0"/>
                        </a:rPr>
                        <a:t>1-3</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a:solidFill>
                            <a:srgbClr val="000090"/>
                          </a:solidFill>
                          <a:latin typeface="Arial" pitchFamily="34" charset="0"/>
                          <a:ea typeface="Times New Roman"/>
                          <a:cs typeface="Arial" pitchFamily="34" charset="0"/>
                        </a:rPr>
                        <a:t>17</a:t>
                      </a:r>
                      <a:endParaRPr lang="ru-RU" sz="100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16024">
                <a:tc>
                  <a:txBody>
                    <a:bodyPr/>
                    <a:lstStyle/>
                    <a:p>
                      <a:pPr algn="l">
                        <a:spcAft>
                          <a:spcPts val="0"/>
                        </a:spcAft>
                      </a:pPr>
                      <a:r>
                        <a:rPr lang="en-US" sz="1000" dirty="0">
                          <a:solidFill>
                            <a:srgbClr val="000090"/>
                          </a:solidFill>
                          <a:latin typeface="Arial" pitchFamily="34" charset="0"/>
                          <a:ea typeface="Times New Roman"/>
                          <a:cs typeface="Arial" pitchFamily="34" charset="0"/>
                        </a:rPr>
                        <a:t>Extraction energy, MeV/</a:t>
                      </a:r>
                      <a:r>
                        <a:rPr lang="en-US" sz="1000" dirty="0" err="1">
                          <a:solidFill>
                            <a:srgbClr val="000090"/>
                          </a:solidFill>
                          <a:latin typeface="Arial" pitchFamily="34" charset="0"/>
                          <a:ea typeface="Times New Roman"/>
                          <a:cs typeface="Arial" pitchFamily="34" charset="0"/>
                        </a:rPr>
                        <a:t>amu</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dirty="0">
                          <a:solidFill>
                            <a:srgbClr val="000090"/>
                          </a:solidFill>
                          <a:latin typeface="Arial" pitchFamily="34" charset="0"/>
                          <a:ea typeface="Times New Roman"/>
                          <a:cs typeface="Arial" pitchFamily="34" charset="0"/>
                        </a:rPr>
                        <a:t>5 (A/Z 1-3)</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dirty="0" smtClean="0">
                          <a:solidFill>
                            <a:srgbClr val="000090"/>
                          </a:solidFill>
                          <a:latin typeface="Arial" pitchFamily="34" charset="0"/>
                          <a:ea typeface="Times New Roman"/>
                          <a:cs typeface="Arial" pitchFamily="34" charset="0"/>
                        </a:rPr>
                        <a:t>3.24 (A/Z </a:t>
                      </a:r>
                      <a:r>
                        <a:rPr lang="en-US" sz="1000" dirty="0">
                          <a:solidFill>
                            <a:srgbClr val="000090"/>
                          </a:solidFill>
                          <a:latin typeface="Arial" pitchFamily="34" charset="0"/>
                          <a:ea typeface="Times New Roman"/>
                          <a:cs typeface="Arial" pitchFamily="34" charset="0"/>
                        </a:rPr>
                        <a:t>= 6)</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16024">
                <a:tc>
                  <a:txBody>
                    <a:bodyPr/>
                    <a:lstStyle/>
                    <a:p>
                      <a:pPr algn="l">
                        <a:spcAft>
                          <a:spcPts val="0"/>
                        </a:spcAft>
                      </a:pPr>
                      <a:r>
                        <a:rPr lang="en-GB" sz="1000" dirty="0">
                          <a:solidFill>
                            <a:srgbClr val="000090"/>
                          </a:solidFill>
                          <a:latin typeface="Arial" pitchFamily="34" charset="0"/>
                          <a:ea typeface="Times New Roman"/>
                          <a:cs typeface="Arial" pitchFamily="34" charset="0"/>
                        </a:rPr>
                        <a:t>Input current, </a:t>
                      </a:r>
                      <a:r>
                        <a:rPr lang="en-GB" sz="1000" dirty="0" err="1">
                          <a:solidFill>
                            <a:srgbClr val="000090"/>
                          </a:solidFill>
                          <a:latin typeface="Arial" pitchFamily="34" charset="0"/>
                          <a:ea typeface="Times New Roman"/>
                          <a:cs typeface="Arial" pitchFamily="34" charset="0"/>
                        </a:rPr>
                        <a:t>mA</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dirty="0">
                          <a:solidFill>
                            <a:srgbClr val="000090"/>
                          </a:solidFill>
                          <a:latin typeface="Arial" pitchFamily="34" charset="0"/>
                          <a:ea typeface="Times New Roman"/>
                          <a:cs typeface="Arial" pitchFamily="34" charset="0"/>
                        </a:rPr>
                        <a:t>up to 20</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dirty="0">
                          <a:solidFill>
                            <a:srgbClr val="000090"/>
                          </a:solidFill>
                          <a:latin typeface="Arial" pitchFamily="34" charset="0"/>
                          <a:ea typeface="Times New Roman"/>
                          <a:cs typeface="Arial" pitchFamily="34" charset="0"/>
                        </a:rPr>
                        <a:t>up to 10</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16024">
                <a:tc>
                  <a:txBody>
                    <a:bodyPr/>
                    <a:lstStyle/>
                    <a:p>
                      <a:pPr algn="l">
                        <a:spcAft>
                          <a:spcPts val="0"/>
                        </a:spcAft>
                      </a:pPr>
                      <a:r>
                        <a:rPr lang="en-GB" sz="1000" dirty="0">
                          <a:solidFill>
                            <a:srgbClr val="000090"/>
                          </a:solidFill>
                          <a:latin typeface="Arial" pitchFamily="34" charset="0"/>
                          <a:ea typeface="Times New Roman"/>
                          <a:cs typeface="Arial" pitchFamily="34" charset="0"/>
                        </a:rPr>
                        <a:t>Length, m</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a:solidFill>
                            <a:srgbClr val="000090"/>
                          </a:solidFill>
                          <a:latin typeface="Arial" pitchFamily="34" charset="0"/>
                          <a:ea typeface="Times New Roman"/>
                          <a:cs typeface="Arial" pitchFamily="34" charset="0"/>
                        </a:rPr>
                        <a:t>22</a:t>
                      </a:r>
                      <a:endParaRPr lang="ru-RU" sz="100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dirty="0">
                          <a:solidFill>
                            <a:srgbClr val="000090"/>
                          </a:solidFill>
                          <a:latin typeface="Arial" pitchFamily="34" charset="0"/>
                          <a:ea typeface="Times New Roman"/>
                          <a:cs typeface="Arial" pitchFamily="34" charset="0"/>
                        </a:rPr>
                        <a:t>11</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bl>
          </a:graphicData>
        </a:graphic>
      </p:graphicFrame>
      <p:graphicFrame>
        <p:nvGraphicFramePr>
          <p:cNvPr id="19" name="Таблица 18"/>
          <p:cNvGraphicFramePr>
            <a:graphicFrameLocks noGrp="1"/>
          </p:cNvGraphicFramePr>
          <p:nvPr>
            <p:extLst>
              <p:ext uri="{D42A27DB-BD31-4B8C-83A1-F6EECF244321}">
                <p14:modId xmlns:p14="http://schemas.microsoft.com/office/powerpoint/2010/main" val="1287651772"/>
              </p:ext>
            </p:extLst>
          </p:nvPr>
        </p:nvGraphicFramePr>
        <p:xfrm>
          <a:off x="179512" y="868744"/>
          <a:ext cx="5400600" cy="1480136"/>
        </p:xfrm>
        <a:graphic>
          <a:graphicData uri="http://schemas.openxmlformats.org/drawingml/2006/table">
            <a:tbl>
              <a:tblPr>
                <a:tableStyleId>{5C22544A-7EE6-4342-B048-85BDC9FD1C3A}</a:tableStyleId>
              </a:tblPr>
              <a:tblGrid>
                <a:gridCol w="1152128"/>
                <a:gridCol w="1080120"/>
                <a:gridCol w="1080120"/>
                <a:gridCol w="1224136"/>
                <a:gridCol w="864096"/>
              </a:tblGrid>
              <a:tr h="269301">
                <a:tc>
                  <a:txBody>
                    <a:bodyPr/>
                    <a:lstStyle/>
                    <a:p>
                      <a:pPr algn="l"/>
                      <a:r>
                        <a:rPr lang="en-US" sz="1000" b="0" dirty="0" smtClean="0">
                          <a:solidFill>
                            <a:srgbClr val="000090"/>
                          </a:solidFill>
                          <a:latin typeface="Arial" pitchFamily="34" charset="0"/>
                          <a:cs typeface="Arial" pitchFamily="34" charset="0"/>
                        </a:rPr>
                        <a:t>Source</a:t>
                      </a:r>
                      <a:endParaRPr lang="ru-RU" sz="1000" b="0" dirty="0">
                        <a:solidFill>
                          <a:srgbClr val="00009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000" b="1" dirty="0" smtClean="0">
                          <a:solidFill>
                            <a:srgbClr val="000090"/>
                          </a:solidFill>
                          <a:latin typeface="Arial" pitchFamily="34" charset="0"/>
                          <a:cs typeface="Arial" pitchFamily="34" charset="0"/>
                        </a:rPr>
                        <a:t>KRION-6T</a:t>
                      </a:r>
                      <a:endParaRPr lang="ru-RU" sz="1000" b="1" dirty="0">
                        <a:solidFill>
                          <a:srgbClr val="00009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000" b="1" dirty="0" smtClean="0">
                          <a:solidFill>
                            <a:srgbClr val="000090"/>
                          </a:solidFill>
                          <a:latin typeface="Arial" pitchFamily="34" charset="0"/>
                          <a:cs typeface="Arial" pitchFamily="34" charset="0"/>
                        </a:rPr>
                        <a:t>Laser source</a:t>
                      </a:r>
                      <a:endParaRPr lang="ru-RU" sz="1000" b="1" dirty="0">
                        <a:solidFill>
                          <a:srgbClr val="00009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000" b="1" dirty="0" err="1" smtClean="0">
                          <a:solidFill>
                            <a:srgbClr val="000090"/>
                          </a:solidFill>
                          <a:latin typeface="Arial" pitchFamily="34" charset="0"/>
                          <a:cs typeface="Arial" pitchFamily="34" charset="0"/>
                        </a:rPr>
                        <a:t>Duoplasmotron</a:t>
                      </a:r>
                      <a:endParaRPr lang="ru-RU" sz="1000" b="1" dirty="0">
                        <a:solidFill>
                          <a:srgbClr val="00009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000" b="1" dirty="0" smtClean="0">
                          <a:solidFill>
                            <a:srgbClr val="000090"/>
                          </a:solidFill>
                          <a:latin typeface="Arial" pitchFamily="34" charset="0"/>
                          <a:cs typeface="Arial" pitchFamily="34" charset="0"/>
                        </a:rPr>
                        <a:t>SPI*)</a:t>
                      </a:r>
                      <a:endParaRPr lang="ru-RU" sz="1000" b="1" dirty="0">
                        <a:solidFill>
                          <a:srgbClr val="00009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448835">
                <a:tc>
                  <a:txBody>
                    <a:bodyPr/>
                    <a:lstStyle/>
                    <a:p>
                      <a:r>
                        <a:rPr lang="en-US" sz="1000" dirty="0" smtClean="0">
                          <a:solidFill>
                            <a:srgbClr val="000090"/>
                          </a:solidFill>
                          <a:latin typeface="Arial" pitchFamily="34" charset="0"/>
                          <a:cs typeface="Arial" pitchFamily="34" charset="0"/>
                        </a:rPr>
                        <a:t>Particles</a:t>
                      </a:r>
                      <a:endParaRPr lang="ru-RU" sz="1000" dirty="0">
                        <a:solidFill>
                          <a:srgbClr val="00009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000" dirty="0" smtClean="0">
                          <a:solidFill>
                            <a:srgbClr val="000090"/>
                          </a:solidFill>
                          <a:latin typeface="Arial" pitchFamily="34" charset="0"/>
                          <a:cs typeface="Arial" pitchFamily="34" charset="0"/>
                        </a:rPr>
                        <a:t>Au </a:t>
                      </a:r>
                      <a:r>
                        <a:rPr lang="en-US" sz="1000" baseline="30000" dirty="0" smtClean="0">
                          <a:solidFill>
                            <a:srgbClr val="000090"/>
                          </a:solidFill>
                          <a:latin typeface="Arial" pitchFamily="34" charset="0"/>
                          <a:cs typeface="Arial" pitchFamily="34" charset="0"/>
                        </a:rPr>
                        <a:t>31+</a:t>
                      </a:r>
                      <a:endParaRPr lang="ru-RU" sz="1000" baseline="30000" dirty="0">
                        <a:solidFill>
                          <a:srgbClr val="00009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000" dirty="0" smtClean="0">
                          <a:solidFill>
                            <a:srgbClr val="000090"/>
                          </a:solidFill>
                          <a:latin typeface="Arial" pitchFamily="34" charset="0"/>
                          <a:cs typeface="Arial" pitchFamily="34" charset="0"/>
                        </a:rPr>
                        <a:t>Light ions </a:t>
                      </a:r>
                    </a:p>
                    <a:p>
                      <a:pPr algn="ctr"/>
                      <a:r>
                        <a:rPr lang="en-US" sz="1000" dirty="0" smtClean="0">
                          <a:solidFill>
                            <a:srgbClr val="000090"/>
                          </a:solidFill>
                          <a:latin typeface="Arial" pitchFamily="34" charset="0"/>
                          <a:cs typeface="Arial" pitchFamily="34" charset="0"/>
                        </a:rPr>
                        <a:t>up to Mg</a:t>
                      </a:r>
                      <a:r>
                        <a:rPr lang="en-US" sz="1000" baseline="30000" dirty="0" smtClean="0">
                          <a:solidFill>
                            <a:srgbClr val="000090"/>
                          </a:solidFill>
                          <a:latin typeface="Arial" pitchFamily="34" charset="0"/>
                          <a:cs typeface="Arial" pitchFamily="34" charset="0"/>
                        </a:rPr>
                        <a:t>10+</a:t>
                      </a:r>
                      <a:endParaRPr lang="ru-RU" sz="1000" baseline="30000" dirty="0">
                        <a:solidFill>
                          <a:srgbClr val="00009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000" dirty="0" smtClean="0">
                          <a:solidFill>
                            <a:srgbClr val="000090"/>
                          </a:solidFill>
                          <a:latin typeface="Arial" pitchFamily="34" charset="0"/>
                          <a:cs typeface="Arial" pitchFamily="34" charset="0"/>
                        </a:rPr>
                        <a:t>H</a:t>
                      </a:r>
                      <a:r>
                        <a:rPr lang="en-US" sz="1000" baseline="30000" dirty="0" smtClean="0">
                          <a:solidFill>
                            <a:srgbClr val="000090"/>
                          </a:solidFill>
                          <a:latin typeface="Arial" pitchFamily="34" charset="0"/>
                          <a:cs typeface="Arial" pitchFamily="34" charset="0"/>
                        </a:rPr>
                        <a:t>+</a:t>
                      </a:r>
                      <a:r>
                        <a:rPr lang="en-US" sz="1000" dirty="0" smtClean="0">
                          <a:solidFill>
                            <a:srgbClr val="000090"/>
                          </a:solidFill>
                          <a:latin typeface="Arial" pitchFamily="34" charset="0"/>
                          <a:cs typeface="Arial" pitchFamily="34" charset="0"/>
                        </a:rPr>
                        <a:t>,</a:t>
                      </a:r>
                      <a:r>
                        <a:rPr lang="en-US" sz="1000" baseline="0" dirty="0" smtClean="0">
                          <a:solidFill>
                            <a:srgbClr val="000090"/>
                          </a:solidFill>
                          <a:latin typeface="Arial" pitchFamily="34" charset="0"/>
                          <a:cs typeface="Arial" pitchFamily="34" charset="0"/>
                        </a:rPr>
                        <a:t> D</a:t>
                      </a:r>
                      <a:r>
                        <a:rPr lang="en-US" sz="1000" baseline="30000" dirty="0" smtClean="0">
                          <a:solidFill>
                            <a:srgbClr val="000090"/>
                          </a:solidFill>
                          <a:latin typeface="Arial" pitchFamily="34" charset="0"/>
                          <a:cs typeface="Arial" pitchFamily="34" charset="0"/>
                        </a:rPr>
                        <a:t>+</a:t>
                      </a:r>
                      <a:r>
                        <a:rPr lang="en-US" sz="1000" baseline="0" dirty="0" smtClean="0">
                          <a:solidFill>
                            <a:srgbClr val="000090"/>
                          </a:solidFill>
                          <a:latin typeface="Arial" pitchFamily="34" charset="0"/>
                          <a:cs typeface="Arial" pitchFamily="34" charset="0"/>
                        </a:rPr>
                        <a:t>, He</a:t>
                      </a:r>
                      <a:r>
                        <a:rPr lang="en-US" sz="1000" baseline="30000" dirty="0" smtClean="0">
                          <a:solidFill>
                            <a:srgbClr val="000090"/>
                          </a:solidFill>
                          <a:latin typeface="Arial" pitchFamily="34" charset="0"/>
                          <a:cs typeface="Arial" pitchFamily="34" charset="0"/>
                        </a:rPr>
                        <a:t>2+</a:t>
                      </a:r>
                      <a:endParaRPr lang="ru-RU" sz="1000" baseline="30000" dirty="0">
                        <a:solidFill>
                          <a:srgbClr val="00009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ru-RU" sz="1000" kern="1200" dirty="0" smtClean="0">
                          <a:solidFill>
                            <a:srgbClr val="000090"/>
                          </a:solidFill>
                          <a:latin typeface="+mn-lt"/>
                          <a:ea typeface="+mn-ea"/>
                          <a:cs typeface="+mn-cs"/>
                          <a:sym typeface="Symbol"/>
                        </a:rPr>
                        <a:t></a:t>
                      </a:r>
                      <a:r>
                        <a:rPr lang="en-US" sz="1000" dirty="0" smtClean="0">
                          <a:solidFill>
                            <a:srgbClr val="000090"/>
                          </a:solidFill>
                          <a:latin typeface="Arial" pitchFamily="34" charset="0"/>
                          <a:cs typeface="Arial" pitchFamily="34" charset="0"/>
                        </a:rPr>
                        <a:t>H</a:t>
                      </a:r>
                      <a:r>
                        <a:rPr lang="en-US" sz="1000" baseline="30000" dirty="0" smtClean="0">
                          <a:solidFill>
                            <a:srgbClr val="000090"/>
                          </a:solidFill>
                          <a:latin typeface="Arial" pitchFamily="34" charset="0"/>
                          <a:cs typeface="Arial" pitchFamily="34" charset="0"/>
                        </a:rPr>
                        <a:t>+</a:t>
                      </a:r>
                      <a:r>
                        <a:rPr lang="en-US" sz="1000" dirty="0" smtClean="0">
                          <a:solidFill>
                            <a:srgbClr val="000090"/>
                          </a:solidFill>
                          <a:latin typeface="Arial" pitchFamily="34" charset="0"/>
                          <a:cs typeface="Arial" pitchFamily="34" charset="0"/>
                        </a:rPr>
                        <a:t>, </a:t>
                      </a:r>
                      <a:r>
                        <a:rPr lang="ru-RU" sz="1000" kern="1200" dirty="0" smtClean="0">
                          <a:solidFill>
                            <a:srgbClr val="000090"/>
                          </a:solidFill>
                          <a:latin typeface="+mn-lt"/>
                          <a:ea typeface="+mn-ea"/>
                          <a:cs typeface="+mn-cs"/>
                          <a:sym typeface="Symbol"/>
                        </a:rPr>
                        <a:t></a:t>
                      </a:r>
                      <a:r>
                        <a:rPr lang="en-US" sz="1000" dirty="0" smtClean="0">
                          <a:solidFill>
                            <a:srgbClr val="000090"/>
                          </a:solidFill>
                          <a:latin typeface="Arial" pitchFamily="34" charset="0"/>
                          <a:cs typeface="Arial" pitchFamily="34" charset="0"/>
                        </a:rPr>
                        <a:t>D</a:t>
                      </a:r>
                      <a:r>
                        <a:rPr lang="en-US" sz="1000" baseline="30000" dirty="0" smtClean="0">
                          <a:solidFill>
                            <a:srgbClr val="000090"/>
                          </a:solidFill>
                          <a:latin typeface="Arial" pitchFamily="34" charset="0"/>
                          <a:cs typeface="Arial" pitchFamily="34" charset="0"/>
                        </a:rPr>
                        <a:t>+</a:t>
                      </a:r>
                      <a:endParaRPr lang="ru-RU" sz="1000" baseline="30000" dirty="0">
                        <a:solidFill>
                          <a:srgbClr val="00009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361983">
                <a:tc>
                  <a:txBody>
                    <a:bodyPr/>
                    <a:lstStyle/>
                    <a:p>
                      <a:r>
                        <a:rPr lang="en-US" sz="1000" dirty="0" smtClean="0">
                          <a:solidFill>
                            <a:srgbClr val="000090"/>
                          </a:solidFill>
                          <a:latin typeface="Arial" pitchFamily="34" charset="0"/>
                          <a:cs typeface="Arial" pitchFamily="34" charset="0"/>
                        </a:rPr>
                        <a:t>Particles per cycle</a:t>
                      </a:r>
                      <a:endParaRPr lang="ru-RU" sz="1000" dirty="0">
                        <a:solidFill>
                          <a:srgbClr val="00009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000" dirty="0" smtClean="0">
                          <a:solidFill>
                            <a:srgbClr val="000090"/>
                          </a:solidFill>
                          <a:latin typeface="Arial" pitchFamily="34" charset="0"/>
                          <a:cs typeface="Arial" pitchFamily="34" charset="0"/>
                        </a:rPr>
                        <a:t>~ 2.5</a:t>
                      </a:r>
                      <a:r>
                        <a:rPr lang="en-US" sz="1000" dirty="0" smtClean="0">
                          <a:solidFill>
                            <a:srgbClr val="000090"/>
                          </a:solidFill>
                          <a:latin typeface="Arial" pitchFamily="34" charset="0"/>
                          <a:cs typeface="Arial" pitchFamily="34" charset="0"/>
                          <a:sym typeface="Symbol"/>
                        </a:rPr>
                        <a:t></a:t>
                      </a:r>
                      <a:r>
                        <a:rPr lang="en-US" sz="1000" dirty="0" smtClean="0">
                          <a:solidFill>
                            <a:srgbClr val="000090"/>
                          </a:solidFill>
                          <a:latin typeface="Arial" pitchFamily="34" charset="0"/>
                          <a:cs typeface="Arial" pitchFamily="34" charset="0"/>
                        </a:rPr>
                        <a:t>10</a:t>
                      </a:r>
                      <a:r>
                        <a:rPr lang="en-US" sz="1000" baseline="30000" dirty="0" smtClean="0">
                          <a:solidFill>
                            <a:srgbClr val="000090"/>
                          </a:solidFill>
                          <a:latin typeface="Arial" pitchFamily="34" charset="0"/>
                          <a:cs typeface="Arial" pitchFamily="34" charset="0"/>
                        </a:rPr>
                        <a:t>9</a:t>
                      </a:r>
                      <a:endParaRPr lang="ru-RU" sz="1000" baseline="30000" dirty="0">
                        <a:solidFill>
                          <a:srgbClr val="00009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000" dirty="0" smtClean="0">
                          <a:solidFill>
                            <a:srgbClr val="000090"/>
                          </a:solidFill>
                          <a:latin typeface="Arial" pitchFamily="34" charset="0"/>
                          <a:cs typeface="Arial" pitchFamily="34" charset="0"/>
                        </a:rPr>
                        <a:t>~ 10</a:t>
                      </a:r>
                      <a:r>
                        <a:rPr lang="en-US" sz="1000" baseline="30000" dirty="0" smtClean="0">
                          <a:solidFill>
                            <a:srgbClr val="000090"/>
                          </a:solidFill>
                          <a:latin typeface="Arial" pitchFamily="34" charset="0"/>
                          <a:cs typeface="Arial" pitchFamily="34" charset="0"/>
                        </a:rPr>
                        <a:t>11</a:t>
                      </a:r>
                      <a:endParaRPr lang="ru-RU" sz="1000" baseline="30000" dirty="0">
                        <a:solidFill>
                          <a:srgbClr val="00009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dirty="0" smtClean="0">
                          <a:ln>
                            <a:noFill/>
                          </a:ln>
                          <a:solidFill>
                            <a:srgbClr val="000090"/>
                          </a:solidFill>
                          <a:effectLst/>
                          <a:latin typeface="Arial" pitchFamily="34" charset="0"/>
                          <a:ea typeface="Times New Roman" pitchFamily="18" charset="0"/>
                          <a:cs typeface="Arial" pitchFamily="34" charset="0"/>
                        </a:rPr>
                        <a:t>Н</a:t>
                      </a:r>
                      <a:r>
                        <a:rPr kumimoji="0" lang="en-US" sz="1000" b="0" i="0" u="none" strike="noStrike" cap="none" normalizeH="0" baseline="30000" dirty="0" smtClean="0">
                          <a:ln>
                            <a:noFill/>
                          </a:ln>
                          <a:solidFill>
                            <a:srgbClr val="000090"/>
                          </a:solidFill>
                          <a:effectLst/>
                          <a:latin typeface="Arial" pitchFamily="34" charset="0"/>
                          <a:ea typeface="Times New Roman" pitchFamily="18" charset="0"/>
                          <a:cs typeface="Arial" pitchFamily="34" charset="0"/>
                        </a:rPr>
                        <a:t>+</a:t>
                      </a:r>
                      <a:r>
                        <a:rPr kumimoji="0" lang="en-US" sz="1000" b="0" i="0" u="none" strike="noStrike" cap="none" normalizeH="0" baseline="0" dirty="0" smtClean="0">
                          <a:ln>
                            <a:noFill/>
                          </a:ln>
                          <a:solidFill>
                            <a:srgbClr val="000090"/>
                          </a:solidFill>
                          <a:effectLst/>
                          <a:latin typeface="Arial" pitchFamily="34" charset="0"/>
                          <a:ea typeface="Times New Roman" pitchFamily="18" charset="0"/>
                          <a:cs typeface="Arial" pitchFamily="34" charset="0"/>
                        </a:rPr>
                        <a:t>, D</a:t>
                      </a:r>
                      <a:r>
                        <a:rPr kumimoji="0" lang="en-US" sz="1000" b="0" i="0" u="none" strike="noStrike" cap="none" normalizeH="0" baseline="30000" dirty="0" smtClean="0">
                          <a:ln>
                            <a:noFill/>
                          </a:ln>
                          <a:solidFill>
                            <a:srgbClr val="000090"/>
                          </a:solidFill>
                          <a:effectLst/>
                          <a:latin typeface="Arial" pitchFamily="34" charset="0"/>
                          <a:ea typeface="Times New Roman" pitchFamily="18" charset="0"/>
                          <a:cs typeface="Arial" pitchFamily="34" charset="0"/>
                        </a:rPr>
                        <a:t>+</a:t>
                      </a:r>
                      <a:r>
                        <a:rPr kumimoji="0" lang="en-US" sz="1000" b="0" i="0" u="none" strike="noStrike" cap="none" normalizeH="0" baseline="0" dirty="0" smtClean="0">
                          <a:ln>
                            <a:noFill/>
                          </a:ln>
                          <a:solidFill>
                            <a:srgbClr val="000090"/>
                          </a:solidFill>
                          <a:effectLst/>
                          <a:latin typeface="Arial" pitchFamily="34" charset="0"/>
                          <a:ea typeface="Times New Roman" pitchFamily="18" charset="0"/>
                          <a:cs typeface="Arial" pitchFamily="34" charset="0"/>
                        </a:rPr>
                        <a:t> ~ 5</a:t>
                      </a:r>
                      <a:r>
                        <a:rPr lang="en-US" sz="1000" b="0" dirty="0" smtClean="0">
                          <a:solidFill>
                            <a:srgbClr val="000090"/>
                          </a:solidFill>
                          <a:latin typeface="Arial" pitchFamily="34" charset="0"/>
                          <a:cs typeface="Arial" pitchFamily="34" charset="0"/>
                          <a:sym typeface="Symbol"/>
                        </a:rPr>
                        <a:t></a:t>
                      </a:r>
                      <a:r>
                        <a:rPr kumimoji="0" lang="en-US" sz="1000" b="0" i="0" u="none" strike="noStrike" cap="none" normalizeH="0" baseline="0" dirty="0" smtClean="0">
                          <a:ln>
                            <a:noFill/>
                          </a:ln>
                          <a:solidFill>
                            <a:srgbClr val="000090"/>
                          </a:solidFill>
                          <a:effectLst/>
                          <a:latin typeface="Arial" pitchFamily="34" charset="0"/>
                          <a:ea typeface="Times New Roman" pitchFamily="18" charset="0"/>
                          <a:cs typeface="Arial" pitchFamily="34" charset="0"/>
                        </a:rPr>
                        <a:t>10</a:t>
                      </a:r>
                      <a:r>
                        <a:rPr kumimoji="0" lang="en-US" sz="1000" b="0" i="0" u="none" strike="noStrike" cap="none" normalizeH="0" baseline="30000" dirty="0" smtClean="0">
                          <a:ln>
                            <a:noFill/>
                          </a:ln>
                          <a:solidFill>
                            <a:srgbClr val="000090"/>
                          </a:solidFill>
                          <a:effectLst/>
                          <a:latin typeface="Arial" pitchFamily="34" charset="0"/>
                          <a:ea typeface="Times New Roman" pitchFamily="18" charset="0"/>
                          <a:cs typeface="Arial" pitchFamily="34" charset="0"/>
                          <a:sym typeface="Symbol" pitchFamily="18" charset="2"/>
                        </a:rPr>
                        <a:t>12</a:t>
                      </a:r>
                      <a:endParaRPr kumimoji="0" lang="ru-RU" sz="1000" b="0" i="0" u="none" strike="noStrike" cap="none" normalizeH="0" baseline="0" dirty="0" smtClean="0">
                        <a:ln>
                          <a:noFill/>
                        </a:ln>
                        <a:solidFill>
                          <a:srgbClr val="000090"/>
                        </a:solidFill>
                        <a:effectLst/>
                        <a:latin typeface="Arial" pitchFamily="34" charset="0"/>
                        <a:ea typeface="Times New Roman" pitchFamily="18" charset="0"/>
                        <a:cs typeface="Arial" pitchFamily="34" charset="0"/>
                        <a:sym typeface="Symbol" pitchFamily="18" charset="2"/>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000" b="0" i="0" u="none" strike="noStrike" cap="none" normalizeH="0" baseline="0" dirty="0" smtClean="0">
                          <a:ln>
                            <a:noFill/>
                          </a:ln>
                          <a:solidFill>
                            <a:srgbClr val="000090"/>
                          </a:solidFill>
                          <a:effectLst/>
                          <a:latin typeface="Arial" pitchFamily="34" charset="0"/>
                          <a:ea typeface="Times New Roman" pitchFamily="18" charset="0"/>
                          <a:cs typeface="Arial" pitchFamily="34" charset="0"/>
                          <a:sym typeface="Symbol" pitchFamily="18" charset="2"/>
                        </a:rPr>
                        <a:t>Не</a:t>
                      </a:r>
                      <a:r>
                        <a:rPr kumimoji="0" lang="en-US" sz="1000" b="0" i="0" u="none" strike="noStrike" cap="none" normalizeH="0" baseline="0" dirty="0" smtClean="0">
                          <a:ln>
                            <a:noFill/>
                          </a:ln>
                          <a:solidFill>
                            <a:srgbClr val="000090"/>
                          </a:solidFill>
                          <a:effectLst/>
                          <a:latin typeface="Arial" pitchFamily="34" charset="0"/>
                          <a:ea typeface="Times New Roman" pitchFamily="18" charset="0"/>
                          <a:cs typeface="Arial" pitchFamily="34" charset="0"/>
                          <a:sym typeface="Symbol" pitchFamily="18" charset="2"/>
                        </a:rPr>
                        <a:t> </a:t>
                      </a:r>
                      <a:r>
                        <a:rPr kumimoji="0" lang="en-US" sz="1000" b="0" i="0" u="none" strike="noStrike" cap="none" normalizeH="0" baseline="30000" dirty="0" smtClean="0">
                          <a:ln>
                            <a:noFill/>
                          </a:ln>
                          <a:solidFill>
                            <a:srgbClr val="000090"/>
                          </a:solidFill>
                          <a:effectLst/>
                          <a:latin typeface="Arial" pitchFamily="34" charset="0"/>
                          <a:ea typeface="Times New Roman" pitchFamily="18" charset="0"/>
                          <a:cs typeface="Arial" pitchFamily="34" charset="0"/>
                          <a:sym typeface="Symbol" pitchFamily="18" charset="2"/>
                        </a:rPr>
                        <a:t>2+</a:t>
                      </a:r>
                      <a:r>
                        <a:rPr kumimoji="0" lang="en-US" sz="1000" b="0" i="0" u="none" strike="noStrike" cap="none" normalizeH="0" baseline="0" dirty="0" smtClean="0">
                          <a:ln>
                            <a:noFill/>
                          </a:ln>
                          <a:solidFill>
                            <a:srgbClr val="000090"/>
                          </a:solidFill>
                          <a:effectLst/>
                          <a:latin typeface="Arial" pitchFamily="34" charset="0"/>
                          <a:ea typeface="Times New Roman" pitchFamily="18" charset="0"/>
                          <a:cs typeface="Arial" pitchFamily="34" charset="0"/>
                          <a:sym typeface="Symbol" pitchFamily="18" charset="2"/>
                        </a:rPr>
                        <a:t> ~ 10</a:t>
                      </a:r>
                      <a:r>
                        <a:rPr kumimoji="0" lang="en-US" sz="1000" b="0" i="0" u="none" strike="noStrike" cap="none" normalizeH="0" baseline="30000" dirty="0" smtClean="0">
                          <a:ln>
                            <a:noFill/>
                          </a:ln>
                          <a:solidFill>
                            <a:srgbClr val="000090"/>
                          </a:solidFill>
                          <a:effectLst/>
                          <a:latin typeface="Arial" pitchFamily="34" charset="0"/>
                          <a:ea typeface="Times New Roman" pitchFamily="18" charset="0"/>
                          <a:cs typeface="Arial" pitchFamily="34" charset="0"/>
                          <a:sym typeface="Symbol" pitchFamily="18" charset="2"/>
                        </a:rPr>
                        <a:t>11</a:t>
                      </a:r>
                      <a:r>
                        <a:rPr kumimoji="0" lang="ru-RU" sz="1000" b="0" i="0" u="none" strike="noStrike" cap="none" normalizeH="0" baseline="0" dirty="0" smtClean="0">
                          <a:ln>
                            <a:noFill/>
                          </a:ln>
                          <a:solidFill>
                            <a:srgbClr val="000090"/>
                          </a:solidFill>
                          <a:effectLst/>
                          <a:latin typeface="Arial" pitchFamily="34" charset="0"/>
                          <a:cs typeface="Arial" pitchFamily="34" charset="0"/>
                          <a:sym typeface="Symbol" pitchFamily="18" charset="2"/>
                        </a:rPr>
                        <a:t> </a:t>
                      </a:r>
                      <a:endParaRPr lang="ru-RU" sz="1000" dirty="0">
                        <a:solidFill>
                          <a:srgbClr val="00009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000" dirty="0" smtClean="0">
                          <a:solidFill>
                            <a:srgbClr val="000090"/>
                          </a:solidFill>
                          <a:latin typeface="Arial" pitchFamily="34" charset="0"/>
                          <a:cs typeface="Arial" pitchFamily="34" charset="0"/>
                        </a:rPr>
                        <a:t>5</a:t>
                      </a:r>
                      <a:r>
                        <a:rPr lang="en-US" sz="1000" dirty="0" smtClean="0">
                          <a:solidFill>
                            <a:srgbClr val="000090"/>
                          </a:solidFill>
                          <a:latin typeface="Arial" pitchFamily="34" charset="0"/>
                          <a:cs typeface="Arial" pitchFamily="34" charset="0"/>
                          <a:sym typeface="Symbol"/>
                        </a:rPr>
                        <a:t></a:t>
                      </a:r>
                      <a:r>
                        <a:rPr lang="en-US" sz="1000" dirty="0" smtClean="0">
                          <a:solidFill>
                            <a:srgbClr val="000090"/>
                          </a:solidFill>
                          <a:latin typeface="Arial" pitchFamily="34" charset="0"/>
                          <a:cs typeface="Arial" pitchFamily="34" charset="0"/>
                        </a:rPr>
                        <a:t>10</a:t>
                      </a:r>
                      <a:r>
                        <a:rPr lang="en-US" sz="1000" baseline="30000" dirty="0" smtClean="0">
                          <a:solidFill>
                            <a:srgbClr val="000090"/>
                          </a:solidFill>
                          <a:latin typeface="Arial" pitchFamily="34" charset="0"/>
                          <a:cs typeface="Arial" pitchFamily="34" charset="0"/>
                        </a:rPr>
                        <a:t>11</a:t>
                      </a:r>
                      <a:endParaRPr lang="ru-RU" sz="1000" dirty="0">
                        <a:solidFill>
                          <a:srgbClr val="00009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325784">
                <a:tc>
                  <a:txBody>
                    <a:bodyPr/>
                    <a:lstStyle/>
                    <a:p>
                      <a:r>
                        <a:rPr lang="en-US" sz="1000" dirty="0" smtClean="0">
                          <a:solidFill>
                            <a:srgbClr val="000090"/>
                          </a:solidFill>
                          <a:latin typeface="Arial" pitchFamily="34" charset="0"/>
                          <a:cs typeface="Arial" pitchFamily="34" charset="0"/>
                        </a:rPr>
                        <a:t>Repetition,</a:t>
                      </a:r>
                      <a:r>
                        <a:rPr lang="en-US" sz="1000" baseline="0" dirty="0" smtClean="0">
                          <a:solidFill>
                            <a:srgbClr val="000090"/>
                          </a:solidFill>
                          <a:latin typeface="Arial" pitchFamily="34" charset="0"/>
                          <a:cs typeface="Arial" pitchFamily="34" charset="0"/>
                        </a:rPr>
                        <a:t> Hz</a:t>
                      </a:r>
                      <a:endParaRPr lang="ru-RU" sz="1000" dirty="0">
                        <a:solidFill>
                          <a:srgbClr val="00009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000" dirty="0" smtClean="0">
                          <a:solidFill>
                            <a:srgbClr val="000090"/>
                          </a:solidFill>
                          <a:latin typeface="Arial" pitchFamily="34" charset="0"/>
                          <a:cs typeface="Arial" pitchFamily="34" charset="0"/>
                        </a:rPr>
                        <a:t>10</a:t>
                      </a:r>
                    </a:p>
                    <a:p>
                      <a:pPr algn="ctr"/>
                      <a:r>
                        <a:rPr lang="en-US" sz="800" dirty="0" smtClean="0">
                          <a:solidFill>
                            <a:srgbClr val="000090"/>
                          </a:solidFill>
                          <a:latin typeface="Arial" pitchFamily="34" charset="0"/>
                          <a:cs typeface="Arial" pitchFamily="34" charset="0"/>
                        </a:rPr>
                        <a:t>(3 pulses for 5 sec)</a:t>
                      </a:r>
                      <a:endParaRPr lang="ru-RU" sz="800" dirty="0">
                        <a:solidFill>
                          <a:srgbClr val="00009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000" dirty="0" smtClean="0">
                          <a:solidFill>
                            <a:srgbClr val="000090"/>
                          </a:solidFill>
                          <a:latin typeface="Arial" pitchFamily="34" charset="0"/>
                          <a:cs typeface="Arial" pitchFamily="34" charset="0"/>
                        </a:rPr>
                        <a:t>0.5</a:t>
                      </a:r>
                      <a:endParaRPr lang="ru-RU" sz="1000" dirty="0">
                        <a:solidFill>
                          <a:srgbClr val="00009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000" dirty="0" smtClean="0">
                          <a:solidFill>
                            <a:srgbClr val="000090"/>
                          </a:solidFill>
                          <a:latin typeface="Arial" pitchFamily="34" charset="0"/>
                          <a:cs typeface="Arial" pitchFamily="34" charset="0"/>
                        </a:rPr>
                        <a:t>1</a:t>
                      </a:r>
                      <a:endParaRPr lang="ru-RU" sz="1000" dirty="0">
                        <a:solidFill>
                          <a:srgbClr val="00009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000" dirty="0" smtClean="0">
                          <a:solidFill>
                            <a:srgbClr val="000090"/>
                          </a:solidFill>
                          <a:latin typeface="Arial" pitchFamily="34" charset="0"/>
                          <a:cs typeface="Arial" pitchFamily="34" charset="0"/>
                        </a:rPr>
                        <a:t>0.2</a:t>
                      </a:r>
                      <a:endParaRPr lang="ru-RU" sz="1000" dirty="0">
                        <a:solidFill>
                          <a:srgbClr val="00009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bl>
          </a:graphicData>
        </a:graphic>
      </p:graphicFrame>
      <p:sp>
        <p:nvSpPr>
          <p:cNvPr id="20" name="TextBox 19"/>
          <p:cNvSpPr txBox="1"/>
          <p:nvPr/>
        </p:nvSpPr>
        <p:spPr>
          <a:xfrm>
            <a:off x="179512" y="2636912"/>
            <a:ext cx="4824536" cy="276999"/>
          </a:xfrm>
          <a:prstGeom prst="rect">
            <a:avLst/>
          </a:prstGeom>
          <a:noFill/>
        </p:spPr>
        <p:txBody>
          <a:bodyPr wrap="square" rtlCol="0">
            <a:spAutoFit/>
          </a:bodyPr>
          <a:lstStyle/>
          <a:p>
            <a:r>
              <a:rPr lang="en-US" sz="1200" dirty="0" smtClean="0">
                <a:solidFill>
                  <a:srgbClr val="000090"/>
                </a:solidFill>
              </a:rPr>
              <a:t>Parameters of Linear Accelerator of NICA Injection Facility</a:t>
            </a:r>
            <a:endParaRPr lang="ru-RU" sz="1200" dirty="0">
              <a:solidFill>
                <a:srgbClr val="000090"/>
              </a:solidFill>
            </a:endParaRPr>
          </a:p>
        </p:txBody>
      </p:sp>
      <p:sp>
        <p:nvSpPr>
          <p:cNvPr id="21" name="TextBox 20"/>
          <p:cNvSpPr txBox="1"/>
          <p:nvPr/>
        </p:nvSpPr>
        <p:spPr>
          <a:xfrm>
            <a:off x="251520" y="548680"/>
            <a:ext cx="4824536" cy="276999"/>
          </a:xfrm>
          <a:prstGeom prst="rect">
            <a:avLst/>
          </a:prstGeom>
          <a:noFill/>
        </p:spPr>
        <p:txBody>
          <a:bodyPr wrap="square" rtlCol="0">
            <a:spAutoFit/>
          </a:bodyPr>
          <a:lstStyle/>
          <a:p>
            <a:r>
              <a:rPr lang="en-US" sz="1200" dirty="0" smtClean="0">
                <a:solidFill>
                  <a:srgbClr val="000090"/>
                </a:solidFill>
              </a:rPr>
              <a:t>Parameters of Particle Sources of NICA Injection Facility</a:t>
            </a:r>
            <a:endParaRPr lang="ru-RU" sz="1200" dirty="0">
              <a:solidFill>
                <a:srgbClr val="000090"/>
              </a:solidFill>
            </a:endParaRPr>
          </a:p>
        </p:txBody>
      </p:sp>
      <p:sp>
        <p:nvSpPr>
          <p:cNvPr id="22" name="TextBox 21"/>
          <p:cNvSpPr txBox="1"/>
          <p:nvPr/>
        </p:nvSpPr>
        <p:spPr>
          <a:xfrm>
            <a:off x="251520" y="2348880"/>
            <a:ext cx="3024336" cy="246221"/>
          </a:xfrm>
          <a:prstGeom prst="rect">
            <a:avLst/>
          </a:prstGeom>
          <a:noFill/>
        </p:spPr>
        <p:txBody>
          <a:bodyPr wrap="square" rtlCol="0">
            <a:spAutoFit/>
          </a:bodyPr>
          <a:lstStyle/>
          <a:p>
            <a:r>
              <a:rPr lang="en-US" sz="1000" dirty="0" smtClean="0">
                <a:solidFill>
                  <a:srgbClr val="000090"/>
                </a:solidFill>
              </a:rPr>
              <a:t>*) SPI = Source of Polarized Ions</a:t>
            </a:r>
            <a:endParaRPr lang="ru-RU" sz="1000" dirty="0">
              <a:solidFill>
                <a:srgbClr val="000090"/>
              </a:solidFill>
            </a:endParaRPr>
          </a:p>
        </p:txBody>
      </p:sp>
      <p:sp>
        <p:nvSpPr>
          <p:cNvPr id="23" name="TextBox 2"/>
          <p:cNvSpPr txBox="1">
            <a:spLocks noChangeArrowheads="1"/>
          </p:cNvSpPr>
          <p:nvPr/>
        </p:nvSpPr>
        <p:spPr bwMode="auto">
          <a:xfrm>
            <a:off x="5796136" y="764704"/>
            <a:ext cx="3312368" cy="1600438"/>
          </a:xfrm>
          <a:prstGeom prst="rect">
            <a:avLst/>
          </a:prstGeom>
          <a:noFill/>
          <a:ln w="9525">
            <a:noFill/>
            <a:miter lim="800000"/>
            <a:headEnd/>
            <a:tailEnd/>
          </a:ln>
        </p:spPr>
        <p:txBody>
          <a:bodyPr wrap="square">
            <a:spAutoFit/>
          </a:bodyPr>
          <a:lstStyle/>
          <a:p>
            <a:pPr>
              <a:defRPr/>
            </a:pPr>
            <a:r>
              <a:rPr lang="en-US" sz="1400" dirty="0" smtClean="0">
                <a:solidFill>
                  <a:srgbClr val="000090"/>
                </a:solidFill>
              </a:rPr>
              <a:t>Includes 4 ion sources and </a:t>
            </a:r>
            <a:r>
              <a:rPr lang="en-US" sz="1400" dirty="0">
                <a:solidFill>
                  <a:srgbClr val="000090"/>
                </a:solidFill>
              </a:rPr>
              <a:t>2</a:t>
            </a:r>
            <a:r>
              <a:rPr lang="en-US" sz="1400" dirty="0" smtClean="0">
                <a:solidFill>
                  <a:srgbClr val="000090"/>
                </a:solidFill>
              </a:rPr>
              <a:t> linear accelerators: </a:t>
            </a:r>
          </a:p>
          <a:p>
            <a:pPr>
              <a:defRPr/>
            </a:pPr>
            <a:r>
              <a:rPr lang="en-US" sz="1400" dirty="0" smtClean="0">
                <a:solidFill>
                  <a:srgbClr val="000090"/>
                </a:solidFill>
              </a:rPr>
              <a:t>LU20   put in operation </a:t>
            </a:r>
            <a:r>
              <a:rPr lang="mr-IN" sz="1400" dirty="0" smtClean="0">
                <a:solidFill>
                  <a:srgbClr val="000090"/>
                </a:solidFill>
              </a:rPr>
              <a:t>–</a:t>
            </a:r>
            <a:r>
              <a:rPr lang="en-US" sz="1400" dirty="0" smtClean="0">
                <a:solidFill>
                  <a:srgbClr val="000090"/>
                </a:solidFill>
              </a:rPr>
              <a:t> 1974</a:t>
            </a:r>
          </a:p>
          <a:p>
            <a:pPr>
              <a:defRPr/>
            </a:pPr>
            <a:r>
              <a:rPr lang="en-US" sz="1400" dirty="0" smtClean="0">
                <a:solidFill>
                  <a:srgbClr val="000090"/>
                </a:solidFill>
              </a:rPr>
              <a:t>            modernization (2011-2017)</a:t>
            </a:r>
          </a:p>
          <a:p>
            <a:pPr>
              <a:defRPr/>
            </a:pPr>
            <a:r>
              <a:rPr lang="en-US" sz="1400" dirty="0" err="1" smtClean="0">
                <a:solidFill>
                  <a:srgbClr val="000090"/>
                </a:solidFill>
              </a:rPr>
              <a:t>HILac</a:t>
            </a:r>
            <a:r>
              <a:rPr lang="en-US" sz="1400" dirty="0" smtClean="0">
                <a:solidFill>
                  <a:srgbClr val="000090"/>
                </a:solidFill>
              </a:rPr>
              <a:t>   put in operation </a:t>
            </a:r>
            <a:r>
              <a:rPr lang="mr-IN" sz="1400" dirty="0" smtClean="0">
                <a:solidFill>
                  <a:srgbClr val="000090"/>
                </a:solidFill>
              </a:rPr>
              <a:t>–</a:t>
            </a:r>
            <a:r>
              <a:rPr lang="en-US" sz="1400" dirty="0" smtClean="0">
                <a:solidFill>
                  <a:srgbClr val="000090"/>
                </a:solidFill>
              </a:rPr>
              <a:t> 2016</a:t>
            </a:r>
          </a:p>
          <a:p>
            <a:pPr>
              <a:defRPr/>
            </a:pPr>
            <a:endParaRPr lang="en-US" sz="1400" dirty="0">
              <a:solidFill>
                <a:srgbClr val="000090"/>
              </a:solidFill>
            </a:endParaRPr>
          </a:p>
          <a:p>
            <a:pPr>
              <a:defRPr/>
            </a:pPr>
            <a:r>
              <a:rPr lang="en-US" sz="1400" dirty="0" smtClean="0">
                <a:solidFill>
                  <a:srgbClr val="000090"/>
                </a:solidFill>
              </a:rPr>
              <a:t>Available researches: nanotechnology</a:t>
            </a:r>
            <a:endParaRPr lang="en-US" sz="1400" dirty="0">
              <a:solidFill>
                <a:srgbClr val="000090"/>
              </a:solidFill>
            </a:endParaRPr>
          </a:p>
        </p:txBody>
      </p:sp>
    </p:spTree>
    <p:extLst>
      <p:ext uri="{BB962C8B-B14F-4D97-AF65-F5344CB8AC3E}">
        <p14:creationId xmlns:p14="http://schemas.microsoft.com/office/powerpoint/2010/main" val="308543052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3"/>
          <a:stretch>
            <a:fillRect/>
          </a:stretch>
        </p:blipFill>
        <p:spPr>
          <a:xfrm>
            <a:off x="284539" y="494131"/>
            <a:ext cx="2761132" cy="2614932"/>
          </a:xfrm>
          <a:prstGeom prst="rect">
            <a:avLst/>
          </a:prstGeom>
        </p:spPr>
      </p:pic>
      <p:sp>
        <p:nvSpPr>
          <p:cNvPr id="11" name="TextBox 10"/>
          <p:cNvSpPr txBox="1"/>
          <p:nvPr/>
        </p:nvSpPr>
        <p:spPr>
          <a:xfrm>
            <a:off x="3494348" y="3496073"/>
            <a:ext cx="1903085" cy="523220"/>
          </a:xfrm>
          <a:prstGeom prst="rect">
            <a:avLst/>
          </a:prstGeom>
          <a:noFill/>
        </p:spPr>
        <p:txBody>
          <a:bodyPr wrap="none" rtlCol="0">
            <a:spAutoFit/>
          </a:bodyPr>
          <a:lstStyle/>
          <a:p>
            <a:r>
              <a:rPr lang="en-US" sz="1400" b="1" dirty="0" smtClean="0">
                <a:solidFill>
                  <a:srgbClr val="000090"/>
                </a:solidFill>
              </a:rPr>
              <a:t>Open access facility</a:t>
            </a:r>
          </a:p>
          <a:p>
            <a:pPr algn="ctr"/>
            <a:r>
              <a:rPr lang="en-US" sz="1400" dirty="0" smtClean="0">
                <a:solidFill>
                  <a:srgbClr val="000090"/>
                </a:solidFill>
              </a:rPr>
              <a:t>http://ibr-2.jinr.ru/</a:t>
            </a:r>
            <a:endParaRPr lang="ru-RU" sz="1400" dirty="0">
              <a:solidFill>
                <a:srgbClr val="000090"/>
              </a:solidFill>
            </a:endParaRPr>
          </a:p>
        </p:txBody>
      </p:sp>
      <p:pic>
        <p:nvPicPr>
          <p:cNvPr id="12" name="Рисунок 10"/>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202550" y="4019293"/>
            <a:ext cx="3185575" cy="2794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Table 8"/>
          <p:cNvGraphicFramePr>
            <a:graphicFrameLocks noGrp="1"/>
          </p:cNvGraphicFramePr>
          <p:nvPr>
            <p:extLst>
              <p:ext uri="{D42A27DB-BD31-4B8C-83A1-F6EECF244321}">
                <p14:modId xmlns:p14="http://schemas.microsoft.com/office/powerpoint/2010/main" val="2871948022"/>
              </p:ext>
            </p:extLst>
          </p:nvPr>
        </p:nvGraphicFramePr>
        <p:xfrm>
          <a:off x="5576535" y="507180"/>
          <a:ext cx="3419872" cy="3564773"/>
        </p:xfrm>
        <a:graphic>
          <a:graphicData uri="http://schemas.openxmlformats.org/drawingml/2006/table">
            <a:tbl>
              <a:tblPr firstRow="1" bandRow="1">
                <a:tableStyleId>{BC89EF96-8CEA-46FF-86C4-4CE0E7609802}</a:tableStyleId>
              </a:tblPr>
              <a:tblGrid>
                <a:gridCol w="2095356"/>
                <a:gridCol w="1324516"/>
              </a:tblGrid>
              <a:tr h="254413">
                <a:tc gridSpan="2">
                  <a:txBody>
                    <a:bodyPr/>
                    <a:lstStyle/>
                    <a:p>
                      <a:pPr marL="0" algn="l" rtl="0" eaLnBrk="1" latinLnBrk="0" hangingPunct="1"/>
                      <a:r>
                        <a:rPr kumimoji="0" lang="en-US" sz="1400" b="1" kern="1200" dirty="0" smtClean="0">
                          <a:solidFill>
                            <a:srgbClr val="002060"/>
                          </a:solidFill>
                          <a:latin typeface="+mn-lt"/>
                          <a:ea typeface="+mn-ea"/>
                          <a:cs typeface="+mn-cs"/>
                        </a:rPr>
                        <a:t>Technical</a:t>
                      </a:r>
                      <a:r>
                        <a:rPr kumimoji="0" lang="en-US" sz="1400" b="1" kern="1200" baseline="0" dirty="0" smtClean="0">
                          <a:solidFill>
                            <a:srgbClr val="002060"/>
                          </a:solidFill>
                          <a:latin typeface="+mn-lt"/>
                          <a:ea typeface="+mn-ea"/>
                          <a:cs typeface="+mn-cs"/>
                        </a:rPr>
                        <a:t> parameters</a:t>
                      </a:r>
                      <a:endParaRPr kumimoji="0" lang="pl-PL" sz="1400" b="1" kern="1200" dirty="0">
                        <a:solidFill>
                          <a:srgbClr val="002060"/>
                        </a:solidFill>
                        <a:latin typeface="+mn-lt"/>
                        <a:ea typeface="+mn-ea"/>
                        <a:cs typeface="+mn-cs"/>
                      </a:endParaRPr>
                    </a:p>
                  </a:txBody>
                  <a:tcPr marL="68580" marR="68580"/>
                </a:tc>
                <a:tc hMerge="1">
                  <a:txBody>
                    <a:bodyPr/>
                    <a:lstStyle/>
                    <a:p>
                      <a:pPr marL="0" algn="ctr" rtl="0" eaLnBrk="1" latinLnBrk="0" hangingPunct="1"/>
                      <a:endParaRPr kumimoji="0" lang="pl-PL" sz="1200" b="0" kern="1200" dirty="0">
                        <a:solidFill>
                          <a:schemeClr val="tx1"/>
                        </a:solidFill>
                        <a:latin typeface="+mn-lt"/>
                        <a:ea typeface="+mn-ea"/>
                        <a:cs typeface="+mn-cs"/>
                      </a:endParaRPr>
                    </a:p>
                  </a:txBody>
                  <a:tcPr/>
                </a:tc>
              </a:tr>
              <a:tr h="5936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kern="1200" dirty="0" smtClean="0">
                          <a:solidFill>
                            <a:srgbClr val="002060"/>
                          </a:solidFill>
                          <a:latin typeface="+mn-lt"/>
                          <a:ea typeface="+mn-ea"/>
                          <a:cs typeface="+mn-cs"/>
                        </a:rPr>
                        <a:t>Power, MW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kern="1200" dirty="0" smtClean="0">
                          <a:solidFill>
                            <a:srgbClr val="002060"/>
                          </a:solidFill>
                          <a:latin typeface="+mn-lt"/>
                          <a:ea typeface="+mn-ea"/>
                          <a:cs typeface="+mn-cs"/>
                        </a:rPr>
                        <a:t>Mean value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kern="1200" dirty="0" smtClean="0">
                          <a:solidFill>
                            <a:srgbClr val="002060"/>
                          </a:solidFill>
                          <a:latin typeface="+mn-lt"/>
                          <a:ea typeface="+mn-ea"/>
                          <a:cs typeface="+mn-cs"/>
                        </a:rPr>
                        <a:t>Burst maximum</a:t>
                      </a:r>
                      <a:endParaRPr kumimoji="0" lang="pl-PL" sz="1400" b="0" kern="1200" dirty="0" smtClean="0">
                        <a:solidFill>
                          <a:srgbClr val="002060"/>
                        </a:solidFill>
                        <a:latin typeface="+mn-lt"/>
                        <a:ea typeface="+mn-ea"/>
                        <a:cs typeface="+mn-cs"/>
                      </a:endParaRPr>
                    </a:p>
                  </a:txBody>
                  <a:tcPr marL="68580" marR="68580"/>
                </a:tc>
                <a:tc>
                  <a:txBody>
                    <a:bodyPr/>
                    <a:lstStyle/>
                    <a:p>
                      <a:pPr marL="0" algn="ctr" rtl="0" eaLnBrk="1" latinLnBrk="0" hangingPunct="1"/>
                      <a:endParaRPr kumimoji="0" lang="en-US" sz="1400" kern="1200" dirty="0" smtClean="0">
                        <a:solidFill>
                          <a:srgbClr val="002060"/>
                        </a:solidFill>
                        <a:latin typeface="+mn-lt"/>
                        <a:ea typeface="+mn-ea"/>
                        <a:cs typeface="+mn-cs"/>
                      </a:endParaRPr>
                    </a:p>
                    <a:p>
                      <a:pPr marL="0" algn="ctr" rtl="0" eaLnBrk="1" latinLnBrk="0" hangingPunct="1"/>
                      <a:r>
                        <a:rPr kumimoji="0" lang="en-US" sz="1400" kern="1200" dirty="0" smtClean="0">
                          <a:solidFill>
                            <a:srgbClr val="002060"/>
                          </a:solidFill>
                          <a:latin typeface="+mn-lt"/>
                          <a:ea typeface="+mn-ea"/>
                          <a:cs typeface="+mn-cs"/>
                        </a:rPr>
                        <a:t>2</a:t>
                      </a:r>
                    </a:p>
                    <a:p>
                      <a:pPr marL="0" algn="ctr" rtl="0" eaLnBrk="1" latinLnBrk="0" hangingPunct="1"/>
                      <a:r>
                        <a:rPr kumimoji="0" lang="en-US" sz="1400" kern="1200" dirty="0" smtClean="0">
                          <a:solidFill>
                            <a:srgbClr val="002060"/>
                          </a:solidFill>
                          <a:latin typeface="+mn-lt"/>
                          <a:ea typeface="+mn-ea"/>
                          <a:cs typeface="+mn-cs"/>
                        </a:rPr>
                        <a:t>1850</a:t>
                      </a:r>
                      <a:endParaRPr kumimoji="0" lang="pl-PL" sz="1400" kern="1200" dirty="0">
                        <a:solidFill>
                          <a:srgbClr val="002060"/>
                        </a:solidFill>
                        <a:latin typeface="+mn-lt"/>
                        <a:ea typeface="+mn-ea"/>
                        <a:cs typeface="+mn-cs"/>
                      </a:endParaRPr>
                    </a:p>
                  </a:txBody>
                  <a:tcPr marL="68580" marR="68580"/>
                </a:tc>
              </a:tr>
              <a:tr h="254413">
                <a:tc>
                  <a:txBody>
                    <a:bodyPr/>
                    <a:lstStyle/>
                    <a:p>
                      <a:pPr marL="0" algn="l" rtl="0" eaLnBrk="1" latinLnBrk="0" hangingPunct="1"/>
                      <a:r>
                        <a:rPr kumimoji="0" lang="en-US" sz="1400" kern="1200" dirty="0" smtClean="0">
                          <a:solidFill>
                            <a:srgbClr val="002060"/>
                          </a:solidFill>
                          <a:latin typeface="+mn-lt"/>
                          <a:ea typeface="+mn-ea"/>
                          <a:cs typeface="+mn-cs"/>
                        </a:rPr>
                        <a:t>Fuel</a:t>
                      </a:r>
                      <a:endParaRPr kumimoji="0" lang="pl-PL" sz="1400" kern="1200" dirty="0">
                        <a:solidFill>
                          <a:srgbClr val="002060"/>
                        </a:solidFill>
                        <a:latin typeface="+mn-lt"/>
                        <a:ea typeface="+mn-ea"/>
                        <a:cs typeface="+mn-cs"/>
                      </a:endParaRPr>
                    </a:p>
                  </a:txBody>
                  <a:tcPr marL="68580" marR="68580"/>
                </a:tc>
                <a:tc>
                  <a:txBody>
                    <a:bodyPr/>
                    <a:lstStyle/>
                    <a:p>
                      <a:pPr marL="0" algn="ctr" rtl="0" eaLnBrk="1" latinLnBrk="0" hangingPunct="1"/>
                      <a:r>
                        <a:rPr kumimoji="0" lang="pl-PL" sz="1400" kern="1200" smtClean="0">
                          <a:solidFill>
                            <a:srgbClr val="002060"/>
                          </a:solidFill>
                        </a:rPr>
                        <a:t>PuO2</a:t>
                      </a:r>
                      <a:endParaRPr kumimoji="0" lang="pl-PL" sz="1400" kern="1200" dirty="0">
                        <a:solidFill>
                          <a:srgbClr val="002060"/>
                        </a:solidFill>
                        <a:latin typeface="+mn-lt"/>
                        <a:ea typeface="+mn-ea"/>
                        <a:cs typeface="+mn-cs"/>
                      </a:endParaRPr>
                    </a:p>
                  </a:txBody>
                  <a:tcPr marL="68580" marR="68580"/>
                </a:tc>
              </a:tr>
              <a:tr h="333894">
                <a:tc>
                  <a:txBody>
                    <a:bodyPr/>
                    <a:lstStyle/>
                    <a:p>
                      <a:r>
                        <a:rPr lang="pl-PL" sz="1400" dirty="0" smtClean="0">
                          <a:solidFill>
                            <a:srgbClr val="002060"/>
                          </a:solidFill>
                        </a:rPr>
                        <a:t>Pulse repetiton rate, Hz</a:t>
                      </a:r>
                      <a:endParaRPr lang="pl-PL" sz="1400" b="0" dirty="0">
                        <a:solidFill>
                          <a:srgbClr val="002060"/>
                        </a:solidFill>
                      </a:endParaRPr>
                    </a:p>
                  </a:txBody>
                  <a:tcPr marL="68580" marR="68580"/>
                </a:tc>
                <a:tc>
                  <a:txBody>
                    <a:bodyPr/>
                    <a:lstStyle/>
                    <a:p>
                      <a:pPr algn="ctr"/>
                      <a:r>
                        <a:rPr lang="pl-PL" sz="1400" dirty="0" smtClean="0">
                          <a:solidFill>
                            <a:srgbClr val="002060"/>
                          </a:solidFill>
                        </a:rPr>
                        <a:t>5</a:t>
                      </a:r>
                      <a:endParaRPr lang="pl-PL" sz="1400" b="0" dirty="0">
                        <a:solidFill>
                          <a:srgbClr val="002060"/>
                        </a:solidFill>
                      </a:endParaRPr>
                    </a:p>
                  </a:txBody>
                  <a:tcPr marL="68580" marR="68580"/>
                </a:tc>
              </a:tr>
              <a:tr h="593630">
                <a:tc>
                  <a:txBody>
                    <a:bodyPr/>
                    <a:lstStyle/>
                    <a:p>
                      <a:r>
                        <a:rPr lang="pl-PL" sz="1400" dirty="0" smtClean="0">
                          <a:solidFill>
                            <a:srgbClr val="002060"/>
                          </a:solidFill>
                        </a:rPr>
                        <a:t>Pulse half-width, µs</a:t>
                      </a:r>
                      <a:endParaRPr lang="en-US" sz="1400" dirty="0" smtClean="0">
                        <a:solidFill>
                          <a:srgbClr val="002060"/>
                        </a:solidFill>
                      </a:endParaRPr>
                    </a:p>
                    <a:p>
                      <a:r>
                        <a:rPr lang="en-US" sz="1400" b="0" dirty="0" smtClean="0">
                          <a:solidFill>
                            <a:srgbClr val="002060"/>
                          </a:solidFill>
                        </a:rPr>
                        <a:t>fast neutrons</a:t>
                      </a:r>
                    </a:p>
                    <a:p>
                      <a:r>
                        <a:rPr lang="en-US" sz="1400" b="0" dirty="0" smtClean="0">
                          <a:solidFill>
                            <a:srgbClr val="002060"/>
                          </a:solidFill>
                        </a:rPr>
                        <a:t>thermal neutrons</a:t>
                      </a:r>
                      <a:endParaRPr lang="pl-PL" sz="1400" b="0" dirty="0">
                        <a:solidFill>
                          <a:srgbClr val="002060"/>
                        </a:solidFill>
                      </a:endParaRPr>
                    </a:p>
                  </a:txBody>
                  <a:tcPr marL="68580" marR="68580"/>
                </a:tc>
                <a:tc>
                  <a:txBody>
                    <a:bodyPr/>
                    <a:lstStyle/>
                    <a:p>
                      <a:pPr algn="ctr"/>
                      <a:endParaRPr lang="en-US" sz="1400" dirty="0" smtClean="0">
                        <a:solidFill>
                          <a:srgbClr val="002060"/>
                        </a:solidFill>
                      </a:endParaRPr>
                    </a:p>
                    <a:p>
                      <a:pPr algn="ctr"/>
                      <a:r>
                        <a:rPr lang="pl-PL" sz="1400" dirty="0" smtClean="0">
                          <a:solidFill>
                            <a:srgbClr val="002060"/>
                          </a:solidFill>
                        </a:rPr>
                        <a:t>2</a:t>
                      </a:r>
                      <a:r>
                        <a:rPr lang="en-US" sz="1400" dirty="0" smtClean="0">
                          <a:solidFill>
                            <a:srgbClr val="002060"/>
                          </a:solidFill>
                        </a:rPr>
                        <a:t>4</a:t>
                      </a:r>
                      <a:r>
                        <a:rPr lang="pl-PL" sz="1400" dirty="0" smtClean="0">
                          <a:solidFill>
                            <a:srgbClr val="002060"/>
                          </a:solidFill>
                        </a:rPr>
                        <a:t>0</a:t>
                      </a:r>
                      <a:endParaRPr lang="en-US" sz="1400" dirty="0" smtClean="0">
                        <a:solidFill>
                          <a:srgbClr val="002060"/>
                        </a:solidFill>
                      </a:endParaRPr>
                    </a:p>
                    <a:p>
                      <a:pPr algn="ctr"/>
                      <a:r>
                        <a:rPr lang="en-US" sz="1400" b="0" dirty="0" smtClean="0">
                          <a:solidFill>
                            <a:srgbClr val="002060"/>
                          </a:solidFill>
                        </a:rPr>
                        <a:t>340</a:t>
                      </a:r>
                      <a:endParaRPr lang="pl-PL" sz="1400" b="0" dirty="0">
                        <a:solidFill>
                          <a:srgbClr val="002060"/>
                        </a:solidFill>
                      </a:endParaRPr>
                    </a:p>
                  </a:txBody>
                  <a:tcPr marL="68580" marR="68580"/>
                </a:tc>
              </a:tr>
              <a:tr h="984988">
                <a:tc>
                  <a:txBody>
                    <a:bodyPr/>
                    <a:lstStyle/>
                    <a:p>
                      <a:r>
                        <a:rPr lang="pl-PL" sz="1400" dirty="0" smtClean="0">
                          <a:solidFill>
                            <a:srgbClr val="002060"/>
                          </a:solidFill>
                        </a:rPr>
                        <a:t>Termal</a:t>
                      </a:r>
                      <a:r>
                        <a:rPr lang="pl-PL" sz="1400" baseline="0" dirty="0" smtClean="0">
                          <a:solidFill>
                            <a:srgbClr val="002060"/>
                          </a:solidFill>
                        </a:rPr>
                        <a:t> neutron flux density from the surface of the moderator</a:t>
                      </a:r>
                    </a:p>
                    <a:p>
                      <a:pPr marL="185738" indent="-185738">
                        <a:buFont typeface="Arial" pitchFamily="34" charset="0"/>
                        <a:buChar char="•"/>
                      </a:pPr>
                      <a:r>
                        <a:rPr lang="pl-PL" sz="1400" baseline="0" dirty="0" smtClean="0">
                          <a:solidFill>
                            <a:srgbClr val="002060"/>
                          </a:solidFill>
                        </a:rPr>
                        <a:t>Time average</a:t>
                      </a:r>
                    </a:p>
                    <a:p>
                      <a:pPr marL="185738" indent="-185738">
                        <a:buFont typeface="Arial" pitchFamily="34" charset="0"/>
                        <a:buChar char="•"/>
                      </a:pPr>
                      <a:r>
                        <a:rPr lang="pl-PL" sz="1400" baseline="0" dirty="0" smtClean="0">
                          <a:solidFill>
                            <a:srgbClr val="002060"/>
                          </a:solidFill>
                        </a:rPr>
                        <a:t>Burst maximum</a:t>
                      </a:r>
                      <a:endParaRPr lang="pl-PL" sz="1400" b="0" dirty="0">
                        <a:solidFill>
                          <a:srgbClr val="002060"/>
                        </a:solidFill>
                      </a:endParaRPr>
                    </a:p>
                  </a:txBody>
                  <a:tcPr marL="68580" marR="68580"/>
                </a:tc>
                <a:tc>
                  <a:txBody>
                    <a:bodyPr/>
                    <a:lstStyle/>
                    <a:p>
                      <a:pPr algn="ctr"/>
                      <a:endParaRPr lang="pl-PL" sz="1400" b="1" kern="1200" dirty="0" smtClean="0">
                        <a:solidFill>
                          <a:srgbClr val="002060"/>
                        </a:solidFill>
                        <a:latin typeface="+mn-lt"/>
                        <a:ea typeface="+mn-ea"/>
                        <a:cs typeface="Arial" pitchFamily="34" charset="0"/>
                      </a:endParaRPr>
                    </a:p>
                    <a:p>
                      <a:pPr algn="ctr"/>
                      <a:endParaRPr lang="pl-PL" sz="1400" dirty="0" smtClean="0">
                        <a:solidFill>
                          <a:srgbClr val="002060"/>
                        </a:solidFill>
                      </a:endParaRPr>
                    </a:p>
                    <a:p>
                      <a:pPr algn="ctr"/>
                      <a:endParaRPr lang="pl-PL" sz="1400" dirty="0" smtClean="0">
                        <a:solidFill>
                          <a:srgbClr val="002060"/>
                        </a:solidFill>
                      </a:endParaRPr>
                    </a:p>
                    <a:p>
                      <a:pPr algn="ctr"/>
                      <a:r>
                        <a:rPr lang="pl-PL" sz="1400" dirty="0" smtClean="0">
                          <a:solidFill>
                            <a:srgbClr val="002060"/>
                          </a:solidFill>
                        </a:rPr>
                        <a:t>~10</a:t>
                      </a:r>
                      <a:r>
                        <a:rPr lang="pl-PL" sz="1400" baseline="30000" dirty="0" smtClean="0">
                          <a:solidFill>
                            <a:srgbClr val="002060"/>
                          </a:solidFill>
                        </a:rPr>
                        <a:t>13</a:t>
                      </a:r>
                      <a:r>
                        <a:rPr lang="pl-PL" sz="1400" dirty="0" smtClean="0">
                          <a:solidFill>
                            <a:srgbClr val="002060"/>
                          </a:solidFill>
                        </a:rPr>
                        <a:t> n/cm</a:t>
                      </a:r>
                      <a:r>
                        <a:rPr lang="pl-PL" sz="1400" baseline="30000" dirty="0" smtClean="0">
                          <a:solidFill>
                            <a:srgbClr val="002060"/>
                          </a:solidFill>
                        </a:rPr>
                        <a:t>2</a:t>
                      </a:r>
                      <a:r>
                        <a:rPr lang="pl-PL" sz="1400" dirty="0" smtClean="0">
                          <a:solidFill>
                            <a:srgbClr val="002060"/>
                          </a:solidFill>
                        </a:rPr>
                        <a:t> s</a:t>
                      </a:r>
                    </a:p>
                    <a:p>
                      <a:pPr marL="0" marR="0" indent="0" algn="ctr" defTabSz="914400" rtl="0" eaLnBrk="1" fontAlgn="auto" latinLnBrk="0" hangingPunct="1">
                        <a:lnSpc>
                          <a:spcPct val="100000"/>
                        </a:lnSpc>
                        <a:spcBef>
                          <a:spcPts val="0"/>
                        </a:spcBef>
                        <a:spcAft>
                          <a:spcPts val="0"/>
                        </a:spcAft>
                        <a:buClrTx/>
                        <a:buSzTx/>
                        <a:buFontTx/>
                        <a:buNone/>
                        <a:tabLst/>
                        <a:defRPr/>
                      </a:pPr>
                      <a:r>
                        <a:rPr lang="pl-PL" sz="1400" dirty="0" smtClean="0">
                          <a:solidFill>
                            <a:srgbClr val="002060"/>
                          </a:solidFill>
                        </a:rPr>
                        <a:t>~10</a:t>
                      </a:r>
                      <a:r>
                        <a:rPr lang="pl-PL" sz="1400" baseline="30000" dirty="0" smtClean="0">
                          <a:solidFill>
                            <a:srgbClr val="002060"/>
                          </a:solidFill>
                        </a:rPr>
                        <a:t>16</a:t>
                      </a:r>
                      <a:r>
                        <a:rPr lang="pl-PL" sz="1400" dirty="0" smtClean="0">
                          <a:solidFill>
                            <a:srgbClr val="002060"/>
                          </a:solidFill>
                        </a:rPr>
                        <a:t> n/cm</a:t>
                      </a:r>
                      <a:r>
                        <a:rPr lang="pl-PL" sz="1400" baseline="30000" dirty="0" smtClean="0">
                          <a:solidFill>
                            <a:srgbClr val="002060"/>
                          </a:solidFill>
                        </a:rPr>
                        <a:t>2</a:t>
                      </a:r>
                      <a:r>
                        <a:rPr lang="pl-PL" sz="1400" dirty="0" smtClean="0">
                          <a:solidFill>
                            <a:srgbClr val="002060"/>
                          </a:solidFill>
                        </a:rPr>
                        <a:t> s</a:t>
                      </a:r>
                      <a:endParaRPr lang="pl-PL" sz="1400" b="0" dirty="0">
                        <a:solidFill>
                          <a:srgbClr val="002060"/>
                        </a:solidFill>
                      </a:endParaRPr>
                    </a:p>
                  </a:txBody>
                  <a:tcPr marL="68580" marR="68580"/>
                </a:tc>
              </a:tr>
            </a:tbl>
          </a:graphicData>
        </a:graphic>
      </p:graphicFrame>
      <p:graphicFrame>
        <p:nvGraphicFramePr>
          <p:cNvPr id="16" name="Table 8"/>
          <p:cNvGraphicFramePr>
            <a:graphicFrameLocks noGrp="1"/>
          </p:cNvGraphicFramePr>
          <p:nvPr>
            <p:extLst>
              <p:ext uri="{D42A27DB-BD31-4B8C-83A1-F6EECF244321}">
                <p14:modId xmlns:p14="http://schemas.microsoft.com/office/powerpoint/2010/main" val="1111594207"/>
              </p:ext>
            </p:extLst>
          </p:nvPr>
        </p:nvGraphicFramePr>
        <p:xfrm>
          <a:off x="223092" y="3167148"/>
          <a:ext cx="2822579" cy="3200507"/>
        </p:xfrm>
        <a:graphic>
          <a:graphicData uri="http://schemas.openxmlformats.org/drawingml/2006/table">
            <a:tbl>
              <a:tblPr firstRow="1" bandRow="1">
                <a:tableStyleId>{BC89EF96-8CEA-46FF-86C4-4CE0E7609802}</a:tableStyleId>
              </a:tblPr>
              <a:tblGrid>
                <a:gridCol w="1736335"/>
                <a:gridCol w="1086244"/>
              </a:tblGrid>
              <a:tr h="268223">
                <a:tc>
                  <a:txBody>
                    <a:bodyPr/>
                    <a:lstStyle/>
                    <a:p>
                      <a:pPr marL="0" algn="ctr" rtl="0" eaLnBrk="1" latinLnBrk="0" hangingPunct="1"/>
                      <a:r>
                        <a:rPr kumimoji="0" lang="en-US" sz="1400" b="0" kern="1200" dirty="0" smtClean="0">
                          <a:solidFill>
                            <a:srgbClr val="002060"/>
                          </a:solidFill>
                          <a:latin typeface="+mn-lt"/>
                          <a:ea typeface="+mn-ea"/>
                          <a:cs typeface="+mn-cs"/>
                        </a:rPr>
                        <a:t>Technique</a:t>
                      </a:r>
                      <a:endParaRPr kumimoji="0" lang="pl-PL" sz="1400" b="0" kern="1200" dirty="0">
                        <a:solidFill>
                          <a:srgbClr val="002060"/>
                        </a:solidFill>
                        <a:latin typeface="+mn-lt"/>
                        <a:ea typeface="+mn-ea"/>
                        <a:cs typeface="+mn-cs"/>
                      </a:endParaRPr>
                    </a:p>
                  </a:txBody>
                  <a:tcPr marL="68580" marR="68580"/>
                </a:tc>
                <a:tc>
                  <a:txBody>
                    <a:bodyPr/>
                    <a:lstStyle/>
                    <a:p>
                      <a:pPr marL="0" algn="ctr" rtl="0" eaLnBrk="1" latinLnBrk="0" hangingPunct="1"/>
                      <a:r>
                        <a:rPr kumimoji="0" lang="en-US" sz="1400" b="0" kern="1200" dirty="0" err="1" smtClean="0">
                          <a:solidFill>
                            <a:srgbClr val="002060"/>
                          </a:solidFill>
                          <a:latin typeface="+mn-lt"/>
                          <a:ea typeface="+mn-ea"/>
                          <a:cs typeface="+mn-cs"/>
                        </a:rPr>
                        <a:t>Nr</a:t>
                      </a:r>
                      <a:r>
                        <a:rPr kumimoji="0" lang="en-US" sz="1400" b="0" kern="1200" dirty="0" smtClean="0">
                          <a:solidFill>
                            <a:srgbClr val="002060"/>
                          </a:solidFill>
                          <a:latin typeface="+mn-lt"/>
                          <a:ea typeface="+mn-ea"/>
                          <a:cs typeface="+mn-cs"/>
                        </a:rPr>
                        <a:t>. of</a:t>
                      </a:r>
                      <a:r>
                        <a:rPr kumimoji="0" lang="en-US" sz="1400" b="0" kern="1200" baseline="0" dirty="0" smtClean="0">
                          <a:solidFill>
                            <a:srgbClr val="002060"/>
                          </a:solidFill>
                          <a:latin typeface="+mn-lt"/>
                          <a:ea typeface="+mn-ea"/>
                          <a:cs typeface="+mn-cs"/>
                        </a:rPr>
                        <a:t> instruments</a:t>
                      </a:r>
                      <a:endParaRPr kumimoji="0" lang="pl-PL" sz="1400" b="0" kern="1200" dirty="0">
                        <a:solidFill>
                          <a:srgbClr val="002060"/>
                        </a:solidFill>
                        <a:latin typeface="+mn-lt"/>
                        <a:ea typeface="+mn-ea"/>
                        <a:cs typeface="+mn-cs"/>
                      </a:endParaRPr>
                    </a:p>
                  </a:txBody>
                  <a:tcPr marL="68580" marR="68580"/>
                </a:tc>
              </a:tr>
              <a:tr h="2682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02060"/>
                          </a:solidFill>
                        </a:rPr>
                        <a:t>Diffraction</a:t>
                      </a:r>
                      <a:endParaRPr kumimoji="0" lang="pl-PL" sz="1400" b="0" kern="1200" dirty="0" smtClean="0">
                        <a:solidFill>
                          <a:srgbClr val="002060"/>
                        </a:solidFill>
                        <a:latin typeface="+mn-lt"/>
                        <a:ea typeface="+mn-ea"/>
                        <a:cs typeface="+mn-cs"/>
                      </a:endParaRPr>
                    </a:p>
                  </a:txBody>
                  <a:tcPr marL="68580" marR="68580"/>
                </a:tc>
                <a:tc>
                  <a:txBody>
                    <a:bodyPr/>
                    <a:lstStyle/>
                    <a:p>
                      <a:pPr marL="0" algn="ctr" rtl="0" eaLnBrk="1" latinLnBrk="0" hangingPunct="1"/>
                      <a:r>
                        <a:rPr kumimoji="0" lang="en-US" sz="1400" kern="1200" dirty="0" smtClean="0">
                          <a:solidFill>
                            <a:srgbClr val="002060"/>
                          </a:solidFill>
                          <a:latin typeface="+mn-lt"/>
                          <a:ea typeface="+mn-ea"/>
                          <a:cs typeface="+mn-cs"/>
                        </a:rPr>
                        <a:t>7</a:t>
                      </a:r>
                      <a:endParaRPr kumimoji="0" lang="pl-PL" sz="1400" kern="1200" dirty="0">
                        <a:solidFill>
                          <a:srgbClr val="002060"/>
                        </a:solidFill>
                        <a:latin typeface="+mn-lt"/>
                        <a:ea typeface="+mn-ea"/>
                        <a:cs typeface="+mn-cs"/>
                      </a:endParaRPr>
                    </a:p>
                  </a:txBody>
                  <a:tcPr marL="68580" marR="68580"/>
                </a:tc>
              </a:tr>
              <a:tr h="268223">
                <a:tc>
                  <a:txBody>
                    <a:bodyPr/>
                    <a:lstStyle/>
                    <a:p>
                      <a:pPr marL="0" algn="l" rtl="0" eaLnBrk="1" latinLnBrk="0" hangingPunct="1"/>
                      <a:r>
                        <a:rPr lang="en-US" sz="1400" dirty="0" smtClean="0">
                          <a:solidFill>
                            <a:srgbClr val="002060"/>
                          </a:solidFill>
                        </a:rPr>
                        <a:t>SANS</a:t>
                      </a:r>
                      <a:endParaRPr kumimoji="0" lang="pl-PL" sz="1400" kern="1200" dirty="0">
                        <a:solidFill>
                          <a:srgbClr val="002060"/>
                        </a:solidFill>
                        <a:latin typeface="+mn-lt"/>
                        <a:ea typeface="+mn-ea"/>
                        <a:cs typeface="+mn-cs"/>
                      </a:endParaRPr>
                    </a:p>
                  </a:txBody>
                  <a:tcPr marL="68580" marR="68580"/>
                </a:tc>
                <a:tc>
                  <a:txBody>
                    <a:bodyPr/>
                    <a:lstStyle/>
                    <a:p>
                      <a:pPr marL="0" algn="ctr" rtl="0" eaLnBrk="1" latinLnBrk="0" hangingPunct="1"/>
                      <a:r>
                        <a:rPr kumimoji="0" lang="en-US" sz="1400" kern="1200" dirty="0" smtClean="0">
                          <a:solidFill>
                            <a:srgbClr val="002060"/>
                          </a:solidFill>
                        </a:rPr>
                        <a:t>1</a:t>
                      </a:r>
                      <a:endParaRPr kumimoji="0" lang="pl-PL" sz="1400" kern="1200" dirty="0">
                        <a:solidFill>
                          <a:srgbClr val="002060"/>
                        </a:solidFill>
                        <a:latin typeface="+mn-lt"/>
                        <a:ea typeface="+mn-ea"/>
                        <a:cs typeface="+mn-cs"/>
                      </a:endParaRPr>
                    </a:p>
                  </a:txBody>
                  <a:tcPr marL="68580" marR="68580"/>
                </a:tc>
              </a:tr>
              <a:tr h="268223">
                <a:tc>
                  <a:txBody>
                    <a:bodyPr/>
                    <a:lstStyle/>
                    <a:p>
                      <a:r>
                        <a:rPr lang="en-US" sz="1400" dirty="0" smtClean="0">
                          <a:solidFill>
                            <a:srgbClr val="002060"/>
                          </a:solidFill>
                        </a:rPr>
                        <a:t>Reflectometry</a:t>
                      </a:r>
                      <a:endParaRPr lang="pl-PL" sz="1400" b="0" dirty="0">
                        <a:solidFill>
                          <a:srgbClr val="002060"/>
                        </a:solidFill>
                      </a:endParaRPr>
                    </a:p>
                  </a:txBody>
                  <a:tcPr marL="68580" marR="68580"/>
                </a:tc>
                <a:tc>
                  <a:txBody>
                    <a:bodyPr/>
                    <a:lstStyle/>
                    <a:p>
                      <a:pPr algn="ctr"/>
                      <a:r>
                        <a:rPr lang="en-US" sz="1400" b="0" dirty="0" smtClean="0">
                          <a:solidFill>
                            <a:srgbClr val="002060"/>
                          </a:solidFill>
                        </a:rPr>
                        <a:t>3</a:t>
                      </a:r>
                      <a:endParaRPr lang="pl-PL" sz="1400" b="0" dirty="0">
                        <a:solidFill>
                          <a:srgbClr val="002060"/>
                        </a:solidFill>
                      </a:endParaRPr>
                    </a:p>
                  </a:txBody>
                  <a:tcPr marL="68580" marR="68580"/>
                </a:tc>
              </a:tr>
              <a:tr h="268223">
                <a:tc>
                  <a:txBody>
                    <a:bodyPr/>
                    <a:lstStyle/>
                    <a:p>
                      <a:r>
                        <a:rPr lang="en-US" sz="1400" dirty="0" smtClean="0">
                          <a:solidFill>
                            <a:srgbClr val="002060"/>
                          </a:solidFill>
                        </a:rPr>
                        <a:t>Inelastic scattering</a:t>
                      </a:r>
                      <a:endParaRPr lang="pl-PL" sz="1400" b="0" dirty="0">
                        <a:solidFill>
                          <a:srgbClr val="002060"/>
                        </a:solidFill>
                      </a:endParaRPr>
                    </a:p>
                  </a:txBody>
                  <a:tcPr marL="68580" marR="68580"/>
                </a:tc>
                <a:tc>
                  <a:txBody>
                    <a:bodyPr/>
                    <a:lstStyle/>
                    <a:p>
                      <a:pPr algn="ctr"/>
                      <a:r>
                        <a:rPr lang="en-US" sz="1400" dirty="0" smtClean="0">
                          <a:solidFill>
                            <a:srgbClr val="002060"/>
                          </a:solidFill>
                        </a:rPr>
                        <a:t>2</a:t>
                      </a:r>
                      <a:endParaRPr lang="pl-PL" sz="1400" b="0" dirty="0">
                        <a:solidFill>
                          <a:srgbClr val="002060"/>
                        </a:solidFill>
                      </a:endParaRPr>
                    </a:p>
                  </a:txBody>
                  <a:tcPr marL="68580" marR="68580"/>
                </a:tc>
              </a:tr>
              <a:tr h="314996">
                <a:tc>
                  <a:txBody>
                    <a:bodyPr/>
                    <a:lstStyle/>
                    <a:p>
                      <a:r>
                        <a:rPr lang="en-US" sz="1400" dirty="0" smtClean="0">
                          <a:solidFill>
                            <a:srgbClr val="002060"/>
                          </a:solidFill>
                        </a:rPr>
                        <a:t>Neutron imaging</a:t>
                      </a:r>
                      <a:endParaRPr lang="pl-PL" sz="1400" b="0" dirty="0">
                        <a:solidFill>
                          <a:srgbClr val="002060"/>
                        </a:solidFill>
                      </a:endParaRPr>
                    </a:p>
                  </a:txBody>
                  <a:tcPr marL="68580" marR="68580"/>
                </a:tc>
                <a:tc>
                  <a:txBody>
                    <a:bodyPr/>
                    <a:lstStyle/>
                    <a:p>
                      <a:pPr algn="ctr"/>
                      <a:r>
                        <a:rPr lang="en-US" sz="1400" dirty="0" smtClean="0">
                          <a:solidFill>
                            <a:srgbClr val="002060"/>
                          </a:solidFill>
                        </a:rPr>
                        <a:t>1</a:t>
                      </a:r>
                      <a:endParaRPr lang="pl-PL" sz="1400" dirty="0" smtClean="0">
                        <a:solidFill>
                          <a:srgbClr val="002060"/>
                        </a:solidFill>
                      </a:endParaRPr>
                    </a:p>
                  </a:txBody>
                  <a:tcPr marL="68580" marR="68580"/>
                </a:tc>
              </a:tr>
              <a:tr h="314996">
                <a:tc>
                  <a:txBody>
                    <a:bodyPr/>
                    <a:lstStyle/>
                    <a:p>
                      <a:r>
                        <a:rPr lang="en-US" sz="1400" b="0" dirty="0" smtClean="0">
                          <a:solidFill>
                            <a:srgbClr val="002060"/>
                          </a:solidFill>
                        </a:rPr>
                        <a:t>NAA setup</a:t>
                      </a:r>
                      <a:endParaRPr lang="pl-PL" sz="1400" b="0" dirty="0">
                        <a:solidFill>
                          <a:srgbClr val="002060"/>
                        </a:solidFill>
                      </a:endParaRPr>
                    </a:p>
                  </a:txBody>
                  <a:tcPr marL="68580" marR="68580"/>
                </a:tc>
                <a:tc>
                  <a:txBody>
                    <a:bodyPr/>
                    <a:lstStyle/>
                    <a:p>
                      <a:pPr algn="ctr"/>
                      <a:r>
                        <a:rPr lang="en-US" sz="1400" dirty="0" smtClean="0">
                          <a:solidFill>
                            <a:srgbClr val="002060"/>
                          </a:solidFill>
                        </a:rPr>
                        <a:t>1</a:t>
                      </a:r>
                      <a:endParaRPr lang="pl-PL" sz="1400" dirty="0" smtClean="0">
                        <a:solidFill>
                          <a:srgbClr val="002060"/>
                        </a:solidFill>
                      </a:endParaRPr>
                    </a:p>
                  </a:txBody>
                  <a:tcPr marL="68580" marR="68580"/>
                </a:tc>
              </a:tr>
              <a:tr h="314996">
                <a:tc>
                  <a:txBody>
                    <a:bodyPr/>
                    <a:lstStyle/>
                    <a:p>
                      <a:r>
                        <a:rPr lang="en-US" sz="1400" b="0" dirty="0" smtClean="0">
                          <a:solidFill>
                            <a:srgbClr val="002060"/>
                          </a:solidFill>
                        </a:rPr>
                        <a:t>Irradiation  and test facility</a:t>
                      </a:r>
                      <a:endParaRPr lang="pl-PL" sz="1400" b="0" dirty="0">
                        <a:solidFill>
                          <a:srgbClr val="002060"/>
                        </a:solidFill>
                      </a:endParaRPr>
                    </a:p>
                  </a:txBody>
                  <a:tcPr marL="68580" marR="68580"/>
                </a:tc>
                <a:tc>
                  <a:txBody>
                    <a:bodyPr/>
                    <a:lstStyle/>
                    <a:p>
                      <a:pPr algn="ctr"/>
                      <a:r>
                        <a:rPr lang="en-US" sz="1400" dirty="0" smtClean="0">
                          <a:solidFill>
                            <a:srgbClr val="002060"/>
                          </a:solidFill>
                        </a:rPr>
                        <a:t>1</a:t>
                      </a:r>
                      <a:endParaRPr lang="pl-PL" sz="1400" dirty="0" smtClean="0">
                        <a:solidFill>
                          <a:srgbClr val="002060"/>
                        </a:solidFill>
                      </a:endParaRPr>
                    </a:p>
                  </a:txBody>
                  <a:tcPr marL="68580" marR="68580"/>
                </a:tc>
              </a:tr>
              <a:tr h="314996">
                <a:tc>
                  <a:txBody>
                    <a:bodyPr/>
                    <a:lstStyle/>
                    <a:p>
                      <a:r>
                        <a:rPr lang="en-US" sz="1400" b="0" dirty="0" smtClean="0">
                          <a:solidFill>
                            <a:srgbClr val="002060"/>
                          </a:solidFill>
                        </a:rPr>
                        <a:t>Nuclear</a:t>
                      </a:r>
                      <a:r>
                        <a:rPr lang="en-US" sz="1400" b="0" baseline="0" dirty="0" smtClean="0">
                          <a:solidFill>
                            <a:srgbClr val="002060"/>
                          </a:solidFill>
                        </a:rPr>
                        <a:t> physics</a:t>
                      </a:r>
                      <a:endParaRPr lang="pl-PL" sz="1400" b="0" dirty="0">
                        <a:solidFill>
                          <a:srgbClr val="002060"/>
                        </a:solidFill>
                      </a:endParaRPr>
                    </a:p>
                  </a:txBody>
                  <a:tcPr marL="68580" marR="68580"/>
                </a:tc>
                <a:tc>
                  <a:txBody>
                    <a:bodyPr/>
                    <a:lstStyle/>
                    <a:p>
                      <a:pPr algn="ctr"/>
                      <a:r>
                        <a:rPr lang="en-US" sz="1400" dirty="0" smtClean="0">
                          <a:solidFill>
                            <a:srgbClr val="002060"/>
                          </a:solidFill>
                        </a:rPr>
                        <a:t>2</a:t>
                      </a:r>
                      <a:endParaRPr lang="pl-PL" sz="1400" dirty="0" smtClean="0">
                        <a:solidFill>
                          <a:srgbClr val="002060"/>
                        </a:solidFill>
                      </a:endParaRPr>
                    </a:p>
                  </a:txBody>
                  <a:tcPr marL="68580" marR="68580"/>
                </a:tc>
              </a:tr>
            </a:tbl>
          </a:graphicData>
        </a:graphic>
      </p:graphicFrame>
      <p:sp>
        <p:nvSpPr>
          <p:cNvPr id="6" name="TextBox 5"/>
          <p:cNvSpPr txBox="1"/>
          <p:nvPr/>
        </p:nvSpPr>
        <p:spPr>
          <a:xfrm>
            <a:off x="170232" y="69348"/>
            <a:ext cx="8814144" cy="830997"/>
          </a:xfrm>
          <a:prstGeom prst="rect">
            <a:avLst/>
          </a:prstGeom>
          <a:noFill/>
        </p:spPr>
        <p:txBody>
          <a:bodyPr wrap="none" rtlCol="0">
            <a:spAutoFit/>
          </a:bodyPr>
          <a:lstStyle/>
          <a:p>
            <a:pPr algn="ctr"/>
            <a:r>
              <a:rPr lang="en-US" sz="2400" b="1" dirty="0" smtClean="0">
                <a:solidFill>
                  <a:srgbClr val="000090"/>
                </a:solidFill>
              </a:rPr>
              <a:t>IBR-2 PULSED FAST REACTOR OF PERIODIC OPERATION</a:t>
            </a:r>
          </a:p>
          <a:p>
            <a:r>
              <a:rPr lang="en-US" sz="2400" b="1" dirty="0">
                <a:solidFill>
                  <a:srgbClr val="000090"/>
                </a:solidFill>
              </a:rPr>
              <a:t>	</a:t>
            </a:r>
            <a:r>
              <a:rPr lang="en-US" sz="2400" b="1" dirty="0" smtClean="0">
                <a:solidFill>
                  <a:srgbClr val="000090"/>
                </a:solidFill>
              </a:rPr>
              <a:t>		</a:t>
            </a:r>
            <a:r>
              <a:rPr lang="en-US" sz="1600" b="1" dirty="0" smtClean="0">
                <a:solidFill>
                  <a:srgbClr val="000090"/>
                </a:solidFill>
              </a:rPr>
              <a:t>High flux neutron source</a:t>
            </a:r>
            <a:endParaRPr lang="ru-RU" sz="1600" b="1" dirty="0">
              <a:solidFill>
                <a:srgbClr val="000090"/>
              </a:solidFill>
            </a:endParaRPr>
          </a:p>
        </p:txBody>
      </p:sp>
      <p:sp>
        <p:nvSpPr>
          <p:cNvPr id="13" name="Прямоугольник 12"/>
          <p:cNvSpPr/>
          <p:nvPr/>
        </p:nvSpPr>
        <p:spPr>
          <a:xfrm>
            <a:off x="6522897" y="4623820"/>
            <a:ext cx="2800441" cy="1631216"/>
          </a:xfrm>
          <a:prstGeom prst="rect">
            <a:avLst/>
          </a:prstGeom>
        </p:spPr>
        <p:txBody>
          <a:bodyPr wrap="square">
            <a:spAutoFit/>
          </a:bodyPr>
          <a:lstStyle/>
          <a:p>
            <a:r>
              <a:rPr lang="en-US" altLang="ru-RU" sz="1600" dirty="0">
                <a:solidFill>
                  <a:srgbClr val="000090"/>
                </a:solidFill>
              </a:rPr>
              <a:t>Expert Commissions</a:t>
            </a:r>
            <a:endParaRPr lang="ru-RU" altLang="ru-RU" sz="1600" dirty="0">
              <a:solidFill>
                <a:srgbClr val="000090"/>
              </a:solidFill>
            </a:endParaRPr>
          </a:p>
          <a:p>
            <a:pPr marL="285750" indent="-285750">
              <a:buFont typeface="Arial" panose="020B0604020202020204" pitchFamily="34" charset="0"/>
              <a:buChar char="•"/>
            </a:pPr>
            <a:r>
              <a:rPr lang="pl-PL" altLang="ru-RU" sz="1400" dirty="0">
                <a:solidFill>
                  <a:srgbClr val="000090"/>
                </a:solidFill>
              </a:rPr>
              <a:t>Atomic and Magnetic Structure </a:t>
            </a:r>
          </a:p>
          <a:p>
            <a:pPr marL="285750" indent="-285750">
              <a:buFont typeface="Arial" panose="020B0604020202020204" pitchFamily="34" charset="0"/>
              <a:buChar char="•"/>
            </a:pPr>
            <a:r>
              <a:rPr lang="pl-PL" altLang="ru-RU" sz="1400" dirty="0">
                <a:solidFill>
                  <a:srgbClr val="000090"/>
                </a:solidFill>
              </a:rPr>
              <a:t>Lattice and Molecular Dynamics </a:t>
            </a:r>
          </a:p>
          <a:p>
            <a:pPr marL="285750" indent="-285750">
              <a:buFont typeface="Arial" panose="020B0604020202020204" pitchFamily="34" charset="0"/>
              <a:buChar char="•"/>
            </a:pPr>
            <a:r>
              <a:rPr lang="pl-PL" altLang="ru-RU" sz="1400" dirty="0">
                <a:solidFill>
                  <a:srgbClr val="000090"/>
                </a:solidFill>
              </a:rPr>
              <a:t>Nanosystems and Soft Matter </a:t>
            </a:r>
          </a:p>
        </p:txBody>
      </p:sp>
      <p:sp>
        <p:nvSpPr>
          <p:cNvPr id="45" name="Прямоугольник 44"/>
          <p:cNvSpPr/>
          <p:nvPr/>
        </p:nvSpPr>
        <p:spPr>
          <a:xfrm>
            <a:off x="2910883" y="1172951"/>
            <a:ext cx="2800441" cy="1200329"/>
          </a:xfrm>
          <a:prstGeom prst="rect">
            <a:avLst/>
          </a:prstGeom>
        </p:spPr>
        <p:txBody>
          <a:bodyPr wrap="square">
            <a:spAutoFit/>
          </a:bodyPr>
          <a:lstStyle/>
          <a:p>
            <a:r>
              <a:rPr lang="en-US" altLang="ru-RU" sz="1600" dirty="0" smtClean="0">
                <a:solidFill>
                  <a:srgbClr val="000090"/>
                </a:solidFill>
              </a:rPr>
              <a:t>Operational parameters</a:t>
            </a:r>
            <a:endParaRPr lang="ru-RU" altLang="ru-RU" sz="1600" dirty="0">
              <a:solidFill>
                <a:srgbClr val="000090"/>
              </a:solidFill>
            </a:endParaRPr>
          </a:p>
          <a:p>
            <a:pPr marL="285750" indent="-285750">
              <a:buFont typeface="Arial" panose="020B0604020202020204" pitchFamily="34" charset="0"/>
              <a:buChar char="•"/>
            </a:pPr>
            <a:r>
              <a:rPr lang="en-US" altLang="ru-RU" sz="1400" dirty="0">
                <a:solidFill>
                  <a:srgbClr val="000090"/>
                </a:solidFill>
              </a:rPr>
              <a:t>~ 2500 h per year </a:t>
            </a:r>
            <a:endParaRPr lang="pl-PL" altLang="ru-RU" sz="1400" dirty="0">
              <a:solidFill>
                <a:srgbClr val="000090"/>
              </a:solidFill>
            </a:endParaRPr>
          </a:p>
          <a:p>
            <a:pPr marL="285750" indent="-285750">
              <a:buFont typeface="Arial" panose="020B0604020202020204" pitchFamily="34" charset="0"/>
              <a:buChar char="•"/>
            </a:pPr>
            <a:r>
              <a:rPr lang="en-US" altLang="ru-RU" sz="1400" dirty="0" smtClean="0">
                <a:solidFill>
                  <a:srgbClr val="000090"/>
                </a:solidFill>
              </a:rPr>
              <a:t>9 ÷10 cycles per year with thermal and cryogenic moderators</a:t>
            </a:r>
            <a:endParaRPr lang="pl-PL" altLang="ru-RU" sz="1400" dirty="0">
              <a:solidFill>
                <a:srgbClr val="000090"/>
              </a:solidFill>
            </a:endParaRPr>
          </a:p>
        </p:txBody>
      </p:sp>
      <p:sp>
        <p:nvSpPr>
          <p:cNvPr id="14" name="Прямоугольник 13"/>
          <p:cNvSpPr/>
          <p:nvPr/>
        </p:nvSpPr>
        <p:spPr>
          <a:xfrm>
            <a:off x="3159978" y="2546358"/>
            <a:ext cx="4572000" cy="738664"/>
          </a:xfrm>
          <a:prstGeom prst="rect">
            <a:avLst/>
          </a:prstGeom>
        </p:spPr>
        <p:txBody>
          <a:bodyPr>
            <a:spAutoFit/>
          </a:bodyPr>
          <a:lstStyle/>
          <a:p>
            <a:pPr>
              <a:lnSpc>
                <a:spcPct val="100000"/>
              </a:lnSpc>
              <a:spcBef>
                <a:spcPts val="0"/>
              </a:spcBef>
              <a:buClr>
                <a:srgbClr val="FF3300"/>
              </a:buClr>
            </a:pPr>
            <a:r>
              <a:rPr lang="en-US" altLang="ru-RU" sz="1400" dirty="0" smtClean="0">
                <a:solidFill>
                  <a:srgbClr val="000090"/>
                </a:solidFill>
                <a:latin typeface="Arial" panose="020B0604020202020204" pitchFamily="34" charset="0"/>
                <a:cs typeface="Arial" panose="020B0604020202020204" pitchFamily="34" charset="0"/>
              </a:rPr>
              <a:t>Commissioned:  1984</a:t>
            </a:r>
            <a:endParaRPr lang="en-US" altLang="ru-RU" sz="1400" dirty="0">
              <a:solidFill>
                <a:srgbClr val="000090"/>
              </a:solidFill>
              <a:latin typeface="Arial" panose="020B0604020202020204" pitchFamily="34" charset="0"/>
              <a:cs typeface="Arial" panose="020B0604020202020204" pitchFamily="34" charset="0"/>
            </a:endParaRPr>
          </a:p>
          <a:p>
            <a:pPr>
              <a:lnSpc>
                <a:spcPct val="100000"/>
              </a:lnSpc>
              <a:spcBef>
                <a:spcPts val="0"/>
              </a:spcBef>
              <a:buClr>
                <a:srgbClr val="FF3300"/>
              </a:buClr>
            </a:pPr>
            <a:r>
              <a:rPr lang="en-US" altLang="ru-RU" sz="1400" dirty="0" smtClean="0">
                <a:solidFill>
                  <a:srgbClr val="000090"/>
                </a:solidFill>
                <a:latin typeface="Arial" panose="020B0604020202020204" pitchFamily="34" charset="0"/>
                <a:cs typeface="Arial" panose="020B0604020202020204" pitchFamily="34" charset="0"/>
              </a:rPr>
              <a:t>Modernized:       2007-2010</a:t>
            </a:r>
          </a:p>
          <a:p>
            <a:pPr>
              <a:lnSpc>
                <a:spcPct val="100000"/>
              </a:lnSpc>
              <a:spcBef>
                <a:spcPts val="0"/>
              </a:spcBef>
              <a:buClr>
                <a:srgbClr val="FF3300"/>
              </a:buClr>
            </a:pPr>
            <a:r>
              <a:rPr lang="en-US" altLang="ru-RU" sz="1400" dirty="0" smtClean="0">
                <a:solidFill>
                  <a:srgbClr val="000090"/>
                </a:solidFill>
                <a:latin typeface="Arial" panose="020B0604020202020204" pitchFamily="34" charset="0"/>
                <a:cs typeface="Arial" panose="020B0604020202020204" pitchFamily="34" charset="0"/>
              </a:rPr>
              <a:t>Licensed until:    2022</a:t>
            </a:r>
          </a:p>
        </p:txBody>
      </p:sp>
      <p:sp>
        <p:nvSpPr>
          <p:cNvPr id="15" name="Прямоугольник 14"/>
          <p:cNvSpPr/>
          <p:nvPr/>
        </p:nvSpPr>
        <p:spPr>
          <a:xfrm>
            <a:off x="1283587" y="2713472"/>
            <a:ext cx="1762084" cy="369332"/>
          </a:xfrm>
          <a:prstGeom prst="rect">
            <a:avLst/>
          </a:prstGeom>
        </p:spPr>
        <p:txBody>
          <a:bodyPr wrap="none">
            <a:spAutoFit/>
          </a:bodyPr>
          <a:lstStyle/>
          <a:p>
            <a:pPr algn="ctr"/>
            <a:r>
              <a:rPr lang="en-US" altLang="ru-RU" dirty="0">
                <a:solidFill>
                  <a:srgbClr val="000090"/>
                </a:solidFill>
              </a:rPr>
              <a:t>http://flnp.jinr.ru</a:t>
            </a:r>
            <a:endParaRPr lang="pl-PL" altLang="ru-RU" dirty="0">
              <a:solidFill>
                <a:srgbClr val="000090"/>
              </a:solidFill>
            </a:endParaRPr>
          </a:p>
        </p:txBody>
      </p:sp>
    </p:spTree>
    <p:extLst>
      <p:ext uri="{BB962C8B-B14F-4D97-AF65-F5344CB8AC3E}">
        <p14:creationId xmlns:p14="http://schemas.microsoft.com/office/powerpoint/2010/main" val="367041148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54"/>
          <p:cNvPicPr>
            <a:picLocks noChangeAspect="1"/>
          </p:cNvPicPr>
          <p:nvPr/>
        </p:nvPicPr>
        <p:blipFill>
          <a:blip r:embed="rId3" cstate="email">
            <a:extLst>
              <a:ext uri="{28A0092B-C50C-407E-A947-70E740481C1C}">
                <a14:useLocalDpi xmlns:a14="http://schemas.microsoft.com/office/drawing/2010/main" val="0"/>
              </a:ext>
            </a:extLst>
          </a:blip>
          <a:srcRect r="-429" b="37399"/>
          <a:stretch>
            <a:fillRect/>
          </a:stretch>
        </p:blipFill>
        <p:spPr bwMode="auto">
          <a:xfrm>
            <a:off x="206749" y="1052736"/>
            <a:ext cx="1731014" cy="1771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Прямоугольник 55"/>
          <p:cNvSpPr>
            <a:spLocks noChangeArrowheads="1"/>
          </p:cNvSpPr>
          <p:nvPr/>
        </p:nvSpPr>
        <p:spPr bwMode="auto">
          <a:xfrm>
            <a:off x="266279" y="97706"/>
            <a:ext cx="3873673" cy="810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ts val="1400"/>
              </a:lnSpc>
              <a:spcBef>
                <a:spcPct val="0"/>
              </a:spcBef>
              <a:buFontTx/>
              <a:buNone/>
            </a:pPr>
            <a:r>
              <a:rPr lang="en-US" altLang="ru-RU" sz="1800" b="1" dirty="0">
                <a:solidFill>
                  <a:srgbClr val="000090"/>
                </a:solidFill>
                <a:latin typeface="Arial" charset="0"/>
              </a:rPr>
              <a:t>DN-6</a:t>
            </a:r>
          </a:p>
          <a:p>
            <a:pPr algn="ctr" eaLnBrk="1" hangingPunct="1">
              <a:lnSpc>
                <a:spcPts val="1400"/>
              </a:lnSpc>
              <a:spcBef>
                <a:spcPct val="0"/>
              </a:spcBef>
              <a:buFontTx/>
              <a:buNone/>
            </a:pPr>
            <a:r>
              <a:rPr lang="en-US" altLang="ru-RU" sz="1800" b="1" dirty="0">
                <a:solidFill>
                  <a:srgbClr val="000090"/>
                </a:solidFill>
                <a:latin typeface="Arial" charset="0"/>
              </a:rPr>
              <a:t>Neutron diffractometer for investigations of micro-samples at high pressure</a:t>
            </a:r>
            <a:endParaRPr lang="ru-RU" altLang="ru-RU" sz="1800" b="1" dirty="0">
              <a:solidFill>
                <a:srgbClr val="000090"/>
              </a:solidFill>
              <a:latin typeface="Arial" charset="0"/>
            </a:endParaRPr>
          </a:p>
        </p:txBody>
      </p:sp>
      <p:sp>
        <p:nvSpPr>
          <p:cNvPr id="45" name="Прямоугольник 44"/>
          <p:cNvSpPr/>
          <p:nvPr/>
        </p:nvSpPr>
        <p:spPr>
          <a:xfrm>
            <a:off x="2109171" y="1348147"/>
            <a:ext cx="2261361" cy="1384995"/>
          </a:xfrm>
          <a:prstGeom prst="rect">
            <a:avLst/>
          </a:prstGeom>
        </p:spPr>
        <p:txBody>
          <a:bodyPr wrap="square">
            <a:spAutoFit/>
          </a:bodyPr>
          <a:lstStyle/>
          <a:p>
            <a:r>
              <a:rPr lang="en-US" altLang="ru-RU" sz="1400" b="1" dirty="0" smtClean="0">
                <a:solidFill>
                  <a:srgbClr val="000090"/>
                </a:solidFill>
                <a:latin typeface="Arial" panose="020B0604020202020204" pitchFamily="34" charset="0"/>
                <a:ea typeface="Gungsuh"/>
                <a:cs typeface="Arial" panose="020B0604020202020204" pitchFamily="34" charset="0"/>
              </a:rPr>
              <a:t>Task:</a:t>
            </a:r>
            <a:endParaRPr lang="en-US" altLang="ru-RU" sz="1400" b="1" dirty="0">
              <a:solidFill>
                <a:srgbClr val="000090"/>
              </a:solidFill>
              <a:latin typeface="Arial" panose="020B0604020202020204" pitchFamily="34" charset="0"/>
              <a:cs typeface="Arial" panose="020B0604020202020204" pitchFamily="34" charset="0"/>
            </a:endParaRPr>
          </a:p>
          <a:p>
            <a:r>
              <a:rPr lang="en-US" sz="1400" dirty="0">
                <a:solidFill>
                  <a:srgbClr val="000090"/>
                </a:solidFill>
                <a:latin typeface="Arial" panose="020B0604020202020204" pitchFamily="34" charset="0"/>
                <a:ea typeface="Gungsuh"/>
                <a:cs typeface="Arial" panose="020B0604020202020204" pitchFamily="34" charset="0"/>
              </a:rPr>
              <a:t>Determination of parameters of </a:t>
            </a:r>
            <a:r>
              <a:rPr lang="en-US" sz="1400" dirty="0" smtClean="0">
                <a:solidFill>
                  <a:srgbClr val="000090"/>
                </a:solidFill>
                <a:latin typeface="Arial" panose="020B0604020202020204" pitchFamily="34" charset="0"/>
                <a:ea typeface="Gungsuh"/>
                <a:cs typeface="Arial" panose="020B0604020202020204" pitchFamily="34" charset="0"/>
              </a:rPr>
              <a:t>crystal </a:t>
            </a:r>
            <a:r>
              <a:rPr lang="en-US" sz="1400" dirty="0">
                <a:solidFill>
                  <a:srgbClr val="000090"/>
                </a:solidFill>
                <a:latin typeface="Arial" panose="020B0604020202020204" pitchFamily="34" charset="0"/>
                <a:ea typeface="Gungsuh"/>
                <a:cs typeface="Arial" panose="020B0604020202020204" pitchFamily="34" charset="0"/>
              </a:rPr>
              <a:t>and magnetic structure of materials as function of external pressures</a:t>
            </a:r>
            <a:endParaRPr lang="ru-RU" sz="1400" dirty="0">
              <a:solidFill>
                <a:srgbClr val="000090"/>
              </a:solidFill>
              <a:latin typeface="Arial" panose="020B0604020202020204" pitchFamily="34" charset="0"/>
              <a:ea typeface="Gungsuh"/>
              <a:cs typeface="Arial" panose="020B0604020202020204" pitchFamily="34" charset="0"/>
            </a:endParaRPr>
          </a:p>
        </p:txBody>
      </p:sp>
      <p:graphicFrame>
        <p:nvGraphicFramePr>
          <p:cNvPr id="46" name="Таблица 45"/>
          <p:cNvGraphicFramePr>
            <a:graphicFrameLocks noGrp="1"/>
          </p:cNvGraphicFramePr>
          <p:nvPr>
            <p:extLst>
              <p:ext uri="{D42A27DB-BD31-4B8C-83A1-F6EECF244321}">
                <p14:modId xmlns:p14="http://schemas.microsoft.com/office/powerpoint/2010/main" val="26984226"/>
              </p:ext>
            </p:extLst>
          </p:nvPr>
        </p:nvGraphicFramePr>
        <p:xfrm>
          <a:off x="194069" y="3051139"/>
          <a:ext cx="4176463" cy="3407325"/>
        </p:xfrm>
        <a:graphic>
          <a:graphicData uri="http://schemas.openxmlformats.org/drawingml/2006/table">
            <a:tbl>
              <a:tblPr firstRow="1" bandRow="1">
                <a:tableStyleId>{3B4B98B0-60AC-42C2-AFA5-B58CD77FA1E5}</a:tableStyleId>
              </a:tblPr>
              <a:tblGrid>
                <a:gridCol w="2935290"/>
                <a:gridCol w="1241173"/>
              </a:tblGrid>
              <a:tr h="231800">
                <a:tc gridSpan="2">
                  <a:txBody>
                    <a:bodyPr/>
                    <a:lstStyle/>
                    <a:p>
                      <a:pPr>
                        <a:lnSpc>
                          <a:spcPts val="1400"/>
                        </a:lnSpc>
                        <a:spcBef>
                          <a:spcPts val="0"/>
                        </a:spcBef>
                        <a:spcAft>
                          <a:spcPts val="0"/>
                        </a:spcAft>
                      </a:pPr>
                      <a:r>
                        <a:rPr lang="en-US" sz="1400" b="1" dirty="0" smtClean="0">
                          <a:solidFill>
                            <a:srgbClr val="002060"/>
                          </a:solidFill>
                          <a:latin typeface="+mn-lt"/>
                        </a:rPr>
                        <a:t>Parameters</a:t>
                      </a:r>
                      <a:endParaRPr lang="ru-RU" sz="1400" b="1" dirty="0">
                        <a:solidFill>
                          <a:srgbClr val="002060"/>
                        </a:solidFill>
                        <a:latin typeface="+mn-lt"/>
                      </a:endParaRPr>
                    </a:p>
                  </a:txBody>
                  <a:tcP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pPr algn="r"/>
                      <a:endParaRPr lang="ru-RU" sz="1400" b="0"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r>
              <a:tr h="231800">
                <a:tc>
                  <a:txBody>
                    <a:bodyPr/>
                    <a:lstStyle/>
                    <a:p>
                      <a:pPr>
                        <a:lnSpc>
                          <a:spcPts val="1400"/>
                        </a:lnSpc>
                        <a:spcBef>
                          <a:spcPts val="0"/>
                        </a:spcBef>
                        <a:spcAft>
                          <a:spcPts val="0"/>
                        </a:spcAft>
                      </a:pPr>
                      <a:r>
                        <a:rPr lang="en-US" sz="1400" b="0" dirty="0" smtClean="0">
                          <a:solidFill>
                            <a:srgbClr val="002060"/>
                          </a:solidFill>
                          <a:latin typeface="+mn-lt"/>
                        </a:rPr>
                        <a:t>Distance:</a:t>
                      </a:r>
                    </a:p>
                    <a:p>
                      <a:pPr marL="0" marR="0" lvl="0" indent="0" defTabSz="914400" eaLnBrk="1" fontAlgn="auto" latinLnBrk="0" hangingPunct="1">
                        <a:lnSpc>
                          <a:spcPts val="1400"/>
                        </a:lnSpc>
                        <a:spcBef>
                          <a:spcPts val="0"/>
                        </a:spcBef>
                        <a:spcAft>
                          <a:spcPts val="0"/>
                        </a:spcAft>
                        <a:buClrTx/>
                        <a:buSzTx/>
                        <a:buFontTx/>
                        <a:buNone/>
                        <a:tabLst/>
                        <a:defRPr/>
                      </a:pPr>
                      <a:r>
                        <a:rPr lang="en-US" sz="1400" b="0" dirty="0" smtClean="0">
                          <a:solidFill>
                            <a:srgbClr val="002060"/>
                          </a:solidFill>
                          <a:latin typeface="+mn-lt"/>
                        </a:rPr>
                        <a:t>   moderator-sample</a:t>
                      </a:r>
                      <a:endParaRPr lang="ru-RU" sz="1400" b="0" dirty="0" smtClean="0">
                        <a:solidFill>
                          <a:srgbClr val="002060"/>
                        </a:solidFill>
                        <a:latin typeface="+mn-lt"/>
                      </a:endParaRPr>
                    </a:p>
                    <a:p>
                      <a:pPr marL="0" marR="0" lvl="0" indent="0" defTabSz="914400" eaLnBrk="1" fontAlgn="auto" latinLnBrk="0" hangingPunct="1">
                        <a:lnSpc>
                          <a:spcPts val="1400"/>
                        </a:lnSpc>
                        <a:spcBef>
                          <a:spcPts val="0"/>
                        </a:spcBef>
                        <a:spcAft>
                          <a:spcPts val="0"/>
                        </a:spcAft>
                        <a:buClrTx/>
                        <a:buSzTx/>
                        <a:buFontTx/>
                        <a:buNone/>
                        <a:tabLst/>
                        <a:defRPr/>
                      </a:pPr>
                      <a:r>
                        <a:rPr lang="en-US" sz="1400" b="0" dirty="0" smtClean="0">
                          <a:solidFill>
                            <a:srgbClr val="002060"/>
                          </a:solidFill>
                          <a:latin typeface="+mn-lt"/>
                        </a:rPr>
                        <a:t>   sample-detector</a:t>
                      </a:r>
                      <a:endParaRPr lang="ru-RU" sz="1400" b="0" dirty="0" smtClean="0">
                        <a:solidFill>
                          <a:srgbClr val="002060"/>
                        </a:solidFill>
                        <a:latin typeface="+mn-lt"/>
                      </a:endParaRPr>
                    </a:p>
                  </a:txBody>
                  <a:tcP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a:lnSpc>
                          <a:spcPts val="1400"/>
                        </a:lnSpc>
                        <a:spcBef>
                          <a:spcPts val="0"/>
                        </a:spcBef>
                        <a:spcAft>
                          <a:spcPts val="0"/>
                        </a:spcAft>
                      </a:pPr>
                      <a:r>
                        <a:rPr lang="en-US" sz="1400" b="0" dirty="0" smtClean="0">
                          <a:solidFill>
                            <a:srgbClr val="002060"/>
                          </a:solidFill>
                          <a:latin typeface="+mn-lt"/>
                        </a:rPr>
                        <a:t>29.6</a:t>
                      </a:r>
                      <a:r>
                        <a:rPr lang="en-US" sz="1400" b="0" baseline="0" dirty="0" smtClean="0">
                          <a:solidFill>
                            <a:srgbClr val="002060"/>
                          </a:solidFill>
                          <a:latin typeface="+mn-lt"/>
                        </a:rPr>
                        <a:t> m</a:t>
                      </a:r>
                    </a:p>
                    <a:p>
                      <a:pPr marL="0" marR="0" lvl="0" indent="0" algn="r" defTabSz="914400" eaLnBrk="1" fontAlgn="auto" latinLnBrk="0" hangingPunct="1">
                        <a:lnSpc>
                          <a:spcPts val="1400"/>
                        </a:lnSpc>
                        <a:spcBef>
                          <a:spcPts val="0"/>
                        </a:spcBef>
                        <a:spcAft>
                          <a:spcPts val="0"/>
                        </a:spcAft>
                        <a:buClrTx/>
                        <a:buSzTx/>
                        <a:buFontTx/>
                        <a:buNone/>
                        <a:tabLst/>
                        <a:defRPr/>
                      </a:pPr>
                      <a:r>
                        <a:rPr lang="en-US" sz="1400" b="0" dirty="0" smtClean="0">
                          <a:solidFill>
                            <a:srgbClr val="002060"/>
                          </a:solidFill>
                          <a:latin typeface="+mn-lt"/>
                        </a:rPr>
                        <a:t>0.4 m</a:t>
                      </a:r>
                      <a:endParaRPr lang="ru-RU" sz="1400" b="0" dirty="0" smtClean="0">
                        <a:solidFill>
                          <a:srgbClr val="002060"/>
                        </a:solidFill>
                        <a:latin typeface="+mn-lt"/>
                      </a:endParaRPr>
                    </a:p>
                    <a:p>
                      <a:pPr algn="r">
                        <a:lnSpc>
                          <a:spcPts val="1400"/>
                        </a:lnSpc>
                        <a:spcBef>
                          <a:spcPts val="0"/>
                        </a:spcBef>
                        <a:spcAft>
                          <a:spcPts val="0"/>
                        </a:spcAft>
                      </a:pPr>
                      <a:endParaRPr lang="ru-RU" sz="1400" b="0" dirty="0">
                        <a:solidFill>
                          <a:srgbClr val="002060"/>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r>
              <a:tr h="811445">
                <a:tc>
                  <a:txBody>
                    <a:bodyPr/>
                    <a:lstStyle/>
                    <a:p>
                      <a:pPr>
                        <a:lnSpc>
                          <a:spcPts val="1400"/>
                        </a:lnSpc>
                        <a:spcBef>
                          <a:spcPts val="0"/>
                        </a:spcBef>
                        <a:spcAft>
                          <a:spcPts val="0"/>
                        </a:spcAft>
                      </a:pPr>
                      <a:r>
                        <a:rPr lang="en-US" sz="1400" b="0" dirty="0" smtClean="0">
                          <a:solidFill>
                            <a:srgbClr val="002060"/>
                          </a:solidFill>
                          <a:latin typeface="+mn-lt"/>
                        </a:rPr>
                        <a:t>Ranges:</a:t>
                      </a:r>
                    </a:p>
                    <a:p>
                      <a:pPr marL="0" marR="0" lvl="0" indent="0" defTabSz="914400" eaLnBrk="1" fontAlgn="auto" latinLnBrk="0" hangingPunct="1">
                        <a:lnSpc>
                          <a:spcPts val="1400"/>
                        </a:lnSpc>
                        <a:spcBef>
                          <a:spcPts val="0"/>
                        </a:spcBef>
                        <a:spcAft>
                          <a:spcPts val="0"/>
                        </a:spcAft>
                        <a:buClrTx/>
                        <a:buSzTx/>
                        <a:buFontTx/>
                        <a:buNone/>
                        <a:tabLst/>
                        <a:defRPr/>
                      </a:pPr>
                      <a:r>
                        <a:rPr lang="en-US" sz="1400" b="0" dirty="0" smtClean="0">
                          <a:solidFill>
                            <a:srgbClr val="002060"/>
                          </a:solidFill>
                          <a:latin typeface="+mn-lt"/>
                        </a:rPr>
                        <a:t>   wavelengths</a:t>
                      </a:r>
                      <a:endParaRPr lang="ru-RU" sz="1400" b="0" dirty="0" smtClean="0">
                        <a:solidFill>
                          <a:srgbClr val="002060"/>
                        </a:solidFill>
                        <a:latin typeface="+mn-lt"/>
                      </a:endParaRPr>
                    </a:p>
                    <a:p>
                      <a:pPr marL="0" marR="0" lvl="0" indent="0" defTabSz="914400" eaLnBrk="1" fontAlgn="auto" latinLnBrk="0" hangingPunct="1">
                        <a:lnSpc>
                          <a:spcPts val="1400"/>
                        </a:lnSpc>
                        <a:spcBef>
                          <a:spcPts val="0"/>
                        </a:spcBef>
                        <a:spcAft>
                          <a:spcPts val="0"/>
                        </a:spcAft>
                        <a:buClrTx/>
                        <a:buSzTx/>
                        <a:buFontTx/>
                        <a:buNone/>
                        <a:tabLst/>
                        <a:defRPr/>
                      </a:pPr>
                      <a:r>
                        <a:rPr lang="en-US" sz="1400" b="0" dirty="0" smtClean="0">
                          <a:solidFill>
                            <a:srgbClr val="002060"/>
                          </a:solidFill>
                          <a:latin typeface="+mn-lt"/>
                        </a:rPr>
                        <a:t>   scattering</a:t>
                      </a:r>
                      <a:r>
                        <a:rPr lang="en-US" sz="1400" b="0" baseline="0" dirty="0" smtClean="0">
                          <a:solidFill>
                            <a:srgbClr val="002060"/>
                          </a:solidFill>
                          <a:latin typeface="+mn-lt"/>
                        </a:rPr>
                        <a:t> angles</a:t>
                      </a:r>
                      <a:endParaRPr lang="ru-RU" sz="1400" b="0" dirty="0" smtClean="0">
                        <a:solidFill>
                          <a:srgbClr val="002060"/>
                        </a:solidFill>
                        <a:latin typeface="+mn-lt"/>
                      </a:endParaRPr>
                    </a:p>
                    <a:p>
                      <a:pPr marL="0" marR="0" lvl="0" indent="0" defTabSz="914400" eaLnBrk="1" fontAlgn="auto" latinLnBrk="0" hangingPunct="1">
                        <a:lnSpc>
                          <a:spcPts val="1400"/>
                        </a:lnSpc>
                        <a:spcBef>
                          <a:spcPts val="0"/>
                        </a:spcBef>
                        <a:spcAft>
                          <a:spcPts val="0"/>
                        </a:spcAft>
                        <a:buClrTx/>
                        <a:buSzTx/>
                        <a:buFontTx/>
                        <a:buNone/>
                        <a:tabLst/>
                        <a:defRPr/>
                      </a:pPr>
                      <a:r>
                        <a:rPr lang="en-US" sz="1400" b="0" dirty="0" smtClean="0">
                          <a:solidFill>
                            <a:srgbClr val="002060"/>
                          </a:solidFill>
                          <a:latin typeface="+mn-lt"/>
                        </a:rPr>
                        <a:t>   d-spacing</a:t>
                      </a:r>
                      <a:endParaRPr lang="ru-RU" sz="1400" b="0" dirty="0" smtClean="0">
                        <a:solidFill>
                          <a:srgbClr val="002060"/>
                        </a:solidFill>
                        <a:latin typeface="+mn-lt"/>
                      </a:endParaRP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indent="0" algn="r" defTabSz="914400" rtl="0" eaLnBrk="1" fontAlgn="auto" latinLnBrk="0" hangingPunct="1">
                        <a:lnSpc>
                          <a:spcPts val="1400"/>
                        </a:lnSpc>
                        <a:spcBef>
                          <a:spcPts val="0"/>
                        </a:spcBef>
                        <a:spcAft>
                          <a:spcPts val="0"/>
                        </a:spcAft>
                        <a:buClrTx/>
                        <a:buSzTx/>
                        <a:buFontTx/>
                        <a:buNone/>
                        <a:tabLst/>
                        <a:defRPr/>
                      </a:pPr>
                      <a:endParaRPr lang="en-US" sz="1400" b="0" dirty="0" smtClean="0">
                        <a:solidFill>
                          <a:srgbClr val="002060"/>
                        </a:solidFill>
                        <a:latin typeface="+mn-lt"/>
                      </a:endParaRPr>
                    </a:p>
                    <a:p>
                      <a:pPr marL="0" marR="0" indent="0" algn="r" defTabSz="914400" rtl="0" eaLnBrk="1" fontAlgn="auto" latinLnBrk="0" hangingPunct="1">
                        <a:lnSpc>
                          <a:spcPts val="1400"/>
                        </a:lnSpc>
                        <a:spcBef>
                          <a:spcPts val="0"/>
                        </a:spcBef>
                        <a:spcAft>
                          <a:spcPts val="0"/>
                        </a:spcAft>
                        <a:buClrTx/>
                        <a:buSzTx/>
                        <a:buFontTx/>
                        <a:buNone/>
                        <a:tabLst/>
                        <a:defRPr/>
                      </a:pPr>
                      <a:r>
                        <a:rPr lang="en-US" sz="1400" b="0" dirty="0" smtClean="0">
                          <a:solidFill>
                            <a:srgbClr val="002060"/>
                          </a:solidFill>
                          <a:latin typeface="+mn-lt"/>
                        </a:rPr>
                        <a:t>0.8</a:t>
                      </a:r>
                      <a:r>
                        <a:rPr lang="en-US" sz="1400" b="0" baseline="0" dirty="0" smtClean="0">
                          <a:solidFill>
                            <a:srgbClr val="002060"/>
                          </a:solidFill>
                          <a:latin typeface="+mn-lt"/>
                        </a:rPr>
                        <a:t> </a:t>
                      </a:r>
                      <a:r>
                        <a:rPr lang="en-US" sz="1400" b="0" kern="1200" dirty="0" smtClean="0">
                          <a:solidFill>
                            <a:srgbClr val="002060"/>
                          </a:solidFill>
                          <a:effectLst/>
                          <a:latin typeface="+mn-lt"/>
                          <a:ea typeface="+mn-ea"/>
                          <a:cs typeface="+mn-cs"/>
                        </a:rPr>
                        <a:t>—</a:t>
                      </a:r>
                      <a:r>
                        <a:rPr lang="en-US" sz="1400" b="0" baseline="0" dirty="0" smtClean="0">
                          <a:solidFill>
                            <a:srgbClr val="002060"/>
                          </a:solidFill>
                          <a:latin typeface="+mn-lt"/>
                        </a:rPr>
                        <a:t> 12 </a:t>
                      </a:r>
                      <a:r>
                        <a:rPr lang="ru-RU" sz="1400" b="0" kern="1200" dirty="0" smtClean="0">
                          <a:solidFill>
                            <a:srgbClr val="002060"/>
                          </a:solidFill>
                          <a:effectLst/>
                          <a:latin typeface="+mn-lt"/>
                          <a:ea typeface="+mn-ea"/>
                          <a:cs typeface="+mn-cs"/>
                        </a:rPr>
                        <a:t>Å</a:t>
                      </a:r>
                      <a:endParaRPr lang="en-US" sz="1400" b="0" kern="1200" dirty="0" smtClean="0">
                        <a:solidFill>
                          <a:srgbClr val="002060"/>
                        </a:solidFill>
                        <a:effectLst/>
                        <a:latin typeface="+mn-lt"/>
                        <a:ea typeface="+mn-ea"/>
                        <a:cs typeface="+mn-cs"/>
                      </a:endParaRPr>
                    </a:p>
                    <a:p>
                      <a:pPr marL="0" marR="0" lvl="0" indent="0" algn="r" defTabSz="914400" rtl="0" eaLnBrk="1" fontAlgn="auto" latinLnBrk="0" hangingPunct="1">
                        <a:lnSpc>
                          <a:spcPts val="1400"/>
                        </a:lnSpc>
                        <a:spcBef>
                          <a:spcPts val="0"/>
                        </a:spcBef>
                        <a:spcAft>
                          <a:spcPts val="0"/>
                        </a:spcAft>
                        <a:buClrTx/>
                        <a:buSzTx/>
                        <a:buFontTx/>
                        <a:buNone/>
                        <a:tabLst/>
                        <a:defRPr/>
                      </a:pPr>
                      <a:r>
                        <a:rPr lang="en-US" sz="1400" b="0" dirty="0" smtClean="0">
                          <a:solidFill>
                            <a:srgbClr val="002060"/>
                          </a:solidFill>
                          <a:latin typeface="+mn-lt"/>
                        </a:rPr>
                        <a:t>45</a:t>
                      </a:r>
                      <a:r>
                        <a:rPr lang="ru-RU" sz="1400" b="0" kern="1200" dirty="0" smtClean="0">
                          <a:solidFill>
                            <a:srgbClr val="002060"/>
                          </a:solidFill>
                          <a:effectLst/>
                          <a:latin typeface="+mn-lt"/>
                          <a:ea typeface="+mn-ea"/>
                          <a:cs typeface="+mn-cs"/>
                        </a:rPr>
                        <a:t>°</a:t>
                      </a:r>
                      <a:r>
                        <a:rPr lang="en-US" sz="1400" b="0" kern="1200" baseline="0" dirty="0" smtClean="0">
                          <a:solidFill>
                            <a:srgbClr val="002060"/>
                          </a:solidFill>
                          <a:effectLst/>
                          <a:latin typeface="+mn-lt"/>
                          <a:ea typeface="+mn-ea"/>
                          <a:cs typeface="+mn-cs"/>
                        </a:rPr>
                        <a:t> </a:t>
                      </a:r>
                      <a:r>
                        <a:rPr lang="en-US" sz="1400" b="0" kern="1200" dirty="0" smtClean="0">
                          <a:solidFill>
                            <a:srgbClr val="002060"/>
                          </a:solidFill>
                          <a:effectLst/>
                          <a:latin typeface="+mn-lt"/>
                          <a:ea typeface="+mn-ea"/>
                          <a:cs typeface="+mn-cs"/>
                        </a:rPr>
                        <a:t>—</a:t>
                      </a:r>
                      <a:r>
                        <a:rPr lang="en-US" sz="1400" b="0" kern="1200" baseline="0" dirty="0" smtClean="0">
                          <a:solidFill>
                            <a:srgbClr val="002060"/>
                          </a:solidFill>
                          <a:effectLst/>
                          <a:latin typeface="+mn-lt"/>
                          <a:ea typeface="+mn-ea"/>
                          <a:cs typeface="+mn-cs"/>
                        </a:rPr>
                        <a:t> 90</a:t>
                      </a:r>
                      <a:r>
                        <a:rPr lang="ru-RU" sz="1400" b="0" kern="1200" dirty="0" smtClean="0">
                          <a:solidFill>
                            <a:srgbClr val="002060"/>
                          </a:solidFill>
                          <a:effectLst/>
                          <a:latin typeface="+mn-lt"/>
                          <a:ea typeface="+mn-ea"/>
                          <a:cs typeface="+mn-cs"/>
                        </a:rPr>
                        <a:t>°</a:t>
                      </a:r>
                      <a:endParaRPr lang="en-US" sz="1400" b="0" kern="1200" dirty="0" smtClean="0">
                        <a:solidFill>
                          <a:srgbClr val="002060"/>
                        </a:solidFill>
                        <a:effectLst/>
                        <a:latin typeface="+mn-lt"/>
                        <a:ea typeface="+mn-ea"/>
                        <a:cs typeface="+mn-cs"/>
                      </a:endParaRPr>
                    </a:p>
                    <a:p>
                      <a:pPr marL="0" marR="0" lvl="0" indent="0" algn="r" defTabSz="914400" rtl="0" eaLnBrk="1" fontAlgn="auto" latinLnBrk="0" hangingPunct="1">
                        <a:lnSpc>
                          <a:spcPts val="1400"/>
                        </a:lnSpc>
                        <a:spcBef>
                          <a:spcPts val="0"/>
                        </a:spcBef>
                        <a:spcAft>
                          <a:spcPts val="0"/>
                        </a:spcAft>
                        <a:buClrTx/>
                        <a:buSzTx/>
                        <a:buFontTx/>
                        <a:buNone/>
                        <a:tabLst/>
                        <a:defRPr/>
                      </a:pPr>
                      <a:r>
                        <a:rPr lang="en-US" sz="1400" b="0" dirty="0" smtClean="0">
                          <a:solidFill>
                            <a:srgbClr val="002060"/>
                          </a:solidFill>
                          <a:latin typeface="+mn-lt"/>
                        </a:rPr>
                        <a:t>0.5</a:t>
                      </a:r>
                      <a:r>
                        <a:rPr lang="en-US" sz="1400" b="0" baseline="0" dirty="0" smtClean="0">
                          <a:solidFill>
                            <a:srgbClr val="002060"/>
                          </a:solidFill>
                          <a:latin typeface="+mn-lt"/>
                        </a:rPr>
                        <a:t> </a:t>
                      </a:r>
                      <a:r>
                        <a:rPr lang="en-US" sz="1400" b="0" kern="1200" dirty="0" smtClean="0">
                          <a:solidFill>
                            <a:srgbClr val="002060"/>
                          </a:solidFill>
                          <a:effectLst/>
                          <a:latin typeface="+mn-lt"/>
                          <a:ea typeface="+mn-ea"/>
                          <a:cs typeface="+mn-cs"/>
                        </a:rPr>
                        <a:t>—</a:t>
                      </a:r>
                      <a:r>
                        <a:rPr lang="en-US" sz="1400" b="0" kern="1200" baseline="0" dirty="0" smtClean="0">
                          <a:solidFill>
                            <a:srgbClr val="002060"/>
                          </a:solidFill>
                          <a:effectLst/>
                          <a:latin typeface="+mn-lt"/>
                          <a:ea typeface="+mn-ea"/>
                          <a:cs typeface="+mn-cs"/>
                        </a:rPr>
                        <a:t> 6 </a:t>
                      </a:r>
                      <a:r>
                        <a:rPr lang="ru-RU" sz="1400" b="0" kern="1200" dirty="0" smtClean="0">
                          <a:solidFill>
                            <a:srgbClr val="002060"/>
                          </a:solidFill>
                          <a:effectLst/>
                          <a:latin typeface="+mn-lt"/>
                          <a:ea typeface="+mn-ea"/>
                          <a:cs typeface="+mn-cs"/>
                        </a:rPr>
                        <a:t>Å</a:t>
                      </a:r>
                      <a:endParaRPr lang="ru-RU" sz="1400" b="0" dirty="0">
                        <a:solidFill>
                          <a:srgbClr val="002060"/>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r>
              <a:tr h="236736">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en-US" sz="1400" b="0" dirty="0" smtClean="0">
                          <a:solidFill>
                            <a:srgbClr val="002060"/>
                          </a:solidFill>
                          <a:latin typeface="+mn-lt"/>
                        </a:rPr>
                        <a:t>Resolution (d/d , d=2 </a:t>
                      </a:r>
                      <a:r>
                        <a:rPr lang="ru-RU" sz="1400" b="0" kern="1200" dirty="0" smtClean="0">
                          <a:solidFill>
                            <a:srgbClr val="002060"/>
                          </a:solidFill>
                          <a:effectLst/>
                          <a:latin typeface="+mn-lt"/>
                          <a:ea typeface="+mn-ea"/>
                          <a:cs typeface="+mn-cs"/>
                        </a:rPr>
                        <a:t>Å</a:t>
                      </a:r>
                      <a:r>
                        <a:rPr lang="en-US" sz="1400" b="0" kern="1200" dirty="0" smtClean="0">
                          <a:solidFill>
                            <a:srgbClr val="002060"/>
                          </a:solidFill>
                          <a:effectLst/>
                          <a:latin typeface="+mn-lt"/>
                          <a:ea typeface="+mn-ea"/>
                          <a:cs typeface="+mn-cs"/>
                        </a:rPr>
                        <a:t>):</a:t>
                      </a:r>
                      <a:r>
                        <a:rPr lang="en-US" sz="1400" b="0" kern="1200" baseline="0" dirty="0" smtClean="0">
                          <a:solidFill>
                            <a:srgbClr val="002060"/>
                          </a:solidFill>
                          <a:effectLst/>
                          <a:latin typeface="+mn-lt"/>
                          <a:ea typeface="+mn-ea"/>
                          <a:cs typeface="+mn-cs"/>
                        </a:rPr>
                        <a:t> at </a:t>
                      </a:r>
                      <a:r>
                        <a:rPr lang="ru-RU" sz="1400" b="0" kern="1200" dirty="0" smtClean="0">
                          <a:solidFill>
                            <a:srgbClr val="002060"/>
                          </a:solidFill>
                          <a:effectLst/>
                          <a:latin typeface="+mn-lt"/>
                          <a:ea typeface="+mn-ea"/>
                          <a:cs typeface="+mn-cs"/>
                        </a:rPr>
                        <a:t>Θ</a:t>
                      </a:r>
                      <a:r>
                        <a:rPr lang="en-US" sz="1400" b="0" kern="1200" dirty="0" smtClean="0">
                          <a:solidFill>
                            <a:srgbClr val="002060"/>
                          </a:solidFill>
                          <a:effectLst/>
                          <a:latin typeface="+mn-lt"/>
                          <a:ea typeface="+mn-ea"/>
                          <a:cs typeface="+mn-cs"/>
                        </a:rPr>
                        <a:t>=90</a:t>
                      </a:r>
                      <a:r>
                        <a:rPr lang="ru-RU" sz="1400" b="0" kern="1200" dirty="0" smtClean="0">
                          <a:solidFill>
                            <a:srgbClr val="002060"/>
                          </a:solidFill>
                          <a:effectLst/>
                          <a:latin typeface="+mn-lt"/>
                          <a:ea typeface="+mn-ea"/>
                          <a:cs typeface="+mn-cs"/>
                        </a:rPr>
                        <a:t>°</a:t>
                      </a:r>
                      <a:r>
                        <a:rPr lang="en-US" sz="1400" b="0" kern="1200" baseline="0" dirty="0" smtClean="0">
                          <a:solidFill>
                            <a:srgbClr val="002060"/>
                          </a:solidFill>
                          <a:effectLst/>
                          <a:latin typeface="+mn-lt"/>
                          <a:ea typeface="+mn-ea"/>
                          <a:cs typeface="+mn-cs"/>
                        </a:rPr>
                        <a:t> </a:t>
                      </a:r>
                      <a:endParaRPr lang="ru-RU" sz="1400" b="0" kern="1200" dirty="0" smtClean="0">
                        <a:solidFill>
                          <a:srgbClr val="002060"/>
                        </a:solidFill>
                        <a:effectLst/>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r">
                        <a:lnSpc>
                          <a:spcPts val="1400"/>
                        </a:lnSpc>
                        <a:spcBef>
                          <a:spcPts val="0"/>
                        </a:spcBef>
                        <a:spcAft>
                          <a:spcPts val="0"/>
                        </a:spcAft>
                      </a:pPr>
                      <a:r>
                        <a:rPr lang="en-US" sz="1400" b="0" dirty="0" smtClean="0">
                          <a:solidFill>
                            <a:srgbClr val="002060"/>
                          </a:solidFill>
                          <a:latin typeface="+mn-lt"/>
                        </a:rPr>
                        <a:t>0.020</a:t>
                      </a:r>
                      <a:endParaRPr lang="ru-RU" sz="1400" b="0" dirty="0">
                        <a:solidFill>
                          <a:srgbClr val="002060"/>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r>
              <a:tr h="208920">
                <a:tc>
                  <a:txBody>
                    <a:bodyPr/>
                    <a:lstStyle/>
                    <a:p>
                      <a:pPr>
                        <a:lnSpc>
                          <a:spcPts val="1400"/>
                        </a:lnSpc>
                        <a:spcBef>
                          <a:spcPts val="0"/>
                        </a:spcBef>
                        <a:spcAft>
                          <a:spcPts val="0"/>
                        </a:spcAft>
                      </a:pPr>
                      <a:r>
                        <a:rPr lang="en-US" sz="1400" b="0" dirty="0" smtClean="0">
                          <a:solidFill>
                            <a:srgbClr val="002060"/>
                          </a:solidFill>
                          <a:latin typeface="+mn-lt"/>
                        </a:rPr>
                        <a:t>Solid</a:t>
                      </a:r>
                      <a:r>
                        <a:rPr lang="en-US" sz="1400" b="0" baseline="0" dirty="0" smtClean="0">
                          <a:solidFill>
                            <a:srgbClr val="002060"/>
                          </a:solidFill>
                          <a:latin typeface="+mn-lt"/>
                        </a:rPr>
                        <a:t> angle of detector system</a:t>
                      </a:r>
                      <a:endParaRPr lang="ru-RU" sz="1400" b="0" dirty="0">
                        <a:solidFill>
                          <a:srgbClr val="002060"/>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r">
                        <a:lnSpc>
                          <a:spcPts val="1400"/>
                        </a:lnSpc>
                        <a:spcBef>
                          <a:spcPts val="0"/>
                        </a:spcBef>
                        <a:spcAft>
                          <a:spcPts val="0"/>
                        </a:spcAft>
                      </a:pPr>
                      <a:r>
                        <a:rPr lang="en-US" sz="1400" b="0" dirty="0" smtClean="0">
                          <a:solidFill>
                            <a:srgbClr val="002060"/>
                          </a:solidFill>
                          <a:latin typeface="+mn-lt"/>
                        </a:rPr>
                        <a:t>1 sr.</a:t>
                      </a:r>
                      <a:endParaRPr lang="ru-RU" sz="1400" b="0" dirty="0">
                        <a:solidFill>
                          <a:srgbClr val="002060"/>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r>
              <a:tr h="0">
                <a:tc>
                  <a:txBody>
                    <a:bodyPr/>
                    <a:lstStyle/>
                    <a:p>
                      <a:pPr>
                        <a:lnSpc>
                          <a:spcPts val="1400"/>
                        </a:lnSpc>
                        <a:spcBef>
                          <a:spcPts val="0"/>
                        </a:spcBef>
                        <a:spcAft>
                          <a:spcPts val="0"/>
                        </a:spcAft>
                      </a:pPr>
                      <a:r>
                        <a:rPr lang="en-US" sz="1400" b="0" dirty="0" smtClean="0">
                          <a:solidFill>
                            <a:srgbClr val="002060"/>
                          </a:solidFill>
                          <a:latin typeface="+mn-lt"/>
                        </a:rPr>
                        <a:t>Typical sample volume</a:t>
                      </a:r>
                      <a:endParaRPr lang="ru-RU" sz="1400" b="0" dirty="0">
                        <a:solidFill>
                          <a:srgbClr val="002060"/>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indent="0" algn="r" defTabSz="914400" rtl="0" eaLnBrk="1" fontAlgn="auto" latinLnBrk="0" hangingPunct="1">
                        <a:lnSpc>
                          <a:spcPts val="1400"/>
                        </a:lnSpc>
                        <a:spcBef>
                          <a:spcPts val="0"/>
                        </a:spcBef>
                        <a:spcAft>
                          <a:spcPts val="0"/>
                        </a:spcAft>
                        <a:buClrTx/>
                        <a:buSzTx/>
                        <a:buFontTx/>
                        <a:buNone/>
                        <a:tabLst/>
                        <a:defRPr/>
                      </a:pPr>
                      <a:r>
                        <a:rPr lang="en-US" sz="1400" b="0" dirty="0" smtClean="0">
                          <a:solidFill>
                            <a:srgbClr val="002060"/>
                          </a:solidFill>
                          <a:latin typeface="+mn-lt"/>
                        </a:rPr>
                        <a:t>0.1</a:t>
                      </a:r>
                      <a:r>
                        <a:rPr lang="en-US" sz="1400" b="0" kern="1200" dirty="0" smtClean="0">
                          <a:solidFill>
                            <a:srgbClr val="002060"/>
                          </a:solidFill>
                          <a:effectLst/>
                          <a:latin typeface="+mn-lt"/>
                          <a:ea typeface="+mn-ea"/>
                          <a:cs typeface="+mn-cs"/>
                        </a:rPr>
                        <a:t>—</a:t>
                      </a:r>
                      <a:r>
                        <a:rPr lang="en-US" sz="1400" b="0" kern="1200" baseline="0" dirty="0" smtClean="0">
                          <a:solidFill>
                            <a:srgbClr val="002060"/>
                          </a:solidFill>
                          <a:effectLst/>
                          <a:latin typeface="+mn-lt"/>
                          <a:ea typeface="+mn-ea"/>
                          <a:cs typeface="+mn-cs"/>
                        </a:rPr>
                        <a:t>5 </a:t>
                      </a:r>
                      <a:r>
                        <a:rPr lang="en-US" sz="1400" b="0" kern="1200" dirty="0" smtClean="0">
                          <a:solidFill>
                            <a:srgbClr val="002060"/>
                          </a:solidFill>
                          <a:effectLst/>
                          <a:latin typeface="+mn-lt"/>
                          <a:ea typeface="+mn-ea"/>
                          <a:cs typeface="+mn-cs"/>
                        </a:rPr>
                        <a:t>mm</a:t>
                      </a:r>
                      <a:r>
                        <a:rPr lang="en-US" sz="1400" b="0" kern="1200" baseline="30000" dirty="0" smtClean="0">
                          <a:solidFill>
                            <a:srgbClr val="002060"/>
                          </a:solidFill>
                          <a:effectLst/>
                          <a:latin typeface="+mn-lt"/>
                          <a:ea typeface="+mn-ea"/>
                          <a:cs typeface="+mn-cs"/>
                        </a:rPr>
                        <a:t>3</a:t>
                      </a:r>
                      <a:endParaRPr lang="ru-RU" sz="1400" b="0" kern="1200" dirty="0" smtClean="0">
                        <a:solidFill>
                          <a:srgbClr val="002060"/>
                        </a:solidFill>
                        <a:effectLst/>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r>
              <a:tr h="225296">
                <a:tc>
                  <a:txBody>
                    <a:bodyPr/>
                    <a:lstStyle/>
                    <a:p>
                      <a:pPr>
                        <a:lnSpc>
                          <a:spcPts val="1400"/>
                        </a:lnSpc>
                        <a:spcBef>
                          <a:spcPts val="0"/>
                        </a:spcBef>
                        <a:spcAft>
                          <a:spcPts val="0"/>
                        </a:spcAft>
                      </a:pPr>
                      <a:r>
                        <a:rPr lang="en-US" sz="1400" b="0" dirty="0" smtClean="0">
                          <a:solidFill>
                            <a:srgbClr val="002060"/>
                          </a:solidFill>
                          <a:latin typeface="+mn-lt"/>
                        </a:rPr>
                        <a:t>Pressure range</a:t>
                      </a:r>
                    </a:p>
                    <a:p>
                      <a:pPr marL="0" marR="0" lvl="0" indent="0" defTabSz="914400" eaLnBrk="1" fontAlgn="auto" latinLnBrk="0" hangingPunct="1">
                        <a:lnSpc>
                          <a:spcPts val="1400"/>
                        </a:lnSpc>
                        <a:spcBef>
                          <a:spcPts val="0"/>
                        </a:spcBef>
                        <a:spcAft>
                          <a:spcPts val="0"/>
                        </a:spcAft>
                        <a:buClrTx/>
                        <a:buSzTx/>
                        <a:buFontTx/>
                        <a:buNone/>
                        <a:tabLst/>
                        <a:defRPr/>
                      </a:pPr>
                      <a:r>
                        <a:rPr lang="en-US" sz="1400" b="0" dirty="0" smtClean="0">
                          <a:solidFill>
                            <a:srgbClr val="002060"/>
                          </a:solidFill>
                          <a:latin typeface="+mn-lt"/>
                        </a:rPr>
                        <a:t>   with</a:t>
                      </a:r>
                      <a:r>
                        <a:rPr lang="en-US" sz="1400" b="0" baseline="0" dirty="0" smtClean="0">
                          <a:solidFill>
                            <a:srgbClr val="002060"/>
                          </a:solidFill>
                          <a:latin typeface="+mn-lt"/>
                        </a:rPr>
                        <a:t> sapphire anvils</a:t>
                      </a:r>
                      <a:endParaRPr lang="ru-RU" sz="1400" b="0" dirty="0" smtClean="0">
                        <a:solidFill>
                          <a:srgbClr val="002060"/>
                        </a:solidFill>
                        <a:latin typeface="+mn-lt"/>
                      </a:endParaRPr>
                    </a:p>
                    <a:p>
                      <a:pPr marL="0" marR="0" lvl="0" indent="0" defTabSz="914400" eaLnBrk="1" fontAlgn="auto" latinLnBrk="0" hangingPunct="1">
                        <a:lnSpc>
                          <a:spcPts val="1400"/>
                        </a:lnSpc>
                        <a:spcBef>
                          <a:spcPts val="0"/>
                        </a:spcBef>
                        <a:spcAft>
                          <a:spcPts val="0"/>
                        </a:spcAft>
                        <a:buClrTx/>
                        <a:buSzTx/>
                        <a:buFontTx/>
                        <a:buNone/>
                        <a:tabLst/>
                        <a:defRPr/>
                      </a:pPr>
                      <a:r>
                        <a:rPr lang="en-US" sz="1400" b="0" dirty="0" smtClean="0">
                          <a:solidFill>
                            <a:srgbClr val="002060"/>
                          </a:solidFill>
                          <a:latin typeface="+mn-lt"/>
                        </a:rPr>
                        <a:t>   with diamond</a:t>
                      </a:r>
                      <a:r>
                        <a:rPr lang="en-US" sz="1400" b="0" baseline="0" dirty="0" smtClean="0">
                          <a:solidFill>
                            <a:srgbClr val="002060"/>
                          </a:solidFill>
                          <a:latin typeface="+mn-lt"/>
                        </a:rPr>
                        <a:t> anvils</a:t>
                      </a:r>
                      <a:endParaRPr lang="ru-RU" sz="1400" b="0" dirty="0" smtClean="0">
                        <a:solidFill>
                          <a:srgbClr val="002060"/>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ts val="1400"/>
                        </a:lnSpc>
                        <a:spcBef>
                          <a:spcPts val="0"/>
                        </a:spcBef>
                        <a:spcAft>
                          <a:spcPts val="0"/>
                        </a:spcAft>
                        <a:buClrTx/>
                        <a:buSzTx/>
                        <a:buFontTx/>
                        <a:buNone/>
                        <a:tabLst/>
                        <a:defRPr/>
                      </a:pPr>
                      <a:endParaRPr lang="en-US" sz="1400" b="0" dirty="0" smtClean="0">
                        <a:solidFill>
                          <a:srgbClr val="002060"/>
                        </a:solidFill>
                        <a:latin typeface="+mn-lt"/>
                      </a:endParaRPr>
                    </a:p>
                    <a:p>
                      <a:pPr marL="0" marR="0" lvl="0" indent="0" algn="r" defTabSz="914400" rtl="0" eaLnBrk="1" fontAlgn="auto" latinLnBrk="0" hangingPunct="1">
                        <a:lnSpc>
                          <a:spcPts val="1400"/>
                        </a:lnSpc>
                        <a:spcBef>
                          <a:spcPts val="0"/>
                        </a:spcBef>
                        <a:spcAft>
                          <a:spcPts val="0"/>
                        </a:spcAft>
                        <a:buClrTx/>
                        <a:buSzTx/>
                        <a:buFontTx/>
                        <a:buNone/>
                        <a:tabLst/>
                        <a:defRPr/>
                      </a:pPr>
                      <a:r>
                        <a:rPr lang="en-US" sz="1400" b="0" dirty="0" smtClean="0">
                          <a:solidFill>
                            <a:srgbClr val="002060"/>
                          </a:solidFill>
                          <a:latin typeface="+mn-lt"/>
                        </a:rPr>
                        <a:t>5</a:t>
                      </a:r>
                      <a:r>
                        <a:rPr lang="en-US" sz="1400" b="0" baseline="0" dirty="0" smtClean="0">
                          <a:solidFill>
                            <a:srgbClr val="002060"/>
                          </a:solidFill>
                          <a:latin typeface="+mn-lt"/>
                        </a:rPr>
                        <a:t> </a:t>
                      </a:r>
                      <a:r>
                        <a:rPr lang="en-US" sz="1400" b="0" kern="1200" dirty="0" smtClean="0">
                          <a:solidFill>
                            <a:srgbClr val="002060"/>
                          </a:solidFill>
                          <a:effectLst/>
                          <a:latin typeface="+mn-lt"/>
                          <a:ea typeface="+mn-ea"/>
                          <a:cs typeface="+mn-cs"/>
                        </a:rPr>
                        <a:t>—10 </a:t>
                      </a:r>
                      <a:r>
                        <a:rPr lang="en-US" sz="1400" b="0" kern="1200" dirty="0" err="1" smtClean="0">
                          <a:solidFill>
                            <a:srgbClr val="002060"/>
                          </a:solidFill>
                          <a:effectLst/>
                          <a:latin typeface="+mn-lt"/>
                          <a:ea typeface="+mn-ea"/>
                          <a:cs typeface="+mn-cs"/>
                        </a:rPr>
                        <a:t>Gpa</a:t>
                      </a:r>
                      <a:endParaRPr lang="en-US" sz="1400" b="0" kern="1200" dirty="0" smtClean="0">
                        <a:solidFill>
                          <a:srgbClr val="002060"/>
                        </a:solidFill>
                        <a:effectLst/>
                        <a:latin typeface="+mn-lt"/>
                        <a:ea typeface="+mn-ea"/>
                        <a:cs typeface="+mn-cs"/>
                      </a:endParaRPr>
                    </a:p>
                    <a:p>
                      <a:pPr marL="0" marR="0" lvl="0" indent="0" algn="r" defTabSz="914400" rtl="0" eaLnBrk="1" fontAlgn="auto" latinLnBrk="0" hangingPunct="1">
                        <a:lnSpc>
                          <a:spcPts val="1400"/>
                        </a:lnSpc>
                        <a:spcBef>
                          <a:spcPts val="0"/>
                        </a:spcBef>
                        <a:spcAft>
                          <a:spcPts val="0"/>
                        </a:spcAft>
                        <a:buClrTx/>
                        <a:buSzTx/>
                        <a:buFontTx/>
                        <a:buNone/>
                        <a:tabLst/>
                        <a:defRPr/>
                      </a:pPr>
                      <a:r>
                        <a:rPr lang="en-US" sz="1400" b="0" dirty="0" smtClean="0">
                          <a:solidFill>
                            <a:srgbClr val="002060"/>
                          </a:solidFill>
                          <a:latin typeface="+mn-lt"/>
                        </a:rPr>
                        <a:t>up</a:t>
                      </a:r>
                      <a:r>
                        <a:rPr lang="en-US" sz="1400" b="0" baseline="0" dirty="0" smtClean="0">
                          <a:solidFill>
                            <a:srgbClr val="002060"/>
                          </a:solidFill>
                          <a:latin typeface="+mn-lt"/>
                        </a:rPr>
                        <a:t> to 25 </a:t>
                      </a:r>
                      <a:r>
                        <a:rPr lang="en-US" sz="1400" b="0" baseline="0" dirty="0" err="1" smtClean="0">
                          <a:solidFill>
                            <a:srgbClr val="002060"/>
                          </a:solidFill>
                          <a:latin typeface="+mn-lt"/>
                        </a:rPr>
                        <a:t>GPa</a:t>
                      </a:r>
                      <a:endParaRPr lang="ru-RU" sz="1400" b="0" dirty="0" smtClean="0">
                        <a:solidFill>
                          <a:srgbClr val="002060"/>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r>
              <a:tr h="141848">
                <a:tc>
                  <a:txBody>
                    <a:bodyPr/>
                    <a:lstStyle/>
                    <a:p>
                      <a:pPr>
                        <a:lnSpc>
                          <a:spcPts val="1400"/>
                        </a:lnSpc>
                        <a:spcBef>
                          <a:spcPts val="0"/>
                        </a:spcBef>
                        <a:spcAft>
                          <a:spcPts val="0"/>
                        </a:spcAft>
                      </a:pPr>
                      <a:r>
                        <a:rPr lang="en-US" sz="1400" b="0" dirty="0" smtClean="0">
                          <a:solidFill>
                            <a:srgbClr val="002060"/>
                          </a:solidFill>
                          <a:latin typeface="+mn-lt"/>
                        </a:rPr>
                        <a:t>Temperature</a:t>
                      </a:r>
                      <a:r>
                        <a:rPr lang="en-US" sz="1400" b="0" baseline="0" dirty="0" smtClean="0">
                          <a:solidFill>
                            <a:srgbClr val="002060"/>
                          </a:solidFill>
                          <a:latin typeface="+mn-lt"/>
                        </a:rPr>
                        <a:t> range</a:t>
                      </a:r>
                      <a:endParaRPr lang="ru-RU" sz="1400" b="0" dirty="0">
                        <a:solidFill>
                          <a:srgbClr val="002060"/>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ts val="1400"/>
                        </a:lnSpc>
                        <a:spcBef>
                          <a:spcPts val="0"/>
                        </a:spcBef>
                        <a:spcAft>
                          <a:spcPts val="0"/>
                        </a:spcAft>
                      </a:pPr>
                      <a:r>
                        <a:rPr lang="en-US" sz="1400" b="0" dirty="0" smtClean="0">
                          <a:solidFill>
                            <a:srgbClr val="002060"/>
                          </a:solidFill>
                          <a:latin typeface="+mn-lt"/>
                        </a:rPr>
                        <a:t>10</a:t>
                      </a:r>
                      <a:r>
                        <a:rPr lang="en-US" sz="1400" b="0" baseline="0" dirty="0" smtClean="0">
                          <a:solidFill>
                            <a:srgbClr val="002060"/>
                          </a:solidFill>
                          <a:latin typeface="+mn-lt"/>
                        </a:rPr>
                        <a:t> </a:t>
                      </a:r>
                      <a:r>
                        <a:rPr lang="en-US" sz="1400" b="0" kern="1200" dirty="0" smtClean="0">
                          <a:solidFill>
                            <a:srgbClr val="002060"/>
                          </a:solidFill>
                          <a:effectLst/>
                          <a:latin typeface="+mn-lt"/>
                          <a:ea typeface="+mn-ea"/>
                          <a:cs typeface="+mn-cs"/>
                        </a:rPr>
                        <a:t>— 300 K</a:t>
                      </a:r>
                      <a:endParaRPr lang="ru-RU" sz="1400" b="0" dirty="0">
                        <a:solidFill>
                          <a:srgbClr val="002060"/>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47" name="Прямоугольник 60"/>
          <p:cNvSpPr>
            <a:spLocks noChangeArrowheads="1"/>
          </p:cNvSpPr>
          <p:nvPr/>
        </p:nvSpPr>
        <p:spPr bwMode="auto">
          <a:xfrm>
            <a:off x="4870071" y="188640"/>
            <a:ext cx="3916457" cy="481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ts val="1500"/>
              </a:lnSpc>
              <a:spcBef>
                <a:spcPct val="0"/>
              </a:spcBef>
              <a:buFontTx/>
              <a:buNone/>
            </a:pPr>
            <a:r>
              <a:rPr lang="en-US" altLang="ru-RU" sz="1800" b="1" dirty="0">
                <a:solidFill>
                  <a:srgbClr val="000090"/>
                </a:solidFill>
                <a:latin typeface="Arial" charset="0"/>
              </a:rPr>
              <a:t>NRT </a:t>
            </a:r>
          </a:p>
          <a:p>
            <a:pPr algn="ctr" eaLnBrk="1" hangingPunct="1">
              <a:lnSpc>
                <a:spcPts val="1500"/>
              </a:lnSpc>
              <a:spcBef>
                <a:spcPct val="0"/>
              </a:spcBef>
              <a:buFontTx/>
              <a:buNone/>
            </a:pPr>
            <a:r>
              <a:rPr lang="en-US" altLang="ru-RU" sz="1800" b="1" dirty="0">
                <a:solidFill>
                  <a:srgbClr val="000090"/>
                </a:solidFill>
                <a:latin typeface="Arial" charset="0"/>
              </a:rPr>
              <a:t>Spectrometer for neutron imaging</a:t>
            </a:r>
            <a:endParaRPr lang="ru-RU" altLang="ru-RU" sz="1800" b="1" dirty="0">
              <a:solidFill>
                <a:srgbClr val="000090"/>
              </a:solidFill>
              <a:latin typeface="Arial" charset="0"/>
            </a:endParaRPr>
          </a:p>
        </p:txBody>
      </p:sp>
      <p:graphicFrame>
        <p:nvGraphicFramePr>
          <p:cNvPr id="48" name="Таблица 47"/>
          <p:cNvGraphicFramePr>
            <a:graphicFrameLocks noGrp="1"/>
          </p:cNvGraphicFramePr>
          <p:nvPr>
            <p:extLst>
              <p:ext uri="{D42A27DB-BD31-4B8C-83A1-F6EECF244321}">
                <p14:modId xmlns:p14="http://schemas.microsoft.com/office/powerpoint/2010/main" val="3939814781"/>
              </p:ext>
            </p:extLst>
          </p:nvPr>
        </p:nvGraphicFramePr>
        <p:xfrm>
          <a:off x="4499992" y="764705"/>
          <a:ext cx="4559680" cy="3936875"/>
        </p:xfrm>
        <a:graphic>
          <a:graphicData uri="http://schemas.openxmlformats.org/drawingml/2006/table">
            <a:tbl>
              <a:tblPr firstRow="1" firstCol="1" lastRow="1" lastCol="1" bandRow="1" bandCol="1">
                <a:tableStyleId>{BC89EF96-8CEA-46FF-86C4-4CE0E7609802}</a:tableStyleId>
              </a:tblPr>
              <a:tblGrid>
                <a:gridCol w="2391963"/>
                <a:gridCol w="2167717"/>
              </a:tblGrid>
              <a:tr h="183197">
                <a:tc gridSpan="2">
                  <a:txBody>
                    <a:bodyPr/>
                    <a:lstStyle/>
                    <a:p>
                      <a:pPr>
                        <a:lnSpc>
                          <a:spcPts val="1600"/>
                        </a:lnSpc>
                        <a:spcAft>
                          <a:spcPts val="0"/>
                        </a:spcAft>
                      </a:pPr>
                      <a:r>
                        <a:rPr lang="en-GB" sz="1400" dirty="0" smtClean="0">
                          <a:solidFill>
                            <a:srgbClr val="002060"/>
                          </a:solidFill>
                          <a:effectLst/>
                        </a:rPr>
                        <a:t>Parameters</a:t>
                      </a:r>
                      <a:endParaRPr lang="ru-RU" sz="1400" dirty="0">
                        <a:solidFill>
                          <a:srgbClr val="002060"/>
                        </a:solidFill>
                        <a:effectLst/>
                        <a:latin typeface="Times New Roman" panose="02020603050405020304" pitchFamily="18" charset="0"/>
                        <a:ea typeface="SimSun" panose="02010600030101010101" pitchFamily="2" charset="-122"/>
                      </a:endParaRPr>
                    </a:p>
                  </a:txBody>
                  <a:tcPr marL="51429" marR="51429" marT="0" marB="0"/>
                </a:tc>
                <a:tc hMerge="1">
                  <a:txBody>
                    <a:bodyPr/>
                    <a:lstStyle/>
                    <a:p>
                      <a:pPr>
                        <a:lnSpc>
                          <a:spcPts val="1500"/>
                        </a:lnSpc>
                        <a:spcAft>
                          <a:spcPts val="0"/>
                        </a:spcAft>
                      </a:pPr>
                      <a:endParaRPr lang="ru-RU" sz="1400" dirty="0">
                        <a:solidFill>
                          <a:srgbClr val="002060"/>
                        </a:solidFill>
                        <a:effectLst/>
                        <a:latin typeface="Times New Roman" panose="02020603050405020304" pitchFamily="18" charset="0"/>
                        <a:ea typeface="SimSun" panose="02010600030101010101" pitchFamily="2" charset="-122"/>
                      </a:endParaRPr>
                    </a:p>
                  </a:txBody>
                  <a:tcPr marL="51429" marR="51429" marT="0" marB="0"/>
                </a:tc>
              </a:tr>
              <a:tr h="1282379">
                <a:tc>
                  <a:txBody>
                    <a:bodyPr/>
                    <a:lstStyle/>
                    <a:p>
                      <a:pPr marL="0" indent="0">
                        <a:lnSpc>
                          <a:spcPts val="1600"/>
                        </a:lnSpc>
                        <a:spcAft>
                          <a:spcPts val="0"/>
                        </a:spcAft>
                      </a:pPr>
                      <a:r>
                        <a:rPr lang="en-US" sz="1400" b="0" dirty="0">
                          <a:solidFill>
                            <a:srgbClr val="002060"/>
                          </a:solidFill>
                          <a:effectLst/>
                        </a:rPr>
                        <a:t>L/D ratio </a:t>
                      </a:r>
                      <a:endParaRPr lang="ru-RU" sz="1400" b="0" dirty="0">
                        <a:solidFill>
                          <a:srgbClr val="002060"/>
                        </a:solidFill>
                        <a:effectLst/>
                      </a:endParaRPr>
                    </a:p>
                    <a:p>
                      <a:pPr marL="0" indent="0">
                        <a:lnSpc>
                          <a:spcPts val="1600"/>
                        </a:lnSpc>
                        <a:spcAft>
                          <a:spcPts val="0"/>
                        </a:spcAft>
                      </a:pPr>
                      <a:r>
                        <a:rPr lang="en-US" sz="1400" b="0" dirty="0">
                          <a:solidFill>
                            <a:srgbClr val="002060"/>
                          </a:solidFill>
                          <a:effectLst/>
                        </a:rPr>
                        <a:t>Aperture diameter D</a:t>
                      </a:r>
                      <a:endParaRPr lang="ru-RU" sz="1400" b="0" dirty="0">
                        <a:solidFill>
                          <a:srgbClr val="002060"/>
                        </a:solidFill>
                        <a:effectLst/>
                      </a:endParaRPr>
                    </a:p>
                    <a:p>
                      <a:pPr marL="0" indent="0">
                        <a:lnSpc>
                          <a:spcPts val="1600"/>
                        </a:lnSpc>
                        <a:spcAft>
                          <a:spcPts val="0"/>
                        </a:spcAft>
                      </a:pPr>
                      <a:r>
                        <a:rPr lang="en-US" sz="1400" b="0" dirty="0">
                          <a:solidFill>
                            <a:srgbClr val="002060"/>
                          </a:solidFill>
                          <a:effectLst/>
                        </a:rPr>
                        <a:t>Distance between input aperture and </a:t>
                      </a:r>
                      <a:r>
                        <a:rPr lang="en-US" sz="1400" b="0" dirty="0" smtClean="0">
                          <a:solidFill>
                            <a:srgbClr val="002060"/>
                          </a:solidFill>
                          <a:effectLst/>
                        </a:rPr>
                        <a:t>sample </a:t>
                      </a:r>
                      <a:r>
                        <a:rPr lang="en-US" sz="1400" b="0" dirty="0">
                          <a:solidFill>
                            <a:srgbClr val="002060"/>
                          </a:solidFill>
                          <a:effectLst/>
                        </a:rPr>
                        <a:t>L</a:t>
                      </a:r>
                      <a:endParaRPr lang="ru-RU" sz="1400" b="0" dirty="0">
                        <a:solidFill>
                          <a:srgbClr val="002060"/>
                        </a:solidFill>
                        <a:effectLst/>
                      </a:endParaRPr>
                    </a:p>
                    <a:p>
                      <a:pPr marL="0" indent="0">
                        <a:lnSpc>
                          <a:spcPts val="1600"/>
                        </a:lnSpc>
                        <a:spcAft>
                          <a:spcPts val="0"/>
                        </a:spcAft>
                      </a:pPr>
                      <a:r>
                        <a:rPr lang="en-US" sz="1400" b="0" dirty="0" smtClean="0">
                          <a:solidFill>
                            <a:srgbClr val="002060"/>
                          </a:solidFill>
                          <a:effectLst/>
                        </a:rPr>
                        <a:t>   Beam </a:t>
                      </a:r>
                      <a:r>
                        <a:rPr lang="en-US" sz="1400" b="0" dirty="0">
                          <a:solidFill>
                            <a:srgbClr val="002060"/>
                          </a:solidFill>
                          <a:effectLst/>
                        </a:rPr>
                        <a:t>dimension: Field of view (FOV)</a:t>
                      </a:r>
                      <a:endParaRPr lang="ru-RU" sz="1400" b="0" dirty="0">
                        <a:solidFill>
                          <a:srgbClr val="002060"/>
                        </a:solidFill>
                        <a:effectLst/>
                      </a:endParaRPr>
                    </a:p>
                    <a:p>
                      <a:pPr marL="0" indent="0">
                        <a:lnSpc>
                          <a:spcPts val="1600"/>
                        </a:lnSpc>
                        <a:spcAft>
                          <a:spcPts val="0"/>
                        </a:spcAft>
                      </a:pPr>
                      <a:r>
                        <a:rPr lang="en-US" sz="1400" b="0" dirty="0" smtClean="0">
                          <a:solidFill>
                            <a:srgbClr val="002060"/>
                          </a:solidFill>
                          <a:effectLst/>
                        </a:rPr>
                        <a:t>   Neutron </a:t>
                      </a:r>
                      <a:r>
                        <a:rPr lang="en-US" sz="1400" b="0" dirty="0">
                          <a:solidFill>
                            <a:srgbClr val="002060"/>
                          </a:solidFill>
                          <a:effectLst/>
                        </a:rPr>
                        <a:t>beam flux</a:t>
                      </a:r>
                      <a:endParaRPr lang="ru-RU" sz="1400" b="0" dirty="0">
                        <a:solidFill>
                          <a:srgbClr val="002060"/>
                        </a:solidFill>
                        <a:effectLst/>
                        <a:latin typeface="Times New Roman" panose="02020603050405020304" pitchFamily="18" charset="0"/>
                        <a:ea typeface="Arial Unicode MS" panose="020B0604020202020204" pitchFamily="34" charset="-128"/>
                      </a:endParaRPr>
                    </a:p>
                  </a:txBody>
                  <a:tcPr marL="51429" marR="51429" marT="0" marB="0" anchor="ctr"/>
                </a:tc>
                <a:tc>
                  <a:txBody>
                    <a:bodyPr/>
                    <a:lstStyle/>
                    <a:p>
                      <a:pPr>
                        <a:lnSpc>
                          <a:spcPts val="1600"/>
                        </a:lnSpc>
                        <a:spcAft>
                          <a:spcPts val="0"/>
                        </a:spcAft>
                      </a:pPr>
                      <a:r>
                        <a:rPr lang="en-US" sz="1400" b="0" dirty="0" smtClean="0">
                          <a:solidFill>
                            <a:srgbClr val="002060"/>
                          </a:solidFill>
                          <a:effectLst/>
                        </a:rPr>
                        <a:t>200-2000</a:t>
                      </a:r>
                      <a:endParaRPr lang="ru-RU" sz="1400" b="0" dirty="0" smtClean="0">
                        <a:solidFill>
                          <a:srgbClr val="002060"/>
                        </a:solidFill>
                        <a:effectLst/>
                      </a:endParaRPr>
                    </a:p>
                    <a:p>
                      <a:pPr>
                        <a:lnSpc>
                          <a:spcPts val="1600"/>
                        </a:lnSpc>
                        <a:spcAft>
                          <a:spcPts val="0"/>
                        </a:spcAft>
                      </a:pPr>
                      <a:r>
                        <a:rPr lang="en-US" sz="1400" b="0" dirty="0" smtClean="0">
                          <a:solidFill>
                            <a:srgbClr val="002060"/>
                          </a:solidFill>
                          <a:effectLst/>
                        </a:rPr>
                        <a:t>10 – 50 mm</a:t>
                      </a:r>
                    </a:p>
                    <a:p>
                      <a:pPr>
                        <a:lnSpc>
                          <a:spcPts val="1600"/>
                        </a:lnSpc>
                        <a:spcAft>
                          <a:spcPts val="0"/>
                        </a:spcAft>
                      </a:pPr>
                      <a:r>
                        <a:rPr lang="en-US" sz="1400" b="0" dirty="0" smtClean="0">
                          <a:solidFill>
                            <a:srgbClr val="002060"/>
                          </a:solidFill>
                          <a:effectLst/>
                        </a:rPr>
                        <a:t>10 m</a:t>
                      </a:r>
                    </a:p>
                    <a:p>
                      <a:pPr>
                        <a:lnSpc>
                          <a:spcPts val="1600"/>
                        </a:lnSpc>
                        <a:spcAft>
                          <a:spcPts val="0"/>
                        </a:spcAft>
                      </a:pPr>
                      <a:endParaRPr lang="en-US" sz="1400" b="0" dirty="0" smtClean="0">
                        <a:solidFill>
                          <a:srgbClr val="002060"/>
                        </a:solidFill>
                        <a:effectLst/>
                      </a:endParaRPr>
                    </a:p>
                    <a:p>
                      <a:pPr>
                        <a:lnSpc>
                          <a:spcPts val="1600"/>
                        </a:lnSpc>
                        <a:spcAft>
                          <a:spcPts val="0"/>
                        </a:spcAft>
                      </a:pPr>
                      <a:r>
                        <a:rPr lang="en-US" sz="1400" b="0" dirty="0" smtClean="0">
                          <a:solidFill>
                            <a:srgbClr val="002060"/>
                          </a:solidFill>
                          <a:effectLst/>
                        </a:rPr>
                        <a:t>20x20 cm</a:t>
                      </a:r>
                      <a:r>
                        <a:rPr lang="en-US" sz="1400" b="0" baseline="30000" dirty="0" smtClean="0">
                          <a:solidFill>
                            <a:srgbClr val="002060"/>
                          </a:solidFill>
                          <a:effectLst/>
                        </a:rPr>
                        <a:t>2</a:t>
                      </a:r>
                      <a:endParaRPr lang="ru-RU" sz="1400" b="0" dirty="0" smtClean="0">
                        <a:solidFill>
                          <a:srgbClr val="002060"/>
                        </a:solidFill>
                        <a:effectLst/>
                      </a:endParaRPr>
                    </a:p>
                    <a:p>
                      <a:pPr>
                        <a:lnSpc>
                          <a:spcPts val="1600"/>
                        </a:lnSpc>
                        <a:spcAft>
                          <a:spcPts val="0"/>
                        </a:spcAft>
                      </a:pPr>
                      <a:endParaRPr lang="en-US" sz="1400" b="0" dirty="0" smtClean="0">
                        <a:solidFill>
                          <a:srgbClr val="002060"/>
                        </a:solidFill>
                        <a:effectLst/>
                      </a:endParaRPr>
                    </a:p>
                    <a:p>
                      <a:pPr>
                        <a:lnSpc>
                          <a:spcPts val="1600"/>
                        </a:lnSpc>
                        <a:spcAft>
                          <a:spcPts val="0"/>
                        </a:spcAft>
                      </a:pPr>
                      <a:r>
                        <a:rPr lang="en-US" sz="1400" b="0" dirty="0" smtClean="0">
                          <a:solidFill>
                            <a:srgbClr val="002060"/>
                          </a:solidFill>
                          <a:effectLst/>
                        </a:rPr>
                        <a:t>5.5(2)x10</a:t>
                      </a:r>
                      <a:r>
                        <a:rPr lang="en-US" sz="1400" b="0" baseline="30000" dirty="0" smtClean="0">
                          <a:solidFill>
                            <a:srgbClr val="002060"/>
                          </a:solidFill>
                          <a:effectLst/>
                        </a:rPr>
                        <a:t>6</a:t>
                      </a:r>
                      <a:r>
                        <a:rPr lang="en-US" sz="1400" b="0" dirty="0" smtClean="0">
                          <a:solidFill>
                            <a:srgbClr val="002060"/>
                          </a:solidFill>
                          <a:effectLst/>
                        </a:rPr>
                        <a:t> n/cm</a:t>
                      </a:r>
                      <a:r>
                        <a:rPr lang="en-US" sz="1400" b="0" baseline="30000" dirty="0" smtClean="0">
                          <a:solidFill>
                            <a:srgbClr val="002060"/>
                          </a:solidFill>
                          <a:effectLst/>
                        </a:rPr>
                        <a:t>2</a:t>
                      </a:r>
                      <a:r>
                        <a:rPr lang="en-US" sz="1400" b="0" dirty="0" smtClean="0">
                          <a:solidFill>
                            <a:srgbClr val="002060"/>
                          </a:solidFill>
                          <a:effectLst/>
                        </a:rPr>
                        <a:t>/s</a:t>
                      </a:r>
                      <a:endParaRPr lang="ru-RU" sz="1400" b="0" dirty="0" smtClean="0">
                        <a:solidFill>
                          <a:srgbClr val="002060"/>
                        </a:solidFill>
                        <a:effectLst/>
                        <a:latin typeface="Times New Roman" panose="02020603050405020304" pitchFamily="18" charset="0"/>
                        <a:ea typeface="SimSun" panose="02010600030101010101" pitchFamily="2" charset="-122"/>
                      </a:endParaRPr>
                    </a:p>
                  </a:txBody>
                  <a:tcPr marL="51429" marR="51429" marT="0" marB="0" anchor="ctr"/>
                </a:tc>
              </a:tr>
              <a:tr h="1326727">
                <a:tc>
                  <a:txBody>
                    <a:bodyPr/>
                    <a:lstStyle/>
                    <a:p>
                      <a:pPr>
                        <a:lnSpc>
                          <a:spcPts val="1600"/>
                        </a:lnSpc>
                        <a:spcAft>
                          <a:spcPts val="0"/>
                        </a:spcAft>
                      </a:pPr>
                      <a:r>
                        <a:rPr lang="en-US" sz="1400" b="0" dirty="0">
                          <a:solidFill>
                            <a:srgbClr val="002060"/>
                          </a:solidFill>
                          <a:effectLst/>
                        </a:rPr>
                        <a:t>CCD camera type </a:t>
                      </a:r>
                      <a:endParaRPr lang="en-US" sz="1400" b="0" dirty="0" smtClean="0">
                        <a:solidFill>
                          <a:srgbClr val="002060"/>
                        </a:solidFill>
                        <a:effectLst/>
                      </a:endParaRPr>
                    </a:p>
                    <a:p>
                      <a:pPr indent="153035">
                        <a:lnSpc>
                          <a:spcPts val="1600"/>
                        </a:lnSpc>
                        <a:spcAft>
                          <a:spcPts val="0"/>
                        </a:spcAft>
                      </a:pPr>
                      <a:r>
                        <a:rPr lang="en-US" sz="1400" b="0" dirty="0" smtClean="0">
                          <a:solidFill>
                            <a:srgbClr val="002060"/>
                          </a:solidFill>
                          <a:effectLst/>
                        </a:rPr>
                        <a:t>Active pixels</a:t>
                      </a:r>
                      <a:endParaRPr lang="ru-RU" sz="1400" b="0" dirty="0" smtClean="0">
                        <a:solidFill>
                          <a:srgbClr val="002060"/>
                        </a:solidFill>
                        <a:effectLst/>
                      </a:endParaRPr>
                    </a:p>
                    <a:p>
                      <a:pPr indent="153035">
                        <a:lnSpc>
                          <a:spcPts val="1600"/>
                        </a:lnSpc>
                        <a:spcAft>
                          <a:spcPts val="0"/>
                        </a:spcAft>
                      </a:pPr>
                      <a:r>
                        <a:rPr lang="en-US" sz="1400" b="0" dirty="0" smtClean="0">
                          <a:solidFill>
                            <a:srgbClr val="002060"/>
                          </a:solidFill>
                          <a:effectLst/>
                        </a:rPr>
                        <a:t>Pixel size (µm)</a:t>
                      </a:r>
                      <a:endParaRPr lang="ru-RU" sz="1400" b="0" dirty="0" smtClean="0">
                        <a:solidFill>
                          <a:srgbClr val="002060"/>
                        </a:solidFill>
                        <a:effectLst/>
                      </a:endParaRPr>
                    </a:p>
                    <a:p>
                      <a:pPr indent="153035">
                        <a:lnSpc>
                          <a:spcPts val="1600"/>
                        </a:lnSpc>
                        <a:spcAft>
                          <a:spcPts val="0"/>
                        </a:spcAft>
                      </a:pPr>
                      <a:r>
                        <a:rPr lang="en-US" sz="1400" b="0" dirty="0" smtClean="0">
                          <a:solidFill>
                            <a:srgbClr val="002060"/>
                          </a:solidFill>
                          <a:effectLst/>
                        </a:rPr>
                        <a:t>CCD chip area (mm)</a:t>
                      </a:r>
                      <a:endParaRPr lang="ru-RU" sz="1400" b="0" dirty="0" smtClean="0">
                        <a:solidFill>
                          <a:srgbClr val="002060"/>
                        </a:solidFill>
                        <a:effectLst/>
                      </a:endParaRPr>
                    </a:p>
                    <a:p>
                      <a:pPr indent="153035">
                        <a:lnSpc>
                          <a:spcPts val="1600"/>
                        </a:lnSpc>
                        <a:spcAft>
                          <a:spcPts val="0"/>
                        </a:spcAft>
                      </a:pPr>
                      <a:r>
                        <a:rPr lang="en-US" sz="1400" b="0" dirty="0" smtClean="0">
                          <a:solidFill>
                            <a:srgbClr val="002060"/>
                          </a:solidFill>
                          <a:effectLst/>
                        </a:rPr>
                        <a:t>Digitization</a:t>
                      </a:r>
                      <a:endParaRPr lang="ru-RU" sz="1400" b="0" dirty="0" smtClean="0">
                        <a:solidFill>
                          <a:srgbClr val="002060"/>
                        </a:solidFill>
                        <a:effectLst/>
                      </a:endParaRPr>
                    </a:p>
                    <a:p>
                      <a:pPr>
                        <a:lnSpc>
                          <a:spcPts val="1600"/>
                        </a:lnSpc>
                        <a:spcAft>
                          <a:spcPts val="0"/>
                        </a:spcAft>
                      </a:pPr>
                      <a:r>
                        <a:rPr lang="en-US" sz="1400" b="0" dirty="0" smtClean="0">
                          <a:solidFill>
                            <a:srgbClr val="002060"/>
                          </a:solidFill>
                          <a:effectLst/>
                        </a:rPr>
                        <a:t>   The cooling method</a:t>
                      </a:r>
                      <a:endParaRPr lang="ru-RU" sz="1400" b="0" dirty="0" smtClean="0">
                        <a:solidFill>
                          <a:srgbClr val="002060"/>
                        </a:solidFill>
                        <a:effectLst/>
                        <a:latin typeface="Helvetica" panose="020B0604020202020204" pitchFamily="34" charset="0"/>
                        <a:ea typeface="Arial Unicode MS" panose="020B0604020202020204" pitchFamily="34" charset="-128"/>
                        <a:cs typeface="Arial Unicode MS" panose="020B0604020202020204" pitchFamily="34" charset="-128"/>
                      </a:endParaRPr>
                    </a:p>
                  </a:txBody>
                  <a:tcPr marL="51429" marR="51429" marT="0" marB="0" anchor="ctr"/>
                </a:tc>
                <a:tc>
                  <a:txBody>
                    <a:bodyPr/>
                    <a:lstStyle/>
                    <a:p>
                      <a:pPr algn="just">
                        <a:lnSpc>
                          <a:spcPts val="1600"/>
                        </a:lnSpc>
                        <a:spcAft>
                          <a:spcPts val="0"/>
                        </a:spcAft>
                      </a:pPr>
                      <a:r>
                        <a:rPr lang="en-US" sz="1400" b="0" dirty="0" smtClean="0">
                          <a:solidFill>
                            <a:srgbClr val="002060"/>
                          </a:solidFill>
                          <a:effectLst/>
                        </a:rPr>
                        <a:t>VIDEOSCAN-11002-2001</a:t>
                      </a:r>
                    </a:p>
                    <a:p>
                      <a:pPr algn="just">
                        <a:lnSpc>
                          <a:spcPts val="1600"/>
                        </a:lnSpc>
                        <a:spcAft>
                          <a:spcPts val="0"/>
                        </a:spcAft>
                      </a:pPr>
                      <a:r>
                        <a:rPr lang="en-US" sz="1400" b="0" dirty="0" smtClean="0">
                          <a:solidFill>
                            <a:srgbClr val="002060"/>
                          </a:solidFill>
                          <a:effectLst/>
                        </a:rPr>
                        <a:t>4008x2672</a:t>
                      </a:r>
                      <a:endParaRPr lang="ru-RU" sz="1400" b="0" dirty="0" smtClean="0">
                        <a:solidFill>
                          <a:srgbClr val="002060"/>
                        </a:solidFill>
                        <a:effectLst/>
                      </a:endParaRPr>
                    </a:p>
                    <a:p>
                      <a:pPr algn="just">
                        <a:lnSpc>
                          <a:spcPts val="1600"/>
                        </a:lnSpc>
                        <a:spcAft>
                          <a:spcPts val="0"/>
                        </a:spcAft>
                      </a:pPr>
                      <a:r>
                        <a:rPr lang="en-US" sz="1400" b="0" dirty="0" smtClean="0">
                          <a:solidFill>
                            <a:srgbClr val="002060"/>
                          </a:solidFill>
                          <a:effectLst/>
                        </a:rPr>
                        <a:t>9x9</a:t>
                      </a:r>
                      <a:endParaRPr lang="ru-RU" sz="1400" b="0" dirty="0" smtClean="0">
                        <a:solidFill>
                          <a:srgbClr val="002060"/>
                        </a:solidFill>
                        <a:effectLst/>
                      </a:endParaRPr>
                    </a:p>
                    <a:p>
                      <a:pPr algn="just">
                        <a:lnSpc>
                          <a:spcPts val="1600"/>
                        </a:lnSpc>
                        <a:spcAft>
                          <a:spcPts val="0"/>
                        </a:spcAft>
                      </a:pPr>
                      <a:r>
                        <a:rPr lang="en-US" sz="1400" b="0" dirty="0" smtClean="0">
                          <a:solidFill>
                            <a:srgbClr val="002060"/>
                          </a:solidFill>
                          <a:effectLst/>
                        </a:rPr>
                        <a:t>36x24</a:t>
                      </a:r>
                      <a:endParaRPr lang="ru-RU" sz="1400" b="0" dirty="0" smtClean="0">
                        <a:solidFill>
                          <a:srgbClr val="002060"/>
                        </a:solidFill>
                        <a:effectLst/>
                      </a:endParaRPr>
                    </a:p>
                    <a:p>
                      <a:pPr algn="just">
                        <a:lnSpc>
                          <a:spcPts val="1600"/>
                        </a:lnSpc>
                        <a:spcAft>
                          <a:spcPts val="0"/>
                        </a:spcAft>
                      </a:pPr>
                      <a:r>
                        <a:rPr lang="en-US" sz="1400" b="0" dirty="0" smtClean="0">
                          <a:solidFill>
                            <a:srgbClr val="002060"/>
                          </a:solidFill>
                          <a:effectLst/>
                        </a:rPr>
                        <a:t>12 Bits</a:t>
                      </a:r>
                      <a:endParaRPr lang="ru-RU" sz="1400" b="0" dirty="0" smtClean="0">
                        <a:solidFill>
                          <a:srgbClr val="002060"/>
                        </a:solidFill>
                        <a:effectLst/>
                      </a:endParaRPr>
                    </a:p>
                    <a:p>
                      <a:pPr algn="just">
                        <a:lnSpc>
                          <a:spcPts val="1600"/>
                        </a:lnSpc>
                        <a:spcAft>
                          <a:spcPts val="0"/>
                        </a:spcAft>
                      </a:pPr>
                      <a:r>
                        <a:rPr lang="en-US" sz="1400" b="0" dirty="0" smtClean="0">
                          <a:solidFill>
                            <a:srgbClr val="002060"/>
                          </a:solidFill>
                          <a:effectLst/>
                        </a:rPr>
                        <a:t>the Peltier element</a:t>
                      </a:r>
                      <a:endParaRPr lang="ru-RU" sz="1400" b="0" dirty="0" smtClean="0">
                        <a:solidFill>
                          <a:srgbClr val="002060"/>
                        </a:solidFill>
                        <a:effectLst/>
                        <a:latin typeface="Times New Roman" panose="02020603050405020304" pitchFamily="18" charset="0"/>
                        <a:ea typeface="SimSun" panose="02010600030101010101" pitchFamily="2" charset="-122"/>
                      </a:endParaRPr>
                    </a:p>
                    <a:p>
                      <a:pPr>
                        <a:lnSpc>
                          <a:spcPts val="1600"/>
                        </a:lnSpc>
                        <a:spcAft>
                          <a:spcPts val="0"/>
                        </a:spcAft>
                      </a:pPr>
                      <a:endParaRPr lang="ru-RU" sz="1400" b="0" dirty="0">
                        <a:solidFill>
                          <a:srgbClr val="002060"/>
                        </a:solidFill>
                        <a:effectLst/>
                        <a:latin typeface="Times New Roman" panose="02020603050405020304" pitchFamily="18" charset="0"/>
                        <a:ea typeface="SimSun" panose="02010600030101010101" pitchFamily="2" charset="-122"/>
                      </a:endParaRPr>
                    </a:p>
                  </a:txBody>
                  <a:tcPr marL="51429" marR="51429" marT="0" marB="0" anchor="ctr"/>
                </a:tc>
              </a:tr>
              <a:tr h="482475">
                <a:tc>
                  <a:txBody>
                    <a:bodyPr/>
                    <a:lstStyle/>
                    <a:p>
                      <a:pPr>
                        <a:lnSpc>
                          <a:spcPts val="1600"/>
                        </a:lnSpc>
                        <a:spcAft>
                          <a:spcPts val="0"/>
                        </a:spcAft>
                      </a:pPr>
                      <a:r>
                        <a:rPr lang="en-US" sz="1400" b="0" dirty="0">
                          <a:solidFill>
                            <a:srgbClr val="002060"/>
                          </a:solidFill>
                          <a:effectLst/>
                        </a:rPr>
                        <a:t>Scintillator screen specifics</a:t>
                      </a:r>
                      <a:endParaRPr lang="ru-RU" sz="1400" b="0" dirty="0">
                        <a:solidFill>
                          <a:srgbClr val="002060"/>
                        </a:solidFill>
                        <a:effectLst/>
                        <a:latin typeface="Times New Roman" panose="02020603050405020304" pitchFamily="18" charset="0"/>
                        <a:ea typeface="SimSun" panose="02010600030101010101" pitchFamily="2" charset="-122"/>
                      </a:endParaRPr>
                    </a:p>
                  </a:txBody>
                  <a:tcPr marL="51429" marR="51429" marT="0" marB="0" anchor="ctr"/>
                </a:tc>
                <a:tc>
                  <a:txBody>
                    <a:bodyPr/>
                    <a:lstStyle/>
                    <a:p>
                      <a:pPr>
                        <a:lnSpc>
                          <a:spcPts val="1600"/>
                        </a:lnSpc>
                        <a:spcAft>
                          <a:spcPts val="0"/>
                        </a:spcAft>
                      </a:pPr>
                      <a:r>
                        <a:rPr lang="en-US" sz="1400" b="0" baseline="30000" dirty="0">
                          <a:solidFill>
                            <a:srgbClr val="002060"/>
                          </a:solidFill>
                          <a:effectLst/>
                        </a:rPr>
                        <a:t>6</a:t>
                      </a:r>
                      <a:r>
                        <a:rPr lang="en-US" sz="1400" b="0" dirty="0">
                          <a:solidFill>
                            <a:srgbClr val="002060"/>
                          </a:solidFill>
                          <a:effectLst/>
                        </a:rPr>
                        <a:t>LiF/</a:t>
                      </a:r>
                      <a:r>
                        <a:rPr lang="en-US" sz="1400" b="0" dirty="0" err="1">
                          <a:solidFill>
                            <a:srgbClr val="002060"/>
                          </a:solidFill>
                          <a:effectLst/>
                        </a:rPr>
                        <a:t>ZnS</a:t>
                      </a:r>
                      <a:r>
                        <a:rPr lang="en-US" sz="1400" b="0" dirty="0">
                          <a:solidFill>
                            <a:srgbClr val="002060"/>
                          </a:solidFill>
                          <a:effectLst/>
                        </a:rPr>
                        <a:t> scintillator</a:t>
                      </a:r>
                      <a:endParaRPr lang="ru-RU" sz="1400" b="0" dirty="0">
                        <a:solidFill>
                          <a:srgbClr val="002060"/>
                        </a:solidFill>
                        <a:effectLst/>
                      </a:endParaRPr>
                    </a:p>
                    <a:p>
                      <a:pPr>
                        <a:lnSpc>
                          <a:spcPts val="1600"/>
                        </a:lnSpc>
                        <a:spcAft>
                          <a:spcPts val="0"/>
                        </a:spcAft>
                      </a:pPr>
                      <a:r>
                        <a:rPr lang="en-US" sz="1400" b="0" dirty="0" err="1">
                          <a:solidFill>
                            <a:srgbClr val="002060"/>
                          </a:solidFill>
                          <a:effectLst/>
                        </a:rPr>
                        <a:t>Gadox</a:t>
                      </a:r>
                      <a:r>
                        <a:rPr lang="en-US" sz="1400" b="0" dirty="0">
                          <a:solidFill>
                            <a:srgbClr val="002060"/>
                          </a:solidFill>
                          <a:effectLst/>
                        </a:rPr>
                        <a:t> scintillator </a:t>
                      </a:r>
                      <a:endParaRPr lang="ru-RU" sz="1400" b="0" dirty="0">
                        <a:solidFill>
                          <a:srgbClr val="002060"/>
                        </a:solidFill>
                        <a:effectLst/>
                        <a:latin typeface="Times New Roman" panose="02020603050405020304" pitchFamily="18" charset="0"/>
                        <a:ea typeface="SimSun" panose="02010600030101010101" pitchFamily="2" charset="-122"/>
                      </a:endParaRPr>
                    </a:p>
                  </a:txBody>
                  <a:tcPr marL="51429" marR="51429" marT="0" marB="0" anchor="ctr"/>
                </a:tc>
              </a:tr>
              <a:tr h="213940">
                <a:tc>
                  <a:txBody>
                    <a:bodyPr/>
                    <a:lstStyle/>
                    <a:p>
                      <a:pPr>
                        <a:lnSpc>
                          <a:spcPts val="1600"/>
                        </a:lnSpc>
                        <a:spcAft>
                          <a:spcPts val="0"/>
                        </a:spcAft>
                      </a:pPr>
                      <a:r>
                        <a:rPr lang="en-US" sz="1400" b="0" dirty="0">
                          <a:solidFill>
                            <a:srgbClr val="002060"/>
                          </a:solidFill>
                          <a:effectLst/>
                        </a:rPr>
                        <a:t>Spatial resolution</a:t>
                      </a:r>
                      <a:endParaRPr lang="ru-RU" sz="1400" b="0" dirty="0">
                        <a:solidFill>
                          <a:srgbClr val="002060"/>
                        </a:solidFill>
                        <a:effectLst/>
                      </a:endParaRPr>
                    </a:p>
                    <a:p>
                      <a:pPr>
                        <a:lnSpc>
                          <a:spcPts val="1600"/>
                        </a:lnSpc>
                        <a:spcAft>
                          <a:spcPts val="0"/>
                        </a:spcAft>
                      </a:pPr>
                      <a:r>
                        <a:rPr lang="en-US" sz="1400" b="0" dirty="0">
                          <a:solidFill>
                            <a:srgbClr val="002060"/>
                          </a:solidFill>
                          <a:effectLst/>
                        </a:rPr>
                        <a:t> </a:t>
                      </a:r>
                      <a:endParaRPr lang="ru-RU" sz="1400" b="0" dirty="0">
                        <a:solidFill>
                          <a:srgbClr val="002060"/>
                        </a:solidFill>
                        <a:effectLst/>
                        <a:latin typeface="Times New Roman" panose="02020603050405020304" pitchFamily="18" charset="0"/>
                        <a:ea typeface="SimSun" panose="02010600030101010101" pitchFamily="2" charset="-122"/>
                      </a:endParaRPr>
                    </a:p>
                  </a:txBody>
                  <a:tcPr marL="51429" marR="51429" marT="0" marB="0" anchor="ctr"/>
                </a:tc>
                <a:tc>
                  <a:txBody>
                    <a:bodyPr/>
                    <a:lstStyle/>
                    <a:p>
                      <a:pPr>
                        <a:lnSpc>
                          <a:spcPts val="1600"/>
                        </a:lnSpc>
                        <a:spcAft>
                          <a:spcPts val="0"/>
                        </a:spcAft>
                      </a:pPr>
                      <a:r>
                        <a:rPr lang="en-US" sz="1400" b="0" dirty="0">
                          <a:solidFill>
                            <a:srgbClr val="002060"/>
                          </a:solidFill>
                          <a:effectLst/>
                        </a:rPr>
                        <a:t>270 µm</a:t>
                      </a:r>
                      <a:endParaRPr lang="ru-RU" sz="1400" b="0" dirty="0">
                        <a:solidFill>
                          <a:srgbClr val="002060"/>
                        </a:solidFill>
                        <a:effectLst/>
                      </a:endParaRPr>
                    </a:p>
                    <a:p>
                      <a:pPr>
                        <a:lnSpc>
                          <a:spcPts val="1600"/>
                        </a:lnSpc>
                        <a:spcAft>
                          <a:spcPts val="0"/>
                        </a:spcAft>
                      </a:pPr>
                      <a:r>
                        <a:rPr lang="en-US" sz="1400" b="0" dirty="0">
                          <a:solidFill>
                            <a:srgbClr val="002060"/>
                          </a:solidFill>
                          <a:effectLst/>
                        </a:rPr>
                        <a:t>150 µm in HR mode</a:t>
                      </a:r>
                      <a:endParaRPr lang="ru-RU" sz="1400" b="0" dirty="0">
                        <a:solidFill>
                          <a:srgbClr val="002060"/>
                        </a:solidFill>
                        <a:effectLst/>
                        <a:latin typeface="Times New Roman" panose="02020603050405020304" pitchFamily="18" charset="0"/>
                        <a:ea typeface="SimSun" panose="02010600030101010101" pitchFamily="2" charset="-122"/>
                      </a:endParaRPr>
                    </a:p>
                  </a:txBody>
                  <a:tcPr marL="51429" marR="51429" marT="0" marB="0" anchor="ctr"/>
                </a:tc>
              </a:tr>
            </a:tbl>
          </a:graphicData>
        </a:graphic>
      </p:graphicFrame>
      <p:sp>
        <p:nvSpPr>
          <p:cNvPr id="49" name="Прямоугольник 48"/>
          <p:cNvSpPr/>
          <p:nvPr/>
        </p:nvSpPr>
        <p:spPr>
          <a:xfrm>
            <a:off x="4674218" y="5949156"/>
            <a:ext cx="2880320" cy="738664"/>
          </a:xfrm>
          <a:prstGeom prst="rect">
            <a:avLst/>
          </a:prstGeom>
        </p:spPr>
        <p:txBody>
          <a:bodyPr wrap="square">
            <a:spAutoFit/>
          </a:bodyPr>
          <a:lstStyle/>
          <a:p>
            <a:r>
              <a:rPr lang="en-US" altLang="ru-RU" sz="1400" b="1" dirty="0" smtClean="0">
                <a:solidFill>
                  <a:srgbClr val="000090"/>
                </a:solidFill>
                <a:latin typeface="Arial" panose="020B0604020202020204" pitchFamily="34" charset="0"/>
                <a:ea typeface="Gungsuh"/>
                <a:cs typeface="Arial" panose="020B0604020202020204" pitchFamily="34" charset="0"/>
              </a:rPr>
              <a:t>Task:</a:t>
            </a:r>
            <a:endParaRPr lang="en-US" altLang="ru-RU" sz="1400" b="1" dirty="0">
              <a:solidFill>
                <a:srgbClr val="000090"/>
              </a:solidFill>
              <a:latin typeface="Arial" panose="020B0604020202020204" pitchFamily="34" charset="0"/>
              <a:cs typeface="Arial" panose="020B0604020202020204" pitchFamily="34" charset="0"/>
            </a:endParaRPr>
          </a:p>
          <a:p>
            <a:r>
              <a:rPr lang="en-US" sz="1400" dirty="0" smtClean="0">
                <a:solidFill>
                  <a:srgbClr val="000090"/>
                </a:solidFill>
                <a:latin typeface="Arial" panose="020B0604020202020204" pitchFamily="34" charset="0"/>
                <a:ea typeface="Gungsuh"/>
                <a:cs typeface="Arial" panose="020B0604020202020204" pitchFamily="34" charset="0"/>
              </a:rPr>
              <a:t>Neutron imaging in archeology, material science and engineering </a:t>
            </a:r>
            <a:endParaRPr lang="ru-RU" sz="1400" dirty="0">
              <a:solidFill>
                <a:srgbClr val="000090"/>
              </a:solidFill>
              <a:latin typeface="Arial" panose="020B0604020202020204" pitchFamily="34" charset="0"/>
              <a:ea typeface="Gungsuh"/>
              <a:cs typeface="Arial" panose="020B0604020202020204" pitchFamily="34" charset="0"/>
            </a:endParaRPr>
          </a:p>
        </p:txBody>
      </p:sp>
      <p:pic>
        <p:nvPicPr>
          <p:cNvPr id="50" name="Рисунок 57"/>
          <p:cNvPicPr>
            <a:picLocks noChangeAspect="1"/>
          </p:cNvPicPr>
          <p:nvPr/>
        </p:nvPicPr>
        <p:blipFill rotWithShape="1">
          <a:blip r:embed="rId4" cstate="email">
            <a:extLst>
              <a:ext uri="{28A0092B-C50C-407E-A947-70E740481C1C}">
                <a14:useLocalDpi xmlns:a14="http://schemas.microsoft.com/office/drawing/2010/main" val="0"/>
              </a:ext>
            </a:extLst>
          </a:blip>
          <a:srcRect b="11921"/>
          <a:stretch/>
        </p:blipFill>
        <p:spPr bwMode="auto">
          <a:xfrm>
            <a:off x="8062516" y="4754802"/>
            <a:ext cx="992318" cy="2078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 name="Таблица 12"/>
          <p:cNvGraphicFramePr>
            <a:graphicFrameLocks noGrp="1"/>
          </p:cNvGraphicFramePr>
          <p:nvPr>
            <p:extLst>
              <p:ext uri="{D42A27DB-BD31-4B8C-83A1-F6EECF244321}">
                <p14:modId xmlns:p14="http://schemas.microsoft.com/office/powerpoint/2010/main" val="4004006009"/>
              </p:ext>
            </p:extLst>
          </p:nvPr>
        </p:nvGraphicFramePr>
        <p:xfrm>
          <a:off x="5317452" y="4800591"/>
          <a:ext cx="2237086" cy="1102541"/>
        </p:xfrm>
        <a:graphic>
          <a:graphicData uri="http://schemas.openxmlformats.org/drawingml/2006/table">
            <a:tbl>
              <a:tblPr firstRow="1" firstCol="1" lastRow="1" lastCol="1" bandRow="1" bandCol="1">
                <a:tableStyleId>{BC89EF96-8CEA-46FF-86C4-4CE0E7609802}</a:tableStyleId>
              </a:tblPr>
              <a:tblGrid>
                <a:gridCol w="1173553"/>
                <a:gridCol w="1063533"/>
              </a:tblGrid>
              <a:tr h="1102541">
                <a:tc>
                  <a:txBody>
                    <a:bodyPr/>
                    <a:lstStyle/>
                    <a:p>
                      <a:pPr>
                        <a:lnSpc>
                          <a:spcPts val="1600"/>
                        </a:lnSpc>
                        <a:spcAft>
                          <a:spcPts val="0"/>
                        </a:spcAft>
                      </a:pPr>
                      <a:r>
                        <a:rPr lang="en-US" sz="1400" b="0" dirty="0">
                          <a:solidFill>
                            <a:srgbClr val="002060"/>
                          </a:solidFill>
                          <a:effectLst/>
                        </a:rPr>
                        <a:t>Imaging data processing</a:t>
                      </a:r>
                      <a:endParaRPr lang="ru-RU" sz="1400" b="0" dirty="0">
                        <a:solidFill>
                          <a:srgbClr val="002060"/>
                        </a:solidFill>
                        <a:effectLst/>
                      </a:endParaRPr>
                    </a:p>
                    <a:p>
                      <a:pPr>
                        <a:lnSpc>
                          <a:spcPts val="1600"/>
                        </a:lnSpc>
                        <a:spcAft>
                          <a:spcPts val="0"/>
                        </a:spcAft>
                      </a:pPr>
                      <a:r>
                        <a:rPr lang="en-US" sz="1400" b="0" dirty="0">
                          <a:solidFill>
                            <a:srgbClr val="002060"/>
                          </a:solidFill>
                          <a:effectLst/>
                        </a:rPr>
                        <a:t> </a:t>
                      </a:r>
                      <a:endParaRPr lang="ru-RU" sz="1400" b="0" dirty="0">
                        <a:solidFill>
                          <a:srgbClr val="002060"/>
                        </a:solidFill>
                        <a:effectLst/>
                        <a:latin typeface="Times New Roman" panose="02020603050405020304" pitchFamily="18" charset="0"/>
                        <a:ea typeface="SimSun" panose="02010600030101010101" pitchFamily="2" charset="-122"/>
                      </a:endParaRPr>
                    </a:p>
                  </a:txBody>
                  <a:tcPr marL="51429" marR="51429" marT="0" marB="0" anchor="ctr"/>
                </a:tc>
                <a:tc>
                  <a:txBody>
                    <a:bodyPr/>
                    <a:lstStyle/>
                    <a:p>
                      <a:pPr>
                        <a:lnSpc>
                          <a:spcPts val="1600"/>
                        </a:lnSpc>
                        <a:spcAft>
                          <a:spcPts val="0"/>
                        </a:spcAft>
                      </a:pPr>
                      <a:r>
                        <a:rPr lang="en-US" sz="1400" b="0" dirty="0">
                          <a:solidFill>
                            <a:srgbClr val="002060"/>
                          </a:solidFill>
                          <a:effectLst/>
                        </a:rPr>
                        <a:t>ImageJ, H-PITRE, </a:t>
                      </a:r>
                      <a:r>
                        <a:rPr lang="en-US" sz="1400" b="0" dirty="0" err="1">
                          <a:solidFill>
                            <a:srgbClr val="002060"/>
                          </a:solidFill>
                          <a:effectLst/>
                        </a:rPr>
                        <a:t>VGStudio</a:t>
                      </a:r>
                      <a:r>
                        <a:rPr lang="en-US" sz="1400" b="0" dirty="0">
                          <a:solidFill>
                            <a:srgbClr val="002060"/>
                          </a:solidFill>
                          <a:effectLst/>
                        </a:rPr>
                        <a:t> MAX 2.2 software</a:t>
                      </a:r>
                      <a:endParaRPr lang="ru-RU" sz="1400" b="0" dirty="0">
                        <a:solidFill>
                          <a:srgbClr val="002060"/>
                        </a:solidFill>
                        <a:effectLst/>
                        <a:latin typeface="Times New Roman" panose="02020603050405020304" pitchFamily="18" charset="0"/>
                        <a:ea typeface="SimSun" panose="02010600030101010101" pitchFamily="2" charset="-122"/>
                      </a:endParaRPr>
                    </a:p>
                  </a:txBody>
                  <a:tcPr marL="51429" marR="51429" marT="0" marB="0" anchor="ctr"/>
                </a:tc>
              </a:tr>
            </a:tbl>
          </a:graphicData>
        </a:graphic>
      </p:graphicFrame>
    </p:spTree>
    <p:extLst>
      <p:ext uri="{BB962C8B-B14F-4D97-AF65-F5344CB8AC3E}">
        <p14:creationId xmlns:p14="http://schemas.microsoft.com/office/powerpoint/2010/main" val="309824723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Прямоугольник 60"/>
          <p:cNvSpPr>
            <a:spLocks noChangeArrowheads="1"/>
          </p:cNvSpPr>
          <p:nvPr/>
        </p:nvSpPr>
        <p:spPr bwMode="auto">
          <a:xfrm>
            <a:off x="1475656" y="132134"/>
            <a:ext cx="5904656" cy="503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ts val="1600"/>
              </a:lnSpc>
              <a:spcBef>
                <a:spcPct val="0"/>
              </a:spcBef>
              <a:buFontTx/>
              <a:buNone/>
            </a:pPr>
            <a:r>
              <a:rPr lang="en-US" altLang="ru-RU" sz="1800" b="1" dirty="0" smtClean="0">
                <a:solidFill>
                  <a:srgbClr val="000090"/>
                </a:solidFill>
                <a:latin typeface="+mn-lt"/>
                <a:cs typeface="Arial" panose="020B0604020202020204" pitchFamily="34" charset="0"/>
              </a:rPr>
              <a:t>HRFD </a:t>
            </a:r>
          </a:p>
          <a:p>
            <a:pPr algn="ctr" eaLnBrk="1" hangingPunct="1">
              <a:lnSpc>
                <a:spcPts val="1600"/>
              </a:lnSpc>
              <a:spcBef>
                <a:spcPct val="0"/>
              </a:spcBef>
              <a:buFontTx/>
              <a:buNone/>
            </a:pPr>
            <a:r>
              <a:rPr lang="en-US" altLang="ru-RU" sz="1800" b="1" dirty="0" smtClean="0">
                <a:solidFill>
                  <a:srgbClr val="000090"/>
                </a:solidFill>
                <a:latin typeface="+mn-lt"/>
                <a:cs typeface="Arial" panose="020B0604020202020204" pitchFamily="34" charset="0"/>
              </a:rPr>
              <a:t>High Resolution Fourier </a:t>
            </a:r>
            <a:r>
              <a:rPr lang="en-US" altLang="ru-RU" sz="1800" b="1" dirty="0">
                <a:solidFill>
                  <a:srgbClr val="000090"/>
                </a:solidFill>
                <a:latin typeface="+mn-lt"/>
                <a:cs typeface="Arial" panose="020B0604020202020204" pitchFamily="34" charset="0"/>
              </a:rPr>
              <a:t>D</a:t>
            </a:r>
            <a:r>
              <a:rPr lang="en-US" altLang="ru-RU" sz="1800" b="1" dirty="0" smtClean="0">
                <a:solidFill>
                  <a:srgbClr val="000090"/>
                </a:solidFill>
                <a:latin typeface="+mn-lt"/>
                <a:cs typeface="Arial" panose="020B0604020202020204" pitchFamily="34" charset="0"/>
              </a:rPr>
              <a:t>iffractometer</a:t>
            </a:r>
            <a:endParaRPr lang="en-US" altLang="ru-RU" sz="1800" b="1" dirty="0">
              <a:solidFill>
                <a:srgbClr val="000090"/>
              </a:solidFill>
              <a:latin typeface="+mn-lt"/>
              <a:cs typeface="Arial" panose="020B0604020202020204" pitchFamily="34" charset="0"/>
            </a:endParaRPr>
          </a:p>
        </p:txBody>
      </p:sp>
      <p:pic>
        <p:nvPicPr>
          <p:cNvPr id="5" name="Рисунок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79512" y="980728"/>
            <a:ext cx="3214449" cy="2151821"/>
          </a:xfrm>
          <a:prstGeom prst="rect">
            <a:avLst/>
          </a:prstGeom>
        </p:spPr>
      </p:pic>
      <p:sp>
        <p:nvSpPr>
          <p:cNvPr id="6" name="Прямоугольник 5"/>
          <p:cNvSpPr/>
          <p:nvPr/>
        </p:nvSpPr>
        <p:spPr>
          <a:xfrm>
            <a:off x="5436096" y="5589240"/>
            <a:ext cx="2656455" cy="954107"/>
          </a:xfrm>
          <a:prstGeom prst="rect">
            <a:avLst/>
          </a:prstGeom>
        </p:spPr>
        <p:txBody>
          <a:bodyPr wrap="square">
            <a:spAutoFit/>
          </a:bodyPr>
          <a:lstStyle/>
          <a:p>
            <a:r>
              <a:rPr lang="en-US" altLang="ru-RU" sz="1400" b="1" dirty="0" smtClean="0">
                <a:solidFill>
                  <a:srgbClr val="000090"/>
                </a:solidFill>
                <a:latin typeface="Arial" panose="020B0604020202020204" pitchFamily="34" charset="0"/>
                <a:ea typeface="Gungsuh"/>
                <a:cs typeface="Arial" panose="020B0604020202020204" pitchFamily="34" charset="0"/>
              </a:rPr>
              <a:t>Task:</a:t>
            </a:r>
            <a:endParaRPr lang="en-US" altLang="ru-RU" sz="1400" b="1" dirty="0">
              <a:solidFill>
                <a:srgbClr val="000090"/>
              </a:solidFill>
              <a:latin typeface="Arial" panose="020B0604020202020204" pitchFamily="34" charset="0"/>
              <a:cs typeface="Arial" panose="020B0604020202020204" pitchFamily="34" charset="0"/>
            </a:endParaRPr>
          </a:p>
          <a:p>
            <a:r>
              <a:rPr lang="en-US" sz="1400" dirty="0">
                <a:solidFill>
                  <a:srgbClr val="000090"/>
                </a:solidFill>
                <a:latin typeface="Arial" panose="020B0604020202020204" pitchFamily="34" charset="0"/>
                <a:ea typeface="Gungsuh"/>
                <a:cs typeface="Arial" panose="020B0604020202020204" pitchFamily="34" charset="0"/>
              </a:rPr>
              <a:t>Determination of structural parameters of crystalline materials with high precision</a:t>
            </a:r>
            <a:endParaRPr lang="ru-RU" sz="1400" dirty="0">
              <a:solidFill>
                <a:srgbClr val="000090"/>
              </a:solidFill>
              <a:latin typeface="Arial" panose="020B0604020202020204" pitchFamily="34" charset="0"/>
              <a:ea typeface="Gungsuh"/>
              <a:cs typeface="Arial" panose="020B0604020202020204" pitchFamily="34" charset="0"/>
            </a:endParaRPr>
          </a:p>
        </p:txBody>
      </p:sp>
      <p:graphicFrame>
        <p:nvGraphicFramePr>
          <p:cNvPr id="8" name="Таблица 7"/>
          <p:cNvGraphicFramePr>
            <a:graphicFrameLocks noGrp="1"/>
          </p:cNvGraphicFramePr>
          <p:nvPr>
            <p:extLst>
              <p:ext uri="{D42A27DB-BD31-4B8C-83A1-F6EECF244321}">
                <p14:modId xmlns:p14="http://schemas.microsoft.com/office/powerpoint/2010/main" val="3677338205"/>
              </p:ext>
            </p:extLst>
          </p:nvPr>
        </p:nvGraphicFramePr>
        <p:xfrm>
          <a:off x="3578070" y="692696"/>
          <a:ext cx="4920721" cy="4561838"/>
        </p:xfrm>
        <a:graphic>
          <a:graphicData uri="http://schemas.openxmlformats.org/drawingml/2006/table">
            <a:tbl>
              <a:tblPr firstRow="1" firstCol="1" bandRow="1">
                <a:tableStyleId>{BC89EF96-8CEA-46FF-86C4-4CE0E7609802}</a:tableStyleId>
              </a:tblPr>
              <a:tblGrid>
                <a:gridCol w="2582988"/>
                <a:gridCol w="2337733"/>
              </a:tblGrid>
              <a:tr h="256248">
                <a:tc gridSpan="2">
                  <a:txBody>
                    <a:bodyPr/>
                    <a:lstStyle/>
                    <a:p>
                      <a:pPr>
                        <a:lnSpc>
                          <a:spcPct val="115000"/>
                        </a:lnSpc>
                        <a:spcBef>
                          <a:spcPts val="375"/>
                        </a:spcBef>
                        <a:spcAft>
                          <a:spcPts val="375"/>
                        </a:spcAft>
                      </a:pPr>
                      <a:r>
                        <a:rPr lang="en-US" sz="1400" dirty="0" smtClean="0">
                          <a:solidFill>
                            <a:srgbClr val="002060"/>
                          </a:solidFill>
                          <a:effectLst/>
                          <a:latin typeface="+mn-lt"/>
                        </a:rPr>
                        <a:t>Parameters</a:t>
                      </a:r>
                      <a:endParaRPr lang="ru-RU" sz="1400" dirty="0">
                        <a:solidFill>
                          <a:srgbClr val="002060"/>
                        </a:solidFill>
                        <a:effectLst/>
                        <a:latin typeface="+mn-lt"/>
                        <a:ea typeface="Calibri" panose="020F0502020204030204" pitchFamily="34" charset="0"/>
                        <a:cs typeface="Times New Roman" panose="02020603050405020304" pitchFamily="18" charset="0"/>
                      </a:endParaRPr>
                    </a:p>
                  </a:txBody>
                  <a:tcPr marL="41681" marR="41681" marT="41681" marB="41681" anchor="ctr"/>
                </a:tc>
                <a:tc hMerge="1">
                  <a:txBody>
                    <a:bodyPr/>
                    <a:lstStyle/>
                    <a:p>
                      <a:pPr algn="ctr">
                        <a:lnSpc>
                          <a:spcPct val="115000"/>
                        </a:lnSpc>
                        <a:spcBef>
                          <a:spcPts val="375"/>
                        </a:spcBef>
                        <a:spcAft>
                          <a:spcPts val="375"/>
                        </a:spcAft>
                      </a:pPr>
                      <a:endParaRPr lang="ru-RU" sz="1400" dirty="0">
                        <a:solidFill>
                          <a:srgbClr val="002060"/>
                        </a:solidFill>
                        <a:effectLst/>
                        <a:latin typeface="+mn-lt"/>
                        <a:ea typeface="Calibri" panose="020F0502020204030204" pitchFamily="34" charset="0"/>
                        <a:cs typeface="Times New Roman" panose="02020603050405020304" pitchFamily="18" charset="0"/>
                      </a:endParaRPr>
                    </a:p>
                  </a:txBody>
                  <a:tcPr marL="41681" marR="41681" marT="41681" marB="41681" anchor="ctr"/>
                </a:tc>
              </a:tr>
              <a:tr h="381064">
                <a:tc>
                  <a:txBody>
                    <a:bodyPr/>
                    <a:lstStyle/>
                    <a:p>
                      <a:pPr>
                        <a:lnSpc>
                          <a:spcPts val="1400"/>
                        </a:lnSpc>
                        <a:spcBef>
                          <a:spcPts val="0"/>
                        </a:spcBef>
                        <a:spcAft>
                          <a:spcPts val="0"/>
                        </a:spcAft>
                      </a:pPr>
                      <a:r>
                        <a:rPr lang="en-US" sz="1400" b="0" dirty="0">
                          <a:solidFill>
                            <a:srgbClr val="002060"/>
                          </a:solidFill>
                          <a:effectLst/>
                          <a:latin typeface="+mn-lt"/>
                        </a:rPr>
                        <a:t>Neutron beam cross-section at sample position</a:t>
                      </a:r>
                      <a:endParaRPr lang="ru-RU" sz="1400" b="0" dirty="0">
                        <a:solidFill>
                          <a:srgbClr val="002060"/>
                        </a:solidFill>
                        <a:effectLst/>
                        <a:latin typeface="+mn-lt"/>
                        <a:ea typeface="Calibri" panose="020F0502020204030204" pitchFamily="34" charset="0"/>
                        <a:cs typeface="Times New Roman" panose="02020603050405020304" pitchFamily="18" charset="0"/>
                      </a:endParaRPr>
                    </a:p>
                  </a:txBody>
                  <a:tcPr marL="41681" marR="41681" marT="41681" marB="41681" anchor="ctr"/>
                </a:tc>
                <a:tc>
                  <a:txBody>
                    <a:bodyPr/>
                    <a:lstStyle/>
                    <a:p>
                      <a:pPr algn="ctr">
                        <a:lnSpc>
                          <a:spcPts val="1400"/>
                        </a:lnSpc>
                        <a:spcBef>
                          <a:spcPts val="0"/>
                        </a:spcBef>
                        <a:spcAft>
                          <a:spcPts val="0"/>
                        </a:spcAft>
                      </a:pPr>
                      <a:r>
                        <a:rPr lang="ru-RU" sz="1400" dirty="0">
                          <a:solidFill>
                            <a:srgbClr val="002060"/>
                          </a:solidFill>
                          <a:effectLst/>
                          <a:latin typeface="+mn-lt"/>
                        </a:rPr>
                        <a:t>15 × 100 </a:t>
                      </a:r>
                      <a:r>
                        <a:rPr lang="ru-RU" sz="1400" dirty="0" err="1">
                          <a:solidFill>
                            <a:srgbClr val="002060"/>
                          </a:solidFill>
                          <a:effectLst/>
                          <a:latin typeface="+mn-lt"/>
                        </a:rPr>
                        <a:t>mm</a:t>
                      </a:r>
                      <a:endParaRPr lang="ru-RU" sz="1400" dirty="0">
                        <a:solidFill>
                          <a:srgbClr val="002060"/>
                        </a:solidFill>
                        <a:effectLst/>
                        <a:latin typeface="+mn-lt"/>
                        <a:ea typeface="Calibri" panose="020F0502020204030204" pitchFamily="34" charset="0"/>
                        <a:cs typeface="Times New Roman" panose="02020603050405020304" pitchFamily="18" charset="0"/>
                      </a:endParaRPr>
                    </a:p>
                  </a:txBody>
                  <a:tcPr marL="41681" marR="41681" marT="41681" marB="41681" anchor="ctr"/>
                </a:tc>
              </a:tr>
              <a:tr h="255109">
                <a:tc>
                  <a:txBody>
                    <a:bodyPr/>
                    <a:lstStyle/>
                    <a:p>
                      <a:pPr>
                        <a:lnSpc>
                          <a:spcPts val="1400"/>
                        </a:lnSpc>
                        <a:spcBef>
                          <a:spcPts val="0"/>
                        </a:spcBef>
                        <a:spcAft>
                          <a:spcPts val="0"/>
                        </a:spcAft>
                      </a:pPr>
                      <a:r>
                        <a:rPr lang="en-US" sz="1400" b="0" dirty="0">
                          <a:solidFill>
                            <a:srgbClr val="002060"/>
                          </a:solidFill>
                          <a:effectLst/>
                          <a:latin typeface="+mn-lt"/>
                        </a:rPr>
                        <a:t>Fourier-chopper (disk-type)</a:t>
                      </a:r>
                      <a:endParaRPr lang="ru-RU" sz="1400" b="0" dirty="0">
                        <a:solidFill>
                          <a:srgbClr val="002060"/>
                        </a:solidFill>
                        <a:effectLst/>
                        <a:latin typeface="+mn-lt"/>
                        <a:ea typeface="Calibri" panose="020F0502020204030204" pitchFamily="34" charset="0"/>
                        <a:cs typeface="Times New Roman" panose="02020603050405020304" pitchFamily="18" charset="0"/>
                      </a:endParaRPr>
                    </a:p>
                  </a:txBody>
                  <a:tcPr marL="41681" marR="41681" marT="41681" marB="41681" anchor="ctr"/>
                </a:tc>
                <a:tc>
                  <a:txBody>
                    <a:bodyPr/>
                    <a:lstStyle/>
                    <a:p>
                      <a:pPr algn="ctr">
                        <a:lnSpc>
                          <a:spcPts val="1400"/>
                        </a:lnSpc>
                        <a:spcBef>
                          <a:spcPts val="0"/>
                        </a:spcBef>
                        <a:spcAft>
                          <a:spcPts val="0"/>
                        </a:spcAft>
                      </a:pPr>
                      <a:r>
                        <a:rPr lang="en-US" sz="1400" dirty="0">
                          <a:solidFill>
                            <a:srgbClr val="002060"/>
                          </a:solidFill>
                          <a:effectLst/>
                          <a:latin typeface="+mn-lt"/>
                        </a:rPr>
                        <a:t>Al-alloy</a:t>
                      </a:r>
                      <a:endParaRPr lang="ru-RU" sz="1400" dirty="0">
                        <a:solidFill>
                          <a:srgbClr val="002060"/>
                        </a:solidFill>
                        <a:effectLst/>
                        <a:latin typeface="+mn-lt"/>
                        <a:ea typeface="Calibri" panose="020F0502020204030204" pitchFamily="34" charset="0"/>
                        <a:cs typeface="Times New Roman" panose="02020603050405020304" pitchFamily="18" charset="0"/>
                      </a:endParaRPr>
                    </a:p>
                  </a:txBody>
                  <a:tcPr marL="41681" marR="41681" marT="41681" marB="41681" anchor="ctr"/>
                </a:tc>
              </a:tr>
              <a:tr h="255109">
                <a:tc>
                  <a:txBody>
                    <a:bodyPr/>
                    <a:lstStyle/>
                    <a:p>
                      <a:pPr>
                        <a:lnSpc>
                          <a:spcPts val="1400"/>
                        </a:lnSpc>
                        <a:spcBef>
                          <a:spcPts val="0"/>
                        </a:spcBef>
                        <a:spcAft>
                          <a:spcPts val="0"/>
                        </a:spcAft>
                      </a:pPr>
                      <a:r>
                        <a:rPr lang="ru-RU" sz="1400" b="0" dirty="0">
                          <a:solidFill>
                            <a:srgbClr val="002060"/>
                          </a:solidFill>
                          <a:effectLst/>
                          <a:latin typeface="+mn-lt"/>
                        </a:rPr>
                        <a:t>- </a:t>
                      </a:r>
                      <a:r>
                        <a:rPr lang="ru-RU" sz="1400" b="0" dirty="0" err="1">
                          <a:solidFill>
                            <a:srgbClr val="002060"/>
                          </a:solidFill>
                          <a:effectLst/>
                          <a:latin typeface="+mn-lt"/>
                        </a:rPr>
                        <a:t>max</a:t>
                      </a:r>
                      <a:r>
                        <a:rPr lang="ru-RU" sz="1400" b="0" dirty="0">
                          <a:solidFill>
                            <a:srgbClr val="002060"/>
                          </a:solidFill>
                          <a:effectLst/>
                          <a:latin typeface="+mn-lt"/>
                        </a:rPr>
                        <a:t> </a:t>
                      </a:r>
                      <a:r>
                        <a:rPr lang="ru-RU" sz="1400" b="0" dirty="0" err="1">
                          <a:solidFill>
                            <a:srgbClr val="002060"/>
                          </a:solidFill>
                          <a:effectLst/>
                          <a:latin typeface="+mn-lt"/>
                        </a:rPr>
                        <a:t>modulation</a:t>
                      </a:r>
                      <a:r>
                        <a:rPr lang="ru-RU" sz="1400" b="0" dirty="0">
                          <a:solidFill>
                            <a:srgbClr val="002060"/>
                          </a:solidFill>
                          <a:effectLst/>
                          <a:latin typeface="+mn-lt"/>
                        </a:rPr>
                        <a:t> </a:t>
                      </a:r>
                      <a:r>
                        <a:rPr lang="ru-RU" sz="1400" b="0" dirty="0" err="1">
                          <a:solidFill>
                            <a:srgbClr val="002060"/>
                          </a:solidFill>
                          <a:effectLst/>
                          <a:latin typeface="+mn-lt"/>
                        </a:rPr>
                        <a:t>frequency</a:t>
                      </a:r>
                      <a:endParaRPr lang="ru-RU" sz="1400" b="0" dirty="0">
                        <a:solidFill>
                          <a:srgbClr val="002060"/>
                        </a:solidFill>
                        <a:effectLst/>
                        <a:latin typeface="+mn-lt"/>
                        <a:ea typeface="Calibri" panose="020F0502020204030204" pitchFamily="34" charset="0"/>
                        <a:cs typeface="Times New Roman" panose="02020603050405020304" pitchFamily="18" charset="0"/>
                      </a:endParaRPr>
                    </a:p>
                  </a:txBody>
                  <a:tcPr marL="41681" marR="41681" marT="41681" marB="41681" anchor="ctr"/>
                </a:tc>
                <a:tc>
                  <a:txBody>
                    <a:bodyPr/>
                    <a:lstStyle/>
                    <a:p>
                      <a:pPr algn="ctr">
                        <a:lnSpc>
                          <a:spcPts val="1400"/>
                        </a:lnSpc>
                        <a:spcBef>
                          <a:spcPts val="0"/>
                        </a:spcBef>
                        <a:spcAft>
                          <a:spcPts val="0"/>
                        </a:spcAft>
                      </a:pPr>
                      <a:r>
                        <a:rPr lang="ru-RU" sz="1400" dirty="0">
                          <a:solidFill>
                            <a:srgbClr val="002060"/>
                          </a:solidFill>
                          <a:effectLst/>
                          <a:latin typeface="+mn-lt"/>
                        </a:rPr>
                        <a:t>102.4 </a:t>
                      </a:r>
                      <a:r>
                        <a:rPr lang="ru-RU" sz="1400" dirty="0" err="1">
                          <a:solidFill>
                            <a:srgbClr val="002060"/>
                          </a:solidFill>
                          <a:effectLst/>
                          <a:latin typeface="+mn-lt"/>
                        </a:rPr>
                        <a:t>kHz</a:t>
                      </a:r>
                      <a:endParaRPr lang="ru-RU" sz="1400" dirty="0">
                        <a:solidFill>
                          <a:srgbClr val="002060"/>
                        </a:solidFill>
                        <a:effectLst/>
                        <a:latin typeface="+mn-lt"/>
                        <a:ea typeface="Calibri" panose="020F0502020204030204" pitchFamily="34" charset="0"/>
                        <a:cs typeface="Times New Roman" panose="02020603050405020304" pitchFamily="18" charset="0"/>
                      </a:endParaRPr>
                    </a:p>
                  </a:txBody>
                  <a:tcPr marL="41681" marR="41681" marT="41681" marB="41681" anchor="ctr"/>
                </a:tc>
              </a:tr>
              <a:tr h="255109">
                <a:tc>
                  <a:txBody>
                    <a:bodyPr/>
                    <a:lstStyle/>
                    <a:p>
                      <a:pPr>
                        <a:lnSpc>
                          <a:spcPts val="1400"/>
                        </a:lnSpc>
                        <a:spcBef>
                          <a:spcPts val="0"/>
                        </a:spcBef>
                        <a:spcAft>
                          <a:spcPts val="0"/>
                        </a:spcAft>
                      </a:pPr>
                      <a:r>
                        <a:rPr lang="ru-RU" sz="1400" b="0" dirty="0">
                          <a:solidFill>
                            <a:srgbClr val="002060"/>
                          </a:solidFill>
                          <a:effectLst/>
                          <a:latin typeface="+mn-lt"/>
                        </a:rPr>
                        <a:t>- </a:t>
                      </a:r>
                      <a:r>
                        <a:rPr lang="ru-RU" sz="1400" b="0" dirty="0" err="1">
                          <a:solidFill>
                            <a:srgbClr val="002060"/>
                          </a:solidFill>
                          <a:effectLst/>
                          <a:latin typeface="+mn-lt"/>
                        </a:rPr>
                        <a:t>effective</a:t>
                      </a:r>
                      <a:r>
                        <a:rPr lang="ru-RU" sz="1400" b="0" dirty="0">
                          <a:solidFill>
                            <a:srgbClr val="002060"/>
                          </a:solidFill>
                          <a:effectLst/>
                          <a:latin typeface="+mn-lt"/>
                        </a:rPr>
                        <a:t> </a:t>
                      </a:r>
                      <a:r>
                        <a:rPr lang="ru-RU" sz="1400" b="0" dirty="0" err="1">
                          <a:solidFill>
                            <a:srgbClr val="002060"/>
                          </a:solidFill>
                          <a:effectLst/>
                          <a:latin typeface="+mn-lt"/>
                        </a:rPr>
                        <a:t>pulse</a:t>
                      </a:r>
                      <a:r>
                        <a:rPr lang="ru-RU" sz="1400" b="0" dirty="0">
                          <a:solidFill>
                            <a:srgbClr val="002060"/>
                          </a:solidFill>
                          <a:effectLst/>
                          <a:latin typeface="+mn-lt"/>
                        </a:rPr>
                        <a:t> </a:t>
                      </a:r>
                      <a:r>
                        <a:rPr lang="ru-RU" sz="1400" b="0" dirty="0" err="1">
                          <a:solidFill>
                            <a:srgbClr val="002060"/>
                          </a:solidFill>
                          <a:effectLst/>
                          <a:latin typeface="+mn-lt"/>
                        </a:rPr>
                        <a:t>width</a:t>
                      </a:r>
                      <a:endParaRPr lang="ru-RU" sz="1400" b="0" dirty="0">
                        <a:solidFill>
                          <a:srgbClr val="002060"/>
                        </a:solidFill>
                        <a:effectLst/>
                        <a:latin typeface="+mn-lt"/>
                        <a:ea typeface="Calibri" panose="020F0502020204030204" pitchFamily="34" charset="0"/>
                        <a:cs typeface="Times New Roman" panose="02020603050405020304" pitchFamily="18" charset="0"/>
                      </a:endParaRPr>
                    </a:p>
                  </a:txBody>
                  <a:tcPr marL="41681" marR="41681" marT="41681" marB="41681" anchor="ctr"/>
                </a:tc>
                <a:tc>
                  <a:txBody>
                    <a:bodyPr/>
                    <a:lstStyle/>
                    <a:p>
                      <a:pPr algn="ctr">
                        <a:lnSpc>
                          <a:spcPts val="1400"/>
                        </a:lnSpc>
                        <a:spcBef>
                          <a:spcPts val="0"/>
                        </a:spcBef>
                        <a:spcAft>
                          <a:spcPts val="0"/>
                        </a:spcAft>
                      </a:pPr>
                      <a:r>
                        <a:rPr lang="ru-RU" sz="1400" dirty="0">
                          <a:solidFill>
                            <a:srgbClr val="002060"/>
                          </a:solidFill>
                          <a:effectLst/>
                          <a:latin typeface="+mn-lt"/>
                        </a:rPr>
                        <a:t>≈ 10 µs</a:t>
                      </a:r>
                      <a:endParaRPr lang="ru-RU" sz="1400" dirty="0">
                        <a:solidFill>
                          <a:srgbClr val="002060"/>
                        </a:solidFill>
                        <a:effectLst/>
                        <a:latin typeface="+mn-lt"/>
                        <a:ea typeface="Calibri" panose="020F0502020204030204" pitchFamily="34" charset="0"/>
                        <a:cs typeface="Times New Roman" panose="02020603050405020304" pitchFamily="18" charset="0"/>
                      </a:endParaRPr>
                    </a:p>
                  </a:txBody>
                  <a:tcPr marL="41681" marR="41681" marT="41681" marB="41681" anchor="ctr"/>
                </a:tc>
              </a:tr>
              <a:tr h="381064">
                <a:tc>
                  <a:txBody>
                    <a:bodyPr/>
                    <a:lstStyle/>
                    <a:p>
                      <a:pPr>
                        <a:lnSpc>
                          <a:spcPts val="1400"/>
                        </a:lnSpc>
                        <a:spcBef>
                          <a:spcPts val="0"/>
                        </a:spcBef>
                        <a:spcAft>
                          <a:spcPts val="0"/>
                        </a:spcAft>
                      </a:pPr>
                      <a:r>
                        <a:rPr lang="en-US" sz="1400" b="0" dirty="0">
                          <a:solidFill>
                            <a:srgbClr val="002060"/>
                          </a:solidFill>
                          <a:effectLst/>
                          <a:latin typeface="+mn-lt"/>
                        </a:rPr>
                        <a:t>Main detectors </a:t>
                      </a:r>
                      <a:endParaRPr lang="en-US" sz="1400" b="0" dirty="0" smtClean="0">
                        <a:solidFill>
                          <a:srgbClr val="002060"/>
                        </a:solidFill>
                        <a:effectLst/>
                        <a:latin typeface="+mn-lt"/>
                      </a:endParaRPr>
                    </a:p>
                    <a:p>
                      <a:pPr>
                        <a:lnSpc>
                          <a:spcPts val="1400"/>
                        </a:lnSpc>
                        <a:spcBef>
                          <a:spcPts val="0"/>
                        </a:spcBef>
                        <a:spcAft>
                          <a:spcPts val="0"/>
                        </a:spcAft>
                      </a:pPr>
                      <a:r>
                        <a:rPr lang="en-US" sz="1400" b="0" dirty="0" smtClean="0">
                          <a:solidFill>
                            <a:srgbClr val="002060"/>
                          </a:solidFill>
                          <a:effectLst/>
                          <a:latin typeface="+mn-lt"/>
                        </a:rPr>
                        <a:t>at </a:t>
                      </a:r>
                      <a:r>
                        <a:rPr lang="en-US" sz="1400" b="0" dirty="0">
                          <a:solidFill>
                            <a:srgbClr val="002060"/>
                          </a:solidFill>
                          <a:effectLst/>
                          <a:latin typeface="+mn-lt"/>
                        </a:rPr>
                        <a:t>2</a:t>
                      </a:r>
                      <a:r>
                        <a:rPr lang="ru-RU" sz="1400" b="0" dirty="0">
                          <a:solidFill>
                            <a:srgbClr val="002060"/>
                          </a:solidFill>
                          <a:effectLst/>
                          <a:latin typeface="+mn-lt"/>
                        </a:rPr>
                        <a:t>θ</a:t>
                      </a:r>
                      <a:r>
                        <a:rPr lang="en-US" sz="1400" b="0" dirty="0">
                          <a:solidFill>
                            <a:srgbClr val="002060"/>
                          </a:solidFill>
                          <a:effectLst/>
                          <a:latin typeface="+mn-lt"/>
                        </a:rPr>
                        <a:t> = 90° and 2</a:t>
                      </a:r>
                      <a:r>
                        <a:rPr lang="ru-RU" sz="1400" b="0" dirty="0">
                          <a:solidFill>
                            <a:srgbClr val="002060"/>
                          </a:solidFill>
                          <a:effectLst/>
                          <a:latin typeface="+mn-lt"/>
                        </a:rPr>
                        <a:t>θ</a:t>
                      </a:r>
                      <a:r>
                        <a:rPr lang="en-US" sz="1400" b="0" dirty="0">
                          <a:solidFill>
                            <a:srgbClr val="002060"/>
                          </a:solidFill>
                          <a:effectLst/>
                          <a:latin typeface="+mn-lt"/>
                        </a:rPr>
                        <a:t> = 152°</a:t>
                      </a:r>
                      <a:endParaRPr lang="ru-RU" sz="1400" b="0" dirty="0">
                        <a:solidFill>
                          <a:srgbClr val="002060"/>
                        </a:solidFill>
                        <a:effectLst/>
                        <a:latin typeface="+mn-lt"/>
                        <a:ea typeface="Calibri" panose="020F0502020204030204" pitchFamily="34" charset="0"/>
                        <a:cs typeface="Times New Roman" panose="02020603050405020304" pitchFamily="18" charset="0"/>
                      </a:endParaRPr>
                    </a:p>
                  </a:txBody>
                  <a:tcPr marL="41681" marR="41681" marT="41681" marB="41681" anchor="ctr"/>
                </a:tc>
                <a:tc>
                  <a:txBody>
                    <a:bodyPr/>
                    <a:lstStyle/>
                    <a:p>
                      <a:pPr algn="ctr">
                        <a:lnSpc>
                          <a:spcPts val="1400"/>
                        </a:lnSpc>
                        <a:spcBef>
                          <a:spcPts val="0"/>
                        </a:spcBef>
                        <a:spcAft>
                          <a:spcPts val="0"/>
                        </a:spcAft>
                      </a:pPr>
                      <a:r>
                        <a:rPr lang="ru-RU" sz="1400" baseline="30000" dirty="0">
                          <a:solidFill>
                            <a:srgbClr val="002060"/>
                          </a:solidFill>
                          <a:effectLst/>
                          <a:latin typeface="+mn-lt"/>
                        </a:rPr>
                        <a:t>6</a:t>
                      </a:r>
                      <a:r>
                        <a:rPr lang="ru-RU" sz="1400" dirty="0">
                          <a:solidFill>
                            <a:srgbClr val="002060"/>
                          </a:solidFill>
                          <a:effectLst/>
                          <a:latin typeface="+mn-lt"/>
                        </a:rPr>
                        <a:t>Li, </a:t>
                      </a:r>
                      <a:r>
                        <a:rPr lang="ru-RU" sz="1400" dirty="0" err="1">
                          <a:solidFill>
                            <a:srgbClr val="002060"/>
                          </a:solidFill>
                          <a:effectLst/>
                          <a:latin typeface="+mn-lt"/>
                        </a:rPr>
                        <a:t>time-focusing</a:t>
                      </a:r>
                      <a:endParaRPr lang="ru-RU" sz="1400" dirty="0">
                        <a:solidFill>
                          <a:srgbClr val="002060"/>
                        </a:solidFill>
                        <a:effectLst/>
                        <a:latin typeface="+mn-lt"/>
                        <a:ea typeface="Calibri" panose="020F0502020204030204" pitchFamily="34" charset="0"/>
                        <a:cs typeface="Times New Roman" panose="02020603050405020304" pitchFamily="18" charset="0"/>
                      </a:endParaRPr>
                    </a:p>
                  </a:txBody>
                  <a:tcPr marL="41681" marR="41681" marT="41681" marB="41681" anchor="ctr"/>
                </a:tc>
              </a:tr>
              <a:tr h="455146">
                <a:tc>
                  <a:txBody>
                    <a:bodyPr/>
                    <a:lstStyle/>
                    <a:p>
                      <a:pPr>
                        <a:lnSpc>
                          <a:spcPts val="1400"/>
                        </a:lnSpc>
                        <a:spcBef>
                          <a:spcPts val="0"/>
                        </a:spcBef>
                        <a:spcAft>
                          <a:spcPts val="0"/>
                        </a:spcAft>
                      </a:pPr>
                      <a:r>
                        <a:rPr lang="ru-RU" sz="1400" b="0" dirty="0" err="1">
                          <a:solidFill>
                            <a:srgbClr val="002060"/>
                          </a:solidFill>
                          <a:effectLst/>
                          <a:latin typeface="+mn-lt"/>
                        </a:rPr>
                        <a:t>Detector</a:t>
                      </a:r>
                      <a:r>
                        <a:rPr lang="ru-RU" sz="1400" b="0" dirty="0">
                          <a:solidFill>
                            <a:srgbClr val="002060"/>
                          </a:solidFill>
                          <a:effectLst/>
                          <a:latin typeface="+mn-lt"/>
                        </a:rPr>
                        <a:t> </a:t>
                      </a:r>
                      <a:r>
                        <a:rPr lang="ru-RU" sz="1400" b="0" dirty="0" err="1">
                          <a:solidFill>
                            <a:srgbClr val="002060"/>
                          </a:solidFill>
                          <a:effectLst/>
                          <a:latin typeface="+mn-lt"/>
                        </a:rPr>
                        <a:t>for</a:t>
                      </a:r>
                      <a:r>
                        <a:rPr lang="ru-RU" sz="1400" b="0" dirty="0">
                          <a:solidFill>
                            <a:srgbClr val="002060"/>
                          </a:solidFill>
                          <a:effectLst/>
                          <a:latin typeface="+mn-lt"/>
                        </a:rPr>
                        <a:t> </a:t>
                      </a:r>
                      <a:r>
                        <a:rPr lang="ru-RU" sz="1400" b="0" dirty="0" err="1">
                          <a:solidFill>
                            <a:srgbClr val="002060"/>
                          </a:solidFill>
                          <a:effectLst/>
                          <a:latin typeface="+mn-lt"/>
                        </a:rPr>
                        <a:t>large</a:t>
                      </a:r>
                      <a:r>
                        <a:rPr lang="ru-RU" sz="1400" b="0" dirty="0">
                          <a:solidFill>
                            <a:srgbClr val="002060"/>
                          </a:solidFill>
                          <a:effectLst/>
                          <a:latin typeface="+mn-lt"/>
                        </a:rPr>
                        <a:t> </a:t>
                      </a:r>
                      <a:r>
                        <a:rPr lang="ru-RU" sz="1400" b="0" dirty="0" err="1">
                          <a:solidFill>
                            <a:srgbClr val="002060"/>
                          </a:solidFill>
                          <a:effectLst/>
                          <a:latin typeface="+mn-lt"/>
                        </a:rPr>
                        <a:t>d</a:t>
                      </a:r>
                      <a:r>
                        <a:rPr lang="ru-RU" sz="1400" b="0" baseline="-25000" dirty="0" err="1">
                          <a:solidFill>
                            <a:srgbClr val="002060"/>
                          </a:solidFill>
                          <a:effectLst/>
                          <a:latin typeface="+mn-lt"/>
                        </a:rPr>
                        <a:t>hkl</a:t>
                      </a:r>
                      <a:endParaRPr lang="ru-RU" sz="1400" b="0" dirty="0">
                        <a:solidFill>
                          <a:srgbClr val="002060"/>
                        </a:solidFill>
                        <a:effectLst/>
                        <a:latin typeface="+mn-lt"/>
                        <a:ea typeface="Calibri" panose="020F0502020204030204" pitchFamily="34" charset="0"/>
                        <a:cs typeface="Times New Roman" panose="02020603050405020304" pitchFamily="18" charset="0"/>
                      </a:endParaRPr>
                    </a:p>
                  </a:txBody>
                  <a:tcPr marL="41681" marR="41681" marT="41681" marB="41681" anchor="ctr"/>
                </a:tc>
                <a:tc>
                  <a:txBody>
                    <a:bodyPr/>
                    <a:lstStyle/>
                    <a:p>
                      <a:pPr algn="ctr">
                        <a:lnSpc>
                          <a:spcPts val="1400"/>
                        </a:lnSpc>
                        <a:spcBef>
                          <a:spcPts val="0"/>
                        </a:spcBef>
                        <a:spcAft>
                          <a:spcPts val="0"/>
                        </a:spcAft>
                      </a:pPr>
                      <a:r>
                        <a:rPr lang="en-US" sz="1400" baseline="30000" dirty="0">
                          <a:solidFill>
                            <a:srgbClr val="002060"/>
                          </a:solidFill>
                          <a:effectLst/>
                          <a:latin typeface="+mn-lt"/>
                        </a:rPr>
                        <a:t>3</a:t>
                      </a:r>
                      <a:r>
                        <a:rPr lang="en-US" sz="1400" dirty="0">
                          <a:solidFill>
                            <a:srgbClr val="002060"/>
                          </a:solidFill>
                          <a:effectLst/>
                          <a:latin typeface="+mn-lt"/>
                        </a:rPr>
                        <a:t>He, PSD, </a:t>
                      </a:r>
                      <a:r>
                        <a:rPr lang="ru-RU" sz="1400" dirty="0">
                          <a:solidFill>
                            <a:srgbClr val="002060"/>
                          </a:solidFill>
                          <a:effectLst/>
                          <a:latin typeface="+mn-lt"/>
                        </a:rPr>
                        <a:t>Δ</a:t>
                      </a:r>
                      <a:r>
                        <a:rPr lang="en-US" sz="1400" dirty="0">
                          <a:solidFill>
                            <a:srgbClr val="002060"/>
                          </a:solidFill>
                          <a:effectLst/>
                          <a:latin typeface="+mn-lt"/>
                        </a:rPr>
                        <a:t>x ≈ 1.8 </a:t>
                      </a:r>
                      <a:r>
                        <a:rPr lang="en-US" sz="1400" dirty="0" smtClean="0">
                          <a:solidFill>
                            <a:srgbClr val="002060"/>
                          </a:solidFill>
                          <a:effectLst/>
                          <a:latin typeface="+mn-lt"/>
                        </a:rPr>
                        <a:t>mm,</a:t>
                      </a:r>
                      <a:r>
                        <a:rPr lang="en-US" sz="1400" dirty="0">
                          <a:solidFill>
                            <a:srgbClr val="002060"/>
                          </a:solidFill>
                          <a:effectLst/>
                          <a:latin typeface="+mn-lt"/>
                        </a:rPr>
                        <a:t/>
                      </a:r>
                      <a:br>
                        <a:rPr lang="en-US" sz="1400" dirty="0">
                          <a:solidFill>
                            <a:srgbClr val="002060"/>
                          </a:solidFill>
                          <a:effectLst/>
                          <a:latin typeface="+mn-lt"/>
                        </a:rPr>
                      </a:br>
                      <a:r>
                        <a:rPr lang="en-US" sz="1400" dirty="0">
                          <a:solidFill>
                            <a:srgbClr val="002060"/>
                          </a:solidFill>
                          <a:effectLst/>
                          <a:latin typeface="+mn-lt"/>
                        </a:rPr>
                        <a:t>2</a:t>
                      </a:r>
                      <a:r>
                        <a:rPr lang="ru-RU" sz="1400" dirty="0">
                          <a:solidFill>
                            <a:srgbClr val="002060"/>
                          </a:solidFill>
                          <a:effectLst/>
                          <a:latin typeface="+mn-lt"/>
                        </a:rPr>
                        <a:t>θ</a:t>
                      </a:r>
                      <a:r>
                        <a:rPr lang="en-US" sz="1400" dirty="0">
                          <a:solidFill>
                            <a:srgbClr val="002060"/>
                          </a:solidFill>
                          <a:effectLst/>
                          <a:latin typeface="+mn-lt"/>
                        </a:rPr>
                        <a:t> ≈ 30°</a:t>
                      </a:r>
                      <a:endParaRPr lang="ru-RU" sz="1400" dirty="0">
                        <a:solidFill>
                          <a:srgbClr val="002060"/>
                        </a:solidFill>
                        <a:effectLst/>
                        <a:latin typeface="+mn-lt"/>
                        <a:ea typeface="Calibri" panose="020F0502020204030204" pitchFamily="34" charset="0"/>
                        <a:cs typeface="Times New Roman" panose="02020603050405020304" pitchFamily="18" charset="0"/>
                      </a:endParaRPr>
                    </a:p>
                  </a:txBody>
                  <a:tcPr marL="41681" marR="41681" marT="41681" marB="41681" anchor="ctr"/>
                </a:tc>
              </a:tr>
              <a:tr h="455146">
                <a:tc>
                  <a:txBody>
                    <a:bodyPr/>
                    <a:lstStyle/>
                    <a:p>
                      <a:pPr>
                        <a:lnSpc>
                          <a:spcPts val="1400"/>
                        </a:lnSpc>
                        <a:spcBef>
                          <a:spcPts val="0"/>
                        </a:spcBef>
                        <a:spcAft>
                          <a:spcPts val="0"/>
                        </a:spcAft>
                      </a:pPr>
                      <a:r>
                        <a:rPr lang="en-US" sz="1400" b="0" dirty="0">
                          <a:solidFill>
                            <a:srgbClr val="002060"/>
                          </a:solidFill>
                          <a:effectLst/>
                          <a:latin typeface="+mn-lt"/>
                        </a:rPr>
                        <a:t>Aperture of the main detectors:</a:t>
                      </a:r>
                      <a:endParaRPr lang="ru-RU" sz="1400" b="0" dirty="0">
                        <a:solidFill>
                          <a:srgbClr val="002060"/>
                        </a:solidFill>
                        <a:effectLst/>
                        <a:latin typeface="+mn-lt"/>
                        <a:ea typeface="Calibri" panose="020F0502020204030204" pitchFamily="34" charset="0"/>
                        <a:cs typeface="Times New Roman" panose="02020603050405020304" pitchFamily="18" charset="0"/>
                      </a:endParaRPr>
                    </a:p>
                  </a:txBody>
                  <a:tcPr marL="41681" marR="41681" marT="41681" marB="41681" anchor="ctr"/>
                </a:tc>
                <a:tc>
                  <a:txBody>
                    <a:bodyPr/>
                    <a:lstStyle/>
                    <a:p>
                      <a:pPr algn="ctr">
                        <a:lnSpc>
                          <a:spcPts val="1400"/>
                        </a:lnSpc>
                        <a:spcBef>
                          <a:spcPts val="0"/>
                        </a:spcBef>
                        <a:spcAft>
                          <a:spcPts val="0"/>
                        </a:spcAft>
                      </a:pPr>
                      <a:r>
                        <a:rPr lang="ru-RU" sz="1400" dirty="0">
                          <a:solidFill>
                            <a:srgbClr val="002060"/>
                          </a:solidFill>
                          <a:effectLst/>
                          <a:latin typeface="+mn-lt"/>
                        </a:rPr>
                        <a:t>0.16 </a:t>
                      </a:r>
                      <a:r>
                        <a:rPr lang="ru-RU" sz="1400" dirty="0" err="1">
                          <a:solidFill>
                            <a:srgbClr val="002060"/>
                          </a:solidFill>
                          <a:effectLst/>
                          <a:latin typeface="+mn-lt"/>
                        </a:rPr>
                        <a:t>sr</a:t>
                      </a:r>
                      <a:r>
                        <a:rPr lang="ru-RU" sz="1400" dirty="0">
                          <a:solidFill>
                            <a:srgbClr val="002060"/>
                          </a:solidFill>
                          <a:effectLst/>
                          <a:latin typeface="+mn-lt"/>
                        </a:rPr>
                        <a:t> (2θ = 152°),</a:t>
                      </a:r>
                      <a:br>
                        <a:rPr lang="ru-RU" sz="1400" dirty="0">
                          <a:solidFill>
                            <a:srgbClr val="002060"/>
                          </a:solidFill>
                          <a:effectLst/>
                          <a:latin typeface="+mn-lt"/>
                        </a:rPr>
                      </a:br>
                      <a:r>
                        <a:rPr lang="ru-RU" sz="1400" dirty="0">
                          <a:solidFill>
                            <a:srgbClr val="002060"/>
                          </a:solidFill>
                          <a:effectLst/>
                          <a:latin typeface="+mn-lt"/>
                        </a:rPr>
                        <a:t>0.04 </a:t>
                      </a:r>
                      <a:r>
                        <a:rPr lang="ru-RU" sz="1400" dirty="0" err="1">
                          <a:solidFill>
                            <a:srgbClr val="002060"/>
                          </a:solidFill>
                          <a:effectLst/>
                          <a:latin typeface="+mn-lt"/>
                        </a:rPr>
                        <a:t>sr</a:t>
                      </a:r>
                      <a:r>
                        <a:rPr lang="ru-RU" sz="1400" dirty="0">
                          <a:solidFill>
                            <a:srgbClr val="002060"/>
                          </a:solidFill>
                          <a:effectLst/>
                          <a:latin typeface="+mn-lt"/>
                        </a:rPr>
                        <a:t> (2θ = 90°)</a:t>
                      </a:r>
                      <a:endParaRPr lang="ru-RU" sz="1400" dirty="0">
                        <a:solidFill>
                          <a:srgbClr val="002060"/>
                        </a:solidFill>
                        <a:effectLst/>
                        <a:latin typeface="+mn-lt"/>
                        <a:ea typeface="Calibri" panose="020F0502020204030204" pitchFamily="34" charset="0"/>
                        <a:cs typeface="Times New Roman" panose="02020603050405020304" pitchFamily="18" charset="0"/>
                      </a:endParaRPr>
                    </a:p>
                  </a:txBody>
                  <a:tcPr marL="41681" marR="41681" marT="41681" marB="41681" anchor="ctr"/>
                </a:tc>
              </a:tr>
              <a:tr h="255109">
                <a:tc>
                  <a:txBody>
                    <a:bodyPr/>
                    <a:lstStyle/>
                    <a:p>
                      <a:pPr>
                        <a:lnSpc>
                          <a:spcPts val="1400"/>
                        </a:lnSpc>
                        <a:spcBef>
                          <a:spcPts val="0"/>
                        </a:spcBef>
                        <a:spcAft>
                          <a:spcPts val="0"/>
                        </a:spcAft>
                      </a:pPr>
                      <a:r>
                        <a:rPr lang="ru-RU" sz="1400" b="0" dirty="0" err="1">
                          <a:solidFill>
                            <a:srgbClr val="002060"/>
                          </a:solidFill>
                          <a:effectLst/>
                          <a:latin typeface="+mn-lt"/>
                        </a:rPr>
                        <a:t>Wavelength</a:t>
                      </a:r>
                      <a:r>
                        <a:rPr lang="ru-RU" sz="1400" b="0" dirty="0">
                          <a:solidFill>
                            <a:srgbClr val="002060"/>
                          </a:solidFill>
                          <a:effectLst/>
                          <a:latin typeface="+mn-lt"/>
                        </a:rPr>
                        <a:t> </a:t>
                      </a:r>
                      <a:r>
                        <a:rPr lang="ru-RU" sz="1400" b="0" dirty="0" err="1">
                          <a:solidFill>
                            <a:srgbClr val="002060"/>
                          </a:solidFill>
                          <a:effectLst/>
                          <a:latin typeface="+mn-lt"/>
                        </a:rPr>
                        <a:t>range</a:t>
                      </a:r>
                      <a:endParaRPr lang="ru-RU" sz="1400" b="0" dirty="0">
                        <a:solidFill>
                          <a:srgbClr val="002060"/>
                        </a:solidFill>
                        <a:effectLst/>
                        <a:latin typeface="+mn-lt"/>
                        <a:ea typeface="Calibri" panose="020F0502020204030204" pitchFamily="34" charset="0"/>
                        <a:cs typeface="Times New Roman" panose="02020603050405020304" pitchFamily="18" charset="0"/>
                      </a:endParaRPr>
                    </a:p>
                  </a:txBody>
                  <a:tcPr marL="41681" marR="41681" marT="41681" marB="41681" anchor="ctr"/>
                </a:tc>
                <a:tc>
                  <a:txBody>
                    <a:bodyPr/>
                    <a:lstStyle/>
                    <a:p>
                      <a:pPr algn="ctr">
                        <a:lnSpc>
                          <a:spcPts val="1400"/>
                        </a:lnSpc>
                        <a:spcBef>
                          <a:spcPts val="0"/>
                        </a:spcBef>
                        <a:spcAft>
                          <a:spcPts val="0"/>
                        </a:spcAft>
                      </a:pPr>
                      <a:r>
                        <a:rPr lang="ru-RU" sz="1400" dirty="0">
                          <a:solidFill>
                            <a:srgbClr val="002060"/>
                          </a:solidFill>
                          <a:effectLst/>
                          <a:latin typeface="+mn-lt"/>
                        </a:rPr>
                        <a:t>0.9 - 8 Å</a:t>
                      </a:r>
                      <a:endParaRPr lang="ru-RU" sz="1400" dirty="0">
                        <a:solidFill>
                          <a:srgbClr val="002060"/>
                        </a:solidFill>
                        <a:effectLst/>
                        <a:latin typeface="+mn-lt"/>
                        <a:ea typeface="Calibri" panose="020F0502020204030204" pitchFamily="34" charset="0"/>
                        <a:cs typeface="Times New Roman" panose="02020603050405020304" pitchFamily="18" charset="0"/>
                      </a:endParaRPr>
                    </a:p>
                  </a:txBody>
                  <a:tcPr marL="41681" marR="41681" marT="41681" marB="41681" anchor="ctr"/>
                </a:tc>
              </a:tr>
              <a:tr h="255109">
                <a:tc>
                  <a:txBody>
                    <a:bodyPr/>
                    <a:lstStyle/>
                    <a:p>
                      <a:pPr marL="0" marR="0" lvl="0" indent="0" defTabSz="914400" eaLnBrk="1" fontAlgn="auto" latinLnBrk="0" hangingPunct="1">
                        <a:lnSpc>
                          <a:spcPts val="1400"/>
                        </a:lnSpc>
                        <a:spcBef>
                          <a:spcPts val="0"/>
                        </a:spcBef>
                        <a:spcAft>
                          <a:spcPts val="0"/>
                        </a:spcAft>
                        <a:buClrTx/>
                        <a:buSzTx/>
                        <a:buFontTx/>
                        <a:buNone/>
                        <a:tabLst/>
                        <a:defRPr/>
                      </a:pPr>
                      <a:r>
                        <a:rPr lang="ru-RU" sz="1400" b="0" dirty="0" err="1">
                          <a:solidFill>
                            <a:srgbClr val="002060"/>
                          </a:solidFill>
                          <a:effectLst/>
                          <a:latin typeface="+mn-lt"/>
                        </a:rPr>
                        <a:t>d</a:t>
                      </a:r>
                      <a:r>
                        <a:rPr lang="ru-RU" sz="1400" b="0" baseline="-25000" dirty="0" err="1">
                          <a:solidFill>
                            <a:srgbClr val="002060"/>
                          </a:solidFill>
                          <a:effectLst/>
                          <a:latin typeface="+mn-lt"/>
                        </a:rPr>
                        <a:t>hkl</a:t>
                      </a:r>
                      <a:r>
                        <a:rPr lang="ru-RU" sz="1400" b="0" dirty="0">
                          <a:solidFill>
                            <a:srgbClr val="002060"/>
                          </a:solidFill>
                          <a:effectLst/>
                          <a:latin typeface="+mn-lt"/>
                        </a:rPr>
                        <a:t> </a:t>
                      </a:r>
                      <a:r>
                        <a:rPr lang="ru-RU" sz="1400" b="0" dirty="0" err="1" smtClean="0">
                          <a:solidFill>
                            <a:srgbClr val="002060"/>
                          </a:solidFill>
                          <a:effectLst/>
                          <a:latin typeface="+mn-lt"/>
                        </a:rPr>
                        <a:t>range</a:t>
                      </a:r>
                      <a:r>
                        <a:rPr lang="en-US" sz="1400" b="0" baseline="0" dirty="0" smtClean="0">
                          <a:solidFill>
                            <a:srgbClr val="002060"/>
                          </a:solidFill>
                          <a:effectLst/>
                          <a:latin typeface="+mn-lt"/>
                        </a:rPr>
                        <a:t>: high </a:t>
                      </a:r>
                      <a:r>
                        <a:rPr lang="ru-RU" sz="1400" b="0" dirty="0" err="1" smtClean="0">
                          <a:solidFill>
                            <a:srgbClr val="002060"/>
                          </a:solidFill>
                          <a:effectLst/>
                          <a:latin typeface="+mn-lt"/>
                        </a:rPr>
                        <a:t>resolution</a:t>
                      </a:r>
                      <a:endParaRPr lang="ru-RU" sz="1400" b="0" dirty="0" smtClean="0">
                        <a:solidFill>
                          <a:srgbClr val="002060"/>
                        </a:solidFill>
                        <a:effectLst/>
                        <a:latin typeface="+mn-lt"/>
                      </a:endParaRPr>
                    </a:p>
                    <a:p>
                      <a:pPr>
                        <a:lnSpc>
                          <a:spcPts val="1400"/>
                        </a:lnSpc>
                        <a:spcBef>
                          <a:spcPts val="0"/>
                        </a:spcBef>
                        <a:spcAft>
                          <a:spcPts val="0"/>
                        </a:spcAft>
                      </a:pPr>
                      <a:r>
                        <a:rPr lang="en-US" sz="1400" b="0" baseline="0" dirty="0" smtClean="0">
                          <a:solidFill>
                            <a:srgbClr val="002060"/>
                          </a:solidFill>
                          <a:effectLst/>
                          <a:latin typeface="+mn-lt"/>
                        </a:rPr>
                        <a:t>                 medium resolution</a:t>
                      </a:r>
                      <a:endParaRPr lang="ru-RU" sz="1400" b="0" dirty="0">
                        <a:solidFill>
                          <a:srgbClr val="002060"/>
                        </a:solidFill>
                        <a:effectLst/>
                        <a:latin typeface="+mn-lt"/>
                        <a:ea typeface="Calibri" panose="020F0502020204030204" pitchFamily="34" charset="0"/>
                        <a:cs typeface="Times New Roman" panose="02020603050405020304" pitchFamily="18" charset="0"/>
                      </a:endParaRPr>
                    </a:p>
                  </a:txBody>
                  <a:tcPr marL="41681" marR="41681" marT="41681" marB="41681" anchor="ctr"/>
                </a:tc>
                <a:tc>
                  <a:txBody>
                    <a:bodyPr/>
                    <a:lstStyle/>
                    <a:p>
                      <a:pPr marL="0" marR="0" lvl="0" indent="0" algn="ctr" defTabSz="914400" eaLnBrk="1" fontAlgn="auto" latinLnBrk="0" hangingPunct="1">
                        <a:lnSpc>
                          <a:spcPts val="1400"/>
                        </a:lnSpc>
                        <a:spcBef>
                          <a:spcPts val="0"/>
                        </a:spcBef>
                        <a:spcAft>
                          <a:spcPts val="0"/>
                        </a:spcAft>
                        <a:buClrTx/>
                        <a:buSzTx/>
                        <a:buFontTx/>
                        <a:buNone/>
                        <a:tabLst/>
                        <a:defRPr/>
                      </a:pPr>
                      <a:r>
                        <a:rPr lang="ru-RU" sz="1400" dirty="0" smtClean="0">
                          <a:solidFill>
                            <a:srgbClr val="002060"/>
                          </a:solidFill>
                          <a:effectLst/>
                          <a:latin typeface="+mn-lt"/>
                        </a:rPr>
                        <a:t>0.7 - 4 Å</a:t>
                      </a:r>
                      <a:endParaRPr lang="en-US" sz="1400" dirty="0" smtClean="0">
                        <a:solidFill>
                          <a:srgbClr val="002060"/>
                        </a:solidFill>
                        <a:effectLst/>
                        <a:latin typeface="+mn-lt"/>
                      </a:endParaRPr>
                    </a:p>
                    <a:p>
                      <a:pPr marL="0" marR="0" lvl="0" indent="0" algn="ctr" defTabSz="914400" eaLnBrk="1" fontAlgn="auto" latinLnBrk="0" hangingPunct="1">
                        <a:lnSpc>
                          <a:spcPts val="1400"/>
                        </a:lnSpc>
                        <a:spcBef>
                          <a:spcPts val="0"/>
                        </a:spcBef>
                        <a:spcAft>
                          <a:spcPts val="0"/>
                        </a:spcAft>
                        <a:buClrTx/>
                        <a:buSzTx/>
                        <a:buFontTx/>
                        <a:buNone/>
                        <a:tabLst/>
                        <a:defRPr/>
                      </a:pPr>
                      <a:r>
                        <a:rPr lang="ru-RU" sz="1400" dirty="0" smtClean="0">
                          <a:solidFill>
                            <a:srgbClr val="002060"/>
                          </a:solidFill>
                          <a:effectLst/>
                          <a:latin typeface="+mn-lt"/>
                        </a:rPr>
                        <a:t>1 - 16 Å</a:t>
                      </a:r>
                      <a:endParaRPr lang="ru-RU" sz="1400" dirty="0" smtClean="0">
                        <a:solidFill>
                          <a:srgbClr val="002060"/>
                        </a:solidFill>
                        <a:effectLst/>
                        <a:latin typeface="+mn-lt"/>
                        <a:ea typeface="Calibri" panose="020F0502020204030204" pitchFamily="34" charset="0"/>
                        <a:cs typeface="Times New Roman" panose="02020603050405020304" pitchFamily="18" charset="0"/>
                      </a:endParaRPr>
                    </a:p>
                  </a:txBody>
                  <a:tcPr marL="41681" marR="41681" marT="41681" marB="41681" anchor="ctr"/>
                </a:tc>
              </a:tr>
              <a:tr h="255109">
                <a:tc>
                  <a:txBody>
                    <a:bodyPr/>
                    <a:lstStyle/>
                    <a:p>
                      <a:pPr>
                        <a:lnSpc>
                          <a:spcPts val="1400"/>
                        </a:lnSpc>
                        <a:spcBef>
                          <a:spcPts val="0"/>
                        </a:spcBef>
                        <a:spcAft>
                          <a:spcPts val="0"/>
                        </a:spcAft>
                      </a:pPr>
                      <a:r>
                        <a:rPr lang="en-US" sz="1400" b="0" dirty="0">
                          <a:solidFill>
                            <a:srgbClr val="002060"/>
                          </a:solidFill>
                          <a:effectLst/>
                          <a:latin typeface="+mn-lt"/>
                        </a:rPr>
                        <a:t>Neutron flux at sample position</a:t>
                      </a:r>
                      <a:endParaRPr lang="ru-RU" sz="1400" b="0" dirty="0">
                        <a:solidFill>
                          <a:srgbClr val="002060"/>
                        </a:solidFill>
                        <a:effectLst/>
                        <a:latin typeface="+mn-lt"/>
                        <a:ea typeface="Calibri" panose="020F0502020204030204" pitchFamily="34" charset="0"/>
                        <a:cs typeface="Times New Roman" panose="02020603050405020304" pitchFamily="18" charset="0"/>
                      </a:endParaRPr>
                    </a:p>
                  </a:txBody>
                  <a:tcPr marL="41681" marR="41681" marT="41681" marB="41681" anchor="ctr"/>
                </a:tc>
                <a:tc>
                  <a:txBody>
                    <a:bodyPr/>
                    <a:lstStyle/>
                    <a:p>
                      <a:pPr algn="ctr">
                        <a:lnSpc>
                          <a:spcPts val="1400"/>
                        </a:lnSpc>
                        <a:spcBef>
                          <a:spcPts val="0"/>
                        </a:spcBef>
                        <a:spcAft>
                          <a:spcPts val="0"/>
                        </a:spcAft>
                      </a:pPr>
                      <a:r>
                        <a:rPr lang="en-US" sz="1400" dirty="0">
                          <a:solidFill>
                            <a:srgbClr val="002060"/>
                          </a:solidFill>
                          <a:effectLst/>
                          <a:latin typeface="+mn-lt"/>
                        </a:rPr>
                        <a:t>~</a:t>
                      </a:r>
                      <a:r>
                        <a:rPr lang="ru-RU" sz="1400" dirty="0">
                          <a:solidFill>
                            <a:srgbClr val="002060"/>
                          </a:solidFill>
                          <a:effectLst/>
                          <a:latin typeface="+mn-lt"/>
                        </a:rPr>
                        <a:t>1.3</a:t>
                      </a:r>
                      <a:r>
                        <a:rPr lang="en-US" sz="1400" dirty="0">
                          <a:solidFill>
                            <a:srgbClr val="002060"/>
                          </a:solidFill>
                          <a:effectLst/>
                          <a:latin typeface="+mn-lt"/>
                        </a:rPr>
                        <a:t>*</a:t>
                      </a:r>
                      <a:r>
                        <a:rPr lang="ru-RU" sz="1400" dirty="0">
                          <a:solidFill>
                            <a:srgbClr val="002060"/>
                          </a:solidFill>
                          <a:effectLst/>
                          <a:latin typeface="+mn-lt"/>
                        </a:rPr>
                        <a:t>1</a:t>
                      </a:r>
                      <a:r>
                        <a:rPr lang="en-US" sz="1400" dirty="0">
                          <a:solidFill>
                            <a:srgbClr val="002060"/>
                          </a:solidFill>
                          <a:effectLst/>
                          <a:latin typeface="+mn-lt"/>
                        </a:rPr>
                        <a:t>0</a:t>
                      </a:r>
                      <a:r>
                        <a:rPr lang="en-US" sz="1400" baseline="30000" dirty="0">
                          <a:solidFill>
                            <a:srgbClr val="002060"/>
                          </a:solidFill>
                          <a:effectLst/>
                          <a:latin typeface="+mn-lt"/>
                        </a:rPr>
                        <a:t>7</a:t>
                      </a:r>
                      <a:r>
                        <a:rPr lang="ru-RU" sz="1400" dirty="0">
                          <a:solidFill>
                            <a:srgbClr val="002060"/>
                          </a:solidFill>
                          <a:effectLst/>
                          <a:latin typeface="+mn-lt"/>
                        </a:rPr>
                        <a:t> n/cm</a:t>
                      </a:r>
                      <a:r>
                        <a:rPr lang="ru-RU" sz="1400" baseline="30000" dirty="0">
                          <a:solidFill>
                            <a:srgbClr val="002060"/>
                          </a:solidFill>
                          <a:effectLst/>
                          <a:latin typeface="+mn-lt"/>
                        </a:rPr>
                        <a:t>2</a:t>
                      </a:r>
                      <a:r>
                        <a:rPr lang="ru-RU" sz="1400" dirty="0">
                          <a:solidFill>
                            <a:srgbClr val="002060"/>
                          </a:solidFill>
                          <a:effectLst/>
                          <a:latin typeface="+mn-lt"/>
                        </a:rPr>
                        <a:t>/s</a:t>
                      </a:r>
                      <a:endParaRPr lang="ru-RU" sz="1400" dirty="0">
                        <a:solidFill>
                          <a:srgbClr val="002060"/>
                        </a:solidFill>
                        <a:effectLst/>
                        <a:latin typeface="+mn-lt"/>
                        <a:ea typeface="Calibri" panose="020F0502020204030204" pitchFamily="34" charset="0"/>
                        <a:cs typeface="Times New Roman" panose="02020603050405020304" pitchFamily="18" charset="0"/>
                      </a:endParaRPr>
                    </a:p>
                  </a:txBody>
                  <a:tcPr marL="41681" marR="41681" marT="41681" marB="41681" anchor="ctr"/>
                </a:tc>
              </a:tr>
              <a:tr h="255109">
                <a:tc>
                  <a:txBody>
                    <a:bodyPr/>
                    <a:lstStyle/>
                    <a:p>
                      <a:pPr>
                        <a:lnSpc>
                          <a:spcPts val="1400"/>
                        </a:lnSpc>
                        <a:spcBef>
                          <a:spcPts val="0"/>
                        </a:spcBef>
                        <a:spcAft>
                          <a:spcPts val="0"/>
                        </a:spcAft>
                      </a:pPr>
                      <a:r>
                        <a:rPr lang="ru-RU" sz="1400" b="0" dirty="0" err="1">
                          <a:solidFill>
                            <a:srgbClr val="002060"/>
                          </a:solidFill>
                          <a:effectLst/>
                          <a:latin typeface="+mn-lt"/>
                        </a:rPr>
                        <a:t>Standard</a:t>
                      </a:r>
                      <a:r>
                        <a:rPr lang="ru-RU" sz="1400" b="0" dirty="0">
                          <a:solidFill>
                            <a:srgbClr val="002060"/>
                          </a:solidFill>
                          <a:effectLst/>
                          <a:latin typeface="+mn-lt"/>
                        </a:rPr>
                        <a:t> </a:t>
                      </a:r>
                      <a:r>
                        <a:rPr lang="ru-RU" sz="1400" b="0" dirty="0" err="1">
                          <a:solidFill>
                            <a:srgbClr val="002060"/>
                          </a:solidFill>
                          <a:effectLst/>
                          <a:latin typeface="+mn-lt"/>
                        </a:rPr>
                        <a:t>sample</a:t>
                      </a:r>
                      <a:r>
                        <a:rPr lang="ru-RU" sz="1400" b="0" dirty="0">
                          <a:solidFill>
                            <a:srgbClr val="002060"/>
                          </a:solidFill>
                          <a:effectLst/>
                          <a:latin typeface="+mn-lt"/>
                        </a:rPr>
                        <a:t> </a:t>
                      </a:r>
                      <a:r>
                        <a:rPr lang="ru-RU" sz="1400" b="0" dirty="0" err="1">
                          <a:solidFill>
                            <a:srgbClr val="002060"/>
                          </a:solidFill>
                          <a:effectLst/>
                          <a:latin typeface="+mn-lt"/>
                        </a:rPr>
                        <a:t>volume</a:t>
                      </a:r>
                      <a:endParaRPr lang="ru-RU" sz="1400" b="0" dirty="0">
                        <a:solidFill>
                          <a:srgbClr val="002060"/>
                        </a:solidFill>
                        <a:effectLst/>
                        <a:latin typeface="+mn-lt"/>
                        <a:ea typeface="Calibri" panose="020F0502020204030204" pitchFamily="34" charset="0"/>
                        <a:cs typeface="Times New Roman" panose="02020603050405020304" pitchFamily="18" charset="0"/>
                      </a:endParaRPr>
                    </a:p>
                  </a:txBody>
                  <a:tcPr marL="41681" marR="41681" marT="41681" marB="41681" anchor="ctr"/>
                </a:tc>
                <a:tc>
                  <a:txBody>
                    <a:bodyPr/>
                    <a:lstStyle/>
                    <a:p>
                      <a:pPr algn="ctr">
                        <a:lnSpc>
                          <a:spcPts val="1400"/>
                        </a:lnSpc>
                        <a:spcBef>
                          <a:spcPts val="0"/>
                        </a:spcBef>
                        <a:spcAft>
                          <a:spcPts val="0"/>
                        </a:spcAft>
                      </a:pPr>
                      <a:r>
                        <a:rPr lang="ru-RU" sz="1400" dirty="0">
                          <a:solidFill>
                            <a:srgbClr val="002060"/>
                          </a:solidFill>
                          <a:effectLst/>
                          <a:latin typeface="+mn-lt"/>
                        </a:rPr>
                        <a:t>~ </a:t>
                      </a:r>
                      <a:r>
                        <a:rPr lang="en-US" sz="1400" dirty="0">
                          <a:solidFill>
                            <a:srgbClr val="002060"/>
                          </a:solidFill>
                          <a:effectLst/>
                          <a:latin typeface="+mn-lt"/>
                        </a:rPr>
                        <a:t>1</a:t>
                      </a:r>
                      <a:r>
                        <a:rPr lang="ru-RU" sz="1400" dirty="0">
                          <a:solidFill>
                            <a:srgbClr val="002060"/>
                          </a:solidFill>
                          <a:effectLst/>
                          <a:latin typeface="+mn-lt"/>
                        </a:rPr>
                        <a:t> cm</a:t>
                      </a:r>
                      <a:r>
                        <a:rPr lang="ru-RU" sz="1400" baseline="30000" dirty="0">
                          <a:solidFill>
                            <a:srgbClr val="002060"/>
                          </a:solidFill>
                          <a:effectLst/>
                          <a:latin typeface="+mn-lt"/>
                        </a:rPr>
                        <a:t>3</a:t>
                      </a:r>
                      <a:endParaRPr lang="ru-RU" sz="1400" dirty="0">
                        <a:solidFill>
                          <a:srgbClr val="002060"/>
                        </a:solidFill>
                        <a:effectLst/>
                        <a:latin typeface="+mn-lt"/>
                        <a:ea typeface="Calibri" panose="020F0502020204030204" pitchFamily="34" charset="0"/>
                        <a:cs typeface="Times New Roman" panose="02020603050405020304" pitchFamily="18" charset="0"/>
                      </a:endParaRPr>
                    </a:p>
                  </a:txBody>
                  <a:tcPr marL="41681" marR="41681" marT="41681" marB="41681" anchor="ctr"/>
                </a:tc>
              </a:tr>
              <a:tr h="381064">
                <a:tc>
                  <a:txBody>
                    <a:bodyPr/>
                    <a:lstStyle/>
                    <a:p>
                      <a:pPr>
                        <a:lnSpc>
                          <a:spcPts val="1400"/>
                        </a:lnSpc>
                        <a:spcBef>
                          <a:spcPts val="0"/>
                        </a:spcBef>
                        <a:spcAft>
                          <a:spcPts val="0"/>
                        </a:spcAft>
                      </a:pPr>
                      <a:r>
                        <a:rPr lang="en-US" sz="1400" b="0" dirty="0">
                          <a:solidFill>
                            <a:srgbClr val="002060"/>
                          </a:solidFill>
                          <a:effectLst/>
                          <a:latin typeface="+mn-lt"/>
                        </a:rPr>
                        <a:t>Resolution (</a:t>
                      </a:r>
                      <a:r>
                        <a:rPr lang="ru-RU" sz="1400" b="0" dirty="0">
                          <a:solidFill>
                            <a:srgbClr val="002060"/>
                          </a:solidFill>
                          <a:effectLst/>
                          <a:latin typeface="+mn-lt"/>
                        </a:rPr>
                        <a:t>Δ</a:t>
                      </a:r>
                      <a:r>
                        <a:rPr lang="en-US" sz="1400" b="0" dirty="0">
                          <a:solidFill>
                            <a:srgbClr val="002060"/>
                          </a:solidFill>
                          <a:effectLst/>
                          <a:latin typeface="+mn-lt"/>
                        </a:rPr>
                        <a:t>d/d) for </a:t>
                      </a:r>
                      <a:endParaRPr lang="en-US" sz="1400" b="0" dirty="0" smtClean="0">
                        <a:solidFill>
                          <a:srgbClr val="002060"/>
                        </a:solidFill>
                        <a:effectLst/>
                        <a:latin typeface="+mn-lt"/>
                      </a:endParaRPr>
                    </a:p>
                    <a:p>
                      <a:pPr>
                        <a:lnSpc>
                          <a:spcPts val="1400"/>
                        </a:lnSpc>
                        <a:spcBef>
                          <a:spcPts val="0"/>
                        </a:spcBef>
                        <a:spcAft>
                          <a:spcPts val="0"/>
                        </a:spcAft>
                      </a:pPr>
                      <a:r>
                        <a:rPr lang="en-US" sz="1400" b="0" dirty="0" smtClean="0">
                          <a:solidFill>
                            <a:srgbClr val="002060"/>
                          </a:solidFill>
                          <a:effectLst/>
                          <a:latin typeface="+mn-lt"/>
                        </a:rPr>
                        <a:t>2</a:t>
                      </a:r>
                      <a:r>
                        <a:rPr lang="ru-RU" sz="1400" b="0" dirty="0">
                          <a:solidFill>
                            <a:srgbClr val="002060"/>
                          </a:solidFill>
                          <a:effectLst/>
                          <a:latin typeface="+mn-lt"/>
                        </a:rPr>
                        <a:t>θ</a:t>
                      </a:r>
                      <a:r>
                        <a:rPr lang="en-US" sz="1400" b="0" dirty="0">
                          <a:solidFill>
                            <a:srgbClr val="002060"/>
                          </a:solidFill>
                          <a:effectLst/>
                          <a:latin typeface="+mn-lt"/>
                        </a:rPr>
                        <a:t> = 152°, d = 2 Å</a:t>
                      </a:r>
                      <a:endParaRPr lang="ru-RU" sz="1400" b="0" dirty="0">
                        <a:solidFill>
                          <a:srgbClr val="002060"/>
                        </a:solidFill>
                        <a:effectLst/>
                        <a:latin typeface="+mn-lt"/>
                        <a:ea typeface="Calibri" panose="020F0502020204030204" pitchFamily="34" charset="0"/>
                        <a:cs typeface="Times New Roman" panose="02020603050405020304" pitchFamily="18" charset="0"/>
                      </a:endParaRPr>
                    </a:p>
                  </a:txBody>
                  <a:tcPr marL="41681" marR="41681" marT="41681" marB="41681" anchor="ctr"/>
                </a:tc>
                <a:tc>
                  <a:txBody>
                    <a:bodyPr/>
                    <a:lstStyle/>
                    <a:p>
                      <a:pPr algn="ctr">
                        <a:lnSpc>
                          <a:spcPts val="1400"/>
                        </a:lnSpc>
                        <a:spcBef>
                          <a:spcPts val="0"/>
                        </a:spcBef>
                        <a:spcAft>
                          <a:spcPts val="0"/>
                        </a:spcAft>
                      </a:pPr>
                      <a:r>
                        <a:rPr lang="ru-RU" sz="1400" dirty="0">
                          <a:solidFill>
                            <a:srgbClr val="002060"/>
                          </a:solidFill>
                          <a:effectLst/>
                          <a:latin typeface="+mn-lt"/>
                        </a:rPr>
                        <a:t>~ 0.001</a:t>
                      </a:r>
                      <a:endParaRPr lang="ru-RU" sz="1400" dirty="0">
                        <a:solidFill>
                          <a:srgbClr val="002060"/>
                        </a:solidFill>
                        <a:effectLst/>
                        <a:latin typeface="+mn-lt"/>
                        <a:ea typeface="Calibri" panose="020F0502020204030204" pitchFamily="34" charset="0"/>
                        <a:cs typeface="Times New Roman" panose="02020603050405020304" pitchFamily="18" charset="0"/>
                      </a:endParaRPr>
                    </a:p>
                  </a:txBody>
                  <a:tcPr marL="41681" marR="41681" marT="41681" marB="41681" anchor="ctr"/>
                </a:tc>
              </a:tr>
            </a:tbl>
          </a:graphicData>
        </a:graphic>
      </p:graphicFrame>
      <p:sp>
        <p:nvSpPr>
          <p:cNvPr id="2" name="Прямоугольник 1"/>
          <p:cNvSpPr/>
          <p:nvPr/>
        </p:nvSpPr>
        <p:spPr>
          <a:xfrm>
            <a:off x="330618" y="3717032"/>
            <a:ext cx="3000334" cy="2462213"/>
          </a:xfrm>
          <a:prstGeom prst="rect">
            <a:avLst/>
          </a:prstGeom>
        </p:spPr>
        <p:txBody>
          <a:bodyPr wrap="square">
            <a:spAutoFit/>
          </a:bodyPr>
          <a:lstStyle/>
          <a:p>
            <a:r>
              <a:rPr lang="en-US" sz="1400" b="1" dirty="0">
                <a:solidFill>
                  <a:srgbClr val="000090"/>
                </a:solidFill>
                <a:latin typeface="Arial" panose="020B0604020202020204" pitchFamily="34" charset="0"/>
                <a:ea typeface="Gungsuh"/>
                <a:cs typeface="Arial" panose="020B0604020202020204" pitchFamily="34" charset="0"/>
              </a:rPr>
              <a:t>Sample environment </a:t>
            </a:r>
            <a:r>
              <a:rPr lang="en-US" sz="1400" b="1" dirty="0" smtClean="0">
                <a:solidFill>
                  <a:srgbClr val="000090"/>
                </a:solidFill>
                <a:latin typeface="Arial" panose="020B0604020202020204" pitchFamily="34" charset="0"/>
                <a:ea typeface="Gungsuh"/>
                <a:cs typeface="Arial" panose="020B0604020202020204" pitchFamily="34" charset="0"/>
              </a:rPr>
              <a:t>equipment:</a:t>
            </a:r>
            <a:endParaRPr lang="en-US" sz="1400" b="1" dirty="0">
              <a:solidFill>
                <a:srgbClr val="000090"/>
              </a:solidFill>
              <a:latin typeface="Arial" panose="020B0604020202020204" pitchFamily="34" charset="0"/>
              <a:ea typeface="Gungsuh"/>
              <a:cs typeface="Arial" panose="020B0604020202020204" pitchFamily="34" charset="0"/>
            </a:endParaRPr>
          </a:p>
          <a:p>
            <a:pPr marL="285750" indent="-285750">
              <a:buClr>
                <a:srgbClr val="FF0000"/>
              </a:buClr>
              <a:buFont typeface="Wingdings" panose="05000000000000000000" pitchFamily="2" charset="2"/>
              <a:buChar char="§"/>
            </a:pPr>
            <a:r>
              <a:rPr lang="en-US" sz="1400" dirty="0" smtClean="0">
                <a:solidFill>
                  <a:srgbClr val="000090"/>
                </a:solidFill>
                <a:latin typeface="Arial" panose="020B0604020202020204" pitchFamily="34" charset="0"/>
                <a:ea typeface="Gungsuh"/>
                <a:cs typeface="Arial" panose="020B0604020202020204" pitchFamily="34" charset="0"/>
              </a:rPr>
              <a:t>Air </a:t>
            </a:r>
            <a:r>
              <a:rPr lang="en-US" sz="1400" dirty="0">
                <a:solidFill>
                  <a:srgbClr val="000090"/>
                </a:solidFill>
                <a:latin typeface="Arial" panose="020B0604020202020204" pitchFamily="34" charset="0"/>
                <a:ea typeface="Gungsuh"/>
                <a:cs typeface="Arial" panose="020B0604020202020204" pitchFamily="34" charset="0"/>
              </a:rPr>
              <a:t>furnace (from RT up to 1300</a:t>
            </a:r>
            <a:r>
              <a:rPr lang="en-US" sz="1400" dirty="0">
                <a:solidFill>
                  <a:srgbClr val="000090"/>
                </a:solidFill>
                <a:latin typeface="Arial" panose="020B0604020202020204" pitchFamily="34" charset="0"/>
                <a:ea typeface="Gungsuh"/>
                <a:cs typeface="Arial" panose="020B0604020202020204" pitchFamily="34" charset="0"/>
                <a:sym typeface="Symbol" panose="05050102010706020507" pitchFamily="18" charset="2"/>
              </a:rPr>
              <a:t></a:t>
            </a:r>
            <a:r>
              <a:rPr lang="en-US" sz="1400" dirty="0">
                <a:solidFill>
                  <a:srgbClr val="000090"/>
                </a:solidFill>
                <a:latin typeface="Arial" panose="020B0604020202020204" pitchFamily="34" charset="0"/>
                <a:ea typeface="Gungsuh"/>
                <a:cs typeface="Arial" panose="020B0604020202020204" pitchFamily="34" charset="0"/>
              </a:rPr>
              <a:t>С</a:t>
            </a:r>
            <a:r>
              <a:rPr lang="en-US" sz="1400" dirty="0" smtClean="0">
                <a:solidFill>
                  <a:srgbClr val="000090"/>
                </a:solidFill>
                <a:latin typeface="Arial" panose="020B0604020202020204" pitchFamily="34" charset="0"/>
                <a:ea typeface="Gungsuh"/>
                <a:cs typeface="Arial" panose="020B0604020202020204" pitchFamily="34" charset="0"/>
              </a:rPr>
              <a:t>);</a:t>
            </a:r>
            <a:endParaRPr lang="en-US" sz="1400" dirty="0">
              <a:solidFill>
                <a:srgbClr val="000090"/>
              </a:solidFill>
              <a:latin typeface="Arial" panose="020B0604020202020204" pitchFamily="34" charset="0"/>
              <a:ea typeface="Gungsuh"/>
              <a:cs typeface="Arial" panose="020B0604020202020204" pitchFamily="34" charset="0"/>
            </a:endParaRPr>
          </a:p>
          <a:p>
            <a:pPr marL="285750" indent="-285750">
              <a:buClr>
                <a:srgbClr val="FF0000"/>
              </a:buClr>
              <a:buFont typeface="Wingdings" panose="05000000000000000000" pitchFamily="2" charset="2"/>
              <a:buChar char="§"/>
            </a:pPr>
            <a:r>
              <a:rPr lang="en-US" sz="1400" dirty="0" smtClean="0">
                <a:solidFill>
                  <a:srgbClr val="000090"/>
                </a:solidFill>
                <a:latin typeface="Arial" panose="020B0604020202020204" pitchFamily="34" charset="0"/>
                <a:ea typeface="Gungsuh"/>
                <a:cs typeface="Arial" panose="020B0604020202020204" pitchFamily="34" charset="0"/>
              </a:rPr>
              <a:t>Vacuum </a:t>
            </a:r>
            <a:r>
              <a:rPr lang="en-US" sz="1400" dirty="0">
                <a:solidFill>
                  <a:srgbClr val="000090"/>
                </a:solidFill>
                <a:latin typeface="Arial" panose="020B0604020202020204" pitchFamily="34" charset="0"/>
                <a:ea typeface="Gungsuh"/>
                <a:cs typeface="Arial" panose="020B0604020202020204" pitchFamily="34" charset="0"/>
              </a:rPr>
              <a:t>furnace (from RT up to 950</a:t>
            </a:r>
            <a:r>
              <a:rPr lang="en-US" sz="1400" dirty="0">
                <a:solidFill>
                  <a:srgbClr val="000090"/>
                </a:solidFill>
                <a:latin typeface="Arial" panose="020B0604020202020204" pitchFamily="34" charset="0"/>
                <a:ea typeface="Gungsuh"/>
                <a:cs typeface="Arial" panose="020B0604020202020204" pitchFamily="34" charset="0"/>
                <a:sym typeface="Symbol" panose="05050102010706020507" pitchFamily="18" charset="2"/>
              </a:rPr>
              <a:t></a:t>
            </a:r>
            <a:r>
              <a:rPr lang="en-US" sz="1400" dirty="0">
                <a:solidFill>
                  <a:srgbClr val="000090"/>
                </a:solidFill>
                <a:latin typeface="Arial" panose="020B0604020202020204" pitchFamily="34" charset="0"/>
                <a:ea typeface="Gungsuh"/>
                <a:cs typeface="Arial" panose="020B0604020202020204" pitchFamily="34" charset="0"/>
              </a:rPr>
              <a:t>С</a:t>
            </a:r>
            <a:r>
              <a:rPr lang="en-US" sz="1400" dirty="0" smtClean="0">
                <a:solidFill>
                  <a:srgbClr val="000090"/>
                </a:solidFill>
                <a:latin typeface="Arial" panose="020B0604020202020204" pitchFamily="34" charset="0"/>
                <a:ea typeface="Gungsuh"/>
                <a:cs typeface="Arial" panose="020B0604020202020204" pitchFamily="34" charset="0"/>
              </a:rPr>
              <a:t>);</a:t>
            </a:r>
          </a:p>
          <a:p>
            <a:pPr marL="285750" indent="-285750">
              <a:buClr>
                <a:srgbClr val="FF0000"/>
              </a:buClr>
              <a:buFont typeface="Wingdings" panose="05000000000000000000" pitchFamily="2" charset="2"/>
              <a:buChar char="§"/>
            </a:pPr>
            <a:r>
              <a:rPr lang="en-US" sz="1400" dirty="0" smtClean="0">
                <a:solidFill>
                  <a:srgbClr val="000090"/>
                </a:solidFill>
                <a:latin typeface="Arial" panose="020B0604020202020204" pitchFamily="34" charset="0"/>
                <a:ea typeface="Gungsuh"/>
                <a:cs typeface="Arial" panose="020B0604020202020204" pitchFamily="34" charset="0"/>
              </a:rPr>
              <a:t>Closed-cycle </a:t>
            </a:r>
            <a:r>
              <a:rPr lang="en-US" sz="1400" dirty="0">
                <a:solidFill>
                  <a:srgbClr val="000090"/>
                </a:solidFill>
                <a:latin typeface="Arial" panose="020B0604020202020204" pitchFamily="34" charset="0"/>
                <a:ea typeface="Gungsuh"/>
                <a:cs typeface="Arial" panose="020B0604020202020204" pitchFamily="34" charset="0"/>
              </a:rPr>
              <a:t>helium refrigerator (from RT down to 2.4 К</a:t>
            </a:r>
            <a:r>
              <a:rPr lang="en-US" sz="1400" dirty="0" smtClean="0">
                <a:solidFill>
                  <a:srgbClr val="000090"/>
                </a:solidFill>
                <a:latin typeface="Arial" panose="020B0604020202020204" pitchFamily="34" charset="0"/>
                <a:ea typeface="Gungsuh"/>
                <a:cs typeface="Arial" panose="020B0604020202020204" pitchFamily="34" charset="0"/>
              </a:rPr>
              <a:t>);</a:t>
            </a:r>
          </a:p>
          <a:p>
            <a:pPr marL="285750" indent="-285750">
              <a:buClr>
                <a:srgbClr val="FF0000"/>
              </a:buClr>
              <a:buFont typeface="Wingdings" panose="05000000000000000000" pitchFamily="2" charset="2"/>
              <a:buChar char="§"/>
            </a:pPr>
            <a:r>
              <a:rPr lang="en-US" sz="1400" dirty="0" smtClean="0">
                <a:solidFill>
                  <a:srgbClr val="000090"/>
                </a:solidFill>
                <a:latin typeface="Arial" panose="020B0604020202020204" pitchFamily="34" charset="0"/>
                <a:ea typeface="Gungsuh"/>
                <a:cs typeface="Arial" panose="020B0604020202020204" pitchFamily="34" charset="0"/>
              </a:rPr>
              <a:t>Closed-cycle </a:t>
            </a:r>
            <a:r>
              <a:rPr lang="en-US" sz="1400" dirty="0">
                <a:solidFill>
                  <a:srgbClr val="000090"/>
                </a:solidFill>
                <a:latin typeface="Arial" panose="020B0604020202020204" pitchFamily="34" charset="0"/>
                <a:ea typeface="Gungsuh"/>
                <a:cs typeface="Arial" panose="020B0604020202020204" pitchFamily="34" charset="0"/>
              </a:rPr>
              <a:t>helium refrigerator (from 500</a:t>
            </a:r>
            <a:r>
              <a:rPr lang="en-US" sz="1400" dirty="0">
                <a:solidFill>
                  <a:srgbClr val="000090"/>
                </a:solidFill>
                <a:latin typeface="Arial" panose="020B0604020202020204" pitchFamily="34" charset="0"/>
                <a:ea typeface="Gungsuh"/>
                <a:cs typeface="Arial" panose="020B0604020202020204" pitchFamily="34" charset="0"/>
                <a:sym typeface="Symbol" panose="05050102010706020507" pitchFamily="18" charset="2"/>
              </a:rPr>
              <a:t></a:t>
            </a:r>
            <a:r>
              <a:rPr lang="en-US" sz="1400" dirty="0">
                <a:solidFill>
                  <a:srgbClr val="000090"/>
                </a:solidFill>
                <a:latin typeface="Arial" panose="020B0604020202020204" pitchFamily="34" charset="0"/>
                <a:ea typeface="Gungsuh"/>
                <a:cs typeface="Arial" panose="020B0604020202020204" pitchFamily="34" charset="0"/>
              </a:rPr>
              <a:t>С down to 10 К</a:t>
            </a:r>
            <a:r>
              <a:rPr lang="en-US" sz="1400" dirty="0" smtClean="0">
                <a:solidFill>
                  <a:srgbClr val="000090"/>
                </a:solidFill>
                <a:latin typeface="Arial" panose="020B0604020202020204" pitchFamily="34" charset="0"/>
                <a:ea typeface="Gungsuh"/>
                <a:cs typeface="Arial" panose="020B0604020202020204" pitchFamily="34" charset="0"/>
              </a:rPr>
              <a:t>);</a:t>
            </a:r>
          </a:p>
          <a:p>
            <a:pPr marL="285750" indent="-285750">
              <a:buClr>
                <a:srgbClr val="FF0000"/>
              </a:buClr>
              <a:buFont typeface="Wingdings" panose="05000000000000000000" pitchFamily="2" charset="2"/>
              <a:buChar char="§"/>
            </a:pPr>
            <a:r>
              <a:rPr lang="en-US" sz="1400" dirty="0" smtClean="0">
                <a:solidFill>
                  <a:srgbClr val="000090"/>
                </a:solidFill>
                <a:latin typeface="Arial" panose="020B0604020202020204" pitchFamily="34" charset="0"/>
                <a:ea typeface="Gungsuh"/>
                <a:cs typeface="Arial" panose="020B0604020202020204" pitchFamily="34" charset="0"/>
              </a:rPr>
              <a:t>Electromagnet </a:t>
            </a:r>
            <a:r>
              <a:rPr lang="en-US" sz="1400" dirty="0">
                <a:solidFill>
                  <a:srgbClr val="000090"/>
                </a:solidFill>
                <a:latin typeface="Arial" panose="020B0604020202020204" pitchFamily="34" charset="0"/>
                <a:ea typeface="Gungsuh"/>
                <a:cs typeface="Arial" panose="020B0604020202020204" pitchFamily="34" charset="0"/>
              </a:rPr>
              <a:t>(up to 0.95 T</a:t>
            </a:r>
            <a:r>
              <a:rPr lang="en-US" sz="1400" dirty="0" smtClean="0">
                <a:solidFill>
                  <a:srgbClr val="000090"/>
                </a:solidFill>
                <a:latin typeface="Arial" panose="020B0604020202020204" pitchFamily="34" charset="0"/>
                <a:ea typeface="Gungsuh"/>
                <a:cs typeface="Arial" panose="020B0604020202020204" pitchFamily="34" charset="0"/>
              </a:rPr>
              <a:t>);</a:t>
            </a:r>
            <a:endParaRPr lang="en-US" sz="1400" dirty="0">
              <a:solidFill>
                <a:srgbClr val="000090"/>
              </a:solidFill>
              <a:latin typeface="Arial" panose="020B0604020202020204" pitchFamily="34" charset="0"/>
              <a:ea typeface="Gungsuh"/>
              <a:cs typeface="Arial" panose="020B0604020202020204" pitchFamily="34" charset="0"/>
            </a:endParaRPr>
          </a:p>
          <a:p>
            <a:pPr marL="285750" indent="-285750">
              <a:buClr>
                <a:srgbClr val="FF0000"/>
              </a:buClr>
              <a:buFont typeface="Wingdings" panose="05000000000000000000" pitchFamily="2" charset="2"/>
              <a:buChar char="§"/>
            </a:pPr>
            <a:r>
              <a:rPr lang="en-US" sz="1400" dirty="0" smtClean="0">
                <a:solidFill>
                  <a:srgbClr val="000090"/>
                </a:solidFill>
                <a:latin typeface="Arial" panose="020B0604020202020204" pitchFamily="34" charset="0"/>
                <a:ea typeface="Gungsuh"/>
                <a:cs typeface="Arial" panose="020B0604020202020204" pitchFamily="34" charset="0"/>
              </a:rPr>
              <a:t>Goniometer GKS-100</a:t>
            </a:r>
            <a:r>
              <a:rPr lang="en-US" sz="1400" dirty="0">
                <a:solidFill>
                  <a:srgbClr val="000090"/>
                </a:solidFill>
                <a:latin typeface="Arial" panose="020B0604020202020204" pitchFamily="34" charset="0"/>
                <a:ea typeface="Gungsuh"/>
                <a:cs typeface="Arial" panose="020B0604020202020204" pitchFamily="34" charset="0"/>
              </a:rPr>
              <a:t>.</a:t>
            </a:r>
            <a:endParaRPr lang="ru-RU" sz="1400" dirty="0">
              <a:solidFill>
                <a:srgbClr val="000090"/>
              </a:solidFill>
              <a:latin typeface="Arial" panose="020B0604020202020204" pitchFamily="34" charset="0"/>
              <a:ea typeface="Gungsuh"/>
              <a:cs typeface="Arial" panose="020B0604020202020204" pitchFamily="34" charset="0"/>
            </a:endParaRPr>
          </a:p>
        </p:txBody>
      </p:sp>
    </p:spTree>
    <p:extLst>
      <p:ext uri="{BB962C8B-B14F-4D97-AF65-F5344CB8AC3E}">
        <p14:creationId xmlns:p14="http://schemas.microsoft.com/office/powerpoint/2010/main" val="415238279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Прямоугольник 60"/>
          <p:cNvSpPr>
            <a:spLocks noChangeArrowheads="1"/>
          </p:cNvSpPr>
          <p:nvPr/>
        </p:nvSpPr>
        <p:spPr bwMode="auto">
          <a:xfrm>
            <a:off x="2411760" y="31882"/>
            <a:ext cx="4318233" cy="503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ts val="1600"/>
              </a:lnSpc>
              <a:spcBef>
                <a:spcPct val="0"/>
              </a:spcBef>
              <a:buFontTx/>
              <a:buNone/>
            </a:pPr>
            <a:r>
              <a:rPr lang="en-US" altLang="ru-RU" sz="1800" b="1" dirty="0" err="1">
                <a:solidFill>
                  <a:srgbClr val="000090"/>
                </a:solidFill>
                <a:latin typeface="+mn-lt"/>
                <a:cs typeface="Arial" panose="020B0604020202020204" pitchFamily="34" charset="0"/>
              </a:rPr>
              <a:t>YuMO</a:t>
            </a:r>
            <a:endParaRPr lang="en-US" altLang="ru-RU" sz="1800" b="1" dirty="0">
              <a:solidFill>
                <a:srgbClr val="000090"/>
              </a:solidFill>
              <a:latin typeface="+mn-lt"/>
              <a:cs typeface="Arial" panose="020B0604020202020204" pitchFamily="34" charset="0"/>
            </a:endParaRPr>
          </a:p>
          <a:p>
            <a:pPr algn="ctr" eaLnBrk="1" hangingPunct="1">
              <a:lnSpc>
                <a:spcPts val="1600"/>
              </a:lnSpc>
              <a:spcBef>
                <a:spcPct val="0"/>
              </a:spcBef>
              <a:buFontTx/>
              <a:buNone/>
            </a:pPr>
            <a:r>
              <a:rPr lang="en-US" altLang="ru-RU" sz="1800" b="1" dirty="0" smtClean="0">
                <a:solidFill>
                  <a:srgbClr val="000090"/>
                </a:solidFill>
                <a:latin typeface="+mn-lt"/>
                <a:cs typeface="Arial" panose="020B0604020202020204" pitchFamily="34" charset="0"/>
              </a:rPr>
              <a:t>Small Angle Neutron Scattering setup</a:t>
            </a:r>
            <a:endParaRPr lang="en-US" altLang="ru-RU" sz="1800" b="1" dirty="0">
              <a:solidFill>
                <a:srgbClr val="000090"/>
              </a:solidFill>
              <a:latin typeface="+mn-lt"/>
              <a:cs typeface="Arial" panose="020B0604020202020204" pitchFamily="34" charset="0"/>
            </a:endParaRPr>
          </a:p>
        </p:txBody>
      </p:sp>
      <p:pic>
        <p:nvPicPr>
          <p:cNvPr id="26" name="Рисунок 2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51520" y="631930"/>
            <a:ext cx="2160240" cy="2110363"/>
          </a:xfrm>
          <a:prstGeom prst="rect">
            <a:avLst/>
          </a:prstGeom>
        </p:spPr>
      </p:pic>
      <p:graphicFrame>
        <p:nvGraphicFramePr>
          <p:cNvPr id="45" name="Таблица 44"/>
          <p:cNvGraphicFramePr>
            <a:graphicFrameLocks noGrp="1"/>
          </p:cNvGraphicFramePr>
          <p:nvPr>
            <p:extLst>
              <p:ext uri="{D42A27DB-BD31-4B8C-83A1-F6EECF244321}">
                <p14:modId xmlns:p14="http://schemas.microsoft.com/office/powerpoint/2010/main" val="961642662"/>
              </p:ext>
            </p:extLst>
          </p:nvPr>
        </p:nvGraphicFramePr>
        <p:xfrm>
          <a:off x="2831804" y="601882"/>
          <a:ext cx="6132684" cy="5413376"/>
        </p:xfrm>
        <a:graphic>
          <a:graphicData uri="http://schemas.openxmlformats.org/drawingml/2006/table">
            <a:tbl>
              <a:tblPr firstRow="1" bandRow="1">
                <a:tableStyleId>{3B4B98B0-60AC-42C2-AFA5-B58CD77FA1E5}</a:tableStyleId>
              </a:tblPr>
              <a:tblGrid>
                <a:gridCol w="3134933"/>
                <a:gridCol w="2997751"/>
              </a:tblGrid>
              <a:tr h="267375">
                <a:tc gridSpan="2">
                  <a:txBody>
                    <a:bodyPr/>
                    <a:lstStyle/>
                    <a:p>
                      <a:pPr>
                        <a:lnSpc>
                          <a:spcPts val="1200"/>
                        </a:lnSpc>
                        <a:spcBef>
                          <a:spcPts val="0"/>
                        </a:spcBef>
                        <a:spcAft>
                          <a:spcPts val="0"/>
                        </a:spcAft>
                      </a:pPr>
                      <a:r>
                        <a:rPr lang="en-US" sz="1400" b="1" baseline="0" dirty="0" smtClean="0">
                          <a:solidFill>
                            <a:srgbClr val="002060"/>
                          </a:solidFill>
                          <a:latin typeface="+mn-lt"/>
                          <a:cs typeface="Tahoma" pitchFamily="34" charset="0"/>
                        </a:rPr>
                        <a:t>Parameters</a:t>
                      </a:r>
                    </a:p>
                  </a:txBody>
                  <a:tcPr marL="68580" marR="68580" marT="60960" marB="60960">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ru-RU" sz="1400" b="0" kern="1200" dirty="0" smtClean="0">
                        <a:solidFill>
                          <a:schemeClr val="tx1"/>
                        </a:solidFill>
                        <a:effectLst/>
                        <a:latin typeface="Verdana" pitchFamily="34" charset="0"/>
                        <a:ea typeface="+mn-ea"/>
                        <a:cs typeface="Tahoma" pitchFamily="34" charset="0"/>
                      </a:endParaRPr>
                    </a:p>
                  </a:txBody>
                  <a:tcPr marL="68580" marR="68580" marT="60960" marB="60960">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tcPr>
                </a:tc>
              </a:tr>
              <a:tr h="267375">
                <a:tc>
                  <a:txBody>
                    <a:bodyPr/>
                    <a:lstStyle/>
                    <a:p>
                      <a:pPr>
                        <a:lnSpc>
                          <a:spcPts val="1200"/>
                        </a:lnSpc>
                        <a:spcBef>
                          <a:spcPts val="0"/>
                        </a:spcBef>
                        <a:spcAft>
                          <a:spcPts val="0"/>
                        </a:spcAft>
                      </a:pPr>
                      <a:r>
                        <a:rPr lang="en-US" sz="1400" b="0" dirty="0" smtClean="0">
                          <a:solidFill>
                            <a:srgbClr val="002060"/>
                          </a:solidFill>
                          <a:latin typeface="+mn-lt"/>
                        </a:rPr>
                        <a:t>Flux on the</a:t>
                      </a:r>
                      <a:r>
                        <a:rPr lang="en-US" sz="1400" b="0" baseline="0" dirty="0" smtClean="0">
                          <a:solidFill>
                            <a:srgbClr val="002060"/>
                          </a:solidFill>
                          <a:latin typeface="+mn-lt"/>
                        </a:rPr>
                        <a:t> sample (thermal neutrons)</a:t>
                      </a:r>
                      <a:endParaRPr lang="en-US" sz="1400" b="0" baseline="0" dirty="0" smtClean="0">
                        <a:solidFill>
                          <a:srgbClr val="002060"/>
                        </a:solidFill>
                        <a:latin typeface="+mn-lt"/>
                        <a:cs typeface="Tahoma" pitchFamily="34" charset="0"/>
                      </a:endParaRPr>
                    </a:p>
                  </a:txBody>
                  <a:tcPr marL="68580" marR="68580" marT="60960" marB="60960">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tcPr>
                </a:tc>
                <a:tc>
                  <a:txBody>
                    <a:bodyPr/>
                    <a:lstStyle/>
                    <a:p>
                      <a:pPr marL="0" marR="0" indent="0" algn="ctr" defTabSz="914400" rtl="0" eaLnBrk="1" fontAlgn="auto" latinLnBrk="0" hangingPunct="1">
                        <a:lnSpc>
                          <a:spcPts val="1200"/>
                        </a:lnSpc>
                        <a:spcBef>
                          <a:spcPts val="0"/>
                        </a:spcBef>
                        <a:spcAft>
                          <a:spcPts val="0"/>
                        </a:spcAft>
                        <a:buClrTx/>
                        <a:buSzTx/>
                        <a:buFontTx/>
                        <a:buNone/>
                        <a:tabLst/>
                        <a:defRPr/>
                      </a:pPr>
                      <a:r>
                        <a:rPr lang="en-US" sz="1400" b="0" kern="1200" dirty="0" smtClean="0">
                          <a:solidFill>
                            <a:srgbClr val="002060"/>
                          </a:solidFill>
                          <a:effectLst/>
                          <a:latin typeface="+mn-lt"/>
                        </a:rPr>
                        <a:t>10</a:t>
                      </a:r>
                      <a:r>
                        <a:rPr lang="en-US" sz="1400" b="0" kern="1200" baseline="30000" dirty="0" smtClean="0">
                          <a:solidFill>
                            <a:srgbClr val="002060"/>
                          </a:solidFill>
                          <a:effectLst/>
                          <a:latin typeface="+mn-lt"/>
                        </a:rPr>
                        <a:t>7</a:t>
                      </a:r>
                      <a:r>
                        <a:rPr lang="en-US" sz="1400" b="0" kern="1200" dirty="0" smtClean="0">
                          <a:solidFill>
                            <a:srgbClr val="002060"/>
                          </a:solidFill>
                          <a:effectLst/>
                          <a:latin typeface="+mn-lt"/>
                        </a:rPr>
                        <a:t> – 4x10</a:t>
                      </a:r>
                      <a:r>
                        <a:rPr lang="en-US" sz="1400" b="0" kern="1200" baseline="30000" dirty="0" smtClean="0">
                          <a:solidFill>
                            <a:srgbClr val="002060"/>
                          </a:solidFill>
                          <a:effectLst/>
                          <a:latin typeface="+mn-lt"/>
                        </a:rPr>
                        <a:t>7 </a:t>
                      </a:r>
                      <a:r>
                        <a:rPr lang="en-US" sz="1400" b="0" kern="1200" dirty="0" smtClean="0">
                          <a:solidFill>
                            <a:srgbClr val="002060"/>
                          </a:solidFill>
                          <a:effectLst/>
                          <a:latin typeface="+mn-lt"/>
                        </a:rPr>
                        <a:t>n/(s cm</a:t>
                      </a:r>
                      <a:r>
                        <a:rPr lang="en-US" sz="1400" b="0" kern="1200" baseline="30000" dirty="0" smtClean="0">
                          <a:solidFill>
                            <a:srgbClr val="002060"/>
                          </a:solidFill>
                          <a:effectLst/>
                          <a:latin typeface="+mn-lt"/>
                        </a:rPr>
                        <a:t>2</a:t>
                      </a:r>
                      <a:r>
                        <a:rPr lang="en-US" sz="1400" b="0" kern="1200" dirty="0" smtClean="0">
                          <a:solidFill>
                            <a:srgbClr val="002060"/>
                          </a:solidFill>
                          <a:effectLst/>
                          <a:latin typeface="+mn-lt"/>
                        </a:rPr>
                        <a:t>)</a:t>
                      </a:r>
                      <a:endParaRPr lang="ru-RU" sz="1400" b="0" kern="1200" dirty="0" smtClean="0">
                        <a:solidFill>
                          <a:srgbClr val="002060"/>
                        </a:solidFill>
                        <a:effectLst/>
                        <a:latin typeface="+mn-lt"/>
                        <a:ea typeface="+mn-ea"/>
                        <a:cs typeface="Tahoma" pitchFamily="34" charset="0"/>
                      </a:endParaRPr>
                    </a:p>
                  </a:txBody>
                  <a:tcPr marL="68580" marR="68580" marT="60960" marB="60960">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tcPr>
                </a:tc>
              </a:tr>
              <a:tr h="267375">
                <a:tc>
                  <a:txBody>
                    <a:bodyPr/>
                    <a:lstStyle/>
                    <a:p>
                      <a:pPr>
                        <a:lnSpc>
                          <a:spcPts val="1200"/>
                        </a:lnSpc>
                        <a:spcBef>
                          <a:spcPts val="0"/>
                        </a:spcBef>
                        <a:spcAft>
                          <a:spcPts val="0"/>
                        </a:spcAft>
                      </a:pPr>
                      <a:r>
                        <a:rPr lang="en-US" sz="1400" baseline="0" dirty="0" smtClean="0">
                          <a:solidFill>
                            <a:srgbClr val="002060"/>
                          </a:solidFill>
                          <a:latin typeface="+mn-lt"/>
                        </a:rPr>
                        <a:t>Used wavelength</a:t>
                      </a:r>
                      <a:r>
                        <a:rPr lang="en-US" sz="1400" baseline="30000" dirty="0" smtClean="0">
                          <a:solidFill>
                            <a:srgbClr val="002060"/>
                          </a:solidFill>
                          <a:latin typeface="+mn-lt"/>
                        </a:rPr>
                        <a:t>#</a:t>
                      </a:r>
                      <a:endParaRPr lang="en-US" sz="1400" baseline="30000" dirty="0" smtClean="0">
                        <a:solidFill>
                          <a:srgbClr val="002060"/>
                        </a:solidFill>
                        <a:latin typeface="+mn-lt"/>
                        <a:cs typeface="Tahoma" pitchFamily="34" charset="0"/>
                      </a:endParaRPr>
                    </a:p>
                  </a:txBody>
                  <a:tcPr marL="68580" marR="68580" marT="60960" marB="60960">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12700" cap="flat" cmpd="sng" algn="ctr">
                      <a:solidFill>
                        <a:schemeClr val="tx2">
                          <a:lumMod val="20000"/>
                          <a:lumOff val="80000"/>
                        </a:schemeClr>
                      </a:solidFill>
                      <a:prstDash val="solid"/>
                      <a:round/>
                      <a:headEnd type="none" w="med" len="med"/>
                      <a:tailEnd type="none" w="med" len="med"/>
                    </a:lnT>
                  </a:tcPr>
                </a:tc>
                <a:tc>
                  <a:txBody>
                    <a:bodyPr/>
                    <a:lstStyle/>
                    <a:p>
                      <a:pPr marL="0" marR="0" indent="0" algn="ctr" defTabSz="914400" rtl="0" eaLnBrk="1" fontAlgn="auto" latinLnBrk="0" hangingPunct="1">
                        <a:lnSpc>
                          <a:spcPts val="1200"/>
                        </a:lnSpc>
                        <a:spcBef>
                          <a:spcPts val="0"/>
                        </a:spcBef>
                        <a:spcAft>
                          <a:spcPts val="0"/>
                        </a:spcAft>
                        <a:buClrTx/>
                        <a:buSzTx/>
                        <a:buFontTx/>
                        <a:buNone/>
                        <a:tabLst/>
                        <a:defRPr/>
                      </a:pPr>
                      <a:r>
                        <a:rPr lang="en-US" sz="1400" kern="1200" dirty="0" smtClean="0">
                          <a:solidFill>
                            <a:srgbClr val="002060"/>
                          </a:solidFill>
                          <a:effectLst/>
                          <a:latin typeface="+mn-lt"/>
                        </a:rPr>
                        <a:t>0.5 Å to 8 Å </a:t>
                      </a:r>
                      <a:endParaRPr lang="ru-RU" sz="1400" kern="1200" dirty="0" smtClean="0">
                        <a:solidFill>
                          <a:srgbClr val="002060"/>
                        </a:solidFill>
                        <a:effectLst/>
                        <a:latin typeface="+mn-lt"/>
                        <a:ea typeface="+mn-ea"/>
                        <a:cs typeface="Tahoma" pitchFamily="34" charset="0"/>
                      </a:endParaRPr>
                    </a:p>
                  </a:txBody>
                  <a:tcPr marL="68580" marR="68580" marT="60960" marB="60960">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12700" cap="flat" cmpd="sng" algn="ctr">
                      <a:solidFill>
                        <a:schemeClr val="tx2">
                          <a:lumMod val="20000"/>
                          <a:lumOff val="80000"/>
                        </a:schemeClr>
                      </a:solidFill>
                      <a:prstDash val="solid"/>
                      <a:round/>
                      <a:headEnd type="none" w="med" len="med"/>
                      <a:tailEnd type="none" w="med" len="med"/>
                    </a:lnT>
                  </a:tcPr>
                </a:tc>
              </a:tr>
              <a:tr h="267375">
                <a:tc>
                  <a:txBody>
                    <a:bodyPr/>
                    <a:lstStyle/>
                    <a:p>
                      <a:pPr>
                        <a:lnSpc>
                          <a:spcPts val="1200"/>
                        </a:lnSpc>
                        <a:spcBef>
                          <a:spcPts val="0"/>
                        </a:spcBef>
                        <a:spcAft>
                          <a:spcPts val="0"/>
                        </a:spcAft>
                      </a:pPr>
                      <a:r>
                        <a:rPr lang="en-US" sz="1400" baseline="0" dirty="0" smtClean="0">
                          <a:solidFill>
                            <a:srgbClr val="002060"/>
                          </a:solidFill>
                          <a:latin typeface="+mn-lt"/>
                        </a:rPr>
                        <a:t>Q-range</a:t>
                      </a:r>
                      <a:endParaRPr lang="en-US" sz="1400" baseline="0" dirty="0" smtClean="0">
                        <a:solidFill>
                          <a:srgbClr val="002060"/>
                        </a:solidFill>
                        <a:latin typeface="+mn-lt"/>
                        <a:cs typeface="Tahoma" pitchFamily="34" charset="0"/>
                      </a:endParaRPr>
                    </a:p>
                  </a:txBody>
                  <a:tcPr marL="68580" marR="68580" marT="60960" marB="60960">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tcPr>
                </a:tc>
                <a:tc>
                  <a:txBody>
                    <a:bodyPr/>
                    <a:lstStyle/>
                    <a:p>
                      <a:pPr marL="0" marR="0" indent="0" algn="ctr" defTabSz="914400" rtl="0" eaLnBrk="1" fontAlgn="auto" latinLnBrk="0" hangingPunct="1">
                        <a:lnSpc>
                          <a:spcPts val="1200"/>
                        </a:lnSpc>
                        <a:spcBef>
                          <a:spcPts val="0"/>
                        </a:spcBef>
                        <a:spcAft>
                          <a:spcPts val="0"/>
                        </a:spcAft>
                        <a:buClrTx/>
                        <a:buSzTx/>
                        <a:buFontTx/>
                        <a:buNone/>
                        <a:tabLst/>
                        <a:defRPr/>
                      </a:pPr>
                      <a:r>
                        <a:rPr lang="en-US" sz="1400" kern="1200" dirty="0" smtClean="0">
                          <a:solidFill>
                            <a:srgbClr val="002060"/>
                          </a:solidFill>
                          <a:effectLst/>
                          <a:latin typeface="+mn-lt"/>
                        </a:rPr>
                        <a:t>7x10</a:t>
                      </a:r>
                      <a:r>
                        <a:rPr lang="en-US" sz="1400" kern="1200" baseline="30000" dirty="0" smtClean="0">
                          <a:solidFill>
                            <a:srgbClr val="002060"/>
                          </a:solidFill>
                          <a:effectLst/>
                          <a:latin typeface="+mn-lt"/>
                        </a:rPr>
                        <a:t>-3</a:t>
                      </a:r>
                      <a:r>
                        <a:rPr lang="en-US" sz="1400" kern="1200" dirty="0" smtClean="0">
                          <a:solidFill>
                            <a:srgbClr val="002060"/>
                          </a:solidFill>
                          <a:effectLst/>
                          <a:latin typeface="+mn-lt"/>
                        </a:rPr>
                        <a:t> – 0.5Å</a:t>
                      </a:r>
                      <a:r>
                        <a:rPr lang="en-US" sz="1400" kern="1200" baseline="30000" dirty="0" smtClean="0">
                          <a:solidFill>
                            <a:srgbClr val="002060"/>
                          </a:solidFill>
                          <a:effectLst/>
                          <a:latin typeface="+mn-lt"/>
                        </a:rPr>
                        <a:t>-1</a:t>
                      </a:r>
                      <a:endParaRPr lang="ru-RU" sz="1400" kern="1200" dirty="0" smtClean="0">
                        <a:solidFill>
                          <a:srgbClr val="002060"/>
                        </a:solidFill>
                        <a:effectLst/>
                        <a:latin typeface="+mn-lt"/>
                        <a:ea typeface="+mn-ea"/>
                        <a:cs typeface="Tahoma" pitchFamily="34" charset="0"/>
                      </a:endParaRPr>
                    </a:p>
                  </a:txBody>
                  <a:tcPr marL="68580" marR="68580" marT="60960" marB="60960">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tcPr>
                </a:tc>
              </a:tr>
              <a:tr h="414656">
                <a:tc>
                  <a:txBody>
                    <a:bodyPr/>
                    <a:lstStyle/>
                    <a:p>
                      <a:pPr>
                        <a:lnSpc>
                          <a:spcPts val="1200"/>
                        </a:lnSpc>
                        <a:spcBef>
                          <a:spcPts val="0"/>
                        </a:spcBef>
                        <a:spcAft>
                          <a:spcPts val="0"/>
                        </a:spcAft>
                      </a:pPr>
                      <a:r>
                        <a:rPr lang="en-US" sz="1400" baseline="0" dirty="0" smtClean="0">
                          <a:solidFill>
                            <a:srgbClr val="002060"/>
                          </a:solidFill>
                          <a:latin typeface="+mn-lt"/>
                        </a:rPr>
                        <a:t>Specific features</a:t>
                      </a:r>
                      <a:endParaRPr lang="en-US" sz="1400" baseline="0" dirty="0" smtClean="0">
                        <a:solidFill>
                          <a:srgbClr val="002060"/>
                        </a:solidFill>
                        <a:latin typeface="+mn-lt"/>
                        <a:cs typeface="Tahoma" pitchFamily="34" charset="0"/>
                      </a:endParaRPr>
                    </a:p>
                  </a:txBody>
                  <a:tcPr marL="68580" marR="68580" marT="60960" marB="60960">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tcPr>
                </a:tc>
                <a:tc>
                  <a:txBody>
                    <a:bodyPr/>
                    <a:lstStyle/>
                    <a:p>
                      <a:pPr marL="0" marR="0" indent="0" algn="ctr" defTabSz="914400" rtl="0" eaLnBrk="1" fontAlgn="auto" latinLnBrk="0" hangingPunct="1">
                        <a:lnSpc>
                          <a:spcPts val="1200"/>
                        </a:lnSpc>
                        <a:spcBef>
                          <a:spcPts val="0"/>
                        </a:spcBef>
                        <a:spcAft>
                          <a:spcPts val="0"/>
                        </a:spcAft>
                        <a:buClrTx/>
                        <a:buSzTx/>
                        <a:buFontTx/>
                        <a:buNone/>
                        <a:tabLst/>
                        <a:defRPr/>
                      </a:pPr>
                      <a:r>
                        <a:rPr lang="en-US" sz="1400" baseline="0" dirty="0" smtClean="0">
                          <a:solidFill>
                            <a:srgbClr val="002060"/>
                          </a:solidFill>
                          <a:latin typeface="+mn-lt"/>
                        </a:rPr>
                        <a:t>Two detectors system, central hole detectors; </a:t>
                      </a:r>
                      <a:r>
                        <a:rPr lang="en-US" sz="1400" kern="1200" dirty="0" smtClean="0">
                          <a:solidFill>
                            <a:srgbClr val="002060"/>
                          </a:solidFill>
                          <a:effectLst/>
                          <a:latin typeface="+mn-lt"/>
                        </a:rPr>
                        <a:t>He</a:t>
                      </a:r>
                      <a:r>
                        <a:rPr lang="en-US" sz="1400" kern="1200" baseline="30000" dirty="0" smtClean="0">
                          <a:solidFill>
                            <a:srgbClr val="002060"/>
                          </a:solidFill>
                          <a:effectLst/>
                          <a:latin typeface="+mn-lt"/>
                        </a:rPr>
                        <a:t>3</a:t>
                      </a:r>
                      <a:r>
                        <a:rPr lang="en-US" sz="1400" kern="1200" dirty="0" smtClean="0">
                          <a:solidFill>
                            <a:srgbClr val="002060"/>
                          </a:solidFill>
                          <a:effectLst/>
                          <a:latin typeface="+mn-lt"/>
                        </a:rPr>
                        <a:t>-fulfied, home made,</a:t>
                      </a:r>
                    </a:p>
                    <a:p>
                      <a:pPr marL="0" marR="0" indent="0" algn="ctr" defTabSz="914400" rtl="0" eaLnBrk="1" fontAlgn="auto" latinLnBrk="0" hangingPunct="1">
                        <a:lnSpc>
                          <a:spcPts val="1200"/>
                        </a:lnSpc>
                        <a:spcBef>
                          <a:spcPts val="0"/>
                        </a:spcBef>
                        <a:spcAft>
                          <a:spcPts val="0"/>
                        </a:spcAft>
                        <a:buClrTx/>
                        <a:buSzTx/>
                        <a:buFontTx/>
                        <a:buNone/>
                        <a:tabLst/>
                        <a:defRPr/>
                      </a:pPr>
                      <a:r>
                        <a:rPr lang="en-US" sz="1400" kern="1200" dirty="0" smtClean="0">
                          <a:solidFill>
                            <a:srgbClr val="002060"/>
                          </a:solidFill>
                          <a:effectLst/>
                          <a:latin typeface="+mn-lt"/>
                        </a:rPr>
                        <a:t>8 independent wires each</a:t>
                      </a:r>
                      <a:endParaRPr lang="ru-RU" sz="1400" kern="1200" dirty="0" smtClean="0">
                        <a:solidFill>
                          <a:srgbClr val="002060"/>
                        </a:solidFill>
                        <a:effectLst/>
                        <a:latin typeface="+mn-lt"/>
                        <a:ea typeface="+mn-ea"/>
                        <a:cs typeface="Tahoma" pitchFamily="34" charset="0"/>
                      </a:endParaRPr>
                    </a:p>
                  </a:txBody>
                  <a:tcPr marL="68580" marR="68580" marT="60960" marB="60960">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tcPr>
                </a:tc>
              </a:tr>
              <a:tr h="267375">
                <a:tc>
                  <a:txBody>
                    <a:bodyPr/>
                    <a:lstStyle/>
                    <a:p>
                      <a:pPr>
                        <a:lnSpc>
                          <a:spcPts val="1200"/>
                        </a:lnSpc>
                        <a:spcBef>
                          <a:spcPts val="0"/>
                        </a:spcBef>
                        <a:spcAft>
                          <a:spcPts val="0"/>
                        </a:spcAft>
                      </a:pPr>
                      <a:r>
                        <a:rPr lang="en-US" sz="1400" baseline="0" dirty="0" smtClean="0">
                          <a:solidFill>
                            <a:srgbClr val="002060"/>
                          </a:solidFill>
                          <a:latin typeface="+mn-lt"/>
                        </a:rPr>
                        <a:t>Size range of object*</a:t>
                      </a:r>
                      <a:endParaRPr lang="en-US" sz="1400" baseline="0" dirty="0" smtClean="0">
                        <a:solidFill>
                          <a:srgbClr val="002060"/>
                        </a:solidFill>
                        <a:latin typeface="+mn-lt"/>
                        <a:cs typeface="Tahoma" pitchFamily="34" charset="0"/>
                      </a:endParaRPr>
                    </a:p>
                  </a:txBody>
                  <a:tcPr marL="68580" marR="68580" marT="60960" marB="60960">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tcPr>
                </a:tc>
                <a:tc>
                  <a:txBody>
                    <a:bodyPr/>
                    <a:lstStyle/>
                    <a:p>
                      <a:pPr marL="0" marR="0" indent="0" algn="ctr" defTabSz="914400" rtl="0" eaLnBrk="1" fontAlgn="auto" latinLnBrk="0" hangingPunct="1">
                        <a:lnSpc>
                          <a:spcPts val="1200"/>
                        </a:lnSpc>
                        <a:spcBef>
                          <a:spcPts val="0"/>
                        </a:spcBef>
                        <a:spcAft>
                          <a:spcPts val="0"/>
                        </a:spcAft>
                        <a:buClrTx/>
                        <a:buSzTx/>
                        <a:buFontTx/>
                        <a:buNone/>
                        <a:tabLst/>
                        <a:defRPr/>
                      </a:pPr>
                      <a:r>
                        <a:rPr lang="en-US" sz="1400" kern="1200" dirty="0" smtClean="0">
                          <a:solidFill>
                            <a:srgbClr val="002060"/>
                          </a:solidFill>
                          <a:effectLst/>
                          <a:latin typeface="+mn-lt"/>
                        </a:rPr>
                        <a:t>500 - 10Å</a:t>
                      </a:r>
                      <a:endParaRPr lang="ru-RU" sz="1400" kern="1200" dirty="0" smtClean="0">
                        <a:solidFill>
                          <a:srgbClr val="002060"/>
                        </a:solidFill>
                        <a:effectLst/>
                        <a:latin typeface="+mn-lt"/>
                        <a:ea typeface="+mn-ea"/>
                        <a:cs typeface="Tahoma" pitchFamily="34" charset="0"/>
                      </a:endParaRPr>
                    </a:p>
                  </a:txBody>
                  <a:tcPr marL="68580" marR="68580" marT="60960" marB="60960">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tcPr>
                </a:tc>
              </a:tr>
              <a:tr h="267375">
                <a:tc>
                  <a:txBody>
                    <a:bodyPr/>
                    <a:lstStyle/>
                    <a:p>
                      <a:pPr>
                        <a:lnSpc>
                          <a:spcPts val="1200"/>
                        </a:lnSpc>
                        <a:spcBef>
                          <a:spcPts val="0"/>
                        </a:spcBef>
                        <a:spcAft>
                          <a:spcPts val="0"/>
                        </a:spcAft>
                      </a:pPr>
                      <a:r>
                        <a:rPr lang="en-US" sz="1400" baseline="0" dirty="0" smtClean="0">
                          <a:solidFill>
                            <a:srgbClr val="002060"/>
                          </a:solidFill>
                          <a:latin typeface="+mn-lt"/>
                        </a:rPr>
                        <a:t>Intensity (AU – minimal levels)</a:t>
                      </a:r>
                      <a:endParaRPr lang="en-US" sz="1400" baseline="0" dirty="0" smtClean="0">
                        <a:solidFill>
                          <a:srgbClr val="002060"/>
                        </a:solidFill>
                        <a:latin typeface="+mn-lt"/>
                        <a:cs typeface="Tahoma" pitchFamily="34" charset="0"/>
                      </a:endParaRPr>
                    </a:p>
                  </a:txBody>
                  <a:tcPr marL="68580" marR="68580" marT="60960" marB="60960">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tcPr>
                </a:tc>
                <a:tc>
                  <a:txBody>
                    <a:bodyPr/>
                    <a:lstStyle/>
                    <a:p>
                      <a:pPr marL="0" marR="0" indent="0" algn="ctr" defTabSz="914400" rtl="0" eaLnBrk="1" fontAlgn="auto" latinLnBrk="0" hangingPunct="1">
                        <a:lnSpc>
                          <a:spcPts val="1200"/>
                        </a:lnSpc>
                        <a:spcBef>
                          <a:spcPts val="0"/>
                        </a:spcBef>
                        <a:spcAft>
                          <a:spcPts val="0"/>
                        </a:spcAft>
                        <a:buClrTx/>
                        <a:buSzTx/>
                        <a:buFontTx/>
                        <a:buNone/>
                        <a:tabLst/>
                        <a:defRPr/>
                      </a:pPr>
                      <a:r>
                        <a:rPr lang="en-US" sz="1400" kern="1200" dirty="0" smtClean="0">
                          <a:solidFill>
                            <a:srgbClr val="002060"/>
                          </a:solidFill>
                          <a:effectLst/>
                          <a:latin typeface="+mn-lt"/>
                        </a:rPr>
                        <a:t>0.01 cm</a:t>
                      </a:r>
                      <a:r>
                        <a:rPr lang="en-US" sz="1400" kern="1200" baseline="30000" dirty="0" smtClean="0">
                          <a:solidFill>
                            <a:srgbClr val="002060"/>
                          </a:solidFill>
                          <a:effectLst/>
                          <a:latin typeface="+mn-lt"/>
                        </a:rPr>
                        <a:t>-1</a:t>
                      </a:r>
                      <a:endParaRPr lang="ru-RU" sz="1400" kern="1200" dirty="0" smtClean="0">
                        <a:solidFill>
                          <a:srgbClr val="002060"/>
                        </a:solidFill>
                        <a:effectLst/>
                        <a:latin typeface="+mn-lt"/>
                        <a:ea typeface="+mn-ea"/>
                        <a:cs typeface="Tahoma" pitchFamily="34" charset="0"/>
                      </a:endParaRPr>
                    </a:p>
                  </a:txBody>
                  <a:tcPr marL="68580" marR="68580" marT="60960" marB="60960">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tcPr>
                </a:tc>
              </a:tr>
              <a:tr h="267375">
                <a:tc>
                  <a:txBody>
                    <a:bodyPr/>
                    <a:lstStyle/>
                    <a:p>
                      <a:pPr>
                        <a:lnSpc>
                          <a:spcPts val="1200"/>
                        </a:lnSpc>
                        <a:spcBef>
                          <a:spcPts val="0"/>
                        </a:spcBef>
                        <a:spcAft>
                          <a:spcPts val="0"/>
                        </a:spcAft>
                      </a:pPr>
                      <a:r>
                        <a:rPr lang="en-US" sz="1400" baseline="0" dirty="0" smtClean="0">
                          <a:solidFill>
                            <a:srgbClr val="002060"/>
                          </a:solidFill>
                          <a:latin typeface="+mn-lt"/>
                        </a:rPr>
                        <a:t>Calibration standard</a:t>
                      </a:r>
                      <a:endParaRPr lang="en-US" sz="1400" baseline="0" dirty="0" smtClean="0">
                        <a:solidFill>
                          <a:srgbClr val="002060"/>
                        </a:solidFill>
                        <a:latin typeface="+mn-lt"/>
                        <a:cs typeface="Tahoma" pitchFamily="34" charset="0"/>
                      </a:endParaRPr>
                    </a:p>
                  </a:txBody>
                  <a:tcPr marL="68580" marR="68580" marT="60960" marB="60960">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tcPr>
                </a:tc>
                <a:tc>
                  <a:txBody>
                    <a:bodyPr/>
                    <a:lstStyle/>
                    <a:p>
                      <a:pPr marL="0" marR="0" indent="0" algn="ctr" defTabSz="914400" rtl="0" eaLnBrk="1" fontAlgn="auto" latinLnBrk="0" hangingPunct="1">
                        <a:lnSpc>
                          <a:spcPts val="1200"/>
                        </a:lnSpc>
                        <a:spcBef>
                          <a:spcPts val="0"/>
                        </a:spcBef>
                        <a:spcAft>
                          <a:spcPts val="0"/>
                        </a:spcAft>
                        <a:buClrTx/>
                        <a:buSzTx/>
                        <a:buFontTx/>
                        <a:buNone/>
                        <a:tabLst/>
                        <a:defRPr/>
                      </a:pPr>
                      <a:r>
                        <a:rPr lang="en-US" sz="1400" baseline="0" dirty="0" smtClean="0">
                          <a:solidFill>
                            <a:srgbClr val="002060"/>
                          </a:solidFill>
                          <a:latin typeface="+mn-lt"/>
                        </a:rPr>
                        <a:t>Vanadium during the experiment</a:t>
                      </a:r>
                      <a:endParaRPr lang="en-US" sz="1400" baseline="0" dirty="0" smtClean="0">
                        <a:solidFill>
                          <a:srgbClr val="002060"/>
                        </a:solidFill>
                        <a:latin typeface="+mn-lt"/>
                        <a:cs typeface="Tahoma" pitchFamily="34" charset="0"/>
                      </a:endParaRPr>
                    </a:p>
                  </a:txBody>
                  <a:tcPr marL="68580" marR="68580" marT="60960" marB="60960">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tcPr>
                </a:tc>
              </a:tr>
              <a:tr h="267375">
                <a:tc>
                  <a:txBody>
                    <a:bodyPr/>
                    <a:lstStyle/>
                    <a:p>
                      <a:pPr>
                        <a:lnSpc>
                          <a:spcPts val="1200"/>
                        </a:lnSpc>
                        <a:spcBef>
                          <a:spcPts val="0"/>
                        </a:spcBef>
                        <a:spcAft>
                          <a:spcPts val="0"/>
                        </a:spcAft>
                      </a:pPr>
                      <a:r>
                        <a:rPr lang="en-US" sz="1400" baseline="0" dirty="0" smtClean="0">
                          <a:solidFill>
                            <a:srgbClr val="002060"/>
                          </a:solidFill>
                          <a:latin typeface="+mn-lt"/>
                        </a:rPr>
                        <a:t>Size of beam on the sample</a:t>
                      </a:r>
                      <a:r>
                        <a:rPr lang="en-US" sz="1400" baseline="30000" dirty="0" smtClean="0">
                          <a:solidFill>
                            <a:srgbClr val="002060"/>
                          </a:solidFill>
                          <a:latin typeface="+mn-lt"/>
                        </a:rPr>
                        <a:t>@</a:t>
                      </a:r>
                      <a:endParaRPr lang="en-US" sz="1400" baseline="30000" dirty="0" smtClean="0">
                        <a:solidFill>
                          <a:srgbClr val="002060"/>
                        </a:solidFill>
                        <a:latin typeface="+mn-lt"/>
                        <a:cs typeface="Tahoma" pitchFamily="34" charset="0"/>
                      </a:endParaRPr>
                    </a:p>
                  </a:txBody>
                  <a:tcPr marL="68580" marR="68580" marT="60960" marB="60960">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tcPr>
                </a:tc>
                <a:tc>
                  <a:txBody>
                    <a:bodyPr/>
                    <a:lstStyle/>
                    <a:p>
                      <a:pPr algn="ctr">
                        <a:lnSpc>
                          <a:spcPts val="1200"/>
                        </a:lnSpc>
                        <a:spcBef>
                          <a:spcPts val="0"/>
                        </a:spcBef>
                        <a:spcAft>
                          <a:spcPts val="0"/>
                        </a:spcAft>
                      </a:pPr>
                      <a:r>
                        <a:rPr lang="en-US" sz="1400" baseline="0" dirty="0" smtClean="0">
                          <a:solidFill>
                            <a:srgbClr val="002060"/>
                          </a:solidFill>
                          <a:latin typeface="+mn-lt"/>
                        </a:rPr>
                        <a:t>14 mm diameter</a:t>
                      </a:r>
                      <a:endParaRPr lang="en-US" sz="1400" baseline="0" dirty="0" smtClean="0">
                        <a:solidFill>
                          <a:srgbClr val="002060"/>
                        </a:solidFill>
                        <a:latin typeface="+mn-lt"/>
                        <a:cs typeface="Tahoma" pitchFamily="34" charset="0"/>
                      </a:endParaRPr>
                    </a:p>
                  </a:txBody>
                  <a:tcPr marL="68580" marR="68580" marT="60960" marB="60960">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tcPr>
                </a:tc>
              </a:tr>
              <a:tr h="267375">
                <a:tc>
                  <a:txBody>
                    <a:bodyPr/>
                    <a:lstStyle/>
                    <a:p>
                      <a:pPr>
                        <a:lnSpc>
                          <a:spcPts val="1200"/>
                        </a:lnSpc>
                        <a:spcBef>
                          <a:spcPts val="0"/>
                        </a:spcBef>
                        <a:spcAft>
                          <a:spcPts val="0"/>
                        </a:spcAft>
                      </a:pPr>
                      <a:r>
                        <a:rPr lang="en-US" sz="1400" baseline="0" dirty="0" smtClean="0">
                          <a:solidFill>
                            <a:srgbClr val="002060"/>
                          </a:solidFill>
                          <a:latin typeface="+mn-lt"/>
                        </a:rPr>
                        <a:t>Collimation system</a:t>
                      </a:r>
                      <a:endParaRPr lang="en-US" sz="1400" baseline="0" dirty="0" smtClean="0">
                        <a:solidFill>
                          <a:srgbClr val="002060"/>
                        </a:solidFill>
                        <a:latin typeface="+mn-lt"/>
                        <a:cs typeface="Tahoma" pitchFamily="34" charset="0"/>
                      </a:endParaRPr>
                    </a:p>
                  </a:txBody>
                  <a:tcPr marL="68580" marR="68580" marT="60960" marB="60960">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tcPr>
                </a:tc>
                <a:tc>
                  <a:txBody>
                    <a:bodyPr/>
                    <a:lstStyle/>
                    <a:p>
                      <a:pPr algn="ctr">
                        <a:lnSpc>
                          <a:spcPts val="1200"/>
                        </a:lnSpc>
                        <a:spcBef>
                          <a:spcPts val="0"/>
                        </a:spcBef>
                        <a:spcAft>
                          <a:spcPts val="0"/>
                        </a:spcAft>
                      </a:pPr>
                      <a:r>
                        <a:rPr lang="en-US" sz="1400" baseline="0" dirty="0" smtClean="0">
                          <a:solidFill>
                            <a:srgbClr val="002060"/>
                          </a:solidFill>
                          <a:latin typeface="+mn-lt"/>
                        </a:rPr>
                        <a:t>Axial</a:t>
                      </a:r>
                      <a:endParaRPr lang="en-US" sz="1400" baseline="0" dirty="0" smtClean="0">
                        <a:solidFill>
                          <a:srgbClr val="002060"/>
                        </a:solidFill>
                        <a:latin typeface="+mn-lt"/>
                        <a:cs typeface="Tahoma" pitchFamily="34" charset="0"/>
                      </a:endParaRPr>
                    </a:p>
                  </a:txBody>
                  <a:tcPr marL="68580" marR="68580" marT="60960" marB="60960">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tcPr>
                </a:tc>
              </a:tr>
              <a:tr h="267375">
                <a:tc>
                  <a:txBody>
                    <a:bodyPr/>
                    <a:lstStyle/>
                    <a:p>
                      <a:pPr>
                        <a:lnSpc>
                          <a:spcPts val="1200"/>
                        </a:lnSpc>
                        <a:spcBef>
                          <a:spcPts val="0"/>
                        </a:spcBef>
                        <a:spcAft>
                          <a:spcPts val="0"/>
                        </a:spcAft>
                      </a:pPr>
                      <a:r>
                        <a:rPr lang="en-US" sz="1400" baseline="0" dirty="0" smtClean="0">
                          <a:solidFill>
                            <a:srgbClr val="002060"/>
                          </a:solidFill>
                          <a:latin typeface="+mn-lt"/>
                        </a:rPr>
                        <a:t>Q-resolution</a:t>
                      </a:r>
                      <a:endParaRPr lang="en-US" sz="1400" baseline="0" dirty="0" smtClean="0">
                        <a:solidFill>
                          <a:srgbClr val="002060"/>
                        </a:solidFill>
                        <a:latin typeface="+mn-lt"/>
                        <a:cs typeface="Tahoma" pitchFamily="34" charset="0"/>
                      </a:endParaRPr>
                    </a:p>
                  </a:txBody>
                  <a:tcPr marL="68580" marR="68580" marT="60960" marB="60960">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tcPr>
                </a:tc>
                <a:tc>
                  <a:txBody>
                    <a:bodyPr/>
                    <a:lstStyle/>
                    <a:p>
                      <a:pPr algn="ctr">
                        <a:lnSpc>
                          <a:spcPts val="1200"/>
                        </a:lnSpc>
                        <a:spcBef>
                          <a:spcPts val="0"/>
                        </a:spcBef>
                        <a:spcAft>
                          <a:spcPts val="0"/>
                        </a:spcAft>
                      </a:pPr>
                      <a:r>
                        <a:rPr lang="en-US" sz="1400" baseline="0" dirty="0" smtClean="0">
                          <a:solidFill>
                            <a:srgbClr val="002060"/>
                          </a:solidFill>
                          <a:latin typeface="+mn-lt"/>
                        </a:rPr>
                        <a:t>low, 5-20%</a:t>
                      </a:r>
                      <a:endParaRPr lang="en-US" sz="1400" baseline="0" dirty="0" smtClean="0">
                        <a:solidFill>
                          <a:srgbClr val="002060"/>
                        </a:solidFill>
                        <a:latin typeface="+mn-lt"/>
                        <a:cs typeface="Tahoma" pitchFamily="34" charset="0"/>
                      </a:endParaRPr>
                    </a:p>
                  </a:txBody>
                  <a:tcPr marL="68580" marR="68580" marT="60960" marB="60960">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tcPr>
                </a:tc>
              </a:tr>
              <a:tr h="414656">
                <a:tc>
                  <a:txBody>
                    <a:bodyPr/>
                    <a:lstStyle/>
                    <a:p>
                      <a:pPr>
                        <a:lnSpc>
                          <a:spcPts val="1200"/>
                        </a:lnSpc>
                        <a:spcBef>
                          <a:spcPts val="0"/>
                        </a:spcBef>
                        <a:spcAft>
                          <a:spcPts val="0"/>
                        </a:spcAft>
                      </a:pPr>
                      <a:r>
                        <a:rPr lang="en-US" sz="1400" baseline="0" dirty="0" smtClean="0">
                          <a:solidFill>
                            <a:srgbClr val="002060"/>
                          </a:solidFill>
                          <a:latin typeface="+mn-lt"/>
                        </a:rPr>
                        <a:t>Temperature range</a:t>
                      </a:r>
                      <a:r>
                        <a:rPr lang="en-US" sz="1400" kern="1200" dirty="0" smtClean="0">
                          <a:solidFill>
                            <a:srgbClr val="002060"/>
                          </a:solidFill>
                          <a:effectLst/>
                          <a:latin typeface="+mn-lt"/>
                        </a:rPr>
                        <a:t>^</a:t>
                      </a:r>
                      <a:endParaRPr lang="en-US" sz="1400" baseline="0" dirty="0" smtClean="0">
                        <a:solidFill>
                          <a:srgbClr val="002060"/>
                        </a:solidFill>
                        <a:latin typeface="+mn-lt"/>
                        <a:cs typeface="Tahoma" pitchFamily="34" charset="0"/>
                      </a:endParaRPr>
                    </a:p>
                  </a:txBody>
                  <a:tcPr marL="68580" marR="68580" marT="60960" marB="60960">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tcPr>
                </a:tc>
                <a:tc>
                  <a:txBody>
                    <a:bodyPr/>
                    <a:lstStyle/>
                    <a:p>
                      <a:pPr algn="ctr">
                        <a:lnSpc>
                          <a:spcPts val="1200"/>
                        </a:lnSpc>
                        <a:spcBef>
                          <a:spcPts val="0"/>
                        </a:spcBef>
                        <a:spcAft>
                          <a:spcPts val="0"/>
                        </a:spcAft>
                      </a:pPr>
                      <a:r>
                        <a:rPr lang="en-US" sz="1400" kern="1200" dirty="0" smtClean="0">
                          <a:solidFill>
                            <a:srgbClr val="002060"/>
                          </a:solidFill>
                          <a:effectLst/>
                          <a:latin typeface="+mn-lt"/>
                        </a:rPr>
                        <a:t>4°C - + 70°C (standard cuvettes)</a:t>
                      </a:r>
                      <a:endParaRPr lang="ru-RU" sz="1400" kern="1200" dirty="0" smtClean="0">
                        <a:solidFill>
                          <a:srgbClr val="002060"/>
                        </a:solidFill>
                        <a:effectLst/>
                        <a:latin typeface="+mn-lt"/>
                      </a:endParaRPr>
                    </a:p>
                    <a:p>
                      <a:pPr algn="ctr">
                        <a:lnSpc>
                          <a:spcPts val="1200"/>
                        </a:lnSpc>
                        <a:spcBef>
                          <a:spcPts val="0"/>
                        </a:spcBef>
                        <a:spcAft>
                          <a:spcPts val="0"/>
                        </a:spcAft>
                      </a:pPr>
                      <a:r>
                        <a:rPr lang="en-US" sz="1400" kern="1200" dirty="0" smtClean="0">
                          <a:solidFill>
                            <a:srgbClr val="002060"/>
                          </a:solidFill>
                          <a:effectLst/>
                          <a:latin typeface="+mn-lt"/>
                        </a:rPr>
                        <a:t>-20°C - + 130°C (special holders) </a:t>
                      </a:r>
                      <a:endParaRPr lang="ru-RU" sz="1400" kern="1200" dirty="0">
                        <a:solidFill>
                          <a:srgbClr val="002060"/>
                        </a:solidFill>
                        <a:effectLst/>
                        <a:latin typeface="+mn-lt"/>
                        <a:ea typeface="+mn-ea"/>
                        <a:cs typeface="Tahoma" pitchFamily="34" charset="0"/>
                      </a:endParaRPr>
                    </a:p>
                  </a:txBody>
                  <a:tcPr marL="68580" marR="68580" marT="60960" marB="60960">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tcPr>
                </a:tc>
              </a:tr>
              <a:tr h="267375">
                <a:tc>
                  <a:txBody>
                    <a:bodyPr/>
                    <a:lstStyle/>
                    <a:p>
                      <a:pPr>
                        <a:lnSpc>
                          <a:spcPts val="1200"/>
                        </a:lnSpc>
                        <a:spcBef>
                          <a:spcPts val="0"/>
                        </a:spcBef>
                        <a:spcAft>
                          <a:spcPts val="0"/>
                        </a:spcAft>
                      </a:pPr>
                      <a:r>
                        <a:rPr lang="en-US" sz="1400" baseline="0" dirty="0" smtClean="0">
                          <a:solidFill>
                            <a:srgbClr val="002060"/>
                          </a:solidFill>
                          <a:latin typeface="+mn-lt"/>
                        </a:rPr>
                        <a:t>Number of PC controlled samples**</a:t>
                      </a:r>
                      <a:endParaRPr lang="en-US" sz="1400" baseline="0" dirty="0" smtClean="0">
                        <a:solidFill>
                          <a:srgbClr val="002060"/>
                        </a:solidFill>
                        <a:latin typeface="+mn-lt"/>
                        <a:cs typeface="Tahoma" pitchFamily="34" charset="0"/>
                      </a:endParaRPr>
                    </a:p>
                  </a:txBody>
                  <a:tcPr marL="68580" marR="68580" marT="60960" marB="60960">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tcPr>
                </a:tc>
                <a:tc>
                  <a:txBody>
                    <a:bodyPr/>
                    <a:lstStyle/>
                    <a:p>
                      <a:pPr algn="ctr">
                        <a:lnSpc>
                          <a:spcPts val="1200"/>
                        </a:lnSpc>
                        <a:spcBef>
                          <a:spcPts val="0"/>
                        </a:spcBef>
                        <a:spcAft>
                          <a:spcPts val="0"/>
                        </a:spcAft>
                      </a:pPr>
                      <a:r>
                        <a:rPr lang="en-US" sz="1400" baseline="0" dirty="0" smtClean="0">
                          <a:solidFill>
                            <a:srgbClr val="002060"/>
                          </a:solidFill>
                          <a:latin typeface="+mn-lt"/>
                        </a:rPr>
                        <a:t>25 </a:t>
                      </a:r>
                      <a:endParaRPr lang="en-US" sz="1400" baseline="0" dirty="0" smtClean="0">
                        <a:solidFill>
                          <a:srgbClr val="002060"/>
                        </a:solidFill>
                        <a:latin typeface="+mn-lt"/>
                        <a:cs typeface="Tahoma" pitchFamily="34" charset="0"/>
                      </a:endParaRPr>
                    </a:p>
                  </a:txBody>
                  <a:tcPr marL="68580" marR="68580" marT="60960" marB="60960">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tcPr>
                </a:tc>
              </a:tr>
              <a:tr h="267375">
                <a:tc>
                  <a:txBody>
                    <a:bodyPr/>
                    <a:lstStyle/>
                    <a:p>
                      <a:pPr>
                        <a:lnSpc>
                          <a:spcPts val="1200"/>
                        </a:lnSpc>
                        <a:spcBef>
                          <a:spcPts val="0"/>
                        </a:spcBef>
                        <a:spcAft>
                          <a:spcPts val="0"/>
                        </a:spcAft>
                      </a:pPr>
                      <a:r>
                        <a:rPr lang="en-US" sz="1400" baseline="0" dirty="0" smtClean="0">
                          <a:solidFill>
                            <a:srgbClr val="002060"/>
                          </a:solidFill>
                          <a:latin typeface="+mn-lt"/>
                        </a:rPr>
                        <a:t>Background level</a:t>
                      </a:r>
                      <a:endParaRPr lang="en-US" sz="1400" baseline="0" dirty="0" smtClean="0">
                        <a:solidFill>
                          <a:srgbClr val="002060"/>
                        </a:solidFill>
                        <a:latin typeface="+mn-lt"/>
                        <a:cs typeface="Tahoma" pitchFamily="34" charset="0"/>
                      </a:endParaRPr>
                    </a:p>
                  </a:txBody>
                  <a:tcPr marL="68580" marR="68580" marT="60960" marB="60960">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tcPr>
                </a:tc>
                <a:tc>
                  <a:txBody>
                    <a:bodyPr/>
                    <a:lstStyle/>
                    <a:p>
                      <a:pPr marL="0" marR="0" indent="0" algn="ctr" defTabSz="914400" rtl="0" eaLnBrk="1" fontAlgn="auto" latinLnBrk="0" hangingPunct="1">
                        <a:lnSpc>
                          <a:spcPts val="1200"/>
                        </a:lnSpc>
                        <a:spcBef>
                          <a:spcPts val="0"/>
                        </a:spcBef>
                        <a:spcAft>
                          <a:spcPts val="0"/>
                        </a:spcAft>
                        <a:buClrTx/>
                        <a:buSzTx/>
                        <a:buFontTx/>
                        <a:buNone/>
                        <a:tabLst/>
                        <a:defRPr/>
                      </a:pPr>
                      <a:r>
                        <a:rPr lang="en-US" sz="1400" kern="1200" dirty="0" smtClean="0">
                          <a:solidFill>
                            <a:srgbClr val="002060"/>
                          </a:solidFill>
                          <a:effectLst/>
                          <a:latin typeface="+mn-lt"/>
                        </a:rPr>
                        <a:t>0.03 – 0.2 cm</a:t>
                      </a:r>
                      <a:r>
                        <a:rPr lang="en-US" sz="1400" kern="1200" baseline="30000" dirty="0" smtClean="0">
                          <a:solidFill>
                            <a:srgbClr val="002060"/>
                          </a:solidFill>
                          <a:effectLst/>
                          <a:latin typeface="+mn-lt"/>
                        </a:rPr>
                        <a:t>-1</a:t>
                      </a:r>
                      <a:r>
                        <a:rPr lang="en-US" sz="1400" kern="1200" dirty="0" smtClean="0">
                          <a:solidFill>
                            <a:srgbClr val="002060"/>
                          </a:solidFill>
                          <a:effectLst/>
                          <a:latin typeface="+mn-lt"/>
                        </a:rPr>
                        <a:t> </a:t>
                      </a:r>
                      <a:endParaRPr lang="ru-RU" sz="1400" kern="1200" dirty="0" smtClean="0">
                        <a:solidFill>
                          <a:srgbClr val="002060"/>
                        </a:solidFill>
                        <a:effectLst/>
                        <a:latin typeface="+mn-lt"/>
                        <a:ea typeface="+mn-ea"/>
                        <a:cs typeface="Tahoma" pitchFamily="34" charset="0"/>
                      </a:endParaRPr>
                    </a:p>
                  </a:txBody>
                  <a:tcPr marL="68580" marR="68580" marT="60960" marB="60960">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tcPr>
                </a:tc>
              </a:tr>
              <a:tr h="414656">
                <a:tc>
                  <a:txBody>
                    <a:bodyPr/>
                    <a:lstStyle/>
                    <a:p>
                      <a:pPr marL="0" marR="0" indent="0" algn="l" defTabSz="914400" rtl="0" eaLnBrk="1" fontAlgn="auto" latinLnBrk="0" hangingPunct="1">
                        <a:lnSpc>
                          <a:spcPts val="1200"/>
                        </a:lnSpc>
                        <a:spcBef>
                          <a:spcPts val="0"/>
                        </a:spcBef>
                        <a:spcAft>
                          <a:spcPts val="0"/>
                        </a:spcAft>
                        <a:buClrTx/>
                        <a:buSzTx/>
                        <a:buFontTx/>
                        <a:buNone/>
                        <a:tabLst/>
                        <a:defRPr/>
                      </a:pPr>
                      <a:r>
                        <a:rPr lang="en-US" sz="1400" baseline="0" dirty="0" smtClean="0">
                          <a:solidFill>
                            <a:srgbClr val="002060"/>
                          </a:solidFill>
                          <a:latin typeface="+mn-lt"/>
                        </a:rPr>
                        <a:t>Mean time of measurements for one sample</a:t>
                      </a:r>
                      <a:r>
                        <a:rPr lang="en-US" sz="1400" kern="1200" dirty="0" smtClean="0">
                          <a:solidFill>
                            <a:srgbClr val="002060"/>
                          </a:solidFill>
                          <a:effectLst/>
                          <a:latin typeface="+mn-lt"/>
                        </a:rPr>
                        <a:t>⁺</a:t>
                      </a:r>
                      <a:endParaRPr lang="ru-RU" sz="1400" kern="1200" dirty="0" smtClean="0">
                        <a:solidFill>
                          <a:srgbClr val="002060"/>
                        </a:solidFill>
                        <a:effectLst/>
                        <a:latin typeface="+mn-lt"/>
                        <a:ea typeface="+mn-ea"/>
                        <a:cs typeface="Tahoma" pitchFamily="34" charset="0"/>
                      </a:endParaRPr>
                    </a:p>
                  </a:txBody>
                  <a:tcPr marL="68580" marR="68580" marT="60960" marB="60960">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tcPr>
                </a:tc>
                <a:tc>
                  <a:txBody>
                    <a:bodyPr/>
                    <a:lstStyle/>
                    <a:p>
                      <a:pPr marL="0" marR="0" indent="0" algn="ctr" defTabSz="914400" rtl="0" eaLnBrk="1" fontAlgn="auto" latinLnBrk="0" hangingPunct="1">
                        <a:lnSpc>
                          <a:spcPts val="1200"/>
                        </a:lnSpc>
                        <a:spcBef>
                          <a:spcPts val="0"/>
                        </a:spcBef>
                        <a:spcAft>
                          <a:spcPts val="0"/>
                        </a:spcAft>
                        <a:buClrTx/>
                        <a:buSzTx/>
                        <a:buFontTx/>
                        <a:buNone/>
                        <a:tabLst/>
                        <a:defRPr/>
                      </a:pPr>
                      <a:r>
                        <a:rPr lang="en-US" sz="1400" dirty="0" smtClean="0">
                          <a:solidFill>
                            <a:srgbClr val="002060"/>
                          </a:solidFill>
                          <a:latin typeface="+mn-lt"/>
                        </a:rPr>
                        <a:t>1 h </a:t>
                      </a:r>
                      <a:endParaRPr lang="ru-RU" sz="1400" kern="1200" dirty="0" smtClean="0">
                        <a:solidFill>
                          <a:srgbClr val="002060"/>
                        </a:solidFill>
                        <a:effectLst/>
                        <a:latin typeface="+mn-lt"/>
                        <a:ea typeface="+mn-ea"/>
                        <a:cs typeface="Tahoma" pitchFamily="34" charset="0"/>
                      </a:endParaRPr>
                    </a:p>
                  </a:txBody>
                  <a:tcPr marL="68580" marR="68580" marT="60960" marB="60960">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tcPr>
                </a:tc>
              </a:tr>
              <a:tr h="176687">
                <a:tc>
                  <a:txBody>
                    <a:bodyPr/>
                    <a:lstStyle/>
                    <a:p>
                      <a:pPr>
                        <a:lnSpc>
                          <a:spcPts val="1200"/>
                        </a:lnSpc>
                        <a:spcBef>
                          <a:spcPts val="0"/>
                        </a:spcBef>
                        <a:spcAft>
                          <a:spcPts val="0"/>
                        </a:spcAft>
                      </a:pPr>
                      <a:r>
                        <a:rPr lang="en-US" sz="1400" baseline="0" dirty="0" smtClean="0">
                          <a:solidFill>
                            <a:srgbClr val="002060"/>
                          </a:solidFill>
                          <a:latin typeface="+mn-lt"/>
                        </a:rPr>
                        <a:t>The instrument control software</a:t>
                      </a:r>
                      <a:endParaRPr lang="en-US" sz="1400" baseline="0" dirty="0" smtClean="0">
                        <a:solidFill>
                          <a:srgbClr val="002060"/>
                        </a:solidFill>
                        <a:latin typeface="+mn-lt"/>
                        <a:cs typeface="Tahoma" pitchFamily="34" charset="0"/>
                      </a:endParaRPr>
                    </a:p>
                  </a:txBody>
                  <a:tcPr marL="68580" marR="68580" marT="60960" marB="60960">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tcPr>
                </a:tc>
                <a:tc>
                  <a:txBody>
                    <a:bodyPr/>
                    <a:lstStyle/>
                    <a:p>
                      <a:pPr algn="ctr">
                        <a:lnSpc>
                          <a:spcPts val="1200"/>
                        </a:lnSpc>
                        <a:spcBef>
                          <a:spcPts val="0"/>
                        </a:spcBef>
                        <a:spcAft>
                          <a:spcPts val="0"/>
                        </a:spcAft>
                      </a:pPr>
                      <a:r>
                        <a:rPr lang="en-US" sz="1400" dirty="0" smtClean="0">
                          <a:solidFill>
                            <a:srgbClr val="002060"/>
                          </a:solidFill>
                          <a:latin typeface="+mn-lt"/>
                        </a:rPr>
                        <a:t>SONIX/WINDOWS</a:t>
                      </a:r>
                      <a:endParaRPr lang="ru-RU" sz="1400" dirty="0">
                        <a:solidFill>
                          <a:srgbClr val="002060"/>
                        </a:solidFill>
                        <a:latin typeface="+mn-lt"/>
                        <a:cs typeface="Tahoma" pitchFamily="34" charset="0"/>
                      </a:endParaRPr>
                    </a:p>
                  </a:txBody>
                  <a:tcPr marL="68580" marR="68580" marT="60960" marB="60960">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tcPr>
                </a:tc>
              </a:tr>
              <a:tr h="267375">
                <a:tc>
                  <a:txBody>
                    <a:bodyPr/>
                    <a:lstStyle/>
                    <a:p>
                      <a:pPr>
                        <a:lnSpc>
                          <a:spcPts val="1200"/>
                        </a:lnSpc>
                        <a:spcBef>
                          <a:spcPts val="0"/>
                        </a:spcBef>
                        <a:spcAft>
                          <a:spcPts val="0"/>
                        </a:spcAft>
                      </a:pPr>
                      <a:r>
                        <a:rPr lang="en-US" sz="1400" baseline="0" dirty="0" smtClean="0">
                          <a:solidFill>
                            <a:srgbClr val="002060"/>
                          </a:solidFill>
                          <a:latin typeface="+mn-lt"/>
                        </a:rPr>
                        <a:t>Data treatment</a:t>
                      </a:r>
                      <a:endParaRPr lang="en-US" sz="1400" baseline="0" dirty="0" smtClean="0">
                        <a:solidFill>
                          <a:srgbClr val="002060"/>
                        </a:solidFill>
                        <a:latin typeface="+mn-lt"/>
                        <a:cs typeface="Tahoma" pitchFamily="34" charset="0"/>
                      </a:endParaRPr>
                    </a:p>
                  </a:txBody>
                  <a:tcPr marL="68580" marR="68580" marT="60960" marB="60960">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B w="12700" cap="flat" cmpd="sng" algn="ctr">
                      <a:solidFill>
                        <a:schemeClr val="tx2">
                          <a:lumMod val="20000"/>
                          <a:lumOff val="80000"/>
                        </a:schemeClr>
                      </a:solidFill>
                      <a:prstDash val="solid"/>
                      <a:round/>
                      <a:headEnd type="none" w="med" len="med"/>
                      <a:tailEnd type="none" w="med" len="med"/>
                    </a:lnB>
                  </a:tcPr>
                </a:tc>
                <a:tc>
                  <a:txBody>
                    <a:bodyPr/>
                    <a:lstStyle/>
                    <a:p>
                      <a:pPr algn="ctr">
                        <a:lnSpc>
                          <a:spcPts val="1200"/>
                        </a:lnSpc>
                        <a:spcBef>
                          <a:spcPts val="0"/>
                        </a:spcBef>
                        <a:spcAft>
                          <a:spcPts val="0"/>
                        </a:spcAft>
                      </a:pPr>
                      <a:r>
                        <a:rPr lang="en-US" sz="1400" dirty="0" smtClean="0">
                          <a:solidFill>
                            <a:srgbClr val="002060"/>
                          </a:solidFill>
                          <a:latin typeface="+mn-lt"/>
                        </a:rPr>
                        <a:t>SAS, Fitter</a:t>
                      </a:r>
                      <a:endParaRPr lang="ru-RU" sz="1400" dirty="0">
                        <a:solidFill>
                          <a:srgbClr val="002060"/>
                        </a:solidFill>
                        <a:latin typeface="+mn-lt"/>
                        <a:cs typeface="Tahoma" pitchFamily="34" charset="0"/>
                      </a:endParaRPr>
                    </a:p>
                  </a:txBody>
                  <a:tcPr marL="68580" marR="68580" marT="60960" marB="60960">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B w="12700" cap="flat" cmpd="sng" algn="ctr">
                      <a:solidFill>
                        <a:schemeClr val="tx2">
                          <a:lumMod val="20000"/>
                          <a:lumOff val="80000"/>
                        </a:schemeClr>
                      </a:solidFill>
                      <a:prstDash val="solid"/>
                      <a:round/>
                      <a:headEnd type="none" w="med" len="med"/>
                      <a:tailEnd type="none" w="med" len="med"/>
                    </a:lnB>
                  </a:tcPr>
                </a:tc>
              </a:tr>
            </a:tbl>
          </a:graphicData>
        </a:graphic>
      </p:graphicFrame>
      <p:graphicFrame>
        <p:nvGraphicFramePr>
          <p:cNvPr id="46" name="Объект 3"/>
          <p:cNvGraphicFramePr>
            <a:graphicFrameLocks/>
          </p:cNvGraphicFramePr>
          <p:nvPr>
            <p:extLst>
              <p:ext uri="{D42A27DB-BD31-4B8C-83A1-F6EECF244321}">
                <p14:modId xmlns:p14="http://schemas.microsoft.com/office/powerpoint/2010/main" val="1376812752"/>
              </p:ext>
            </p:extLst>
          </p:nvPr>
        </p:nvGraphicFramePr>
        <p:xfrm>
          <a:off x="2831804" y="5949280"/>
          <a:ext cx="6132683" cy="944879"/>
        </p:xfrm>
        <a:graphic>
          <a:graphicData uri="http://schemas.openxmlformats.org/drawingml/2006/table">
            <a:tbl>
              <a:tblPr firstRow="1" bandRow="1">
                <a:tableStyleId>{3B4B98B0-60AC-42C2-AFA5-B58CD77FA1E5}</a:tableStyleId>
              </a:tblPr>
              <a:tblGrid>
                <a:gridCol w="300036"/>
                <a:gridCol w="1584176"/>
                <a:gridCol w="288032"/>
                <a:gridCol w="2016224"/>
                <a:gridCol w="432048"/>
                <a:gridCol w="1512167"/>
              </a:tblGrid>
              <a:tr h="202076">
                <a:tc>
                  <a:txBody>
                    <a:bodyPr/>
                    <a:lstStyle/>
                    <a:p>
                      <a:pPr algn="r">
                        <a:lnSpc>
                          <a:spcPts val="1000"/>
                        </a:lnSpc>
                      </a:pPr>
                      <a:r>
                        <a:rPr lang="en-US" sz="1100" b="0" dirty="0" smtClean="0">
                          <a:solidFill>
                            <a:srgbClr val="002060"/>
                          </a:solidFill>
                        </a:rPr>
                        <a:t>#</a:t>
                      </a:r>
                      <a:endParaRPr lang="ru-RU" sz="1100" b="0" dirty="0">
                        <a:solidFill>
                          <a:srgbClr val="002060"/>
                        </a:solidFill>
                        <a:latin typeface="Verdana" pitchFamily="34" charset="0"/>
                      </a:endParaRPr>
                    </a:p>
                  </a:txBody>
                  <a:tcP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12700" cap="flat" cmpd="sng" algn="ctr">
                      <a:solidFill>
                        <a:schemeClr val="tx2">
                          <a:lumMod val="20000"/>
                          <a:lumOff val="8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nSpc>
                          <a:spcPts val="1000"/>
                        </a:lnSpc>
                      </a:pPr>
                      <a:r>
                        <a:rPr lang="en-US" sz="1050" b="0" dirty="0" smtClean="0">
                          <a:solidFill>
                            <a:srgbClr val="002060"/>
                          </a:solidFill>
                        </a:rPr>
                        <a:t>- without the cold moderator</a:t>
                      </a:r>
                      <a:endParaRPr lang="ru-RU" sz="1050" b="0" dirty="0">
                        <a:solidFill>
                          <a:srgbClr val="002060"/>
                        </a:solidFill>
                        <a:latin typeface="Verdana" pitchFamily="34" charset="0"/>
                      </a:endParaRPr>
                    </a:p>
                  </a:txBody>
                  <a:tcP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12700" cap="flat" cmpd="sng" algn="ctr">
                      <a:solidFill>
                        <a:schemeClr val="tx2">
                          <a:lumMod val="20000"/>
                          <a:lumOff val="80000"/>
                        </a:schemeClr>
                      </a:solidFill>
                      <a:prstDash val="solid"/>
                      <a:round/>
                      <a:headEnd type="none" w="med" len="med"/>
                      <a:tailEnd type="none" w="med" len="med"/>
                    </a:lnT>
                    <a:lnB w="12700" cmpd="sng">
                      <a:noFill/>
                    </a:lnB>
                  </a:tcPr>
                </a:tc>
                <a:tc>
                  <a:txBody>
                    <a:bodyPr/>
                    <a:lstStyle/>
                    <a:p>
                      <a:pPr algn="r">
                        <a:lnSpc>
                          <a:spcPts val="1000"/>
                        </a:lnSpc>
                      </a:pPr>
                      <a:r>
                        <a:rPr lang="en-US" sz="1100" b="0" dirty="0" smtClean="0">
                          <a:solidFill>
                            <a:srgbClr val="002060"/>
                          </a:solidFill>
                        </a:rPr>
                        <a:t>*</a:t>
                      </a:r>
                      <a:endParaRPr lang="ru-RU" sz="1100" b="0" dirty="0">
                        <a:solidFill>
                          <a:srgbClr val="002060"/>
                        </a:solidFill>
                        <a:latin typeface="Verdana" pitchFamily="34" charset="0"/>
                      </a:endParaRPr>
                    </a:p>
                  </a:txBody>
                  <a:tcP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12700" cap="flat" cmpd="sng" algn="ctr">
                      <a:solidFill>
                        <a:schemeClr val="tx2">
                          <a:lumMod val="20000"/>
                          <a:lumOff val="80000"/>
                        </a:schemeClr>
                      </a:solidFill>
                      <a:prstDash val="solid"/>
                      <a:round/>
                      <a:headEnd type="none" w="med" len="med"/>
                      <a:tailEnd type="none" w="med" len="med"/>
                    </a:lnT>
                    <a:lnB w="12700" cmpd="sng">
                      <a:noFill/>
                    </a:lnB>
                  </a:tcPr>
                </a:tc>
                <a:tc>
                  <a:txBody>
                    <a:bodyPr/>
                    <a:lstStyle/>
                    <a:p>
                      <a:pPr lvl="0" algn="l">
                        <a:lnSpc>
                          <a:spcPts val="1000"/>
                        </a:lnSpc>
                      </a:pPr>
                      <a:r>
                        <a:rPr lang="en-US" sz="1050" b="0" dirty="0" smtClean="0">
                          <a:solidFill>
                            <a:srgbClr val="002060"/>
                          </a:solidFill>
                        </a:rPr>
                        <a:t>- only for estimation (Radii of gyration from 200</a:t>
                      </a:r>
                      <a:r>
                        <a:rPr lang="en-US" sz="1050" b="0" baseline="0" dirty="0" smtClean="0">
                          <a:solidFill>
                            <a:srgbClr val="002060"/>
                          </a:solidFill>
                        </a:rPr>
                        <a:t> </a:t>
                      </a:r>
                      <a:r>
                        <a:rPr lang="en-US" sz="1050" b="0" kern="1200" dirty="0" smtClean="0">
                          <a:solidFill>
                            <a:srgbClr val="002060"/>
                          </a:solidFill>
                          <a:effectLst/>
                        </a:rPr>
                        <a:t>Å - to 10 Å)</a:t>
                      </a:r>
                      <a:endParaRPr lang="ru-RU" sz="1050" b="0" dirty="0">
                        <a:solidFill>
                          <a:srgbClr val="002060"/>
                        </a:solidFill>
                        <a:latin typeface="Verdana" pitchFamily="34" charset="0"/>
                      </a:endParaRPr>
                    </a:p>
                  </a:txBody>
                  <a:tcP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12700" cap="flat" cmpd="sng" algn="ctr">
                      <a:solidFill>
                        <a:schemeClr val="tx2">
                          <a:lumMod val="20000"/>
                          <a:lumOff val="80000"/>
                        </a:schemeClr>
                      </a:solidFill>
                      <a:prstDash val="solid"/>
                      <a:round/>
                      <a:headEnd type="none" w="med" len="med"/>
                      <a:tailEnd type="none" w="med" len="med"/>
                    </a:lnT>
                    <a:lnB w="12700" cmpd="sng">
                      <a:noFill/>
                    </a:lnB>
                  </a:tcPr>
                </a:tc>
                <a:tc>
                  <a:txBody>
                    <a:bodyPr/>
                    <a:lstStyle/>
                    <a:p>
                      <a:pPr algn="r">
                        <a:lnSpc>
                          <a:spcPts val="1000"/>
                        </a:lnSpc>
                      </a:pPr>
                      <a:r>
                        <a:rPr lang="en-US" sz="1100" b="0" kern="1200" dirty="0" smtClean="0">
                          <a:solidFill>
                            <a:srgbClr val="002060"/>
                          </a:solidFill>
                          <a:effectLst/>
                        </a:rPr>
                        <a:t>⁺ </a:t>
                      </a:r>
                      <a:endParaRPr lang="ru-RU" sz="1100" b="0" dirty="0">
                        <a:solidFill>
                          <a:srgbClr val="002060"/>
                        </a:solidFill>
                        <a:latin typeface="Verdana" pitchFamily="34" charset="0"/>
                      </a:endParaRPr>
                    </a:p>
                  </a:txBody>
                  <a:tcP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12700" cap="flat" cmpd="sng" algn="ctr">
                      <a:solidFill>
                        <a:schemeClr val="tx2">
                          <a:lumMod val="20000"/>
                          <a:lumOff val="80000"/>
                        </a:schemeClr>
                      </a:solidFill>
                      <a:prstDash val="solid"/>
                      <a:round/>
                      <a:headEnd type="none" w="med" len="med"/>
                      <a:tailEnd type="none" w="med" len="med"/>
                    </a:lnT>
                    <a:lnB w="12700" cmpd="sng">
                      <a:noFill/>
                    </a:lnB>
                  </a:tcPr>
                </a:tc>
                <a:tc>
                  <a:txBody>
                    <a:bodyPr/>
                    <a:lstStyle/>
                    <a:p>
                      <a:pPr>
                        <a:lnSpc>
                          <a:spcPts val="1000"/>
                        </a:lnSpc>
                      </a:pPr>
                      <a:r>
                        <a:rPr lang="en-US" sz="1050" b="0" kern="1200" dirty="0" smtClean="0">
                          <a:solidFill>
                            <a:srgbClr val="002060"/>
                          </a:solidFill>
                          <a:effectLst/>
                        </a:rPr>
                        <a:t>- for estimation only</a:t>
                      </a:r>
                      <a:endParaRPr lang="ru-RU" sz="1050" b="0" dirty="0">
                        <a:solidFill>
                          <a:srgbClr val="002060"/>
                        </a:solidFill>
                        <a:latin typeface="Verdana" pitchFamily="34" charset="0"/>
                      </a:endParaRPr>
                    </a:p>
                  </a:txBody>
                  <a:tcP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12700" cap="flat" cmpd="sng" algn="ctr">
                      <a:solidFill>
                        <a:schemeClr val="tx2">
                          <a:lumMod val="20000"/>
                          <a:lumOff val="80000"/>
                        </a:schemeClr>
                      </a:solidFill>
                      <a:prstDash val="solid"/>
                      <a:round/>
                      <a:headEnd type="none" w="med" len="med"/>
                      <a:tailEnd type="none" w="med" len="med"/>
                    </a:lnT>
                    <a:lnB w="12700" cmpd="sng">
                      <a:noFill/>
                    </a:lnB>
                  </a:tcPr>
                </a:tc>
              </a:tr>
              <a:tr h="594360">
                <a:tc>
                  <a:txBody>
                    <a:bodyPr/>
                    <a:lstStyle/>
                    <a:p>
                      <a:pPr algn="r">
                        <a:lnSpc>
                          <a:spcPts val="1000"/>
                        </a:lnSpc>
                      </a:pPr>
                      <a:r>
                        <a:rPr lang="en-US" sz="1100" b="0" dirty="0" smtClean="0">
                          <a:solidFill>
                            <a:srgbClr val="002060"/>
                          </a:solidFill>
                        </a:rPr>
                        <a:t>@</a:t>
                      </a:r>
                      <a:endParaRPr lang="ru-RU" sz="1100" b="0" dirty="0">
                        <a:solidFill>
                          <a:srgbClr val="002060"/>
                        </a:solidFill>
                        <a:latin typeface="Verdana" pitchFamily="34" charset="0"/>
                      </a:endParaRPr>
                    </a:p>
                  </a:txBody>
                  <a:tcP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12700" cmpd="sng">
                      <a:noFill/>
                    </a:lnT>
                  </a:tcPr>
                </a:tc>
                <a:tc>
                  <a:txBody>
                    <a:bodyPr/>
                    <a:lstStyle/>
                    <a:p>
                      <a:pPr>
                        <a:lnSpc>
                          <a:spcPts val="1000"/>
                        </a:lnSpc>
                      </a:pPr>
                      <a:r>
                        <a:rPr lang="en-US" sz="1050" b="0" dirty="0" smtClean="0">
                          <a:solidFill>
                            <a:srgbClr val="002060"/>
                          </a:solidFill>
                        </a:rPr>
                        <a:t>- </a:t>
                      </a:r>
                      <a:r>
                        <a:rPr lang="en-US" sz="1050" b="0" kern="1200" dirty="0" smtClean="0">
                          <a:solidFill>
                            <a:srgbClr val="002060"/>
                          </a:solidFill>
                        </a:rPr>
                        <a:t>can be easy changed with collimators D= 8 ÷20 mm</a:t>
                      </a:r>
                      <a:endParaRPr lang="ru-RU" sz="1050" b="0" dirty="0">
                        <a:solidFill>
                          <a:srgbClr val="002060"/>
                        </a:solidFill>
                        <a:latin typeface="Verdana" pitchFamily="34" charset="0"/>
                      </a:endParaRPr>
                    </a:p>
                  </a:txBody>
                  <a:tcP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12700" cmpd="sng">
                      <a:noFill/>
                    </a:lnT>
                  </a:tcPr>
                </a:tc>
                <a:tc>
                  <a:txBody>
                    <a:bodyPr/>
                    <a:lstStyle/>
                    <a:p>
                      <a:pPr marL="0" marR="0" indent="0" algn="r" defTabSz="914400" rtl="0" eaLnBrk="1" fontAlgn="auto" latinLnBrk="0" hangingPunct="1">
                        <a:lnSpc>
                          <a:spcPts val="1000"/>
                        </a:lnSpc>
                        <a:spcBef>
                          <a:spcPts val="0"/>
                        </a:spcBef>
                        <a:spcAft>
                          <a:spcPts val="0"/>
                        </a:spcAft>
                        <a:buClrTx/>
                        <a:buSzTx/>
                        <a:buFontTx/>
                        <a:buNone/>
                        <a:tabLst/>
                        <a:defRPr/>
                      </a:pPr>
                      <a:r>
                        <a:rPr lang="en-US" sz="1100" b="0" kern="1200" dirty="0" smtClean="0">
                          <a:solidFill>
                            <a:srgbClr val="002060"/>
                          </a:solidFill>
                          <a:effectLst/>
                        </a:rPr>
                        <a:t>^</a:t>
                      </a:r>
                      <a:endParaRPr lang="en-US" sz="1100" b="0" kern="1200" dirty="0" smtClean="0">
                        <a:solidFill>
                          <a:srgbClr val="002060"/>
                        </a:solidFill>
                        <a:latin typeface="Verdana" pitchFamily="34" charset="0"/>
                        <a:ea typeface="+mn-ea"/>
                        <a:cs typeface="+mn-cs"/>
                      </a:endParaRPr>
                    </a:p>
                  </a:txBody>
                  <a:tcP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12700" cmpd="sng">
                      <a:noFill/>
                    </a:lnT>
                  </a:tcPr>
                </a:tc>
                <a:tc>
                  <a:txBody>
                    <a:bodyPr/>
                    <a:lstStyle/>
                    <a:p>
                      <a:pPr marL="0" marR="0" indent="0" algn="l" defTabSz="914400" rtl="0" eaLnBrk="1" fontAlgn="auto" latinLnBrk="0" hangingPunct="1">
                        <a:lnSpc>
                          <a:spcPts val="1000"/>
                        </a:lnSpc>
                        <a:spcBef>
                          <a:spcPts val="0"/>
                        </a:spcBef>
                        <a:spcAft>
                          <a:spcPts val="0"/>
                        </a:spcAft>
                        <a:buClrTx/>
                        <a:buSzTx/>
                        <a:buFontTx/>
                        <a:buNone/>
                        <a:tabLst/>
                        <a:defRPr/>
                      </a:pPr>
                      <a:r>
                        <a:rPr lang="en-US" sz="1050" b="0" kern="1200" dirty="0" smtClean="0">
                          <a:solidFill>
                            <a:srgbClr val="002060"/>
                          </a:solidFill>
                          <a:effectLst/>
                        </a:rPr>
                        <a:t>- </a:t>
                      </a:r>
                      <a:r>
                        <a:rPr lang="en-US" sz="1050" b="0" kern="1200" dirty="0" smtClean="0">
                          <a:solidFill>
                            <a:srgbClr val="002060"/>
                          </a:solidFill>
                        </a:rPr>
                        <a:t>Needs special holders for the low and high temperatures measurements. Please contact your local contact.</a:t>
                      </a:r>
                      <a:endParaRPr lang="en-US" sz="1050" b="0" kern="1200" dirty="0" smtClean="0">
                        <a:solidFill>
                          <a:srgbClr val="002060"/>
                        </a:solidFill>
                        <a:latin typeface="Verdana" pitchFamily="34" charset="0"/>
                        <a:ea typeface="+mn-ea"/>
                        <a:cs typeface="+mn-cs"/>
                      </a:endParaRPr>
                    </a:p>
                  </a:txBody>
                  <a:tcP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12700" cmpd="sng">
                      <a:noFill/>
                    </a:lnT>
                  </a:tcPr>
                </a:tc>
                <a:tc>
                  <a:txBody>
                    <a:bodyPr/>
                    <a:lstStyle/>
                    <a:p>
                      <a:pPr algn="r">
                        <a:lnSpc>
                          <a:spcPts val="1000"/>
                        </a:lnSpc>
                      </a:pPr>
                      <a:r>
                        <a:rPr lang="en-US" sz="1100" b="0" dirty="0" smtClean="0">
                          <a:solidFill>
                            <a:srgbClr val="002060"/>
                          </a:solidFill>
                        </a:rPr>
                        <a:t>**</a:t>
                      </a:r>
                      <a:endParaRPr lang="ru-RU" sz="1100" b="0" dirty="0">
                        <a:solidFill>
                          <a:srgbClr val="002060"/>
                        </a:solidFill>
                        <a:latin typeface="Verdana" pitchFamily="34" charset="0"/>
                      </a:endParaRPr>
                    </a:p>
                  </a:txBody>
                  <a:tcP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12700" cmpd="sng">
                      <a:noFill/>
                    </a:lnT>
                  </a:tcPr>
                </a:tc>
                <a:tc>
                  <a:txBody>
                    <a:bodyPr/>
                    <a:lstStyle/>
                    <a:p>
                      <a:pPr marL="0" marR="0" indent="0" algn="l" defTabSz="914400" rtl="0" eaLnBrk="1" fontAlgn="auto" latinLnBrk="0" hangingPunct="1">
                        <a:lnSpc>
                          <a:spcPts val="1000"/>
                        </a:lnSpc>
                        <a:spcBef>
                          <a:spcPts val="0"/>
                        </a:spcBef>
                        <a:spcAft>
                          <a:spcPts val="0"/>
                        </a:spcAft>
                        <a:buClrTx/>
                        <a:buSzTx/>
                        <a:buFontTx/>
                        <a:buNone/>
                        <a:tabLst/>
                        <a:defRPr/>
                      </a:pPr>
                      <a:r>
                        <a:rPr lang="en-US" sz="1050" b="0" baseline="0" dirty="0" smtClean="0">
                          <a:solidFill>
                            <a:srgbClr val="002060"/>
                          </a:solidFill>
                        </a:rPr>
                        <a:t>- </a:t>
                      </a:r>
                      <a:r>
                        <a:rPr lang="en-US" sz="1050" b="0" kern="1200" dirty="0" smtClean="0">
                          <a:solidFill>
                            <a:srgbClr val="002060"/>
                          </a:solidFill>
                        </a:rPr>
                        <a:t>Simultaneously in standard </a:t>
                      </a:r>
                      <a:r>
                        <a:rPr lang="en-US" sz="1050" b="0" kern="1200" dirty="0" err="1" smtClean="0">
                          <a:solidFill>
                            <a:srgbClr val="002060"/>
                          </a:solidFill>
                        </a:rPr>
                        <a:t>Hellma</a:t>
                      </a:r>
                      <a:r>
                        <a:rPr lang="en-US" sz="1050" b="0" kern="1200" dirty="0" smtClean="0">
                          <a:solidFill>
                            <a:srgbClr val="002060"/>
                          </a:solidFill>
                        </a:rPr>
                        <a:t> cell or with sample size &lt; 20 mm* 50mm</a:t>
                      </a:r>
                      <a:endParaRPr lang="en-US" sz="1050" b="0" kern="1200" dirty="0" smtClean="0">
                        <a:solidFill>
                          <a:srgbClr val="002060"/>
                        </a:solidFill>
                        <a:latin typeface="Verdana" pitchFamily="34" charset="0"/>
                        <a:ea typeface="+mn-ea"/>
                        <a:cs typeface="+mn-cs"/>
                      </a:endParaRPr>
                    </a:p>
                  </a:txBody>
                  <a:tcP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12700" cmpd="sng">
                      <a:noFill/>
                    </a:lnT>
                  </a:tcPr>
                </a:tc>
              </a:tr>
            </a:tbl>
          </a:graphicData>
        </a:graphic>
      </p:graphicFrame>
      <p:sp>
        <p:nvSpPr>
          <p:cNvPr id="47" name="Прямоугольник 46"/>
          <p:cNvSpPr/>
          <p:nvPr/>
        </p:nvSpPr>
        <p:spPr>
          <a:xfrm>
            <a:off x="207422" y="2874326"/>
            <a:ext cx="2548458" cy="2031325"/>
          </a:xfrm>
          <a:prstGeom prst="rect">
            <a:avLst/>
          </a:prstGeom>
        </p:spPr>
        <p:txBody>
          <a:bodyPr wrap="square">
            <a:spAutoFit/>
          </a:bodyPr>
          <a:lstStyle/>
          <a:p>
            <a:r>
              <a:rPr lang="en-US" altLang="ru-RU" sz="1400" b="1" dirty="0" smtClean="0">
                <a:solidFill>
                  <a:srgbClr val="000090"/>
                </a:solidFill>
                <a:latin typeface="Arial" panose="020B0604020202020204" pitchFamily="34" charset="0"/>
                <a:ea typeface="Gungsuh"/>
                <a:cs typeface="Arial" panose="020B0604020202020204" pitchFamily="34" charset="0"/>
              </a:rPr>
              <a:t>Task:</a:t>
            </a:r>
            <a:endParaRPr lang="en-US" altLang="ru-RU" sz="1400" b="1" dirty="0">
              <a:solidFill>
                <a:srgbClr val="000090"/>
              </a:solidFill>
              <a:latin typeface="Arial" panose="020B0604020202020204" pitchFamily="34" charset="0"/>
              <a:cs typeface="Arial" panose="020B0604020202020204" pitchFamily="34" charset="0"/>
            </a:endParaRPr>
          </a:p>
          <a:p>
            <a:r>
              <a:rPr lang="en-US" sz="1400" dirty="0">
                <a:solidFill>
                  <a:srgbClr val="000090"/>
                </a:solidFill>
                <a:latin typeface="Arial" panose="020B0604020202020204" pitchFamily="34" charset="0"/>
                <a:ea typeface="Gungsuh"/>
                <a:cs typeface="Arial" panose="020B0604020202020204" pitchFamily="34" charset="0"/>
              </a:rPr>
              <a:t>Determination of structural characteristics (size and shape of particles, agglomerates, pores, fractals) of nanostructured materials and </a:t>
            </a:r>
            <a:r>
              <a:rPr lang="en-US" sz="1400" dirty="0" err="1">
                <a:solidFill>
                  <a:srgbClr val="000090"/>
                </a:solidFill>
                <a:latin typeface="Arial" panose="020B0604020202020204" pitchFamily="34" charset="0"/>
                <a:ea typeface="Gungsuh"/>
                <a:cs typeface="Arial" panose="020B0604020202020204" pitchFamily="34" charset="0"/>
              </a:rPr>
              <a:t>nanosystems</a:t>
            </a:r>
            <a:r>
              <a:rPr lang="en-US" sz="1400" dirty="0">
                <a:solidFill>
                  <a:srgbClr val="000090"/>
                </a:solidFill>
                <a:latin typeface="Arial" panose="020B0604020202020204" pitchFamily="34" charset="0"/>
                <a:ea typeface="Gungsuh"/>
                <a:cs typeface="Arial" panose="020B0604020202020204" pitchFamily="34" charset="0"/>
              </a:rPr>
              <a:t>, including polymers, lipid membranes, proteins, solvents, </a:t>
            </a:r>
            <a:r>
              <a:rPr lang="en-US" sz="1400" dirty="0" smtClean="0">
                <a:solidFill>
                  <a:srgbClr val="000090"/>
                </a:solidFill>
                <a:latin typeface="Arial" panose="020B0604020202020204" pitchFamily="34" charset="0"/>
                <a:ea typeface="Gungsuh"/>
                <a:cs typeface="Arial" panose="020B0604020202020204" pitchFamily="34" charset="0"/>
              </a:rPr>
              <a:t>etc</a:t>
            </a:r>
            <a:r>
              <a:rPr lang="en-US" sz="1400" dirty="0">
                <a:solidFill>
                  <a:srgbClr val="000090"/>
                </a:solidFill>
                <a:latin typeface="Arial" panose="020B0604020202020204" pitchFamily="34" charset="0"/>
                <a:ea typeface="Gungsuh"/>
                <a:cs typeface="Arial" panose="020B0604020202020204" pitchFamily="34" charset="0"/>
              </a:rPr>
              <a:t>.</a:t>
            </a:r>
            <a:endParaRPr lang="ru-RU" sz="1400" dirty="0">
              <a:solidFill>
                <a:srgbClr val="000090"/>
              </a:solidFill>
              <a:latin typeface="Arial" panose="020B0604020202020204" pitchFamily="34" charset="0"/>
              <a:ea typeface="Gungsuh"/>
              <a:cs typeface="Arial" panose="020B0604020202020204" pitchFamily="34" charset="0"/>
            </a:endParaRPr>
          </a:p>
        </p:txBody>
      </p:sp>
      <p:sp>
        <p:nvSpPr>
          <p:cNvPr id="9" name="Rectangle 1"/>
          <p:cNvSpPr>
            <a:spLocks noChangeArrowheads="1"/>
          </p:cNvSpPr>
          <p:nvPr/>
        </p:nvSpPr>
        <p:spPr bwMode="auto">
          <a:xfrm>
            <a:off x="-3636912" y="1623600"/>
            <a:ext cx="184731" cy="30777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400" b="0" i="0" u="none" strike="noStrike" cap="none" normalizeH="0" baseline="0" dirty="0" smtClean="0">
              <a:ln>
                <a:noFill/>
              </a:ln>
              <a:solidFill>
                <a:srgbClr val="002060"/>
              </a:solidFill>
              <a:effectLst/>
              <a:latin typeface="+mn-lt"/>
            </a:endParaRPr>
          </a:p>
        </p:txBody>
      </p:sp>
      <p:sp>
        <p:nvSpPr>
          <p:cNvPr id="10" name="Прямоугольник 9"/>
          <p:cNvSpPr/>
          <p:nvPr/>
        </p:nvSpPr>
        <p:spPr>
          <a:xfrm>
            <a:off x="136821" y="4874809"/>
            <a:ext cx="2689660" cy="1815882"/>
          </a:xfrm>
          <a:prstGeom prst="rect">
            <a:avLst/>
          </a:prstGeom>
        </p:spPr>
        <p:txBody>
          <a:bodyPr wrap="square">
            <a:spAutoFit/>
          </a:bodyPr>
          <a:lstStyle/>
          <a:p>
            <a:r>
              <a:rPr lang="en-US" sz="1400" b="1" dirty="0">
                <a:solidFill>
                  <a:srgbClr val="000090"/>
                </a:solidFill>
                <a:latin typeface="Arial" panose="020B0604020202020204" pitchFamily="34" charset="0"/>
                <a:ea typeface="Gungsuh"/>
                <a:cs typeface="Arial" panose="020B0604020202020204" pitchFamily="34" charset="0"/>
              </a:rPr>
              <a:t>Sample environment equipment</a:t>
            </a:r>
            <a:r>
              <a:rPr lang="en-US" sz="1400" b="1" dirty="0" smtClean="0">
                <a:solidFill>
                  <a:srgbClr val="000090"/>
                </a:solidFill>
                <a:latin typeface="Arial" panose="020B0604020202020204" pitchFamily="34" charset="0"/>
                <a:ea typeface="Gungsuh"/>
                <a:cs typeface="Arial" panose="020B0604020202020204" pitchFamily="34" charset="0"/>
              </a:rPr>
              <a:t>:</a:t>
            </a:r>
          </a:p>
          <a:p>
            <a:pPr marL="285750" indent="-285750">
              <a:buClr>
                <a:srgbClr val="FF0000"/>
              </a:buClr>
              <a:buFont typeface="Wingdings" panose="05000000000000000000" pitchFamily="2" charset="2"/>
              <a:buChar char="§"/>
            </a:pPr>
            <a:r>
              <a:rPr lang="ru-RU" altLang="ru-RU" sz="1400" dirty="0" err="1">
                <a:solidFill>
                  <a:srgbClr val="000090"/>
                </a:solidFill>
                <a:latin typeface="Arial" panose="020B0604020202020204" pitchFamily="34" charset="0"/>
                <a:ea typeface="Gungsuh"/>
                <a:cs typeface="Arial" panose="020B0604020202020204" pitchFamily="34" charset="0"/>
              </a:rPr>
              <a:t>Magnetic</a:t>
            </a:r>
            <a:r>
              <a:rPr lang="ru-RU" altLang="ru-RU" sz="1400" dirty="0">
                <a:solidFill>
                  <a:srgbClr val="000090"/>
                </a:solidFill>
                <a:latin typeface="Arial" panose="020B0604020202020204" pitchFamily="34" charset="0"/>
                <a:ea typeface="Gungsuh"/>
                <a:cs typeface="Arial" panose="020B0604020202020204" pitchFamily="34" charset="0"/>
              </a:rPr>
              <a:t> </a:t>
            </a:r>
            <a:r>
              <a:rPr lang="ru-RU" altLang="ru-RU" sz="1400" dirty="0" err="1">
                <a:solidFill>
                  <a:srgbClr val="000090"/>
                </a:solidFill>
                <a:latin typeface="Arial" panose="020B0604020202020204" pitchFamily="34" charset="0"/>
                <a:ea typeface="Gungsuh"/>
                <a:cs typeface="Arial" panose="020B0604020202020204" pitchFamily="34" charset="0"/>
              </a:rPr>
              <a:t>system</a:t>
            </a:r>
            <a:r>
              <a:rPr lang="ru-RU" altLang="ru-RU" sz="1400" dirty="0">
                <a:solidFill>
                  <a:srgbClr val="000090"/>
                </a:solidFill>
                <a:latin typeface="Arial" panose="020B0604020202020204" pitchFamily="34" charset="0"/>
                <a:ea typeface="Gungsuh"/>
                <a:cs typeface="Arial" panose="020B0604020202020204" pitchFamily="34" charset="0"/>
              </a:rPr>
              <a:t>: </a:t>
            </a:r>
            <a:r>
              <a:rPr lang="en-US" altLang="ru-RU" sz="1400" dirty="0" smtClean="0">
                <a:solidFill>
                  <a:srgbClr val="000090"/>
                </a:solidFill>
                <a:latin typeface="Arial" panose="020B0604020202020204" pitchFamily="34" charset="0"/>
                <a:ea typeface="Gungsuh"/>
                <a:cs typeface="Arial" panose="020B0604020202020204" pitchFamily="34" charset="0"/>
              </a:rPr>
              <a:t>B ≤ </a:t>
            </a:r>
            <a:r>
              <a:rPr lang="ru-RU" altLang="ru-RU" sz="1400" dirty="0" smtClean="0">
                <a:solidFill>
                  <a:srgbClr val="000090"/>
                </a:solidFill>
                <a:latin typeface="Arial" panose="020B0604020202020204" pitchFamily="34" charset="0"/>
                <a:ea typeface="Gungsuh"/>
                <a:cs typeface="Arial" panose="020B0604020202020204" pitchFamily="34" charset="0"/>
              </a:rPr>
              <a:t>2.5 </a:t>
            </a:r>
            <a:r>
              <a:rPr lang="en-US" altLang="ru-RU" sz="1400" dirty="0" smtClean="0">
                <a:solidFill>
                  <a:srgbClr val="000090"/>
                </a:solidFill>
                <a:latin typeface="Arial" panose="020B0604020202020204" pitchFamily="34" charset="0"/>
                <a:ea typeface="Gungsuh"/>
                <a:cs typeface="Arial" panose="020B0604020202020204" pitchFamily="34" charset="0"/>
              </a:rPr>
              <a:t>T</a:t>
            </a:r>
            <a:r>
              <a:rPr lang="ru-RU" altLang="ru-RU" sz="1400" dirty="0" smtClean="0">
                <a:solidFill>
                  <a:srgbClr val="000090"/>
                </a:solidFill>
                <a:latin typeface="Arial" panose="020B0604020202020204" pitchFamily="34" charset="0"/>
                <a:ea typeface="Gungsuh"/>
                <a:cs typeface="Arial" panose="020B0604020202020204" pitchFamily="34" charset="0"/>
              </a:rPr>
              <a:t> </a:t>
            </a:r>
            <a:endParaRPr lang="en-US" altLang="ru-RU" sz="1400" dirty="0" smtClean="0">
              <a:solidFill>
                <a:srgbClr val="000090"/>
              </a:solidFill>
              <a:latin typeface="Arial" panose="020B0604020202020204" pitchFamily="34" charset="0"/>
              <a:ea typeface="Gungsuh"/>
              <a:cs typeface="Arial" panose="020B0604020202020204" pitchFamily="34" charset="0"/>
            </a:endParaRPr>
          </a:p>
          <a:p>
            <a:pPr marL="285750" indent="-285750">
              <a:buClr>
                <a:srgbClr val="FF0000"/>
              </a:buClr>
              <a:buFont typeface="Wingdings" panose="05000000000000000000" pitchFamily="2" charset="2"/>
              <a:buChar char="§"/>
            </a:pPr>
            <a:r>
              <a:rPr lang="ru-RU" altLang="ru-RU" sz="1400" dirty="0" smtClean="0">
                <a:solidFill>
                  <a:srgbClr val="000090"/>
                </a:solidFill>
                <a:latin typeface="Arial" panose="020B0604020202020204" pitchFamily="34" charset="0"/>
                <a:ea typeface="Gungsuh"/>
                <a:cs typeface="Arial" panose="020B0604020202020204" pitchFamily="34" charset="0"/>
              </a:rPr>
              <a:t>P-V-T </a:t>
            </a:r>
            <a:r>
              <a:rPr lang="ru-RU" altLang="ru-RU" sz="1400" dirty="0" err="1">
                <a:solidFill>
                  <a:srgbClr val="000090"/>
                </a:solidFill>
                <a:latin typeface="Arial" panose="020B0604020202020204" pitchFamily="34" charset="0"/>
                <a:ea typeface="Gungsuh"/>
                <a:cs typeface="Arial" panose="020B0604020202020204" pitchFamily="34" charset="0"/>
              </a:rPr>
              <a:t>system</a:t>
            </a:r>
            <a:r>
              <a:rPr lang="ru-RU" altLang="ru-RU" sz="1400" dirty="0">
                <a:solidFill>
                  <a:srgbClr val="000090"/>
                </a:solidFill>
                <a:latin typeface="Arial" panose="020B0604020202020204" pitchFamily="34" charset="0"/>
                <a:ea typeface="Gungsuh"/>
                <a:cs typeface="Arial" panose="020B0604020202020204" pitchFamily="34" charset="0"/>
              </a:rPr>
              <a:t>: </a:t>
            </a:r>
            <a:endParaRPr lang="en-US" altLang="ru-RU" sz="1400" dirty="0" smtClean="0">
              <a:solidFill>
                <a:srgbClr val="000090"/>
              </a:solidFill>
              <a:latin typeface="Arial" panose="020B0604020202020204" pitchFamily="34" charset="0"/>
              <a:ea typeface="Gungsuh"/>
              <a:cs typeface="Arial" panose="020B0604020202020204" pitchFamily="34" charset="0"/>
            </a:endParaRPr>
          </a:p>
          <a:p>
            <a:pPr>
              <a:buClr>
                <a:srgbClr val="FF0000"/>
              </a:buClr>
            </a:pPr>
            <a:r>
              <a:rPr lang="en-US" altLang="ru-RU" sz="1400" dirty="0" smtClean="0">
                <a:solidFill>
                  <a:srgbClr val="000090"/>
                </a:solidFill>
                <a:latin typeface="Arial" panose="020B0604020202020204" pitchFamily="34" charset="0"/>
                <a:ea typeface="Gungsuh"/>
                <a:cs typeface="Arial" panose="020B0604020202020204" pitchFamily="34" charset="0"/>
              </a:rPr>
              <a:t>   l</a:t>
            </a:r>
            <a:r>
              <a:rPr lang="ru-RU" altLang="ru-RU" sz="1400" dirty="0" err="1" smtClean="0">
                <a:solidFill>
                  <a:srgbClr val="000090"/>
                </a:solidFill>
                <a:latin typeface="Arial" panose="020B0604020202020204" pitchFamily="34" charset="0"/>
                <a:ea typeface="Gungsuh"/>
                <a:cs typeface="Arial" panose="020B0604020202020204" pitchFamily="34" charset="0"/>
              </a:rPr>
              <a:t>iquid</a:t>
            </a:r>
            <a:r>
              <a:rPr lang="ru-RU" altLang="ru-RU" sz="1400" dirty="0" smtClean="0">
                <a:solidFill>
                  <a:srgbClr val="000090"/>
                </a:solidFill>
                <a:latin typeface="Arial" panose="020B0604020202020204" pitchFamily="34" charset="0"/>
                <a:ea typeface="Gungsuh"/>
                <a:cs typeface="Arial" panose="020B0604020202020204" pitchFamily="34" charset="0"/>
              </a:rPr>
              <a:t> </a:t>
            </a:r>
            <a:r>
              <a:rPr lang="ru-RU" altLang="ru-RU" sz="1400" dirty="0" err="1" smtClean="0">
                <a:solidFill>
                  <a:srgbClr val="000090"/>
                </a:solidFill>
                <a:latin typeface="Arial" panose="020B0604020202020204" pitchFamily="34" charset="0"/>
                <a:ea typeface="Gungsuh"/>
                <a:cs typeface="Arial" panose="020B0604020202020204" pitchFamily="34" charset="0"/>
              </a:rPr>
              <a:t>sample</a:t>
            </a:r>
            <a:r>
              <a:rPr lang="en-US" altLang="ru-RU" sz="1400" dirty="0" smtClean="0">
                <a:solidFill>
                  <a:srgbClr val="000090"/>
                </a:solidFill>
                <a:latin typeface="Arial" panose="020B0604020202020204" pitchFamily="34" charset="0"/>
                <a:ea typeface="Gungsuh"/>
                <a:cs typeface="Arial" panose="020B0604020202020204" pitchFamily="34" charset="0"/>
              </a:rPr>
              <a:t>s</a:t>
            </a:r>
            <a:r>
              <a:rPr lang="ru-RU" altLang="ru-RU" sz="1400" dirty="0" smtClean="0">
                <a:solidFill>
                  <a:srgbClr val="000090"/>
                </a:solidFill>
                <a:latin typeface="Arial" panose="020B0604020202020204" pitchFamily="34" charset="0"/>
                <a:ea typeface="Gungsuh"/>
                <a:cs typeface="Arial" panose="020B0604020202020204" pitchFamily="34" charset="0"/>
              </a:rPr>
              <a:t> </a:t>
            </a:r>
            <a:endParaRPr lang="en-US" altLang="ru-RU" sz="1400" dirty="0" smtClean="0">
              <a:solidFill>
                <a:srgbClr val="000090"/>
              </a:solidFill>
              <a:latin typeface="Arial" panose="020B0604020202020204" pitchFamily="34" charset="0"/>
              <a:ea typeface="Gungsuh"/>
              <a:cs typeface="Arial" panose="020B0604020202020204" pitchFamily="34" charset="0"/>
            </a:endParaRPr>
          </a:p>
          <a:p>
            <a:pPr marL="179388" indent="-179388"/>
            <a:r>
              <a:rPr lang="en-US" altLang="ru-RU" sz="1400" dirty="0" smtClean="0">
                <a:solidFill>
                  <a:srgbClr val="000090"/>
                </a:solidFill>
                <a:latin typeface="Arial" panose="020B0604020202020204" pitchFamily="34" charset="0"/>
                <a:ea typeface="Gungsuh"/>
                <a:cs typeface="Arial" panose="020B0604020202020204" pitchFamily="34" charset="0"/>
              </a:rPr>
              <a:t>   P </a:t>
            </a:r>
            <a:r>
              <a:rPr lang="en-US" altLang="ru-RU" sz="1400" dirty="0">
                <a:solidFill>
                  <a:srgbClr val="000090"/>
                </a:solidFill>
                <a:latin typeface="Arial" panose="020B0604020202020204" pitchFamily="34" charset="0"/>
                <a:ea typeface="Gungsuh"/>
                <a:cs typeface="Arial" panose="020B0604020202020204" pitchFamily="34" charset="0"/>
              </a:rPr>
              <a:t>≤</a:t>
            </a:r>
            <a:r>
              <a:rPr lang="en-US" altLang="ru-RU" sz="1400" dirty="0" smtClean="0">
                <a:solidFill>
                  <a:srgbClr val="000090"/>
                </a:solidFill>
                <a:latin typeface="Arial" panose="020B0604020202020204" pitchFamily="34" charset="0"/>
                <a:ea typeface="Gungsuh"/>
                <a:cs typeface="Arial" panose="020B0604020202020204" pitchFamily="34" charset="0"/>
              </a:rPr>
              <a:t> </a:t>
            </a:r>
            <a:r>
              <a:rPr lang="ru-RU" altLang="ru-RU" sz="1400" dirty="0" smtClean="0">
                <a:solidFill>
                  <a:srgbClr val="000090"/>
                </a:solidFill>
                <a:latin typeface="Arial" panose="020B0604020202020204" pitchFamily="34" charset="0"/>
                <a:ea typeface="Gungsuh"/>
                <a:cs typeface="Arial" panose="020B0604020202020204" pitchFamily="34" charset="0"/>
              </a:rPr>
              <a:t>2 </a:t>
            </a:r>
            <a:r>
              <a:rPr lang="ru-RU" altLang="ru-RU" sz="1400" dirty="0" err="1" smtClean="0">
                <a:solidFill>
                  <a:srgbClr val="000090"/>
                </a:solidFill>
                <a:latin typeface="Arial" panose="020B0604020202020204" pitchFamily="34" charset="0"/>
                <a:ea typeface="Gungsuh"/>
                <a:cs typeface="Arial" panose="020B0604020202020204" pitchFamily="34" charset="0"/>
              </a:rPr>
              <a:t>kBar</a:t>
            </a:r>
            <a:r>
              <a:rPr lang="ru-RU" altLang="ru-RU" sz="1400" dirty="0" smtClean="0">
                <a:solidFill>
                  <a:srgbClr val="000090"/>
                </a:solidFill>
                <a:latin typeface="Arial" panose="020B0604020202020204" pitchFamily="34" charset="0"/>
                <a:ea typeface="Gungsuh"/>
                <a:cs typeface="Arial" panose="020B0604020202020204" pitchFamily="34" charset="0"/>
              </a:rPr>
              <a:t> </a:t>
            </a:r>
            <a:r>
              <a:rPr lang="en-US" altLang="ru-RU" sz="1400" dirty="0" smtClean="0">
                <a:solidFill>
                  <a:srgbClr val="000090"/>
                </a:solidFill>
                <a:latin typeface="Arial" panose="020B0604020202020204" pitchFamily="34" charset="0"/>
                <a:ea typeface="Gungsuh"/>
                <a:cs typeface="Arial" panose="020B0604020202020204" pitchFamily="34" charset="0"/>
              </a:rPr>
              <a:t>     </a:t>
            </a:r>
            <a:r>
              <a:rPr lang="en-US" altLang="ru-RU" sz="1400" dirty="0" err="1" smtClean="0">
                <a:solidFill>
                  <a:srgbClr val="000090"/>
                </a:solidFill>
                <a:latin typeface="Arial" panose="020B0604020202020204" pitchFamily="34" charset="0"/>
                <a:ea typeface="Gungsuh"/>
                <a:cs typeface="Arial" panose="020B0604020202020204" pitchFamily="34" charset="0"/>
              </a:rPr>
              <a:t>V</a:t>
            </a:r>
            <a:r>
              <a:rPr lang="en-US" altLang="ru-RU" sz="1400" baseline="-25000" dirty="0" err="1" smtClean="0">
                <a:solidFill>
                  <a:srgbClr val="000090"/>
                </a:solidFill>
                <a:latin typeface="Arial" panose="020B0604020202020204" pitchFamily="34" charset="0"/>
                <a:ea typeface="Gungsuh"/>
                <a:cs typeface="Arial" panose="020B0604020202020204" pitchFamily="34" charset="0"/>
              </a:rPr>
              <a:t>min</a:t>
            </a:r>
            <a:r>
              <a:rPr lang="en-US" altLang="ru-RU" sz="1400" dirty="0" smtClean="0">
                <a:solidFill>
                  <a:srgbClr val="000090"/>
                </a:solidFill>
                <a:latin typeface="Arial" panose="020B0604020202020204" pitchFamily="34" charset="0"/>
                <a:ea typeface="Gungsuh"/>
                <a:cs typeface="Arial" panose="020B0604020202020204" pitchFamily="34" charset="0"/>
              </a:rPr>
              <a:t>=</a:t>
            </a:r>
            <a:r>
              <a:rPr lang="ru-RU" altLang="ru-RU" sz="1400" dirty="0" smtClean="0">
                <a:solidFill>
                  <a:srgbClr val="000090"/>
                </a:solidFill>
                <a:latin typeface="Arial" panose="020B0604020202020204" pitchFamily="34" charset="0"/>
                <a:ea typeface="Gungsuh"/>
                <a:cs typeface="Arial" panose="020B0604020202020204" pitchFamily="34" charset="0"/>
              </a:rPr>
              <a:t> 3 </a:t>
            </a:r>
            <a:r>
              <a:rPr lang="ru-RU" altLang="ru-RU" sz="1400" dirty="0" err="1" smtClean="0">
                <a:solidFill>
                  <a:srgbClr val="000090"/>
                </a:solidFill>
                <a:latin typeface="Arial" panose="020B0604020202020204" pitchFamily="34" charset="0"/>
                <a:ea typeface="Gungsuh"/>
                <a:cs typeface="Arial" panose="020B0604020202020204" pitchFamily="34" charset="0"/>
              </a:rPr>
              <a:t>mL</a:t>
            </a:r>
            <a:r>
              <a:rPr lang="ru-RU" altLang="ru-RU" sz="1400" dirty="0" smtClean="0">
                <a:solidFill>
                  <a:srgbClr val="000090"/>
                </a:solidFill>
                <a:latin typeface="Arial" panose="020B0604020202020204" pitchFamily="34" charset="0"/>
                <a:ea typeface="Gungsuh"/>
                <a:cs typeface="Arial" panose="020B0604020202020204" pitchFamily="34" charset="0"/>
              </a:rPr>
              <a:t> </a:t>
            </a:r>
            <a:endParaRPr lang="en-US" altLang="ru-RU" sz="1400" dirty="0" smtClean="0">
              <a:solidFill>
                <a:srgbClr val="000090"/>
              </a:solidFill>
              <a:latin typeface="Arial" panose="020B0604020202020204" pitchFamily="34" charset="0"/>
              <a:ea typeface="Gungsuh"/>
              <a:cs typeface="Arial" panose="020B0604020202020204" pitchFamily="34" charset="0"/>
            </a:endParaRPr>
          </a:p>
          <a:p>
            <a:pPr marL="179388" indent="-179388"/>
            <a:r>
              <a:rPr lang="en-US" altLang="ru-RU" sz="1400" dirty="0" smtClean="0">
                <a:solidFill>
                  <a:srgbClr val="000090"/>
                </a:solidFill>
                <a:latin typeface="Arial" panose="020B0604020202020204" pitchFamily="34" charset="0"/>
                <a:ea typeface="Gungsuh"/>
                <a:cs typeface="Arial" panose="020B0604020202020204" pitchFamily="34" charset="0"/>
              </a:rPr>
              <a:t>   </a:t>
            </a:r>
            <a:r>
              <a:rPr lang="ru-RU" altLang="ru-RU" sz="1400" dirty="0" err="1" smtClean="0">
                <a:solidFill>
                  <a:srgbClr val="000090"/>
                </a:solidFill>
                <a:latin typeface="Arial" panose="020B0604020202020204" pitchFamily="34" charset="0"/>
                <a:ea typeface="Gungsuh"/>
                <a:cs typeface="Arial" panose="020B0604020202020204" pitchFamily="34" charset="0"/>
              </a:rPr>
              <a:t>continuous</a:t>
            </a:r>
            <a:r>
              <a:rPr lang="ru-RU" altLang="ru-RU" sz="1400" dirty="0" smtClean="0">
                <a:solidFill>
                  <a:srgbClr val="000090"/>
                </a:solidFill>
                <a:latin typeface="Arial" panose="020B0604020202020204" pitchFamily="34" charset="0"/>
                <a:ea typeface="Gungsuh"/>
                <a:cs typeface="Arial" panose="020B0604020202020204" pitchFamily="34" charset="0"/>
              </a:rPr>
              <a:t> </a:t>
            </a:r>
            <a:r>
              <a:rPr lang="ru-RU" altLang="ru-RU" sz="1400" dirty="0" err="1" smtClean="0">
                <a:solidFill>
                  <a:srgbClr val="000090"/>
                </a:solidFill>
                <a:latin typeface="Arial" panose="020B0604020202020204" pitchFamily="34" charset="0"/>
                <a:ea typeface="Gungsuh"/>
                <a:cs typeface="Arial" panose="020B0604020202020204" pitchFamily="34" charset="0"/>
              </a:rPr>
              <a:t>measurements</a:t>
            </a:r>
            <a:r>
              <a:rPr lang="ru-RU" altLang="ru-RU" sz="1400" dirty="0" smtClean="0">
                <a:solidFill>
                  <a:srgbClr val="000090"/>
                </a:solidFill>
                <a:latin typeface="Arial" panose="020B0604020202020204" pitchFamily="34" charset="0"/>
                <a:ea typeface="Gungsuh"/>
                <a:cs typeface="Arial" panose="020B0604020202020204" pitchFamily="34" charset="0"/>
              </a:rPr>
              <a:t> </a:t>
            </a:r>
            <a:r>
              <a:rPr lang="ru-RU" altLang="ru-RU" sz="1400" dirty="0" err="1" smtClean="0">
                <a:solidFill>
                  <a:srgbClr val="000090"/>
                </a:solidFill>
                <a:latin typeface="Arial" panose="020B0604020202020204" pitchFamily="34" charset="0"/>
                <a:ea typeface="Gungsuh"/>
                <a:cs typeface="Arial" panose="020B0604020202020204" pitchFamily="34" charset="0"/>
              </a:rPr>
              <a:t>of</a:t>
            </a:r>
            <a:r>
              <a:rPr lang="ru-RU" altLang="ru-RU" sz="1400" dirty="0" smtClean="0">
                <a:solidFill>
                  <a:srgbClr val="000090"/>
                </a:solidFill>
                <a:latin typeface="Arial" panose="020B0604020202020204" pitchFamily="34" charset="0"/>
                <a:ea typeface="Gungsuh"/>
                <a:cs typeface="Arial" panose="020B0604020202020204" pitchFamily="34" charset="0"/>
              </a:rPr>
              <a:t> </a:t>
            </a:r>
            <a:r>
              <a:rPr lang="ru-RU" altLang="ru-RU" sz="1400" dirty="0" err="1" smtClean="0">
                <a:solidFill>
                  <a:srgbClr val="000090"/>
                </a:solidFill>
                <a:latin typeface="Arial" panose="020B0604020202020204" pitchFamily="34" charset="0"/>
                <a:ea typeface="Gungsuh"/>
                <a:cs typeface="Arial" panose="020B0604020202020204" pitchFamily="34" charset="0"/>
              </a:rPr>
              <a:t>volumes</a:t>
            </a:r>
            <a:r>
              <a:rPr lang="ru-RU" altLang="ru-RU" sz="1400" dirty="0" smtClean="0">
                <a:solidFill>
                  <a:srgbClr val="000090"/>
                </a:solidFill>
                <a:latin typeface="Arial" panose="020B0604020202020204" pitchFamily="34" charset="0"/>
                <a:ea typeface="Gungsuh"/>
                <a:cs typeface="Arial" panose="020B0604020202020204" pitchFamily="34" charset="0"/>
              </a:rPr>
              <a:t> </a:t>
            </a:r>
            <a:endParaRPr lang="ru-RU" altLang="ru-RU" sz="1400" dirty="0">
              <a:solidFill>
                <a:srgbClr val="000090"/>
              </a:solidFill>
              <a:latin typeface="Arial" panose="020B0604020202020204" pitchFamily="34" charset="0"/>
              <a:ea typeface="Gungsuh"/>
              <a:cs typeface="Arial" panose="020B0604020202020204" pitchFamily="34" charset="0"/>
            </a:endParaRPr>
          </a:p>
        </p:txBody>
      </p:sp>
    </p:spTree>
    <p:extLst>
      <p:ext uri="{BB962C8B-B14F-4D97-AF65-F5344CB8AC3E}">
        <p14:creationId xmlns:p14="http://schemas.microsoft.com/office/powerpoint/2010/main" val="267671648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226323" y="476691"/>
            <a:ext cx="1299872" cy="2471791"/>
          </a:xfrm>
          <a:prstGeom prst="rect">
            <a:avLst/>
          </a:prstGeom>
        </p:spPr>
      </p:pic>
      <p:sp>
        <p:nvSpPr>
          <p:cNvPr id="38" name="Прямоугольник 60"/>
          <p:cNvSpPr>
            <a:spLocks noChangeArrowheads="1"/>
          </p:cNvSpPr>
          <p:nvPr/>
        </p:nvSpPr>
        <p:spPr bwMode="auto">
          <a:xfrm>
            <a:off x="1295991" y="83250"/>
            <a:ext cx="23042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ru-RU" sz="1800" b="1" dirty="0">
                <a:solidFill>
                  <a:srgbClr val="000090"/>
                </a:solidFill>
                <a:latin typeface="+mn-lt"/>
                <a:cs typeface="Arial" panose="020B0604020202020204" pitchFamily="34" charset="0"/>
              </a:rPr>
              <a:t>Irradiation facility</a:t>
            </a:r>
          </a:p>
        </p:txBody>
      </p:sp>
      <p:sp>
        <p:nvSpPr>
          <p:cNvPr id="39" name="Прямоугольник 56"/>
          <p:cNvSpPr>
            <a:spLocks noChangeArrowheads="1"/>
          </p:cNvSpPr>
          <p:nvPr/>
        </p:nvSpPr>
        <p:spPr bwMode="auto">
          <a:xfrm>
            <a:off x="1691680" y="2317540"/>
            <a:ext cx="28122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ts val="1400"/>
              </a:lnSpc>
              <a:spcBef>
                <a:spcPct val="0"/>
              </a:spcBef>
              <a:buNone/>
            </a:pPr>
            <a:r>
              <a:rPr lang="en-US" altLang="ru-RU" sz="1400" b="1" dirty="0">
                <a:solidFill>
                  <a:srgbClr val="000090"/>
                </a:solidFill>
                <a:latin typeface="Arial" panose="020B0604020202020204" pitchFamily="34" charset="0"/>
                <a:ea typeface="Gungsuh"/>
                <a:cs typeface="Arial" panose="020B0604020202020204" pitchFamily="34" charset="0"/>
              </a:rPr>
              <a:t>Task:</a:t>
            </a:r>
            <a:endParaRPr lang="en-US" altLang="ru-RU" sz="1400" b="1" dirty="0">
              <a:solidFill>
                <a:srgbClr val="000090"/>
              </a:solidFill>
              <a:latin typeface="Arial" panose="020B0604020202020204" pitchFamily="34" charset="0"/>
              <a:cs typeface="Arial" panose="020B0604020202020204" pitchFamily="34" charset="0"/>
            </a:endParaRPr>
          </a:p>
          <a:p>
            <a:pPr>
              <a:lnSpc>
                <a:spcPts val="1400"/>
              </a:lnSpc>
              <a:spcBef>
                <a:spcPct val="0"/>
              </a:spcBef>
              <a:buNone/>
            </a:pPr>
            <a:r>
              <a:rPr lang="en-US" sz="1400" dirty="0" smtClean="0">
                <a:solidFill>
                  <a:srgbClr val="000090"/>
                </a:solidFill>
                <a:latin typeface="+mn-lt"/>
                <a:cs typeface="Arial" panose="020B0604020202020204" pitchFamily="34" charset="0"/>
              </a:rPr>
              <a:t>investigation of material radiation hardness at high </a:t>
            </a:r>
            <a:r>
              <a:rPr lang="en-US" sz="1400" dirty="0" err="1" smtClean="0">
                <a:solidFill>
                  <a:srgbClr val="000090"/>
                </a:solidFill>
                <a:latin typeface="+mn-lt"/>
                <a:cs typeface="Arial" panose="020B0604020202020204" pitchFamily="34" charset="0"/>
              </a:rPr>
              <a:t>fluence</a:t>
            </a:r>
            <a:endParaRPr lang="ru-RU" altLang="ru-RU" sz="1400" dirty="0">
              <a:solidFill>
                <a:srgbClr val="000090"/>
              </a:solidFill>
              <a:latin typeface="+mn-lt"/>
              <a:cs typeface="Arial" panose="020B0604020202020204" pitchFamily="34" charset="0"/>
            </a:endParaRPr>
          </a:p>
        </p:txBody>
      </p:sp>
      <p:pic>
        <p:nvPicPr>
          <p:cNvPr id="7" name="Рисунок 6"/>
          <p:cNvPicPr>
            <a:picLocks noChangeAspect="1"/>
          </p:cNvPicPr>
          <p:nvPr/>
        </p:nvPicPr>
        <p:blipFill rotWithShape="1">
          <a:blip r:embed="rId4" cstate="email">
            <a:extLst>
              <a:ext uri="{28A0092B-C50C-407E-A947-70E740481C1C}">
                <a14:useLocalDpi xmlns:a14="http://schemas.microsoft.com/office/drawing/2010/main" val="0"/>
              </a:ext>
            </a:extLst>
          </a:blip>
          <a:srcRect l="13597" r="8580" b="42428"/>
          <a:stretch/>
        </p:blipFill>
        <p:spPr>
          <a:xfrm>
            <a:off x="226323" y="4211361"/>
            <a:ext cx="2257445" cy="1670027"/>
          </a:xfrm>
          <a:prstGeom prst="rect">
            <a:avLst/>
          </a:prstGeom>
        </p:spPr>
      </p:pic>
      <p:sp>
        <p:nvSpPr>
          <p:cNvPr id="40" name="Прямоугольник 60"/>
          <p:cNvSpPr>
            <a:spLocks noChangeArrowheads="1"/>
          </p:cNvSpPr>
          <p:nvPr/>
        </p:nvSpPr>
        <p:spPr bwMode="auto">
          <a:xfrm>
            <a:off x="-324544" y="3135438"/>
            <a:ext cx="318022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ru-RU" sz="1800" b="1" dirty="0">
                <a:solidFill>
                  <a:srgbClr val="000090"/>
                </a:solidFill>
                <a:latin typeface="+mn-lt"/>
                <a:cs typeface="Arial" panose="020B0604020202020204" pitchFamily="34" charset="0"/>
              </a:rPr>
              <a:t>REGATA</a:t>
            </a:r>
          </a:p>
          <a:p>
            <a:pPr algn="ctr" eaLnBrk="1" hangingPunct="1">
              <a:spcBef>
                <a:spcPct val="0"/>
              </a:spcBef>
              <a:buFontTx/>
              <a:buNone/>
            </a:pPr>
            <a:r>
              <a:rPr lang="en-US" altLang="ru-RU" sz="1800" b="1" dirty="0">
                <a:solidFill>
                  <a:srgbClr val="000090"/>
                </a:solidFill>
                <a:latin typeface="+mn-lt"/>
                <a:cs typeface="Arial" panose="020B0604020202020204" pitchFamily="34" charset="0"/>
              </a:rPr>
              <a:t>Neutron Activation Analysis </a:t>
            </a:r>
            <a:r>
              <a:rPr lang="en-US" altLang="ru-RU" sz="1800" b="1" dirty="0" smtClean="0">
                <a:solidFill>
                  <a:srgbClr val="000090"/>
                </a:solidFill>
                <a:latin typeface="+mn-lt"/>
                <a:cs typeface="Arial" panose="020B0604020202020204" pitchFamily="34" charset="0"/>
              </a:rPr>
              <a:t>facility</a:t>
            </a:r>
            <a:endParaRPr lang="en-US" altLang="ru-RU" sz="1800" b="1" dirty="0">
              <a:solidFill>
                <a:srgbClr val="000090"/>
              </a:solidFill>
              <a:latin typeface="+mn-lt"/>
              <a:cs typeface="Arial" panose="020B0604020202020204" pitchFamily="34" charset="0"/>
            </a:endParaRPr>
          </a:p>
        </p:txBody>
      </p:sp>
      <p:pic>
        <p:nvPicPr>
          <p:cNvPr id="46" name="Рисунок 45"/>
          <p:cNvPicPr>
            <a:picLocks noChangeAspect="1"/>
          </p:cNvPicPr>
          <p:nvPr/>
        </p:nvPicPr>
        <p:blipFill>
          <a:blip r:embed="rId5"/>
          <a:stretch>
            <a:fillRect/>
          </a:stretch>
        </p:blipFill>
        <p:spPr>
          <a:xfrm>
            <a:off x="1691680" y="476691"/>
            <a:ext cx="2686133" cy="1707850"/>
          </a:xfrm>
          <a:prstGeom prst="rect">
            <a:avLst/>
          </a:prstGeom>
        </p:spPr>
      </p:pic>
      <p:graphicFrame>
        <p:nvGraphicFramePr>
          <p:cNvPr id="5" name="Таблица 4"/>
          <p:cNvGraphicFramePr>
            <a:graphicFrameLocks noGrp="1"/>
          </p:cNvGraphicFramePr>
          <p:nvPr>
            <p:extLst>
              <p:ext uri="{D42A27DB-BD31-4B8C-83A1-F6EECF244321}">
                <p14:modId xmlns:p14="http://schemas.microsoft.com/office/powerpoint/2010/main" val="3016970260"/>
              </p:ext>
            </p:extLst>
          </p:nvPr>
        </p:nvGraphicFramePr>
        <p:xfrm>
          <a:off x="4748931" y="468962"/>
          <a:ext cx="3722260" cy="2466602"/>
        </p:xfrm>
        <a:graphic>
          <a:graphicData uri="http://schemas.openxmlformats.org/drawingml/2006/table">
            <a:tbl>
              <a:tblPr firstRow="1" bandRow="1">
                <a:tableStyleId>{BC89EF96-8CEA-46FF-86C4-4CE0E7609802}</a:tableStyleId>
              </a:tblPr>
              <a:tblGrid>
                <a:gridCol w="2138084"/>
                <a:gridCol w="1584176"/>
              </a:tblGrid>
              <a:tr h="161719">
                <a:tc gridSpan="2">
                  <a:txBody>
                    <a:bodyPr/>
                    <a:lstStyle/>
                    <a:p>
                      <a:pPr>
                        <a:lnSpc>
                          <a:spcPts val="1400"/>
                        </a:lnSpc>
                        <a:spcBef>
                          <a:spcPts val="0"/>
                        </a:spcBef>
                        <a:spcAft>
                          <a:spcPts val="0"/>
                        </a:spcAft>
                      </a:pPr>
                      <a:r>
                        <a:rPr lang="en-US" sz="1400" dirty="0" smtClean="0">
                          <a:solidFill>
                            <a:srgbClr val="002060"/>
                          </a:solidFill>
                        </a:rPr>
                        <a:t>Technical parameters</a:t>
                      </a:r>
                      <a:endParaRPr lang="ru-RU" sz="1400" dirty="0">
                        <a:solidFill>
                          <a:srgbClr val="002060"/>
                        </a:solidFill>
                      </a:endParaRPr>
                    </a:p>
                  </a:txBody>
                  <a:tcPr/>
                </a:tc>
                <a:tc hMerge="1">
                  <a:txBody>
                    <a:bodyPr/>
                    <a:lstStyle/>
                    <a:p>
                      <a:endParaRPr lang="ru-RU" dirty="0"/>
                    </a:p>
                  </a:txBody>
                  <a:tcPr/>
                </a:tc>
              </a:tr>
              <a:tr h="287893">
                <a:tc>
                  <a:txBody>
                    <a:bodyPr/>
                    <a:lstStyle/>
                    <a:p>
                      <a:pPr>
                        <a:lnSpc>
                          <a:spcPts val="1400"/>
                        </a:lnSpc>
                        <a:spcBef>
                          <a:spcPts val="0"/>
                        </a:spcBef>
                        <a:spcAft>
                          <a:spcPts val="0"/>
                        </a:spcAft>
                      </a:pPr>
                      <a:r>
                        <a:rPr lang="en-US" sz="1400" dirty="0" smtClean="0">
                          <a:solidFill>
                            <a:srgbClr val="002060"/>
                          </a:solidFill>
                        </a:rPr>
                        <a:t>Irradiation cycle </a:t>
                      </a:r>
                      <a:endParaRPr lang="ru-RU" sz="1400" dirty="0">
                        <a:solidFill>
                          <a:srgbClr val="002060"/>
                        </a:solidFill>
                      </a:endParaRPr>
                    </a:p>
                  </a:txBody>
                  <a:tcPr/>
                </a:tc>
                <a:tc>
                  <a:txBody>
                    <a:bodyPr/>
                    <a:lstStyle/>
                    <a:p>
                      <a:pPr>
                        <a:lnSpc>
                          <a:spcPts val="1400"/>
                        </a:lnSpc>
                        <a:spcBef>
                          <a:spcPts val="0"/>
                        </a:spcBef>
                        <a:spcAft>
                          <a:spcPts val="0"/>
                        </a:spcAft>
                      </a:pPr>
                      <a:r>
                        <a:rPr lang="en-US" sz="1400" dirty="0" smtClean="0">
                          <a:solidFill>
                            <a:srgbClr val="002060"/>
                          </a:solidFill>
                        </a:rPr>
                        <a:t>11 days</a:t>
                      </a:r>
                      <a:endParaRPr lang="ru-RU" sz="1400" dirty="0">
                        <a:solidFill>
                          <a:srgbClr val="002060"/>
                        </a:solidFill>
                      </a:endParaRPr>
                    </a:p>
                  </a:txBody>
                  <a:tcPr/>
                </a:tc>
              </a:tr>
              <a:tr h="315186">
                <a:tc>
                  <a:txBody>
                    <a:bodyPr/>
                    <a:lstStyle/>
                    <a:p>
                      <a:pPr>
                        <a:lnSpc>
                          <a:spcPts val="1400"/>
                        </a:lnSpc>
                        <a:spcBef>
                          <a:spcPts val="0"/>
                        </a:spcBef>
                        <a:spcAft>
                          <a:spcPts val="0"/>
                        </a:spcAft>
                      </a:pPr>
                      <a:r>
                        <a:rPr lang="en-US" sz="1400" kern="0" dirty="0" smtClean="0">
                          <a:solidFill>
                            <a:srgbClr val="002060"/>
                          </a:solidFill>
                        </a:rPr>
                        <a:t>Neutron range</a:t>
                      </a:r>
                      <a:endParaRPr lang="ru-RU" sz="1400" dirty="0">
                        <a:solidFill>
                          <a:srgbClr val="002060"/>
                        </a:solidFill>
                      </a:endParaRPr>
                    </a:p>
                  </a:txBody>
                  <a:tcPr/>
                </a:tc>
                <a:tc>
                  <a:txBody>
                    <a:bodyPr/>
                    <a:lstStyle/>
                    <a:p>
                      <a:pPr marL="0" marR="0" lvl="0" indent="0" defTabSz="914400" eaLnBrk="1" fontAlgn="auto" latinLnBrk="0" hangingPunct="1">
                        <a:lnSpc>
                          <a:spcPts val="1400"/>
                        </a:lnSpc>
                        <a:spcBef>
                          <a:spcPts val="0"/>
                        </a:spcBef>
                        <a:spcAft>
                          <a:spcPts val="0"/>
                        </a:spcAft>
                        <a:buClrTx/>
                        <a:buSzTx/>
                        <a:buFontTx/>
                        <a:buNone/>
                        <a:tabLst/>
                        <a:defRPr/>
                      </a:pPr>
                      <a:r>
                        <a:rPr lang="en-US" sz="1400" kern="0" dirty="0" smtClean="0">
                          <a:solidFill>
                            <a:srgbClr val="002060"/>
                          </a:solidFill>
                        </a:rPr>
                        <a:t>10</a:t>
                      </a:r>
                      <a:r>
                        <a:rPr lang="en-US" sz="1400" kern="0" baseline="30000" dirty="0" smtClean="0">
                          <a:solidFill>
                            <a:srgbClr val="002060"/>
                          </a:solidFill>
                        </a:rPr>
                        <a:t>-7 </a:t>
                      </a:r>
                      <a:r>
                        <a:rPr lang="en-US" sz="1400" kern="0" dirty="0" smtClean="0">
                          <a:solidFill>
                            <a:srgbClr val="002060"/>
                          </a:solidFill>
                        </a:rPr>
                        <a:t> -</a:t>
                      </a:r>
                      <a:r>
                        <a:rPr lang="en-US" sz="1400" kern="0" baseline="0" dirty="0" smtClean="0">
                          <a:solidFill>
                            <a:srgbClr val="002060"/>
                          </a:solidFill>
                        </a:rPr>
                        <a:t> </a:t>
                      </a:r>
                      <a:r>
                        <a:rPr lang="en-US" sz="1400" kern="0" dirty="0" smtClean="0">
                          <a:solidFill>
                            <a:srgbClr val="002060"/>
                          </a:solidFill>
                        </a:rPr>
                        <a:t>10 MeV</a:t>
                      </a:r>
                      <a:endParaRPr lang="ru-RU" sz="1400" kern="0" dirty="0" smtClean="0">
                        <a:solidFill>
                          <a:srgbClr val="002060"/>
                        </a:solidFill>
                      </a:endParaRPr>
                    </a:p>
                  </a:txBody>
                  <a:tcPr/>
                </a:tc>
              </a:tr>
              <a:tr h="253804">
                <a:tc>
                  <a:txBody>
                    <a:bodyPr/>
                    <a:lstStyle/>
                    <a:p>
                      <a:pPr>
                        <a:lnSpc>
                          <a:spcPts val="1400"/>
                        </a:lnSpc>
                        <a:spcBef>
                          <a:spcPts val="0"/>
                        </a:spcBef>
                        <a:spcAft>
                          <a:spcPts val="0"/>
                        </a:spcAft>
                      </a:pPr>
                      <a:r>
                        <a:rPr lang="en-US" sz="1400" kern="0" dirty="0" smtClean="0">
                          <a:solidFill>
                            <a:srgbClr val="002060"/>
                          </a:solidFill>
                        </a:rPr>
                        <a:t>Maximum sample size </a:t>
                      </a:r>
                      <a:endParaRPr lang="ru-RU" sz="1400" dirty="0">
                        <a:solidFill>
                          <a:srgbClr val="002060"/>
                        </a:solidFill>
                      </a:endParaRPr>
                    </a:p>
                  </a:txBody>
                  <a:tcPr/>
                </a:tc>
                <a:tc>
                  <a:txBody>
                    <a:bodyPr/>
                    <a:lstStyle/>
                    <a:p>
                      <a:pPr marL="0" marR="0" lvl="0" indent="0" defTabSz="914400" eaLnBrk="1" fontAlgn="auto" latinLnBrk="0" hangingPunct="1">
                        <a:lnSpc>
                          <a:spcPts val="1400"/>
                        </a:lnSpc>
                        <a:spcBef>
                          <a:spcPts val="0"/>
                        </a:spcBef>
                        <a:spcAft>
                          <a:spcPts val="0"/>
                        </a:spcAft>
                        <a:buClrTx/>
                        <a:buSzTx/>
                        <a:buFontTx/>
                        <a:buNone/>
                        <a:tabLst/>
                        <a:defRPr/>
                      </a:pPr>
                      <a:r>
                        <a:rPr lang="en-US" sz="1400" kern="0" dirty="0" smtClean="0">
                          <a:solidFill>
                            <a:srgbClr val="002060"/>
                          </a:solidFill>
                        </a:rPr>
                        <a:t>200 x </a:t>
                      </a:r>
                      <a:r>
                        <a:rPr lang="ru-RU" sz="1400" kern="0" dirty="0" smtClean="0">
                          <a:solidFill>
                            <a:srgbClr val="002060"/>
                          </a:solidFill>
                        </a:rPr>
                        <a:t>400 </a:t>
                      </a:r>
                      <a:r>
                        <a:rPr lang="en-US" sz="1400" kern="0" dirty="0" smtClean="0">
                          <a:solidFill>
                            <a:srgbClr val="002060"/>
                          </a:solidFill>
                        </a:rPr>
                        <a:t>mm</a:t>
                      </a:r>
                      <a:r>
                        <a:rPr lang="en-US" sz="1400" kern="0" baseline="30000" dirty="0" smtClean="0">
                          <a:solidFill>
                            <a:srgbClr val="002060"/>
                          </a:solidFill>
                        </a:rPr>
                        <a:t>2</a:t>
                      </a:r>
                    </a:p>
                  </a:txBody>
                  <a:tcPr/>
                </a:tc>
              </a:tr>
              <a:tr h="344604">
                <a:tc>
                  <a:txBody>
                    <a:bodyPr/>
                    <a:lstStyle/>
                    <a:p>
                      <a:pPr>
                        <a:lnSpc>
                          <a:spcPts val="1400"/>
                        </a:lnSpc>
                        <a:spcBef>
                          <a:spcPts val="0"/>
                        </a:spcBef>
                        <a:spcAft>
                          <a:spcPts val="0"/>
                        </a:spcAft>
                      </a:pPr>
                      <a:r>
                        <a:rPr lang="en-US" sz="1400" kern="0" dirty="0" err="1" smtClean="0">
                          <a:solidFill>
                            <a:srgbClr val="002060"/>
                          </a:solidFill>
                        </a:rPr>
                        <a:t>Fluence</a:t>
                      </a:r>
                      <a:r>
                        <a:rPr lang="en-US" sz="1400" kern="0" dirty="0" smtClean="0">
                          <a:solidFill>
                            <a:srgbClr val="002060"/>
                          </a:solidFill>
                        </a:rPr>
                        <a:t>/cycle </a:t>
                      </a:r>
                      <a:r>
                        <a:rPr lang="en-US" sz="1400" kern="0" dirty="0" err="1" smtClean="0">
                          <a:solidFill>
                            <a:srgbClr val="002060"/>
                          </a:solidFill>
                        </a:rPr>
                        <a:t>E</a:t>
                      </a:r>
                      <a:r>
                        <a:rPr lang="en-US" sz="1400" kern="0" baseline="-25000" dirty="0" err="1" smtClean="0">
                          <a:solidFill>
                            <a:srgbClr val="002060"/>
                          </a:solidFill>
                        </a:rPr>
                        <a:t>n</a:t>
                      </a:r>
                      <a:r>
                        <a:rPr lang="en-US" sz="1400" kern="0" dirty="0" smtClean="0">
                          <a:solidFill>
                            <a:srgbClr val="002060"/>
                          </a:solidFill>
                        </a:rPr>
                        <a:t>&gt;1MeV</a:t>
                      </a:r>
                      <a:endParaRPr lang="ru-RU" sz="1400" dirty="0">
                        <a:solidFill>
                          <a:srgbClr val="002060"/>
                        </a:solidFill>
                      </a:endParaRPr>
                    </a:p>
                  </a:txBody>
                  <a:tcPr/>
                </a:tc>
                <a:tc>
                  <a:txBody>
                    <a:bodyPr/>
                    <a:lstStyle/>
                    <a:p>
                      <a:pPr marL="0" marR="0" lvl="0" indent="0" defTabSz="914400" eaLnBrk="1" fontAlgn="auto" latinLnBrk="0" hangingPunct="1">
                        <a:lnSpc>
                          <a:spcPts val="1400"/>
                        </a:lnSpc>
                        <a:spcBef>
                          <a:spcPts val="0"/>
                        </a:spcBef>
                        <a:spcAft>
                          <a:spcPts val="0"/>
                        </a:spcAft>
                        <a:buClrTx/>
                        <a:buSzTx/>
                        <a:buFontTx/>
                        <a:buNone/>
                        <a:tabLst/>
                        <a:defRPr/>
                      </a:pPr>
                      <a:r>
                        <a:rPr lang="ru-RU" sz="1400" kern="0" baseline="0" dirty="0" smtClean="0">
                          <a:solidFill>
                            <a:srgbClr val="002060"/>
                          </a:solidFill>
                        </a:rPr>
                        <a:t>10</a:t>
                      </a:r>
                      <a:r>
                        <a:rPr lang="ru-RU" sz="1400" kern="0" baseline="30000" dirty="0" smtClean="0">
                          <a:solidFill>
                            <a:srgbClr val="002060"/>
                          </a:solidFill>
                        </a:rPr>
                        <a:t>15</a:t>
                      </a:r>
                      <a:r>
                        <a:rPr lang="en-US" sz="1400" kern="0" baseline="0" dirty="0" smtClean="0">
                          <a:solidFill>
                            <a:srgbClr val="002060"/>
                          </a:solidFill>
                        </a:rPr>
                        <a:t> - </a:t>
                      </a:r>
                      <a:r>
                        <a:rPr lang="ru-RU" sz="1400" kern="0" baseline="0" dirty="0" smtClean="0">
                          <a:solidFill>
                            <a:srgbClr val="002060"/>
                          </a:solidFill>
                        </a:rPr>
                        <a:t>10</a:t>
                      </a:r>
                      <a:r>
                        <a:rPr lang="ru-RU" sz="1400" kern="0" baseline="30000" dirty="0" smtClean="0">
                          <a:solidFill>
                            <a:srgbClr val="002060"/>
                          </a:solidFill>
                        </a:rPr>
                        <a:t>18 </a:t>
                      </a:r>
                      <a:r>
                        <a:rPr lang="en-US" sz="1400" kern="0" dirty="0" smtClean="0">
                          <a:solidFill>
                            <a:srgbClr val="002060"/>
                          </a:solidFill>
                        </a:rPr>
                        <a:t>n/</a:t>
                      </a:r>
                      <a:r>
                        <a:rPr lang="ru-RU" sz="1400" kern="0" dirty="0" smtClean="0">
                          <a:solidFill>
                            <a:srgbClr val="002060"/>
                          </a:solidFill>
                        </a:rPr>
                        <a:t>с</a:t>
                      </a:r>
                      <a:r>
                        <a:rPr lang="en-US" sz="1400" kern="0" dirty="0" smtClean="0">
                          <a:solidFill>
                            <a:srgbClr val="002060"/>
                          </a:solidFill>
                        </a:rPr>
                        <a:t>m</a:t>
                      </a:r>
                      <a:r>
                        <a:rPr lang="ru-RU" sz="1400" kern="0" baseline="30000" dirty="0" smtClean="0">
                          <a:solidFill>
                            <a:srgbClr val="002060"/>
                          </a:solidFill>
                        </a:rPr>
                        <a:t>2</a:t>
                      </a:r>
                    </a:p>
                  </a:txBody>
                  <a:tcPr/>
                </a:tc>
              </a:tr>
              <a:tr h="899173">
                <a:tc>
                  <a:txBody>
                    <a:bodyPr/>
                    <a:lstStyle/>
                    <a:p>
                      <a:pPr marL="0" marR="0" lvl="0" indent="0" defTabSz="914400" eaLnBrk="1" fontAlgn="auto" latinLnBrk="0" hangingPunct="1">
                        <a:lnSpc>
                          <a:spcPts val="1400"/>
                        </a:lnSpc>
                        <a:spcBef>
                          <a:spcPts val="0"/>
                        </a:spcBef>
                        <a:spcAft>
                          <a:spcPts val="0"/>
                        </a:spcAft>
                        <a:buClrTx/>
                        <a:buSzTx/>
                        <a:buFontTx/>
                        <a:buNone/>
                        <a:tabLst/>
                        <a:defRPr/>
                      </a:pPr>
                      <a:r>
                        <a:rPr lang="en-US" sz="1400" kern="0" dirty="0" smtClean="0">
                          <a:solidFill>
                            <a:srgbClr val="002060"/>
                          </a:solidFill>
                        </a:rPr>
                        <a:t>Maximal absorbed dose/cycle in water at: </a:t>
                      </a:r>
                    </a:p>
                    <a:p>
                      <a:pPr marL="0" marR="0" lvl="0" indent="0" defTabSz="914400" eaLnBrk="1" fontAlgn="auto" latinLnBrk="0" hangingPunct="1">
                        <a:lnSpc>
                          <a:spcPts val="1400"/>
                        </a:lnSpc>
                        <a:spcBef>
                          <a:spcPts val="0"/>
                        </a:spcBef>
                        <a:spcAft>
                          <a:spcPts val="0"/>
                        </a:spcAft>
                        <a:buClrTx/>
                        <a:buSzTx/>
                        <a:buFontTx/>
                        <a:buNone/>
                        <a:tabLst/>
                        <a:defRPr/>
                      </a:pPr>
                      <a:r>
                        <a:rPr lang="ru-RU" sz="1400" kern="0" dirty="0" smtClean="0">
                          <a:solidFill>
                            <a:srgbClr val="002060"/>
                          </a:solidFill>
                        </a:rPr>
                        <a:t>40 </a:t>
                      </a:r>
                      <a:r>
                        <a:rPr lang="en-US" sz="1400" kern="0" dirty="0" smtClean="0">
                          <a:solidFill>
                            <a:srgbClr val="002060"/>
                          </a:solidFill>
                        </a:rPr>
                        <a:t>mm</a:t>
                      </a:r>
                    </a:p>
                    <a:p>
                      <a:pPr marL="0" marR="0" lvl="0" indent="0" defTabSz="914400" eaLnBrk="1" fontAlgn="auto" latinLnBrk="0" hangingPunct="1">
                        <a:lnSpc>
                          <a:spcPts val="1400"/>
                        </a:lnSpc>
                        <a:spcBef>
                          <a:spcPts val="0"/>
                        </a:spcBef>
                        <a:spcAft>
                          <a:spcPts val="0"/>
                        </a:spcAft>
                        <a:buClrTx/>
                        <a:buSzTx/>
                        <a:buFontTx/>
                        <a:buNone/>
                        <a:tabLst/>
                        <a:defRPr/>
                      </a:pPr>
                      <a:r>
                        <a:rPr lang="ru-RU" sz="1400" kern="0" dirty="0" smtClean="0">
                          <a:solidFill>
                            <a:srgbClr val="002060"/>
                          </a:solidFill>
                        </a:rPr>
                        <a:t>0.3</a:t>
                      </a:r>
                      <a:r>
                        <a:rPr lang="en-US" sz="1400" kern="0" dirty="0" smtClean="0">
                          <a:solidFill>
                            <a:srgbClr val="002060"/>
                          </a:solidFill>
                        </a:rPr>
                        <a:t> m</a:t>
                      </a:r>
                      <a:r>
                        <a:rPr lang="ru-RU" sz="1400" kern="0" dirty="0" smtClean="0">
                          <a:solidFill>
                            <a:srgbClr val="002060"/>
                          </a:solidFill>
                        </a:rPr>
                        <a:t> </a:t>
                      </a:r>
                      <a:endParaRPr lang="en-US" sz="1400" kern="0" dirty="0" smtClean="0">
                        <a:solidFill>
                          <a:srgbClr val="002060"/>
                        </a:solidFill>
                      </a:endParaRPr>
                    </a:p>
                    <a:p>
                      <a:pPr marL="0" marR="0" lvl="0" indent="0" defTabSz="914400" eaLnBrk="1" fontAlgn="auto" latinLnBrk="0" hangingPunct="1">
                        <a:lnSpc>
                          <a:spcPts val="1400"/>
                        </a:lnSpc>
                        <a:spcBef>
                          <a:spcPts val="0"/>
                        </a:spcBef>
                        <a:spcAft>
                          <a:spcPts val="0"/>
                        </a:spcAft>
                        <a:buClrTx/>
                        <a:buSzTx/>
                        <a:buFontTx/>
                        <a:buNone/>
                        <a:tabLst/>
                        <a:defRPr/>
                      </a:pPr>
                      <a:r>
                        <a:rPr lang="en-US" sz="1400" kern="0" dirty="0" smtClean="0">
                          <a:solidFill>
                            <a:srgbClr val="002060"/>
                          </a:solidFill>
                        </a:rPr>
                        <a:t>from the moderator </a:t>
                      </a:r>
                      <a:endParaRPr lang="ru-RU" sz="1400" dirty="0">
                        <a:solidFill>
                          <a:srgbClr val="002060"/>
                        </a:solidFill>
                      </a:endParaRPr>
                    </a:p>
                  </a:txBody>
                  <a:tcPr/>
                </a:tc>
                <a:tc>
                  <a:txBody>
                    <a:bodyPr/>
                    <a:lstStyle/>
                    <a:p>
                      <a:pPr>
                        <a:lnSpc>
                          <a:spcPts val="1400"/>
                        </a:lnSpc>
                        <a:spcBef>
                          <a:spcPts val="0"/>
                        </a:spcBef>
                        <a:spcAft>
                          <a:spcPts val="0"/>
                        </a:spcAft>
                      </a:pPr>
                      <a:endParaRPr lang="en-US" sz="1400" kern="0" dirty="0" smtClean="0">
                        <a:solidFill>
                          <a:srgbClr val="002060"/>
                        </a:solidFill>
                      </a:endParaRPr>
                    </a:p>
                    <a:p>
                      <a:pPr>
                        <a:lnSpc>
                          <a:spcPts val="1400"/>
                        </a:lnSpc>
                        <a:spcBef>
                          <a:spcPts val="0"/>
                        </a:spcBef>
                        <a:spcAft>
                          <a:spcPts val="0"/>
                        </a:spcAft>
                      </a:pPr>
                      <a:endParaRPr lang="en-US" sz="1400" kern="0" dirty="0" smtClean="0">
                        <a:solidFill>
                          <a:srgbClr val="002060"/>
                        </a:solidFill>
                      </a:endParaRPr>
                    </a:p>
                    <a:p>
                      <a:pPr>
                        <a:lnSpc>
                          <a:spcPts val="1400"/>
                        </a:lnSpc>
                        <a:spcBef>
                          <a:spcPts val="0"/>
                        </a:spcBef>
                        <a:spcAft>
                          <a:spcPts val="0"/>
                        </a:spcAft>
                      </a:pPr>
                      <a:r>
                        <a:rPr lang="ru-RU" sz="1400" kern="0" dirty="0" smtClean="0">
                          <a:solidFill>
                            <a:srgbClr val="002060"/>
                          </a:solidFill>
                        </a:rPr>
                        <a:t>100 М</a:t>
                      </a:r>
                      <a:r>
                        <a:rPr lang="en-US" sz="1400" kern="0" dirty="0" err="1" smtClean="0">
                          <a:solidFill>
                            <a:srgbClr val="002060"/>
                          </a:solidFill>
                        </a:rPr>
                        <a:t>Gy</a:t>
                      </a:r>
                      <a:r>
                        <a:rPr lang="ru-RU" sz="1400" kern="0" dirty="0" smtClean="0">
                          <a:solidFill>
                            <a:srgbClr val="002060"/>
                          </a:solidFill>
                        </a:rPr>
                        <a:t> </a:t>
                      </a:r>
                      <a:endParaRPr lang="en-US" sz="1400" kern="0" dirty="0" smtClean="0">
                        <a:solidFill>
                          <a:srgbClr val="002060"/>
                        </a:solidFill>
                      </a:endParaRPr>
                    </a:p>
                    <a:p>
                      <a:pPr marL="0" marR="0" lvl="0" indent="0" defTabSz="914400" eaLnBrk="1" fontAlgn="auto" latinLnBrk="0" hangingPunct="1">
                        <a:lnSpc>
                          <a:spcPts val="1400"/>
                        </a:lnSpc>
                        <a:spcBef>
                          <a:spcPts val="0"/>
                        </a:spcBef>
                        <a:spcAft>
                          <a:spcPts val="0"/>
                        </a:spcAft>
                        <a:buClrTx/>
                        <a:buSzTx/>
                        <a:buFontTx/>
                        <a:buNone/>
                        <a:tabLst/>
                        <a:defRPr/>
                      </a:pPr>
                      <a:r>
                        <a:rPr lang="en-US" sz="1400" kern="0" dirty="0" smtClean="0">
                          <a:solidFill>
                            <a:srgbClr val="002060"/>
                          </a:solidFill>
                        </a:rPr>
                        <a:t>  </a:t>
                      </a:r>
                      <a:r>
                        <a:rPr lang="ru-RU" sz="1400" kern="0" dirty="0" smtClean="0">
                          <a:solidFill>
                            <a:srgbClr val="002060"/>
                          </a:solidFill>
                        </a:rPr>
                        <a:t>40 М</a:t>
                      </a:r>
                      <a:r>
                        <a:rPr lang="en-US" sz="1400" kern="0" dirty="0" err="1" smtClean="0">
                          <a:solidFill>
                            <a:srgbClr val="002060"/>
                          </a:solidFill>
                        </a:rPr>
                        <a:t>Gy</a:t>
                      </a:r>
                      <a:endParaRPr lang="ru-RU" sz="1400" kern="0" dirty="0" smtClean="0">
                        <a:solidFill>
                          <a:srgbClr val="002060"/>
                        </a:solidFill>
                      </a:endParaRPr>
                    </a:p>
                    <a:p>
                      <a:pPr>
                        <a:lnSpc>
                          <a:spcPts val="1400"/>
                        </a:lnSpc>
                        <a:spcBef>
                          <a:spcPts val="0"/>
                        </a:spcBef>
                        <a:spcAft>
                          <a:spcPts val="0"/>
                        </a:spcAft>
                      </a:pPr>
                      <a:endParaRPr lang="ru-RU" sz="1400" dirty="0">
                        <a:solidFill>
                          <a:srgbClr val="002060"/>
                        </a:solidFill>
                      </a:endParaRPr>
                    </a:p>
                  </a:txBody>
                  <a:tcPr/>
                </a:tc>
              </a:tr>
            </a:tbl>
          </a:graphicData>
        </a:graphic>
      </p:graphicFrame>
      <p:sp>
        <p:nvSpPr>
          <p:cNvPr id="47" name="Прямоугольник 56"/>
          <p:cNvSpPr>
            <a:spLocks noChangeArrowheads="1"/>
          </p:cNvSpPr>
          <p:nvPr/>
        </p:nvSpPr>
        <p:spPr bwMode="auto">
          <a:xfrm>
            <a:off x="120095" y="6020126"/>
            <a:ext cx="28122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ts val="1400"/>
              </a:lnSpc>
              <a:spcBef>
                <a:spcPct val="0"/>
              </a:spcBef>
              <a:buNone/>
            </a:pPr>
            <a:r>
              <a:rPr lang="en-US" altLang="ru-RU" sz="1400" b="1" dirty="0">
                <a:solidFill>
                  <a:srgbClr val="000090"/>
                </a:solidFill>
                <a:latin typeface="Arial" panose="020B0604020202020204" pitchFamily="34" charset="0"/>
                <a:ea typeface="Gungsuh"/>
                <a:cs typeface="Arial" panose="020B0604020202020204" pitchFamily="34" charset="0"/>
              </a:rPr>
              <a:t>Task:</a:t>
            </a:r>
            <a:endParaRPr lang="en-US" altLang="ru-RU" sz="1400" b="1" dirty="0">
              <a:solidFill>
                <a:srgbClr val="000090"/>
              </a:solidFill>
              <a:latin typeface="Arial" panose="020B0604020202020204" pitchFamily="34" charset="0"/>
              <a:cs typeface="Arial" panose="020B0604020202020204" pitchFamily="34" charset="0"/>
            </a:endParaRPr>
          </a:p>
          <a:p>
            <a:pPr>
              <a:lnSpc>
                <a:spcPts val="1400"/>
              </a:lnSpc>
              <a:spcBef>
                <a:spcPct val="0"/>
              </a:spcBef>
              <a:buNone/>
            </a:pPr>
            <a:r>
              <a:rPr lang="en-US" sz="1400" dirty="0">
                <a:solidFill>
                  <a:srgbClr val="000090"/>
                </a:solidFill>
                <a:latin typeface="+mn-lt"/>
                <a:cs typeface="Arial" panose="020B0604020202020204" pitchFamily="34" charset="0"/>
              </a:rPr>
              <a:t>multi-elemental analysis </a:t>
            </a:r>
          </a:p>
          <a:p>
            <a:pPr>
              <a:lnSpc>
                <a:spcPts val="1400"/>
              </a:lnSpc>
              <a:spcBef>
                <a:spcPct val="0"/>
              </a:spcBef>
              <a:buNone/>
            </a:pPr>
            <a:r>
              <a:rPr lang="en-US" sz="1400" dirty="0">
                <a:solidFill>
                  <a:srgbClr val="000090"/>
                </a:solidFill>
                <a:latin typeface="+mn-lt"/>
                <a:cs typeface="Arial" panose="020B0604020202020204" pitchFamily="34" charset="0"/>
              </a:rPr>
              <a:t>in life and material sciences </a:t>
            </a:r>
            <a:endParaRPr lang="ru-RU" altLang="ru-RU" sz="1400" dirty="0">
              <a:solidFill>
                <a:srgbClr val="000090"/>
              </a:solidFill>
              <a:latin typeface="+mn-lt"/>
              <a:cs typeface="Arial" panose="020B0604020202020204" pitchFamily="34" charset="0"/>
            </a:endParaRPr>
          </a:p>
        </p:txBody>
      </p:sp>
      <p:graphicFrame>
        <p:nvGraphicFramePr>
          <p:cNvPr id="6" name="Таблица 5"/>
          <p:cNvGraphicFramePr>
            <a:graphicFrameLocks noGrp="1"/>
          </p:cNvGraphicFramePr>
          <p:nvPr>
            <p:extLst>
              <p:ext uri="{D42A27DB-BD31-4B8C-83A1-F6EECF244321}">
                <p14:modId xmlns:p14="http://schemas.microsoft.com/office/powerpoint/2010/main" val="1855161375"/>
              </p:ext>
            </p:extLst>
          </p:nvPr>
        </p:nvGraphicFramePr>
        <p:xfrm>
          <a:off x="2627784" y="3087220"/>
          <a:ext cx="6480720" cy="3777491"/>
        </p:xfrm>
        <a:graphic>
          <a:graphicData uri="http://schemas.openxmlformats.org/drawingml/2006/table">
            <a:tbl>
              <a:tblPr firstRow="1" bandRow="1">
                <a:tableStyleId>{BC89EF96-8CEA-46FF-86C4-4CE0E7609802}</a:tableStyleId>
              </a:tblPr>
              <a:tblGrid>
                <a:gridCol w="3960440"/>
                <a:gridCol w="2520280"/>
              </a:tblGrid>
              <a:tr h="264513">
                <a:tc gridSpan="2">
                  <a:txBody>
                    <a:bodyPr/>
                    <a:lstStyle/>
                    <a:p>
                      <a:pPr>
                        <a:lnSpc>
                          <a:spcPts val="1400"/>
                        </a:lnSpc>
                        <a:spcBef>
                          <a:spcPts val="0"/>
                        </a:spcBef>
                        <a:spcAft>
                          <a:spcPts val="0"/>
                        </a:spcAft>
                      </a:pPr>
                      <a:r>
                        <a:rPr lang="en-US" sz="1400" b="1" dirty="0" smtClean="0">
                          <a:solidFill>
                            <a:srgbClr val="002060"/>
                          </a:solidFill>
                          <a:latin typeface="+mn-lt"/>
                          <a:ea typeface="+mn-ea"/>
                          <a:cs typeface="+mn-cs"/>
                        </a:rPr>
                        <a:t>Technical parameters</a:t>
                      </a:r>
                      <a:endParaRPr lang="ru-RU" sz="1400" b="1" dirty="0">
                        <a:solidFill>
                          <a:srgbClr val="002060"/>
                        </a:solidFill>
                        <a:latin typeface="+mn-lt"/>
                        <a:ea typeface="+mn-ea"/>
                        <a:cs typeface="+mn-cs"/>
                      </a:endParaRPr>
                    </a:p>
                  </a:txBody>
                  <a:tcPr/>
                </a:tc>
                <a:tc hMerge="1">
                  <a:txBody>
                    <a:bodyPr/>
                    <a:lstStyle/>
                    <a:p>
                      <a:endParaRPr lang="ru-RU" dirty="0"/>
                    </a:p>
                  </a:txBody>
                  <a:tcPr/>
                </a:tc>
              </a:tr>
              <a:tr h="370840">
                <a:tc>
                  <a:txBody>
                    <a:bodyPr/>
                    <a:lstStyle/>
                    <a:p>
                      <a:pPr marL="0" indent="0">
                        <a:lnSpc>
                          <a:spcPts val="1400"/>
                        </a:lnSpc>
                        <a:spcBef>
                          <a:spcPts val="0"/>
                        </a:spcBef>
                        <a:spcAft>
                          <a:spcPts val="0"/>
                        </a:spcAft>
                      </a:pPr>
                      <a:r>
                        <a:rPr lang="en-US" sz="1400" kern="0" dirty="0" smtClean="0">
                          <a:solidFill>
                            <a:srgbClr val="002060"/>
                          </a:solidFill>
                          <a:latin typeface="+mn-lt"/>
                          <a:ea typeface="+mn-ea"/>
                          <a:cs typeface="+mn-cs"/>
                        </a:rPr>
                        <a:t>Sample delivering to irradiation channel</a:t>
                      </a:r>
                      <a:endParaRPr lang="ru-RU" sz="1400" kern="0" dirty="0">
                        <a:solidFill>
                          <a:srgbClr val="002060"/>
                        </a:solidFill>
                        <a:latin typeface="+mn-lt"/>
                        <a:ea typeface="+mn-ea"/>
                        <a:cs typeface="+mn-cs"/>
                      </a:endParaRPr>
                    </a:p>
                  </a:txBody>
                  <a:tcPr/>
                </a:tc>
                <a:tc>
                  <a:txBody>
                    <a:bodyPr/>
                    <a:lstStyle/>
                    <a:p>
                      <a:pPr marL="0" indent="0">
                        <a:lnSpc>
                          <a:spcPts val="1400"/>
                        </a:lnSpc>
                        <a:spcBef>
                          <a:spcPts val="0"/>
                        </a:spcBef>
                        <a:spcAft>
                          <a:spcPts val="0"/>
                        </a:spcAft>
                      </a:pPr>
                      <a:r>
                        <a:rPr lang="en-US" sz="1400" kern="0" dirty="0" smtClean="0">
                          <a:solidFill>
                            <a:srgbClr val="002060"/>
                          </a:solidFill>
                          <a:latin typeface="+mn-lt"/>
                          <a:ea typeface="+mn-ea"/>
                          <a:cs typeface="+mn-cs"/>
                        </a:rPr>
                        <a:t>pneumatic  transport  system </a:t>
                      </a:r>
                    </a:p>
                    <a:p>
                      <a:pPr marL="0" indent="0">
                        <a:lnSpc>
                          <a:spcPts val="1400"/>
                        </a:lnSpc>
                        <a:spcBef>
                          <a:spcPts val="0"/>
                        </a:spcBef>
                        <a:spcAft>
                          <a:spcPts val="0"/>
                        </a:spcAft>
                      </a:pPr>
                      <a:r>
                        <a:rPr lang="en-US" sz="1400" kern="0" dirty="0" smtClean="0">
                          <a:solidFill>
                            <a:srgbClr val="002060"/>
                          </a:solidFill>
                          <a:latin typeface="+mn-lt"/>
                          <a:ea typeface="+mn-ea"/>
                          <a:cs typeface="+mn-cs"/>
                        </a:rPr>
                        <a:t>60 m length, P = 3-7 bar</a:t>
                      </a:r>
                      <a:endParaRPr lang="ru-RU" sz="1400" kern="0" dirty="0">
                        <a:solidFill>
                          <a:srgbClr val="002060"/>
                        </a:solidFill>
                        <a:latin typeface="+mn-lt"/>
                        <a:ea typeface="+mn-ea"/>
                        <a:cs typeface="+mn-cs"/>
                      </a:endParaRPr>
                    </a:p>
                  </a:txBody>
                  <a:tcPr/>
                </a:tc>
              </a:tr>
              <a:tr h="277371">
                <a:tc>
                  <a:txBody>
                    <a:bodyPr/>
                    <a:lstStyle/>
                    <a:p>
                      <a:pPr marL="0" indent="0">
                        <a:lnSpc>
                          <a:spcPts val="1400"/>
                        </a:lnSpc>
                        <a:spcBef>
                          <a:spcPts val="0"/>
                        </a:spcBef>
                        <a:spcAft>
                          <a:spcPts val="0"/>
                        </a:spcAft>
                      </a:pPr>
                      <a:r>
                        <a:rPr lang="en-US" sz="1400" kern="0" dirty="0" smtClean="0">
                          <a:solidFill>
                            <a:srgbClr val="002060"/>
                          </a:solidFill>
                          <a:latin typeface="+mn-lt"/>
                          <a:ea typeface="+mn-ea"/>
                          <a:cs typeface="+mn-cs"/>
                        </a:rPr>
                        <a:t>Transportation capsule types                    </a:t>
                      </a:r>
                      <a:endParaRPr lang="ru-RU" sz="1400" kern="0" dirty="0">
                        <a:solidFill>
                          <a:srgbClr val="002060"/>
                        </a:solidFill>
                        <a:latin typeface="+mn-lt"/>
                        <a:ea typeface="+mn-ea"/>
                        <a:cs typeface="+mn-cs"/>
                      </a:endParaRPr>
                    </a:p>
                  </a:txBody>
                  <a:tcPr/>
                </a:tc>
                <a:tc>
                  <a:txBody>
                    <a:bodyPr/>
                    <a:lstStyle/>
                    <a:p>
                      <a:pPr marL="0" indent="0">
                        <a:lnSpc>
                          <a:spcPts val="1400"/>
                        </a:lnSpc>
                        <a:spcBef>
                          <a:spcPts val="0"/>
                        </a:spcBef>
                        <a:spcAft>
                          <a:spcPts val="0"/>
                        </a:spcAft>
                      </a:pPr>
                      <a:r>
                        <a:rPr lang="en-US" sz="1400" kern="0" dirty="0" smtClean="0">
                          <a:solidFill>
                            <a:srgbClr val="002060"/>
                          </a:solidFill>
                          <a:latin typeface="+mn-lt"/>
                          <a:ea typeface="+mn-ea"/>
                          <a:cs typeface="+mn-cs"/>
                        </a:rPr>
                        <a:t>Polyethylene, Teflon, Al                                                                   </a:t>
                      </a:r>
                      <a:endParaRPr lang="ru-RU" sz="1400" kern="0" dirty="0">
                        <a:solidFill>
                          <a:srgbClr val="002060"/>
                        </a:solidFill>
                        <a:latin typeface="+mn-lt"/>
                        <a:ea typeface="+mn-ea"/>
                        <a:cs typeface="+mn-cs"/>
                      </a:endParaRPr>
                    </a:p>
                  </a:txBody>
                  <a:tcPr/>
                </a:tc>
              </a:tr>
              <a:tr h="370840">
                <a:tc>
                  <a:txBody>
                    <a:bodyPr/>
                    <a:lstStyle/>
                    <a:p>
                      <a:pPr marL="0" indent="0">
                        <a:lnSpc>
                          <a:spcPts val="1400"/>
                        </a:lnSpc>
                        <a:spcBef>
                          <a:spcPts val="0"/>
                        </a:spcBef>
                        <a:spcAft>
                          <a:spcPts val="0"/>
                        </a:spcAft>
                      </a:pPr>
                      <a:r>
                        <a:rPr lang="en-US" sz="1400" kern="0" dirty="0" smtClean="0">
                          <a:solidFill>
                            <a:srgbClr val="002060"/>
                          </a:solidFill>
                          <a:latin typeface="+mn-lt"/>
                          <a:ea typeface="+mn-ea"/>
                          <a:cs typeface="+mn-cs"/>
                        </a:rPr>
                        <a:t>Transportation capsule</a:t>
                      </a:r>
                      <a:endParaRPr lang="ru-RU" sz="1400" kern="0" dirty="0">
                        <a:solidFill>
                          <a:srgbClr val="002060"/>
                        </a:solidFill>
                        <a:latin typeface="+mn-lt"/>
                        <a:ea typeface="+mn-ea"/>
                        <a:cs typeface="+mn-cs"/>
                      </a:endParaRPr>
                    </a:p>
                  </a:txBody>
                  <a:tcPr/>
                </a:tc>
                <a:tc>
                  <a:txBody>
                    <a:bodyPr/>
                    <a:lstStyle/>
                    <a:p>
                      <a:pPr marL="0" indent="0">
                        <a:lnSpc>
                          <a:spcPts val="1400"/>
                        </a:lnSpc>
                        <a:spcBef>
                          <a:spcPts val="0"/>
                        </a:spcBef>
                        <a:spcAft>
                          <a:spcPts val="0"/>
                        </a:spcAft>
                      </a:pPr>
                      <a:r>
                        <a:rPr lang="en-US" sz="1400" kern="0" dirty="0" err="1" smtClean="0">
                          <a:solidFill>
                            <a:srgbClr val="002060"/>
                          </a:solidFill>
                          <a:latin typeface="+mn-lt"/>
                          <a:ea typeface="+mn-ea"/>
                          <a:cs typeface="+mn-cs"/>
                        </a:rPr>
                        <a:t>V</a:t>
                      </a:r>
                      <a:r>
                        <a:rPr lang="en-US" sz="1400" kern="0" baseline="-25000" dirty="0" err="1" smtClean="0">
                          <a:solidFill>
                            <a:srgbClr val="002060"/>
                          </a:solidFill>
                          <a:latin typeface="+mn-lt"/>
                          <a:ea typeface="+mn-ea"/>
                          <a:cs typeface="+mn-cs"/>
                        </a:rPr>
                        <a:t>int</a:t>
                      </a:r>
                      <a:r>
                        <a:rPr lang="en-US" sz="1400" kern="0" dirty="0" smtClean="0">
                          <a:solidFill>
                            <a:srgbClr val="002060"/>
                          </a:solidFill>
                          <a:latin typeface="+mn-lt"/>
                          <a:ea typeface="+mn-ea"/>
                          <a:cs typeface="+mn-cs"/>
                        </a:rPr>
                        <a:t>=3.5 – 5.5 cm</a:t>
                      </a:r>
                      <a:r>
                        <a:rPr lang="en-US" sz="1400" kern="0" baseline="30000" dirty="0" smtClean="0">
                          <a:solidFill>
                            <a:srgbClr val="002060"/>
                          </a:solidFill>
                          <a:latin typeface="+mn-lt"/>
                          <a:ea typeface="+mn-ea"/>
                          <a:cs typeface="+mn-cs"/>
                        </a:rPr>
                        <a:t>2</a:t>
                      </a:r>
                      <a:r>
                        <a:rPr lang="en-US" sz="1400" kern="0" dirty="0" smtClean="0">
                          <a:solidFill>
                            <a:srgbClr val="002060"/>
                          </a:solidFill>
                          <a:latin typeface="+mn-lt"/>
                          <a:ea typeface="+mn-ea"/>
                          <a:cs typeface="+mn-cs"/>
                        </a:rPr>
                        <a:t> </a:t>
                      </a:r>
                    </a:p>
                    <a:p>
                      <a:pPr marL="0" marR="0" lvl="0" indent="0" defTabSz="914400" eaLnBrk="1" fontAlgn="auto" latinLnBrk="0" hangingPunct="1">
                        <a:lnSpc>
                          <a:spcPts val="1400"/>
                        </a:lnSpc>
                        <a:spcBef>
                          <a:spcPts val="0"/>
                        </a:spcBef>
                        <a:spcAft>
                          <a:spcPts val="0"/>
                        </a:spcAft>
                        <a:buClrTx/>
                        <a:buSzTx/>
                        <a:buFontTx/>
                        <a:buNone/>
                        <a:tabLst/>
                        <a:defRPr/>
                      </a:pPr>
                      <a:r>
                        <a:rPr lang="en-US" sz="1400" kern="0" dirty="0" smtClean="0">
                          <a:solidFill>
                            <a:srgbClr val="002060"/>
                          </a:solidFill>
                          <a:latin typeface="+mn-lt"/>
                          <a:ea typeface="+mn-ea"/>
                          <a:cs typeface="+mn-cs"/>
                        </a:rPr>
                        <a:t>Ø =16 mm, H = 22 ÷ 35 mm</a:t>
                      </a:r>
                    </a:p>
                  </a:txBody>
                  <a:tcPr/>
                </a:tc>
              </a:tr>
              <a:tr h="370840">
                <a:tc>
                  <a:txBody>
                    <a:bodyPr/>
                    <a:lstStyle/>
                    <a:p>
                      <a:pPr marL="0" indent="0">
                        <a:lnSpc>
                          <a:spcPts val="1400"/>
                        </a:lnSpc>
                        <a:spcBef>
                          <a:spcPts val="0"/>
                        </a:spcBef>
                        <a:spcAft>
                          <a:spcPts val="0"/>
                        </a:spcAft>
                      </a:pPr>
                      <a:r>
                        <a:rPr lang="en-US" sz="1400" kern="0" dirty="0" smtClean="0">
                          <a:solidFill>
                            <a:srgbClr val="002060"/>
                          </a:solidFill>
                          <a:latin typeface="+mn-lt"/>
                          <a:ea typeface="+mn-ea"/>
                          <a:cs typeface="+mn-cs"/>
                        </a:rPr>
                        <a:t>Maximum </a:t>
                      </a:r>
                      <a:r>
                        <a:rPr lang="en-US" sz="1400" kern="0" dirty="0" err="1" smtClean="0">
                          <a:solidFill>
                            <a:srgbClr val="002060"/>
                          </a:solidFill>
                          <a:latin typeface="+mn-lt"/>
                          <a:ea typeface="+mn-ea"/>
                          <a:cs typeface="+mn-cs"/>
                        </a:rPr>
                        <a:t>t</a:t>
                      </a:r>
                      <a:r>
                        <a:rPr lang="en-US" sz="1400" kern="0" baseline="-25000" dirty="0" err="1" smtClean="0">
                          <a:solidFill>
                            <a:srgbClr val="002060"/>
                          </a:solidFill>
                          <a:latin typeface="+mn-lt"/>
                          <a:ea typeface="+mn-ea"/>
                          <a:cs typeface="+mn-cs"/>
                        </a:rPr>
                        <a:t>irr</a:t>
                      </a:r>
                      <a:r>
                        <a:rPr lang="en-US" sz="1400" kern="0" dirty="0" smtClean="0">
                          <a:solidFill>
                            <a:srgbClr val="002060"/>
                          </a:solidFill>
                          <a:latin typeface="+mn-lt"/>
                          <a:ea typeface="+mn-ea"/>
                          <a:cs typeface="+mn-cs"/>
                        </a:rPr>
                        <a:t> for capsule</a:t>
                      </a:r>
                      <a:r>
                        <a:rPr lang="en-US" sz="1400" kern="0" baseline="0" dirty="0" smtClean="0">
                          <a:solidFill>
                            <a:srgbClr val="002060"/>
                          </a:solidFill>
                          <a:latin typeface="+mn-lt"/>
                          <a:ea typeface="+mn-ea"/>
                          <a:cs typeface="+mn-cs"/>
                        </a:rPr>
                        <a:t> </a:t>
                      </a:r>
                      <a:r>
                        <a:rPr lang="en-US" sz="1400" kern="0" dirty="0" smtClean="0">
                          <a:solidFill>
                            <a:srgbClr val="002060"/>
                          </a:solidFill>
                          <a:latin typeface="+mn-lt"/>
                          <a:ea typeface="+mn-ea"/>
                          <a:cs typeface="+mn-cs"/>
                        </a:rPr>
                        <a:t>/ transportation</a:t>
                      </a:r>
                      <a:r>
                        <a:rPr lang="en-US" sz="1400" kern="0" baseline="0" dirty="0" smtClean="0">
                          <a:solidFill>
                            <a:srgbClr val="002060"/>
                          </a:solidFill>
                          <a:latin typeface="+mn-lt"/>
                          <a:ea typeface="+mn-ea"/>
                          <a:cs typeface="+mn-cs"/>
                        </a:rPr>
                        <a:t> time</a:t>
                      </a:r>
                      <a:endParaRPr lang="en-US" sz="1400" kern="0" dirty="0" smtClean="0">
                        <a:solidFill>
                          <a:srgbClr val="002060"/>
                        </a:solidFill>
                        <a:latin typeface="+mn-lt"/>
                        <a:ea typeface="+mn-ea"/>
                        <a:cs typeface="+mn-cs"/>
                      </a:endParaRPr>
                    </a:p>
                    <a:p>
                      <a:pPr marL="0" indent="0">
                        <a:lnSpc>
                          <a:spcPts val="1400"/>
                        </a:lnSpc>
                        <a:spcBef>
                          <a:spcPts val="0"/>
                        </a:spcBef>
                        <a:spcAft>
                          <a:spcPts val="0"/>
                        </a:spcAft>
                      </a:pPr>
                      <a:r>
                        <a:rPr lang="en-US" sz="1400" kern="0" dirty="0" smtClean="0">
                          <a:solidFill>
                            <a:srgbClr val="002060"/>
                          </a:solidFill>
                          <a:latin typeface="+mn-lt"/>
                          <a:ea typeface="+mn-ea"/>
                          <a:cs typeface="+mn-cs"/>
                        </a:rPr>
                        <a:t>polyethylene     	</a:t>
                      </a:r>
                    </a:p>
                    <a:p>
                      <a:pPr marL="0" indent="0">
                        <a:lnSpc>
                          <a:spcPts val="1400"/>
                        </a:lnSpc>
                        <a:spcBef>
                          <a:spcPts val="0"/>
                        </a:spcBef>
                        <a:spcAft>
                          <a:spcPts val="0"/>
                        </a:spcAft>
                      </a:pPr>
                      <a:r>
                        <a:rPr lang="en-US" sz="1400" kern="0" dirty="0" err="1" smtClean="0">
                          <a:solidFill>
                            <a:srgbClr val="002060"/>
                          </a:solidFill>
                          <a:latin typeface="+mn-lt"/>
                          <a:ea typeface="+mn-ea"/>
                          <a:cs typeface="+mn-cs"/>
                        </a:rPr>
                        <a:t>teflon</a:t>
                      </a:r>
                      <a:r>
                        <a:rPr lang="en-US" sz="1400" kern="0" dirty="0" smtClean="0">
                          <a:solidFill>
                            <a:srgbClr val="002060"/>
                          </a:solidFill>
                          <a:latin typeface="+mn-lt"/>
                          <a:ea typeface="+mn-ea"/>
                          <a:cs typeface="+mn-cs"/>
                        </a:rPr>
                        <a:t>                   		</a:t>
                      </a:r>
                    </a:p>
                  </a:txBody>
                  <a:tcPr/>
                </a:tc>
                <a:tc>
                  <a:txBody>
                    <a:bodyPr/>
                    <a:lstStyle/>
                    <a:p>
                      <a:pPr marL="0" marR="0" lvl="0" indent="0" defTabSz="914400" eaLnBrk="1" fontAlgn="auto" latinLnBrk="0" hangingPunct="1">
                        <a:lnSpc>
                          <a:spcPts val="1400"/>
                        </a:lnSpc>
                        <a:spcBef>
                          <a:spcPts val="0"/>
                        </a:spcBef>
                        <a:spcAft>
                          <a:spcPts val="0"/>
                        </a:spcAft>
                        <a:buClrTx/>
                        <a:buSzTx/>
                        <a:buFontTx/>
                        <a:buNone/>
                        <a:tabLst/>
                        <a:defRPr/>
                      </a:pPr>
                      <a:endParaRPr lang="en-US" sz="1400" kern="0" dirty="0" smtClean="0">
                        <a:solidFill>
                          <a:srgbClr val="002060"/>
                        </a:solidFill>
                        <a:latin typeface="+mn-lt"/>
                        <a:ea typeface="+mn-ea"/>
                        <a:cs typeface="+mn-cs"/>
                      </a:endParaRPr>
                    </a:p>
                    <a:p>
                      <a:pPr marL="0" marR="0" lvl="0" indent="0" defTabSz="914400" eaLnBrk="1" fontAlgn="auto" latinLnBrk="0" hangingPunct="1">
                        <a:lnSpc>
                          <a:spcPts val="1400"/>
                        </a:lnSpc>
                        <a:spcBef>
                          <a:spcPts val="0"/>
                        </a:spcBef>
                        <a:spcAft>
                          <a:spcPts val="0"/>
                        </a:spcAft>
                        <a:buClrTx/>
                        <a:buSzTx/>
                        <a:buFontTx/>
                        <a:buNone/>
                        <a:tabLst/>
                        <a:defRPr/>
                      </a:pPr>
                      <a:r>
                        <a:rPr lang="en-US" sz="1400" kern="0" dirty="0" smtClean="0">
                          <a:solidFill>
                            <a:srgbClr val="002060"/>
                          </a:solidFill>
                          <a:latin typeface="+mn-lt"/>
                          <a:ea typeface="+mn-ea"/>
                          <a:cs typeface="+mn-cs"/>
                        </a:rPr>
                        <a:t>0,5 hour / 10 ÷ 20 s</a:t>
                      </a:r>
                    </a:p>
                    <a:p>
                      <a:pPr marL="0" marR="0" lvl="0" indent="0" defTabSz="914400" eaLnBrk="1" fontAlgn="auto" latinLnBrk="0" hangingPunct="1">
                        <a:lnSpc>
                          <a:spcPts val="1400"/>
                        </a:lnSpc>
                        <a:spcBef>
                          <a:spcPts val="0"/>
                        </a:spcBef>
                        <a:spcAft>
                          <a:spcPts val="0"/>
                        </a:spcAft>
                        <a:buClrTx/>
                        <a:buSzTx/>
                        <a:buFontTx/>
                        <a:buNone/>
                        <a:tabLst/>
                        <a:defRPr/>
                      </a:pPr>
                      <a:r>
                        <a:rPr lang="en-US" sz="1400" kern="0" dirty="0" smtClean="0">
                          <a:solidFill>
                            <a:srgbClr val="002060"/>
                          </a:solidFill>
                          <a:latin typeface="+mn-lt"/>
                          <a:ea typeface="+mn-ea"/>
                          <a:cs typeface="+mn-cs"/>
                        </a:rPr>
                        <a:t>3 hours / 3 ÷ 8 s</a:t>
                      </a:r>
                    </a:p>
                  </a:txBody>
                  <a:tcPr/>
                </a:tc>
              </a:tr>
              <a:tr h="370840">
                <a:tc>
                  <a:txBody>
                    <a:bodyPr/>
                    <a:lstStyle/>
                    <a:p>
                      <a:pPr marL="0" indent="0">
                        <a:lnSpc>
                          <a:spcPts val="1400"/>
                        </a:lnSpc>
                        <a:spcBef>
                          <a:spcPts val="0"/>
                        </a:spcBef>
                        <a:spcAft>
                          <a:spcPts val="0"/>
                        </a:spcAft>
                      </a:pPr>
                      <a:r>
                        <a:rPr lang="en-US" sz="1400" kern="0" dirty="0" smtClean="0">
                          <a:solidFill>
                            <a:srgbClr val="002060"/>
                          </a:solidFill>
                          <a:latin typeface="+mn-lt"/>
                          <a:ea typeface="+mn-ea"/>
                          <a:cs typeface="+mn-cs"/>
                        </a:rPr>
                        <a:t>Neutron flux thermal/resonance</a:t>
                      </a:r>
                      <a:endParaRPr lang="ru-RU" sz="1400" kern="0" dirty="0">
                        <a:solidFill>
                          <a:srgbClr val="002060"/>
                        </a:solidFill>
                        <a:latin typeface="+mn-lt"/>
                        <a:ea typeface="+mn-ea"/>
                        <a:cs typeface="+mn-cs"/>
                      </a:endParaRPr>
                    </a:p>
                  </a:txBody>
                  <a:tcPr/>
                </a:tc>
                <a:tc>
                  <a:txBody>
                    <a:bodyPr/>
                    <a:lstStyle/>
                    <a:p>
                      <a:pPr marL="0" marR="0" lvl="0" indent="0" defTabSz="914400" eaLnBrk="1" fontAlgn="auto" latinLnBrk="0" hangingPunct="1">
                        <a:lnSpc>
                          <a:spcPts val="1400"/>
                        </a:lnSpc>
                        <a:spcBef>
                          <a:spcPts val="0"/>
                        </a:spcBef>
                        <a:spcAft>
                          <a:spcPts val="0"/>
                        </a:spcAft>
                        <a:buClrTx/>
                        <a:buSzTx/>
                        <a:buFontTx/>
                        <a:buNone/>
                        <a:tabLst/>
                        <a:defRPr/>
                      </a:pPr>
                      <a:r>
                        <a:rPr lang="en-US" sz="1400" dirty="0" smtClean="0">
                          <a:solidFill>
                            <a:srgbClr val="002060"/>
                          </a:solidFill>
                        </a:rPr>
                        <a:t>1,5 </a:t>
                      </a:r>
                      <a:r>
                        <a:rPr lang="en-US" sz="1400" dirty="0" smtClean="0">
                          <a:solidFill>
                            <a:srgbClr val="002060"/>
                          </a:solidFill>
                          <a:ea typeface="Calibri"/>
                          <a:cs typeface="Times New Roman"/>
                        </a:rPr>
                        <a:t>10</a:t>
                      </a:r>
                      <a:r>
                        <a:rPr lang="en-US" sz="1400" baseline="30000" dirty="0" smtClean="0">
                          <a:solidFill>
                            <a:srgbClr val="002060"/>
                          </a:solidFill>
                          <a:ea typeface="Calibri"/>
                          <a:cs typeface="Times New Roman"/>
                        </a:rPr>
                        <a:t>12 </a:t>
                      </a:r>
                      <a:r>
                        <a:rPr lang="en-US" sz="1400" dirty="0" smtClean="0">
                          <a:solidFill>
                            <a:srgbClr val="002060"/>
                          </a:solidFill>
                        </a:rPr>
                        <a:t>n/s</a:t>
                      </a:r>
                      <a:r>
                        <a:rPr lang="en-US" sz="1400" dirty="0" smtClean="0">
                          <a:solidFill>
                            <a:srgbClr val="002060"/>
                          </a:solidFill>
                          <a:sym typeface="Symbol" panose="05050102010706020507" pitchFamily="18" charset="2"/>
                        </a:rPr>
                        <a:t></a:t>
                      </a:r>
                      <a:r>
                        <a:rPr lang="en-US" sz="1400" dirty="0" smtClean="0">
                          <a:solidFill>
                            <a:srgbClr val="002060"/>
                          </a:solidFill>
                        </a:rPr>
                        <a:t>cm</a:t>
                      </a:r>
                      <a:r>
                        <a:rPr lang="en-US" sz="1400" baseline="30000" dirty="0" smtClean="0">
                          <a:solidFill>
                            <a:srgbClr val="002060"/>
                          </a:solidFill>
                          <a:ea typeface="Calibri"/>
                          <a:cs typeface="Times New Roman"/>
                        </a:rPr>
                        <a:t>2</a:t>
                      </a:r>
                      <a:r>
                        <a:rPr lang="en-US" sz="1400" baseline="0" dirty="0" smtClean="0">
                          <a:solidFill>
                            <a:srgbClr val="002060"/>
                          </a:solidFill>
                          <a:ea typeface="Calibri"/>
                          <a:cs typeface="Times New Roman"/>
                        </a:rPr>
                        <a:t> / </a:t>
                      </a:r>
                      <a:r>
                        <a:rPr lang="en-US" sz="1400" dirty="0" smtClean="0">
                          <a:solidFill>
                            <a:srgbClr val="002060"/>
                          </a:solidFill>
                        </a:rPr>
                        <a:t>3,6 </a:t>
                      </a:r>
                      <a:r>
                        <a:rPr lang="en-US" sz="1400" dirty="0" smtClean="0">
                          <a:solidFill>
                            <a:srgbClr val="002060"/>
                          </a:solidFill>
                          <a:ea typeface="Calibri"/>
                          <a:cs typeface="Times New Roman"/>
                        </a:rPr>
                        <a:t>10</a:t>
                      </a:r>
                      <a:r>
                        <a:rPr lang="en-US" sz="1400" baseline="30000" dirty="0" smtClean="0">
                          <a:solidFill>
                            <a:srgbClr val="002060"/>
                          </a:solidFill>
                          <a:ea typeface="Calibri"/>
                          <a:cs typeface="Times New Roman"/>
                        </a:rPr>
                        <a:t>11 </a:t>
                      </a:r>
                      <a:r>
                        <a:rPr lang="en-US" sz="1400" dirty="0" smtClean="0">
                          <a:solidFill>
                            <a:srgbClr val="002060"/>
                          </a:solidFill>
                        </a:rPr>
                        <a:t>n/s</a:t>
                      </a:r>
                      <a:r>
                        <a:rPr lang="en-US" sz="1400" dirty="0" smtClean="0">
                          <a:solidFill>
                            <a:srgbClr val="002060"/>
                          </a:solidFill>
                          <a:sym typeface="Symbol" panose="05050102010706020507" pitchFamily="18" charset="2"/>
                        </a:rPr>
                        <a:t></a:t>
                      </a:r>
                      <a:r>
                        <a:rPr lang="en-US" sz="1400" dirty="0" smtClean="0">
                          <a:solidFill>
                            <a:srgbClr val="002060"/>
                          </a:solidFill>
                        </a:rPr>
                        <a:t>cm</a:t>
                      </a:r>
                      <a:r>
                        <a:rPr lang="en-US" sz="1400" baseline="30000" dirty="0" smtClean="0">
                          <a:solidFill>
                            <a:srgbClr val="002060"/>
                          </a:solidFill>
                          <a:ea typeface="Calibri"/>
                          <a:cs typeface="Times New Roman"/>
                        </a:rPr>
                        <a:t>2</a:t>
                      </a:r>
                      <a:r>
                        <a:rPr lang="en-US" sz="1400" baseline="0" dirty="0" smtClean="0">
                          <a:solidFill>
                            <a:srgbClr val="002060"/>
                          </a:solidFill>
                          <a:ea typeface="Calibri"/>
                          <a:cs typeface="Times New Roman"/>
                        </a:rPr>
                        <a:t> </a:t>
                      </a:r>
                      <a:endParaRPr lang="ru-RU" sz="1400" dirty="0">
                        <a:solidFill>
                          <a:srgbClr val="002060"/>
                        </a:solidFill>
                      </a:endParaRPr>
                    </a:p>
                  </a:txBody>
                  <a:tcPr/>
                </a:tc>
              </a:tr>
              <a:tr h="370840">
                <a:tc>
                  <a:txBody>
                    <a:bodyPr/>
                    <a:lstStyle/>
                    <a:p>
                      <a:pPr marL="0" indent="0">
                        <a:lnSpc>
                          <a:spcPts val="1400"/>
                        </a:lnSpc>
                        <a:spcBef>
                          <a:spcPts val="0"/>
                        </a:spcBef>
                        <a:spcAft>
                          <a:spcPts val="0"/>
                        </a:spcAft>
                      </a:pPr>
                      <a:r>
                        <a:rPr lang="en-US" sz="1400" kern="0" dirty="0" smtClean="0">
                          <a:solidFill>
                            <a:srgbClr val="002060"/>
                          </a:solidFill>
                          <a:latin typeface="+mn-lt"/>
                          <a:ea typeface="+mn-ea"/>
                          <a:cs typeface="+mn-cs"/>
                        </a:rPr>
                        <a:t>Mass of sample depends on the sample matrix</a:t>
                      </a:r>
                      <a:endParaRPr lang="ru-RU" sz="1400" kern="0" dirty="0">
                        <a:solidFill>
                          <a:srgbClr val="002060"/>
                        </a:solidFill>
                        <a:latin typeface="+mn-lt"/>
                        <a:ea typeface="+mn-ea"/>
                        <a:cs typeface="+mn-cs"/>
                      </a:endParaRPr>
                    </a:p>
                  </a:txBody>
                  <a:tcPr/>
                </a:tc>
                <a:tc>
                  <a:txBody>
                    <a:bodyPr/>
                    <a:lstStyle/>
                    <a:p>
                      <a:pPr marL="0" indent="0">
                        <a:lnSpc>
                          <a:spcPts val="1400"/>
                        </a:lnSpc>
                        <a:spcBef>
                          <a:spcPts val="0"/>
                        </a:spcBef>
                        <a:spcAft>
                          <a:spcPts val="0"/>
                        </a:spcAft>
                      </a:pPr>
                      <a:r>
                        <a:rPr lang="en-US" sz="1400" kern="0" dirty="0" smtClean="0">
                          <a:solidFill>
                            <a:srgbClr val="002060"/>
                          </a:solidFill>
                          <a:latin typeface="+mn-lt"/>
                          <a:ea typeface="+mn-ea"/>
                          <a:cs typeface="+mn-cs"/>
                        </a:rPr>
                        <a:t>1 mg – several grams</a:t>
                      </a:r>
                      <a:endParaRPr lang="ru-RU" sz="1400" kern="0" dirty="0">
                        <a:solidFill>
                          <a:srgbClr val="002060"/>
                        </a:solidFill>
                        <a:latin typeface="+mn-lt"/>
                        <a:ea typeface="+mn-ea"/>
                        <a:cs typeface="+mn-cs"/>
                      </a:endParaRPr>
                    </a:p>
                  </a:txBody>
                  <a:tcPr/>
                </a:tc>
              </a:tr>
              <a:tr h="370840">
                <a:tc>
                  <a:txBody>
                    <a:bodyPr/>
                    <a:lstStyle/>
                    <a:p>
                      <a:pPr marL="0" indent="0">
                        <a:lnSpc>
                          <a:spcPts val="1400"/>
                        </a:lnSpc>
                        <a:spcBef>
                          <a:spcPts val="0"/>
                        </a:spcBef>
                        <a:spcAft>
                          <a:spcPts val="0"/>
                        </a:spcAft>
                      </a:pPr>
                      <a:r>
                        <a:rPr lang="en-US" sz="1400" dirty="0" err="1" smtClean="0">
                          <a:solidFill>
                            <a:srgbClr val="002060"/>
                          </a:solidFill>
                        </a:rPr>
                        <a:t>HPGe</a:t>
                      </a:r>
                      <a:r>
                        <a:rPr lang="en-US" sz="1400" dirty="0" smtClean="0">
                          <a:solidFill>
                            <a:srgbClr val="002060"/>
                          </a:solidFill>
                        </a:rPr>
                        <a:t> detectors </a:t>
                      </a:r>
                      <a:r>
                        <a:rPr lang="en-US" sz="1400" dirty="0" smtClean="0">
                          <a:solidFill>
                            <a:srgbClr val="002060"/>
                          </a:solidFill>
                          <a:sym typeface="Symbol" panose="05050102010706020507" pitchFamily="18" charset="2"/>
                        </a:rPr>
                        <a:t>, R</a:t>
                      </a:r>
                      <a:endParaRPr lang="en-US" sz="1400" dirty="0" smtClean="0">
                        <a:solidFill>
                          <a:srgbClr val="002060"/>
                        </a:solidFill>
                      </a:endParaRPr>
                    </a:p>
                  </a:txBody>
                  <a:tcPr/>
                </a:tc>
                <a:tc>
                  <a:txBody>
                    <a:bodyPr/>
                    <a:lstStyle/>
                    <a:p>
                      <a:pPr marL="0" indent="0">
                        <a:lnSpc>
                          <a:spcPts val="1400"/>
                        </a:lnSpc>
                        <a:spcBef>
                          <a:spcPts val="0"/>
                        </a:spcBef>
                        <a:spcAft>
                          <a:spcPts val="0"/>
                        </a:spcAft>
                      </a:pPr>
                      <a:r>
                        <a:rPr lang="en-US" sz="1400" kern="0" dirty="0" smtClean="0">
                          <a:solidFill>
                            <a:srgbClr val="002060"/>
                          </a:solidFill>
                          <a:latin typeface="+mn-lt"/>
                          <a:ea typeface="+mn-ea"/>
                          <a:cs typeface="+mn-cs"/>
                        </a:rPr>
                        <a:t>4 pcs, </a:t>
                      </a:r>
                      <a:r>
                        <a:rPr lang="en-US" sz="1400" dirty="0" smtClean="0">
                          <a:solidFill>
                            <a:srgbClr val="002060"/>
                          </a:solidFill>
                        </a:rPr>
                        <a:t>40</a:t>
                      </a:r>
                      <a:r>
                        <a:rPr lang="en-US" sz="1400" baseline="0" dirty="0" smtClean="0">
                          <a:solidFill>
                            <a:srgbClr val="002060"/>
                          </a:solidFill>
                        </a:rPr>
                        <a:t> ÷ </a:t>
                      </a:r>
                      <a:r>
                        <a:rPr lang="en-US" sz="1400" dirty="0" smtClean="0">
                          <a:solidFill>
                            <a:srgbClr val="002060"/>
                          </a:solidFill>
                        </a:rPr>
                        <a:t>55%,</a:t>
                      </a:r>
                      <a:r>
                        <a:rPr lang="en-US" sz="1400" baseline="0" dirty="0" smtClean="0">
                          <a:solidFill>
                            <a:srgbClr val="002060"/>
                          </a:solidFill>
                        </a:rPr>
                        <a:t> </a:t>
                      </a:r>
                      <a:r>
                        <a:rPr lang="en-US" sz="1400" dirty="0" smtClean="0">
                          <a:solidFill>
                            <a:srgbClr val="002060"/>
                          </a:solidFill>
                        </a:rPr>
                        <a:t>1.8 ÷ 1.9 </a:t>
                      </a:r>
                      <a:r>
                        <a:rPr lang="en-US" sz="1400" dirty="0" err="1" smtClean="0">
                          <a:solidFill>
                            <a:srgbClr val="002060"/>
                          </a:solidFill>
                        </a:rPr>
                        <a:t>keV</a:t>
                      </a:r>
                      <a:r>
                        <a:rPr lang="en-US" sz="1400" dirty="0" smtClean="0">
                          <a:solidFill>
                            <a:srgbClr val="002060"/>
                          </a:solidFill>
                        </a:rPr>
                        <a:t> </a:t>
                      </a:r>
                      <a:endParaRPr lang="ru-RU" sz="1400" kern="0" dirty="0" smtClean="0">
                        <a:solidFill>
                          <a:srgbClr val="002060"/>
                        </a:solidFill>
                        <a:latin typeface="+mn-lt"/>
                        <a:ea typeface="+mn-ea"/>
                        <a:cs typeface="+mn-cs"/>
                      </a:endParaRPr>
                    </a:p>
                  </a:txBody>
                  <a:tcPr/>
                </a:tc>
              </a:tr>
              <a:tr h="370840">
                <a:tc>
                  <a:txBody>
                    <a:bodyPr/>
                    <a:lstStyle/>
                    <a:p>
                      <a:pPr marL="0" indent="0">
                        <a:lnSpc>
                          <a:spcPts val="1400"/>
                        </a:lnSpc>
                        <a:spcBef>
                          <a:spcPts val="0"/>
                        </a:spcBef>
                        <a:spcAft>
                          <a:spcPts val="0"/>
                        </a:spcAft>
                      </a:pPr>
                      <a:r>
                        <a:rPr lang="en-US" sz="1400" dirty="0" smtClean="0">
                          <a:solidFill>
                            <a:srgbClr val="002060"/>
                          </a:solidFill>
                        </a:rPr>
                        <a:t>Number</a:t>
                      </a:r>
                      <a:r>
                        <a:rPr lang="en-US" sz="1400" baseline="0" dirty="0" smtClean="0">
                          <a:solidFill>
                            <a:srgbClr val="002060"/>
                          </a:solidFill>
                        </a:rPr>
                        <a:t> of detected elements</a:t>
                      </a:r>
                      <a:endParaRPr lang="en-US" sz="1400" dirty="0" smtClean="0">
                        <a:solidFill>
                          <a:srgbClr val="002060"/>
                        </a:solidFill>
                      </a:endParaRPr>
                    </a:p>
                  </a:txBody>
                  <a:tcPr/>
                </a:tc>
                <a:tc>
                  <a:txBody>
                    <a:bodyPr/>
                    <a:lstStyle/>
                    <a:p>
                      <a:pPr marL="0" indent="0">
                        <a:lnSpc>
                          <a:spcPts val="1400"/>
                        </a:lnSpc>
                        <a:spcBef>
                          <a:spcPts val="0"/>
                        </a:spcBef>
                        <a:spcAft>
                          <a:spcPts val="0"/>
                        </a:spcAft>
                      </a:pPr>
                      <a:r>
                        <a:rPr lang="en-US" sz="1400" kern="0" dirty="0" smtClean="0">
                          <a:solidFill>
                            <a:srgbClr val="002060"/>
                          </a:solidFill>
                          <a:latin typeface="+mn-lt"/>
                          <a:ea typeface="+mn-ea"/>
                          <a:cs typeface="+mn-cs"/>
                        </a:rPr>
                        <a:t>Up to 45 depending on the matrix</a:t>
                      </a:r>
                      <a:endParaRPr lang="ru-RU" sz="1400" kern="0" dirty="0" smtClean="0">
                        <a:solidFill>
                          <a:srgbClr val="002060"/>
                        </a:solidFill>
                        <a:latin typeface="+mn-lt"/>
                        <a:ea typeface="+mn-ea"/>
                        <a:cs typeface="+mn-cs"/>
                      </a:endParaRPr>
                    </a:p>
                  </a:txBody>
                  <a:tcPr/>
                </a:tc>
              </a:tr>
            </a:tbl>
          </a:graphicData>
        </a:graphic>
      </p:graphicFrame>
    </p:spTree>
    <p:extLst>
      <p:ext uri="{BB962C8B-B14F-4D97-AF65-F5344CB8AC3E}">
        <p14:creationId xmlns:p14="http://schemas.microsoft.com/office/powerpoint/2010/main" val="23619411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0" descr="C:\Users\dmn\Downloads\Fig4.tif"/>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82333" y="860559"/>
            <a:ext cx="1777071" cy="315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Table 8"/>
          <p:cNvGraphicFramePr>
            <a:graphicFrameLocks noGrp="1"/>
          </p:cNvGraphicFramePr>
          <p:nvPr>
            <p:extLst>
              <p:ext uri="{D42A27DB-BD31-4B8C-83A1-F6EECF244321}">
                <p14:modId xmlns:p14="http://schemas.microsoft.com/office/powerpoint/2010/main" val="1747225398"/>
              </p:ext>
            </p:extLst>
          </p:nvPr>
        </p:nvGraphicFramePr>
        <p:xfrm>
          <a:off x="2011318" y="836712"/>
          <a:ext cx="2451722" cy="3169919"/>
        </p:xfrm>
        <a:graphic>
          <a:graphicData uri="http://schemas.openxmlformats.org/drawingml/2006/table">
            <a:tbl>
              <a:tblPr firstRow="1" bandRow="1">
                <a:tableStyleId>{BC89EF96-8CEA-46FF-86C4-4CE0E7609802}</a:tableStyleId>
              </a:tblPr>
              <a:tblGrid>
                <a:gridCol w="1502171"/>
                <a:gridCol w="949551"/>
              </a:tblGrid>
              <a:tr h="249638">
                <a:tc gridSpan="2">
                  <a:txBody>
                    <a:bodyPr/>
                    <a:lstStyle/>
                    <a:p>
                      <a:pPr marL="0" algn="l" rtl="0" eaLnBrk="1" latinLnBrk="0" hangingPunct="1"/>
                      <a:r>
                        <a:rPr kumimoji="0" lang="en-US" sz="1200" b="1" kern="1200" dirty="0" smtClean="0">
                          <a:solidFill>
                            <a:srgbClr val="002060"/>
                          </a:solidFill>
                          <a:latin typeface="+mn-lt"/>
                          <a:ea typeface="+mn-ea"/>
                          <a:cs typeface="+mn-cs"/>
                        </a:rPr>
                        <a:t>Technical</a:t>
                      </a:r>
                      <a:r>
                        <a:rPr kumimoji="0" lang="en-US" sz="1200" b="1" kern="1200" baseline="0" dirty="0" smtClean="0">
                          <a:solidFill>
                            <a:srgbClr val="002060"/>
                          </a:solidFill>
                          <a:latin typeface="+mn-lt"/>
                          <a:ea typeface="+mn-ea"/>
                          <a:cs typeface="+mn-cs"/>
                        </a:rPr>
                        <a:t> parameters</a:t>
                      </a:r>
                      <a:endParaRPr kumimoji="0" lang="pl-PL" sz="1200" b="1" kern="1200" dirty="0">
                        <a:solidFill>
                          <a:srgbClr val="002060"/>
                        </a:solidFill>
                        <a:latin typeface="+mn-lt"/>
                        <a:ea typeface="+mn-ea"/>
                        <a:cs typeface="+mn-cs"/>
                      </a:endParaRPr>
                    </a:p>
                  </a:txBody>
                  <a:tcPr marL="68580" marR="68580"/>
                </a:tc>
                <a:tc hMerge="1">
                  <a:txBody>
                    <a:bodyPr/>
                    <a:lstStyle/>
                    <a:p>
                      <a:pPr marL="0" algn="ctr" rtl="0" eaLnBrk="1" latinLnBrk="0" hangingPunct="1"/>
                      <a:endParaRPr kumimoji="0" lang="pl-PL" sz="1200" b="0" kern="1200" dirty="0">
                        <a:solidFill>
                          <a:schemeClr val="tx1"/>
                        </a:solidFill>
                        <a:latin typeface="+mn-lt"/>
                        <a:ea typeface="+mn-ea"/>
                        <a:cs typeface="+mn-cs"/>
                      </a:endParaRPr>
                    </a:p>
                  </a:txBody>
                  <a:tcPr/>
                </a:tc>
              </a:tr>
              <a:tr h="305114">
                <a:tc>
                  <a:txBody>
                    <a:bodyPr/>
                    <a:lstStyle/>
                    <a:p>
                      <a:pPr algn="l" fontAlgn="ctr"/>
                      <a:r>
                        <a:rPr lang="en-US" sz="1200" dirty="0">
                          <a:solidFill>
                            <a:srgbClr val="002060"/>
                          </a:solidFill>
                          <a:effectLst/>
                        </a:rPr>
                        <a:t>Peak </a:t>
                      </a:r>
                      <a:r>
                        <a:rPr lang="en-US" sz="1200" dirty="0" smtClean="0">
                          <a:solidFill>
                            <a:srgbClr val="002060"/>
                          </a:solidFill>
                          <a:effectLst/>
                        </a:rPr>
                        <a:t>current, A</a:t>
                      </a:r>
                      <a:endParaRPr lang="en-US" sz="1200" dirty="0">
                        <a:solidFill>
                          <a:srgbClr val="002060"/>
                        </a:solidFill>
                        <a:effectLst/>
                      </a:endParaRPr>
                    </a:p>
                  </a:txBody>
                  <a:tcPr marL="57150" marR="57150" marT="76200" marB="76200" anchor="ctr"/>
                </a:tc>
                <a:tc>
                  <a:txBody>
                    <a:bodyPr/>
                    <a:lstStyle/>
                    <a:p>
                      <a:pPr algn="ctr" fontAlgn="ctr"/>
                      <a:r>
                        <a:rPr lang="ru-RU" sz="1200">
                          <a:solidFill>
                            <a:srgbClr val="002060"/>
                          </a:solidFill>
                          <a:effectLst/>
                        </a:rPr>
                        <a:t>3</a:t>
                      </a:r>
                    </a:p>
                  </a:txBody>
                  <a:tcPr marL="57150" marR="57150" marT="76200" marB="76200" anchor="ctr"/>
                </a:tc>
              </a:tr>
              <a:tr h="305114">
                <a:tc>
                  <a:txBody>
                    <a:bodyPr/>
                    <a:lstStyle/>
                    <a:p>
                      <a:pPr algn="l" fontAlgn="ctr"/>
                      <a:r>
                        <a:rPr lang="en-US" sz="1200" dirty="0">
                          <a:solidFill>
                            <a:srgbClr val="002060"/>
                          </a:solidFill>
                          <a:effectLst/>
                        </a:rPr>
                        <a:t>Repetition </a:t>
                      </a:r>
                      <a:r>
                        <a:rPr lang="en-US" sz="1200" dirty="0" smtClean="0">
                          <a:solidFill>
                            <a:srgbClr val="002060"/>
                          </a:solidFill>
                          <a:effectLst/>
                        </a:rPr>
                        <a:t>rate, Hz</a:t>
                      </a:r>
                      <a:endParaRPr lang="en-US" sz="1200" dirty="0">
                        <a:solidFill>
                          <a:srgbClr val="002060"/>
                        </a:solidFill>
                        <a:effectLst/>
                      </a:endParaRPr>
                    </a:p>
                  </a:txBody>
                  <a:tcPr marL="57150" marR="57150" marT="76200" marB="76200" anchor="ctr"/>
                </a:tc>
                <a:tc>
                  <a:txBody>
                    <a:bodyPr/>
                    <a:lstStyle/>
                    <a:p>
                      <a:pPr algn="ctr" fontAlgn="ctr"/>
                      <a:r>
                        <a:rPr lang="ru-RU" sz="1200" dirty="0">
                          <a:solidFill>
                            <a:srgbClr val="002060"/>
                          </a:solidFill>
                          <a:effectLst/>
                        </a:rPr>
                        <a:t>50</a:t>
                      </a:r>
                    </a:p>
                  </a:txBody>
                  <a:tcPr marL="57150" marR="57150" marT="76200" marB="76200" anchor="ctr"/>
                </a:tc>
              </a:tr>
              <a:tr h="305114">
                <a:tc>
                  <a:txBody>
                    <a:bodyPr/>
                    <a:lstStyle/>
                    <a:p>
                      <a:pPr algn="l" fontAlgn="ctr"/>
                      <a:r>
                        <a:rPr lang="en-US" sz="1200" dirty="0">
                          <a:solidFill>
                            <a:srgbClr val="002060"/>
                          </a:solidFill>
                          <a:effectLst/>
                        </a:rPr>
                        <a:t>Electron pulse </a:t>
                      </a:r>
                      <a:r>
                        <a:rPr lang="en-US" sz="1200" dirty="0" smtClean="0">
                          <a:solidFill>
                            <a:srgbClr val="002060"/>
                          </a:solidFill>
                          <a:effectLst/>
                        </a:rPr>
                        <a:t>duration, ns</a:t>
                      </a:r>
                      <a:endParaRPr lang="en-US" sz="1200" dirty="0">
                        <a:solidFill>
                          <a:srgbClr val="002060"/>
                        </a:solidFill>
                        <a:effectLst/>
                      </a:endParaRPr>
                    </a:p>
                  </a:txBody>
                  <a:tcPr marL="57150" marR="57150" marT="76200" marB="76200" anchor="ctr"/>
                </a:tc>
                <a:tc>
                  <a:txBody>
                    <a:bodyPr/>
                    <a:lstStyle/>
                    <a:p>
                      <a:pPr algn="ctr" fontAlgn="ctr"/>
                      <a:r>
                        <a:rPr lang="ru-RU" sz="1200" dirty="0">
                          <a:solidFill>
                            <a:srgbClr val="002060"/>
                          </a:solidFill>
                          <a:effectLst/>
                        </a:rPr>
                        <a:t>100</a:t>
                      </a:r>
                    </a:p>
                  </a:txBody>
                  <a:tcPr marL="57150" marR="57150" marT="76200" marB="76200" anchor="ctr"/>
                </a:tc>
              </a:tr>
              <a:tr h="305114">
                <a:tc>
                  <a:txBody>
                    <a:bodyPr/>
                    <a:lstStyle/>
                    <a:p>
                      <a:pPr algn="l" fontAlgn="ctr"/>
                      <a:r>
                        <a:rPr lang="en-US" sz="1200" dirty="0">
                          <a:solidFill>
                            <a:srgbClr val="002060"/>
                          </a:solidFill>
                          <a:effectLst/>
                        </a:rPr>
                        <a:t>Electron </a:t>
                      </a:r>
                      <a:r>
                        <a:rPr lang="en-US" sz="1200" dirty="0" smtClean="0">
                          <a:solidFill>
                            <a:srgbClr val="002060"/>
                          </a:solidFill>
                          <a:effectLst/>
                        </a:rPr>
                        <a:t>energy, MeV</a:t>
                      </a:r>
                      <a:endParaRPr lang="en-US" sz="1200" dirty="0">
                        <a:solidFill>
                          <a:srgbClr val="002060"/>
                        </a:solidFill>
                        <a:effectLst/>
                      </a:endParaRPr>
                    </a:p>
                  </a:txBody>
                  <a:tcPr marL="57150" marR="57150" marT="76200" marB="76200" anchor="ctr"/>
                </a:tc>
                <a:tc>
                  <a:txBody>
                    <a:bodyPr/>
                    <a:lstStyle/>
                    <a:p>
                      <a:pPr algn="ctr" fontAlgn="ctr"/>
                      <a:r>
                        <a:rPr lang="ru-RU" sz="1200" dirty="0">
                          <a:solidFill>
                            <a:srgbClr val="002060"/>
                          </a:solidFill>
                          <a:effectLst/>
                        </a:rPr>
                        <a:t>30</a:t>
                      </a:r>
                    </a:p>
                  </a:txBody>
                  <a:tcPr marL="57150" marR="57150" marT="76200" marB="76200" anchor="ctr"/>
                </a:tc>
              </a:tr>
              <a:tr h="305114">
                <a:tc>
                  <a:txBody>
                    <a:bodyPr/>
                    <a:lstStyle/>
                    <a:p>
                      <a:pPr algn="l" fontAlgn="ctr"/>
                      <a:r>
                        <a:rPr lang="en-US" sz="1200" dirty="0">
                          <a:solidFill>
                            <a:srgbClr val="002060"/>
                          </a:solidFill>
                          <a:effectLst/>
                        </a:rPr>
                        <a:t>Beam </a:t>
                      </a:r>
                      <a:r>
                        <a:rPr lang="en-US" sz="1200" dirty="0" smtClean="0">
                          <a:solidFill>
                            <a:srgbClr val="002060"/>
                          </a:solidFill>
                          <a:effectLst/>
                        </a:rPr>
                        <a:t>power, kW</a:t>
                      </a:r>
                      <a:endParaRPr lang="en-US" sz="1200" dirty="0">
                        <a:solidFill>
                          <a:srgbClr val="002060"/>
                        </a:solidFill>
                        <a:effectLst/>
                      </a:endParaRPr>
                    </a:p>
                  </a:txBody>
                  <a:tcPr marL="57150" marR="57150" marT="76200" marB="76200" anchor="ctr"/>
                </a:tc>
                <a:tc>
                  <a:txBody>
                    <a:bodyPr/>
                    <a:lstStyle/>
                    <a:p>
                      <a:pPr algn="ctr" fontAlgn="ctr"/>
                      <a:r>
                        <a:rPr lang="ru-RU" sz="1200" dirty="0">
                          <a:solidFill>
                            <a:srgbClr val="002060"/>
                          </a:solidFill>
                          <a:effectLst/>
                        </a:rPr>
                        <a:t>0.4</a:t>
                      </a:r>
                    </a:p>
                  </a:txBody>
                  <a:tcPr marL="57150" marR="57150" marT="76200" marB="76200" anchor="ctr"/>
                </a:tc>
              </a:tr>
              <a:tr h="305114">
                <a:tc>
                  <a:txBody>
                    <a:bodyPr/>
                    <a:lstStyle/>
                    <a:p>
                      <a:pPr algn="l" fontAlgn="ctr"/>
                      <a:r>
                        <a:rPr lang="en-US" sz="1200" dirty="0">
                          <a:solidFill>
                            <a:srgbClr val="002060"/>
                          </a:solidFill>
                          <a:effectLst/>
                        </a:rPr>
                        <a:t>Multiplication</a:t>
                      </a:r>
                    </a:p>
                  </a:txBody>
                  <a:tcPr marL="57150" marR="57150" marT="76200" marB="76200" anchor="ctr"/>
                </a:tc>
                <a:tc>
                  <a:txBody>
                    <a:bodyPr/>
                    <a:lstStyle/>
                    <a:p>
                      <a:pPr algn="ctr" fontAlgn="ctr"/>
                      <a:r>
                        <a:rPr lang="ru-RU" sz="1200" dirty="0">
                          <a:solidFill>
                            <a:srgbClr val="002060"/>
                          </a:solidFill>
                          <a:effectLst/>
                        </a:rPr>
                        <a:t>1</a:t>
                      </a:r>
                    </a:p>
                  </a:txBody>
                  <a:tcPr marL="57150" marR="57150" marT="76200" marB="76200" anchor="ctr"/>
                </a:tc>
              </a:tr>
              <a:tr h="305114">
                <a:tc>
                  <a:txBody>
                    <a:bodyPr/>
                    <a:lstStyle/>
                    <a:p>
                      <a:pPr algn="l" fontAlgn="ctr"/>
                      <a:r>
                        <a:rPr lang="en-US" sz="1200" dirty="0">
                          <a:solidFill>
                            <a:srgbClr val="002060"/>
                          </a:solidFill>
                          <a:effectLst/>
                        </a:rPr>
                        <a:t>Neutron </a:t>
                      </a:r>
                      <a:r>
                        <a:rPr lang="en-US" sz="1200" dirty="0" smtClean="0">
                          <a:solidFill>
                            <a:srgbClr val="002060"/>
                          </a:solidFill>
                          <a:effectLst/>
                        </a:rPr>
                        <a:t>intensity, n/s</a:t>
                      </a:r>
                      <a:endParaRPr lang="en-US" sz="1200" dirty="0">
                        <a:solidFill>
                          <a:srgbClr val="002060"/>
                        </a:solidFill>
                        <a:effectLst/>
                      </a:endParaRPr>
                    </a:p>
                  </a:txBody>
                  <a:tcPr marL="57150" marR="57150" marT="76200" marB="76200" anchor="ctr"/>
                </a:tc>
                <a:tc>
                  <a:txBody>
                    <a:bodyPr/>
                    <a:lstStyle/>
                    <a:p>
                      <a:pPr algn="ctr" fontAlgn="ctr"/>
                      <a:r>
                        <a:rPr lang="ru-RU" sz="1200" dirty="0">
                          <a:solidFill>
                            <a:srgbClr val="002060"/>
                          </a:solidFill>
                          <a:effectLst/>
                        </a:rPr>
                        <a:t>10</a:t>
                      </a:r>
                      <a:r>
                        <a:rPr lang="ru-RU" sz="1200" baseline="30000" dirty="0">
                          <a:solidFill>
                            <a:srgbClr val="002060"/>
                          </a:solidFill>
                          <a:effectLst/>
                        </a:rPr>
                        <a:t>11</a:t>
                      </a:r>
                      <a:endParaRPr lang="ru-RU" sz="1200" dirty="0">
                        <a:solidFill>
                          <a:srgbClr val="002060"/>
                        </a:solidFill>
                        <a:effectLst/>
                      </a:endParaRPr>
                    </a:p>
                  </a:txBody>
                  <a:tcPr marL="57150" marR="57150" marT="76200" marB="76200" anchor="ctr"/>
                </a:tc>
              </a:tr>
            </a:tbl>
          </a:graphicData>
        </a:graphic>
      </p:graphicFrame>
      <p:sp>
        <p:nvSpPr>
          <p:cNvPr id="10" name="Прямоугольник 9"/>
          <p:cNvSpPr/>
          <p:nvPr/>
        </p:nvSpPr>
        <p:spPr>
          <a:xfrm>
            <a:off x="0" y="1"/>
            <a:ext cx="4499992" cy="646331"/>
          </a:xfrm>
          <a:prstGeom prst="rect">
            <a:avLst/>
          </a:prstGeom>
        </p:spPr>
        <p:txBody>
          <a:bodyPr wrap="square">
            <a:spAutoFit/>
          </a:bodyPr>
          <a:lstStyle/>
          <a:p>
            <a:pPr algn="ctr"/>
            <a:r>
              <a:rPr lang="en-US" b="1" dirty="0">
                <a:solidFill>
                  <a:srgbClr val="000090"/>
                </a:solidFill>
              </a:rPr>
              <a:t>IREN </a:t>
            </a:r>
            <a:r>
              <a:rPr lang="en-US" b="1" dirty="0" smtClean="0">
                <a:solidFill>
                  <a:srgbClr val="000090"/>
                </a:solidFill>
              </a:rPr>
              <a:t>Facility</a:t>
            </a:r>
          </a:p>
          <a:p>
            <a:pPr algn="ctr"/>
            <a:r>
              <a:rPr lang="en-US" b="1" dirty="0" smtClean="0">
                <a:solidFill>
                  <a:srgbClr val="000090"/>
                </a:solidFill>
              </a:rPr>
              <a:t>source of resonance neutrons</a:t>
            </a:r>
            <a:endParaRPr lang="en-US" b="1" dirty="0">
              <a:solidFill>
                <a:srgbClr val="000090"/>
              </a:solidFill>
            </a:endParaRPr>
          </a:p>
        </p:txBody>
      </p:sp>
      <p:sp>
        <p:nvSpPr>
          <p:cNvPr id="15" name="Прямоугольник 8"/>
          <p:cNvSpPr/>
          <p:nvPr/>
        </p:nvSpPr>
        <p:spPr>
          <a:xfrm>
            <a:off x="4572000" y="749058"/>
            <a:ext cx="4629805" cy="3108543"/>
          </a:xfrm>
          <a:prstGeom prst="rect">
            <a:avLst/>
          </a:prstGeom>
        </p:spPr>
        <p:txBody>
          <a:bodyPr wrap="square" numCol="1" spcCol="180000">
            <a:spAutoFit/>
          </a:bodyPr>
          <a:lstStyle/>
          <a:p>
            <a:r>
              <a:rPr lang="en-US" sz="1400" b="1" dirty="0" smtClean="0">
                <a:solidFill>
                  <a:srgbClr val="000090"/>
                </a:solidFill>
                <a:ea typeface="Times New Roman" pitchFamily="18" charset="0"/>
                <a:cs typeface="Arial" pitchFamily="34" charset="0"/>
              </a:rPr>
              <a:t>Task:</a:t>
            </a:r>
            <a:endParaRPr lang="en-US" sz="1400" b="1" dirty="0">
              <a:solidFill>
                <a:srgbClr val="000090"/>
              </a:solidFill>
              <a:ea typeface="Times New Roman" pitchFamily="18" charset="0"/>
              <a:cs typeface="Arial" pitchFamily="34" charset="0"/>
            </a:endParaRPr>
          </a:p>
          <a:p>
            <a:r>
              <a:rPr lang="en-US" sz="1400" dirty="0">
                <a:solidFill>
                  <a:srgbClr val="000090"/>
                </a:solidFill>
                <a:ea typeface="Times New Roman" pitchFamily="18" charset="0"/>
                <a:cs typeface="Arial" pitchFamily="34" charset="0"/>
              </a:rPr>
              <a:t>FUNDAMENTAL NUCLEAR PHYSICS</a:t>
            </a:r>
          </a:p>
          <a:p>
            <a:pPr marL="285750" indent="-285750">
              <a:buFont typeface="Arial" panose="020B0604020202020204" pitchFamily="34" charset="0"/>
              <a:buChar char="•"/>
            </a:pPr>
            <a:r>
              <a:rPr lang="en-US" sz="1400" dirty="0">
                <a:solidFill>
                  <a:srgbClr val="000090"/>
                </a:solidFill>
                <a:ea typeface="Times New Roman" pitchFamily="18" charset="0"/>
                <a:cs typeface="Arial" pitchFamily="34" charset="0"/>
              </a:rPr>
              <a:t>search for violation of time invariance with polarized resonance neutrons and polarized target;</a:t>
            </a:r>
          </a:p>
          <a:p>
            <a:pPr marL="285750" indent="-285750">
              <a:buFont typeface="Arial" panose="020B0604020202020204" pitchFamily="34" charset="0"/>
              <a:buChar char="•"/>
            </a:pPr>
            <a:r>
              <a:rPr lang="en-US" sz="1400" dirty="0">
                <a:solidFill>
                  <a:srgbClr val="000090"/>
                </a:solidFill>
                <a:ea typeface="Times New Roman" pitchFamily="18" charset="0"/>
                <a:cs typeface="Arial" pitchFamily="34" charset="0"/>
              </a:rPr>
              <a:t>study of parity violation in neutron induced reactions (fission, (n,α), (</a:t>
            </a:r>
            <a:r>
              <a:rPr lang="en-US" sz="1400" dirty="0" err="1">
                <a:solidFill>
                  <a:srgbClr val="000090"/>
                </a:solidFill>
                <a:ea typeface="Times New Roman" pitchFamily="18" charset="0"/>
                <a:cs typeface="Arial" pitchFamily="34" charset="0"/>
              </a:rPr>
              <a:t>n,p</a:t>
            </a:r>
            <a:r>
              <a:rPr lang="en-US" sz="1400" dirty="0">
                <a:solidFill>
                  <a:srgbClr val="000090"/>
                </a:solidFill>
                <a:ea typeface="Times New Roman" pitchFamily="18" charset="0"/>
                <a:cs typeface="Arial" pitchFamily="34" charset="0"/>
              </a:rPr>
              <a:t>), (</a:t>
            </a:r>
            <a:r>
              <a:rPr lang="en-US" sz="1400" dirty="0" err="1">
                <a:solidFill>
                  <a:srgbClr val="000090"/>
                </a:solidFill>
                <a:ea typeface="Times New Roman" pitchFamily="18" charset="0"/>
                <a:cs typeface="Arial" pitchFamily="34" charset="0"/>
              </a:rPr>
              <a:t>n,γ</a:t>
            </a:r>
            <a:r>
              <a:rPr lang="en-US" sz="1400" dirty="0">
                <a:solidFill>
                  <a:srgbClr val="000090"/>
                </a:solidFill>
                <a:ea typeface="Times New Roman" pitchFamily="18" charset="0"/>
                <a:cs typeface="Arial" pitchFamily="34" charset="0"/>
              </a:rPr>
              <a:t>));</a:t>
            </a:r>
          </a:p>
          <a:p>
            <a:pPr marL="285750" indent="-285750">
              <a:buFont typeface="Arial" panose="020B0604020202020204" pitchFamily="34" charset="0"/>
              <a:buChar char="•"/>
            </a:pPr>
            <a:r>
              <a:rPr lang="en-US" sz="1400" dirty="0">
                <a:solidFill>
                  <a:srgbClr val="000090"/>
                </a:solidFill>
                <a:ea typeface="Times New Roman" pitchFamily="18" charset="0"/>
                <a:cs typeface="Arial" pitchFamily="34" charset="0"/>
              </a:rPr>
              <a:t>electromagnetic structure of the neutron</a:t>
            </a:r>
            <a:r>
              <a:rPr lang="en-US" sz="1400" dirty="0" smtClean="0">
                <a:solidFill>
                  <a:srgbClr val="000090"/>
                </a:solidFill>
                <a:ea typeface="Times New Roman" pitchFamily="18" charset="0"/>
                <a:cs typeface="Arial" pitchFamily="34" charset="0"/>
              </a:rPr>
              <a:t>;</a:t>
            </a:r>
          </a:p>
          <a:p>
            <a:pPr marL="285750" indent="-285750">
              <a:buFont typeface="Arial" panose="020B0604020202020204" pitchFamily="34" charset="0"/>
              <a:buChar char="•"/>
            </a:pPr>
            <a:r>
              <a:rPr lang="en-US" sz="1400" dirty="0" smtClean="0">
                <a:solidFill>
                  <a:srgbClr val="000090"/>
                </a:solidFill>
                <a:ea typeface="Times New Roman" pitchFamily="18" charset="0"/>
                <a:cs typeface="Arial" pitchFamily="34" charset="0"/>
              </a:rPr>
              <a:t>quantum </a:t>
            </a:r>
            <a:r>
              <a:rPr lang="en-US" sz="1400" dirty="0">
                <a:solidFill>
                  <a:srgbClr val="000090"/>
                </a:solidFill>
                <a:ea typeface="Times New Roman" pitchFamily="18" charset="0"/>
                <a:cs typeface="Arial" pitchFamily="34" charset="0"/>
              </a:rPr>
              <a:t>aspects of neutron induced fission;</a:t>
            </a:r>
          </a:p>
          <a:p>
            <a:pPr marL="285750" indent="-285750">
              <a:buFont typeface="Arial" panose="020B0604020202020204" pitchFamily="34" charset="0"/>
              <a:buChar char="•"/>
            </a:pPr>
            <a:r>
              <a:rPr lang="en-US" sz="1400" dirty="0">
                <a:solidFill>
                  <a:srgbClr val="000090"/>
                </a:solidFill>
                <a:ea typeface="Times New Roman" pitchFamily="18" charset="0"/>
                <a:cs typeface="Arial" pitchFamily="34" charset="0"/>
              </a:rPr>
              <a:t>phase transitions in excited nucleus - chaos and order in quantum systems</a:t>
            </a:r>
            <a:r>
              <a:rPr lang="en-US" sz="1400" dirty="0" smtClean="0">
                <a:solidFill>
                  <a:srgbClr val="000090"/>
                </a:solidFill>
                <a:ea typeface="Times New Roman" pitchFamily="18" charset="0"/>
                <a:cs typeface="Arial" pitchFamily="34" charset="0"/>
              </a:rPr>
              <a:t>.</a:t>
            </a:r>
          </a:p>
          <a:p>
            <a:r>
              <a:rPr lang="en-US" sz="1400" dirty="0" smtClean="0">
                <a:solidFill>
                  <a:srgbClr val="000090"/>
                </a:solidFill>
                <a:ea typeface="Times New Roman" pitchFamily="18" charset="0"/>
                <a:cs typeface="Arial" pitchFamily="34" charset="0"/>
              </a:rPr>
              <a:t>APPLIED </a:t>
            </a:r>
            <a:r>
              <a:rPr lang="en-US" sz="1400" dirty="0">
                <a:solidFill>
                  <a:srgbClr val="000090"/>
                </a:solidFill>
                <a:ea typeface="Times New Roman" pitchFamily="18" charset="0"/>
                <a:cs typeface="Arial" pitchFamily="34" charset="0"/>
              </a:rPr>
              <a:t>NUCLEAR PHYSICS</a:t>
            </a:r>
          </a:p>
          <a:p>
            <a:r>
              <a:rPr lang="en-US" sz="1400" dirty="0">
                <a:solidFill>
                  <a:srgbClr val="000090"/>
                </a:solidFill>
                <a:ea typeface="Times New Roman" pitchFamily="18" charset="0"/>
                <a:cs typeface="Arial" pitchFamily="34" charset="0"/>
              </a:rPr>
              <a:t>nuclear data for astrophysics;</a:t>
            </a:r>
          </a:p>
          <a:p>
            <a:r>
              <a:rPr lang="en-US" sz="1400" dirty="0">
                <a:solidFill>
                  <a:srgbClr val="000090"/>
                </a:solidFill>
                <a:ea typeface="Times New Roman" pitchFamily="18" charset="0"/>
                <a:cs typeface="Arial" pitchFamily="34" charset="0"/>
              </a:rPr>
              <a:t>nuclear data for technology;</a:t>
            </a:r>
          </a:p>
          <a:p>
            <a:r>
              <a:rPr lang="en-US" sz="1400" dirty="0">
                <a:solidFill>
                  <a:srgbClr val="000090"/>
                </a:solidFill>
                <a:ea typeface="Times New Roman" pitchFamily="18" charset="0"/>
                <a:cs typeface="Arial" pitchFamily="34" charset="0"/>
              </a:rPr>
              <a:t>isotope analysis with resonance neutrons.</a:t>
            </a:r>
          </a:p>
        </p:txBody>
      </p:sp>
      <p:sp>
        <p:nvSpPr>
          <p:cNvPr id="16" name="TextBox 15"/>
          <p:cNvSpPr txBox="1"/>
          <p:nvPr/>
        </p:nvSpPr>
        <p:spPr>
          <a:xfrm>
            <a:off x="3206270" y="3950565"/>
            <a:ext cx="4645464" cy="646331"/>
          </a:xfrm>
          <a:prstGeom prst="rect">
            <a:avLst/>
          </a:prstGeom>
          <a:noFill/>
        </p:spPr>
        <p:txBody>
          <a:bodyPr wrap="square">
            <a:spAutoFit/>
          </a:bodyPr>
          <a:lstStyle/>
          <a:p>
            <a:pPr algn="ctr" latinLnBrk="1">
              <a:defRPr/>
            </a:pPr>
            <a:r>
              <a:rPr lang="en-US" altLang="ko-KR" b="1" dirty="0">
                <a:solidFill>
                  <a:srgbClr val="000090"/>
                </a:solidFill>
              </a:rPr>
              <a:t>EG-5</a:t>
            </a:r>
            <a:endParaRPr lang="ru-RU" altLang="ko-KR" b="1" dirty="0">
              <a:solidFill>
                <a:srgbClr val="000090"/>
              </a:solidFill>
            </a:endParaRPr>
          </a:p>
          <a:p>
            <a:pPr algn="ctr" latinLnBrk="1">
              <a:defRPr/>
            </a:pPr>
            <a:r>
              <a:rPr lang="en-US" b="1" dirty="0">
                <a:solidFill>
                  <a:srgbClr val="000090"/>
                </a:solidFill>
              </a:rPr>
              <a:t>Van-de-</a:t>
            </a:r>
            <a:r>
              <a:rPr lang="en-US" b="1" dirty="0" err="1">
                <a:solidFill>
                  <a:srgbClr val="000090"/>
                </a:solidFill>
              </a:rPr>
              <a:t>Graaff</a:t>
            </a:r>
            <a:r>
              <a:rPr lang="en-US" b="1" dirty="0">
                <a:solidFill>
                  <a:srgbClr val="000090"/>
                </a:solidFill>
              </a:rPr>
              <a:t>  Electrostatic accelerator</a:t>
            </a:r>
            <a:endParaRPr lang="ru-RU" altLang="ko-KR" b="1" dirty="0">
              <a:solidFill>
                <a:srgbClr val="000090"/>
              </a:solidFill>
            </a:endParaRPr>
          </a:p>
        </p:txBody>
      </p:sp>
      <p:graphicFrame>
        <p:nvGraphicFramePr>
          <p:cNvPr id="17" name="Table 8"/>
          <p:cNvGraphicFramePr>
            <a:graphicFrameLocks noGrp="1"/>
          </p:cNvGraphicFramePr>
          <p:nvPr>
            <p:extLst>
              <p:ext uri="{D42A27DB-BD31-4B8C-83A1-F6EECF244321}">
                <p14:modId xmlns:p14="http://schemas.microsoft.com/office/powerpoint/2010/main" val="2245098565"/>
              </p:ext>
            </p:extLst>
          </p:nvPr>
        </p:nvGraphicFramePr>
        <p:xfrm>
          <a:off x="323528" y="4168962"/>
          <a:ext cx="2613582" cy="2689038"/>
        </p:xfrm>
        <a:graphic>
          <a:graphicData uri="http://schemas.openxmlformats.org/drawingml/2006/table">
            <a:tbl>
              <a:tblPr firstRow="1" bandRow="1">
                <a:tableStyleId>{BC89EF96-8CEA-46FF-86C4-4CE0E7609802}</a:tableStyleId>
              </a:tblPr>
              <a:tblGrid>
                <a:gridCol w="1901458"/>
                <a:gridCol w="712124"/>
              </a:tblGrid>
              <a:tr h="260457">
                <a:tc gridSpan="2">
                  <a:txBody>
                    <a:bodyPr/>
                    <a:lstStyle/>
                    <a:p>
                      <a:pPr marL="0" algn="l" rtl="0" eaLnBrk="1" latinLnBrk="0" hangingPunct="1"/>
                      <a:r>
                        <a:rPr kumimoji="0" lang="en-US" sz="1200" b="1" kern="1200" dirty="0" smtClean="0">
                          <a:solidFill>
                            <a:srgbClr val="002060"/>
                          </a:solidFill>
                          <a:latin typeface="+mn-lt"/>
                          <a:ea typeface="+mn-ea"/>
                          <a:cs typeface="+mn-cs"/>
                        </a:rPr>
                        <a:t>Technical</a:t>
                      </a:r>
                      <a:r>
                        <a:rPr kumimoji="0" lang="en-US" sz="1200" b="1" kern="1200" baseline="0" dirty="0" smtClean="0">
                          <a:solidFill>
                            <a:srgbClr val="002060"/>
                          </a:solidFill>
                          <a:latin typeface="+mn-lt"/>
                          <a:ea typeface="+mn-ea"/>
                          <a:cs typeface="+mn-cs"/>
                        </a:rPr>
                        <a:t> parameters</a:t>
                      </a:r>
                      <a:endParaRPr kumimoji="0" lang="pl-PL" sz="1200" b="1" kern="1200" dirty="0">
                        <a:solidFill>
                          <a:srgbClr val="002060"/>
                        </a:solidFill>
                        <a:latin typeface="+mn-lt"/>
                        <a:ea typeface="+mn-ea"/>
                        <a:cs typeface="+mn-cs"/>
                      </a:endParaRPr>
                    </a:p>
                  </a:txBody>
                  <a:tcPr marL="68580" marR="68580"/>
                </a:tc>
                <a:tc hMerge="1">
                  <a:txBody>
                    <a:bodyPr/>
                    <a:lstStyle/>
                    <a:p>
                      <a:pPr marL="0" algn="ctr" rtl="0" eaLnBrk="1" latinLnBrk="0" hangingPunct="1"/>
                      <a:endParaRPr kumimoji="0" lang="pl-PL" sz="1200" b="0" kern="1200" dirty="0">
                        <a:solidFill>
                          <a:schemeClr val="tx1"/>
                        </a:solidFill>
                        <a:latin typeface="+mn-lt"/>
                        <a:ea typeface="+mn-ea"/>
                        <a:cs typeface="+mn-cs"/>
                      </a:endParaRPr>
                    </a:p>
                  </a:txBody>
                  <a:tcPr/>
                </a:tc>
              </a:tr>
              <a:tr h="2604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dirty="0" smtClean="0">
                          <a:solidFill>
                            <a:srgbClr val="002060"/>
                          </a:solidFill>
                        </a:rPr>
                        <a:t>Energy region</a:t>
                      </a:r>
                      <a:r>
                        <a:rPr kumimoji="0" lang="en-US" sz="1200" kern="1200" dirty="0" smtClean="0">
                          <a:solidFill>
                            <a:srgbClr val="002060"/>
                          </a:solidFill>
                        </a:rPr>
                        <a:t>,</a:t>
                      </a:r>
                      <a:r>
                        <a:rPr kumimoji="0" lang="pl-PL" sz="1200" kern="1200" dirty="0" smtClean="0">
                          <a:solidFill>
                            <a:srgbClr val="002060"/>
                          </a:solidFill>
                        </a:rPr>
                        <a:t> M</a:t>
                      </a:r>
                      <a:r>
                        <a:rPr kumimoji="0" lang="en-US" sz="1200" kern="1200" dirty="0" smtClean="0">
                          <a:solidFill>
                            <a:srgbClr val="002060"/>
                          </a:solidFill>
                        </a:rPr>
                        <a:t>eV</a:t>
                      </a:r>
                      <a:endParaRPr kumimoji="0" lang="pl-PL" sz="1200" b="0" kern="1200" dirty="0" smtClean="0">
                        <a:solidFill>
                          <a:srgbClr val="002060"/>
                        </a:solidFill>
                        <a:latin typeface="+mn-lt"/>
                        <a:ea typeface="+mn-ea"/>
                        <a:cs typeface="+mn-cs"/>
                      </a:endParaRPr>
                    </a:p>
                  </a:txBody>
                  <a:tcPr marL="68580" marR="68580"/>
                </a:tc>
                <a:tc>
                  <a:txBody>
                    <a:bodyPr/>
                    <a:lstStyle/>
                    <a:p>
                      <a:pPr marL="0" algn="ctr" rtl="0" eaLnBrk="1" latinLnBrk="0" hangingPunct="1"/>
                      <a:r>
                        <a:rPr kumimoji="0" lang="en-US" sz="1200" kern="1200" dirty="0" smtClean="0">
                          <a:solidFill>
                            <a:srgbClr val="002060"/>
                          </a:solidFill>
                          <a:latin typeface="+mn-lt"/>
                          <a:ea typeface="+mn-ea"/>
                          <a:cs typeface="+mn-cs"/>
                        </a:rPr>
                        <a:t>0.9-3.</a:t>
                      </a:r>
                      <a:r>
                        <a:rPr kumimoji="0" lang="ru-RU" sz="1200" kern="1200" dirty="0" smtClean="0">
                          <a:solidFill>
                            <a:srgbClr val="002060"/>
                          </a:solidFill>
                          <a:latin typeface="+mn-lt"/>
                          <a:ea typeface="+mn-ea"/>
                          <a:cs typeface="+mn-cs"/>
                        </a:rPr>
                        <a:t>2</a:t>
                      </a:r>
                      <a:endParaRPr kumimoji="0" lang="pl-PL" sz="1200" kern="1200" dirty="0">
                        <a:solidFill>
                          <a:srgbClr val="002060"/>
                        </a:solidFill>
                        <a:latin typeface="+mn-lt"/>
                        <a:ea typeface="+mn-ea"/>
                        <a:cs typeface="+mn-cs"/>
                      </a:endParaRPr>
                    </a:p>
                  </a:txBody>
                  <a:tcPr marL="68580" marR="68580"/>
                </a:tc>
              </a:tr>
              <a:tr h="2604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2060"/>
                          </a:solidFill>
                        </a:rPr>
                        <a:t>Accelerated</a:t>
                      </a:r>
                      <a:r>
                        <a:rPr lang="en-US" sz="1200" baseline="0" dirty="0" smtClean="0">
                          <a:solidFill>
                            <a:srgbClr val="002060"/>
                          </a:solidFill>
                        </a:rPr>
                        <a:t> particles</a:t>
                      </a:r>
                      <a:endParaRPr lang="en-US" sz="1200" dirty="0" smtClean="0">
                        <a:solidFill>
                          <a:srgbClr val="002060"/>
                        </a:solidFill>
                      </a:endParaRPr>
                    </a:p>
                  </a:txBody>
                  <a:tcPr marL="68580" marR="68580"/>
                </a:tc>
                <a:tc>
                  <a:txBody>
                    <a:bodyPr/>
                    <a:lstStyle/>
                    <a:p>
                      <a:pPr marL="0" algn="ctr" rtl="0" eaLnBrk="1" latinLnBrk="0" hangingPunct="1"/>
                      <a:r>
                        <a:rPr kumimoji="0" lang="en-US" sz="1200" kern="1200" dirty="0" smtClean="0">
                          <a:solidFill>
                            <a:srgbClr val="002060"/>
                          </a:solidFill>
                          <a:latin typeface="+mn-lt"/>
                          <a:ea typeface="+mn-ea"/>
                          <a:cs typeface="+mn-cs"/>
                        </a:rPr>
                        <a:t>H+,</a:t>
                      </a:r>
                      <a:r>
                        <a:rPr kumimoji="0" lang="en-US" sz="1200" kern="1200" baseline="0" dirty="0" smtClean="0">
                          <a:solidFill>
                            <a:srgbClr val="002060"/>
                          </a:solidFill>
                          <a:latin typeface="+mn-lt"/>
                          <a:ea typeface="+mn-ea"/>
                          <a:cs typeface="+mn-cs"/>
                        </a:rPr>
                        <a:t> D+, </a:t>
                      </a:r>
                    </a:p>
                    <a:p>
                      <a:pPr marL="0" algn="ctr" rtl="0" eaLnBrk="1" latinLnBrk="0" hangingPunct="1"/>
                      <a:r>
                        <a:rPr kumimoji="0" lang="en-US" sz="1200" kern="1200" baseline="30000" dirty="0" smtClean="0">
                          <a:solidFill>
                            <a:srgbClr val="002060"/>
                          </a:solidFill>
                          <a:latin typeface="+mn-lt"/>
                          <a:ea typeface="+mn-ea"/>
                          <a:cs typeface="+mn-cs"/>
                        </a:rPr>
                        <a:t>3</a:t>
                      </a:r>
                      <a:r>
                        <a:rPr kumimoji="0" lang="en-US" sz="1200" kern="1200" baseline="0" dirty="0" smtClean="0">
                          <a:solidFill>
                            <a:srgbClr val="002060"/>
                          </a:solidFill>
                          <a:latin typeface="+mn-lt"/>
                          <a:ea typeface="+mn-ea"/>
                          <a:cs typeface="+mn-cs"/>
                        </a:rPr>
                        <a:t>He+, </a:t>
                      </a:r>
                      <a:r>
                        <a:rPr kumimoji="0" lang="en-US" sz="1200" kern="1200" baseline="30000" dirty="0" smtClean="0">
                          <a:solidFill>
                            <a:srgbClr val="002060"/>
                          </a:solidFill>
                          <a:latin typeface="+mn-lt"/>
                          <a:ea typeface="+mn-ea"/>
                          <a:cs typeface="+mn-cs"/>
                        </a:rPr>
                        <a:t>4</a:t>
                      </a:r>
                      <a:r>
                        <a:rPr kumimoji="0" lang="en-US" sz="1200" kern="1200" baseline="0" dirty="0" smtClean="0">
                          <a:solidFill>
                            <a:srgbClr val="002060"/>
                          </a:solidFill>
                          <a:latin typeface="+mn-lt"/>
                          <a:ea typeface="+mn-ea"/>
                          <a:cs typeface="+mn-cs"/>
                        </a:rPr>
                        <a:t>He*</a:t>
                      </a:r>
                      <a:endParaRPr kumimoji="0" lang="pl-PL" sz="1200" kern="1200" dirty="0">
                        <a:solidFill>
                          <a:srgbClr val="002060"/>
                        </a:solidFill>
                        <a:latin typeface="+mn-lt"/>
                        <a:ea typeface="+mn-ea"/>
                        <a:cs typeface="+mn-cs"/>
                      </a:endParaRPr>
                    </a:p>
                  </a:txBody>
                  <a:tcPr marL="68580" marR="68580"/>
                </a:tc>
              </a:tr>
              <a:tr h="2604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2060"/>
                          </a:solidFill>
                        </a:rPr>
                        <a:t>Beam intensity for 𝐻+ and D+,</a:t>
                      </a:r>
                      <a:r>
                        <a:rPr lang="en-US" sz="1200" baseline="0" dirty="0" smtClean="0">
                          <a:solidFill>
                            <a:srgbClr val="002060"/>
                          </a:solidFill>
                        </a:rPr>
                        <a:t> </a:t>
                      </a:r>
                      <a:r>
                        <a:rPr lang="en-US" sz="1200" dirty="0" err="1" smtClean="0">
                          <a:solidFill>
                            <a:srgbClr val="002060"/>
                          </a:solidFill>
                        </a:rPr>
                        <a:t>μA</a:t>
                      </a:r>
                      <a:r>
                        <a:rPr lang="en-US" sz="1200" dirty="0" smtClean="0">
                          <a:solidFill>
                            <a:srgbClr val="002060"/>
                          </a:solidFill>
                        </a:rPr>
                        <a:t> </a:t>
                      </a:r>
                    </a:p>
                  </a:txBody>
                  <a:tcPr marL="68580" marR="68580"/>
                </a:tc>
                <a:tc>
                  <a:txBody>
                    <a:bodyPr/>
                    <a:lstStyle/>
                    <a:p>
                      <a:pPr marL="0" algn="ctr" rtl="0" eaLnBrk="1" latinLnBrk="0" hangingPunct="1"/>
                      <a:r>
                        <a:rPr kumimoji="0" lang="en-US" sz="1200" kern="1200" dirty="0" smtClean="0">
                          <a:solidFill>
                            <a:srgbClr val="002060"/>
                          </a:solidFill>
                        </a:rPr>
                        <a:t>≤30</a:t>
                      </a:r>
                      <a:endParaRPr kumimoji="0" lang="pl-PL" sz="1200" kern="1200" dirty="0">
                        <a:solidFill>
                          <a:srgbClr val="002060"/>
                        </a:solidFill>
                        <a:latin typeface="+mn-lt"/>
                        <a:ea typeface="+mn-ea"/>
                        <a:cs typeface="+mn-cs"/>
                      </a:endParaRPr>
                    </a:p>
                  </a:txBody>
                  <a:tcPr marL="68580" marR="68580"/>
                </a:tc>
              </a:tr>
              <a:tr h="260457">
                <a:tc>
                  <a:txBody>
                    <a:bodyPr/>
                    <a:lstStyle/>
                    <a:p>
                      <a:r>
                        <a:rPr lang="en-US" sz="1200" dirty="0" smtClean="0">
                          <a:solidFill>
                            <a:srgbClr val="002060"/>
                          </a:solidFill>
                        </a:rPr>
                        <a:t>Beam intensity for </a:t>
                      </a:r>
                      <a:r>
                        <a:rPr lang="en-US" sz="1200" baseline="30000" dirty="0" smtClean="0">
                          <a:solidFill>
                            <a:srgbClr val="002060"/>
                          </a:solidFill>
                        </a:rPr>
                        <a:t>3</a:t>
                      </a:r>
                      <a:r>
                        <a:rPr lang="en-US" sz="1200" dirty="0" smtClean="0">
                          <a:solidFill>
                            <a:srgbClr val="002060"/>
                          </a:solidFill>
                        </a:rPr>
                        <a:t>𝐻𝑒+ and </a:t>
                      </a:r>
                      <a:r>
                        <a:rPr lang="en-US" sz="1200" baseline="30000" dirty="0" smtClean="0">
                          <a:solidFill>
                            <a:srgbClr val="002060"/>
                          </a:solidFill>
                        </a:rPr>
                        <a:t>4</a:t>
                      </a:r>
                      <a:r>
                        <a:rPr lang="en-US" sz="1200" dirty="0" smtClean="0">
                          <a:solidFill>
                            <a:srgbClr val="002060"/>
                          </a:solidFill>
                        </a:rPr>
                        <a:t>He*</a:t>
                      </a:r>
                      <a:r>
                        <a:rPr lang="pl-PL" sz="1200" dirty="0" smtClean="0">
                          <a:solidFill>
                            <a:srgbClr val="002060"/>
                          </a:solidFill>
                        </a:rPr>
                        <a:t>, </a:t>
                      </a:r>
                      <a:r>
                        <a:rPr lang="en-US" sz="1200" dirty="0" err="1" smtClean="0">
                          <a:solidFill>
                            <a:srgbClr val="002060"/>
                          </a:solidFill>
                        </a:rPr>
                        <a:t>μA</a:t>
                      </a:r>
                      <a:endParaRPr lang="pl-PL" sz="1200" b="0" dirty="0">
                        <a:solidFill>
                          <a:srgbClr val="002060"/>
                        </a:solidFill>
                      </a:endParaRPr>
                    </a:p>
                  </a:txBody>
                  <a:tcPr marL="68580" marR="68580"/>
                </a:tc>
                <a:tc>
                  <a:txBody>
                    <a:bodyPr/>
                    <a:lstStyle/>
                    <a:p>
                      <a:pPr algn="ctr"/>
                      <a:r>
                        <a:rPr lang="en-US" sz="1200" dirty="0" smtClean="0">
                          <a:solidFill>
                            <a:srgbClr val="002060"/>
                          </a:solidFill>
                        </a:rPr>
                        <a:t>≤10</a:t>
                      </a:r>
                      <a:endParaRPr lang="pl-PL" sz="1200" b="0" dirty="0">
                        <a:solidFill>
                          <a:srgbClr val="002060"/>
                        </a:solidFill>
                      </a:endParaRPr>
                    </a:p>
                  </a:txBody>
                  <a:tcPr marL="68580" marR="68580"/>
                </a:tc>
              </a:tr>
              <a:tr h="260457">
                <a:tc>
                  <a:txBody>
                    <a:bodyPr/>
                    <a:lstStyle/>
                    <a:p>
                      <a:r>
                        <a:rPr lang="pl-PL" sz="1200" dirty="0" smtClean="0">
                          <a:solidFill>
                            <a:srgbClr val="002060"/>
                          </a:solidFill>
                        </a:rPr>
                        <a:t>Energy spread</a:t>
                      </a:r>
                      <a:r>
                        <a:rPr lang="en-US" sz="1200" dirty="0" smtClean="0">
                          <a:solidFill>
                            <a:srgbClr val="002060"/>
                          </a:solidFill>
                        </a:rPr>
                        <a:t>,</a:t>
                      </a:r>
                      <a:r>
                        <a:rPr lang="en-US" sz="1200" baseline="0" dirty="0" smtClean="0">
                          <a:solidFill>
                            <a:srgbClr val="002060"/>
                          </a:solidFill>
                        </a:rPr>
                        <a:t> eV</a:t>
                      </a:r>
                      <a:endParaRPr lang="pl-PL" sz="1200" b="0" dirty="0">
                        <a:solidFill>
                          <a:srgbClr val="002060"/>
                        </a:solidFill>
                      </a:endParaRPr>
                    </a:p>
                  </a:txBody>
                  <a:tcPr marL="68580" marR="68580"/>
                </a:tc>
                <a:tc>
                  <a:txBody>
                    <a:bodyPr/>
                    <a:lstStyle/>
                    <a:p>
                      <a:pPr algn="ctr"/>
                      <a:r>
                        <a:rPr lang="en-US" sz="1200" dirty="0" smtClean="0">
                          <a:solidFill>
                            <a:srgbClr val="002060"/>
                          </a:solidFill>
                        </a:rPr>
                        <a:t>≤ 500</a:t>
                      </a:r>
                    </a:p>
                  </a:txBody>
                  <a:tcPr marL="68580" marR="68580"/>
                </a:tc>
              </a:tr>
              <a:tr h="311598">
                <a:tc>
                  <a:txBody>
                    <a:bodyPr/>
                    <a:lstStyle/>
                    <a:p>
                      <a:r>
                        <a:rPr lang="en-US" sz="1200" dirty="0" smtClean="0">
                          <a:solidFill>
                            <a:srgbClr val="002060"/>
                          </a:solidFill>
                        </a:rPr>
                        <a:t>Number of beam lines</a:t>
                      </a:r>
                      <a:endParaRPr lang="pl-PL" sz="1200" b="0" dirty="0">
                        <a:solidFill>
                          <a:srgbClr val="002060"/>
                        </a:solidFill>
                      </a:endParaRPr>
                    </a:p>
                  </a:txBody>
                  <a:tcPr marL="68580" marR="68580"/>
                </a:tc>
                <a:tc>
                  <a:txBody>
                    <a:bodyPr/>
                    <a:lstStyle/>
                    <a:p>
                      <a:pPr algn="ctr"/>
                      <a:r>
                        <a:rPr lang="en-US" sz="1200" b="0" dirty="0" smtClean="0">
                          <a:solidFill>
                            <a:srgbClr val="002060"/>
                          </a:solidFill>
                        </a:rPr>
                        <a:t>6</a:t>
                      </a:r>
                      <a:endParaRPr lang="pl-PL" sz="1200" b="0" dirty="0">
                        <a:solidFill>
                          <a:srgbClr val="002060"/>
                        </a:solidFill>
                      </a:endParaRPr>
                    </a:p>
                  </a:txBody>
                  <a:tcPr marL="68580" marR="68580"/>
                </a:tc>
              </a:tr>
            </a:tbl>
          </a:graphicData>
        </a:graphic>
      </p:graphicFrame>
      <p:pic>
        <p:nvPicPr>
          <p:cNvPr id="18" name="Picture 1"/>
          <p:cNvPicPr>
            <a:picLocks noChangeAspect="1" noChangeArrowheads="1"/>
          </p:cNvPicPr>
          <p:nvPr/>
        </p:nvPicPr>
        <p:blipFill>
          <a:blip r:embed="rId3" cstate="print"/>
          <a:srcRect/>
          <a:stretch>
            <a:fillRect/>
          </a:stretch>
        </p:blipFill>
        <p:spPr bwMode="auto">
          <a:xfrm>
            <a:off x="6588224" y="5301208"/>
            <a:ext cx="1695303" cy="14495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0" h="0"/>
            <a:contourClr>
              <a:srgbClr val="FFFFFF"/>
            </a:contourClr>
          </a:sp3d>
        </p:spPr>
      </p:pic>
      <p:sp>
        <p:nvSpPr>
          <p:cNvPr id="19" name="Прямоугольник 18"/>
          <p:cNvSpPr/>
          <p:nvPr/>
        </p:nvSpPr>
        <p:spPr>
          <a:xfrm>
            <a:off x="3131840" y="4524672"/>
            <a:ext cx="4587218" cy="2319086"/>
          </a:xfrm>
          <a:prstGeom prst="rect">
            <a:avLst/>
          </a:prstGeom>
        </p:spPr>
        <p:txBody>
          <a:bodyPr wrap="square" numCol="2">
            <a:spAutoFit/>
          </a:bodyPr>
          <a:lstStyle/>
          <a:p>
            <a:pPr lvl="0"/>
            <a:r>
              <a:rPr lang="en-US" sz="1400" b="1" dirty="0" smtClean="0">
                <a:solidFill>
                  <a:srgbClr val="000090"/>
                </a:solidFill>
                <a:ea typeface="Times New Roman" pitchFamily="18" charset="0"/>
                <a:cs typeface="Arial" pitchFamily="34" charset="0"/>
              </a:rPr>
              <a:t>Task:</a:t>
            </a:r>
          </a:p>
          <a:p>
            <a:pPr lvl="0">
              <a:buFont typeface="Arial" pitchFamily="34" charset="0"/>
              <a:buChar char="•"/>
            </a:pPr>
            <a:r>
              <a:rPr lang="en-US" sz="1400" dirty="0">
                <a:solidFill>
                  <a:srgbClr val="000090"/>
                </a:solidFill>
                <a:ea typeface="Times New Roman" pitchFamily="18" charset="0"/>
                <a:cs typeface="Arial" pitchFamily="34" charset="0"/>
              </a:rPr>
              <a:t>Analytical studies using Rutherford backscattering techniques, methods and techniques of nuclear reactions recoil.</a:t>
            </a:r>
          </a:p>
          <a:p>
            <a:pPr lvl="0">
              <a:buFont typeface="Arial" pitchFamily="34" charset="0"/>
              <a:buChar char="•"/>
            </a:pPr>
            <a:r>
              <a:rPr lang="en-US" sz="1400" dirty="0" smtClean="0">
                <a:solidFill>
                  <a:srgbClr val="000090"/>
                </a:solidFill>
                <a:ea typeface="Times New Roman" pitchFamily="18" charset="0"/>
                <a:cs typeface="Arial" pitchFamily="34" charset="0"/>
              </a:rPr>
              <a:t>The study of nuclear reactions with neutrons excited by beams of protons and deuterons.</a:t>
            </a:r>
          </a:p>
          <a:p>
            <a:pPr lvl="0">
              <a:buFont typeface="Arial" pitchFamily="34" charset="0"/>
              <a:buChar char="•"/>
            </a:pPr>
            <a:endParaRPr lang="pl-PL" sz="1400" dirty="0" smtClean="0">
              <a:solidFill>
                <a:srgbClr val="000090"/>
              </a:solidFill>
              <a:cs typeface="Arial" pitchFamily="34" charset="0"/>
            </a:endParaRPr>
          </a:p>
          <a:p>
            <a:pPr lvl="0">
              <a:buFont typeface="Arial" pitchFamily="34" charset="0"/>
              <a:buChar char="•"/>
            </a:pPr>
            <a:r>
              <a:rPr lang="en-US" sz="1400" dirty="0" smtClean="0">
                <a:solidFill>
                  <a:srgbClr val="000090"/>
                </a:solidFill>
                <a:ea typeface="Times New Roman" pitchFamily="18" charset="0"/>
                <a:cs typeface="Arial" pitchFamily="34" charset="0"/>
              </a:rPr>
              <a:t>Applied research based on the methodology of tagged neutrons </a:t>
            </a:r>
            <a:endParaRPr lang="pl-PL" sz="1400" dirty="0" smtClean="0">
              <a:solidFill>
                <a:srgbClr val="000090"/>
              </a:solidFill>
              <a:cs typeface="Arial" pitchFamily="34" charset="0"/>
            </a:endParaRPr>
          </a:p>
        </p:txBody>
      </p:sp>
    </p:spTree>
    <p:extLst>
      <p:ext uri="{BB962C8B-B14F-4D97-AF65-F5344CB8AC3E}">
        <p14:creationId xmlns:p14="http://schemas.microsoft.com/office/powerpoint/2010/main" val="32900210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flnph.jinr.ru/images/content/structure/900_pv_CARS.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13969" y="736039"/>
            <a:ext cx="2880320" cy="2639976"/>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2699792" y="150186"/>
            <a:ext cx="4134741" cy="369332"/>
          </a:xfrm>
          <a:prstGeom prst="rect">
            <a:avLst/>
          </a:prstGeom>
        </p:spPr>
        <p:txBody>
          <a:bodyPr wrap="none">
            <a:spAutoFit/>
          </a:bodyPr>
          <a:lstStyle/>
          <a:p>
            <a:pPr marL="571500" indent="-571500" algn="ctr">
              <a:defRPr/>
            </a:pPr>
            <a:r>
              <a:rPr lang="en-US" b="1" dirty="0">
                <a:solidFill>
                  <a:srgbClr val="000090"/>
                </a:solidFill>
              </a:rPr>
              <a:t>Multifunctional “CARS” microscope </a:t>
            </a:r>
            <a:endParaRPr lang="en-US" b="1" dirty="0">
              <a:solidFill>
                <a:srgbClr val="000090"/>
              </a:solidFill>
              <a:ea typeface="맑은 고딕" pitchFamily="34" charset="-127"/>
            </a:endParaRPr>
          </a:p>
        </p:txBody>
      </p:sp>
      <p:graphicFrame>
        <p:nvGraphicFramePr>
          <p:cNvPr id="13" name="Table 8"/>
          <p:cNvGraphicFramePr>
            <a:graphicFrameLocks noGrp="1"/>
          </p:cNvGraphicFramePr>
          <p:nvPr>
            <p:extLst>
              <p:ext uri="{D42A27DB-BD31-4B8C-83A1-F6EECF244321}">
                <p14:modId xmlns:p14="http://schemas.microsoft.com/office/powerpoint/2010/main" val="2743738697"/>
              </p:ext>
            </p:extLst>
          </p:nvPr>
        </p:nvGraphicFramePr>
        <p:xfrm>
          <a:off x="3834568" y="1005408"/>
          <a:ext cx="5040560" cy="4868399"/>
        </p:xfrm>
        <a:graphic>
          <a:graphicData uri="http://schemas.openxmlformats.org/drawingml/2006/table">
            <a:tbl>
              <a:tblPr firstRow="1" bandRow="1">
                <a:tableStyleId>{BC89EF96-8CEA-46FF-86C4-4CE0E7609802}</a:tableStyleId>
              </a:tblPr>
              <a:tblGrid>
                <a:gridCol w="1437389"/>
                <a:gridCol w="3603171"/>
              </a:tblGrid>
              <a:tr h="268223">
                <a:tc gridSpan="2">
                  <a:txBody>
                    <a:bodyPr/>
                    <a:lstStyle/>
                    <a:p>
                      <a:pPr marL="0" algn="l" rtl="0" eaLnBrk="1" latinLnBrk="0" hangingPunct="1">
                        <a:lnSpc>
                          <a:spcPts val="1680"/>
                        </a:lnSpc>
                      </a:pPr>
                      <a:r>
                        <a:rPr kumimoji="0" lang="en-US" sz="1400" b="1" kern="1200" dirty="0" smtClean="0">
                          <a:solidFill>
                            <a:srgbClr val="002060"/>
                          </a:solidFill>
                          <a:latin typeface="+mn-lt"/>
                          <a:ea typeface="+mn-ea"/>
                          <a:cs typeface="+mn-cs"/>
                        </a:rPr>
                        <a:t>Technical</a:t>
                      </a:r>
                      <a:r>
                        <a:rPr kumimoji="0" lang="en-US" sz="1400" b="1" kern="1200" baseline="0" dirty="0" smtClean="0">
                          <a:solidFill>
                            <a:srgbClr val="002060"/>
                          </a:solidFill>
                          <a:latin typeface="+mn-lt"/>
                          <a:ea typeface="+mn-ea"/>
                          <a:cs typeface="+mn-cs"/>
                        </a:rPr>
                        <a:t> parameters</a:t>
                      </a:r>
                      <a:endParaRPr kumimoji="0" lang="pl-PL" sz="1400" b="1" kern="1200" dirty="0">
                        <a:solidFill>
                          <a:srgbClr val="002060"/>
                        </a:solidFill>
                        <a:latin typeface="+mn-lt"/>
                        <a:ea typeface="+mn-ea"/>
                        <a:cs typeface="+mn-cs"/>
                      </a:endParaRPr>
                    </a:p>
                  </a:txBody>
                  <a:tcPr marL="68580" marR="68580"/>
                </a:tc>
                <a:tc hMerge="1">
                  <a:txBody>
                    <a:bodyPr/>
                    <a:lstStyle/>
                    <a:p>
                      <a:pPr marL="0" algn="ctr" rtl="0" eaLnBrk="1" latinLnBrk="0" hangingPunct="1"/>
                      <a:endParaRPr kumimoji="0" lang="pl-PL" sz="1200" b="0" kern="1200" dirty="0">
                        <a:solidFill>
                          <a:schemeClr val="tx1"/>
                        </a:solidFill>
                        <a:latin typeface="+mn-lt"/>
                        <a:ea typeface="+mn-ea"/>
                        <a:cs typeface="+mn-cs"/>
                      </a:endParaRPr>
                    </a:p>
                  </a:txBody>
                  <a:tcPr/>
                </a:tc>
              </a:tr>
              <a:tr h="268223">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b="0" kern="1200" dirty="0" smtClean="0">
                          <a:solidFill>
                            <a:srgbClr val="002060"/>
                          </a:solidFill>
                          <a:effectLst/>
                          <a:latin typeface="+mn-lt"/>
                          <a:ea typeface="+mn-ea"/>
                          <a:cs typeface="+mn-cs"/>
                        </a:rPr>
                        <a:t>Main operating options</a:t>
                      </a:r>
                      <a:endParaRPr kumimoji="0" lang="pl-PL" sz="1400" b="0" kern="1200" dirty="0" smtClean="0">
                        <a:solidFill>
                          <a:srgbClr val="002060"/>
                        </a:solidFill>
                        <a:latin typeface="+mn-lt"/>
                        <a:ea typeface="+mn-ea"/>
                        <a:cs typeface="+mn-cs"/>
                      </a:endParaRPr>
                    </a:p>
                  </a:txBody>
                  <a:tcPr marL="68580" marR="27000"/>
                </a:tc>
                <a:tc>
                  <a:txBody>
                    <a:bodyPr/>
                    <a:lstStyle/>
                    <a:p>
                      <a:pPr marL="0" algn="l" rtl="0" eaLnBrk="1" latinLnBrk="0" hangingPunct="1">
                        <a:lnSpc>
                          <a:spcPts val="1680"/>
                        </a:lnSpc>
                      </a:pPr>
                      <a:r>
                        <a:rPr lang="en-US" sz="1400" b="0" kern="1200" dirty="0" smtClean="0">
                          <a:solidFill>
                            <a:srgbClr val="002060"/>
                          </a:solidFill>
                          <a:effectLst/>
                          <a:latin typeface="+mn-lt"/>
                          <a:ea typeface="+mn-ea"/>
                          <a:cs typeface="+mn-cs"/>
                        </a:rPr>
                        <a:t>Raman, F-CARS, E-CARS, P-CARS, SERS, SECARS, luminescence, including </a:t>
                      </a:r>
                      <a:r>
                        <a:rPr lang="en-US" sz="1400" b="0" kern="1200" dirty="0" err="1" smtClean="0">
                          <a:solidFill>
                            <a:srgbClr val="002060"/>
                          </a:solidFill>
                          <a:effectLst/>
                          <a:latin typeface="+mn-lt"/>
                          <a:ea typeface="+mn-ea"/>
                          <a:cs typeface="+mn-cs"/>
                        </a:rPr>
                        <a:t>upconversion</a:t>
                      </a:r>
                      <a:endParaRPr kumimoji="0" lang="pl-PL" sz="1400" b="0" kern="1200" dirty="0">
                        <a:solidFill>
                          <a:srgbClr val="002060"/>
                        </a:solidFill>
                        <a:latin typeface="+mn-lt"/>
                        <a:ea typeface="+mn-ea"/>
                        <a:cs typeface="+mn-cs"/>
                      </a:endParaRPr>
                    </a:p>
                  </a:txBody>
                  <a:tcPr marL="68580" marR="27000"/>
                </a:tc>
              </a:tr>
              <a:tr h="268223">
                <a:tc>
                  <a:txBody>
                    <a:bodyPr/>
                    <a:lstStyle/>
                    <a:p>
                      <a:pPr>
                        <a:lnSpc>
                          <a:spcPts val="1680"/>
                        </a:lnSpc>
                      </a:pPr>
                      <a:r>
                        <a:rPr lang="en-US" sz="1400" b="0" kern="1200" dirty="0" smtClean="0">
                          <a:solidFill>
                            <a:srgbClr val="002060"/>
                          </a:solidFill>
                          <a:effectLst/>
                          <a:latin typeface="+mn-lt"/>
                          <a:ea typeface="+mn-ea"/>
                          <a:cs typeface="+mn-cs"/>
                        </a:rPr>
                        <a:t>Detection options</a:t>
                      </a:r>
                      <a:endParaRPr lang="pl-PL" sz="1400" b="0" dirty="0">
                        <a:solidFill>
                          <a:srgbClr val="002060"/>
                        </a:solidFill>
                        <a:latin typeface="+mn-lt"/>
                      </a:endParaRPr>
                    </a:p>
                  </a:txBody>
                  <a:tcPr marL="68580" marR="27000"/>
                </a:tc>
                <a:tc>
                  <a:txBody>
                    <a:bodyPr/>
                    <a:lstStyle/>
                    <a:p>
                      <a:pPr>
                        <a:lnSpc>
                          <a:spcPts val="1680"/>
                        </a:lnSpc>
                      </a:pPr>
                      <a:r>
                        <a:rPr lang="en-US" sz="1400" b="0" kern="1200" dirty="0" smtClean="0">
                          <a:solidFill>
                            <a:srgbClr val="002060"/>
                          </a:solidFill>
                          <a:effectLst/>
                          <a:latin typeface="+mn-lt"/>
                          <a:ea typeface="+mn-ea"/>
                          <a:cs typeface="+mn-cs"/>
                        </a:rPr>
                        <a:t>Five channels for high-speed measurements:</a:t>
                      </a:r>
                      <a:endParaRPr lang="ru-RU" sz="1400" b="0" kern="1200" dirty="0" smtClean="0">
                        <a:solidFill>
                          <a:srgbClr val="002060"/>
                        </a:solidFill>
                        <a:effectLst/>
                        <a:latin typeface="+mn-lt"/>
                        <a:ea typeface="+mn-ea"/>
                        <a:cs typeface="+mn-cs"/>
                      </a:endParaRPr>
                    </a:p>
                    <a:p>
                      <a:pPr>
                        <a:lnSpc>
                          <a:spcPts val="1680"/>
                        </a:lnSpc>
                      </a:pPr>
                      <a:r>
                        <a:rPr lang="en-US" sz="1400" b="0" kern="1200" dirty="0" smtClean="0">
                          <a:solidFill>
                            <a:srgbClr val="002060"/>
                          </a:solidFill>
                          <a:effectLst/>
                          <a:latin typeface="+mn-lt"/>
                          <a:ea typeface="+mn-ea"/>
                          <a:cs typeface="+mn-cs"/>
                        </a:rPr>
                        <a:t>Raman, CARS, reflected, transmitted, luminescent </a:t>
                      </a:r>
                      <a:endParaRPr lang="en-US" sz="1400" b="0" dirty="0" smtClean="0">
                        <a:solidFill>
                          <a:srgbClr val="002060"/>
                        </a:solidFill>
                        <a:latin typeface="+mn-lt"/>
                      </a:endParaRPr>
                    </a:p>
                  </a:txBody>
                  <a:tcPr marL="68580" marR="27000"/>
                </a:tc>
              </a:tr>
              <a:tr h="232593">
                <a:tc>
                  <a:txBody>
                    <a:bodyPr/>
                    <a:lstStyle/>
                    <a:p>
                      <a:pPr>
                        <a:lnSpc>
                          <a:spcPts val="1680"/>
                        </a:lnSpc>
                      </a:pPr>
                      <a:r>
                        <a:rPr lang="en-US" sz="1400" b="0" kern="1200" dirty="0" smtClean="0">
                          <a:solidFill>
                            <a:srgbClr val="002060"/>
                          </a:solidFill>
                          <a:effectLst/>
                          <a:latin typeface="+mn-lt"/>
                          <a:ea typeface="+mn-ea"/>
                          <a:cs typeface="+mn-cs"/>
                        </a:rPr>
                        <a:t>Spectral detectable range</a:t>
                      </a:r>
                      <a:endParaRPr lang="pl-PL" sz="1400" b="0" dirty="0">
                        <a:solidFill>
                          <a:srgbClr val="002060"/>
                        </a:solidFill>
                        <a:latin typeface="+mn-lt"/>
                      </a:endParaRPr>
                    </a:p>
                  </a:txBody>
                  <a:tcPr marL="68580" marR="27000"/>
                </a:tc>
                <a:tc>
                  <a:txBody>
                    <a:bodyPr/>
                    <a:lstStyle/>
                    <a:p>
                      <a:pPr marL="0" marR="0" lvl="0" indent="0" algn="l" defTabSz="3768725" rtl="0" eaLnBrk="1" fontAlgn="auto" latinLnBrk="0" hangingPunct="1">
                        <a:lnSpc>
                          <a:spcPts val="1680"/>
                        </a:lnSpc>
                        <a:spcBef>
                          <a:spcPts val="0"/>
                        </a:spcBef>
                        <a:spcAft>
                          <a:spcPts val="0"/>
                        </a:spcAft>
                        <a:buClrTx/>
                        <a:buSzTx/>
                        <a:buFontTx/>
                        <a:buNone/>
                        <a:tabLst/>
                        <a:defRPr/>
                      </a:pPr>
                      <a:r>
                        <a:rPr lang="en-US" sz="1400" b="0" kern="1200" dirty="0" smtClean="0">
                          <a:solidFill>
                            <a:srgbClr val="002060"/>
                          </a:solidFill>
                          <a:effectLst/>
                          <a:latin typeface="+mn-lt"/>
                          <a:ea typeface="+mn-ea"/>
                          <a:cs typeface="+mn-cs"/>
                        </a:rPr>
                        <a:t>CARS signals: 990 – 5000 cm</a:t>
                      </a:r>
                      <a:r>
                        <a:rPr lang="en-US" sz="1400" b="0" kern="1200" baseline="30000" dirty="0" smtClean="0">
                          <a:solidFill>
                            <a:srgbClr val="002060"/>
                          </a:solidFill>
                          <a:effectLst/>
                          <a:latin typeface="+mn-lt"/>
                          <a:ea typeface="+mn-ea"/>
                          <a:cs typeface="+mn-cs"/>
                        </a:rPr>
                        <a:t>-1 </a:t>
                      </a:r>
                      <a:r>
                        <a:rPr lang="en-US" sz="1400" b="0" kern="1200" baseline="0" dirty="0" smtClean="0">
                          <a:solidFill>
                            <a:srgbClr val="002060"/>
                          </a:solidFill>
                          <a:effectLst/>
                          <a:latin typeface="+mn-lt"/>
                          <a:ea typeface="+mn-ea"/>
                          <a:cs typeface="+mn-cs"/>
                        </a:rPr>
                        <a:t>; </a:t>
                      </a:r>
                      <a:r>
                        <a:rPr lang="en-US" sz="1400" b="0" kern="1200" dirty="0" smtClean="0">
                          <a:solidFill>
                            <a:srgbClr val="002060"/>
                          </a:solidFill>
                          <a:effectLst/>
                          <a:latin typeface="+mn-lt"/>
                          <a:ea typeface="+mn-ea"/>
                          <a:cs typeface="+mn-cs"/>
                        </a:rPr>
                        <a:t>Raman signals: 75 – 6000 cm</a:t>
                      </a:r>
                      <a:r>
                        <a:rPr lang="en-US" sz="1400" b="0" kern="1200" baseline="30000" dirty="0" smtClean="0">
                          <a:solidFill>
                            <a:srgbClr val="002060"/>
                          </a:solidFill>
                          <a:effectLst/>
                          <a:latin typeface="+mn-lt"/>
                          <a:ea typeface="+mn-ea"/>
                          <a:cs typeface="+mn-cs"/>
                        </a:rPr>
                        <a:t>-1</a:t>
                      </a:r>
                      <a:endParaRPr lang="pl-PL" sz="1400" b="0" dirty="0" smtClean="0">
                        <a:solidFill>
                          <a:srgbClr val="002060"/>
                        </a:solidFill>
                        <a:latin typeface="+mn-lt"/>
                      </a:endParaRPr>
                    </a:p>
                  </a:txBody>
                  <a:tcPr marL="68580" marR="27000"/>
                </a:tc>
              </a:tr>
              <a:tr h="276043">
                <a:tc>
                  <a:txBody>
                    <a:bodyPr/>
                    <a:lstStyle/>
                    <a:p>
                      <a:pPr>
                        <a:lnSpc>
                          <a:spcPts val="1680"/>
                        </a:lnSpc>
                      </a:pPr>
                      <a:r>
                        <a:rPr lang="en-US" sz="1400" b="0" kern="1200" dirty="0" smtClean="0">
                          <a:solidFill>
                            <a:srgbClr val="002060"/>
                          </a:solidFill>
                          <a:effectLst/>
                          <a:latin typeface="+mn-lt"/>
                          <a:ea typeface="+mn-ea"/>
                          <a:cs typeface="+mn-cs"/>
                        </a:rPr>
                        <a:t>Spectral resolution</a:t>
                      </a:r>
                      <a:endParaRPr lang="pl-PL" sz="1400" b="0" dirty="0">
                        <a:solidFill>
                          <a:srgbClr val="002060"/>
                        </a:solidFill>
                        <a:latin typeface="+mn-lt"/>
                      </a:endParaRPr>
                    </a:p>
                  </a:txBody>
                  <a:tcPr marL="68580" marR="68580"/>
                </a:tc>
                <a:tc>
                  <a:txBody>
                    <a:bodyPr/>
                    <a:lstStyle/>
                    <a:p>
                      <a:pPr>
                        <a:lnSpc>
                          <a:spcPts val="1680"/>
                        </a:lnSpc>
                        <a:spcAft>
                          <a:spcPts val="0"/>
                        </a:spcAft>
                      </a:pPr>
                      <a:r>
                        <a:rPr lang="en-US" sz="1400" dirty="0">
                          <a:solidFill>
                            <a:srgbClr val="002060"/>
                          </a:solidFill>
                          <a:effectLst/>
                          <a:latin typeface="+mn-lt"/>
                          <a:ea typeface="Calibri" panose="020F0502020204030204" pitchFamily="34" charset="0"/>
                          <a:cs typeface="Times New Roman" panose="02020603050405020304" pitchFamily="18" charset="0"/>
                        </a:rPr>
                        <a:t>CARS </a:t>
                      </a:r>
                      <a:r>
                        <a:rPr lang="en-US" sz="1400" dirty="0" smtClean="0">
                          <a:solidFill>
                            <a:srgbClr val="002060"/>
                          </a:solidFill>
                          <a:effectLst/>
                          <a:latin typeface="+mn-lt"/>
                          <a:ea typeface="Calibri" panose="020F0502020204030204" pitchFamily="34" charset="0"/>
                          <a:cs typeface="Times New Roman" panose="02020603050405020304" pitchFamily="18" charset="0"/>
                        </a:rPr>
                        <a:t>signals: 7-8 cm</a:t>
                      </a:r>
                      <a:r>
                        <a:rPr lang="en-US" sz="1400" baseline="30000" dirty="0" smtClean="0">
                          <a:solidFill>
                            <a:srgbClr val="002060"/>
                          </a:solidFill>
                          <a:effectLst/>
                          <a:latin typeface="+mn-lt"/>
                          <a:ea typeface="Calibri" panose="020F0502020204030204" pitchFamily="34" charset="0"/>
                          <a:cs typeface="Times New Roman" panose="02020603050405020304" pitchFamily="18" charset="0"/>
                        </a:rPr>
                        <a:t>-1</a:t>
                      </a:r>
                      <a:r>
                        <a:rPr lang="en-US" sz="1400" dirty="0" smtClean="0">
                          <a:solidFill>
                            <a:srgbClr val="002060"/>
                          </a:solidFill>
                          <a:effectLst/>
                          <a:latin typeface="+mn-lt"/>
                          <a:ea typeface="Calibri" panose="020F0502020204030204" pitchFamily="34" charset="0"/>
                          <a:cs typeface="Times New Roman" panose="02020603050405020304" pitchFamily="18" charset="0"/>
                        </a:rPr>
                        <a:t>; Raman signals: 1.8 </a:t>
                      </a:r>
                      <a:r>
                        <a:rPr lang="en-US" sz="1400" dirty="0">
                          <a:solidFill>
                            <a:srgbClr val="002060"/>
                          </a:solidFill>
                          <a:effectLst/>
                          <a:latin typeface="+mn-lt"/>
                          <a:ea typeface="Calibri" panose="020F0502020204030204" pitchFamily="34" charset="0"/>
                          <a:cs typeface="Times New Roman" panose="02020603050405020304" pitchFamily="18" charset="0"/>
                        </a:rPr>
                        <a:t>cm</a:t>
                      </a:r>
                      <a:r>
                        <a:rPr lang="en-US" sz="1400" baseline="30000" dirty="0">
                          <a:solidFill>
                            <a:srgbClr val="002060"/>
                          </a:solidFill>
                          <a:effectLst/>
                          <a:latin typeface="+mn-lt"/>
                          <a:ea typeface="Calibri" panose="020F0502020204030204" pitchFamily="34" charset="0"/>
                          <a:cs typeface="Times New Roman" panose="02020603050405020304" pitchFamily="18" charset="0"/>
                        </a:rPr>
                        <a:t>-1</a:t>
                      </a:r>
                      <a:r>
                        <a:rPr lang="en-US" sz="1400" dirty="0">
                          <a:solidFill>
                            <a:srgbClr val="002060"/>
                          </a:solidFill>
                          <a:effectLst/>
                          <a:latin typeface="+mn-lt"/>
                          <a:ea typeface="Calibri" panose="020F0502020204030204" pitchFamily="34" charset="0"/>
                          <a:cs typeface="Times New Roman" panose="02020603050405020304" pitchFamily="18" charset="0"/>
                        </a:rPr>
                        <a:t> (grating 600 </a:t>
                      </a:r>
                      <a:r>
                        <a:rPr lang="en-US" sz="1400" dirty="0" smtClean="0">
                          <a:solidFill>
                            <a:srgbClr val="002060"/>
                          </a:solidFill>
                          <a:effectLst/>
                          <a:latin typeface="+mn-lt"/>
                          <a:ea typeface="Calibri" panose="020F0502020204030204" pitchFamily="34" charset="0"/>
                          <a:cs typeface="Times New Roman" panose="02020603050405020304" pitchFamily="18" charset="0"/>
                        </a:rPr>
                        <a:t>g/mm</a:t>
                      </a:r>
                      <a:r>
                        <a:rPr lang="en-US" sz="1400" dirty="0">
                          <a:solidFill>
                            <a:srgbClr val="002060"/>
                          </a:solidFill>
                          <a:effectLst/>
                          <a:latin typeface="+mn-lt"/>
                          <a:ea typeface="Calibri" panose="020F0502020204030204" pitchFamily="34" charset="0"/>
                          <a:cs typeface="Times New Roman" panose="02020603050405020304" pitchFamily="18" charset="0"/>
                        </a:rPr>
                        <a:t>)</a:t>
                      </a:r>
                      <a:endParaRPr lang="ru-RU" sz="1400" dirty="0">
                        <a:solidFill>
                          <a:srgbClr val="002060"/>
                        </a:solidFill>
                        <a:effectLst/>
                        <a:latin typeface="+mn-lt"/>
                        <a:ea typeface="Calibri" panose="020F0502020204030204" pitchFamily="34" charset="0"/>
                        <a:cs typeface="Times New Roman" panose="02020603050405020304" pitchFamily="18" charset="0"/>
                      </a:endParaRPr>
                    </a:p>
                  </a:txBody>
                  <a:tcPr marL="51435" marR="27000" marT="0" marB="0" anchor="ctr"/>
                </a:tc>
              </a:tr>
              <a:tr h="253818">
                <a:tc>
                  <a:txBody>
                    <a:bodyPr/>
                    <a:lstStyle/>
                    <a:p>
                      <a:pPr>
                        <a:lnSpc>
                          <a:spcPts val="1680"/>
                        </a:lnSpc>
                        <a:spcAft>
                          <a:spcPts val="0"/>
                        </a:spcAft>
                      </a:pPr>
                      <a:r>
                        <a:rPr lang="en-US" sz="1400" b="0" dirty="0">
                          <a:solidFill>
                            <a:srgbClr val="002060"/>
                          </a:solidFill>
                          <a:effectLst/>
                          <a:latin typeface="+mn-lt"/>
                          <a:ea typeface="Calibri" panose="020F0502020204030204" pitchFamily="34" charset="0"/>
                          <a:cs typeface="Times New Roman" panose="02020603050405020304" pitchFamily="18" charset="0"/>
                        </a:rPr>
                        <a:t>Spatial resolution</a:t>
                      </a:r>
                      <a:endParaRPr lang="ru-RU" sz="1400" b="0" dirty="0">
                        <a:solidFill>
                          <a:srgbClr val="002060"/>
                        </a:solidFill>
                        <a:effectLst/>
                        <a:latin typeface="+mn-lt"/>
                        <a:ea typeface="Calibri" panose="020F0502020204030204" pitchFamily="34" charset="0"/>
                        <a:cs typeface="Times New Roman" panose="02020603050405020304" pitchFamily="18" charset="0"/>
                      </a:endParaRPr>
                    </a:p>
                  </a:txBody>
                  <a:tcPr marL="51435" marR="27000" marT="36000" marB="36000" anchor="ctr"/>
                </a:tc>
                <a:tc>
                  <a:txBody>
                    <a:bodyPr/>
                    <a:lstStyle/>
                    <a:p>
                      <a:pPr>
                        <a:lnSpc>
                          <a:spcPts val="1680"/>
                        </a:lnSpc>
                        <a:spcAft>
                          <a:spcPts val="0"/>
                        </a:spcAft>
                      </a:pPr>
                      <a:r>
                        <a:rPr lang="en-US" sz="1400" dirty="0">
                          <a:solidFill>
                            <a:srgbClr val="002060"/>
                          </a:solidFill>
                          <a:effectLst/>
                          <a:latin typeface="+mn-lt"/>
                          <a:ea typeface="Calibri" panose="020F0502020204030204" pitchFamily="34" charset="0"/>
                          <a:cs typeface="Times New Roman" panose="02020603050405020304" pitchFamily="18" charset="0"/>
                        </a:rPr>
                        <a:t>CARS signals: </a:t>
                      </a:r>
                      <a:r>
                        <a:rPr lang="en-US" sz="1400" dirty="0" smtClean="0">
                          <a:solidFill>
                            <a:srgbClr val="002060"/>
                          </a:solidFill>
                          <a:effectLst/>
                          <a:latin typeface="+mn-lt"/>
                          <a:ea typeface="Calibri" panose="020F0502020204030204" pitchFamily="34" charset="0"/>
                          <a:cs typeface="Times New Roman" panose="02020603050405020304" pitchFamily="18" charset="0"/>
                        </a:rPr>
                        <a:t>&lt; </a:t>
                      </a:r>
                      <a:r>
                        <a:rPr lang="en-US" sz="1400" dirty="0">
                          <a:solidFill>
                            <a:srgbClr val="002060"/>
                          </a:solidFill>
                          <a:effectLst/>
                          <a:latin typeface="+mn-lt"/>
                          <a:ea typeface="Calibri" panose="020F0502020204030204" pitchFamily="34" charset="0"/>
                          <a:cs typeface="Times New Roman" panose="02020603050405020304" pitchFamily="18" charset="0"/>
                        </a:rPr>
                        <a:t>0.7 </a:t>
                      </a:r>
                      <a:r>
                        <a:rPr lang="ru-RU" sz="1400" dirty="0">
                          <a:solidFill>
                            <a:srgbClr val="002060"/>
                          </a:solidFill>
                          <a:effectLst/>
                          <a:latin typeface="+mn-lt"/>
                          <a:ea typeface="Calibri" panose="020F0502020204030204" pitchFamily="34" charset="0"/>
                          <a:cs typeface="Times New Roman" panose="02020603050405020304" pitchFamily="18" charset="0"/>
                        </a:rPr>
                        <a:t>μ</a:t>
                      </a:r>
                      <a:r>
                        <a:rPr lang="en-US" sz="1400" dirty="0" smtClean="0">
                          <a:solidFill>
                            <a:srgbClr val="002060"/>
                          </a:solidFill>
                          <a:effectLst/>
                          <a:latin typeface="+mn-lt"/>
                          <a:ea typeface="Calibri" panose="020F0502020204030204" pitchFamily="34" charset="0"/>
                          <a:cs typeface="Times New Roman" panose="02020603050405020304" pitchFamily="18" charset="0"/>
                        </a:rPr>
                        <a:t>m; Raman signals: XY</a:t>
                      </a:r>
                      <a:r>
                        <a:rPr lang="en-US" sz="1400" dirty="0">
                          <a:solidFill>
                            <a:srgbClr val="002060"/>
                          </a:solidFill>
                          <a:effectLst/>
                          <a:latin typeface="+mn-lt"/>
                          <a:ea typeface="Calibri" panose="020F0502020204030204" pitchFamily="34" charset="0"/>
                          <a:cs typeface="Times New Roman" panose="02020603050405020304" pitchFamily="18" charset="0"/>
                        </a:rPr>
                        <a:t>: &lt; 300 nm,  Z: ~ </a:t>
                      </a:r>
                      <a:r>
                        <a:rPr lang="en-US" sz="1400" dirty="0" smtClean="0">
                          <a:solidFill>
                            <a:srgbClr val="002060"/>
                          </a:solidFill>
                          <a:effectLst/>
                          <a:latin typeface="+mn-lt"/>
                          <a:ea typeface="Calibri" panose="020F0502020204030204" pitchFamily="34" charset="0"/>
                          <a:cs typeface="Times New Roman" panose="02020603050405020304" pitchFamily="18" charset="0"/>
                        </a:rPr>
                        <a:t>700</a:t>
                      </a:r>
                      <a:r>
                        <a:rPr lang="en-US" sz="1400" dirty="0">
                          <a:solidFill>
                            <a:srgbClr val="002060"/>
                          </a:solidFill>
                          <a:effectLst/>
                          <a:latin typeface="+mn-lt"/>
                          <a:ea typeface="Calibri" panose="020F0502020204030204" pitchFamily="34" charset="0"/>
                          <a:cs typeface="Times New Roman" panose="02020603050405020304" pitchFamily="18" charset="0"/>
                        </a:rPr>
                        <a:t> nm</a:t>
                      </a:r>
                      <a:endParaRPr lang="ru-RU" sz="1400" dirty="0">
                        <a:solidFill>
                          <a:srgbClr val="002060"/>
                        </a:solidFill>
                        <a:effectLst/>
                        <a:latin typeface="+mn-lt"/>
                        <a:ea typeface="Calibri" panose="020F0502020204030204" pitchFamily="34" charset="0"/>
                        <a:cs typeface="Times New Roman" panose="02020603050405020304" pitchFamily="18" charset="0"/>
                      </a:endParaRPr>
                    </a:p>
                  </a:txBody>
                  <a:tcPr marL="51435" marR="27000" marT="0" marB="0" anchor="ctr"/>
                </a:tc>
              </a:tr>
              <a:tr h="231593">
                <a:tc>
                  <a:txBody>
                    <a:bodyPr/>
                    <a:lstStyle/>
                    <a:p>
                      <a:pPr>
                        <a:lnSpc>
                          <a:spcPts val="1680"/>
                        </a:lnSpc>
                        <a:spcAft>
                          <a:spcPts val="0"/>
                        </a:spcAft>
                      </a:pPr>
                      <a:r>
                        <a:rPr lang="en-US" sz="1400" b="0" dirty="0">
                          <a:solidFill>
                            <a:srgbClr val="002060"/>
                          </a:solidFill>
                          <a:effectLst/>
                          <a:latin typeface="+mn-lt"/>
                          <a:ea typeface="Calibri" panose="020F0502020204030204" pitchFamily="34" charset="0"/>
                          <a:cs typeface="Times New Roman" panose="02020603050405020304" pitchFamily="18" charset="0"/>
                        </a:rPr>
                        <a:t>Scanning range </a:t>
                      </a:r>
                      <a:endParaRPr lang="en-US" sz="1400" b="0" dirty="0" smtClean="0">
                        <a:solidFill>
                          <a:srgbClr val="002060"/>
                        </a:solidFill>
                        <a:effectLst/>
                        <a:latin typeface="+mn-lt"/>
                        <a:ea typeface="Calibri" panose="020F0502020204030204" pitchFamily="34" charset="0"/>
                        <a:cs typeface="Times New Roman" panose="02020603050405020304" pitchFamily="18" charset="0"/>
                      </a:endParaRPr>
                    </a:p>
                    <a:p>
                      <a:pPr>
                        <a:lnSpc>
                          <a:spcPts val="1680"/>
                        </a:lnSpc>
                        <a:spcAft>
                          <a:spcPts val="0"/>
                        </a:spcAft>
                      </a:pPr>
                      <a:r>
                        <a:rPr lang="en-US" sz="1400" b="0" dirty="0" smtClean="0">
                          <a:solidFill>
                            <a:srgbClr val="002060"/>
                          </a:solidFill>
                          <a:effectLst/>
                          <a:latin typeface="+mn-lt"/>
                          <a:ea typeface="Calibri" panose="020F0502020204030204" pitchFamily="34" charset="0"/>
                          <a:cs typeface="Times New Roman" panose="02020603050405020304" pitchFamily="18" charset="0"/>
                        </a:rPr>
                        <a:t>(</a:t>
                      </a:r>
                      <a:r>
                        <a:rPr lang="en-US" sz="1400" b="0" dirty="0">
                          <a:solidFill>
                            <a:srgbClr val="002060"/>
                          </a:solidFill>
                          <a:effectLst/>
                          <a:latin typeface="+mn-lt"/>
                          <a:ea typeface="Calibri" panose="020F0502020204030204" pitchFamily="34" charset="0"/>
                          <a:cs typeface="Times New Roman" panose="02020603050405020304" pitchFamily="18" charset="0"/>
                        </a:rPr>
                        <a:t>fast mode, 60x lens)</a:t>
                      </a:r>
                      <a:endParaRPr lang="ru-RU" sz="1400" b="0" dirty="0">
                        <a:solidFill>
                          <a:srgbClr val="002060"/>
                        </a:solidFill>
                        <a:effectLst/>
                        <a:latin typeface="+mn-lt"/>
                        <a:ea typeface="Calibri" panose="020F0502020204030204" pitchFamily="34" charset="0"/>
                        <a:cs typeface="Times New Roman" panose="02020603050405020304" pitchFamily="18" charset="0"/>
                      </a:endParaRPr>
                    </a:p>
                  </a:txBody>
                  <a:tcPr marL="51435" marR="27000" marT="36000" marB="36000" anchor="ctr"/>
                </a:tc>
                <a:tc>
                  <a:txBody>
                    <a:bodyPr/>
                    <a:lstStyle/>
                    <a:p>
                      <a:pPr>
                        <a:lnSpc>
                          <a:spcPts val="1680"/>
                        </a:lnSpc>
                        <a:spcAft>
                          <a:spcPts val="0"/>
                        </a:spcAft>
                      </a:pPr>
                      <a:r>
                        <a:rPr lang="ru-RU" sz="1400" dirty="0">
                          <a:solidFill>
                            <a:srgbClr val="002060"/>
                          </a:solidFill>
                          <a:effectLst/>
                          <a:latin typeface="+mn-lt"/>
                          <a:ea typeface="Calibri" panose="020F0502020204030204" pitchFamily="34" charset="0"/>
                          <a:cs typeface="Times New Roman" panose="02020603050405020304" pitchFamily="18" charset="0"/>
                        </a:rPr>
                        <a:t>XY: 225 х 225 </a:t>
                      </a:r>
                      <a:r>
                        <a:rPr lang="ru-RU" sz="1400" dirty="0" err="1" smtClean="0">
                          <a:solidFill>
                            <a:srgbClr val="002060"/>
                          </a:solidFill>
                          <a:effectLst/>
                          <a:latin typeface="+mn-lt"/>
                          <a:ea typeface="Calibri" panose="020F0502020204030204" pitchFamily="34" charset="0"/>
                          <a:cs typeface="Times New Roman" panose="02020603050405020304" pitchFamily="18" charset="0"/>
                        </a:rPr>
                        <a:t>μm</a:t>
                      </a:r>
                      <a:r>
                        <a:rPr lang="en-US" sz="1400" dirty="0" smtClean="0">
                          <a:solidFill>
                            <a:srgbClr val="002060"/>
                          </a:solidFill>
                          <a:effectLst/>
                          <a:latin typeface="+mn-lt"/>
                          <a:ea typeface="Calibri" panose="020F0502020204030204" pitchFamily="34" charset="0"/>
                          <a:cs typeface="Times New Roman" panose="02020603050405020304" pitchFamily="18" charset="0"/>
                        </a:rPr>
                        <a:t>; </a:t>
                      </a:r>
                      <a:r>
                        <a:rPr lang="ru-RU" sz="1400" dirty="0">
                          <a:solidFill>
                            <a:srgbClr val="002060"/>
                          </a:solidFill>
                          <a:effectLst/>
                          <a:latin typeface="+mn-lt"/>
                          <a:ea typeface="Calibri" panose="020F0502020204030204" pitchFamily="34" charset="0"/>
                          <a:cs typeface="Times New Roman" panose="02020603050405020304" pitchFamily="18" charset="0"/>
                        </a:rPr>
                        <a:t/>
                      </a:r>
                      <a:br>
                        <a:rPr lang="ru-RU" sz="1400" dirty="0">
                          <a:solidFill>
                            <a:srgbClr val="002060"/>
                          </a:solidFill>
                          <a:effectLst/>
                          <a:latin typeface="+mn-lt"/>
                          <a:ea typeface="Calibri" panose="020F0502020204030204" pitchFamily="34" charset="0"/>
                          <a:cs typeface="Times New Roman" panose="02020603050405020304" pitchFamily="18" charset="0"/>
                        </a:rPr>
                      </a:br>
                      <a:r>
                        <a:rPr lang="ru-RU" sz="1400" dirty="0">
                          <a:solidFill>
                            <a:srgbClr val="002060"/>
                          </a:solidFill>
                          <a:effectLst/>
                          <a:latin typeface="+mn-lt"/>
                          <a:ea typeface="Calibri" panose="020F0502020204030204" pitchFamily="34" charset="0"/>
                          <a:cs typeface="Times New Roman" panose="02020603050405020304" pitchFamily="18" charset="0"/>
                        </a:rPr>
                        <a:t>Z:   80 </a:t>
                      </a:r>
                      <a:r>
                        <a:rPr lang="ru-RU" sz="1400" dirty="0" err="1">
                          <a:solidFill>
                            <a:srgbClr val="002060"/>
                          </a:solidFill>
                          <a:effectLst/>
                          <a:latin typeface="+mn-lt"/>
                          <a:ea typeface="Calibri" panose="020F0502020204030204" pitchFamily="34" charset="0"/>
                          <a:cs typeface="Times New Roman" panose="02020603050405020304" pitchFamily="18" charset="0"/>
                        </a:rPr>
                        <a:t>μm</a:t>
                      </a:r>
                      <a:endParaRPr lang="ru-RU" sz="1400" dirty="0">
                        <a:solidFill>
                          <a:srgbClr val="002060"/>
                        </a:solidFill>
                        <a:effectLst/>
                        <a:latin typeface="+mn-lt"/>
                        <a:ea typeface="Calibri" panose="020F0502020204030204" pitchFamily="34" charset="0"/>
                        <a:cs typeface="Times New Roman" panose="02020603050405020304" pitchFamily="18" charset="0"/>
                      </a:endParaRPr>
                    </a:p>
                  </a:txBody>
                  <a:tcPr marL="51435" marR="27000" marT="0" marB="0" anchor="ctr"/>
                </a:tc>
              </a:tr>
              <a:tr h="392248">
                <a:tc>
                  <a:txBody>
                    <a:bodyPr/>
                    <a:lstStyle/>
                    <a:p>
                      <a:pPr>
                        <a:lnSpc>
                          <a:spcPts val="1680"/>
                        </a:lnSpc>
                        <a:spcAft>
                          <a:spcPts val="0"/>
                        </a:spcAft>
                      </a:pPr>
                      <a:r>
                        <a:rPr lang="en-US" sz="1400" b="0" dirty="0">
                          <a:solidFill>
                            <a:srgbClr val="002060"/>
                          </a:solidFill>
                          <a:effectLst/>
                          <a:latin typeface="+mn-lt"/>
                          <a:ea typeface="Calibri" panose="020F0502020204030204" pitchFamily="34" charset="0"/>
                          <a:cs typeface="Times New Roman" panose="02020603050405020304" pitchFamily="18" charset="0"/>
                        </a:rPr>
                        <a:t>Spectral measurements</a:t>
                      </a:r>
                      <a:endParaRPr lang="ru-RU" sz="1400" b="0" dirty="0">
                        <a:solidFill>
                          <a:srgbClr val="002060"/>
                        </a:solidFill>
                        <a:effectLst/>
                        <a:latin typeface="+mn-lt"/>
                        <a:ea typeface="Calibri" panose="020F0502020204030204" pitchFamily="34" charset="0"/>
                        <a:cs typeface="Times New Roman" panose="02020603050405020304" pitchFamily="18" charset="0"/>
                      </a:endParaRPr>
                    </a:p>
                    <a:p>
                      <a:pPr>
                        <a:lnSpc>
                          <a:spcPts val="1680"/>
                        </a:lnSpc>
                        <a:spcAft>
                          <a:spcPts val="0"/>
                        </a:spcAft>
                      </a:pPr>
                      <a:r>
                        <a:rPr lang="en-US" sz="1400" b="0" dirty="0">
                          <a:solidFill>
                            <a:srgbClr val="002060"/>
                          </a:solidFill>
                          <a:effectLst/>
                          <a:latin typeface="+mn-lt"/>
                          <a:ea typeface="Calibri" panose="020F0502020204030204" pitchFamily="34" charset="0"/>
                          <a:cs typeface="Times New Roman" panose="02020603050405020304" pitchFamily="18" charset="0"/>
                        </a:rPr>
                        <a:t>and imaging</a:t>
                      </a:r>
                      <a:endParaRPr lang="ru-RU" sz="1400" b="0" dirty="0">
                        <a:solidFill>
                          <a:srgbClr val="002060"/>
                        </a:solidFill>
                        <a:effectLst/>
                        <a:latin typeface="+mn-lt"/>
                        <a:ea typeface="Calibri" panose="020F0502020204030204" pitchFamily="34" charset="0"/>
                        <a:cs typeface="Times New Roman" panose="02020603050405020304" pitchFamily="18" charset="0"/>
                      </a:endParaRPr>
                    </a:p>
                  </a:txBody>
                  <a:tcPr marL="51435" marR="27000" marT="36000" marB="36000" anchor="ctr"/>
                </a:tc>
                <a:tc>
                  <a:txBody>
                    <a:bodyPr/>
                    <a:lstStyle/>
                    <a:p>
                      <a:pPr>
                        <a:lnSpc>
                          <a:spcPts val="1680"/>
                        </a:lnSpc>
                        <a:spcAft>
                          <a:spcPts val="0"/>
                        </a:spcAft>
                      </a:pPr>
                      <a:r>
                        <a:rPr lang="en-US" sz="1400" dirty="0" err="1">
                          <a:solidFill>
                            <a:srgbClr val="002060"/>
                          </a:solidFill>
                          <a:effectLst/>
                          <a:latin typeface="+mn-lt"/>
                          <a:ea typeface="Calibri" panose="020F0502020204030204" pitchFamily="34" charset="0"/>
                          <a:cs typeface="Times New Roman" panose="02020603050405020304" pitchFamily="18" charset="0"/>
                        </a:rPr>
                        <a:t>Monochromator</a:t>
                      </a:r>
                      <a:r>
                        <a:rPr lang="en-US" sz="1400" dirty="0">
                          <a:solidFill>
                            <a:srgbClr val="002060"/>
                          </a:solidFill>
                          <a:effectLst/>
                          <a:latin typeface="+mn-lt"/>
                          <a:ea typeface="Calibri" panose="020F0502020204030204" pitchFamily="34" charset="0"/>
                          <a:cs typeface="Times New Roman" panose="02020603050405020304" pitchFamily="18" charset="0"/>
                        </a:rPr>
                        <a:t>/spectrograph MS5004i </a:t>
                      </a:r>
                      <a:endParaRPr lang="ru-RU" sz="1400" dirty="0">
                        <a:solidFill>
                          <a:srgbClr val="002060"/>
                        </a:solidFill>
                        <a:effectLst/>
                        <a:latin typeface="+mn-lt"/>
                        <a:ea typeface="Calibri" panose="020F0502020204030204" pitchFamily="34" charset="0"/>
                        <a:cs typeface="Times New Roman" panose="02020603050405020304" pitchFamily="18" charset="0"/>
                      </a:endParaRPr>
                    </a:p>
                    <a:p>
                      <a:pPr>
                        <a:lnSpc>
                          <a:spcPts val="1680"/>
                        </a:lnSpc>
                        <a:spcAft>
                          <a:spcPts val="0"/>
                        </a:spcAft>
                      </a:pPr>
                      <a:r>
                        <a:rPr lang="en-US" sz="1400" dirty="0">
                          <a:solidFill>
                            <a:srgbClr val="002060"/>
                          </a:solidFill>
                          <a:effectLst/>
                          <a:latin typeface="+mn-lt"/>
                          <a:ea typeface="Calibri" panose="020F0502020204030204" pitchFamily="34" charset="0"/>
                          <a:cs typeface="Times New Roman" panose="02020603050405020304" pitchFamily="18" charset="0"/>
                        </a:rPr>
                        <a:t>Digital CCD camera, </a:t>
                      </a:r>
                      <a:r>
                        <a:rPr lang="en-US" sz="1400" dirty="0" err="1">
                          <a:solidFill>
                            <a:srgbClr val="002060"/>
                          </a:solidFill>
                          <a:effectLst/>
                          <a:latin typeface="+mn-lt"/>
                          <a:ea typeface="Calibri" panose="020F0502020204030204" pitchFamily="34" charset="0"/>
                          <a:cs typeface="Times New Roman" panose="02020603050405020304" pitchFamily="18" charset="0"/>
                        </a:rPr>
                        <a:t>Proscan</a:t>
                      </a:r>
                      <a:r>
                        <a:rPr lang="en-US" sz="1400" dirty="0">
                          <a:solidFill>
                            <a:srgbClr val="002060"/>
                          </a:solidFill>
                          <a:effectLst/>
                          <a:latin typeface="+mn-lt"/>
                          <a:ea typeface="Calibri" panose="020F0502020204030204" pitchFamily="34" charset="0"/>
                          <a:cs typeface="Times New Roman" panose="02020603050405020304" pitchFamily="18" charset="0"/>
                        </a:rPr>
                        <a:t>, HS 101H</a:t>
                      </a:r>
                      <a:endParaRPr lang="ru-RU" sz="1400" dirty="0">
                        <a:solidFill>
                          <a:srgbClr val="002060"/>
                        </a:solidFill>
                        <a:effectLst/>
                        <a:latin typeface="+mn-lt"/>
                        <a:ea typeface="Calibri" panose="020F0502020204030204" pitchFamily="34" charset="0"/>
                        <a:cs typeface="Times New Roman" panose="02020603050405020304" pitchFamily="18" charset="0"/>
                      </a:endParaRPr>
                    </a:p>
                  </a:txBody>
                  <a:tcPr marL="51435" marR="27000" marT="0" marB="0" anchor="ctr"/>
                </a:tc>
              </a:tr>
            </a:tbl>
          </a:graphicData>
        </a:graphic>
      </p:graphicFrame>
      <p:sp>
        <p:nvSpPr>
          <p:cNvPr id="14" name="TextBox 13"/>
          <p:cNvSpPr txBox="1"/>
          <p:nvPr/>
        </p:nvSpPr>
        <p:spPr>
          <a:xfrm>
            <a:off x="107504" y="3501008"/>
            <a:ext cx="3744416" cy="2677656"/>
          </a:xfrm>
          <a:prstGeom prst="rect">
            <a:avLst/>
          </a:prstGeom>
          <a:noFill/>
        </p:spPr>
        <p:txBody>
          <a:bodyPr wrap="square" numCol="1" rtlCol="0">
            <a:spAutoFit/>
          </a:bodyPr>
          <a:lstStyle/>
          <a:p>
            <a:r>
              <a:rPr lang="en-US" sz="1400" b="1" dirty="0" smtClean="0">
                <a:solidFill>
                  <a:srgbClr val="000090"/>
                </a:solidFill>
              </a:rPr>
              <a:t>Task:</a:t>
            </a:r>
          </a:p>
          <a:p>
            <a:pPr marL="285750" indent="-285750">
              <a:buFont typeface="Arial" panose="020B0604020202020204" pitchFamily="34" charset="0"/>
              <a:buChar char="•"/>
            </a:pPr>
            <a:r>
              <a:rPr lang="en-US" sz="1400" dirty="0">
                <a:solidFill>
                  <a:srgbClr val="000090"/>
                </a:solidFill>
              </a:rPr>
              <a:t>Raman, SERS and CARS spectroscopy and microscopy of </a:t>
            </a:r>
            <a:r>
              <a:rPr lang="en-US" sz="1400" dirty="0" smtClean="0">
                <a:solidFill>
                  <a:srgbClr val="000090"/>
                </a:solidFill>
              </a:rPr>
              <a:t>biological </a:t>
            </a:r>
            <a:r>
              <a:rPr lang="en-US" sz="1400" dirty="0">
                <a:solidFill>
                  <a:srgbClr val="000090"/>
                </a:solidFill>
              </a:rPr>
              <a:t>objects: sensitive probes of lipids, lipids bilayers, proteins, thin and small objects; fast dynamic scanning and contrast chemical </a:t>
            </a:r>
            <a:r>
              <a:rPr lang="en-US" sz="1400" dirty="0" smtClean="0">
                <a:solidFill>
                  <a:srgbClr val="000090"/>
                </a:solidFill>
              </a:rPr>
              <a:t>imaging</a:t>
            </a:r>
            <a:r>
              <a:rPr lang="en-US" sz="1400" dirty="0">
                <a:solidFill>
                  <a:srgbClr val="000090"/>
                </a:solidFill>
              </a:rPr>
              <a:t>;</a:t>
            </a:r>
            <a:endParaRPr lang="en-US" sz="1400" dirty="0" smtClean="0">
              <a:solidFill>
                <a:srgbClr val="000090"/>
              </a:solidFill>
            </a:endParaRPr>
          </a:p>
          <a:p>
            <a:pPr marL="285750" indent="-285750">
              <a:buFont typeface="Arial" panose="020B0604020202020204" pitchFamily="34" charset="0"/>
              <a:buChar char="•"/>
            </a:pPr>
            <a:r>
              <a:rPr lang="en-US" sz="1400" dirty="0" smtClean="0">
                <a:solidFill>
                  <a:srgbClr val="000090"/>
                </a:solidFill>
              </a:rPr>
              <a:t>Exploration </a:t>
            </a:r>
            <a:r>
              <a:rPr lang="en-US" sz="1400" dirty="0">
                <a:solidFill>
                  <a:srgbClr val="000090"/>
                </a:solidFill>
              </a:rPr>
              <a:t>of structural and spectral </a:t>
            </a:r>
            <a:r>
              <a:rPr lang="en-US" sz="1400" dirty="0" smtClean="0">
                <a:solidFill>
                  <a:srgbClr val="000090"/>
                </a:solidFill>
              </a:rPr>
              <a:t>characteristics </a:t>
            </a:r>
            <a:r>
              <a:rPr lang="en-US" sz="1400" dirty="0">
                <a:solidFill>
                  <a:srgbClr val="000090"/>
                </a:solidFill>
              </a:rPr>
              <a:t>of phosphors </a:t>
            </a:r>
            <a:r>
              <a:rPr lang="en-US" sz="1400" dirty="0" smtClean="0">
                <a:solidFill>
                  <a:srgbClr val="000090"/>
                </a:solidFill>
              </a:rPr>
              <a:t>active-ted </a:t>
            </a:r>
            <a:r>
              <a:rPr lang="en-US" sz="1400" dirty="0">
                <a:solidFill>
                  <a:srgbClr val="000090"/>
                </a:solidFill>
              </a:rPr>
              <a:t>with various rare-earth </a:t>
            </a:r>
            <a:r>
              <a:rPr lang="en-US" sz="1400" dirty="0" smtClean="0">
                <a:solidFill>
                  <a:srgbClr val="000090"/>
                </a:solidFill>
              </a:rPr>
              <a:t>elements;</a:t>
            </a:r>
            <a:r>
              <a:rPr lang="en-US" sz="1400" dirty="0">
                <a:solidFill>
                  <a:srgbClr val="000090"/>
                </a:solidFill>
              </a:rPr>
              <a:t> </a:t>
            </a:r>
            <a:endParaRPr lang="en-US" sz="1400" dirty="0" smtClean="0">
              <a:solidFill>
                <a:srgbClr val="000090"/>
              </a:solidFill>
            </a:endParaRPr>
          </a:p>
          <a:p>
            <a:pPr marL="285750" indent="-285750">
              <a:buFont typeface="Arial" panose="020B0604020202020204" pitchFamily="34" charset="0"/>
              <a:buChar char="•"/>
            </a:pPr>
            <a:r>
              <a:rPr lang="en-US" sz="1400" dirty="0">
                <a:solidFill>
                  <a:srgbClr val="000090"/>
                </a:solidFill>
              </a:rPr>
              <a:t>Plasmon enhanced photo- and </a:t>
            </a:r>
            <a:r>
              <a:rPr lang="en-US" sz="1400" dirty="0" err="1">
                <a:solidFill>
                  <a:srgbClr val="000090"/>
                </a:solidFill>
              </a:rPr>
              <a:t>upconversion</a:t>
            </a:r>
            <a:r>
              <a:rPr lang="en-US" sz="1400" dirty="0">
                <a:solidFill>
                  <a:srgbClr val="000090"/>
                </a:solidFill>
              </a:rPr>
              <a:t> </a:t>
            </a:r>
            <a:r>
              <a:rPr lang="en-US" sz="1400" dirty="0" smtClean="0">
                <a:solidFill>
                  <a:srgbClr val="000090"/>
                </a:solidFill>
              </a:rPr>
              <a:t>luminescence </a:t>
            </a:r>
            <a:r>
              <a:rPr lang="en-US" sz="1400" dirty="0">
                <a:solidFill>
                  <a:srgbClr val="000090"/>
                </a:solidFill>
              </a:rPr>
              <a:t>studies.</a:t>
            </a:r>
            <a:endParaRPr lang="ru-RU" sz="1400" dirty="0">
              <a:solidFill>
                <a:srgbClr val="000090"/>
              </a:solidFill>
            </a:endParaRPr>
          </a:p>
        </p:txBody>
      </p:sp>
    </p:spTree>
    <p:extLst>
      <p:ext uri="{BB962C8B-B14F-4D97-AF65-F5344CB8AC3E}">
        <p14:creationId xmlns:p14="http://schemas.microsoft.com/office/powerpoint/2010/main" val="226179791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Прямая со стрелкой 23"/>
          <p:cNvCxnSpPr/>
          <p:nvPr/>
        </p:nvCxnSpPr>
        <p:spPr>
          <a:xfrm flipV="1">
            <a:off x="6114563" y="5483808"/>
            <a:ext cx="1502796" cy="13846"/>
          </a:xfrm>
          <a:prstGeom prst="straightConnector1">
            <a:avLst/>
          </a:prstGeom>
          <a:ln w="47625">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2" name="Группа 11"/>
          <p:cNvGrpSpPr/>
          <p:nvPr/>
        </p:nvGrpSpPr>
        <p:grpSpPr>
          <a:xfrm>
            <a:off x="599746" y="1431072"/>
            <a:ext cx="7553197" cy="4658221"/>
            <a:chOff x="1255464" y="1017383"/>
            <a:chExt cx="6930004" cy="4275667"/>
          </a:xfrm>
        </p:grpSpPr>
        <p:sp>
          <p:nvSpPr>
            <p:cNvPr id="3" name="Цилиндр 2"/>
            <p:cNvSpPr/>
            <p:nvPr/>
          </p:nvSpPr>
          <p:spPr>
            <a:xfrm>
              <a:off x="1255464" y="1184291"/>
              <a:ext cx="1334709" cy="3961098"/>
            </a:xfrm>
            <a:prstGeom prst="can">
              <a:avLst>
                <a:gd name="adj" fmla="val 11269"/>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20"/>
            </a:p>
          </p:txBody>
        </p:sp>
        <p:sp>
          <p:nvSpPr>
            <p:cNvPr id="46" name="Цилиндр 45"/>
            <p:cNvSpPr/>
            <p:nvPr/>
          </p:nvSpPr>
          <p:spPr>
            <a:xfrm>
              <a:off x="2664616" y="1069452"/>
              <a:ext cx="1334709" cy="3961098"/>
            </a:xfrm>
            <a:prstGeom prst="can">
              <a:avLst>
                <a:gd name="adj" fmla="val 11269"/>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20"/>
            </a:p>
          </p:txBody>
        </p:sp>
        <p:sp>
          <p:nvSpPr>
            <p:cNvPr id="50" name="Цилиндр 49"/>
            <p:cNvSpPr/>
            <p:nvPr/>
          </p:nvSpPr>
          <p:spPr>
            <a:xfrm>
              <a:off x="4173061" y="1017383"/>
              <a:ext cx="1334709" cy="3961098"/>
            </a:xfrm>
            <a:prstGeom prst="can">
              <a:avLst>
                <a:gd name="adj" fmla="val 11269"/>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20"/>
            </a:p>
          </p:txBody>
        </p:sp>
        <p:sp>
          <p:nvSpPr>
            <p:cNvPr id="57" name="Цилиндр 56"/>
            <p:cNvSpPr/>
            <p:nvPr/>
          </p:nvSpPr>
          <p:spPr>
            <a:xfrm>
              <a:off x="5658114" y="1037209"/>
              <a:ext cx="1334709" cy="3961098"/>
            </a:xfrm>
            <a:prstGeom prst="can">
              <a:avLst>
                <a:gd name="adj" fmla="val 11269"/>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20"/>
            </a:p>
          </p:txBody>
        </p:sp>
        <p:sp>
          <p:nvSpPr>
            <p:cNvPr id="49" name="Цилиндр 48"/>
            <p:cNvSpPr/>
            <p:nvPr/>
          </p:nvSpPr>
          <p:spPr>
            <a:xfrm>
              <a:off x="3824627" y="1221350"/>
              <a:ext cx="1334709" cy="3961098"/>
            </a:xfrm>
            <a:prstGeom prst="can">
              <a:avLst>
                <a:gd name="adj" fmla="val 11269"/>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20"/>
            </a:p>
          </p:txBody>
        </p:sp>
        <p:sp>
          <p:nvSpPr>
            <p:cNvPr id="48" name="Цилиндр 47"/>
            <p:cNvSpPr/>
            <p:nvPr/>
          </p:nvSpPr>
          <p:spPr>
            <a:xfrm>
              <a:off x="2533390" y="1322028"/>
              <a:ext cx="1334709" cy="3961098"/>
            </a:xfrm>
            <a:prstGeom prst="can">
              <a:avLst>
                <a:gd name="adj" fmla="val 11269"/>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20"/>
            </a:p>
          </p:txBody>
        </p:sp>
        <p:sp>
          <p:nvSpPr>
            <p:cNvPr id="55" name="Цилиндр 54"/>
            <p:cNvSpPr/>
            <p:nvPr/>
          </p:nvSpPr>
          <p:spPr>
            <a:xfrm>
              <a:off x="4870031" y="1331952"/>
              <a:ext cx="1334709" cy="3961098"/>
            </a:xfrm>
            <a:prstGeom prst="can">
              <a:avLst>
                <a:gd name="adj" fmla="val 11269"/>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20"/>
            </a:p>
          </p:txBody>
        </p:sp>
        <p:sp>
          <p:nvSpPr>
            <p:cNvPr id="53" name="Цилиндр 52"/>
            <p:cNvSpPr/>
            <p:nvPr/>
          </p:nvSpPr>
          <p:spPr>
            <a:xfrm>
              <a:off x="6850759" y="1167372"/>
              <a:ext cx="1334709" cy="3961098"/>
            </a:xfrm>
            <a:prstGeom prst="can">
              <a:avLst>
                <a:gd name="adj" fmla="val 11269"/>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20"/>
            </a:p>
          </p:txBody>
        </p:sp>
      </p:grpSp>
      <p:sp>
        <p:nvSpPr>
          <p:cNvPr id="33" name="Цилиндр 32"/>
          <p:cNvSpPr/>
          <p:nvPr/>
        </p:nvSpPr>
        <p:spPr>
          <a:xfrm>
            <a:off x="460827" y="1445253"/>
            <a:ext cx="7831036" cy="4720051"/>
          </a:xfrm>
          <a:prstGeom prst="can">
            <a:avLst>
              <a:gd name="adj" fmla="val 12656"/>
            </a:avLst>
          </a:prstGeom>
          <a:solidFill>
            <a:schemeClr val="accent1">
              <a:lumMod val="20000"/>
              <a:lumOff val="80000"/>
              <a:alpha val="79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20" dirty="0"/>
          </a:p>
        </p:txBody>
      </p:sp>
      <p:grpSp>
        <p:nvGrpSpPr>
          <p:cNvPr id="28" name="Группа 27"/>
          <p:cNvGrpSpPr/>
          <p:nvPr/>
        </p:nvGrpSpPr>
        <p:grpSpPr>
          <a:xfrm>
            <a:off x="460827" y="6252947"/>
            <a:ext cx="7971827" cy="369332"/>
            <a:chOff x="1482947" y="-83132"/>
            <a:chExt cx="6719197" cy="349527"/>
          </a:xfrm>
        </p:grpSpPr>
        <p:cxnSp>
          <p:nvCxnSpPr>
            <p:cNvPr id="29" name="Прямая со стрелкой 28"/>
            <p:cNvCxnSpPr/>
            <p:nvPr/>
          </p:nvCxnSpPr>
          <p:spPr>
            <a:xfrm>
              <a:off x="1482947" y="-83132"/>
              <a:ext cx="6719197" cy="0"/>
            </a:xfrm>
            <a:prstGeom prst="straightConnector1">
              <a:avLst/>
            </a:prstGeom>
            <a:ln w="34925">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337920" y="-83132"/>
              <a:ext cx="647457" cy="349527"/>
            </a:xfrm>
            <a:prstGeom prst="rect">
              <a:avLst/>
            </a:prstGeom>
            <a:noFill/>
          </p:spPr>
          <p:txBody>
            <a:bodyPr wrap="none" rtlCol="0">
              <a:spAutoFit/>
            </a:bodyPr>
            <a:lstStyle/>
            <a:p>
              <a:r>
                <a:rPr lang="en-US" b="1" dirty="0">
                  <a:solidFill>
                    <a:schemeClr val="accent1"/>
                  </a:solidFill>
                </a:rPr>
                <a:t>~1 km</a:t>
              </a:r>
              <a:endParaRPr lang="ru-RU" b="1" dirty="0">
                <a:solidFill>
                  <a:schemeClr val="accent1"/>
                </a:solidFill>
              </a:endParaRPr>
            </a:p>
          </p:txBody>
        </p:sp>
      </p:grpSp>
      <p:grpSp>
        <p:nvGrpSpPr>
          <p:cNvPr id="25" name="Группа 24"/>
          <p:cNvGrpSpPr/>
          <p:nvPr/>
        </p:nvGrpSpPr>
        <p:grpSpPr>
          <a:xfrm>
            <a:off x="8685277" y="1620742"/>
            <a:ext cx="463976" cy="4348052"/>
            <a:chOff x="8686573" y="-3723"/>
            <a:chExt cx="438826" cy="4439013"/>
          </a:xfrm>
        </p:grpSpPr>
        <p:cxnSp>
          <p:nvCxnSpPr>
            <p:cNvPr id="26" name="Прямая со стрелкой 25"/>
            <p:cNvCxnSpPr/>
            <p:nvPr/>
          </p:nvCxnSpPr>
          <p:spPr>
            <a:xfrm flipH="1">
              <a:off x="8686573" y="-3723"/>
              <a:ext cx="10579" cy="4439013"/>
            </a:xfrm>
            <a:prstGeom prst="straightConnector1">
              <a:avLst/>
            </a:prstGeom>
            <a:ln w="34925">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rot="16200000">
              <a:off x="8495621" y="1792279"/>
              <a:ext cx="910243" cy="349312"/>
            </a:xfrm>
            <a:prstGeom prst="rect">
              <a:avLst/>
            </a:prstGeom>
            <a:noFill/>
          </p:spPr>
          <p:txBody>
            <a:bodyPr wrap="none" rtlCol="0">
              <a:spAutoFit/>
            </a:bodyPr>
            <a:lstStyle/>
            <a:p>
              <a:r>
                <a:rPr lang="en-US" b="1" dirty="0" smtClean="0">
                  <a:solidFill>
                    <a:schemeClr val="accent1"/>
                  </a:solidFill>
                </a:rPr>
                <a:t>~600 </a:t>
              </a:r>
              <a:r>
                <a:rPr lang="en-US" b="1" dirty="0">
                  <a:solidFill>
                    <a:schemeClr val="accent1"/>
                  </a:solidFill>
                </a:rPr>
                <a:t>m</a:t>
              </a:r>
              <a:endParaRPr lang="ru-RU" b="1" dirty="0">
                <a:solidFill>
                  <a:schemeClr val="accent1"/>
                </a:solidFill>
              </a:endParaRPr>
            </a:p>
          </p:txBody>
        </p:sp>
      </p:grpSp>
      <p:sp>
        <p:nvSpPr>
          <p:cNvPr id="139" name="TextBox 138"/>
          <p:cNvSpPr txBox="1"/>
          <p:nvPr/>
        </p:nvSpPr>
        <p:spPr>
          <a:xfrm>
            <a:off x="6436717" y="6181794"/>
            <a:ext cx="776175" cy="369332"/>
          </a:xfrm>
          <a:prstGeom prst="rect">
            <a:avLst/>
          </a:prstGeom>
          <a:solidFill>
            <a:srgbClr val="6699FF"/>
          </a:solidFill>
        </p:spPr>
        <p:txBody>
          <a:bodyPr wrap="none" rtlCol="0">
            <a:spAutoFit/>
          </a:bodyPr>
          <a:lstStyle/>
          <a:p>
            <a:r>
              <a:rPr lang="en-US" b="1" dirty="0">
                <a:solidFill>
                  <a:schemeClr val="bg1"/>
                </a:solidFill>
              </a:rPr>
              <a:t>120 m</a:t>
            </a:r>
            <a:endParaRPr lang="ru-RU" b="1" dirty="0">
              <a:solidFill>
                <a:schemeClr val="bg1"/>
              </a:solidFill>
            </a:endParaRPr>
          </a:p>
        </p:txBody>
      </p:sp>
      <p:grpSp>
        <p:nvGrpSpPr>
          <p:cNvPr id="18" name="Группа 17"/>
          <p:cNvGrpSpPr/>
          <p:nvPr/>
        </p:nvGrpSpPr>
        <p:grpSpPr>
          <a:xfrm>
            <a:off x="6035684" y="1129873"/>
            <a:ext cx="1762321" cy="4904061"/>
            <a:chOff x="6174228" y="839512"/>
            <a:chExt cx="1616916" cy="4501318"/>
          </a:xfrm>
        </p:grpSpPr>
        <p:grpSp>
          <p:nvGrpSpPr>
            <p:cNvPr id="61" name="Группа 60"/>
            <p:cNvGrpSpPr/>
            <p:nvPr/>
          </p:nvGrpSpPr>
          <p:grpSpPr>
            <a:xfrm>
              <a:off x="6174228" y="839512"/>
              <a:ext cx="1616916" cy="4485290"/>
              <a:chOff x="6045255" y="-420087"/>
              <a:chExt cx="1666792" cy="4774161"/>
            </a:xfrm>
          </p:grpSpPr>
          <p:grpSp>
            <p:nvGrpSpPr>
              <p:cNvPr id="22" name="Группа 21"/>
              <p:cNvGrpSpPr/>
              <p:nvPr/>
            </p:nvGrpSpPr>
            <p:grpSpPr>
              <a:xfrm>
                <a:off x="6045255" y="-420087"/>
                <a:ext cx="1666792" cy="4774161"/>
                <a:chOff x="7215582" y="-492313"/>
                <a:chExt cx="1666792" cy="4774161"/>
              </a:xfrm>
              <a:solidFill>
                <a:schemeClr val="accent1"/>
              </a:solidFill>
            </p:grpSpPr>
            <p:pic>
              <p:nvPicPr>
                <p:cNvPr id="5" name="Рисунок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265795" y="159766"/>
                  <a:ext cx="1375879" cy="4122082"/>
                </a:xfrm>
                <a:prstGeom prst="rect">
                  <a:avLst/>
                </a:prstGeom>
                <a:grpFill/>
                <a:ln w="38100">
                  <a:solidFill>
                    <a:srgbClr val="00B050"/>
                  </a:solidFill>
                </a:ln>
              </p:spPr>
            </p:pic>
            <p:sp>
              <p:nvSpPr>
                <p:cNvPr id="20" name="TextBox 19"/>
                <p:cNvSpPr txBox="1"/>
                <p:nvPr/>
              </p:nvSpPr>
              <p:spPr>
                <a:xfrm>
                  <a:off x="7215582" y="-492313"/>
                  <a:ext cx="1666792" cy="571321"/>
                </a:xfrm>
                <a:prstGeom prst="rect">
                  <a:avLst/>
                </a:prstGeom>
                <a:solidFill>
                  <a:schemeClr val="bg1"/>
                </a:solidFill>
              </p:spPr>
              <p:txBody>
                <a:bodyPr wrap="none" rtlCol="0">
                  <a:spAutoFit/>
                </a:bodyPr>
                <a:lstStyle/>
                <a:p>
                  <a:r>
                    <a:rPr lang="en-US" sz="1600" b="1" dirty="0" smtClean="0">
                      <a:solidFill>
                        <a:srgbClr val="000090"/>
                      </a:solidFill>
                    </a:rPr>
                    <a:t>Since April 2016</a:t>
                  </a:r>
                </a:p>
                <a:p>
                  <a:r>
                    <a:rPr lang="en-US" sz="1600" b="1" dirty="0" smtClean="0">
                      <a:solidFill>
                        <a:srgbClr val="000090"/>
                      </a:solidFill>
                    </a:rPr>
                    <a:t>  taking data</a:t>
                  </a:r>
                  <a:endParaRPr lang="ru-RU" sz="1600" b="1" dirty="0">
                    <a:solidFill>
                      <a:srgbClr val="000090"/>
                    </a:solidFill>
                  </a:endParaRPr>
                </a:p>
              </p:txBody>
            </p:sp>
          </p:grpSp>
          <p:sp>
            <p:nvSpPr>
              <p:cNvPr id="37" name="Овал 36"/>
              <p:cNvSpPr/>
              <p:nvPr/>
            </p:nvSpPr>
            <p:spPr>
              <a:xfrm>
                <a:off x="6095468" y="170845"/>
                <a:ext cx="1375879" cy="127487"/>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20">
                  <a:solidFill>
                    <a:srgbClr val="000090"/>
                  </a:solidFill>
                </a:endParaRPr>
              </a:p>
            </p:txBody>
          </p:sp>
        </p:grpSp>
        <p:sp>
          <p:nvSpPr>
            <p:cNvPr id="136" name="Овал 135"/>
            <p:cNvSpPr/>
            <p:nvPr/>
          </p:nvSpPr>
          <p:spPr>
            <a:xfrm>
              <a:off x="6234135" y="5248647"/>
              <a:ext cx="1344260" cy="92183"/>
            </a:xfrm>
            <a:prstGeom prst="ellipse">
              <a:avLst/>
            </a:prstGeom>
            <a:solidFill>
              <a:schemeClr val="tx2">
                <a:lumMod val="20000"/>
                <a:lumOff val="80000"/>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20">
                <a:solidFill>
                  <a:srgbClr val="000090"/>
                </a:solidFill>
              </a:endParaRPr>
            </a:p>
          </p:txBody>
        </p:sp>
      </p:grpSp>
      <p:grpSp>
        <p:nvGrpSpPr>
          <p:cNvPr id="19" name="Группа 18"/>
          <p:cNvGrpSpPr/>
          <p:nvPr/>
        </p:nvGrpSpPr>
        <p:grpSpPr>
          <a:xfrm>
            <a:off x="6347497" y="2714191"/>
            <a:ext cx="1338828" cy="3228325"/>
            <a:chOff x="4939001" y="1870085"/>
            <a:chExt cx="1228365" cy="2963201"/>
          </a:xfrm>
        </p:grpSpPr>
        <p:pic>
          <p:nvPicPr>
            <p:cNvPr id="6" name="Рисунок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122946" y="2235188"/>
              <a:ext cx="923765" cy="2598098"/>
            </a:xfrm>
            <a:prstGeom prst="rect">
              <a:avLst/>
            </a:prstGeom>
            <a:ln w="38100">
              <a:solidFill>
                <a:srgbClr val="FF0000"/>
              </a:solidFill>
            </a:ln>
          </p:spPr>
        </p:pic>
        <p:sp>
          <p:nvSpPr>
            <p:cNvPr id="16" name="TextBox 15"/>
            <p:cNvSpPr txBox="1"/>
            <p:nvPr/>
          </p:nvSpPr>
          <p:spPr>
            <a:xfrm>
              <a:off x="4939001" y="1870085"/>
              <a:ext cx="1228365" cy="310750"/>
            </a:xfrm>
            <a:prstGeom prst="rect">
              <a:avLst/>
            </a:prstGeom>
            <a:solidFill>
              <a:schemeClr val="bg1"/>
            </a:solidFill>
          </p:spPr>
          <p:txBody>
            <a:bodyPr wrap="none" rtlCol="0">
              <a:spAutoFit/>
            </a:bodyPr>
            <a:lstStyle/>
            <a:p>
              <a:pPr algn="ctr"/>
              <a:r>
                <a:rPr lang="en-US" sz="1600" b="1" dirty="0" err="1"/>
                <a:t>Dubna</a:t>
              </a:r>
              <a:r>
                <a:rPr lang="en-US" sz="1600" b="1" dirty="0"/>
                <a:t> (2015</a:t>
              </a:r>
              <a:r>
                <a:rPr lang="en-US" sz="1600" b="1" dirty="0" smtClean="0"/>
                <a:t>)</a:t>
              </a:r>
            </a:p>
          </p:txBody>
        </p:sp>
      </p:grpSp>
      <p:grpSp>
        <p:nvGrpSpPr>
          <p:cNvPr id="32" name="Группа 31"/>
          <p:cNvGrpSpPr/>
          <p:nvPr/>
        </p:nvGrpSpPr>
        <p:grpSpPr>
          <a:xfrm>
            <a:off x="1288101" y="1011647"/>
            <a:ext cx="1465504" cy="1087718"/>
            <a:chOff x="1887023" y="836712"/>
            <a:chExt cx="1343522" cy="1087718"/>
          </a:xfrm>
        </p:grpSpPr>
        <p:sp>
          <p:nvSpPr>
            <p:cNvPr id="51" name="TextBox 50"/>
            <p:cNvSpPr txBox="1"/>
            <p:nvPr/>
          </p:nvSpPr>
          <p:spPr>
            <a:xfrm rot="206125">
              <a:off x="2155492" y="1582798"/>
              <a:ext cx="698631" cy="341632"/>
            </a:xfrm>
            <a:prstGeom prst="rect">
              <a:avLst/>
            </a:prstGeom>
            <a:noFill/>
          </p:spPr>
          <p:txBody>
            <a:bodyPr wrap="none" rtlCol="0">
              <a:spAutoFit/>
            </a:bodyPr>
            <a:lstStyle/>
            <a:p>
              <a:r>
                <a:rPr lang="en-US" sz="1620" dirty="0">
                  <a:solidFill>
                    <a:srgbClr val="000090"/>
                  </a:solidFill>
                </a:rPr>
                <a:t>300 m</a:t>
              </a:r>
              <a:endParaRPr lang="ru-RU" sz="1620" dirty="0">
                <a:solidFill>
                  <a:srgbClr val="000090"/>
                </a:solidFill>
              </a:endParaRPr>
            </a:p>
          </p:txBody>
        </p:sp>
        <p:cxnSp>
          <p:nvCxnSpPr>
            <p:cNvPr id="54" name="Прямая соединительная линия 53"/>
            <p:cNvCxnSpPr/>
            <p:nvPr/>
          </p:nvCxnSpPr>
          <p:spPr>
            <a:xfrm>
              <a:off x="1887023" y="864609"/>
              <a:ext cx="0" cy="827403"/>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Прямая соединительная линия 55"/>
            <p:cNvCxnSpPr/>
            <p:nvPr/>
          </p:nvCxnSpPr>
          <p:spPr>
            <a:xfrm flipV="1">
              <a:off x="3194752" y="836712"/>
              <a:ext cx="1926" cy="916902"/>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Прямая со стрелкой 46"/>
            <p:cNvCxnSpPr/>
            <p:nvPr/>
          </p:nvCxnSpPr>
          <p:spPr>
            <a:xfrm>
              <a:off x="1922817" y="1540970"/>
              <a:ext cx="1307728" cy="99165"/>
            </a:xfrm>
            <a:prstGeom prst="straightConnector1">
              <a:avLst/>
            </a:prstGeom>
            <a:ln w="44450">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58" name="Прямая со стрелкой 57"/>
          <p:cNvCxnSpPr/>
          <p:nvPr/>
        </p:nvCxnSpPr>
        <p:spPr>
          <a:xfrm flipV="1">
            <a:off x="6063123" y="6105031"/>
            <a:ext cx="1534362" cy="4220"/>
          </a:xfrm>
          <a:prstGeom prst="straightConnector1">
            <a:avLst/>
          </a:prstGeom>
          <a:ln w="47625">
            <a:headEnd type="triangle"/>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2227112" y="867758"/>
            <a:ext cx="2202070" cy="707886"/>
          </a:xfrm>
          <a:prstGeom prst="rect">
            <a:avLst/>
          </a:prstGeom>
          <a:solidFill>
            <a:schemeClr val="bg1"/>
          </a:solidFill>
        </p:spPr>
        <p:txBody>
          <a:bodyPr wrap="none" rtlCol="0">
            <a:spAutoFit/>
          </a:bodyPr>
          <a:lstStyle/>
          <a:p>
            <a:pPr algn="ctr"/>
            <a:r>
              <a:rPr lang="en-US" sz="2000" b="1" dirty="0" smtClean="0">
                <a:solidFill>
                  <a:srgbClr val="000090"/>
                </a:solidFill>
              </a:rPr>
              <a:t>~2300 OM (2020)</a:t>
            </a:r>
          </a:p>
          <a:p>
            <a:pPr algn="ctr"/>
            <a:r>
              <a:rPr lang="en-US" sz="2000" b="1" dirty="0" smtClean="0">
                <a:solidFill>
                  <a:srgbClr val="000090"/>
                </a:solidFill>
              </a:rPr>
              <a:t>8 clusters</a:t>
            </a:r>
            <a:endParaRPr lang="ru-RU" sz="2000" b="1" dirty="0">
              <a:solidFill>
                <a:srgbClr val="000090"/>
              </a:solidFill>
            </a:endParaRPr>
          </a:p>
        </p:txBody>
      </p:sp>
      <p:sp>
        <p:nvSpPr>
          <p:cNvPr id="63" name="TextBox 62"/>
          <p:cNvSpPr txBox="1"/>
          <p:nvPr/>
        </p:nvSpPr>
        <p:spPr>
          <a:xfrm>
            <a:off x="331024" y="44624"/>
            <a:ext cx="3736920" cy="523220"/>
          </a:xfrm>
          <a:prstGeom prst="rect">
            <a:avLst/>
          </a:prstGeom>
          <a:noFill/>
        </p:spPr>
        <p:txBody>
          <a:bodyPr wrap="none" rtlCol="0">
            <a:spAutoFit/>
          </a:bodyPr>
          <a:lstStyle/>
          <a:p>
            <a:r>
              <a:rPr lang="en-US" sz="2800" b="1" dirty="0" smtClean="0">
                <a:solidFill>
                  <a:srgbClr val="000090"/>
                </a:solidFill>
                <a:effectLst>
                  <a:outerShdw blurRad="38100" dist="38100" dir="2700000" algn="tl">
                    <a:srgbClr val="000000">
                      <a:alpha val="43137"/>
                    </a:srgbClr>
                  </a:outerShdw>
                </a:effectLst>
              </a:rPr>
              <a:t>BAIKAL-GVD project</a:t>
            </a:r>
            <a:endParaRPr lang="ru-RU" sz="2800" b="1" dirty="0">
              <a:solidFill>
                <a:srgbClr val="000090"/>
              </a:solidFill>
              <a:effectLst>
                <a:outerShdw blurRad="38100" dist="38100" dir="2700000" algn="tl">
                  <a:srgbClr val="000000">
                    <a:alpha val="43137"/>
                  </a:srgbClr>
                </a:outerShdw>
              </a:effectLst>
            </a:endParaRPr>
          </a:p>
        </p:txBody>
      </p:sp>
      <p:sp>
        <p:nvSpPr>
          <p:cNvPr id="59" name="TextBox 58"/>
          <p:cNvSpPr txBox="1"/>
          <p:nvPr/>
        </p:nvSpPr>
        <p:spPr>
          <a:xfrm>
            <a:off x="4782975" y="1968219"/>
            <a:ext cx="1165503" cy="338554"/>
          </a:xfrm>
          <a:prstGeom prst="rect">
            <a:avLst/>
          </a:prstGeom>
          <a:solidFill>
            <a:schemeClr val="bg1"/>
          </a:solidFill>
        </p:spPr>
        <p:txBody>
          <a:bodyPr wrap="none" rtlCol="0">
            <a:spAutoFit/>
          </a:bodyPr>
          <a:lstStyle/>
          <a:p>
            <a:r>
              <a:rPr lang="en-US" sz="1600" b="1" dirty="0" smtClean="0">
                <a:solidFill>
                  <a:srgbClr val="000090"/>
                </a:solidFill>
              </a:rPr>
              <a:t>April 2017</a:t>
            </a:r>
            <a:endParaRPr lang="ru-RU" sz="1600" b="1" dirty="0">
              <a:solidFill>
                <a:srgbClr val="000090"/>
              </a:solidFill>
            </a:endParaRPr>
          </a:p>
        </p:txBody>
      </p:sp>
      <p:sp>
        <p:nvSpPr>
          <p:cNvPr id="103" name="Овал 102"/>
          <p:cNvSpPr/>
          <p:nvPr/>
        </p:nvSpPr>
        <p:spPr>
          <a:xfrm>
            <a:off x="4541761" y="1794415"/>
            <a:ext cx="1454735" cy="130489"/>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20"/>
          </a:p>
        </p:txBody>
      </p:sp>
      <p:pic>
        <p:nvPicPr>
          <p:cNvPr id="42" name="Рисунок 41" descr="OM_vid_subcon.png"/>
          <p:cNvPicPr>
            <a:picLocks noChangeAspect="1"/>
          </p:cNvPicPr>
          <p:nvPr/>
        </p:nvPicPr>
        <p:blipFill>
          <a:blip r:embed="rId5" cstate="email">
            <a:lum bright="-14000" contrast="22000"/>
            <a:extLst>
              <a:ext uri="{28A0092B-C50C-407E-A947-70E740481C1C}">
                <a14:useLocalDpi xmlns:a14="http://schemas.microsoft.com/office/drawing/2010/main" val="0"/>
              </a:ext>
            </a:extLst>
          </a:blip>
          <a:srcRect l="14172" r="14172"/>
          <a:stretch>
            <a:fillRect/>
          </a:stretch>
        </p:blipFill>
        <p:spPr bwMode="auto">
          <a:xfrm>
            <a:off x="4145737" y="2883467"/>
            <a:ext cx="1800225" cy="188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Блок-схема: объединение 3"/>
          <p:cNvSpPr/>
          <p:nvPr/>
        </p:nvSpPr>
        <p:spPr>
          <a:xfrm rot="16200000">
            <a:off x="5275215" y="3695600"/>
            <a:ext cx="1662186" cy="242190"/>
          </a:xfrm>
          <a:prstGeom prst="flowChartMerg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ru-RU"/>
          </a:p>
        </p:txBody>
      </p:sp>
      <p:pic>
        <p:nvPicPr>
          <p:cNvPr id="44" name="Рисунок 3"/>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5496" y="3140968"/>
            <a:ext cx="4067944" cy="2957762"/>
          </a:xfrm>
          <a:prstGeom prst="rect">
            <a:avLst/>
          </a:prstGeom>
        </p:spPr>
      </p:pic>
      <p:sp>
        <p:nvSpPr>
          <p:cNvPr id="52" name="TextBox 51"/>
          <p:cNvSpPr txBox="1"/>
          <p:nvPr/>
        </p:nvSpPr>
        <p:spPr>
          <a:xfrm>
            <a:off x="12436" y="3212976"/>
            <a:ext cx="4055508" cy="1323439"/>
          </a:xfrm>
          <a:prstGeom prst="rect">
            <a:avLst/>
          </a:prstGeom>
          <a:noFill/>
        </p:spPr>
        <p:txBody>
          <a:bodyPr wrap="square" rtlCol="0">
            <a:spAutoFit/>
          </a:bodyPr>
          <a:lstStyle/>
          <a:p>
            <a:r>
              <a:rPr lang="en-US" sz="1600" b="1" dirty="0" smtClean="0">
                <a:solidFill>
                  <a:schemeClr val="bg1"/>
                </a:solidFill>
              </a:rPr>
              <a:t>Physics Goals:</a:t>
            </a:r>
            <a:endParaRPr lang="en-US" sz="1600" dirty="0">
              <a:solidFill>
                <a:schemeClr val="bg1"/>
              </a:solidFill>
            </a:endParaRPr>
          </a:p>
          <a:p>
            <a:pPr marL="285750" indent="-285750">
              <a:buFont typeface="Arial" panose="020B0604020202020204" pitchFamily="34" charset="0"/>
              <a:buChar char="•"/>
            </a:pPr>
            <a:r>
              <a:rPr lang="en-US" sz="1600" dirty="0" smtClean="0">
                <a:solidFill>
                  <a:schemeClr val="bg1"/>
                </a:solidFill>
              </a:rPr>
              <a:t>Neutrino astrophysics above 1 </a:t>
            </a:r>
            <a:r>
              <a:rPr lang="en-US" sz="1600" dirty="0" err="1" smtClean="0">
                <a:solidFill>
                  <a:schemeClr val="bg1"/>
                </a:solidFill>
              </a:rPr>
              <a:t>TeV</a:t>
            </a:r>
            <a:endParaRPr lang="ru-RU" sz="1600" dirty="0">
              <a:solidFill>
                <a:schemeClr val="bg1"/>
              </a:solidFill>
            </a:endParaRPr>
          </a:p>
          <a:p>
            <a:pPr marL="285750" indent="-285750">
              <a:buFont typeface="Arial" panose="020B0604020202020204" pitchFamily="34" charset="0"/>
              <a:buChar char="•"/>
            </a:pPr>
            <a:r>
              <a:rPr lang="en-US" sz="1600" dirty="0" smtClean="0">
                <a:solidFill>
                  <a:schemeClr val="bg1"/>
                </a:solidFill>
              </a:rPr>
              <a:t>Dark </a:t>
            </a:r>
            <a:r>
              <a:rPr lang="en-US" sz="1600" dirty="0">
                <a:solidFill>
                  <a:schemeClr val="bg1"/>
                </a:solidFill>
              </a:rPr>
              <a:t>matter – indirect search</a:t>
            </a:r>
          </a:p>
          <a:p>
            <a:pPr marL="285750" indent="-285750">
              <a:buFont typeface="Arial" panose="020B0604020202020204" pitchFamily="34" charset="0"/>
              <a:buChar char="•"/>
            </a:pPr>
            <a:r>
              <a:rPr lang="en-US" sz="1600" dirty="0" smtClean="0">
                <a:solidFill>
                  <a:schemeClr val="bg1"/>
                </a:solidFill>
              </a:rPr>
              <a:t>Exotic </a:t>
            </a:r>
            <a:r>
              <a:rPr lang="en-US" sz="1600" dirty="0">
                <a:solidFill>
                  <a:schemeClr val="bg1"/>
                </a:solidFill>
              </a:rPr>
              <a:t>particles – monopoles, Q-balls, </a:t>
            </a:r>
            <a:r>
              <a:rPr lang="en-US" sz="1600" dirty="0" err="1">
                <a:solidFill>
                  <a:schemeClr val="bg1"/>
                </a:solidFill>
              </a:rPr>
              <a:t>nuclearites</a:t>
            </a:r>
            <a:r>
              <a:rPr lang="en-US" sz="1600" dirty="0">
                <a:solidFill>
                  <a:schemeClr val="bg1"/>
                </a:solidFill>
              </a:rPr>
              <a:t>, …</a:t>
            </a:r>
            <a:endParaRPr lang="ru-RU" sz="1600" dirty="0">
              <a:solidFill>
                <a:schemeClr val="bg1"/>
              </a:solidFill>
            </a:endParaRPr>
          </a:p>
        </p:txBody>
      </p:sp>
      <p:sp>
        <p:nvSpPr>
          <p:cNvPr id="60" name="TextBox 59"/>
          <p:cNvSpPr txBox="1"/>
          <p:nvPr/>
        </p:nvSpPr>
        <p:spPr>
          <a:xfrm>
            <a:off x="107504" y="5785519"/>
            <a:ext cx="1677324" cy="307777"/>
          </a:xfrm>
          <a:prstGeom prst="rect">
            <a:avLst/>
          </a:prstGeom>
          <a:noFill/>
        </p:spPr>
        <p:txBody>
          <a:bodyPr wrap="none" rtlCol="0">
            <a:spAutoFit/>
          </a:bodyPr>
          <a:lstStyle/>
          <a:p>
            <a:r>
              <a:rPr lang="en-US" sz="1400" b="1" dirty="0" smtClean="0">
                <a:solidFill>
                  <a:schemeClr val="bg1"/>
                </a:solidFill>
                <a:latin typeface="Times New Roman" panose="02020603050405020304" pitchFamily="18" charset="0"/>
                <a:cs typeface="Times New Roman" panose="02020603050405020304" pitchFamily="18" charset="0"/>
              </a:rPr>
              <a:t>104</a:t>
            </a:r>
            <a:r>
              <a:rPr lang="en-US" sz="1400" b="1" baseline="30000" dirty="0" smtClean="0">
                <a:solidFill>
                  <a:schemeClr val="bg1"/>
                </a:solidFill>
                <a:latin typeface="Times New Roman" panose="02020603050405020304" pitchFamily="18" charset="0"/>
                <a:cs typeface="Times New Roman" panose="02020603050405020304" pitchFamily="18" charset="0"/>
              </a:rPr>
              <a:t>o</a:t>
            </a:r>
            <a:r>
              <a:rPr lang="en-US" sz="1400" b="1" dirty="0" smtClean="0">
                <a:solidFill>
                  <a:schemeClr val="bg1"/>
                </a:solidFill>
                <a:latin typeface="Times New Roman" panose="02020603050405020304" pitchFamily="18" charset="0"/>
                <a:cs typeface="Times New Roman" panose="02020603050405020304" pitchFamily="18" charset="0"/>
              </a:rPr>
              <a:t>25</a:t>
            </a:r>
            <a:r>
              <a:rPr lang="en-US" sz="1400" b="1" dirty="0">
                <a:solidFill>
                  <a:schemeClr val="bg1"/>
                </a:solidFill>
                <a:latin typeface="Times New Roman" panose="02020603050405020304" pitchFamily="18" charset="0"/>
                <a:cs typeface="Times New Roman" panose="02020603050405020304" pitchFamily="18" charset="0"/>
              </a:rPr>
              <a:t>’</a:t>
            </a:r>
            <a:r>
              <a:rPr lang="en-US" sz="1400" b="1" baseline="30000" dirty="0">
                <a:solidFill>
                  <a:schemeClr val="bg1"/>
                </a:solidFill>
                <a:latin typeface="Times New Roman" panose="02020603050405020304" pitchFamily="18" charset="0"/>
                <a:cs typeface="Times New Roman" panose="02020603050405020304" pitchFamily="18" charset="0"/>
              </a:rPr>
              <a:t>  </a:t>
            </a:r>
            <a:r>
              <a:rPr lang="en-US" sz="1400" b="1" dirty="0">
                <a:solidFill>
                  <a:schemeClr val="bg1"/>
                </a:solidFill>
                <a:latin typeface="Times New Roman" panose="02020603050405020304" pitchFamily="18" charset="0"/>
                <a:cs typeface="Times New Roman" panose="02020603050405020304" pitchFamily="18" charset="0"/>
              </a:rPr>
              <a:t>E; 51</a:t>
            </a:r>
            <a:r>
              <a:rPr lang="en-US" sz="1400" b="1" baseline="30000" dirty="0">
                <a:solidFill>
                  <a:schemeClr val="bg1"/>
                </a:solidFill>
                <a:latin typeface="Times New Roman" panose="02020603050405020304" pitchFamily="18" charset="0"/>
                <a:cs typeface="Times New Roman" panose="02020603050405020304" pitchFamily="18" charset="0"/>
              </a:rPr>
              <a:t>o</a:t>
            </a:r>
            <a:r>
              <a:rPr lang="en-US" sz="1400" b="1" dirty="0">
                <a:solidFill>
                  <a:schemeClr val="bg1"/>
                </a:solidFill>
                <a:latin typeface="Times New Roman" panose="02020603050405020304" pitchFamily="18" charset="0"/>
                <a:cs typeface="Times New Roman" panose="02020603050405020304" pitchFamily="18" charset="0"/>
              </a:rPr>
              <a:t>46’ </a:t>
            </a:r>
            <a:r>
              <a:rPr lang="en-US" sz="1400" b="1" dirty="0">
                <a:solidFill>
                  <a:schemeClr val="bg1"/>
                </a:solidFill>
              </a:rPr>
              <a:t>N</a:t>
            </a:r>
            <a:endParaRPr lang="ru-RU" sz="1400" b="1" dirty="0">
              <a:solidFill>
                <a:schemeClr val="bg1"/>
              </a:solidFill>
            </a:endParaRPr>
          </a:p>
        </p:txBody>
      </p:sp>
      <p:pic>
        <p:nvPicPr>
          <p:cNvPr id="62" name="Рисунок 12"/>
          <p:cNvPicPr>
            <a:picLocks noChangeAspect="1"/>
          </p:cNvPicPr>
          <p:nvPr/>
        </p:nvPicPr>
        <p:blipFill rotWithShape="1">
          <a:blip r:embed="rId7" cstate="email">
            <a:extLst>
              <a:ext uri="{28A0092B-C50C-407E-A947-70E740481C1C}">
                <a14:useLocalDpi xmlns:a14="http://schemas.microsoft.com/office/drawing/2010/main" val="0"/>
              </a:ext>
            </a:extLst>
          </a:blip>
          <a:srcRect t="16419" r="388" b="16418"/>
          <a:stretch/>
        </p:blipFill>
        <p:spPr>
          <a:xfrm>
            <a:off x="4427985" y="-12805"/>
            <a:ext cx="4716016" cy="921526"/>
          </a:xfrm>
          <a:prstGeom prst="rect">
            <a:avLst/>
          </a:prstGeom>
        </p:spPr>
      </p:pic>
    </p:spTree>
    <p:extLst>
      <p:ext uri="{BB962C8B-B14F-4D97-AF65-F5344CB8AC3E}">
        <p14:creationId xmlns:p14="http://schemas.microsoft.com/office/powerpoint/2010/main" val="926286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0" y="0"/>
            <a:ext cx="9144000" cy="6858001"/>
          </a:xfrm>
          <a:prstGeom prst="rect">
            <a:avLst/>
          </a:prstGeom>
        </p:spPr>
      </p:pic>
      <p:sp>
        <p:nvSpPr>
          <p:cNvPr id="3" name="Заголовок 1"/>
          <p:cNvSpPr txBox="1">
            <a:spLocks/>
          </p:cNvSpPr>
          <p:nvPr/>
        </p:nvSpPr>
        <p:spPr>
          <a:xfrm>
            <a:off x="107504" y="0"/>
            <a:ext cx="8924528" cy="960007"/>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900" b="1" dirty="0" smtClean="0">
                <a:solidFill>
                  <a:srgbClr val="000090"/>
                </a:solidFill>
                <a:latin typeface="Arial"/>
                <a:cs typeface="Arial"/>
              </a:rPr>
              <a:t>Neutrino experiments </a:t>
            </a:r>
            <a:r>
              <a:rPr lang="en-US" sz="2800" b="1" dirty="0" smtClean="0">
                <a:solidFill>
                  <a:srgbClr val="000090"/>
                </a:solidFill>
                <a:latin typeface="Arial"/>
                <a:cs typeface="Arial"/>
              </a:rPr>
              <a:t>at Kalinin NPP</a:t>
            </a:r>
          </a:p>
          <a:p>
            <a:pPr algn="r">
              <a:defRPr/>
            </a:pPr>
            <a:r>
              <a:rPr lang="en-US" sz="2100" dirty="0" smtClean="0">
                <a:solidFill>
                  <a:srgbClr val="000090"/>
                </a:solidFill>
                <a:latin typeface="Arial"/>
                <a:cs typeface="Arial"/>
              </a:rPr>
              <a:t>(</a:t>
            </a:r>
            <a:r>
              <a:rPr lang="en-US" sz="2100" dirty="0" err="1" smtClean="0">
                <a:solidFill>
                  <a:srgbClr val="000090"/>
                </a:solidFill>
                <a:latin typeface="Arial"/>
                <a:cs typeface="Arial"/>
              </a:rPr>
              <a:t>Tver</a:t>
            </a:r>
            <a:r>
              <a:rPr lang="en-US" sz="2100" dirty="0" smtClean="0">
                <a:solidFill>
                  <a:srgbClr val="000090"/>
                </a:solidFill>
                <a:latin typeface="Arial"/>
                <a:cs typeface="Arial"/>
              </a:rPr>
              <a:t> region, 285 km NW from </a:t>
            </a:r>
            <a:r>
              <a:rPr lang="en-US" sz="2100" dirty="0" err="1" smtClean="0">
                <a:solidFill>
                  <a:srgbClr val="000090"/>
                </a:solidFill>
                <a:latin typeface="Arial"/>
                <a:cs typeface="Arial"/>
              </a:rPr>
              <a:t>Dubna</a:t>
            </a:r>
            <a:r>
              <a:rPr lang="en-US" sz="2800" i="1" dirty="0" smtClean="0">
                <a:solidFill>
                  <a:srgbClr val="000090"/>
                </a:solidFill>
                <a:latin typeface="Arial"/>
                <a:cs typeface="Arial"/>
              </a:rPr>
              <a:t>)</a:t>
            </a:r>
            <a:endParaRPr lang="ru-RU" sz="2800" i="1" dirty="0">
              <a:solidFill>
                <a:srgbClr val="000090"/>
              </a:solidFill>
              <a:latin typeface="Arial"/>
              <a:cs typeface="Arial"/>
            </a:endParaRPr>
          </a:p>
        </p:txBody>
      </p:sp>
      <p:sp>
        <p:nvSpPr>
          <p:cNvPr id="5" name="Прямоугольная выноска 4"/>
          <p:cNvSpPr/>
          <p:nvPr/>
        </p:nvSpPr>
        <p:spPr>
          <a:xfrm>
            <a:off x="6327253" y="1484784"/>
            <a:ext cx="2816747" cy="674429"/>
          </a:xfrm>
          <a:prstGeom prst="wedgeRectCallout">
            <a:avLst>
              <a:gd name="adj1" fmla="val -91421"/>
              <a:gd name="adj2" fmla="val 1315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latin typeface="Arial"/>
                <a:cs typeface="Arial"/>
              </a:rPr>
              <a:t>GEMMA </a:t>
            </a:r>
          </a:p>
          <a:p>
            <a:pPr algn="ctr"/>
            <a:r>
              <a:rPr lang="en-US" sz="1600" dirty="0" smtClean="0">
                <a:solidFill>
                  <a:schemeClr val="tx1"/>
                </a:solidFill>
                <a:latin typeface="Arial"/>
                <a:cs typeface="Arial"/>
              </a:rPr>
              <a:t>(Neutrino Magnetic Moment)</a:t>
            </a:r>
            <a:endParaRPr lang="ru-RU" sz="1600" dirty="0">
              <a:solidFill>
                <a:schemeClr val="tx1"/>
              </a:solidFill>
              <a:latin typeface="Arial"/>
              <a:cs typeface="Arial"/>
            </a:endParaRPr>
          </a:p>
        </p:txBody>
      </p:sp>
      <p:sp>
        <p:nvSpPr>
          <p:cNvPr id="6" name="Прямоугольная выноска 5"/>
          <p:cNvSpPr/>
          <p:nvPr/>
        </p:nvSpPr>
        <p:spPr>
          <a:xfrm>
            <a:off x="5916706" y="4301020"/>
            <a:ext cx="3244289" cy="1097013"/>
          </a:xfrm>
          <a:prstGeom prst="wedgeRectCallout">
            <a:avLst>
              <a:gd name="adj1" fmla="val -163866"/>
              <a:gd name="adj2" fmla="val 586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latin typeface="Arial"/>
                <a:cs typeface="Arial"/>
              </a:rPr>
              <a:t>DANSS </a:t>
            </a:r>
          </a:p>
          <a:p>
            <a:pPr algn="ctr"/>
            <a:r>
              <a:rPr lang="en-US" sz="1600" dirty="0">
                <a:solidFill>
                  <a:schemeClr val="tx1"/>
                </a:solidFill>
                <a:latin typeface="Arial"/>
                <a:cs typeface="Arial"/>
              </a:rPr>
              <a:t>(reactor monitoring and search for sterile neutrino oscillations)</a:t>
            </a:r>
            <a:endParaRPr lang="ru-RU" sz="1600" dirty="0">
              <a:solidFill>
                <a:schemeClr val="tx1"/>
              </a:solidFill>
              <a:latin typeface="Arial"/>
              <a:cs typeface="Arial"/>
            </a:endParaRPr>
          </a:p>
        </p:txBody>
      </p:sp>
      <p:sp>
        <p:nvSpPr>
          <p:cNvPr id="9" name="Прямоугольная выноска 8"/>
          <p:cNvSpPr/>
          <p:nvPr/>
        </p:nvSpPr>
        <p:spPr>
          <a:xfrm>
            <a:off x="6327253" y="2798769"/>
            <a:ext cx="2816748" cy="828096"/>
          </a:xfrm>
          <a:prstGeom prst="wedgeRectCallout">
            <a:avLst>
              <a:gd name="adj1" fmla="val -118409"/>
              <a:gd name="adj2" fmla="val 592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latin typeface="Arial"/>
                <a:cs typeface="Arial"/>
                <a:sym typeface="Symbol" panose="05050102010706020507" pitchFamily="18" charset="2"/>
              </a:rPr>
              <a:t></a:t>
            </a:r>
            <a:r>
              <a:rPr lang="en-US" sz="1600" dirty="0" err="1" smtClean="0">
                <a:solidFill>
                  <a:schemeClr val="tx1"/>
                </a:solidFill>
                <a:latin typeface="Arial"/>
                <a:cs typeface="Arial"/>
              </a:rPr>
              <a:t>GeN</a:t>
            </a:r>
            <a:r>
              <a:rPr lang="en-US" sz="1600" dirty="0" smtClean="0">
                <a:solidFill>
                  <a:schemeClr val="tx1"/>
                </a:solidFill>
                <a:latin typeface="Arial"/>
                <a:cs typeface="Arial"/>
              </a:rPr>
              <a:t> </a:t>
            </a:r>
          </a:p>
          <a:p>
            <a:pPr lvl="0" algn="ctr"/>
            <a:r>
              <a:rPr lang="en-US" sz="1600" dirty="0" smtClean="0">
                <a:solidFill>
                  <a:schemeClr val="tx1"/>
                </a:solidFill>
                <a:latin typeface="Arial"/>
                <a:cs typeface="Arial"/>
              </a:rPr>
              <a:t>(Coherent </a:t>
            </a:r>
            <a:r>
              <a:rPr lang="en-US" sz="1600" dirty="0" smtClean="0">
                <a:solidFill>
                  <a:srgbClr val="000000"/>
                </a:solidFill>
                <a:latin typeface="Arial"/>
                <a:cs typeface="Arial"/>
                <a:sym typeface="Symbol" panose="05050102010706020507" pitchFamily="18" charset="2"/>
              </a:rPr>
              <a:t>-</a:t>
            </a:r>
            <a:r>
              <a:rPr lang="en-US" sz="1600" dirty="0" smtClean="0">
                <a:solidFill>
                  <a:srgbClr val="000000"/>
                </a:solidFill>
                <a:latin typeface="Arial"/>
                <a:cs typeface="Arial"/>
              </a:rPr>
              <a:t>Ge scattering</a:t>
            </a:r>
            <a:r>
              <a:rPr lang="en-US" sz="1600" dirty="0" smtClean="0">
                <a:solidFill>
                  <a:schemeClr val="tx1"/>
                </a:solidFill>
                <a:latin typeface="Arial"/>
                <a:cs typeface="Arial"/>
              </a:rPr>
              <a:t>)</a:t>
            </a:r>
            <a:endParaRPr lang="ru-RU" sz="1600" dirty="0">
              <a:solidFill>
                <a:schemeClr val="tx1"/>
              </a:solidFill>
              <a:latin typeface="Arial"/>
              <a:cs typeface="Arial"/>
            </a:endParaRPr>
          </a:p>
        </p:txBody>
      </p:sp>
      <p:sp>
        <p:nvSpPr>
          <p:cNvPr id="4" name="TextBox 3"/>
          <p:cNvSpPr txBox="1"/>
          <p:nvPr/>
        </p:nvSpPr>
        <p:spPr>
          <a:xfrm>
            <a:off x="107504" y="1065510"/>
            <a:ext cx="2878688" cy="923330"/>
          </a:xfrm>
          <a:prstGeom prst="rect">
            <a:avLst/>
          </a:prstGeom>
          <a:noFill/>
        </p:spPr>
        <p:txBody>
          <a:bodyPr wrap="none" rtlCol="0">
            <a:spAutoFit/>
          </a:bodyPr>
          <a:lstStyle/>
          <a:p>
            <a:r>
              <a:rPr lang="en-US" dirty="0" err="1" smtClean="0">
                <a:solidFill>
                  <a:schemeClr val="bg1"/>
                </a:solidFill>
              </a:rPr>
              <a:t>Pressurised</a:t>
            </a:r>
            <a:r>
              <a:rPr lang="en-US" dirty="0" smtClean="0">
                <a:solidFill>
                  <a:schemeClr val="bg1"/>
                </a:solidFill>
              </a:rPr>
              <a:t> water reactor;</a:t>
            </a:r>
          </a:p>
          <a:p>
            <a:r>
              <a:rPr lang="en-US" dirty="0" err="1" smtClean="0">
                <a:solidFill>
                  <a:schemeClr val="bg1"/>
                </a:solidFill>
              </a:rPr>
              <a:t>Termal</a:t>
            </a:r>
            <a:r>
              <a:rPr lang="en-US" dirty="0" smtClean="0">
                <a:solidFill>
                  <a:schemeClr val="bg1"/>
                </a:solidFill>
              </a:rPr>
              <a:t> power 3 100 MW;</a:t>
            </a:r>
          </a:p>
          <a:p>
            <a:r>
              <a:rPr lang="en-US" dirty="0" smtClean="0">
                <a:solidFill>
                  <a:schemeClr val="bg1"/>
                </a:solidFill>
              </a:rPr>
              <a:t>Neutrino flux ~ 6 10</a:t>
            </a:r>
            <a:r>
              <a:rPr lang="en-US" baseline="30000" dirty="0" smtClean="0">
                <a:solidFill>
                  <a:schemeClr val="bg1"/>
                </a:solidFill>
              </a:rPr>
              <a:t>20</a:t>
            </a:r>
            <a:r>
              <a:rPr lang="en-US" dirty="0" smtClean="0">
                <a:solidFill>
                  <a:schemeClr val="bg1"/>
                </a:solidFill>
              </a:rPr>
              <a:t> </a:t>
            </a:r>
            <a:r>
              <a:rPr lang="en-US" dirty="0" err="1" smtClean="0">
                <a:solidFill>
                  <a:schemeClr val="bg1"/>
                </a:solidFill>
              </a:rPr>
              <a:t>ν</a:t>
            </a:r>
            <a:r>
              <a:rPr lang="en-US" baseline="-25000" dirty="0" err="1" smtClean="0">
                <a:solidFill>
                  <a:schemeClr val="bg1"/>
                </a:solidFill>
              </a:rPr>
              <a:t>e</a:t>
            </a:r>
            <a:endParaRPr lang="en-US" dirty="0">
              <a:solidFill>
                <a:schemeClr val="bg1"/>
              </a:solidFill>
            </a:endParaRPr>
          </a:p>
        </p:txBody>
      </p:sp>
    </p:spTree>
    <p:extLst>
      <p:ext uri="{BB962C8B-B14F-4D97-AF65-F5344CB8AC3E}">
        <p14:creationId xmlns:p14="http://schemas.microsoft.com/office/powerpoint/2010/main" val="278412130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1071231"/>
            <a:ext cx="3325377" cy="3581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Espace réservé du contenu 2"/>
          <p:cNvSpPr txBox="1">
            <a:spLocks/>
          </p:cNvSpPr>
          <p:nvPr/>
        </p:nvSpPr>
        <p:spPr bwMode="auto">
          <a:xfrm>
            <a:off x="3413685" y="1104023"/>
            <a:ext cx="5705288" cy="3405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baseline="0">
                <a:solidFill>
                  <a:schemeClr val="tx1"/>
                </a:solidFill>
                <a:latin typeface="Calibri" pitchFamily="34" charset="0"/>
                <a:ea typeface="+mn-ea"/>
                <a:cs typeface="Calibri" pitchFamily="34" charset="0"/>
              </a:defRPr>
            </a:lvl1pPr>
            <a:lvl2pPr marL="742950" indent="-285750" algn="l" rtl="0" eaLnBrk="1" fontAlgn="base" hangingPunct="1">
              <a:spcBef>
                <a:spcPct val="20000"/>
              </a:spcBef>
              <a:spcAft>
                <a:spcPct val="0"/>
              </a:spcAft>
              <a:buChar char="–"/>
              <a:defRPr sz="2000">
                <a:solidFill>
                  <a:schemeClr val="tx1"/>
                </a:solidFill>
                <a:latin typeface="Calibri" pitchFamily="34" charset="0"/>
                <a:cs typeface="Calibri" pitchFamily="34" charset="0"/>
              </a:defRPr>
            </a:lvl2pPr>
            <a:lvl3pPr marL="1143000" indent="-228600" algn="l" rtl="0" eaLnBrk="1" fontAlgn="base" hangingPunct="1">
              <a:spcBef>
                <a:spcPct val="20000"/>
              </a:spcBef>
              <a:spcAft>
                <a:spcPct val="0"/>
              </a:spcAft>
              <a:buChar char="•"/>
              <a:defRPr sz="1600">
                <a:solidFill>
                  <a:schemeClr val="tx1"/>
                </a:solidFill>
                <a:latin typeface="Calibri" pitchFamily="34" charset="0"/>
                <a:cs typeface="Calibri" pitchFamily="34" charset="0"/>
              </a:defRPr>
            </a:lvl3pPr>
            <a:lvl4pPr marL="1600200" indent="-228600" algn="l" rtl="0" eaLnBrk="1" fontAlgn="base" hangingPunct="1">
              <a:spcBef>
                <a:spcPct val="20000"/>
              </a:spcBef>
              <a:spcAft>
                <a:spcPct val="0"/>
              </a:spcAft>
              <a:buChar char="–"/>
              <a:defRPr sz="1400">
                <a:solidFill>
                  <a:schemeClr val="tx1"/>
                </a:solidFill>
                <a:latin typeface="Calibri" pitchFamily="34" charset="0"/>
                <a:cs typeface="Calibri" pitchFamily="34" charset="0"/>
              </a:defRPr>
            </a:lvl4pPr>
            <a:lvl5pPr marL="2057400" indent="-228600" algn="l" rtl="0" eaLnBrk="1" fontAlgn="base" hangingPunct="1">
              <a:spcBef>
                <a:spcPct val="20000"/>
              </a:spcBef>
              <a:spcAft>
                <a:spcPct val="0"/>
              </a:spcAft>
              <a:buChar char="»"/>
              <a:defRPr sz="1200">
                <a:solidFill>
                  <a:schemeClr val="tx1"/>
                </a:solidFill>
                <a:latin typeface="Calibri" pitchFamily="34" charset="0"/>
                <a:cs typeface="Calibri"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eaLnBrk="0" hangingPunct="0">
              <a:defRPr/>
            </a:pPr>
            <a:r>
              <a:rPr lang="fr-FR" sz="1800" kern="0" dirty="0" smtClean="0">
                <a:solidFill>
                  <a:srgbClr val="000090"/>
                </a:solidFill>
                <a:latin typeface="Arial"/>
                <a:cs typeface="Arial"/>
              </a:rPr>
              <a:t>Segmented "XY" plastic scintillator  (1 m</a:t>
            </a:r>
            <a:r>
              <a:rPr lang="fr-FR" sz="1800" kern="0" baseline="30000" dirty="0" smtClean="0">
                <a:solidFill>
                  <a:srgbClr val="000090"/>
                </a:solidFill>
                <a:latin typeface="Arial"/>
                <a:cs typeface="Arial"/>
              </a:rPr>
              <a:t>3</a:t>
            </a:r>
            <a:r>
              <a:rPr lang="fr-FR" sz="1800" kern="0" dirty="0" smtClean="0">
                <a:solidFill>
                  <a:srgbClr val="000090"/>
                </a:solidFill>
                <a:latin typeface="Arial"/>
                <a:cs typeface="Arial"/>
              </a:rPr>
              <a:t> </a:t>
            </a:r>
            <a:r>
              <a:rPr lang="ru-RU" sz="1800" kern="0" dirty="0" smtClean="0">
                <a:solidFill>
                  <a:srgbClr val="000090"/>
                </a:solidFill>
                <a:latin typeface="Arial"/>
                <a:cs typeface="Arial"/>
              </a:rPr>
              <a:t>=1</a:t>
            </a:r>
            <a:r>
              <a:rPr lang="en-US" sz="1800" kern="0" dirty="0" smtClean="0">
                <a:solidFill>
                  <a:srgbClr val="000090"/>
                </a:solidFill>
                <a:latin typeface="Arial"/>
                <a:cs typeface="Arial"/>
              </a:rPr>
              <a:t>.1 </a:t>
            </a:r>
            <a:r>
              <a:rPr lang="en-US" sz="1800" kern="0" dirty="0" err="1" smtClean="0">
                <a:solidFill>
                  <a:srgbClr val="000090"/>
                </a:solidFill>
                <a:latin typeface="Arial"/>
                <a:cs typeface="Arial"/>
              </a:rPr>
              <a:t>tn</a:t>
            </a:r>
            <a:r>
              <a:rPr lang="fr-FR" sz="1800" kern="0" dirty="0" smtClean="0">
                <a:solidFill>
                  <a:srgbClr val="000090"/>
                </a:solidFill>
                <a:latin typeface="Arial"/>
                <a:cs typeface="Arial"/>
              </a:rPr>
              <a:t>) close to the core of the Kalinin </a:t>
            </a:r>
            <a:r>
              <a:rPr lang="fr-FR" sz="1800" kern="0" dirty="0">
                <a:solidFill>
                  <a:srgbClr val="000090"/>
                </a:solidFill>
                <a:latin typeface="Arial"/>
                <a:cs typeface="Arial"/>
              </a:rPr>
              <a:t>NPP </a:t>
            </a:r>
            <a:r>
              <a:rPr lang="fr-FR" sz="1800" kern="0" dirty="0" err="1" smtClean="0">
                <a:solidFill>
                  <a:srgbClr val="000090"/>
                </a:solidFill>
                <a:latin typeface="Arial"/>
                <a:cs typeface="Arial"/>
              </a:rPr>
              <a:t>reactor</a:t>
            </a:r>
            <a:r>
              <a:rPr lang="fr-FR" sz="1800" kern="0" dirty="0" smtClean="0">
                <a:solidFill>
                  <a:srgbClr val="000090"/>
                </a:solidFill>
                <a:latin typeface="Arial"/>
                <a:cs typeface="Arial"/>
              </a:rPr>
              <a:t> </a:t>
            </a:r>
            <a:r>
              <a:rPr lang="ru-RU" sz="1800" kern="0" dirty="0">
                <a:solidFill>
                  <a:srgbClr val="000090"/>
                </a:solidFill>
                <a:latin typeface="Arial"/>
                <a:cs typeface="Arial"/>
              </a:rPr>
              <a:t>№</a:t>
            </a:r>
            <a:r>
              <a:rPr lang="fr-FR" sz="1800" kern="0" dirty="0" smtClean="0">
                <a:solidFill>
                  <a:srgbClr val="000090"/>
                </a:solidFill>
                <a:latin typeface="Arial"/>
                <a:cs typeface="Arial"/>
              </a:rPr>
              <a:t>4</a:t>
            </a:r>
          </a:p>
          <a:p>
            <a:pPr eaLnBrk="0" hangingPunct="0">
              <a:defRPr/>
            </a:pPr>
            <a:r>
              <a:rPr lang="fr-FR" sz="1800" kern="0" dirty="0" smtClean="0">
                <a:solidFill>
                  <a:srgbClr val="000090"/>
                </a:solidFill>
                <a:latin typeface="Arial"/>
                <a:cs typeface="Arial"/>
              </a:rPr>
              <a:t>Overburden 50 m w.e. (reactor cauldron, cooling pond, concrete)</a:t>
            </a:r>
          </a:p>
          <a:p>
            <a:pPr eaLnBrk="0" hangingPunct="0">
              <a:defRPr/>
            </a:pPr>
            <a:r>
              <a:rPr lang="fr-FR" sz="1800" kern="0" dirty="0" smtClean="0">
                <a:solidFill>
                  <a:srgbClr val="000090"/>
                </a:solidFill>
                <a:latin typeface="Arial"/>
                <a:cs typeface="Arial"/>
              </a:rPr>
              <a:t>3D-information about each event</a:t>
            </a:r>
          </a:p>
          <a:p>
            <a:pPr eaLnBrk="0" hangingPunct="0">
              <a:defRPr/>
            </a:pPr>
            <a:r>
              <a:rPr lang="fr-FR" sz="1800" kern="0" dirty="0">
                <a:solidFill>
                  <a:srgbClr val="000090"/>
                </a:solidFill>
                <a:latin typeface="Arial"/>
                <a:cs typeface="Arial"/>
              </a:rPr>
              <a:t>IBD count rate   / day;    </a:t>
            </a:r>
            <a:r>
              <a:rPr lang="fr-FR" sz="1800" kern="0" dirty="0" smtClean="0">
                <a:solidFill>
                  <a:srgbClr val="000090"/>
                </a:solidFill>
                <a:latin typeface="Arial"/>
                <a:cs typeface="Arial"/>
              </a:rPr>
              <a:t>Signal / BG ≥ 100</a:t>
            </a:r>
            <a:endParaRPr lang="fr-FR" sz="1800" kern="0" dirty="0">
              <a:solidFill>
                <a:srgbClr val="000090"/>
              </a:solidFill>
              <a:latin typeface="Arial"/>
              <a:cs typeface="Arial"/>
            </a:endParaRPr>
          </a:p>
          <a:p>
            <a:pPr eaLnBrk="0" hangingPunct="0">
              <a:defRPr/>
            </a:pPr>
            <a:r>
              <a:rPr lang="fr-FR" sz="1800" kern="0" dirty="0" smtClean="0">
                <a:solidFill>
                  <a:srgbClr val="000090"/>
                </a:solidFill>
                <a:latin typeface="Arial"/>
                <a:cs typeface="Arial"/>
              </a:rPr>
              <a:t>Lifting platform =&gt;  distance </a:t>
            </a:r>
            <a:r>
              <a:rPr lang="fr-FR" sz="1800" kern="0" dirty="0">
                <a:solidFill>
                  <a:srgbClr val="000090"/>
                </a:solidFill>
                <a:latin typeface="Arial"/>
                <a:cs typeface="Arial"/>
              </a:rPr>
              <a:t>variable </a:t>
            </a:r>
            <a:r>
              <a:rPr lang="fr-FR" sz="1800" kern="0" dirty="0" smtClean="0">
                <a:solidFill>
                  <a:srgbClr val="000090"/>
                </a:solidFill>
                <a:latin typeface="Arial"/>
                <a:cs typeface="Arial"/>
              </a:rPr>
              <a:t>on-line          </a:t>
            </a:r>
            <a:r>
              <a:rPr lang="en-US" sz="1800" kern="0" dirty="0" smtClean="0">
                <a:solidFill>
                  <a:srgbClr val="000090"/>
                </a:solidFill>
                <a:latin typeface="Arial"/>
                <a:cs typeface="Arial"/>
              </a:rPr>
              <a:t>(</a:t>
            </a:r>
            <a:r>
              <a:rPr lang="fr-FR" sz="1800" kern="0" dirty="0" smtClean="0">
                <a:solidFill>
                  <a:srgbClr val="000090"/>
                </a:solidFill>
                <a:latin typeface="Arial"/>
                <a:cs typeface="Arial"/>
              </a:rPr>
              <a:t>L ≈ </a:t>
            </a:r>
            <a:r>
              <a:rPr lang="ru-RU" sz="1800" kern="0" dirty="0" smtClean="0">
                <a:solidFill>
                  <a:srgbClr val="000090"/>
                </a:solidFill>
                <a:latin typeface="Arial"/>
                <a:cs typeface="Arial"/>
              </a:rPr>
              <a:t>10</a:t>
            </a:r>
            <a:r>
              <a:rPr lang="en-US" sz="1800" kern="0" dirty="0" smtClean="0">
                <a:solidFill>
                  <a:srgbClr val="000090"/>
                </a:solidFill>
                <a:latin typeface="Arial"/>
                <a:cs typeface="Arial"/>
              </a:rPr>
              <a:t>.7</a:t>
            </a:r>
            <a:r>
              <a:rPr lang="ru-RU" sz="1800" kern="0" dirty="0" smtClean="0">
                <a:solidFill>
                  <a:srgbClr val="000090"/>
                </a:solidFill>
                <a:latin typeface="Arial"/>
                <a:cs typeface="Arial"/>
              </a:rPr>
              <a:t>-</a:t>
            </a:r>
            <a:r>
              <a:rPr lang="fr-FR" sz="1800" kern="0" dirty="0" smtClean="0">
                <a:solidFill>
                  <a:srgbClr val="000090"/>
                </a:solidFill>
                <a:latin typeface="Arial"/>
                <a:cs typeface="Arial"/>
              </a:rPr>
              <a:t>12.7 m)</a:t>
            </a:r>
          </a:p>
          <a:p>
            <a:pPr eaLnBrk="0" hangingPunct="0">
              <a:defRPr/>
            </a:pPr>
            <a:r>
              <a:rPr lang="fr-FR" sz="1800" kern="0" dirty="0" smtClean="0">
                <a:solidFill>
                  <a:srgbClr val="000090"/>
                </a:solidFill>
                <a:latin typeface="Arial"/>
                <a:cs typeface="Arial"/>
              </a:rPr>
              <a:t>Status: data taking</a:t>
            </a:r>
          </a:p>
        </p:txBody>
      </p:sp>
      <p:sp>
        <p:nvSpPr>
          <p:cNvPr id="10" name="Прямоугольная выноска 9"/>
          <p:cNvSpPr/>
          <p:nvPr/>
        </p:nvSpPr>
        <p:spPr>
          <a:xfrm>
            <a:off x="-36512" y="2495709"/>
            <a:ext cx="1009528" cy="573251"/>
          </a:xfrm>
          <a:prstGeom prst="wedgeRectCallout">
            <a:avLst>
              <a:gd name="adj1" fmla="val 108920"/>
              <a:gd name="adj2" fmla="val 85143"/>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prstClr val="white"/>
                </a:solidFill>
              </a:rPr>
              <a:t>Reactor core</a:t>
            </a:r>
            <a:endParaRPr lang="ru-RU" sz="1600" b="1" dirty="0">
              <a:solidFill>
                <a:prstClr val="white"/>
              </a:solidFill>
            </a:endParaRPr>
          </a:p>
        </p:txBody>
      </p:sp>
      <p:sp>
        <p:nvSpPr>
          <p:cNvPr id="22" name="Прямоугольная выноска 21"/>
          <p:cNvSpPr/>
          <p:nvPr/>
        </p:nvSpPr>
        <p:spPr>
          <a:xfrm>
            <a:off x="85549" y="3861048"/>
            <a:ext cx="958059" cy="350143"/>
          </a:xfrm>
          <a:prstGeom prst="wedgeRectCallout">
            <a:avLst>
              <a:gd name="adj1" fmla="val 105873"/>
              <a:gd name="adj2" fmla="val -183142"/>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prstClr val="white"/>
                </a:solidFill>
              </a:rPr>
              <a:t>DANSS</a:t>
            </a:r>
            <a:endParaRPr lang="ru-RU" sz="1600" b="1" dirty="0">
              <a:solidFill>
                <a:prstClr val="white"/>
              </a:solidFill>
            </a:endParaRPr>
          </a:p>
        </p:txBody>
      </p:sp>
      <p:sp>
        <p:nvSpPr>
          <p:cNvPr id="5" name="Прямоугольник 4"/>
          <p:cNvSpPr/>
          <p:nvPr/>
        </p:nvSpPr>
        <p:spPr>
          <a:xfrm>
            <a:off x="-1015" y="25189"/>
            <a:ext cx="9144000" cy="1077218"/>
          </a:xfrm>
          <a:prstGeom prst="rect">
            <a:avLst/>
          </a:prstGeom>
        </p:spPr>
        <p:txBody>
          <a:bodyPr wrap="square">
            <a:spAutoFit/>
          </a:bodyPr>
          <a:lstStyle/>
          <a:p>
            <a:pPr lvl="0" algn="ctr">
              <a:defRPr/>
            </a:pPr>
            <a:r>
              <a:rPr kumimoji="0" lang="en-US" sz="2800" b="1" u="none" strike="noStrike" kern="0" cap="none" spc="0" normalizeH="0" baseline="0" noProof="0" dirty="0" smtClean="0">
                <a:ln>
                  <a:noFill/>
                </a:ln>
                <a:solidFill>
                  <a:srgbClr val="000090"/>
                </a:solidFill>
                <a:uLnTx/>
                <a:uFillTx/>
                <a:latin typeface="Arial"/>
                <a:cs typeface="Arial"/>
              </a:rPr>
              <a:t>DANSS </a:t>
            </a:r>
          </a:p>
          <a:p>
            <a:pPr lvl="0" algn="ctr">
              <a:defRPr/>
            </a:pPr>
            <a:r>
              <a:rPr kumimoji="0" lang="en-US" b="1" u="none" strike="noStrike" kern="0" cap="none" spc="0" normalizeH="0" baseline="0" noProof="0" dirty="0" smtClean="0">
                <a:ln>
                  <a:noFill/>
                </a:ln>
                <a:solidFill>
                  <a:srgbClr val="000090"/>
                </a:solidFill>
                <a:uLnTx/>
                <a:uFillTx/>
                <a:latin typeface="Arial"/>
                <a:cs typeface="Arial"/>
              </a:rPr>
              <a:t>Detector of </a:t>
            </a:r>
            <a:r>
              <a:rPr kumimoji="0" lang="en-US" b="1" u="none" strike="noStrike" kern="0" cap="none" spc="0" normalizeH="0" baseline="0" noProof="0" dirty="0" err="1" smtClean="0">
                <a:ln>
                  <a:noFill/>
                </a:ln>
                <a:solidFill>
                  <a:srgbClr val="000090"/>
                </a:solidFill>
                <a:uLnTx/>
                <a:uFillTx/>
                <a:latin typeface="Arial"/>
                <a:cs typeface="Arial"/>
              </a:rPr>
              <a:t>AntiNeutrino</a:t>
            </a:r>
            <a:r>
              <a:rPr kumimoji="0" lang="en-US" b="1" u="none" strike="noStrike" kern="0" cap="none" spc="0" normalizeH="0" baseline="0" noProof="0" dirty="0" smtClean="0">
                <a:ln>
                  <a:noFill/>
                </a:ln>
                <a:solidFill>
                  <a:srgbClr val="000090"/>
                </a:solidFill>
                <a:uLnTx/>
                <a:uFillTx/>
                <a:latin typeface="Arial"/>
                <a:cs typeface="Arial"/>
              </a:rPr>
              <a:t> based on Solid state Scintillator</a:t>
            </a:r>
            <a:endParaRPr kumimoji="0" lang="ru-RU" b="1" u="none" strike="noStrike" kern="0" cap="none" spc="0" normalizeH="0" baseline="0" noProof="0" dirty="0" smtClean="0">
              <a:ln>
                <a:noFill/>
              </a:ln>
              <a:solidFill>
                <a:srgbClr val="000090"/>
              </a:solidFill>
              <a:uLnTx/>
              <a:uFillTx/>
              <a:latin typeface="Arial"/>
              <a:cs typeface="Arial"/>
            </a:endParaRPr>
          </a:p>
          <a:p>
            <a:pPr lvl="0" algn="ctr">
              <a:defRPr/>
            </a:pPr>
            <a:r>
              <a:rPr lang="en-US" kern="0" dirty="0" smtClean="0">
                <a:solidFill>
                  <a:srgbClr val="000090"/>
                </a:solidFill>
                <a:latin typeface="Arial"/>
                <a:cs typeface="Arial"/>
              </a:rPr>
              <a:t>Reactor </a:t>
            </a:r>
            <a:r>
              <a:rPr lang="en-US" kern="0" dirty="0">
                <a:solidFill>
                  <a:srgbClr val="000090"/>
                </a:solidFill>
                <a:latin typeface="Arial"/>
                <a:cs typeface="Arial"/>
              </a:rPr>
              <a:t>monitoring and search for </a:t>
            </a:r>
            <a:r>
              <a:rPr lang="en-US" kern="0" dirty="0" smtClean="0">
                <a:solidFill>
                  <a:srgbClr val="000090"/>
                </a:solidFill>
                <a:latin typeface="Arial"/>
                <a:cs typeface="Arial"/>
              </a:rPr>
              <a:t>short-range </a:t>
            </a:r>
            <a:r>
              <a:rPr lang="en-US" kern="0" dirty="0">
                <a:solidFill>
                  <a:srgbClr val="000090"/>
                </a:solidFill>
                <a:latin typeface="Arial"/>
                <a:cs typeface="Arial"/>
              </a:rPr>
              <a:t>neutrino oscillations    </a:t>
            </a:r>
            <a:endParaRPr lang="en-US" kern="0" dirty="0" smtClean="0">
              <a:solidFill>
                <a:srgbClr val="000090"/>
              </a:solidFill>
              <a:latin typeface="Arial"/>
              <a:cs typeface="Arial"/>
            </a:endParaRPr>
          </a:p>
        </p:txBody>
      </p:sp>
      <p:pic>
        <p:nvPicPr>
          <p:cNvPr id="11" name="Рисунок 10"/>
          <p:cNvPicPr>
            <a:picLocks noChangeAspect="1"/>
          </p:cNvPicPr>
          <p:nvPr/>
        </p:nvPicPr>
        <p:blipFill>
          <a:blip r:embed="rId4"/>
          <a:stretch>
            <a:fillRect/>
          </a:stretch>
        </p:blipFill>
        <p:spPr>
          <a:xfrm>
            <a:off x="2017730" y="4753734"/>
            <a:ext cx="1703988" cy="1979300"/>
          </a:xfrm>
          <a:prstGeom prst="rect">
            <a:avLst/>
          </a:prstGeom>
        </p:spPr>
      </p:pic>
      <p:pic>
        <p:nvPicPr>
          <p:cNvPr id="12" name="Рисунок 11"/>
          <p:cNvPicPr>
            <a:picLocks noChangeAspect="1"/>
          </p:cNvPicPr>
          <p:nvPr/>
        </p:nvPicPr>
        <p:blipFill>
          <a:blip r:embed="rId5"/>
          <a:stretch>
            <a:fillRect/>
          </a:stretch>
        </p:blipFill>
        <p:spPr>
          <a:xfrm>
            <a:off x="259332" y="4753760"/>
            <a:ext cx="1710119" cy="1986422"/>
          </a:xfrm>
          <a:prstGeom prst="rect">
            <a:avLst/>
          </a:prstGeom>
        </p:spPr>
      </p:pic>
      <p:pic>
        <p:nvPicPr>
          <p:cNvPr id="14" name="Рисунок 13"/>
          <p:cNvPicPr>
            <a:picLocks noChangeAspect="1"/>
          </p:cNvPicPr>
          <p:nvPr/>
        </p:nvPicPr>
        <p:blipFill>
          <a:blip r:embed="rId6"/>
          <a:stretch>
            <a:fillRect/>
          </a:stretch>
        </p:blipFill>
        <p:spPr>
          <a:xfrm>
            <a:off x="1917340" y="5716716"/>
            <a:ext cx="176649" cy="611140"/>
          </a:xfrm>
          <a:prstGeom prst="rect">
            <a:avLst/>
          </a:prstGeom>
        </p:spPr>
      </p:pic>
      <p:pic>
        <p:nvPicPr>
          <p:cNvPr id="16" name="Рисунок 15"/>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693869" y="4270588"/>
            <a:ext cx="3449116" cy="2587411"/>
          </a:xfrm>
          <a:prstGeom prst="rect">
            <a:avLst/>
          </a:prstGeom>
        </p:spPr>
      </p:pic>
      <p:sp>
        <p:nvSpPr>
          <p:cNvPr id="2" name="Прямоугольник 1"/>
          <p:cNvSpPr/>
          <p:nvPr/>
        </p:nvSpPr>
        <p:spPr>
          <a:xfrm>
            <a:off x="1591866" y="3251597"/>
            <a:ext cx="73818" cy="70247"/>
          </a:xfrm>
          <a:prstGeom prst="rect">
            <a:avLst/>
          </a:prstGeom>
          <a:solidFill>
            <a:srgbClr val="FF33CC"/>
          </a:solidFill>
          <a:ln w="3175">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23157169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1"/>
          <p:cNvSpPr txBox="1">
            <a:spLocks/>
          </p:cNvSpPr>
          <p:nvPr/>
        </p:nvSpPr>
        <p:spPr>
          <a:xfrm>
            <a:off x="2411760" y="8552"/>
            <a:ext cx="5007882" cy="598294"/>
          </a:xfrm>
          <a:prstGeom prst="rect">
            <a:avLst/>
          </a:prstGeom>
          <a:noFill/>
        </p:spPr>
        <p:txBody>
          <a:bodyPr/>
          <a:lstStyle>
            <a:lvl1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a:lstStyle>
          <a:p>
            <a:r>
              <a:rPr lang="en-US" sz="2800" b="1" dirty="0" smtClean="0">
                <a:solidFill>
                  <a:srgbClr val="000090"/>
                </a:solidFill>
              </a:rPr>
              <a:t>Booster &amp; </a:t>
            </a:r>
            <a:r>
              <a:rPr lang="en-US" sz="2800" b="1" dirty="0" err="1" smtClean="0">
                <a:solidFill>
                  <a:srgbClr val="000090"/>
                </a:solidFill>
              </a:rPr>
              <a:t>Nuclotron</a:t>
            </a:r>
            <a:endParaRPr lang="en-US" sz="2800" b="1" dirty="0">
              <a:solidFill>
                <a:srgbClr val="000090"/>
              </a:solidFill>
            </a:endParaRPr>
          </a:p>
        </p:txBody>
      </p:sp>
      <p:sp>
        <p:nvSpPr>
          <p:cNvPr id="2" name="Rectangle 1"/>
          <p:cNvSpPr/>
          <p:nvPr/>
        </p:nvSpPr>
        <p:spPr>
          <a:xfrm>
            <a:off x="3635896" y="548680"/>
            <a:ext cx="5508104" cy="2677656"/>
          </a:xfrm>
          <a:prstGeom prst="rect">
            <a:avLst/>
          </a:prstGeom>
        </p:spPr>
        <p:txBody>
          <a:bodyPr wrap="square">
            <a:spAutoFit/>
          </a:bodyPr>
          <a:lstStyle/>
          <a:p>
            <a:r>
              <a:rPr lang="en-US" sz="1400" b="1" dirty="0" err="1" smtClean="0">
                <a:solidFill>
                  <a:srgbClr val="000090"/>
                </a:solidFill>
              </a:rPr>
              <a:t>Nuclotron</a:t>
            </a:r>
            <a:r>
              <a:rPr lang="en-US" sz="1400" dirty="0">
                <a:solidFill>
                  <a:srgbClr val="000090"/>
                </a:solidFill>
              </a:rPr>
              <a:t> </a:t>
            </a:r>
            <a:r>
              <a:rPr lang="en-US" sz="1400" dirty="0" smtClean="0">
                <a:solidFill>
                  <a:srgbClr val="000090"/>
                </a:solidFill>
              </a:rPr>
              <a:t>- SC synchrotron </a:t>
            </a:r>
            <a:r>
              <a:rPr lang="en-US" sz="1400" dirty="0">
                <a:solidFill>
                  <a:srgbClr val="000090"/>
                </a:solidFill>
              </a:rPr>
              <a:t>for acceleration of light and heavy </a:t>
            </a:r>
            <a:r>
              <a:rPr lang="en-US" sz="1400" dirty="0" smtClean="0">
                <a:solidFill>
                  <a:srgbClr val="000090"/>
                </a:solidFill>
              </a:rPr>
              <a:t>ions, allows to study </a:t>
            </a:r>
            <a:r>
              <a:rPr lang="en-US" sz="1400" dirty="0">
                <a:solidFill>
                  <a:srgbClr val="000090"/>
                </a:solidFill>
              </a:rPr>
              <a:t>of </a:t>
            </a:r>
            <a:r>
              <a:rPr lang="en-US" sz="1400" dirty="0" err="1">
                <a:solidFill>
                  <a:srgbClr val="000090"/>
                </a:solidFill>
              </a:rPr>
              <a:t>relativisric</a:t>
            </a:r>
            <a:r>
              <a:rPr lang="en-US" sz="1400" dirty="0">
                <a:solidFill>
                  <a:srgbClr val="000090"/>
                </a:solidFill>
              </a:rPr>
              <a:t> nuclear collisions at A=1-</a:t>
            </a:r>
            <a:r>
              <a:rPr lang="en-US" sz="1400" dirty="0" smtClean="0">
                <a:solidFill>
                  <a:srgbClr val="000090"/>
                </a:solidFill>
              </a:rPr>
              <a:t>197; </a:t>
            </a:r>
          </a:p>
          <a:p>
            <a:r>
              <a:rPr lang="en-US" sz="1400" dirty="0" smtClean="0">
                <a:solidFill>
                  <a:srgbClr val="000090"/>
                </a:solidFill>
              </a:rPr>
              <a:t>put in </a:t>
            </a:r>
            <a:r>
              <a:rPr lang="en-US" sz="1400" dirty="0">
                <a:solidFill>
                  <a:srgbClr val="000090"/>
                </a:solidFill>
              </a:rPr>
              <a:t>operation -</a:t>
            </a:r>
            <a:r>
              <a:rPr lang="en-US" sz="1400" dirty="0" smtClean="0">
                <a:solidFill>
                  <a:srgbClr val="000090"/>
                </a:solidFill>
              </a:rPr>
              <a:t> </a:t>
            </a:r>
            <a:r>
              <a:rPr lang="en-US" sz="1400" dirty="0">
                <a:solidFill>
                  <a:srgbClr val="000090"/>
                </a:solidFill>
              </a:rPr>
              <a:t>1993, (modernized in 2010-2015)</a:t>
            </a:r>
            <a:endParaRPr lang="en-US" sz="1400" dirty="0" smtClean="0">
              <a:solidFill>
                <a:srgbClr val="000090"/>
              </a:solidFill>
            </a:endParaRPr>
          </a:p>
          <a:p>
            <a:endParaRPr lang="en-US" sz="1400" dirty="0" smtClean="0">
              <a:solidFill>
                <a:srgbClr val="000090"/>
              </a:solidFill>
            </a:endParaRPr>
          </a:p>
          <a:p>
            <a:r>
              <a:rPr lang="en-US" sz="1400" dirty="0" smtClean="0">
                <a:solidFill>
                  <a:srgbClr val="000090"/>
                </a:solidFill>
              </a:rPr>
              <a:t>Available researches: </a:t>
            </a:r>
          </a:p>
          <a:p>
            <a:r>
              <a:rPr lang="en-US" sz="1400" b="1" dirty="0" smtClean="0">
                <a:solidFill>
                  <a:srgbClr val="000090"/>
                </a:solidFill>
              </a:rPr>
              <a:t>internal target </a:t>
            </a:r>
            <a:r>
              <a:rPr lang="en-US" sz="1400" dirty="0" smtClean="0">
                <a:solidFill>
                  <a:srgbClr val="000090"/>
                </a:solidFill>
              </a:rPr>
              <a:t>- polarization phenomena, study of few-body system, search for eta-</a:t>
            </a:r>
            <a:r>
              <a:rPr lang="en-US" sz="1400" dirty="0" err="1" smtClean="0">
                <a:solidFill>
                  <a:srgbClr val="000090"/>
                </a:solidFill>
              </a:rPr>
              <a:t>mesic</a:t>
            </a:r>
            <a:r>
              <a:rPr lang="en-US" sz="1400" dirty="0" smtClean="0">
                <a:solidFill>
                  <a:srgbClr val="000090"/>
                </a:solidFill>
              </a:rPr>
              <a:t> nuclei;</a:t>
            </a:r>
          </a:p>
          <a:p>
            <a:r>
              <a:rPr lang="en-US" sz="1400" b="1" dirty="0" smtClean="0">
                <a:solidFill>
                  <a:srgbClr val="000090"/>
                </a:solidFill>
              </a:rPr>
              <a:t>extracted beam area </a:t>
            </a:r>
            <a:r>
              <a:rPr lang="mr-IN" sz="1400" dirty="0" smtClean="0">
                <a:solidFill>
                  <a:srgbClr val="000090"/>
                </a:solidFill>
              </a:rPr>
              <a:t>–</a:t>
            </a:r>
            <a:r>
              <a:rPr lang="en-US" sz="1400" dirty="0" smtClean="0">
                <a:solidFill>
                  <a:srgbClr val="000090"/>
                </a:solidFill>
              </a:rPr>
              <a:t> search and investigation of phase transitions and critical phenomena of nuclear matter under extremely high baryonic density; search of </a:t>
            </a:r>
            <a:r>
              <a:rPr lang="en-US" sz="1400" dirty="0" err="1" smtClean="0">
                <a:solidFill>
                  <a:srgbClr val="000090"/>
                </a:solidFill>
              </a:rPr>
              <a:t>hypernuclei</a:t>
            </a:r>
            <a:r>
              <a:rPr lang="en-US" sz="1400" dirty="0" smtClean="0">
                <a:solidFill>
                  <a:srgbClr val="000090"/>
                </a:solidFill>
              </a:rPr>
              <a:t>, strangeness of nuclear matter; study of spin effects and polarization phenomena.</a:t>
            </a:r>
          </a:p>
        </p:txBody>
      </p:sp>
      <p:pic>
        <p:nvPicPr>
          <p:cNvPr id="57" name="Рисунок 10" descr="Nuclotron_tunnel_2010.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90893" y="620688"/>
            <a:ext cx="3472995" cy="26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Изображение 28"/>
          <p:cNvPicPr>
            <a:picLocks noChangeAspect="1"/>
          </p:cNvPicPr>
          <p:nvPr/>
        </p:nvPicPr>
        <p:blipFill rotWithShape="1">
          <a:blip r:embed="rId3">
            <a:extLst>
              <a:ext uri="{28A0092B-C50C-407E-A947-70E740481C1C}">
                <a14:useLocalDpi xmlns:a14="http://schemas.microsoft.com/office/drawing/2010/main" val="0"/>
              </a:ext>
            </a:extLst>
          </a:blip>
          <a:srcRect r="9290"/>
          <a:stretch/>
        </p:blipFill>
        <p:spPr bwMode="auto">
          <a:xfrm>
            <a:off x="5678988" y="3068960"/>
            <a:ext cx="3465012" cy="23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010627" y="5155490"/>
            <a:ext cx="2121093" cy="307777"/>
          </a:xfrm>
          <a:prstGeom prst="rect">
            <a:avLst/>
          </a:prstGeom>
          <a:noFill/>
        </p:spPr>
        <p:txBody>
          <a:bodyPr wrap="none" rtlCol="0">
            <a:spAutoFit/>
          </a:bodyPr>
          <a:lstStyle/>
          <a:p>
            <a:r>
              <a:rPr lang="ru-RU" sz="1400" dirty="0" smtClean="0">
                <a:solidFill>
                  <a:srgbClr val="FFFFFF"/>
                </a:solidFill>
              </a:rPr>
              <a:t>3</a:t>
            </a:r>
            <a:r>
              <a:rPr lang="en-US" sz="1400" dirty="0" smtClean="0">
                <a:solidFill>
                  <a:srgbClr val="FFFFFF"/>
                </a:solidFill>
              </a:rPr>
              <a:t>D model of the Booster</a:t>
            </a:r>
            <a:endParaRPr lang="en-US" sz="1400" dirty="0">
              <a:solidFill>
                <a:srgbClr val="FFFFFF"/>
              </a:solidFill>
            </a:endParaRPr>
          </a:p>
        </p:txBody>
      </p:sp>
      <p:sp>
        <p:nvSpPr>
          <p:cNvPr id="8" name="TextBox 7"/>
          <p:cNvSpPr txBox="1"/>
          <p:nvPr/>
        </p:nvSpPr>
        <p:spPr>
          <a:xfrm>
            <a:off x="90893" y="2924944"/>
            <a:ext cx="953043" cy="307777"/>
          </a:xfrm>
          <a:prstGeom prst="rect">
            <a:avLst/>
          </a:prstGeom>
          <a:noFill/>
        </p:spPr>
        <p:txBody>
          <a:bodyPr wrap="none" rtlCol="0">
            <a:spAutoFit/>
          </a:bodyPr>
          <a:lstStyle/>
          <a:p>
            <a:r>
              <a:rPr lang="en-US" sz="1400" dirty="0" err="1" smtClean="0">
                <a:solidFill>
                  <a:srgbClr val="FFFFFF"/>
                </a:solidFill>
              </a:rPr>
              <a:t>Nuclotron</a:t>
            </a:r>
            <a:endParaRPr lang="en-US" sz="1400" dirty="0">
              <a:solidFill>
                <a:srgbClr val="FFFFFF"/>
              </a:solidFill>
            </a:endParaRPr>
          </a:p>
        </p:txBody>
      </p:sp>
      <p:sp>
        <p:nvSpPr>
          <p:cNvPr id="9" name="Rectangle 8"/>
          <p:cNvSpPr/>
          <p:nvPr/>
        </p:nvSpPr>
        <p:spPr>
          <a:xfrm>
            <a:off x="5471592" y="5445224"/>
            <a:ext cx="3672408" cy="1600438"/>
          </a:xfrm>
          <a:prstGeom prst="rect">
            <a:avLst/>
          </a:prstGeom>
        </p:spPr>
        <p:txBody>
          <a:bodyPr wrap="square">
            <a:spAutoFit/>
          </a:bodyPr>
          <a:lstStyle/>
          <a:p>
            <a:r>
              <a:rPr lang="en-US" sz="1400" b="1" dirty="0" smtClean="0">
                <a:solidFill>
                  <a:srgbClr val="000090"/>
                </a:solidFill>
              </a:rPr>
              <a:t>Booster</a:t>
            </a:r>
            <a:r>
              <a:rPr lang="en-US" sz="1400" dirty="0" smtClean="0">
                <a:solidFill>
                  <a:srgbClr val="000090"/>
                </a:solidFill>
              </a:rPr>
              <a:t>- SC synchrotron for acceleration of </a:t>
            </a:r>
          </a:p>
          <a:p>
            <a:r>
              <a:rPr lang="en-US" sz="1400" dirty="0" smtClean="0">
                <a:solidFill>
                  <a:srgbClr val="000090"/>
                </a:solidFill>
              </a:rPr>
              <a:t>Light and heavy ions; </a:t>
            </a:r>
            <a:r>
              <a:rPr lang="en-US" sz="1400" dirty="0">
                <a:solidFill>
                  <a:srgbClr val="000090"/>
                </a:solidFill>
              </a:rPr>
              <a:t>i</a:t>
            </a:r>
            <a:r>
              <a:rPr lang="en-US" sz="1400" dirty="0" smtClean="0">
                <a:solidFill>
                  <a:srgbClr val="000090"/>
                </a:solidFill>
              </a:rPr>
              <a:t>s under construction; </a:t>
            </a:r>
          </a:p>
          <a:p>
            <a:r>
              <a:rPr lang="en-US" sz="1400" dirty="0" smtClean="0">
                <a:solidFill>
                  <a:srgbClr val="000090"/>
                </a:solidFill>
              </a:rPr>
              <a:t>start operation in 2019.</a:t>
            </a:r>
            <a:r>
              <a:rPr lang="ru-RU" sz="1400" dirty="0" smtClean="0">
                <a:solidFill>
                  <a:srgbClr val="000090"/>
                </a:solidFill>
              </a:rPr>
              <a:t> </a:t>
            </a:r>
            <a:endParaRPr lang="en-US" sz="1400" dirty="0" smtClean="0">
              <a:solidFill>
                <a:srgbClr val="000090"/>
              </a:solidFill>
            </a:endParaRPr>
          </a:p>
          <a:p>
            <a:r>
              <a:rPr lang="en-US" sz="1400" dirty="0" smtClean="0">
                <a:solidFill>
                  <a:srgbClr val="000090"/>
                </a:solidFill>
              </a:rPr>
              <a:t>Available researches: applied researches in medicine, radiobiology, microelectronic damages, materials</a:t>
            </a:r>
            <a:r>
              <a:rPr lang="ru-RU" sz="1400" dirty="0" smtClean="0">
                <a:solidFill>
                  <a:srgbClr val="000090"/>
                </a:solidFill>
              </a:rPr>
              <a:t> </a:t>
            </a:r>
            <a:r>
              <a:rPr lang="en-US" sz="1400" dirty="0" smtClean="0">
                <a:solidFill>
                  <a:srgbClr val="000090"/>
                </a:solidFill>
              </a:rPr>
              <a:t>science</a:t>
            </a:r>
          </a:p>
          <a:p>
            <a:endParaRPr lang="en-US" sz="1400" dirty="0">
              <a:solidFill>
                <a:srgbClr val="000090"/>
              </a:solidFill>
            </a:endParaRPr>
          </a:p>
        </p:txBody>
      </p:sp>
      <p:graphicFrame>
        <p:nvGraphicFramePr>
          <p:cNvPr id="10" name="Таблица 7"/>
          <p:cNvGraphicFramePr>
            <a:graphicFrameLocks noGrp="1"/>
          </p:cNvGraphicFramePr>
          <p:nvPr>
            <p:extLst>
              <p:ext uri="{D42A27DB-BD31-4B8C-83A1-F6EECF244321}">
                <p14:modId xmlns:p14="http://schemas.microsoft.com/office/powerpoint/2010/main" val="1684688643"/>
              </p:ext>
            </p:extLst>
          </p:nvPr>
        </p:nvGraphicFramePr>
        <p:xfrm>
          <a:off x="395536" y="3356992"/>
          <a:ext cx="4752528" cy="3321964"/>
        </p:xfrm>
        <a:graphic>
          <a:graphicData uri="http://schemas.openxmlformats.org/drawingml/2006/table">
            <a:tbl>
              <a:tblPr>
                <a:tableStyleId>{5C22544A-7EE6-4342-B048-85BDC9FD1C3A}</a:tableStyleId>
              </a:tblPr>
              <a:tblGrid>
                <a:gridCol w="2088232"/>
                <a:gridCol w="1224136"/>
                <a:gridCol w="1440160"/>
              </a:tblGrid>
              <a:tr h="216024">
                <a:tc>
                  <a:txBody>
                    <a:bodyPr/>
                    <a:lstStyle/>
                    <a:p>
                      <a:pPr algn="ctr">
                        <a:spcAft>
                          <a:spcPts val="0"/>
                        </a:spcAft>
                      </a:pPr>
                      <a:r>
                        <a:rPr lang="en-US" sz="1000" dirty="0">
                          <a:solidFill>
                            <a:srgbClr val="000090"/>
                          </a:solidFill>
                          <a:latin typeface="Arial" pitchFamily="34" charset="0"/>
                          <a:ea typeface="Times New Roman"/>
                          <a:cs typeface="Arial" pitchFamily="34" charset="0"/>
                        </a:rPr>
                        <a:t>Parameter</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b="1" dirty="0">
                          <a:solidFill>
                            <a:srgbClr val="000090"/>
                          </a:solidFill>
                          <a:latin typeface="Arial" pitchFamily="34" charset="0"/>
                          <a:ea typeface="Times New Roman"/>
                          <a:cs typeface="Arial" pitchFamily="34" charset="0"/>
                        </a:rPr>
                        <a:t>Booster</a:t>
                      </a:r>
                      <a:endParaRPr lang="ru-RU" sz="1000" b="1"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b="1" dirty="0">
                          <a:solidFill>
                            <a:srgbClr val="000090"/>
                          </a:solidFill>
                          <a:latin typeface="Arial" pitchFamily="34" charset="0"/>
                          <a:ea typeface="Times New Roman"/>
                          <a:cs typeface="Arial" pitchFamily="34" charset="0"/>
                        </a:rPr>
                        <a:t>Nuclotron</a:t>
                      </a:r>
                      <a:endParaRPr lang="ru-RU" sz="1000" b="1"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188640">
                <a:tc>
                  <a:txBody>
                    <a:bodyPr/>
                    <a:lstStyle/>
                    <a:p>
                      <a:pPr>
                        <a:spcAft>
                          <a:spcPts val="0"/>
                        </a:spcAft>
                      </a:pPr>
                      <a:r>
                        <a:rPr lang="en-US" sz="1000" dirty="0">
                          <a:solidFill>
                            <a:srgbClr val="000090"/>
                          </a:solidFill>
                          <a:latin typeface="Arial" pitchFamily="34" charset="0"/>
                          <a:ea typeface="Times New Roman"/>
                          <a:cs typeface="Arial" pitchFamily="34" charset="0"/>
                        </a:rPr>
                        <a:t>Type</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a:solidFill>
                            <a:srgbClr val="000090"/>
                          </a:solidFill>
                          <a:latin typeface="Arial" pitchFamily="34" charset="0"/>
                          <a:ea typeface="Times New Roman"/>
                          <a:cs typeface="Arial" pitchFamily="34" charset="0"/>
                        </a:rPr>
                        <a:t>SC synchrotron</a:t>
                      </a:r>
                      <a:endParaRPr lang="ru-RU" sz="100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a:solidFill>
                            <a:srgbClr val="000090"/>
                          </a:solidFill>
                          <a:latin typeface="Arial" pitchFamily="34" charset="0"/>
                          <a:ea typeface="Times New Roman"/>
                          <a:cs typeface="Arial" pitchFamily="34" charset="0"/>
                        </a:rPr>
                        <a:t>SC synchrotron</a:t>
                      </a:r>
                      <a:endParaRPr lang="ru-RU" sz="100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16024">
                <a:tc>
                  <a:txBody>
                    <a:bodyPr/>
                    <a:lstStyle/>
                    <a:p>
                      <a:pPr>
                        <a:spcAft>
                          <a:spcPts val="0"/>
                        </a:spcAft>
                      </a:pPr>
                      <a:r>
                        <a:rPr lang="en-US" sz="1000" dirty="0">
                          <a:solidFill>
                            <a:srgbClr val="000090"/>
                          </a:solidFill>
                          <a:latin typeface="Arial" pitchFamily="34" charset="0"/>
                          <a:ea typeface="Times New Roman"/>
                          <a:cs typeface="Arial" pitchFamily="34" charset="0"/>
                        </a:rPr>
                        <a:t>Particles</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a:solidFill>
                            <a:srgbClr val="000090"/>
                          </a:solidFill>
                          <a:latin typeface="Arial" pitchFamily="34" charset="0"/>
                          <a:ea typeface="Times New Roman"/>
                          <a:cs typeface="Arial" pitchFamily="34" charset="0"/>
                        </a:rPr>
                        <a:t>ions A/Z</a:t>
                      </a:r>
                      <a:r>
                        <a:rPr lang="en-US" sz="1000">
                          <a:solidFill>
                            <a:srgbClr val="000090"/>
                          </a:solidFill>
                          <a:latin typeface="Arial" pitchFamily="34" charset="0"/>
                          <a:ea typeface="Times New Roman"/>
                          <a:cs typeface="Arial" pitchFamily="34" charset="0"/>
                          <a:sym typeface="Symbol"/>
                        </a:rPr>
                        <a:t></a:t>
                      </a:r>
                      <a:r>
                        <a:rPr lang="en-US" sz="1000">
                          <a:solidFill>
                            <a:srgbClr val="000090"/>
                          </a:solidFill>
                          <a:latin typeface="Arial" pitchFamily="34" charset="0"/>
                          <a:ea typeface="Times New Roman"/>
                          <a:cs typeface="Arial" pitchFamily="34" charset="0"/>
                        </a:rPr>
                        <a:t>3</a:t>
                      </a:r>
                      <a:endParaRPr lang="ru-RU" sz="100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a:solidFill>
                            <a:srgbClr val="000090"/>
                          </a:solidFill>
                          <a:latin typeface="Arial" pitchFamily="34" charset="0"/>
                          <a:ea typeface="Times New Roman"/>
                          <a:cs typeface="Arial" pitchFamily="34" charset="0"/>
                        </a:rPr>
                        <a:t>p</a:t>
                      </a:r>
                      <a:r>
                        <a:rPr lang="en-US" sz="1000">
                          <a:solidFill>
                            <a:srgbClr val="000090"/>
                          </a:solidFill>
                          <a:latin typeface="Arial" pitchFamily="34" charset="0"/>
                          <a:ea typeface="Times New Roman"/>
                          <a:cs typeface="Arial" pitchFamily="34" charset="0"/>
                          <a:sym typeface="Symbol"/>
                        </a:rPr>
                        <a:t></a:t>
                      </a:r>
                      <a:r>
                        <a:rPr lang="en-US" sz="1000">
                          <a:solidFill>
                            <a:srgbClr val="000090"/>
                          </a:solidFill>
                          <a:latin typeface="Arial" pitchFamily="34" charset="0"/>
                          <a:ea typeface="Times New Roman"/>
                          <a:cs typeface="Arial" pitchFamily="34" charset="0"/>
                        </a:rPr>
                        <a:t>, d</a:t>
                      </a:r>
                      <a:r>
                        <a:rPr lang="en-US" sz="1000">
                          <a:solidFill>
                            <a:srgbClr val="000090"/>
                          </a:solidFill>
                          <a:latin typeface="Arial" pitchFamily="34" charset="0"/>
                          <a:ea typeface="Times New Roman"/>
                          <a:cs typeface="Arial" pitchFamily="34" charset="0"/>
                          <a:sym typeface="Symbol"/>
                        </a:rPr>
                        <a:t></a:t>
                      </a:r>
                      <a:r>
                        <a:rPr lang="en-US" sz="1000">
                          <a:solidFill>
                            <a:srgbClr val="000090"/>
                          </a:solidFill>
                          <a:latin typeface="Arial" pitchFamily="34" charset="0"/>
                          <a:ea typeface="Times New Roman"/>
                          <a:cs typeface="Arial" pitchFamily="34" charset="0"/>
                        </a:rPr>
                        <a:t>, nuclei</a:t>
                      </a:r>
                      <a:endParaRPr lang="ru-RU" sz="100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16024">
                <a:tc>
                  <a:txBody>
                    <a:bodyPr/>
                    <a:lstStyle/>
                    <a:p>
                      <a:pPr>
                        <a:spcAft>
                          <a:spcPts val="0"/>
                        </a:spcAft>
                      </a:pPr>
                      <a:r>
                        <a:rPr lang="en-US" sz="1000" dirty="0">
                          <a:solidFill>
                            <a:srgbClr val="000090"/>
                          </a:solidFill>
                          <a:latin typeface="Arial" pitchFamily="34" charset="0"/>
                          <a:ea typeface="Times New Roman"/>
                          <a:cs typeface="Arial" pitchFamily="34" charset="0"/>
                        </a:rPr>
                        <a:t>Injection energy, MeV/u</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dirty="0">
                          <a:solidFill>
                            <a:srgbClr val="000090"/>
                          </a:solidFill>
                          <a:latin typeface="Arial" pitchFamily="34" charset="0"/>
                          <a:ea typeface="Times New Roman"/>
                          <a:cs typeface="Arial" pitchFamily="34" charset="0"/>
                        </a:rPr>
                        <a:t>3.2</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dirty="0">
                          <a:solidFill>
                            <a:srgbClr val="000090"/>
                          </a:solidFill>
                          <a:latin typeface="Arial" pitchFamily="34" charset="0"/>
                          <a:ea typeface="Times New Roman"/>
                          <a:cs typeface="Arial" pitchFamily="34" charset="0"/>
                        </a:rPr>
                        <a:t>p</a:t>
                      </a:r>
                      <a:r>
                        <a:rPr lang="en-US" sz="1000" dirty="0" smtClean="0">
                          <a:solidFill>
                            <a:srgbClr val="000090"/>
                          </a:solidFill>
                          <a:latin typeface="Arial" pitchFamily="34" charset="0"/>
                          <a:ea typeface="Times New Roman"/>
                          <a:cs typeface="Arial" pitchFamily="34" charset="0"/>
                          <a:sym typeface="Symbol"/>
                        </a:rPr>
                        <a:t>,</a:t>
                      </a:r>
                      <a:r>
                        <a:rPr lang="en-US" sz="1000" dirty="0" smtClean="0">
                          <a:solidFill>
                            <a:srgbClr val="000090"/>
                          </a:solidFill>
                          <a:latin typeface="Arial" pitchFamily="34" charset="0"/>
                          <a:ea typeface="Times New Roman"/>
                          <a:cs typeface="Arial" pitchFamily="34" charset="0"/>
                        </a:rPr>
                        <a:t> d</a:t>
                      </a:r>
                      <a:r>
                        <a:rPr lang="en-US" sz="1000" dirty="0">
                          <a:solidFill>
                            <a:srgbClr val="000090"/>
                          </a:solidFill>
                          <a:latin typeface="Arial" pitchFamily="34" charset="0"/>
                          <a:ea typeface="Times New Roman"/>
                          <a:cs typeface="Arial" pitchFamily="34" charset="0"/>
                          <a:sym typeface="Symbol"/>
                        </a:rPr>
                        <a:t></a:t>
                      </a:r>
                      <a:r>
                        <a:rPr lang="en-US" sz="1000" dirty="0">
                          <a:solidFill>
                            <a:srgbClr val="000090"/>
                          </a:solidFill>
                          <a:latin typeface="Arial" pitchFamily="34" charset="0"/>
                          <a:ea typeface="Times New Roman"/>
                          <a:cs typeface="Arial" pitchFamily="34" charset="0"/>
                        </a:rPr>
                        <a:t> - </a:t>
                      </a:r>
                      <a:r>
                        <a:rPr lang="en-US" sz="1000" dirty="0" smtClean="0">
                          <a:solidFill>
                            <a:srgbClr val="000090"/>
                          </a:solidFill>
                          <a:latin typeface="Arial" pitchFamily="34" charset="0"/>
                          <a:ea typeface="Times New Roman"/>
                          <a:cs typeface="Arial" pitchFamily="34" charset="0"/>
                        </a:rPr>
                        <a:t>5</a:t>
                      </a:r>
                      <a:endParaRPr lang="en-US" sz="1000" dirty="0">
                        <a:solidFill>
                          <a:srgbClr val="000090"/>
                        </a:solidFill>
                        <a:latin typeface="Arial" pitchFamily="34" charset="0"/>
                        <a:ea typeface="Times New Roman"/>
                        <a:cs typeface="Arial" pitchFamily="34" charset="0"/>
                      </a:endParaRPr>
                    </a:p>
                    <a:p>
                      <a:pPr algn="ctr">
                        <a:spcAft>
                          <a:spcPts val="0"/>
                        </a:spcAft>
                      </a:pPr>
                      <a:r>
                        <a:rPr lang="en-US" sz="1000" dirty="0" smtClean="0">
                          <a:solidFill>
                            <a:srgbClr val="000090"/>
                          </a:solidFill>
                          <a:latin typeface="Arial" pitchFamily="34" charset="0"/>
                          <a:ea typeface="Times New Roman"/>
                          <a:cs typeface="Arial" pitchFamily="34" charset="0"/>
                        </a:rPr>
                        <a:t>gold </a:t>
                      </a:r>
                      <a:r>
                        <a:rPr lang="en-US" sz="1000" dirty="0">
                          <a:solidFill>
                            <a:srgbClr val="000090"/>
                          </a:solidFill>
                          <a:latin typeface="Arial" pitchFamily="34" charset="0"/>
                          <a:ea typeface="Times New Roman"/>
                          <a:cs typeface="Arial" pitchFamily="34" charset="0"/>
                        </a:rPr>
                        <a:t>nuclei – </a:t>
                      </a:r>
                      <a:r>
                        <a:rPr lang="en-US" sz="1000" dirty="0" smtClean="0">
                          <a:solidFill>
                            <a:srgbClr val="000090"/>
                          </a:solidFill>
                          <a:latin typeface="Arial" pitchFamily="34" charset="0"/>
                          <a:ea typeface="Times New Roman"/>
                          <a:cs typeface="Arial" pitchFamily="34" charset="0"/>
                        </a:rPr>
                        <a:t>570</a:t>
                      </a:r>
                      <a:r>
                        <a:rPr lang="en-US" sz="1000" dirty="0" smtClean="0">
                          <a:solidFill>
                            <a:srgbClr val="000090"/>
                          </a:solidFill>
                          <a:latin typeface="Arial" pitchFamily="34" charset="0"/>
                          <a:ea typeface="Times New Roman"/>
                          <a:cs typeface="Arial" pitchFamily="34" charset="0"/>
                          <a:sym typeface="Symbol"/>
                        </a:rPr>
                        <a:t></a:t>
                      </a:r>
                      <a:r>
                        <a:rPr lang="en-US" sz="1000" dirty="0" smtClean="0">
                          <a:solidFill>
                            <a:srgbClr val="000090"/>
                          </a:solidFill>
                          <a:latin typeface="Arial" pitchFamily="34" charset="0"/>
                          <a:ea typeface="Times New Roman"/>
                          <a:cs typeface="Arial" pitchFamily="34" charset="0"/>
                        </a:rPr>
                        <a:t>685 </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16024">
                <a:tc>
                  <a:txBody>
                    <a:bodyPr/>
                    <a:lstStyle/>
                    <a:p>
                      <a:pPr>
                        <a:spcAft>
                          <a:spcPts val="0"/>
                        </a:spcAft>
                      </a:pPr>
                      <a:r>
                        <a:rPr lang="en-US" sz="1000" dirty="0">
                          <a:solidFill>
                            <a:srgbClr val="000090"/>
                          </a:solidFill>
                          <a:latin typeface="Arial" pitchFamily="34" charset="0"/>
                          <a:ea typeface="Times New Roman"/>
                          <a:cs typeface="Arial" pitchFamily="34" charset="0"/>
                        </a:rPr>
                        <a:t>Maximum energy, </a:t>
                      </a:r>
                      <a:r>
                        <a:rPr lang="en-US" sz="1000" dirty="0" err="1">
                          <a:solidFill>
                            <a:srgbClr val="000090"/>
                          </a:solidFill>
                          <a:latin typeface="Arial" pitchFamily="34" charset="0"/>
                          <a:ea typeface="Times New Roman"/>
                          <a:cs typeface="Arial" pitchFamily="34" charset="0"/>
                        </a:rPr>
                        <a:t>GeV</a:t>
                      </a:r>
                      <a:r>
                        <a:rPr lang="en-US" sz="1000" dirty="0">
                          <a:solidFill>
                            <a:srgbClr val="000090"/>
                          </a:solidFill>
                          <a:latin typeface="Arial" pitchFamily="34" charset="0"/>
                          <a:ea typeface="Times New Roman"/>
                          <a:cs typeface="Arial" pitchFamily="34" charset="0"/>
                        </a:rPr>
                        <a:t>/u</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dirty="0">
                          <a:solidFill>
                            <a:srgbClr val="000090"/>
                          </a:solidFill>
                          <a:latin typeface="Arial" pitchFamily="34" charset="0"/>
                          <a:ea typeface="Times New Roman"/>
                          <a:cs typeface="Arial" pitchFamily="34" charset="0"/>
                        </a:rPr>
                        <a:t>0.6</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dirty="0">
                          <a:solidFill>
                            <a:srgbClr val="000090"/>
                          </a:solidFill>
                          <a:latin typeface="Arial" pitchFamily="34" charset="0"/>
                          <a:ea typeface="Times New Roman"/>
                          <a:cs typeface="Arial" pitchFamily="34" charset="0"/>
                        </a:rPr>
                        <a:t>p</a:t>
                      </a:r>
                      <a:r>
                        <a:rPr lang="en-US" sz="1000" dirty="0">
                          <a:solidFill>
                            <a:srgbClr val="000090"/>
                          </a:solidFill>
                          <a:latin typeface="Arial" pitchFamily="34" charset="0"/>
                          <a:ea typeface="Times New Roman"/>
                          <a:cs typeface="Arial" pitchFamily="34" charset="0"/>
                          <a:sym typeface="Symbol"/>
                        </a:rPr>
                        <a:t></a:t>
                      </a:r>
                      <a:r>
                        <a:rPr lang="en-US" sz="1000" dirty="0">
                          <a:solidFill>
                            <a:srgbClr val="000090"/>
                          </a:solidFill>
                          <a:latin typeface="Arial" pitchFamily="34" charset="0"/>
                          <a:ea typeface="Times New Roman"/>
                          <a:cs typeface="Arial" pitchFamily="34" charset="0"/>
                        </a:rPr>
                        <a:t> - 12.07</a:t>
                      </a:r>
                      <a:endParaRPr lang="ru-RU" sz="1000" dirty="0">
                        <a:solidFill>
                          <a:srgbClr val="000090"/>
                        </a:solidFill>
                        <a:latin typeface="Arial" pitchFamily="34" charset="0"/>
                        <a:ea typeface="Times New Roman"/>
                        <a:cs typeface="Arial" pitchFamily="34" charset="0"/>
                      </a:endParaRPr>
                    </a:p>
                    <a:p>
                      <a:pPr algn="ctr">
                        <a:spcAft>
                          <a:spcPts val="0"/>
                        </a:spcAft>
                      </a:pPr>
                      <a:r>
                        <a:rPr lang="en-US" sz="1000" dirty="0">
                          <a:solidFill>
                            <a:srgbClr val="000090"/>
                          </a:solidFill>
                          <a:latin typeface="Arial" pitchFamily="34" charset="0"/>
                          <a:ea typeface="Times New Roman"/>
                          <a:cs typeface="Arial" pitchFamily="34" charset="0"/>
                        </a:rPr>
                        <a:t>d</a:t>
                      </a:r>
                      <a:r>
                        <a:rPr lang="en-US" sz="1000" dirty="0">
                          <a:solidFill>
                            <a:srgbClr val="000090"/>
                          </a:solidFill>
                          <a:latin typeface="Arial" pitchFamily="34" charset="0"/>
                          <a:ea typeface="Times New Roman"/>
                          <a:cs typeface="Arial" pitchFamily="34" charset="0"/>
                          <a:sym typeface="Symbol"/>
                        </a:rPr>
                        <a:t></a:t>
                      </a:r>
                      <a:r>
                        <a:rPr lang="en-US" sz="1000" dirty="0">
                          <a:solidFill>
                            <a:srgbClr val="000090"/>
                          </a:solidFill>
                          <a:latin typeface="Arial" pitchFamily="34" charset="0"/>
                          <a:ea typeface="Times New Roman"/>
                          <a:cs typeface="Arial" pitchFamily="34" charset="0"/>
                        </a:rPr>
                        <a:t> - 5.62</a:t>
                      </a:r>
                      <a:endParaRPr lang="ru-RU" sz="1000" dirty="0">
                        <a:solidFill>
                          <a:srgbClr val="000090"/>
                        </a:solidFill>
                        <a:latin typeface="Arial" pitchFamily="34" charset="0"/>
                        <a:ea typeface="Times New Roman"/>
                        <a:cs typeface="Arial" pitchFamily="34" charset="0"/>
                      </a:endParaRPr>
                    </a:p>
                    <a:p>
                      <a:pPr algn="ctr">
                        <a:spcAft>
                          <a:spcPts val="0"/>
                        </a:spcAft>
                      </a:pPr>
                      <a:r>
                        <a:rPr lang="en-US" sz="1000" dirty="0">
                          <a:solidFill>
                            <a:srgbClr val="000090"/>
                          </a:solidFill>
                          <a:latin typeface="Arial" pitchFamily="34" charset="0"/>
                          <a:ea typeface="Times New Roman"/>
                          <a:cs typeface="Arial" pitchFamily="34" charset="0"/>
                        </a:rPr>
                        <a:t>gold nuclei – 4.38</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16024">
                <a:tc>
                  <a:txBody>
                    <a:bodyPr/>
                    <a:lstStyle/>
                    <a:p>
                      <a:pPr>
                        <a:spcAft>
                          <a:spcPts val="0"/>
                        </a:spcAft>
                      </a:pPr>
                      <a:r>
                        <a:rPr lang="en-US" sz="1000">
                          <a:solidFill>
                            <a:srgbClr val="000090"/>
                          </a:solidFill>
                          <a:latin typeface="Arial" pitchFamily="34" charset="0"/>
                          <a:ea typeface="Times New Roman"/>
                          <a:cs typeface="Arial" pitchFamily="34" charset="0"/>
                        </a:rPr>
                        <a:t>Magnetic rigidity, T·m</a:t>
                      </a:r>
                      <a:endParaRPr lang="ru-RU" sz="100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dirty="0">
                          <a:solidFill>
                            <a:srgbClr val="000090"/>
                          </a:solidFill>
                          <a:latin typeface="Arial" pitchFamily="34" charset="0"/>
                          <a:ea typeface="Times New Roman"/>
                          <a:cs typeface="Arial" pitchFamily="34" charset="0"/>
                        </a:rPr>
                        <a:t>1.6 </a:t>
                      </a:r>
                      <a:r>
                        <a:rPr lang="en-US" sz="1000" dirty="0">
                          <a:solidFill>
                            <a:srgbClr val="000090"/>
                          </a:solidFill>
                          <a:latin typeface="Arial" pitchFamily="34" charset="0"/>
                          <a:ea typeface="Times New Roman"/>
                          <a:cs typeface="Arial" pitchFamily="34" charset="0"/>
                          <a:sym typeface="Symbol"/>
                        </a:rPr>
                        <a:t></a:t>
                      </a:r>
                      <a:r>
                        <a:rPr lang="en-US" sz="1000" dirty="0">
                          <a:solidFill>
                            <a:srgbClr val="000090"/>
                          </a:solidFill>
                          <a:latin typeface="Arial" pitchFamily="34" charset="0"/>
                          <a:ea typeface="Times New Roman"/>
                          <a:cs typeface="Arial" pitchFamily="34" charset="0"/>
                        </a:rPr>
                        <a:t> 25.0</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dirty="0">
                          <a:solidFill>
                            <a:srgbClr val="000090"/>
                          </a:solidFill>
                          <a:latin typeface="Arial" pitchFamily="34" charset="0"/>
                          <a:ea typeface="Times New Roman"/>
                          <a:cs typeface="Arial" pitchFamily="34" charset="0"/>
                        </a:rPr>
                        <a:t>25 </a:t>
                      </a:r>
                      <a:r>
                        <a:rPr lang="en-US" sz="1000" dirty="0">
                          <a:solidFill>
                            <a:srgbClr val="000090"/>
                          </a:solidFill>
                          <a:latin typeface="Arial" pitchFamily="34" charset="0"/>
                          <a:ea typeface="Times New Roman"/>
                          <a:cs typeface="Arial" pitchFamily="34" charset="0"/>
                          <a:sym typeface="Symbol"/>
                        </a:rPr>
                        <a:t></a:t>
                      </a:r>
                      <a:r>
                        <a:rPr lang="en-US" sz="1000" dirty="0">
                          <a:solidFill>
                            <a:srgbClr val="000090"/>
                          </a:solidFill>
                          <a:latin typeface="Arial" pitchFamily="34" charset="0"/>
                          <a:ea typeface="Times New Roman"/>
                          <a:cs typeface="Arial" pitchFamily="34" charset="0"/>
                        </a:rPr>
                        <a:t> 43.25</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16024">
                <a:tc>
                  <a:txBody>
                    <a:bodyPr/>
                    <a:lstStyle/>
                    <a:p>
                      <a:pPr>
                        <a:spcAft>
                          <a:spcPts val="0"/>
                        </a:spcAft>
                      </a:pPr>
                      <a:r>
                        <a:rPr lang="en-US" sz="1000" dirty="0">
                          <a:solidFill>
                            <a:srgbClr val="000090"/>
                          </a:solidFill>
                          <a:latin typeface="Arial" pitchFamily="34" charset="0"/>
                          <a:ea typeface="Times New Roman"/>
                          <a:cs typeface="Arial" pitchFamily="34" charset="0"/>
                        </a:rPr>
                        <a:t>Circumference, m</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a:solidFill>
                            <a:srgbClr val="000090"/>
                          </a:solidFill>
                          <a:latin typeface="Arial" pitchFamily="34" charset="0"/>
                          <a:ea typeface="Times New Roman"/>
                          <a:cs typeface="Arial" pitchFamily="34" charset="0"/>
                        </a:rPr>
                        <a:t>210.96</a:t>
                      </a:r>
                      <a:endParaRPr lang="ru-RU" sz="100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dirty="0">
                          <a:solidFill>
                            <a:srgbClr val="000090"/>
                          </a:solidFill>
                          <a:latin typeface="Arial" pitchFamily="34" charset="0"/>
                          <a:ea typeface="Times New Roman"/>
                          <a:cs typeface="Arial" pitchFamily="34" charset="0"/>
                        </a:rPr>
                        <a:t>251.52</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4407">
                <a:tc>
                  <a:txBody>
                    <a:bodyPr/>
                    <a:lstStyle/>
                    <a:p>
                      <a:pPr>
                        <a:spcAft>
                          <a:spcPts val="0"/>
                        </a:spcAft>
                      </a:pPr>
                      <a:r>
                        <a:rPr lang="en-US" sz="1000" dirty="0">
                          <a:solidFill>
                            <a:srgbClr val="000090"/>
                          </a:solidFill>
                          <a:latin typeface="Arial" pitchFamily="34" charset="0"/>
                          <a:ea typeface="Times New Roman"/>
                          <a:cs typeface="Arial" pitchFamily="34" charset="0"/>
                        </a:rPr>
                        <a:t>Cycle duration for collider mode, s</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a:solidFill>
                            <a:srgbClr val="000090"/>
                          </a:solidFill>
                          <a:latin typeface="Arial" pitchFamily="34" charset="0"/>
                          <a:ea typeface="Times New Roman"/>
                          <a:cs typeface="Arial" pitchFamily="34" charset="0"/>
                        </a:rPr>
                        <a:t>4.02 (active);</a:t>
                      </a:r>
                      <a:endParaRPr lang="ru-RU" sz="1000">
                        <a:solidFill>
                          <a:srgbClr val="000090"/>
                        </a:solidFill>
                        <a:latin typeface="Arial" pitchFamily="34" charset="0"/>
                        <a:ea typeface="Times New Roman"/>
                        <a:cs typeface="Arial" pitchFamily="34" charset="0"/>
                      </a:endParaRPr>
                    </a:p>
                    <a:p>
                      <a:pPr algn="ctr">
                        <a:spcAft>
                          <a:spcPts val="0"/>
                        </a:spcAft>
                      </a:pPr>
                      <a:r>
                        <a:rPr lang="en-US" sz="1000">
                          <a:solidFill>
                            <a:srgbClr val="000090"/>
                          </a:solidFill>
                          <a:latin typeface="Arial" pitchFamily="34" charset="0"/>
                          <a:ea typeface="Times New Roman"/>
                          <a:cs typeface="Arial" pitchFamily="34" charset="0"/>
                        </a:rPr>
                        <a:t>5 (total)</a:t>
                      </a:r>
                      <a:endParaRPr lang="ru-RU" sz="100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dirty="0">
                          <a:solidFill>
                            <a:srgbClr val="000090"/>
                          </a:solidFill>
                          <a:latin typeface="Arial" pitchFamily="34" charset="0"/>
                          <a:ea typeface="Times New Roman"/>
                          <a:cs typeface="Arial" pitchFamily="34" charset="0"/>
                        </a:rPr>
                        <a:t>1.5 </a:t>
                      </a:r>
                      <a:r>
                        <a:rPr lang="en-US" sz="1000" dirty="0">
                          <a:solidFill>
                            <a:srgbClr val="000090"/>
                          </a:solidFill>
                          <a:latin typeface="Arial" pitchFamily="34" charset="0"/>
                          <a:ea typeface="Times New Roman"/>
                          <a:cs typeface="Arial" pitchFamily="34" charset="0"/>
                          <a:sym typeface="Symbol"/>
                        </a:rPr>
                        <a:t></a:t>
                      </a:r>
                      <a:r>
                        <a:rPr lang="en-US" sz="1000" dirty="0">
                          <a:solidFill>
                            <a:srgbClr val="000090"/>
                          </a:solidFill>
                          <a:latin typeface="Arial" pitchFamily="34" charset="0"/>
                          <a:ea typeface="Times New Roman"/>
                          <a:cs typeface="Arial" pitchFamily="34" charset="0"/>
                        </a:rPr>
                        <a:t> 4.2 (active);</a:t>
                      </a:r>
                      <a:endParaRPr lang="ru-RU" sz="1000" dirty="0">
                        <a:solidFill>
                          <a:srgbClr val="000090"/>
                        </a:solidFill>
                        <a:latin typeface="Arial" pitchFamily="34" charset="0"/>
                        <a:ea typeface="Times New Roman"/>
                        <a:cs typeface="Arial" pitchFamily="34" charset="0"/>
                      </a:endParaRPr>
                    </a:p>
                    <a:p>
                      <a:pPr algn="ctr">
                        <a:spcAft>
                          <a:spcPts val="0"/>
                        </a:spcAft>
                      </a:pPr>
                      <a:r>
                        <a:rPr lang="en-US" sz="1000" dirty="0">
                          <a:solidFill>
                            <a:srgbClr val="000090"/>
                          </a:solidFill>
                          <a:latin typeface="Arial" pitchFamily="34" charset="0"/>
                          <a:ea typeface="Times New Roman"/>
                          <a:cs typeface="Arial" pitchFamily="34" charset="0"/>
                        </a:rPr>
                        <a:t>5 (total)</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4407">
                <a:tc>
                  <a:txBody>
                    <a:bodyPr/>
                    <a:lstStyle/>
                    <a:p>
                      <a:pPr>
                        <a:spcAft>
                          <a:spcPts val="0"/>
                        </a:spcAft>
                      </a:pPr>
                      <a:r>
                        <a:rPr lang="en-US" sz="1000" dirty="0">
                          <a:solidFill>
                            <a:srgbClr val="000090"/>
                          </a:solidFill>
                          <a:latin typeface="Arial" pitchFamily="34" charset="0"/>
                          <a:ea typeface="Times New Roman"/>
                          <a:cs typeface="Arial" pitchFamily="34" charset="0"/>
                        </a:rPr>
                        <a:t>Vacuum, </a:t>
                      </a:r>
                      <a:r>
                        <a:rPr lang="en-US" sz="1000" dirty="0" err="1">
                          <a:solidFill>
                            <a:srgbClr val="000090"/>
                          </a:solidFill>
                          <a:latin typeface="Arial" pitchFamily="34" charset="0"/>
                          <a:ea typeface="Times New Roman"/>
                          <a:cs typeface="Arial" pitchFamily="34" charset="0"/>
                        </a:rPr>
                        <a:t>Torr</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dirty="0">
                          <a:solidFill>
                            <a:srgbClr val="000090"/>
                          </a:solidFill>
                          <a:latin typeface="Arial" pitchFamily="34" charset="0"/>
                          <a:ea typeface="Times New Roman"/>
                          <a:cs typeface="Arial" pitchFamily="34" charset="0"/>
                        </a:rPr>
                        <a:t>10</a:t>
                      </a:r>
                      <a:r>
                        <a:rPr lang="en-US" sz="1000" baseline="30000" dirty="0">
                          <a:solidFill>
                            <a:srgbClr val="000090"/>
                          </a:solidFill>
                          <a:latin typeface="Arial" pitchFamily="34" charset="0"/>
                          <a:ea typeface="Times New Roman"/>
                          <a:cs typeface="Arial" pitchFamily="34" charset="0"/>
                        </a:rPr>
                        <a:t>-11</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dirty="0">
                          <a:solidFill>
                            <a:srgbClr val="000090"/>
                          </a:solidFill>
                          <a:latin typeface="Arial" pitchFamily="34" charset="0"/>
                          <a:ea typeface="Times New Roman"/>
                          <a:cs typeface="Arial" pitchFamily="34" charset="0"/>
                        </a:rPr>
                        <a:t>10</a:t>
                      </a:r>
                      <a:r>
                        <a:rPr lang="en-US" sz="1000" baseline="30000" dirty="0">
                          <a:solidFill>
                            <a:srgbClr val="000090"/>
                          </a:solidFill>
                          <a:latin typeface="Arial" pitchFamily="34" charset="0"/>
                          <a:ea typeface="Times New Roman"/>
                          <a:cs typeface="Arial" pitchFamily="34" charset="0"/>
                        </a:rPr>
                        <a:t>-9</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4407">
                <a:tc>
                  <a:txBody>
                    <a:bodyPr/>
                    <a:lstStyle/>
                    <a:p>
                      <a:pPr>
                        <a:spcAft>
                          <a:spcPts val="0"/>
                        </a:spcAft>
                      </a:pPr>
                      <a:r>
                        <a:rPr lang="en-US" sz="1000">
                          <a:solidFill>
                            <a:srgbClr val="000090"/>
                          </a:solidFill>
                          <a:latin typeface="Arial" pitchFamily="34" charset="0"/>
                          <a:ea typeface="Times New Roman"/>
                          <a:cs typeface="Arial" pitchFamily="34" charset="0"/>
                        </a:rPr>
                        <a:t>Au</a:t>
                      </a:r>
                      <a:r>
                        <a:rPr lang="en-US" sz="1000" baseline="30000">
                          <a:solidFill>
                            <a:srgbClr val="000090"/>
                          </a:solidFill>
                          <a:latin typeface="Arial" pitchFamily="34" charset="0"/>
                          <a:ea typeface="Times New Roman"/>
                          <a:cs typeface="Arial" pitchFamily="34" charset="0"/>
                        </a:rPr>
                        <a:t> </a:t>
                      </a:r>
                      <a:r>
                        <a:rPr lang="en-US" sz="1000">
                          <a:solidFill>
                            <a:srgbClr val="000090"/>
                          </a:solidFill>
                          <a:latin typeface="Arial" pitchFamily="34" charset="0"/>
                          <a:ea typeface="Times New Roman"/>
                          <a:cs typeface="Arial" pitchFamily="34" charset="0"/>
                        </a:rPr>
                        <a:t>Beam intensity, ions/ pulse</a:t>
                      </a:r>
                      <a:endParaRPr lang="ru-RU" sz="100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dirty="0" smtClean="0">
                          <a:solidFill>
                            <a:srgbClr val="000090"/>
                          </a:solidFill>
                          <a:latin typeface="Arial" pitchFamily="34" charset="0"/>
                          <a:ea typeface="Times New Roman"/>
                          <a:cs typeface="Arial" pitchFamily="34" charset="0"/>
                        </a:rPr>
                        <a:t>1.5</a:t>
                      </a:r>
                      <a:r>
                        <a:rPr lang="en-US" sz="1000" dirty="0" smtClean="0">
                          <a:solidFill>
                            <a:srgbClr val="000090"/>
                          </a:solidFill>
                          <a:latin typeface="Arial" pitchFamily="34" charset="0"/>
                          <a:ea typeface="Times New Roman"/>
                          <a:cs typeface="Arial" pitchFamily="34" charset="0"/>
                          <a:sym typeface="Symbol"/>
                        </a:rPr>
                        <a:t></a:t>
                      </a:r>
                      <a:r>
                        <a:rPr lang="en-US" sz="1000" dirty="0" smtClean="0">
                          <a:solidFill>
                            <a:srgbClr val="000090"/>
                          </a:solidFill>
                          <a:latin typeface="Arial" pitchFamily="34" charset="0"/>
                          <a:ea typeface="Times New Roman"/>
                          <a:cs typeface="Arial" pitchFamily="34" charset="0"/>
                        </a:rPr>
                        <a:t>10</a:t>
                      </a:r>
                      <a:r>
                        <a:rPr lang="en-US" sz="1000" baseline="30000" dirty="0" smtClean="0">
                          <a:solidFill>
                            <a:srgbClr val="000090"/>
                          </a:solidFill>
                          <a:latin typeface="Arial" pitchFamily="34" charset="0"/>
                          <a:ea typeface="Times New Roman"/>
                          <a:cs typeface="Arial" pitchFamily="34" charset="0"/>
                        </a:rPr>
                        <a:t>9</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dirty="0">
                          <a:solidFill>
                            <a:srgbClr val="000090"/>
                          </a:solidFill>
                          <a:latin typeface="Arial" pitchFamily="34" charset="0"/>
                          <a:ea typeface="Times New Roman"/>
                          <a:cs typeface="Arial" pitchFamily="34" charset="0"/>
                        </a:rPr>
                        <a:t>1</a:t>
                      </a:r>
                      <a:r>
                        <a:rPr lang="en-US" sz="1000" dirty="0">
                          <a:solidFill>
                            <a:srgbClr val="000090"/>
                          </a:solidFill>
                          <a:latin typeface="Arial" pitchFamily="34" charset="0"/>
                          <a:ea typeface="Times New Roman"/>
                          <a:cs typeface="Arial" pitchFamily="34" charset="0"/>
                          <a:sym typeface="Symbol"/>
                        </a:rPr>
                        <a:t></a:t>
                      </a:r>
                      <a:r>
                        <a:rPr lang="en-US" sz="1000" dirty="0">
                          <a:solidFill>
                            <a:srgbClr val="000090"/>
                          </a:solidFill>
                          <a:latin typeface="Arial" pitchFamily="34" charset="0"/>
                          <a:ea typeface="Times New Roman"/>
                          <a:cs typeface="Arial" pitchFamily="34" charset="0"/>
                        </a:rPr>
                        <a:t>10</a:t>
                      </a:r>
                      <a:r>
                        <a:rPr lang="en-US" sz="1000" baseline="30000" dirty="0">
                          <a:solidFill>
                            <a:srgbClr val="000090"/>
                          </a:solidFill>
                          <a:latin typeface="Arial" pitchFamily="34" charset="0"/>
                          <a:ea typeface="Times New Roman"/>
                          <a:cs typeface="Arial" pitchFamily="34" charset="0"/>
                        </a:rPr>
                        <a:t>9</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4407">
                <a:tc>
                  <a:txBody>
                    <a:bodyPr/>
                    <a:lstStyle/>
                    <a:p>
                      <a:pPr>
                        <a:spcAft>
                          <a:spcPts val="0"/>
                        </a:spcAft>
                      </a:pPr>
                      <a:r>
                        <a:rPr lang="ru-RU" sz="1000">
                          <a:solidFill>
                            <a:srgbClr val="000090"/>
                          </a:solidFill>
                          <a:latin typeface="Arial" pitchFamily="34" charset="0"/>
                          <a:ea typeface="Times New Roman"/>
                          <a:cs typeface="Arial" pitchFamily="34" charset="0"/>
                        </a:rPr>
                        <a:t>Transition energy</a:t>
                      </a:r>
                      <a:r>
                        <a:rPr lang="en-US" sz="1000">
                          <a:solidFill>
                            <a:srgbClr val="000090"/>
                          </a:solidFill>
                          <a:latin typeface="Arial" pitchFamily="34" charset="0"/>
                          <a:ea typeface="Times New Roman"/>
                          <a:cs typeface="Arial" pitchFamily="34" charset="0"/>
                        </a:rPr>
                        <a:t>, </a:t>
                      </a:r>
                      <a:r>
                        <a:rPr lang="ru-RU" sz="1000">
                          <a:solidFill>
                            <a:srgbClr val="000090"/>
                          </a:solidFill>
                          <a:latin typeface="Arial" pitchFamily="34" charset="0"/>
                          <a:ea typeface="Times New Roman"/>
                          <a:cs typeface="Arial" pitchFamily="34" charset="0"/>
                        </a:rPr>
                        <a:t>GeV/u</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dirty="0">
                          <a:solidFill>
                            <a:srgbClr val="000090"/>
                          </a:solidFill>
                          <a:latin typeface="Arial" pitchFamily="34" charset="0"/>
                          <a:ea typeface="Times New Roman"/>
                          <a:cs typeface="Arial" pitchFamily="34" charset="0"/>
                        </a:rPr>
                        <a:t>3.25</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dirty="0">
                          <a:solidFill>
                            <a:srgbClr val="000090"/>
                          </a:solidFill>
                          <a:latin typeface="Arial" pitchFamily="34" charset="0"/>
                          <a:ea typeface="Times New Roman"/>
                          <a:cs typeface="Arial" pitchFamily="34" charset="0"/>
                        </a:rPr>
                        <a:t>7.0</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4407">
                <a:tc>
                  <a:txBody>
                    <a:bodyPr/>
                    <a:lstStyle/>
                    <a:p>
                      <a:pPr>
                        <a:spcAft>
                          <a:spcPts val="0"/>
                        </a:spcAft>
                      </a:pPr>
                      <a:r>
                        <a:rPr lang="en-US" sz="1000">
                          <a:solidFill>
                            <a:srgbClr val="000090"/>
                          </a:solidFill>
                          <a:latin typeface="Arial" pitchFamily="34" charset="0"/>
                          <a:ea typeface="Times New Roman"/>
                          <a:cs typeface="Arial" pitchFamily="34" charset="0"/>
                        </a:rPr>
                        <a:t>RF range, MHz</a:t>
                      </a:r>
                      <a:endParaRPr lang="ru-RU" sz="100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ru-RU" sz="1000">
                          <a:solidFill>
                            <a:srgbClr val="000090"/>
                          </a:solidFill>
                          <a:latin typeface="Arial" pitchFamily="34" charset="0"/>
                          <a:ea typeface="Times New Roman"/>
                          <a:cs typeface="Arial" pitchFamily="34" charset="0"/>
                        </a:rPr>
                        <a:t>0.5 – 2.</a:t>
                      </a:r>
                      <a:r>
                        <a:rPr lang="en-US" sz="1000">
                          <a:solidFill>
                            <a:srgbClr val="000090"/>
                          </a:solidFill>
                          <a:latin typeface="Arial" pitchFamily="34" charset="0"/>
                          <a:ea typeface="Times New Roman"/>
                          <a:cs typeface="Arial" pitchFamily="34" charset="0"/>
                        </a:rPr>
                        <a:t>53</a:t>
                      </a:r>
                      <a:endParaRPr lang="ru-RU" sz="100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dirty="0">
                          <a:solidFill>
                            <a:srgbClr val="000090"/>
                          </a:solidFill>
                          <a:latin typeface="Arial" pitchFamily="34" charset="0"/>
                          <a:ea typeface="Times New Roman"/>
                          <a:cs typeface="Arial" pitchFamily="34" charset="0"/>
                        </a:rPr>
                        <a:t>0.6</a:t>
                      </a:r>
                      <a:r>
                        <a:rPr lang="en-US" sz="1000" dirty="0">
                          <a:solidFill>
                            <a:srgbClr val="000090"/>
                          </a:solidFill>
                          <a:latin typeface="Arial" pitchFamily="34" charset="0"/>
                          <a:ea typeface="Times New Roman"/>
                          <a:cs typeface="Arial" pitchFamily="34" charset="0"/>
                          <a:sym typeface="Symbol"/>
                        </a:rPr>
                        <a:t></a:t>
                      </a:r>
                      <a:r>
                        <a:rPr lang="en-US" sz="1000" dirty="0">
                          <a:solidFill>
                            <a:srgbClr val="000090"/>
                          </a:solidFill>
                          <a:latin typeface="Arial" pitchFamily="34" charset="0"/>
                          <a:ea typeface="Times New Roman"/>
                          <a:cs typeface="Arial" pitchFamily="34" charset="0"/>
                        </a:rPr>
                        <a:t> 6.9 (p</a:t>
                      </a:r>
                      <a:r>
                        <a:rPr lang="en-US" sz="1000" dirty="0">
                          <a:solidFill>
                            <a:srgbClr val="000090"/>
                          </a:solidFill>
                          <a:latin typeface="Arial" pitchFamily="34" charset="0"/>
                          <a:ea typeface="Times New Roman"/>
                          <a:cs typeface="Arial" pitchFamily="34" charset="0"/>
                          <a:sym typeface="Symbol"/>
                        </a:rPr>
                        <a:t></a:t>
                      </a:r>
                      <a:r>
                        <a:rPr lang="en-US" sz="1000" dirty="0">
                          <a:solidFill>
                            <a:srgbClr val="000090"/>
                          </a:solidFill>
                          <a:latin typeface="Arial" pitchFamily="34" charset="0"/>
                          <a:ea typeface="Times New Roman"/>
                          <a:cs typeface="Arial" pitchFamily="34" charset="0"/>
                        </a:rPr>
                        <a:t>, d</a:t>
                      </a:r>
                      <a:r>
                        <a:rPr lang="en-US" sz="1000" dirty="0">
                          <a:solidFill>
                            <a:srgbClr val="000090"/>
                          </a:solidFill>
                          <a:latin typeface="Arial" pitchFamily="34" charset="0"/>
                          <a:ea typeface="Times New Roman"/>
                          <a:cs typeface="Arial" pitchFamily="34" charset="0"/>
                          <a:sym typeface="Symbol"/>
                        </a:rPr>
                        <a:t></a:t>
                      </a:r>
                      <a:r>
                        <a:rPr lang="en-US" sz="1000" dirty="0">
                          <a:solidFill>
                            <a:srgbClr val="000090"/>
                          </a:solidFill>
                          <a:latin typeface="Arial" pitchFamily="34" charset="0"/>
                          <a:ea typeface="Times New Roman"/>
                          <a:cs typeface="Arial" pitchFamily="34" charset="0"/>
                        </a:rPr>
                        <a:t>)</a:t>
                      </a:r>
                      <a:endParaRPr lang="ru-RU" sz="1000" dirty="0">
                        <a:solidFill>
                          <a:srgbClr val="000090"/>
                        </a:solidFill>
                        <a:latin typeface="Arial" pitchFamily="34" charset="0"/>
                        <a:ea typeface="Times New Roman"/>
                        <a:cs typeface="Arial" pitchFamily="34" charset="0"/>
                      </a:endParaRPr>
                    </a:p>
                    <a:p>
                      <a:pPr algn="ctr">
                        <a:spcAft>
                          <a:spcPts val="0"/>
                        </a:spcAft>
                      </a:pPr>
                      <a:r>
                        <a:rPr lang="en-US" sz="1000" dirty="0">
                          <a:solidFill>
                            <a:srgbClr val="000090"/>
                          </a:solidFill>
                          <a:latin typeface="Arial" pitchFamily="34" charset="0"/>
                          <a:ea typeface="Times New Roman"/>
                          <a:cs typeface="Arial" pitchFamily="34" charset="0"/>
                        </a:rPr>
                        <a:t>0.947</a:t>
                      </a:r>
                      <a:r>
                        <a:rPr lang="en-US" sz="1000" dirty="0">
                          <a:solidFill>
                            <a:srgbClr val="000090"/>
                          </a:solidFill>
                          <a:latin typeface="Arial" pitchFamily="34" charset="0"/>
                          <a:ea typeface="Times New Roman"/>
                          <a:cs typeface="Arial" pitchFamily="34" charset="0"/>
                          <a:sym typeface="Symbol"/>
                        </a:rPr>
                        <a:t></a:t>
                      </a:r>
                      <a:r>
                        <a:rPr lang="en-US" sz="1000" dirty="0">
                          <a:solidFill>
                            <a:srgbClr val="000090"/>
                          </a:solidFill>
                          <a:latin typeface="Arial" pitchFamily="34" charset="0"/>
                          <a:ea typeface="Times New Roman"/>
                          <a:cs typeface="Arial" pitchFamily="34" charset="0"/>
                        </a:rPr>
                        <a:t>1.147 (nuclei)</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4407">
                <a:tc>
                  <a:txBody>
                    <a:bodyPr/>
                    <a:lstStyle/>
                    <a:p>
                      <a:pPr>
                        <a:spcAft>
                          <a:spcPts val="0"/>
                        </a:spcAft>
                      </a:pPr>
                      <a:r>
                        <a:rPr lang="en-US" sz="1000" dirty="0">
                          <a:solidFill>
                            <a:srgbClr val="000090"/>
                          </a:solidFill>
                          <a:latin typeface="Arial" pitchFamily="34" charset="0"/>
                          <a:ea typeface="Times New Roman"/>
                          <a:cs typeface="Arial" pitchFamily="34" charset="0"/>
                        </a:rPr>
                        <a:t>Spill duration of slow extraction, s</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a:solidFill>
                            <a:srgbClr val="000090"/>
                          </a:solidFill>
                          <a:latin typeface="Arial" pitchFamily="34" charset="0"/>
                          <a:ea typeface="Times New Roman"/>
                          <a:cs typeface="Arial" pitchFamily="34" charset="0"/>
                        </a:rPr>
                        <a:t>up to 10</a:t>
                      </a:r>
                      <a:endParaRPr lang="ru-RU" sz="100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dirty="0">
                          <a:solidFill>
                            <a:srgbClr val="000090"/>
                          </a:solidFill>
                          <a:latin typeface="Arial" pitchFamily="34" charset="0"/>
                          <a:ea typeface="Times New Roman"/>
                          <a:cs typeface="Arial" pitchFamily="34" charset="0"/>
                        </a:rPr>
                        <a:t>up to 10</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bl>
          </a:graphicData>
        </a:graphic>
      </p:graphicFrame>
    </p:spTree>
    <p:extLst>
      <p:ext uri="{BB962C8B-B14F-4D97-AF65-F5344CB8AC3E}">
        <p14:creationId xmlns:p14="http://schemas.microsoft.com/office/powerpoint/2010/main" val="129237724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5364088" y="4077072"/>
            <a:ext cx="3240360" cy="2780928"/>
          </a:xfrm>
          <a:prstGeom prst="rect">
            <a:avLst/>
          </a:prstGeom>
          <a:noFill/>
          <a:ln w="9525">
            <a:noFill/>
            <a:miter lim="800000"/>
            <a:headEnd/>
            <a:tailEnd/>
          </a:ln>
        </p:spPr>
      </p:pic>
      <p:sp>
        <p:nvSpPr>
          <p:cNvPr id="10" name="Rectangle 5"/>
          <p:cNvSpPr>
            <a:spLocks noChangeArrowheads="1"/>
          </p:cNvSpPr>
          <p:nvPr/>
        </p:nvSpPr>
        <p:spPr bwMode="auto">
          <a:xfrm>
            <a:off x="35496" y="-27384"/>
            <a:ext cx="4752528" cy="1200329"/>
          </a:xfrm>
          <a:prstGeom prst="rect">
            <a:avLst/>
          </a:prstGeom>
          <a:noFill/>
          <a:ln w="9525">
            <a:noFill/>
            <a:miter lim="800000"/>
            <a:headEnd/>
            <a:tailEnd/>
          </a:ln>
          <a:effectLst>
            <a:outerShdw dist="35921" dir="2700000" algn="ctr" rotWithShape="0">
              <a:schemeClr val="bg1"/>
            </a:outerShdw>
          </a:effectLst>
        </p:spPr>
        <p:txBody>
          <a:bodyPr wrap="square">
            <a:spAutoFit/>
          </a:bodyPr>
          <a:lstStyle/>
          <a:p>
            <a:pPr>
              <a:defRPr/>
            </a:pPr>
            <a:r>
              <a:rPr lang="en-US" dirty="0" smtClean="0">
                <a:solidFill>
                  <a:srgbClr val="000090"/>
                </a:solidFill>
                <a:latin typeface="Arial"/>
                <a:cs typeface="Arial"/>
              </a:rPr>
              <a:t>Neutrino laboratory under KNPP power generation units </a:t>
            </a:r>
            <a:r>
              <a:rPr lang="ru-RU" dirty="0" smtClean="0">
                <a:solidFill>
                  <a:srgbClr val="000090"/>
                </a:solidFill>
                <a:latin typeface="Arial"/>
                <a:cs typeface="Arial"/>
              </a:rPr>
              <a:t>№</a:t>
            </a:r>
            <a:r>
              <a:rPr lang="en-US" dirty="0" smtClean="0">
                <a:solidFill>
                  <a:srgbClr val="000090"/>
                </a:solidFill>
                <a:latin typeface="Arial"/>
                <a:cs typeface="Arial"/>
              </a:rPr>
              <a:t>2 &amp; 3</a:t>
            </a:r>
          </a:p>
          <a:p>
            <a:pPr>
              <a:defRPr/>
            </a:pPr>
            <a:r>
              <a:rPr lang="en-US" dirty="0" smtClean="0">
                <a:solidFill>
                  <a:srgbClr val="000090"/>
                </a:solidFill>
                <a:latin typeface="Arial"/>
                <a:cs typeface="Arial"/>
              </a:rPr>
              <a:t>Low energy semiconductor neutrino detectors  </a:t>
            </a:r>
          </a:p>
        </p:txBody>
      </p:sp>
      <p:sp>
        <p:nvSpPr>
          <p:cNvPr id="1126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Прямоугольник 11"/>
          <p:cNvSpPr/>
          <p:nvPr/>
        </p:nvSpPr>
        <p:spPr>
          <a:xfrm>
            <a:off x="4716016" y="1700808"/>
            <a:ext cx="4427984" cy="2554545"/>
          </a:xfrm>
          <a:prstGeom prst="rect">
            <a:avLst/>
          </a:prstGeom>
          <a:noFill/>
        </p:spPr>
        <p:txBody>
          <a:bodyPr wrap="square">
            <a:spAutoFit/>
          </a:bodyPr>
          <a:lstStyle/>
          <a:p>
            <a:pPr lvl="0">
              <a:defRPr/>
            </a:pPr>
            <a:r>
              <a:rPr lang="en-US" sz="1600" dirty="0" smtClean="0">
                <a:solidFill>
                  <a:srgbClr val="000090"/>
                </a:solidFill>
                <a:latin typeface="Arial"/>
                <a:cs typeface="Arial"/>
              </a:rPr>
              <a:t>Infrastructure: </a:t>
            </a:r>
          </a:p>
          <a:p>
            <a:pPr lvl="0">
              <a:buFont typeface="Arial" pitchFamily="34" charset="0"/>
              <a:buChar char="•"/>
              <a:defRPr/>
            </a:pPr>
            <a:r>
              <a:rPr lang="en-US" sz="1600" dirty="0" smtClean="0">
                <a:solidFill>
                  <a:srgbClr val="000090"/>
                </a:solidFill>
                <a:latin typeface="Arial"/>
                <a:cs typeface="Arial"/>
              </a:rPr>
              <a:t> Passive and active shields;</a:t>
            </a:r>
          </a:p>
          <a:p>
            <a:pPr lvl="0">
              <a:buFont typeface="Arial" pitchFamily="34" charset="0"/>
              <a:buChar char="•"/>
              <a:defRPr/>
            </a:pPr>
            <a:r>
              <a:rPr lang="en-US" sz="1600" dirty="0" smtClean="0">
                <a:solidFill>
                  <a:srgbClr val="000090"/>
                </a:solidFill>
                <a:latin typeface="Arial"/>
                <a:cs typeface="Arial"/>
              </a:rPr>
              <a:t> Modern data acquisition systems; </a:t>
            </a:r>
          </a:p>
          <a:p>
            <a:pPr lvl="0" algn="just">
              <a:buFont typeface="Arial" pitchFamily="34" charset="0"/>
              <a:buChar char="•"/>
              <a:defRPr/>
            </a:pPr>
            <a:r>
              <a:rPr lang="en-US" sz="1600" dirty="0" smtClean="0">
                <a:solidFill>
                  <a:srgbClr val="000090"/>
                </a:solidFill>
                <a:latin typeface="Arial"/>
                <a:cs typeface="Arial"/>
              </a:rPr>
              <a:t> Supplementary neutron-, </a:t>
            </a:r>
            <a:r>
              <a:rPr lang="el-GR" sz="1600" dirty="0" smtClean="0">
                <a:solidFill>
                  <a:srgbClr val="000090"/>
                </a:solidFill>
                <a:latin typeface="Arial"/>
                <a:cs typeface="Arial"/>
              </a:rPr>
              <a:t>γ</a:t>
            </a:r>
            <a:r>
              <a:rPr lang="en-US" sz="1600" dirty="0" smtClean="0">
                <a:solidFill>
                  <a:srgbClr val="000090"/>
                </a:solidFill>
                <a:latin typeface="Arial"/>
                <a:cs typeface="Arial"/>
              </a:rPr>
              <a:t>-, μ- detectors for monitoring of ambient backgrounds;</a:t>
            </a:r>
          </a:p>
          <a:p>
            <a:pPr algn="just">
              <a:buFont typeface="Arial" pitchFamily="34" charset="0"/>
              <a:buChar char="•"/>
              <a:defRPr/>
            </a:pPr>
            <a:r>
              <a:rPr lang="en-US" sz="1600" dirty="0" smtClean="0">
                <a:solidFill>
                  <a:srgbClr val="000090"/>
                </a:solidFill>
                <a:latin typeface="Arial"/>
                <a:cs typeface="Arial"/>
              </a:rPr>
              <a:t> The platform allowing 2.5 m vertical lifting detectors with shields. These changes in distance between the neutrino source (reactor) and detectors is crucial for discrimination of neutrino signals from background. </a:t>
            </a:r>
            <a:endParaRPr lang="en-US" sz="1600" dirty="0">
              <a:solidFill>
                <a:srgbClr val="000090"/>
              </a:solidFill>
              <a:latin typeface="Arial"/>
              <a:cs typeface="Arial"/>
            </a:endParaRPr>
          </a:p>
        </p:txBody>
      </p:sp>
      <p:sp>
        <p:nvSpPr>
          <p:cNvPr id="13" name="Прямоугольник 12"/>
          <p:cNvSpPr/>
          <p:nvPr/>
        </p:nvSpPr>
        <p:spPr>
          <a:xfrm>
            <a:off x="179512" y="4653136"/>
            <a:ext cx="4680520" cy="1323439"/>
          </a:xfrm>
          <a:prstGeom prst="rect">
            <a:avLst/>
          </a:prstGeom>
        </p:spPr>
        <p:txBody>
          <a:bodyPr wrap="square">
            <a:spAutoFit/>
          </a:bodyPr>
          <a:lstStyle/>
          <a:p>
            <a:pPr algn="just" fontAlgn="auto">
              <a:spcBef>
                <a:spcPts val="0"/>
              </a:spcBef>
              <a:spcAft>
                <a:spcPts val="0"/>
              </a:spcAft>
              <a:defRPr/>
            </a:pPr>
            <a:r>
              <a:rPr lang="en-US" sz="1600" dirty="0" smtClean="0">
                <a:solidFill>
                  <a:srgbClr val="000090"/>
                </a:solidFill>
                <a:latin typeface="Arial"/>
                <a:cs typeface="Arial"/>
              </a:rPr>
              <a:t>In the present time there are two experiments: </a:t>
            </a:r>
          </a:p>
          <a:p>
            <a:pPr algn="just">
              <a:defRPr/>
            </a:pPr>
            <a:r>
              <a:rPr lang="en-US" sz="1600" b="1" u="sng" dirty="0" err="1" smtClean="0">
                <a:solidFill>
                  <a:srgbClr val="000090"/>
                </a:solidFill>
                <a:latin typeface="Arial"/>
                <a:cs typeface="Arial"/>
              </a:rPr>
              <a:t>νGeN</a:t>
            </a:r>
            <a:r>
              <a:rPr lang="en-US" sz="1600" dirty="0" smtClean="0">
                <a:solidFill>
                  <a:srgbClr val="000090"/>
                </a:solidFill>
                <a:latin typeface="Arial"/>
                <a:cs typeface="Arial"/>
              </a:rPr>
              <a:t>: first ever detection of coherent neutrino - nucleus elastic scattering</a:t>
            </a:r>
          </a:p>
          <a:p>
            <a:pPr algn="just">
              <a:defRPr/>
            </a:pPr>
            <a:r>
              <a:rPr lang="en-US" sz="1600" b="1" u="sng" dirty="0" smtClean="0">
                <a:solidFill>
                  <a:srgbClr val="000090"/>
                </a:solidFill>
                <a:latin typeface="Arial"/>
                <a:cs typeface="Arial"/>
              </a:rPr>
              <a:t>GEMMA</a:t>
            </a:r>
            <a:r>
              <a:rPr lang="en-US" sz="1600" dirty="0" smtClean="0">
                <a:solidFill>
                  <a:srgbClr val="000090"/>
                </a:solidFill>
                <a:latin typeface="Arial"/>
                <a:cs typeface="Arial"/>
              </a:rPr>
              <a:t>: measurement of electron antineutrino magnetic moment with sensitivity level µ</a:t>
            </a:r>
            <a:r>
              <a:rPr lang="el-GR" sz="1600" baseline="-25000" dirty="0" smtClean="0">
                <a:solidFill>
                  <a:srgbClr val="000090"/>
                </a:solidFill>
                <a:latin typeface="Arial"/>
                <a:cs typeface="Arial"/>
              </a:rPr>
              <a:t>ν</a:t>
            </a:r>
            <a:r>
              <a:rPr lang="en-US" sz="1600" dirty="0" smtClean="0">
                <a:solidFill>
                  <a:srgbClr val="000090"/>
                </a:solidFill>
                <a:latin typeface="Arial"/>
                <a:cs typeface="Arial"/>
              </a:rPr>
              <a:t>~ 10</a:t>
            </a:r>
            <a:r>
              <a:rPr lang="en-US" sz="1600" baseline="30000" dirty="0" smtClean="0">
                <a:solidFill>
                  <a:srgbClr val="000090"/>
                </a:solidFill>
                <a:latin typeface="Arial"/>
                <a:cs typeface="Arial"/>
              </a:rPr>
              <a:t>-11</a:t>
            </a:r>
            <a:r>
              <a:rPr lang="el-GR" sz="1600" dirty="0" smtClean="0">
                <a:solidFill>
                  <a:srgbClr val="000090"/>
                </a:solidFill>
                <a:latin typeface="Arial"/>
                <a:cs typeface="Arial"/>
              </a:rPr>
              <a:t>µ</a:t>
            </a:r>
            <a:r>
              <a:rPr lang="en-US" sz="1600" baseline="-25000" dirty="0" smtClean="0">
                <a:solidFill>
                  <a:srgbClr val="000090"/>
                </a:solidFill>
                <a:latin typeface="Arial"/>
                <a:cs typeface="Arial"/>
              </a:rPr>
              <a:t>B</a:t>
            </a:r>
            <a:r>
              <a:rPr lang="en-US" sz="1600" dirty="0" smtClean="0">
                <a:solidFill>
                  <a:srgbClr val="000090"/>
                </a:solidFill>
                <a:latin typeface="Arial"/>
                <a:cs typeface="Arial"/>
              </a:rPr>
              <a:t> </a:t>
            </a:r>
            <a:endParaRPr lang="en-US" sz="1600" dirty="0">
              <a:solidFill>
                <a:srgbClr val="000090"/>
              </a:solidFill>
              <a:latin typeface="Arial"/>
              <a:cs typeface="Arial"/>
            </a:endParaRPr>
          </a:p>
        </p:txBody>
      </p:sp>
      <p:sp>
        <p:nvSpPr>
          <p:cNvPr id="15" name="Прямоугольник 14"/>
          <p:cNvSpPr/>
          <p:nvPr/>
        </p:nvSpPr>
        <p:spPr>
          <a:xfrm>
            <a:off x="0" y="1198493"/>
            <a:ext cx="4572000" cy="646331"/>
          </a:xfrm>
          <a:prstGeom prst="rect">
            <a:avLst/>
          </a:prstGeom>
        </p:spPr>
        <p:txBody>
          <a:bodyPr>
            <a:spAutoFit/>
          </a:bodyPr>
          <a:lstStyle/>
          <a:p>
            <a:r>
              <a:rPr lang="en-US" b="1" dirty="0" smtClean="0">
                <a:solidFill>
                  <a:srgbClr val="000090"/>
                </a:solidFill>
                <a:latin typeface="Arial" pitchFamily="34" charset="0"/>
                <a:cs typeface="Arial" pitchFamily="34" charset="0"/>
              </a:rPr>
              <a:t>Main feature</a:t>
            </a:r>
            <a:r>
              <a:rPr lang="ru-RU" b="1" dirty="0" smtClean="0">
                <a:solidFill>
                  <a:srgbClr val="000090"/>
                </a:solidFill>
                <a:latin typeface="Arial" pitchFamily="34" charset="0"/>
                <a:cs typeface="Arial" pitchFamily="34" charset="0"/>
              </a:rPr>
              <a:t>: </a:t>
            </a:r>
            <a:r>
              <a:rPr lang="en-US" dirty="0" smtClean="0">
                <a:solidFill>
                  <a:srgbClr val="000090"/>
                </a:solidFill>
                <a:latin typeface="Arial" pitchFamily="34" charset="0"/>
                <a:cs typeface="Arial" pitchFamily="34" charset="0"/>
              </a:rPr>
              <a:t>maximal available electron antineutrino flux at </a:t>
            </a:r>
            <a:r>
              <a:rPr lang="ru-RU" dirty="0" smtClean="0">
                <a:solidFill>
                  <a:srgbClr val="000090"/>
                </a:solidFill>
                <a:latin typeface="Arial" pitchFamily="34" charset="0"/>
                <a:cs typeface="Arial" pitchFamily="34" charset="0"/>
              </a:rPr>
              <a:t>5</a:t>
            </a:r>
            <a:r>
              <a:rPr lang="en-US" dirty="0" smtClean="0">
                <a:solidFill>
                  <a:srgbClr val="000090"/>
                </a:solidFill>
                <a:latin typeface="Arial" pitchFamily="34" charset="0"/>
                <a:cs typeface="Arial" pitchFamily="34" charset="0"/>
              </a:rPr>
              <a:t>.</a:t>
            </a:r>
            <a:r>
              <a:rPr lang="ru-RU" dirty="0" smtClean="0">
                <a:solidFill>
                  <a:srgbClr val="000090"/>
                </a:solidFill>
                <a:latin typeface="Arial" pitchFamily="34" charset="0"/>
                <a:cs typeface="Arial" pitchFamily="34" charset="0"/>
              </a:rPr>
              <a:t>4х10</a:t>
            </a:r>
            <a:r>
              <a:rPr lang="ru-RU" baseline="30000" dirty="0" smtClean="0">
                <a:solidFill>
                  <a:srgbClr val="000090"/>
                </a:solidFill>
                <a:latin typeface="Arial" pitchFamily="34" charset="0"/>
                <a:cs typeface="Arial" pitchFamily="34" charset="0"/>
              </a:rPr>
              <a:t>13</a:t>
            </a:r>
            <a:r>
              <a:rPr lang="ru-RU" dirty="0" smtClean="0">
                <a:solidFill>
                  <a:srgbClr val="000090"/>
                </a:solidFill>
                <a:latin typeface="Arial" pitchFamily="34" charset="0"/>
                <a:cs typeface="Arial" pitchFamily="34" charset="0"/>
              </a:rPr>
              <a:t> </a:t>
            </a:r>
            <a:r>
              <a:rPr lang="en-US" dirty="0" smtClean="0">
                <a:solidFill>
                  <a:srgbClr val="000090"/>
                </a:solidFill>
                <a:latin typeface="Arial" pitchFamily="34" charset="0"/>
                <a:cs typeface="Arial" pitchFamily="34" charset="0"/>
              </a:rPr>
              <a:t> cm</a:t>
            </a:r>
            <a:r>
              <a:rPr lang="en-US" baseline="30000" dirty="0" smtClean="0">
                <a:solidFill>
                  <a:srgbClr val="000090"/>
                </a:solidFill>
                <a:latin typeface="Arial" pitchFamily="34" charset="0"/>
                <a:cs typeface="Arial" pitchFamily="34" charset="0"/>
              </a:rPr>
              <a:t>-2</a:t>
            </a:r>
            <a:r>
              <a:rPr lang="ru-RU" dirty="0" smtClean="0">
                <a:solidFill>
                  <a:srgbClr val="000090"/>
                </a:solidFill>
                <a:latin typeface="Arial" pitchFamily="34" charset="0"/>
                <a:cs typeface="Arial" pitchFamily="34" charset="0"/>
              </a:rPr>
              <a:t> </a:t>
            </a:r>
            <a:r>
              <a:rPr lang="en-US" dirty="0" smtClean="0">
                <a:solidFill>
                  <a:srgbClr val="000090"/>
                </a:solidFill>
                <a:latin typeface="Arial" pitchFamily="34" charset="0"/>
                <a:cs typeface="Arial" pitchFamily="34" charset="0"/>
              </a:rPr>
              <a:t>sec</a:t>
            </a:r>
            <a:r>
              <a:rPr lang="en-US" baseline="30000" dirty="0" smtClean="0">
                <a:solidFill>
                  <a:srgbClr val="000090"/>
                </a:solidFill>
                <a:latin typeface="Arial" pitchFamily="34" charset="0"/>
                <a:cs typeface="Arial" pitchFamily="34" charset="0"/>
              </a:rPr>
              <a:t>-1</a:t>
            </a:r>
            <a:endParaRPr lang="ru-RU" dirty="0">
              <a:solidFill>
                <a:srgbClr val="000090"/>
              </a:solidFill>
              <a:latin typeface="Arial" pitchFamily="34" charset="0"/>
              <a:cs typeface="Arial" pitchFamily="34" charset="0"/>
            </a:endParaRPr>
          </a:p>
        </p:txBody>
      </p:sp>
      <p:pic>
        <p:nvPicPr>
          <p:cNvPr id="16" name="Рисунок 15" descr="8a.jpg"/>
          <p:cNvPicPr>
            <a:picLocks noChangeAspect="1"/>
          </p:cNvPicPr>
          <p:nvPr/>
        </p:nvPicPr>
        <p:blipFill>
          <a:blip r:embed="rId3" cstate="print"/>
          <a:stretch>
            <a:fillRect/>
          </a:stretch>
        </p:blipFill>
        <p:spPr>
          <a:xfrm>
            <a:off x="107504" y="1916832"/>
            <a:ext cx="4572000" cy="2571750"/>
          </a:xfrm>
          <a:prstGeom prst="rect">
            <a:avLst/>
          </a:prstGeom>
        </p:spPr>
      </p:pic>
      <p:pic>
        <p:nvPicPr>
          <p:cNvPr id="17" name="Рисунок 16" descr="knpp3a.jpg"/>
          <p:cNvPicPr>
            <a:picLocks noChangeAspect="1"/>
          </p:cNvPicPr>
          <p:nvPr/>
        </p:nvPicPr>
        <p:blipFill>
          <a:blip r:embed="rId4" cstate="print"/>
          <a:stretch>
            <a:fillRect/>
          </a:stretch>
        </p:blipFill>
        <p:spPr>
          <a:xfrm>
            <a:off x="4788024" y="0"/>
            <a:ext cx="4355976" cy="1723404"/>
          </a:xfrm>
          <a:prstGeom prst="rect">
            <a:avLst/>
          </a:prstGeom>
        </p:spPr>
      </p:pic>
    </p:spTree>
    <p:extLst>
      <p:ext uri="{BB962C8B-B14F-4D97-AF65-F5344CB8AC3E}">
        <p14:creationId xmlns:p14="http://schemas.microsoft.com/office/powerpoint/2010/main" val="403631369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67544" y="8100"/>
            <a:ext cx="8280920" cy="908714"/>
          </a:xfrm>
        </p:spPr>
        <p:txBody>
          <a:bodyPr>
            <a:noAutofit/>
          </a:bodyPr>
          <a:lstStyle/>
          <a:p>
            <a:pPr algn="ctr"/>
            <a:r>
              <a:rPr lang="ru-RU" sz="2800" b="1" dirty="0" smtClean="0">
                <a:solidFill>
                  <a:srgbClr val="000090"/>
                </a:solidFill>
                <a:effectLst>
                  <a:outerShdw blurRad="38100" dist="38100" dir="2700000" algn="tl">
                    <a:srgbClr val="000000">
                      <a:alpha val="43137"/>
                    </a:srgbClr>
                  </a:outerShdw>
                </a:effectLst>
              </a:rPr>
              <a:t/>
            </a:r>
            <a:br>
              <a:rPr lang="ru-RU" sz="2800" b="1" dirty="0" smtClean="0">
                <a:solidFill>
                  <a:srgbClr val="000090"/>
                </a:solidFill>
                <a:effectLst>
                  <a:outerShdw blurRad="38100" dist="38100" dir="2700000" algn="tl">
                    <a:srgbClr val="000000">
                      <a:alpha val="43137"/>
                    </a:srgbClr>
                  </a:outerShdw>
                </a:effectLst>
              </a:rPr>
            </a:br>
            <a:r>
              <a:rPr lang="ru-RU" sz="2800" b="1" dirty="0">
                <a:solidFill>
                  <a:srgbClr val="000090"/>
                </a:solidFill>
                <a:effectLst>
                  <a:outerShdw blurRad="38100" dist="38100" dir="2700000" algn="tl">
                    <a:srgbClr val="000000">
                      <a:alpha val="43137"/>
                    </a:srgbClr>
                  </a:outerShdw>
                </a:effectLst>
              </a:rPr>
              <a:t/>
            </a:r>
            <a:br>
              <a:rPr lang="ru-RU" sz="2800" b="1" dirty="0">
                <a:solidFill>
                  <a:srgbClr val="000090"/>
                </a:solidFill>
                <a:effectLst>
                  <a:outerShdw blurRad="38100" dist="38100" dir="2700000" algn="tl">
                    <a:srgbClr val="000000">
                      <a:alpha val="43137"/>
                    </a:srgbClr>
                  </a:outerShdw>
                </a:effectLst>
              </a:rPr>
            </a:br>
            <a:r>
              <a:rPr lang="ru-RU" sz="2800" b="1" dirty="0" smtClean="0">
                <a:solidFill>
                  <a:srgbClr val="000090"/>
                </a:solidFill>
                <a:effectLst>
                  <a:outerShdw blurRad="38100" dist="38100" dir="2700000" algn="tl">
                    <a:srgbClr val="000000">
                      <a:alpha val="43137"/>
                    </a:srgbClr>
                  </a:outerShdw>
                </a:effectLst>
              </a:rPr>
              <a:t/>
            </a:r>
            <a:br>
              <a:rPr lang="ru-RU" sz="2800" b="1" dirty="0" smtClean="0">
                <a:solidFill>
                  <a:srgbClr val="000090"/>
                </a:solidFill>
                <a:effectLst>
                  <a:outerShdw blurRad="38100" dist="38100" dir="2700000" algn="tl">
                    <a:srgbClr val="000000">
                      <a:alpha val="43137"/>
                    </a:srgbClr>
                  </a:outerShdw>
                </a:effectLst>
              </a:rPr>
            </a:br>
            <a:r>
              <a:rPr lang="en-US" sz="2800" b="1" dirty="0" smtClean="0">
                <a:solidFill>
                  <a:srgbClr val="000090"/>
                </a:solidFill>
                <a:effectLst>
                  <a:outerShdw blurRad="38100" dist="38100" dir="2700000" algn="tl">
                    <a:srgbClr val="000000">
                      <a:alpha val="43137"/>
                    </a:srgbClr>
                  </a:outerShdw>
                </a:effectLst>
              </a:rPr>
              <a:t>Multifunctional</a:t>
            </a:r>
            <a:r>
              <a:rPr lang="ru-RU" sz="2800" b="1" dirty="0" smtClean="0">
                <a:solidFill>
                  <a:srgbClr val="000090"/>
                </a:solidFill>
                <a:effectLst>
                  <a:outerShdw blurRad="38100" dist="38100" dir="2700000" algn="tl">
                    <a:srgbClr val="000000">
                      <a:alpha val="43137"/>
                    </a:srgbClr>
                  </a:outerShdw>
                </a:effectLst>
              </a:rPr>
              <a:t> </a:t>
            </a:r>
            <a:r>
              <a:rPr lang="en-US" sz="2800" b="1" dirty="0" smtClean="0">
                <a:solidFill>
                  <a:srgbClr val="000090"/>
                </a:solidFill>
                <a:effectLst>
                  <a:outerShdw blurRad="38100" dist="38100" dir="2700000" algn="tl">
                    <a:srgbClr val="000000">
                      <a:alpha val="43137"/>
                    </a:srgbClr>
                  </a:outerShdw>
                </a:effectLst>
              </a:rPr>
              <a:t> </a:t>
            </a:r>
            <a:r>
              <a:rPr lang="en-US" sz="2800" b="1" dirty="0">
                <a:solidFill>
                  <a:srgbClr val="000090"/>
                </a:solidFill>
                <a:effectLst>
                  <a:outerShdw blurRad="38100" dist="38100" dir="2700000" algn="tl">
                    <a:srgbClr val="000000">
                      <a:alpha val="43137"/>
                    </a:srgbClr>
                  </a:outerShdw>
                </a:effectLst>
              </a:rPr>
              <a:t>Information and Computing Complex at JINR</a:t>
            </a:r>
            <a:br>
              <a:rPr lang="en-US" sz="2800" b="1" dirty="0">
                <a:solidFill>
                  <a:srgbClr val="000090"/>
                </a:solidFill>
                <a:effectLst>
                  <a:outerShdw blurRad="38100" dist="38100" dir="2700000" algn="tl">
                    <a:srgbClr val="000000">
                      <a:alpha val="43137"/>
                    </a:srgbClr>
                  </a:outerShdw>
                </a:effectLst>
              </a:rPr>
            </a:br>
            <a:r>
              <a:rPr lang="en-US" sz="2800" dirty="0"/>
              <a:t/>
            </a:r>
            <a:br>
              <a:rPr lang="en-US" sz="2800" dirty="0"/>
            </a:br>
            <a:endParaRPr lang="ru-RU" sz="2800" dirty="0"/>
          </a:p>
        </p:txBody>
      </p:sp>
      <p:sp>
        <p:nvSpPr>
          <p:cNvPr id="5" name="Прямоугольник 4"/>
          <p:cNvSpPr/>
          <p:nvPr/>
        </p:nvSpPr>
        <p:spPr>
          <a:xfrm>
            <a:off x="323528" y="1791975"/>
            <a:ext cx="3907194" cy="3539430"/>
          </a:xfrm>
          <a:prstGeom prst="rect">
            <a:avLst/>
          </a:prstGeom>
        </p:spPr>
        <p:txBody>
          <a:bodyPr wrap="square">
            <a:spAutoFit/>
          </a:bodyPr>
          <a:lstStyle/>
          <a:p>
            <a:r>
              <a:rPr lang="en-US" sz="1600" dirty="0" smtClean="0">
                <a:solidFill>
                  <a:srgbClr val="000090"/>
                </a:solidFill>
              </a:rPr>
              <a:t>The </a:t>
            </a:r>
            <a:r>
              <a:rPr lang="en-US" sz="1600" dirty="0">
                <a:solidFill>
                  <a:srgbClr val="000090"/>
                </a:solidFill>
              </a:rPr>
              <a:t>Multifunctional Information and Computing Complex (MICC) is a basic facility of JINR. It provides a 24×7 implementation of a vast range of competitive research conducted at JINR at a global level. </a:t>
            </a:r>
            <a:endParaRPr lang="en-US" sz="1600" dirty="0" smtClean="0">
              <a:solidFill>
                <a:srgbClr val="000090"/>
              </a:solidFill>
            </a:endParaRPr>
          </a:p>
          <a:p>
            <a:r>
              <a:rPr lang="en-US" sz="1600" dirty="0" smtClean="0">
                <a:solidFill>
                  <a:srgbClr val="000090"/>
                </a:solidFill>
              </a:rPr>
              <a:t>The </a:t>
            </a:r>
            <a:r>
              <a:rPr lang="en-US" sz="1600" dirty="0">
                <a:solidFill>
                  <a:srgbClr val="000090"/>
                </a:solidFill>
              </a:rPr>
              <a:t>core of the entire computing infrastructure of the Institute is JINR Central Informational Computing Complex with powerful high-performance computing facilities integrated into the world’s information and computing resources via high-speed communication channels. </a:t>
            </a:r>
            <a:endParaRPr lang="ru-RU" sz="1600" dirty="0">
              <a:solidFill>
                <a:srgbClr val="000090"/>
              </a:solidFill>
            </a:endParaRPr>
          </a:p>
        </p:txBody>
      </p:sp>
      <p:graphicFrame>
        <p:nvGraphicFramePr>
          <p:cNvPr id="6" name="Схема 5"/>
          <p:cNvGraphicFramePr/>
          <p:nvPr>
            <p:extLst>
              <p:ext uri="{D42A27DB-BD31-4B8C-83A1-F6EECF244321}">
                <p14:modId xmlns:p14="http://schemas.microsoft.com/office/powerpoint/2010/main" val="4014324582"/>
              </p:ext>
            </p:extLst>
          </p:nvPr>
        </p:nvGraphicFramePr>
        <p:xfrm>
          <a:off x="4454201" y="1628800"/>
          <a:ext cx="4536504" cy="4392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4285594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4716017" y="93175"/>
            <a:ext cx="4248472" cy="1607633"/>
          </a:xfrm>
        </p:spPr>
        <p:txBody>
          <a:bodyPr>
            <a:normAutofit/>
          </a:bodyPr>
          <a:lstStyle/>
          <a:p>
            <a:r>
              <a:rPr lang="en-US" sz="2800" b="1" dirty="0" smtClean="0">
                <a:solidFill>
                  <a:srgbClr val="000090"/>
                </a:solidFill>
                <a:effectLst>
                  <a:outerShdw blurRad="38100" dist="38100" dir="2700000" algn="tl">
                    <a:srgbClr val="000000">
                      <a:alpha val="43137"/>
                    </a:srgbClr>
                  </a:outerShdw>
                </a:effectLst>
              </a:rPr>
              <a:t>Network </a:t>
            </a:r>
            <a:r>
              <a:rPr lang="en-US" sz="2800" b="1" dirty="0">
                <a:solidFill>
                  <a:srgbClr val="000090"/>
                </a:solidFill>
                <a:effectLst>
                  <a:outerShdw blurRad="38100" dist="38100" dir="2700000" algn="tl">
                    <a:srgbClr val="000000">
                      <a:alpha val="43137"/>
                    </a:srgbClr>
                  </a:outerShdw>
                </a:effectLst>
              </a:rPr>
              <a:t>and telecommunication channels</a:t>
            </a:r>
          </a:p>
          <a:p>
            <a:endParaRPr lang="en-US" sz="1600" dirty="0">
              <a:solidFill>
                <a:srgbClr val="000090"/>
              </a:solidFill>
            </a:endParaRPr>
          </a:p>
        </p:txBody>
      </p:sp>
      <p:pic>
        <p:nvPicPr>
          <p:cNvPr id="4" name="Рисунок 3"/>
          <p:cNvPicPr>
            <a:picLocks noChangeAspect="1"/>
          </p:cNvPicPr>
          <p:nvPr/>
        </p:nvPicPr>
        <p:blipFill>
          <a:blip r:embed="rId2"/>
          <a:stretch>
            <a:fillRect/>
          </a:stretch>
        </p:blipFill>
        <p:spPr>
          <a:xfrm>
            <a:off x="240691" y="269020"/>
            <a:ext cx="4259301" cy="322325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Прямоугольник 5"/>
          <p:cNvSpPr/>
          <p:nvPr/>
        </p:nvSpPr>
        <p:spPr>
          <a:xfrm>
            <a:off x="4716016" y="1427292"/>
            <a:ext cx="4320480" cy="1569660"/>
          </a:xfrm>
          <a:prstGeom prst="rect">
            <a:avLst/>
          </a:prstGeom>
          <a:noFill/>
        </p:spPr>
        <p:txBody>
          <a:bodyPr wrap="square">
            <a:spAutoFit/>
          </a:bodyPr>
          <a:lstStyle/>
          <a:p>
            <a:r>
              <a:rPr lang="en-GB" sz="1600" dirty="0" smtClean="0">
                <a:solidFill>
                  <a:srgbClr val="000090"/>
                </a:solidFill>
              </a:rPr>
              <a:t>JINR Local Area Network</a:t>
            </a:r>
          </a:p>
          <a:p>
            <a:r>
              <a:rPr lang="en-GB" sz="1600" dirty="0" smtClean="0">
                <a:solidFill>
                  <a:srgbClr val="000090"/>
                </a:solidFill>
              </a:rPr>
              <a:t>Comprises 7946 computers &amp; nodes</a:t>
            </a:r>
          </a:p>
          <a:p>
            <a:r>
              <a:rPr lang="en-GB" sz="1600" dirty="0" smtClean="0">
                <a:solidFill>
                  <a:srgbClr val="000090"/>
                </a:solidFill>
              </a:rPr>
              <a:t>Users – 4298, IP – 13056</a:t>
            </a:r>
          </a:p>
          <a:p>
            <a:r>
              <a:rPr lang="en-GB" sz="1600" dirty="0" smtClean="0">
                <a:solidFill>
                  <a:srgbClr val="000090"/>
                </a:solidFill>
              </a:rPr>
              <a:t>Remote VPN users – 370</a:t>
            </a:r>
          </a:p>
          <a:p>
            <a:r>
              <a:rPr lang="en-GB" sz="1600" dirty="0" smtClean="0">
                <a:solidFill>
                  <a:srgbClr val="000090"/>
                </a:solidFill>
              </a:rPr>
              <a:t>E-library- 1501, mail.jinr.ru-2355</a:t>
            </a:r>
          </a:p>
          <a:p>
            <a:r>
              <a:rPr lang="en-GB" sz="1600" dirty="0" smtClean="0">
                <a:solidFill>
                  <a:srgbClr val="000090"/>
                </a:solidFill>
              </a:rPr>
              <a:t>LAN high-speed transport </a:t>
            </a:r>
            <a:r>
              <a:rPr lang="ru-RU" sz="1600" dirty="0" smtClean="0">
                <a:solidFill>
                  <a:srgbClr val="000090"/>
                </a:solidFill>
              </a:rPr>
              <a:t>-</a:t>
            </a:r>
            <a:r>
              <a:rPr lang="en-GB" sz="1600" dirty="0" smtClean="0">
                <a:solidFill>
                  <a:srgbClr val="000090"/>
                </a:solidFill>
              </a:rPr>
              <a:t>10 Gb/s) </a:t>
            </a:r>
            <a:endParaRPr lang="en-GB" sz="1600" dirty="0">
              <a:solidFill>
                <a:srgbClr val="000090"/>
              </a:solidFill>
            </a:endParaRPr>
          </a:p>
        </p:txBody>
      </p:sp>
      <p:grpSp>
        <p:nvGrpSpPr>
          <p:cNvPr id="7" name="Группа 10"/>
          <p:cNvGrpSpPr/>
          <p:nvPr/>
        </p:nvGrpSpPr>
        <p:grpSpPr>
          <a:xfrm>
            <a:off x="4773222" y="3304976"/>
            <a:ext cx="4341730" cy="3436392"/>
            <a:chOff x="613905" y="239889"/>
            <a:chExt cx="10964190" cy="6618111"/>
          </a:xfrm>
        </p:grpSpPr>
        <p:grpSp>
          <p:nvGrpSpPr>
            <p:cNvPr id="8" name="Группа 8"/>
            <p:cNvGrpSpPr/>
            <p:nvPr/>
          </p:nvGrpSpPr>
          <p:grpSpPr>
            <a:xfrm>
              <a:off x="613905" y="239889"/>
              <a:ext cx="9757454" cy="6618111"/>
              <a:chOff x="613905" y="239889"/>
              <a:chExt cx="9757454" cy="6618111"/>
            </a:xfrm>
          </p:grpSpPr>
          <p:pic>
            <p:nvPicPr>
              <p:cNvPr id="11" name="Рисунок 4"/>
              <p:cNvPicPr>
                <a:picLocks noChangeAspect="1"/>
              </p:cNvPicPr>
              <p:nvPr/>
            </p:nvPicPr>
            <p:blipFill>
              <a:blip r:embed="rId3"/>
              <a:stretch>
                <a:fillRect/>
              </a:stretch>
            </p:blipFill>
            <p:spPr>
              <a:xfrm>
                <a:off x="2213082" y="239889"/>
                <a:ext cx="8158277" cy="601512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 name="Рисунок 5"/>
              <p:cNvPicPr>
                <a:picLocks noChangeAspect="1"/>
              </p:cNvPicPr>
              <p:nvPr/>
            </p:nvPicPr>
            <p:blipFill>
              <a:blip r:embed="rId4"/>
              <a:stretch>
                <a:fillRect/>
              </a:stretch>
            </p:blipFill>
            <p:spPr>
              <a:xfrm>
                <a:off x="613905" y="3495852"/>
                <a:ext cx="2522358" cy="33621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Рисунок 6"/>
              <p:cNvPicPr>
                <a:picLocks noChangeAspect="1"/>
              </p:cNvPicPr>
              <p:nvPr/>
            </p:nvPicPr>
            <p:blipFill>
              <a:blip r:embed="rId5"/>
              <a:stretch>
                <a:fillRect/>
              </a:stretch>
            </p:blipFill>
            <p:spPr>
              <a:xfrm>
                <a:off x="966531" y="442576"/>
                <a:ext cx="2493102" cy="33231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4" name="Рисунок 3"/>
              <p:cNvPicPr>
                <a:picLocks noChangeAspect="1"/>
              </p:cNvPicPr>
              <p:nvPr/>
            </p:nvPicPr>
            <p:blipFill rotWithShape="1">
              <a:blip r:embed="rId6" cstate="email">
                <a:extLst>
                  <a:ext uri="{28A0092B-C50C-407E-A947-70E740481C1C}">
                    <a14:useLocalDpi xmlns:a14="http://schemas.microsoft.com/office/drawing/2010/main" val="0"/>
                  </a:ext>
                </a:extLst>
              </a:blip>
              <a:srcRect r="44338"/>
              <a:stretch/>
            </p:blipFill>
            <p:spPr>
              <a:xfrm>
                <a:off x="7515486" y="4122545"/>
                <a:ext cx="1806223" cy="2621262"/>
              </a:xfrm>
              <a:prstGeom prst="round2DiagRect">
                <a:avLst>
                  <a:gd name="adj1" fmla="val 16667"/>
                  <a:gd name="adj2" fmla="val 36906"/>
                </a:avLst>
              </a:prstGeom>
              <a:ln w="88900" cap="sq">
                <a:solidFill>
                  <a:srgbClr val="FFFFFF"/>
                </a:solidFill>
                <a:miter lim="800000"/>
              </a:ln>
              <a:effectLst>
                <a:outerShdw blurRad="254000" algn="tl" rotWithShape="0">
                  <a:srgbClr val="000000">
                    <a:alpha val="43000"/>
                  </a:srgbClr>
                </a:outerShdw>
              </a:effectLst>
            </p:spPr>
          </p:pic>
        </p:grpSp>
        <p:pic>
          <p:nvPicPr>
            <p:cNvPr id="10" name="Рисунок 9"/>
            <p:cNvPicPr>
              <a:picLocks noChangeAspect="1"/>
            </p:cNvPicPr>
            <p:nvPr/>
          </p:nvPicPr>
          <p:blipFill>
            <a:blip r:embed="rId7"/>
            <a:stretch>
              <a:fillRect/>
            </a:stretch>
          </p:blipFill>
          <p:spPr>
            <a:xfrm>
              <a:off x="7543436" y="552441"/>
              <a:ext cx="4034659" cy="3213286"/>
            </a:xfrm>
            <a:prstGeom prst="rect">
              <a:avLst/>
            </a:prstGeom>
          </p:spPr>
        </p:pic>
      </p:grpSp>
      <p:sp>
        <p:nvSpPr>
          <p:cNvPr id="15" name="Подзаголовок 2"/>
          <p:cNvSpPr txBox="1">
            <a:spLocks/>
          </p:cNvSpPr>
          <p:nvPr/>
        </p:nvSpPr>
        <p:spPr>
          <a:xfrm>
            <a:off x="179512" y="3717033"/>
            <a:ext cx="4392488" cy="3140968"/>
          </a:xfrm>
          <a:prstGeom prst="rect">
            <a:avLst/>
          </a:prstGeom>
        </p:spPr>
        <p:txBody>
          <a:bodyPr>
            <a:normAutofit fontScale="92500"/>
          </a:bodyPr>
          <a:lstStyle>
            <a:lvl1pPr marL="0" indent="0" algn="ctr" rtl="0" eaLnBrk="0" fontAlgn="base" hangingPunct="0">
              <a:spcBef>
                <a:spcPct val="20000"/>
              </a:spcBef>
              <a:spcAft>
                <a:spcPct val="0"/>
              </a:spcAft>
              <a:buNone/>
              <a:defRPr sz="3200">
                <a:solidFill>
                  <a:schemeClr val="tx1">
                    <a:tint val="75000"/>
                  </a:schemeClr>
                </a:solidFill>
                <a:latin typeface="Arial" pitchFamily="34" charset="0"/>
                <a:ea typeface="ＭＳ Ｐゴシック" charset="0"/>
                <a:cs typeface="ＭＳ Ｐゴシック" charset="0"/>
              </a:defRPr>
            </a:lvl1pPr>
            <a:lvl2pPr marL="457200" indent="0" algn="ctr" rtl="0" eaLnBrk="0" fontAlgn="base" hangingPunct="0">
              <a:spcBef>
                <a:spcPct val="20000"/>
              </a:spcBef>
              <a:spcAft>
                <a:spcPct val="0"/>
              </a:spcAft>
              <a:buNone/>
              <a:defRPr sz="2800">
                <a:solidFill>
                  <a:schemeClr val="tx1">
                    <a:tint val="75000"/>
                  </a:schemeClr>
                </a:solidFill>
                <a:latin typeface="Arial" pitchFamily="34" charset="0"/>
                <a:ea typeface="ＭＳ Ｐゴシック" charset="0"/>
              </a:defRPr>
            </a:lvl2pPr>
            <a:lvl3pPr marL="914400" indent="0" algn="ctr" rtl="0" eaLnBrk="0" fontAlgn="base" hangingPunct="0">
              <a:spcBef>
                <a:spcPct val="20000"/>
              </a:spcBef>
              <a:spcAft>
                <a:spcPct val="0"/>
              </a:spcAft>
              <a:buNone/>
              <a:defRPr sz="2400">
                <a:solidFill>
                  <a:schemeClr val="tx1">
                    <a:tint val="75000"/>
                  </a:schemeClr>
                </a:solidFill>
                <a:latin typeface="Arial" pitchFamily="34" charset="0"/>
                <a:ea typeface="ＭＳ Ｐゴシック" charset="0"/>
              </a:defRPr>
            </a:lvl3pPr>
            <a:lvl4pPr marL="1371600" indent="0" algn="ctr" rtl="0" eaLnBrk="0" fontAlgn="base" hangingPunct="0">
              <a:spcBef>
                <a:spcPct val="20000"/>
              </a:spcBef>
              <a:spcAft>
                <a:spcPct val="0"/>
              </a:spcAft>
              <a:buNone/>
              <a:defRPr sz="2000">
                <a:solidFill>
                  <a:schemeClr val="tx1">
                    <a:tint val="75000"/>
                  </a:schemeClr>
                </a:solidFill>
                <a:latin typeface="Arial" pitchFamily="34" charset="0"/>
                <a:ea typeface="ＭＳ Ｐゴシック" charset="0"/>
              </a:defRPr>
            </a:lvl4pPr>
            <a:lvl5pPr marL="1828800" indent="0" algn="ctr" rtl="0" eaLnBrk="0" fontAlgn="base" hangingPunct="0">
              <a:spcBef>
                <a:spcPct val="20000"/>
              </a:spcBef>
              <a:spcAft>
                <a:spcPct val="0"/>
              </a:spcAft>
              <a:buNone/>
              <a:defRPr sz="2000">
                <a:solidFill>
                  <a:schemeClr val="tx1">
                    <a:tint val="75000"/>
                  </a:schemeClr>
                </a:solidFill>
                <a:latin typeface="Arial" pitchFamily="34" charset="0"/>
                <a:ea typeface="ＭＳ Ｐゴシック" charset="0"/>
              </a:defRPr>
            </a:lvl5pPr>
            <a:lvl6pPr marL="2286000" indent="0" algn="ctr" rtl="0" eaLnBrk="0" fontAlgn="base" hangingPunct="0">
              <a:spcBef>
                <a:spcPct val="20000"/>
              </a:spcBef>
              <a:spcAft>
                <a:spcPct val="0"/>
              </a:spcAft>
              <a:buNone/>
              <a:defRPr sz="2000">
                <a:solidFill>
                  <a:schemeClr val="tx1">
                    <a:tint val="75000"/>
                  </a:schemeClr>
                </a:solidFill>
                <a:latin typeface="Arial" pitchFamily="34" charset="0"/>
              </a:defRPr>
            </a:lvl6pPr>
            <a:lvl7pPr marL="2743200" indent="0" algn="ctr" rtl="0" eaLnBrk="0" fontAlgn="base" hangingPunct="0">
              <a:spcBef>
                <a:spcPct val="20000"/>
              </a:spcBef>
              <a:spcAft>
                <a:spcPct val="0"/>
              </a:spcAft>
              <a:buNone/>
              <a:defRPr sz="2000">
                <a:solidFill>
                  <a:schemeClr val="tx1">
                    <a:tint val="75000"/>
                  </a:schemeClr>
                </a:solidFill>
                <a:latin typeface="Arial" pitchFamily="34" charset="0"/>
              </a:defRPr>
            </a:lvl7pPr>
            <a:lvl8pPr marL="3200400" indent="0" algn="ctr" rtl="0" eaLnBrk="0" fontAlgn="base" hangingPunct="0">
              <a:spcBef>
                <a:spcPct val="20000"/>
              </a:spcBef>
              <a:spcAft>
                <a:spcPct val="0"/>
              </a:spcAft>
              <a:buNone/>
              <a:defRPr sz="2000">
                <a:solidFill>
                  <a:schemeClr val="tx1">
                    <a:tint val="75000"/>
                  </a:schemeClr>
                </a:solidFill>
                <a:latin typeface="Arial" pitchFamily="34" charset="0"/>
              </a:defRPr>
            </a:lvl8pPr>
            <a:lvl9pPr marL="3657600" indent="0" algn="ctr" rtl="0" eaLnBrk="0" fontAlgn="base" hangingPunct="0">
              <a:spcBef>
                <a:spcPct val="20000"/>
              </a:spcBef>
              <a:spcAft>
                <a:spcPct val="0"/>
              </a:spcAft>
              <a:buNone/>
              <a:defRPr sz="2000">
                <a:solidFill>
                  <a:schemeClr val="tx1">
                    <a:tint val="75000"/>
                  </a:schemeClr>
                </a:solidFill>
                <a:latin typeface="Arial" pitchFamily="34" charset="0"/>
              </a:defRPr>
            </a:lvl9pPr>
          </a:lstStyle>
          <a:p>
            <a:r>
              <a:rPr lang="en-US" sz="2000" b="1" dirty="0" smtClean="0">
                <a:solidFill>
                  <a:srgbClr val="000090"/>
                </a:solidFill>
                <a:effectLst>
                  <a:outerShdw blurRad="38100" dist="38100" dir="2700000" algn="tl">
                    <a:srgbClr val="000000">
                      <a:alpha val="43137"/>
                    </a:srgbClr>
                  </a:outerShdw>
                </a:effectLst>
              </a:rPr>
              <a:t>Tier-1 &amp; 2</a:t>
            </a:r>
            <a:r>
              <a:rPr lang="ru-RU" sz="2000" b="1" dirty="0" smtClean="0">
                <a:solidFill>
                  <a:srgbClr val="000090"/>
                </a:solidFill>
                <a:effectLst>
                  <a:outerShdw blurRad="38100" dist="38100" dir="2700000" algn="tl">
                    <a:srgbClr val="000000">
                      <a:alpha val="43137"/>
                    </a:srgbClr>
                  </a:outerShdw>
                </a:effectLst>
              </a:rPr>
              <a:t> </a:t>
            </a:r>
            <a:r>
              <a:rPr lang="en-US" sz="2000" b="1" dirty="0" smtClean="0">
                <a:solidFill>
                  <a:srgbClr val="000090"/>
                </a:solidFill>
                <a:effectLst>
                  <a:outerShdw blurRad="38100" dist="38100" dir="2700000" algn="tl">
                    <a:srgbClr val="000000">
                      <a:alpha val="43137"/>
                    </a:srgbClr>
                  </a:outerShdw>
                </a:effectLst>
              </a:rPr>
              <a:t>JINR participation in Worldwide Computing Grid (WLCG)</a:t>
            </a:r>
            <a:endParaRPr lang="en-US" sz="2000" dirty="0" smtClean="0">
              <a:solidFill>
                <a:srgbClr val="000090"/>
              </a:solidFill>
            </a:endParaRPr>
          </a:p>
          <a:p>
            <a:pPr algn="l"/>
            <a:r>
              <a:rPr lang="en-US" sz="1600" dirty="0" smtClean="0">
                <a:solidFill>
                  <a:srgbClr val="000090"/>
                </a:solidFill>
              </a:rPr>
              <a:t>Grid Tier-1 is one of the 7 </a:t>
            </a:r>
            <a:r>
              <a:rPr lang="en-US" sz="1600" dirty="0" err="1" smtClean="0">
                <a:solidFill>
                  <a:srgbClr val="000090"/>
                </a:solidFill>
              </a:rPr>
              <a:t>centres</a:t>
            </a:r>
            <a:r>
              <a:rPr lang="en-US" sz="1600" dirty="0" smtClean="0">
                <a:solidFill>
                  <a:srgbClr val="000090"/>
                </a:solidFill>
              </a:rPr>
              <a:t> in the world intended for large-scale processing of experimental and event-modeling data coming from the </a:t>
            </a:r>
            <a:r>
              <a:rPr lang="en-US" sz="1600" dirty="0" err="1" smtClean="0">
                <a:solidFill>
                  <a:srgbClr val="000090"/>
                </a:solidFill>
              </a:rPr>
              <a:t>centres</a:t>
            </a:r>
            <a:r>
              <a:rPr lang="en-US" sz="1600" dirty="0" smtClean="0">
                <a:solidFill>
                  <a:srgbClr val="000090"/>
                </a:solidFill>
              </a:rPr>
              <a:t> of Tier-0 (CERN), for the CMS experiment. </a:t>
            </a:r>
          </a:p>
          <a:p>
            <a:pPr algn="l"/>
            <a:r>
              <a:rPr lang="en-US" sz="1600" dirty="0">
                <a:solidFill>
                  <a:srgbClr val="000090"/>
                </a:solidFill>
              </a:rPr>
              <a:t>This cluster also provides carrying out computations, including the parallel ones, outside the grid-environment. They are asked both by the experiments </a:t>
            </a:r>
            <a:r>
              <a:rPr lang="en-US" sz="1600" dirty="0" err="1">
                <a:solidFill>
                  <a:srgbClr val="000090"/>
                </a:solidFill>
              </a:rPr>
              <a:t>NoVA</a:t>
            </a:r>
            <a:r>
              <a:rPr lang="en-US" sz="1600" dirty="0">
                <a:solidFill>
                  <a:srgbClr val="000090"/>
                </a:solidFill>
              </a:rPr>
              <a:t>, PANDA, BES, NICA/MPD, etc. </a:t>
            </a:r>
            <a:endParaRPr lang="ru-RU" sz="1600" dirty="0">
              <a:solidFill>
                <a:srgbClr val="000090"/>
              </a:solidFill>
            </a:endParaRPr>
          </a:p>
        </p:txBody>
      </p:sp>
    </p:spTree>
    <p:extLst>
      <p:ext uri="{BB962C8B-B14F-4D97-AF65-F5344CB8AC3E}">
        <p14:creationId xmlns:p14="http://schemas.microsoft.com/office/powerpoint/2010/main" val="367890415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4" name="Текст 3"/>
          <p:cNvSpPr>
            <a:spLocks noGrp="1"/>
          </p:cNvSpPr>
          <p:nvPr>
            <p:ph type="body" sz="half" idx="2"/>
          </p:nvPr>
        </p:nvSpPr>
        <p:spPr/>
        <p:txBody>
          <a:bodyPr/>
          <a:lstStyle/>
          <a:p>
            <a:endParaRPr lang="ru-RU" dirty="0"/>
          </a:p>
        </p:txBody>
      </p:sp>
      <p:pic>
        <p:nvPicPr>
          <p:cNvPr id="9" name="Рисунок 8"/>
          <p:cNvPicPr>
            <a:picLocks noChangeAspect="1"/>
          </p:cNvPicPr>
          <p:nvPr/>
        </p:nvPicPr>
        <p:blipFill rotWithShape="1">
          <a:blip r:embed="rId2" cstate="email">
            <a:extLst>
              <a:ext uri="{28A0092B-C50C-407E-A947-70E740481C1C}">
                <a14:useLocalDpi xmlns:a14="http://schemas.microsoft.com/office/drawing/2010/main" val="0"/>
              </a:ext>
            </a:extLst>
          </a:blip>
          <a:srcRect l="9047" r="2435"/>
          <a:stretch/>
        </p:blipFill>
        <p:spPr>
          <a:xfrm>
            <a:off x="179512" y="260648"/>
            <a:ext cx="3701944" cy="32742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Объект 9"/>
          <p:cNvSpPr>
            <a:spLocks noGrp="1"/>
          </p:cNvSpPr>
          <p:nvPr>
            <p:ph idx="1"/>
          </p:nvPr>
        </p:nvSpPr>
        <p:spPr>
          <a:xfrm>
            <a:off x="4067944" y="188640"/>
            <a:ext cx="4968552" cy="3384376"/>
          </a:xfrm>
        </p:spPr>
        <p:txBody>
          <a:bodyPr>
            <a:normAutofit fontScale="47500" lnSpcReduction="20000"/>
          </a:bodyPr>
          <a:lstStyle/>
          <a:p>
            <a:pPr marL="0" indent="0">
              <a:buNone/>
            </a:pPr>
            <a:r>
              <a:rPr lang="ru-RU" sz="5900" b="1" dirty="0" err="1" smtClean="0">
                <a:solidFill>
                  <a:srgbClr val="000090"/>
                </a:solidFill>
                <a:effectLst>
                  <a:outerShdw blurRad="38100" dist="38100" dir="2700000" algn="tl">
                    <a:srgbClr val="000000">
                      <a:alpha val="43137"/>
                    </a:srgbClr>
                  </a:outerShdw>
                </a:effectLst>
              </a:rPr>
              <a:t>HybriLIT</a:t>
            </a:r>
            <a:endParaRPr lang="ru-RU" sz="5900" b="1" dirty="0" smtClean="0">
              <a:solidFill>
                <a:srgbClr val="000090"/>
              </a:solidFill>
              <a:effectLst>
                <a:outerShdw blurRad="38100" dist="38100" dir="2700000" algn="tl">
                  <a:srgbClr val="000000">
                    <a:alpha val="43137"/>
                  </a:srgbClr>
                </a:outerShdw>
              </a:effectLst>
            </a:endParaRPr>
          </a:p>
          <a:p>
            <a:pPr marL="0" indent="0">
              <a:buNone/>
            </a:pPr>
            <a:endParaRPr lang="ru-RU" dirty="0" smtClean="0">
              <a:solidFill>
                <a:srgbClr val="000090"/>
              </a:solidFill>
            </a:endParaRPr>
          </a:p>
          <a:p>
            <a:pPr marL="0" indent="0">
              <a:buNone/>
            </a:pPr>
            <a:r>
              <a:rPr lang="en-US" sz="3400" dirty="0">
                <a:solidFill>
                  <a:srgbClr val="000090"/>
                </a:solidFill>
              </a:rPr>
              <a:t>Heterogeneous computing cluster “HybriLIT” is intended for carrying out calculations using parallel programming technologies. The heterogeneous structure of the computing nodes in the cluster can significantly speed up mathematical calculations by selecting the optimal </a:t>
            </a:r>
            <a:r>
              <a:rPr lang="en-US" sz="3400" dirty="0" smtClean="0">
                <a:solidFill>
                  <a:srgbClr val="000090"/>
                </a:solidFill>
              </a:rPr>
              <a:t>parallelization </a:t>
            </a:r>
            <a:r>
              <a:rPr lang="en-US" sz="3400" dirty="0">
                <a:solidFill>
                  <a:srgbClr val="000090"/>
                </a:solidFill>
              </a:rPr>
              <a:t>technology that takes into account both the specifics of the problem being solved, and the features of computational accelerato</a:t>
            </a:r>
            <a:r>
              <a:rPr lang="en-US" dirty="0">
                <a:solidFill>
                  <a:srgbClr val="000090"/>
                </a:solidFill>
              </a:rPr>
              <a:t>rs – Nvidia graphic processors and Intel Xeon Phi co-processors.</a:t>
            </a:r>
            <a:endParaRPr lang="ru-RU" dirty="0">
              <a:solidFill>
                <a:srgbClr val="000090"/>
              </a:solidFill>
            </a:endParaRPr>
          </a:p>
        </p:txBody>
      </p:sp>
      <p:pic>
        <p:nvPicPr>
          <p:cNvPr id="8"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64088" y="3106416"/>
            <a:ext cx="3672408" cy="363495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3" name="Прямоугольник 2"/>
          <p:cNvSpPr/>
          <p:nvPr/>
        </p:nvSpPr>
        <p:spPr>
          <a:xfrm>
            <a:off x="1" y="3717032"/>
            <a:ext cx="5220072" cy="3170098"/>
          </a:xfrm>
          <a:prstGeom prst="rect">
            <a:avLst/>
          </a:prstGeom>
        </p:spPr>
        <p:txBody>
          <a:bodyPr wrap="square">
            <a:spAutoFit/>
          </a:bodyPr>
          <a:lstStyle/>
          <a:p>
            <a:r>
              <a:rPr lang="en-US" sz="2400" b="1" dirty="0" smtClean="0">
                <a:solidFill>
                  <a:srgbClr val="000090"/>
                </a:solidFill>
              </a:rPr>
              <a:t>JINR Cloud</a:t>
            </a:r>
          </a:p>
          <a:p>
            <a:r>
              <a:rPr lang="en-US" sz="1600" dirty="0" smtClean="0">
                <a:solidFill>
                  <a:srgbClr val="000090"/>
                </a:solidFill>
              </a:rPr>
              <a:t>One </a:t>
            </a:r>
            <a:r>
              <a:rPr lang="en-US" sz="1600" dirty="0">
                <a:solidFill>
                  <a:srgbClr val="000090"/>
                </a:solidFill>
              </a:rPr>
              <a:t>of the most important trends in the cloud technologies is the development of method of integrating various cloud </a:t>
            </a:r>
            <a:r>
              <a:rPr lang="en-US" sz="1600" dirty="0" smtClean="0">
                <a:solidFill>
                  <a:srgbClr val="000090"/>
                </a:solidFill>
              </a:rPr>
              <a:t>infrastructures. </a:t>
            </a:r>
          </a:p>
          <a:p>
            <a:r>
              <a:rPr lang="en-US" sz="1600" dirty="0" smtClean="0">
                <a:solidFill>
                  <a:srgbClr val="000090"/>
                </a:solidFill>
              </a:rPr>
              <a:t>In </a:t>
            </a:r>
            <a:r>
              <a:rPr lang="en-US" sz="1600" dirty="0">
                <a:solidFill>
                  <a:srgbClr val="000090"/>
                </a:solidFill>
              </a:rPr>
              <a:t>order to join the cloud resources of partner organizations from JINR Member State for solving common tasks as well as to distribute a peak load across them, a cloud bursting driver has been designed by the JINR cloud team. It allows one to integrate the JINR cloud with the partner clouds either OpenNebula-based one </a:t>
            </a:r>
            <a:r>
              <a:rPr lang="en-US" sz="1600" dirty="0" smtClean="0">
                <a:solidFill>
                  <a:srgbClr val="000090"/>
                </a:solidFill>
              </a:rPr>
              <a:t>or </a:t>
            </a:r>
            <a:r>
              <a:rPr lang="en-US" sz="1600" dirty="0">
                <a:solidFill>
                  <a:srgbClr val="000090"/>
                </a:solidFill>
              </a:rPr>
              <a:t>any other cloud platform which supports Open Cloud Computing Interface (OCCI). </a:t>
            </a:r>
          </a:p>
        </p:txBody>
      </p:sp>
    </p:spTree>
    <p:extLst>
      <p:ext uri="{BB962C8B-B14F-4D97-AF65-F5344CB8AC3E}">
        <p14:creationId xmlns:p14="http://schemas.microsoft.com/office/powerpoint/2010/main" val="220302523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srcRect b="18259"/>
          <a:stretch/>
        </p:blipFill>
        <p:spPr>
          <a:xfrm>
            <a:off x="5076056" y="116632"/>
            <a:ext cx="3960422" cy="315683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TextBox 5"/>
          <p:cNvSpPr txBox="1"/>
          <p:nvPr/>
        </p:nvSpPr>
        <p:spPr>
          <a:xfrm>
            <a:off x="179512" y="622429"/>
            <a:ext cx="4680520" cy="1815882"/>
          </a:xfrm>
          <a:prstGeom prst="rect">
            <a:avLst/>
          </a:prstGeom>
          <a:noFill/>
        </p:spPr>
        <p:txBody>
          <a:bodyPr wrap="square" rtlCol="0">
            <a:spAutoFit/>
          </a:bodyPr>
          <a:lstStyle/>
          <a:p>
            <a:r>
              <a:rPr lang="en-US" sz="1600" dirty="0">
                <a:solidFill>
                  <a:srgbClr val="000090"/>
                </a:solidFill>
              </a:rPr>
              <a:t>The monitoring system of the </a:t>
            </a:r>
            <a:r>
              <a:rPr lang="en-US" sz="1600" dirty="0" err="1">
                <a:solidFill>
                  <a:srgbClr val="000090"/>
                </a:solidFill>
              </a:rPr>
              <a:t>JINR</a:t>
            </a:r>
            <a:r>
              <a:rPr lang="en-US" sz="1600" dirty="0">
                <a:solidFill>
                  <a:srgbClr val="000090"/>
                </a:solidFill>
              </a:rPr>
              <a:t> Computing Complex has been developed and put into exploitation. </a:t>
            </a:r>
          </a:p>
          <a:p>
            <a:r>
              <a:rPr lang="en-US" sz="1600" dirty="0">
                <a:solidFill>
                  <a:srgbClr val="000090"/>
                </a:solidFill>
              </a:rPr>
              <a:t>System allows one, in a real time mode, to observe the whole computing complex state and send the system alerts to users via e-mail, </a:t>
            </a:r>
            <a:r>
              <a:rPr lang="en-US" sz="1600" dirty="0" err="1">
                <a:solidFill>
                  <a:srgbClr val="000090"/>
                </a:solidFill>
              </a:rPr>
              <a:t>sms</a:t>
            </a:r>
            <a:r>
              <a:rPr lang="en-US" sz="1600" dirty="0">
                <a:solidFill>
                  <a:srgbClr val="000090"/>
                </a:solidFill>
              </a:rPr>
              <a:t>, etc. </a:t>
            </a:r>
          </a:p>
        </p:txBody>
      </p:sp>
      <p:sp>
        <p:nvSpPr>
          <p:cNvPr id="7" name="Прямоугольник 6"/>
          <p:cNvSpPr/>
          <p:nvPr/>
        </p:nvSpPr>
        <p:spPr>
          <a:xfrm>
            <a:off x="251520" y="2422629"/>
            <a:ext cx="4572000" cy="646331"/>
          </a:xfrm>
          <a:prstGeom prst="rect">
            <a:avLst/>
          </a:prstGeom>
        </p:spPr>
        <p:txBody>
          <a:bodyPr>
            <a:spAutoFit/>
          </a:bodyPr>
          <a:lstStyle/>
          <a:p>
            <a:r>
              <a:rPr lang="en-US" b="1" dirty="0" smtClean="0">
                <a:solidFill>
                  <a:srgbClr val="000090"/>
                </a:solidFill>
              </a:rPr>
              <a:t>690 elements are under observation</a:t>
            </a:r>
          </a:p>
          <a:p>
            <a:r>
              <a:rPr lang="en-US" b="1" dirty="0" smtClean="0">
                <a:solidFill>
                  <a:srgbClr val="000090"/>
                </a:solidFill>
              </a:rPr>
              <a:t>3497  checks in real time</a:t>
            </a:r>
            <a:endParaRPr lang="en-US" b="1" dirty="0">
              <a:solidFill>
                <a:srgbClr val="000090"/>
              </a:solidFill>
            </a:endParaRPr>
          </a:p>
        </p:txBody>
      </p:sp>
      <p:sp>
        <p:nvSpPr>
          <p:cNvPr id="9" name="Прямоугольник 9"/>
          <p:cNvSpPr/>
          <p:nvPr/>
        </p:nvSpPr>
        <p:spPr>
          <a:xfrm>
            <a:off x="5004048" y="3501008"/>
            <a:ext cx="4139952" cy="3046988"/>
          </a:xfrm>
          <a:prstGeom prst="rect">
            <a:avLst/>
          </a:prstGeom>
        </p:spPr>
        <p:txBody>
          <a:bodyPr wrap="square">
            <a:spAutoFit/>
          </a:bodyPr>
          <a:lstStyle/>
          <a:p>
            <a:r>
              <a:rPr lang="en-US" sz="1600" dirty="0">
                <a:solidFill>
                  <a:srgbClr val="000090"/>
                </a:solidFill>
              </a:rPr>
              <a:t>To get meaningful and secure MICC work able to provide fault tolerance in accordance with the ANSI/TIA EIA 942 standard, it is necessary to supply the hall where MICC is located with special conditions on microclimate, special requirements for its power </a:t>
            </a:r>
            <a:r>
              <a:rPr lang="en-US" sz="1600" dirty="0" smtClean="0">
                <a:solidFill>
                  <a:srgbClr val="000090"/>
                </a:solidFill>
              </a:rPr>
              <a:t>supply. </a:t>
            </a:r>
          </a:p>
          <a:p>
            <a:r>
              <a:rPr lang="en-US" sz="1600" dirty="0" smtClean="0">
                <a:solidFill>
                  <a:srgbClr val="000090"/>
                </a:solidFill>
              </a:rPr>
              <a:t>The close-coupled</a:t>
            </a:r>
            <a:r>
              <a:rPr lang="en-US" sz="1600" dirty="0">
                <a:solidFill>
                  <a:srgbClr val="000090"/>
                </a:solidFill>
              </a:rPr>
              <a:t>, chilled water cooling </a:t>
            </a:r>
            <a:r>
              <a:rPr lang="en-US" sz="1600" dirty="0" err="1" smtClean="0">
                <a:solidFill>
                  <a:srgbClr val="000090"/>
                </a:solidFill>
              </a:rPr>
              <a:t>InRow</a:t>
            </a:r>
            <a:r>
              <a:rPr lang="en-US" sz="1600" dirty="0" smtClean="0">
                <a:solidFill>
                  <a:srgbClr val="000090"/>
                </a:solidFill>
              </a:rPr>
              <a:t> hot </a:t>
            </a:r>
            <a:r>
              <a:rPr lang="en-US" sz="1600" dirty="0">
                <a:solidFill>
                  <a:srgbClr val="000090"/>
                </a:solidFill>
              </a:rPr>
              <a:t>and cold air containment </a:t>
            </a:r>
            <a:r>
              <a:rPr lang="en-US" sz="1600" dirty="0" smtClean="0">
                <a:solidFill>
                  <a:srgbClr val="000090"/>
                </a:solidFill>
              </a:rPr>
              <a:t>system and  </a:t>
            </a:r>
            <a:r>
              <a:rPr lang="en-US" sz="1600" dirty="0" err="1" smtClean="0">
                <a:solidFill>
                  <a:srgbClr val="000090"/>
                </a:solidFill>
              </a:rPr>
              <a:t>MGE</a:t>
            </a:r>
            <a:r>
              <a:rPr lang="en-US" sz="1600" dirty="0" smtClean="0">
                <a:solidFill>
                  <a:srgbClr val="000090"/>
                </a:solidFill>
              </a:rPr>
              <a:t> </a:t>
            </a:r>
            <a:r>
              <a:rPr lang="en-US" sz="1600" dirty="0">
                <a:solidFill>
                  <a:srgbClr val="000090"/>
                </a:solidFill>
              </a:rPr>
              <a:t>Galaxy 7000 – 2x300 kW energy efficient solutions 3Ph power protection with high </a:t>
            </a:r>
            <a:r>
              <a:rPr lang="en-US" sz="1600" dirty="0" smtClean="0">
                <a:solidFill>
                  <a:srgbClr val="000090"/>
                </a:solidFill>
              </a:rPr>
              <a:t>adaptability were put into operation. </a:t>
            </a:r>
            <a:endParaRPr lang="en-US" sz="1600" dirty="0">
              <a:solidFill>
                <a:srgbClr val="000090"/>
              </a:solidFill>
            </a:endParaRPr>
          </a:p>
        </p:txBody>
      </p:sp>
      <p:grpSp>
        <p:nvGrpSpPr>
          <p:cNvPr id="10" name="Группа 6"/>
          <p:cNvGrpSpPr/>
          <p:nvPr/>
        </p:nvGrpSpPr>
        <p:grpSpPr>
          <a:xfrm>
            <a:off x="251520" y="3722528"/>
            <a:ext cx="4561093" cy="2658800"/>
            <a:chOff x="248354" y="519288"/>
            <a:chExt cx="11664255" cy="5463824"/>
          </a:xfrm>
        </p:grpSpPr>
        <p:grpSp>
          <p:nvGrpSpPr>
            <p:cNvPr id="11" name="Группа 5"/>
            <p:cNvGrpSpPr/>
            <p:nvPr/>
          </p:nvGrpSpPr>
          <p:grpSpPr>
            <a:xfrm>
              <a:off x="248354" y="519288"/>
              <a:ext cx="11664255" cy="5463824"/>
              <a:chOff x="217995" y="248354"/>
              <a:chExt cx="12823504" cy="5878444"/>
            </a:xfrm>
          </p:grpSpPr>
          <p:pic>
            <p:nvPicPr>
              <p:cNvPr id="13" name="Рисунок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17995" y="248354"/>
                <a:ext cx="4121382" cy="58784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4" name="Рисунок 2"/>
              <p:cNvPicPr>
                <a:picLocks noChangeAspect="1"/>
              </p:cNvPicPr>
              <p:nvPr/>
            </p:nvPicPr>
            <p:blipFill rotWithShape="1">
              <a:blip r:embed="rId4" cstate="email">
                <a:extLst>
                  <a:ext uri="{28A0092B-C50C-407E-A947-70E740481C1C}">
                    <a14:useLocalDpi xmlns:a14="http://schemas.microsoft.com/office/drawing/2010/main" val="0"/>
                  </a:ext>
                </a:extLst>
              </a:blip>
              <a:srcRect r="12142"/>
              <a:stretch/>
            </p:blipFill>
            <p:spPr>
              <a:xfrm>
                <a:off x="4448374" y="248354"/>
                <a:ext cx="4628457" cy="3102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5" name="Рисунок 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203397" y="248354"/>
                <a:ext cx="3838102" cy="577426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pic>
          <p:nvPicPr>
            <p:cNvPr id="12" name="Рисунок 4"/>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112287" y="3578579"/>
              <a:ext cx="4194061" cy="23077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sp>
        <p:nvSpPr>
          <p:cNvPr id="16" name="TextBox 15"/>
          <p:cNvSpPr txBox="1"/>
          <p:nvPr/>
        </p:nvSpPr>
        <p:spPr>
          <a:xfrm>
            <a:off x="107504" y="2996952"/>
            <a:ext cx="4693763" cy="523220"/>
          </a:xfrm>
          <a:prstGeom prst="rect">
            <a:avLst/>
          </a:prstGeom>
          <a:noFill/>
        </p:spPr>
        <p:txBody>
          <a:bodyPr wrap="none" rtlCol="0">
            <a:spAutoFit/>
          </a:bodyPr>
          <a:lstStyle/>
          <a:p>
            <a:r>
              <a:rPr lang="en-GB" sz="2800" b="1" dirty="0" smtClean="0">
                <a:solidFill>
                  <a:srgbClr val="000090"/>
                </a:solidFill>
                <a:effectLst>
                  <a:outerShdw blurRad="38100" dist="38100" dir="2700000" algn="tl">
                    <a:srgbClr val="000000">
                      <a:alpha val="43137"/>
                    </a:srgbClr>
                  </a:outerShdw>
                </a:effectLst>
              </a:rPr>
              <a:t>Engineering </a:t>
            </a:r>
            <a:r>
              <a:rPr lang="en-GB" sz="2800" b="1" dirty="0">
                <a:solidFill>
                  <a:srgbClr val="000090"/>
                </a:solidFill>
                <a:effectLst>
                  <a:outerShdw blurRad="38100" dist="38100" dir="2700000" algn="tl">
                    <a:srgbClr val="000000">
                      <a:alpha val="43137"/>
                    </a:srgbClr>
                  </a:outerShdw>
                </a:effectLst>
              </a:rPr>
              <a:t>infrastructure</a:t>
            </a:r>
            <a:endParaRPr lang="ru-RU" sz="2800" b="1" dirty="0">
              <a:solidFill>
                <a:srgbClr val="000090"/>
              </a:solidFill>
              <a:effectLst>
                <a:outerShdw blurRad="38100" dist="38100" dir="2700000" algn="tl">
                  <a:srgbClr val="000000">
                    <a:alpha val="43137"/>
                  </a:srgbClr>
                </a:outerShdw>
              </a:effectLst>
            </a:endParaRPr>
          </a:p>
        </p:txBody>
      </p:sp>
      <p:sp>
        <p:nvSpPr>
          <p:cNvPr id="17" name="TextBox 16"/>
          <p:cNvSpPr txBox="1"/>
          <p:nvPr/>
        </p:nvSpPr>
        <p:spPr>
          <a:xfrm>
            <a:off x="475224" y="0"/>
            <a:ext cx="3376696" cy="523220"/>
          </a:xfrm>
          <a:prstGeom prst="rect">
            <a:avLst/>
          </a:prstGeom>
          <a:noFill/>
        </p:spPr>
        <p:txBody>
          <a:bodyPr wrap="none" rtlCol="0">
            <a:spAutoFit/>
          </a:bodyPr>
          <a:lstStyle/>
          <a:p>
            <a:r>
              <a:rPr lang="en-GB" sz="2800" b="1" dirty="0" smtClean="0">
                <a:solidFill>
                  <a:srgbClr val="000090"/>
                </a:solidFill>
                <a:effectLst>
                  <a:outerShdw blurRad="38100" dist="38100" dir="2700000" algn="tl">
                    <a:srgbClr val="000000">
                      <a:alpha val="43137"/>
                    </a:srgbClr>
                  </a:outerShdw>
                </a:effectLst>
              </a:rPr>
              <a:t>Monitoring system</a:t>
            </a:r>
            <a:endParaRPr lang="ru-RU" sz="2800" b="1" dirty="0">
              <a:solidFill>
                <a:srgbClr val="00009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5003221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63415" y="3799432"/>
            <a:ext cx="1698159" cy="1521452"/>
          </a:xfrm>
          <a:prstGeom prst="rect">
            <a:avLst/>
          </a:prstGeom>
        </p:spPr>
      </p:pic>
      <p:sp>
        <p:nvSpPr>
          <p:cNvPr id="40962" name="Заголовок 3"/>
          <p:cNvSpPr>
            <a:spLocks noGrp="1"/>
          </p:cNvSpPr>
          <p:nvPr>
            <p:ph type="title"/>
          </p:nvPr>
        </p:nvSpPr>
        <p:spPr>
          <a:xfrm>
            <a:off x="682656" y="10385"/>
            <a:ext cx="7886700" cy="970344"/>
          </a:xfrm>
        </p:spPr>
        <p:txBody>
          <a:bodyPr/>
          <a:lstStyle/>
          <a:p>
            <a:pPr algn="ctr"/>
            <a:r>
              <a:rPr lang="en-US" altLang="ru-RU" sz="2800" b="1" dirty="0">
                <a:solidFill>
                  <a:srgbClr val="000090"/>
                </a:solidFill>
                <a:latin typeface="Arial"/>
                <a:cs typeface="Arial"/>
              </a:rPr>
              <a:t>Laboratory of Radiation Biology</a:t>
            </a:r>
            <a:endParaRPr lang="ru-RU" altLang="ru-RU" sz="2800" b="1" dirty="0">
              <a:solidFill>
                <a:srgbClr val="000090"/>
              </a:solidFill>
              <a:latin typeface="Arial"/>
              <a:cs typeface="Arial"/>
            </a:endParaRPr>
          </a:p>
        </p:txBody>
      </p:sp>
      <p:sp>
        <p:nvSpPr>
          <p:cNvPr id="40963" name="Rectangle 4"/>
          <p:cNvSpPr>
            <a:spLocks noChangeArrowheads="1"/>
          </p:cNvSpPr>
          <p:nvPr/>
        </p:nvSpPr>
        <p:spPr bwMode="auto">
          <a:xfrm>
            <a:off x="1143001" y="-184666"/>
            <a:ext cx="184666" cy="369332"/>
          </a:xfrm>
          <a:prstGeom prst="rect">
            <a:avLst/>
          </a:prstGeom>
          <a:solidFill>
            <a:srgbClr val="EBEFF4"/>
          </a:solidFill>
          <a:ln w="9525">
            <a:noFill/>
            <a:miter lim="800000"/>
            <a:headEnd/>
            <a:tailEnd/>
          </a:ln>
        </p:spPr>
        <p:txBody>
          <a:bodyPr wrap="none" anchor="ctr">
            <a:spAutoFit/>
          </a:bodyPr>
          <a:lstStyle/>
          <a:p>
            <a:endParaRPr lang="ru-RU" altLang="ru-RU">
              <a:solidFill>
                <a:srgbClr val="000000"/>
              </a:solidFill>
            </a:endParaRPr>
          </a:p>
        </p:txBody>
      </p:sp>
      <p:sp>
        <p:nvSpPr>
          <p:cNvPr id="40964" name="Rectangle 5"/>
          <p:cNvSpPr>
            <a:spLocks noChangeArrowheads="1"/>
          </p:cNvSpPr>
          <p:nvPr/>
        </p:nvSpPr>
        <p:spPr bwMode="auto">
          <a:xfrm>
            <a:off x="1143001" y="-184666"/>
            <a:ext cx="184666" cy="369332"/>
          </a:xfrm>
          <a:prstGeom prst="rect">
            <a:avLst/>
          </a:prstGeom>
          <a:solidFill>
            <a:srgbClr val="EBEFF4"/>
          </a:solidFill>
          <a:ln w="9525">
            <a:noFill/>
            <a:miter lim="800000"/>
            <a:headEnd/>
            <a:tailEnd/>
          </a:ln>
        </p:spPr>
        <p:txBody>
          <a:bodyPr wrap="none" anchor="ctr">
            <a:spAutoFit/>
          </a:bodyPr>
          <a:lstStyle/>
          <a:p>
            <a:endParaRPr lang="ru-RU" altLang="ru-RU">
              <a:solidFill>
                <a:srgbClr val="000000"/>
              </a:solidFill>
            </a:endParaRPr>
          </a:p>
        </p:txBody>
      </p:sp>
      <p:sp>
        <p:nvSpPr>
          <p:cNvPr id="11" name="TextBox 10"/>
          <p:cNvSpPr txBox="1"/>
          <p:nvPr/>
        </p:nvSpPr>
        <p:spPr>
          <a:xfrm>
            <a:off x="0" y="1340770"/>
            <a:ext cx="6156175" cy="2246769"/>
          </a:xfrm>
          <a:prstGeom prst="rect">
            <a:avLst/>
          </a:prstGeom>
          <a:noFill/>
        </p:spPr>
        <p:txBody>
          <a:bodyPr wrap="square" rtlCol="0">
            <a:spAutoFit/>
          </a:bodyPr>
          <a:lstStyle/>
          <a:p>
            <a:pPr marL="171450" indent="-171450">
              <a:buFont typeface="Wingdings" panose="05000000000000000000" pitchFamily="2" charset="2"/>
              <a:buChar char="ü"/>
            </a:pPr>
            <a:r>
              <a:rPr lang="en-US" sz="1400" b="1" dirty="0">
                <a:solidFill>
                  <a:srgbClr val="000090"/>
                </a:solidFill>
                <a:latin typeface="+mn-lt"/>
              </a:rPr>
              <a:t>For work with cell </a:t>
            </a:r>
            <a:r>
              <a:rPr lang="en-US" sz="1400" b="1" dirty="0" smtClean="0">
                <a:solidFill>
                  <a:srgbClr val="000090"/>
                </a:solidFill>
                <a:latin typeface="+mn-lt"/>
              </a:rPr>
              <a:t>cultures</a:t>
            </a:r>
            <a:endParaRPr lang="ru-RU" sz="1400" dirty="0">
              <a:solidFill>
                <a:srgbClr val="000090"/>
              </a:solidFill>
              <a:latin typeface="+mn-lt"/>
            </a:endParaRPr>
          </a:p>
          <a:p>
            <a:pPr lvl="0"/>
            <a:r>
              <a:rPr lang="en-US" sz="1400" dirty="0">
                <a:solidFill>
                  <a:srgbClr val="000090"/>
                </a:solidFill>
                <a:latin typeface="+mn-lt"/>
              </a:rPr>
              <a:t>Sterile laboratory rooms, laminar boxes, exhaust hoods</a:t>
            </a:r>
            <a:r>
              <a:rPr lang="ru-RU" sz="1400" dirty="0">
                <a:solidFill>
                  <a:srgbClr val="000090"/>
                </a:solidFill>
                <a:latin typeface="+mn-lt"/>
              </a:rPr>
              <a:t>, </a:t>
            </a:r>
            <a:r>
              <a:rPr lang="en-US" sz="1400" dirty="0">
                <a:solidFill>
                  <a:srgbClr val="000090"/>
                </a:solidFill>
                <a:latin typeface="+mn-lt"/>
              </a:rPr>
              <a:t>CO</a:t>
            </a:r>
            <a:r>
              <a:rPr lang="en-US" sz="1400" baseline="-25000" dirty="0">
                <a:solidFill>
                  <a:srgbClr val="000090"/>
                </a:solidFill>
                <a:latin typeface="+mn-lt"/>
              </a:rPr>
              <a:t>2</a:t>
            </a:r>
            <a:r>
              <a:rPr lang="ru-RU" sz="1400" dirty="0">
                <a:solidFill>
                  <a:srgbClr val="000090"/>
                </a:solidFill>
                <a:latin typeface="+mn-lt"/>
              </a:rPr>
              <a:t> </a:t>
            </a:r>
            <a:r>
              <a:rPr lang="en-US" sz="1400" dirty="0">
                <a:solidFill>
                  <a:srgbClr val="000090"/>
                </a:solidFill>
                <a:latin typeface="+mn-lt"/>
              </a:rPr>
              <a:t>thermostats, cell </a:t>
            </a:r>
            <a:r>
              <a:rPr lang="en-US" sz="1400" dirty="0" smtClean="0">
                <a:solidFill>
                  <a:srgbClr val="000090"/>
                </a:solidFill>
                <a:latin typeface="+mn-lt"/>
              </a:rPr>
              <a:t>analyzers</a:t>
            </a:r>
            <a:endParaRPr lang="ru-RU" sz="1400" dirty="0">
              <a:solidFill>
                <a:srgbClr val="000090"/>
              </a:solidFill>
              <a:latin typeface="+mn-lt"/>
            </a:endParaRPr>
          </a:p>
          <a:p>
            <a:pPr marL="171450" indent="-171450">
              <a:buFont typeface="Wingdings" panose="05000000000000000000" pitchFamily="2" charset="2"/>
              <a:buChar char="ü"/>
            </a:pPr>
            <a:r>
              <a:rPr lang="en-US" sz="1400" b="1" dirty="0">
                <a:solidFill>
                  <a:srgbClr val="000090"/>
                </a:solidFill>
                <a:latin typeface="+mn-lt"/>
              </a:rPr>
              <a:t>For cytogenetic </a:t>
            </a:r>
            <a:r>
              <a:rPr lang="en-US" sz="1400" b="1" dirty="0" smtClean="0">
                <a:solidFill>
                  <a:srgbClr val="000090"/>
                </a:solidFill>
                <a:latin typeface="+mn-lt"/>
              </a:rPr>
              <a:t>research</a:t>
            </a:r>
            <a:endParaRPr lang="ru-RU" sz="1400" dirty="0">
              <a:solidFill>
                <a:srgbClr val="000090"/>
              </a:solidFill>
              <a:latin typeface="+mn-lt"/>
            </a:endParaRPr>
          </a:p>
          <a:p>
            <a:pPr lvl="0"/>
            <a:r>
              <a:rPr lang="en-US" sz="1400" dirty="0">
                <a:solidFill>
                  <a:srgbClr val="000090"/>
                </a:solidFill>
                <a:latin typeface="+mn-lt"/>
              </a:rPr>
              <a:t>Direct and inverted microscopes</a:t>
            </a:r>
            <a:r>
              <a:rPr lang="ru-RU" sz="1400" dirty="0">
                <a:solidFill>
                  <a:srgbClr val="000090"/>
                </a:solidFill>
                <a:latin typeface="+mn-lt"/>
              </a:rPr>
              <a:t>, </a:t>
            </a:r>
            <a:r>
              <a:rPr lang="en-US" sz="1400" dirty="0">
                <a:solidFill>
                  <a:srgbClr val="000090"/>
                </a:solidFill>
                <a:latin typeface="+mn-lt"/>
              </a:rPr>
              <a:t>flow </a:t>
            </a:r>
            <a:r>
              <a:rPr lang="en-US" sz="1400" dirty="0" err="1">
                <a:solidFill>
                  <a:srgbClr val="000090"/>
                </a:solidFill>
                <a:latin typeface="+mn-lt"/>
              </a:rPr>
              <a:t>cytofluorimeters</a:t>
            </a:r>
            <a:r>
              <a:rPr lang="ru-RU" sz="1400" dirty="0">
                <a:solidFill>
                  <a:srgbClr val="000090"/>
                </a:solidFill>
                <a:latin typeface="+mn-lt"/>
              </a:rPr>
              <a:t>, </a:t>
            </a:r>
            <a:r>
              <a:rPr lang="en-US" sz="1400" dirty="0">
                <a:solidFill>
                  <a:srgbClr val="000090"/>
                </a:solidFill>
                <a:latin typeface="+mn-lt"/>
              </a:rPr>
              <a:t>shakers</a:t>
            </a:r>
            <a:r>
              <a:rPr lang="ru-RU" sz="1400" dirty="0">
                <a:solidFill>
                  <a:srgbClr val="000090"/>
                </a:solidFill>
                <a:latin typeface="+mn-lt"/>
              </a:rPr>
              <a:t>,</a:t>
            </a:r>
            <a:r>
              <a:rPr lang="en-US" sz="1400" dirty="0">
                <a:solidFill>
                  <a:srgbClr val="000090"/>
                </a:solidFill>
                <a:latin typeface="+mn-lt"/>
              </a:rPr>
              <a:t> vibration mixers</a:t>
            </a:r>
            <a:r>
              <a:rPr lang="ru-RU" sz="1400" dirty="0">
                <a:solidFill>
                  <a:srgbClr val="000090"/>
                </a:solidFill>
                <a:latin typeface="+mn-lt"/>
              </a:rPr>
              <a:t>, </a:t>
            </a:r>
            <a:r>
              <a:rPr lang="en-US" sz="1400" dirty="0" smtClean="0">
                <a:solidFill>
                  <a:srgbClr val="000090"/>
                </a:solidFill>
                <a:latin typeface="+mn-lt"/>
              </a:rPr>
              <a:t>centrifuges</a:t>
            </a:r>
            <a:endParaRPr lang="ru-RU" sz="1400" dirty="0">
              <a:solidFill>
                <a:srgbClr val="000090"/>
              </a:solidFill>
              <a:latin typeface="+mn-lt"/>
            </a:endParaRPr>
          </a:p>
          <a:p>
            <a:pPr marL="171450" indent="-171450">
              <a:buFont typeface="Wingdings" panose="05000000000000000000" pitchFamily="2" charset="2"/>
              <a:buChar char="ü"/>
            </a:pPr>
            <a:r>
              <a:rPr lang="en-US" sz="1400" b="1" dirty="0">
                <a:solidFill>
                  <a:srgbClr val="000090"/>
                </a:solidFill>
                <a:latin typeface="+mn-lt"/>
              </a:rPr>
              <a:t>For molecular </a:t>
            </a:r>
            <a:r>
              <a:rPr lang="en-US" sz="1400" b="1" dirty="0" smtClean="0">
                <a:solidFill>
                  <a:srgbClr val="000090"/>
                </a:solidFill>
                <a:latin typeface="+mn-lt"/>
              </a:rPr>
              <a:t>research</a:t>
            </a:r>
            <a:endParaRPr lang="ru-RU" sz="1400" dirty="0">
              <a:solidFill>
                <a:srgbClr val="000090"/>
              </a:solidFill>
              <a:latin typeface="+mn-lt"/>
            </a:endParaRPr>
          </a:p>
          <a:p>
            <a:pPr lvl="0"/>
            <a:r>
              <a:rPr lang="en-US" sz="1400" dirty="0">
                <a:solidFill>
                  <a:srgbClr val="000090"/>
                </a:solidFill>
                <a:latin typeface="+mn-lt"/>
              </a:rPr>
              <a:t>Fluorescent microscopes, Synergy™ H1 is a flexible </a:t>
            </a:r>
            <a:r>
              <a:rPr lang="en-US" sz="1400" dirty="0" err="1">
                <a:solidFill>
                  <a:srgbClr val="000090"/>
                </a:solidFill>
                <a:latin typeface="+mn-lt"/>
              </a:rPr>
              <a:t>monochromator</a:t>
            </a:r>
            <a:r>
              <a:rPr lang="en-US" sz="1400" dirty="0">
                <a:solidFill>
                  <a:srgbClr val="000090"/>
                </a:solidFill>
                <a:latin typeface="+mn-lt"/>
              </a:rPr>
              <a:t>-based multi-mode microplate reader, PCR amplifiers</a:t>
            </a:r>
            <a:r>
              <a:rPr lang="ru-RU" sz="1400" dirty="0">
                <a:solidFill>
                  <a:srgbClr val="000090"/>
                </a:solidFill>
                <a:latin typeface="+mn-lt"/>
              </a:rPr>
              <a:t>, </a:t>
            </a:r>
            <a:r>
              <a:rPr lang="en-US" sz="1400" dirty="0">
                <a:solidFill>
                  <a:srgbClr val="000090"/>
                </a:solidFill>
                <a:latin typeface="+mn-lt"/>
              </a:rPr>
              <a:t>gel documenting systems</a:t>
            </a:r>
            <a:r>
              <a:rPr lang="ru-RU" sz="1400" dirty="0">
                <a:solidFill>
                  <a:srgbClr val="000090"/>
                </a:solidFill>
                <a:latin typeface="+mn-lt"/>
              </a:rPr>
              <a:t>, </a:t>
            </a:r>
            <a:r>
              <a:rPr lang="en-US" sz="1400" dirty="0">
                <a:solidFill>
                  <a:srgbClr val="000090"/>
                </a:solidFill>
                <a:latin typeface="+mn-lt"/>
              </a:rPr>
              <a:t>ultrahigh-speed centrifuges</a:t>
            </a:r>
          </a:p>
        </p:txBody>
      </p:sp>
      <p:sp>
        <p:nvSpPr>
          <p:cNvPr id="13" name="TextBox 12"/>
          <p:cNvSpPr txBox="1"/>
          <p:nvPr/>
        </p:nvSpPr>
        <p:spPr>
          <a:xfrm>
            <a:off x="603170" y="940659"/>
            <a:ext cx="3834426" cy="400110"/>
          </a:xfrm>
          <a:prstGeom prst="rect">
            <a:avLst/>
          </a:prstGeom>
          <a:noFill/>
        </p:spPr>
        <p:txBody>
          <a:bodyPr wrap="square" rtlCol="0">
            <a:spAutoFit/>
          </a:bodyPr>
          <a:lstStyle/>
          <a:p>
            <a:r>
              <a:rPr lang="en-US" sz="2000" dirty="0">
                <a:solidFill>
                  <a:srgbClr val="000090"/>
                </a:solidFill>
                <a:latin typeface="+mn-lt"/>
              </a:rPr>
              <a:t>Equipment</a:t>
            </a:r>
            <a:r>
              <a:rPr lang="ru-RU" sz="2000" dirty="0">
                <a:solidFill>
                  <a:srgbClr val="000090"/>
                </a:solidFill>
                <a:latin typeface="+mn-lt"/>
              </a:rPr>
              <a:t>:</a:t>
            </a:r>
          </a:p>
        </p:txBody>
      </p:sp>
      <p:pic>
        <p:nvPicPr>
          <p:cNvPr id="2" name="Рисунок 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792361" y="1059520"/>
            <a:ext cx="1268760" cy="1268760"/>
          </a:xfrm>
          <a:prstGeom prst="rect">
            <a:avLst/>
          </a:prstGeom>
        </p:spPr>
      </p:pic>
      <p:pic>
        <p:nvPicPr>
          <p:cNvPr id="3" name="Рисунок 2"/>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354321" y="1412776"/>
            <a:ext cx="754182" cy="1340768"/>
          </a:xfrm>
          <a:prstGeom prst="rect">
            <a:avLst/>
          </a:prstGeom>
        </p:spPr>
      </p:pic>
      <p:pic>
        <p:nvPicPr>
          <p:cNvPr id="4" name="Рисунок 3"/>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722876" y="4378688"/>
            <a:ext cx="1088609" cy="1935303"/>
          </a:xfrm>
          <a:prstGeom prst="rect">
            <a:avLst/>
          </a:prstGeom>
        </p:spPr>
      </p:pic>
      <p:pic>
        <p:nvPicPr>
          <p:cNvPr id="5" name="Рисунок 4"/>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227429" y="2494040"/>
            <a:ext cx="1540491" cy="1540491"/>
          </a:xfrm>
          <a:prstGeom prst="rect">
            <a:avLst/>
          </a:prstGeom>
        </p:spPr>
      </p:pic>
      <p:pic>
        <p:nvPicPr>
          <p:cNvPr id="6" name="Рисунок 5"/>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2684891" y="3799432"/>
            <a:ext cx="1521452" cy="1521452"/>
          </a:xfrm>
          <a:prstGeom prst="rect">
            <a:avLst/>
          </a:prstGeom>
        </p:spPr>
      </p:pic>
      <p:pic>
        <p:nvPicPr>
          <p:cNvPr id="7" name="Рисунок 6"/>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3731332" y="5066762"/>
            <a:ext cx="1610847" cy="1610847"/>
          </a:xfrm>
          <a:prstGeom prst="rect">
            <a:avLst/>
          </a:prstGeom>
        </p:spPr>
      </p:pic>
      <p:pic>
        <p:nvPicPr>
          <p:cNvPr id="8" name="Рисунок 7"/>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5968062" y="5099687"/>
            <a:ext cx="1577921" cy="1577921"/>
          </a:xfrm>
          <a:prstGeom prst="rect">
            <a:avLst/>
          </a:prstGeom>
        </p:spPr>
      </p:pic>
      <p:pic>
        <p:nvPicPr>
          <p:cNvPr id="9" name="Рисунок 8"/>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8025634" y="3118111"/>
            <a:ext cx="1082870" cy="1082871"/>
          </a:xfrm>
          <a:prstGeom prst="rect">
            <a:avLst/>
          </a:prstGeom>
        </p:spPr>
      </p:pic>
    </p:spTree>
    <p:extLst>
      <p:ext uri="{BB962C8B-B14F-4D97-AF65-F5344CB8AC3E}">
        <p14:creationId xmlns:p14="http://schemas.microsoft.com/office/powerpoint/2010/main" val="344435689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Заголовок 3"/>
          <p:cNvSpPr>
            <a:spLocks noGrp="1"/>
          </p:cNvSpPr>
          <p:nvPr>
            <p:ph type="title"/>
          </p:nvPr>
        </p:nvSpPr>
        <p:spPr>
          <a:xfrm>
            <a:off x="467544" y="3959"/>
            <a:ext cx="8229240" cy="688737"/>
          </a:xfrm>
        </p:spPr>
        <p:txBody>
          <a:bodyPr/>
          <a:lstStyle/>
          <a:p>
            <a:pPr algn="ctr"/>
            <a:r>
              <a:rPr lang="en-US" altLang="ru-RU" sz="2800" b="1" dirty="0">
                <a:solidFill>
                  <a:srgbClr val="000090"/>
                </a:solidFill>
                <a:latin typeface="Arial"/>
                <a:cs typeface="Arial"/>
              </a:rPr>
              <a:t>Laboratory of Radiation Biology</a:t>
            </a:r>
            <a:endParaRPr lang="ru-RU" altLang="ru-RU" sz="2800" b="1" dirty="0">
              <a:solidFill>
                <a:srgbClr val="000090"/>
              </a:solidFill>
              <a:latin typeface="Arial"/>
              <a:cs typeface="Arial"/>
            </a:endParaRPr>
          </a:p>
        </p:txBody>
      </p:sp>
      <p:sp>
        <p:nvSpPr>
          <p:cNvPr id="40963" name="Rectangle 4"/>
          <p:cNvSpPr>
            <a:spLocks noChangeArrowheads="1"/>
          </p:cNvSpPr>
          <p:nvPr/>
        </p:nvSpPr>
        <p:spPr bwMode="auto">
          <a:xfrm>
            <a:off x="1143001" y="-184666"/>
            <a:ext cx="184666" cy="369332"/>
          </a:xfrm>
          <a:prstGeom prst="rect">
            <a:avLst/>
          </a:prstGeom>
          <a:solidFill>
            <a:srgbClr val="EBEFF4"/>
          </a:solidFill>
          <a:ln w="9525">
            <a:noFill/>
            <a:miter lim="800000"/>
            <a:headEnd/>
            <a:tailEnd/>
          </a:ln>
        </p:spPr>
        <p:txBody>
          <a:bodyPr wrap="none" anchor="ctr">
            <a:spAutoFit/>
          </a:bodyPr>
          <a:lstStyle/>
          <a:p>
            <a:endParaRPr lang="ru-RU" altLang="ru-RU">
              <a:solidFill>
                <a:srgbClr val="000000"/>
              </a:solidFill>
            </a:endParaRPr>
          </a:p>
        </p:txBody>
      </p:sp>
      <p:sp>
        <p:nvSpPr>
          <p:cNvPr id="40964" name="Rectangle 5"/>
          <p:cNvSpPr>
            <a:spLocks noChangeArrowheads="1"/>
          </p:cNvSpPr>
          <p:nvPr/>
        </p:nvSpPr>
        <p:spPr bwMode="auto">
          <a:xfrm>
            <a:off x="1143001" y="-184666"/>
            <a:ext cx="184666" cy="369332"/>
          </a:xfrm>
          <a:prstGeom prst="rect">
            <a:avLst/>
          </a:prstGeom>
          <a:solidFill>
            <a:srgbClr val="EBEFF4"/>
          </a:solidFill>
          <a:ln w="9525">
            <a:noFill/>
            <a:miter lim="800000"/>
            <a:headEnd/>
            <a:tailEnd/>
          </a:ln>
        </p:spPr>
        <p:txBody>
          <a:bodyPr wrap="none" anchor="ctr">
            <a:spAutoFit/>
          </a:bodyPr>
          <a:lstStyle/>
          <a:p>
            <a:endParaRPr lang="ru-RU" altLang="ru-RU">
              <a:solidFill>
                <a:srgbClr val="000000"/>
              </a:solidFill>
            </a:endParaRPr>
          </a:p>
        </p:txBody>
      </p:sp>
      <p:sp>
        <p:nvSpPr>
          <p:cNvPr id="13" name="TextBox 12"/>
          <p:cNvSpPr txBox="1"/>
          <p:nvPr/>
        </p:nvSpPr>
        <p:spPr>
          <a:xfrm>
            <a:off x="1153344" y="669937"/>
            <a:ext cx="3834426" cy="400110"/>
          </a:xfrm>
          <a:prstGeom prst="rect">
            <a:avLst/>
          </a:prstGeom>
          <a:noFill/>
        </p:spPr>
        <p:txBody>
          <a:bodyPr wrap="square" rtlCol="0">
            <a:spAutoFit/>
          </a:bodyPr>
          <a:lstStyle/>
          <a:p>
            <a:r>
              <a:rPr lang="en-US" sz="2000" dirty="0">
                <a:solidFill>
                  <a:srgbClr val="000090"/>
                </a:solidFill>
                <a:latin typeface="Arial"/>
                <a:cs typeface="Arial"/>
              </a:rPr>
              <a:t>Equipment</a:t>
            </a:r>
            <a:r>
              <a:rPr lang="ru-RU" sz="2000" dirty="0">
                <a:solidFill>
                  <a:srgbClr val="000090"/>
                </a:solidFill>
                <a:latin typeface="Arial"/>
                <a:cs typeface="Arial"/>
              </a:rPr>
              <a:t>:</a:t>
            </a:r>
          </a:p>
        </p:txBody>
      </p:sp>
      <p:sp>
        <p:nvSpPr>
          <p:cNvPr id="17" name="TextBox 16"/>
          <p:cNvSpPr txBox="1"/>
          <p:nvPr/>
        </p:nvSpPr>
        <p:spPr>
          <a:xfrm>
            <a:off x="0" y="1070049"/>
            <a:ext cx="4852375" cy="2462213"/>
          </a:xfrm>
          <a:prstGeom prst="rect">
            <a:avLst/>
          </a:prstGeom>
          <a:noFill/>
        </p:spPr>
        <p:txBody>
          <a:bodyPr wrap="square" rtlCol="0">
            <a:spAutoFit/>
          </a:bodyPr>
          <a:lstStyle/>
          <a:p>
            <a:r>
              <a:rPr lang="en-US" sz="1400" b="1" dirty="0">
                <a:solidFill>
                  <a:srgbClr val="000090"/>
                </a:solidFill>
                <a:latin typeface="Arial"/>
                <a:cs typeface="Arial"/>
              </a:rPr>
              <a:t>For </a:t>
            </a:r>
            <a:r>
              <a:rPr lang="en-US" sz="1400" b="1" dirty="0" err="1">
                <a:solidFill>
                  <a:srgbClr val="000090"/>
                </a:solidFill>
                <a:latin typeface="Arial"/>
                <a:cs typeface="Arial"/>
              </a:rPr>
              <a:t>astrobiological</a:t>
            </a:r>
            <a:r>
              <a:rPr lang="en-US" sz="1400" b="1" dirty="0">
                <a:solidFill>
                  <a:srgbClr val="000090"/>
                </a:solidFill>
                <a:latin typeface="Arial"/>
                <a:cs typeface="Arial"/>
              </a:rPr>
              <a:t> research</a:t>
            </a:r>
            <a:endParaRPr lang="ru-RU" sz="1400" b="1" dirty="0">
              <a:solidFill>
                <a:srgbClr val="000090"/>
              </a:solidFill>
              <a:latin typeface="Arial"/>
              <a:cs typeface="Arial"/>
            </a:endParaRPr>
          </a:p>
          <a:p>
            <a:pPr marL="171450" indent="-171450">
              <a:buFont typeface="Wingdings" panose="05000000000000000000" pitchFamily="2" charset="2"/>
              <a:buChar char="ü"/>
            </a:pPr>
            <a:endParaRPr lang="ru-RU" sz="1400" dirty="0">
              <a:solidFill>
                <a:srgbClr val="000090"/>
              </a:solidFill>
              <a:latin typeface="Arial"/>
              <a:cs typeface="Arial"/>
            </a:endParaRPr>
          </a:p>
          <a:p>
            <a:r>
              <a:rPr lang="en-US" sz="1400" dirty="0">
                <a:solidFill>
                  <a:srgbClr val="000090"/>
                </a:solidFill>
                <a:latin typeface="Arial"/>
                <a:cs typeface="Arial"/>
              </a:rPr>
              <a:t>Scanning electron microscopy</a:t>
            </a:r>
            <a:r>
              <a:rPr lang="ru-RU" sz="1400" dirty="0" smtClean="0">
                <a:solidFill>
                  <a:srgbClr val="000090"/>
                </a:solidFill>
                <a:latin typeface="Arial"/>
                <a:cs typeface="Arial"/>
              </a:rPr>
              <a:t>:</a:t>
            </a:r>
            <a:endParaRPr lang="ru-RU" sz="1400" dirty="0">
              <a:solidFill>
                <a:srgbClr val="000090"/>
              </a:solidFill>
              <a:latin typeface="Arial"/>
              <a:cs typeface="Arial"/>
            </a:endParaRPr>
          </a:p>
          <a:p>
            <a:pPr marL="171450" indent="-171450">
              <a:buFontTx/>
              <a:buChar char="-"/>
            </a:pPr>
            <a:r>
              <a:rPr lang="en-US" sz="1400" dirty="0">
                <a:solidFill>
                  <a:srgbClr val="000090"/>
                </a:solidFill>
                <a:latin typeface="Arial"/>
                <a:cs typeface="Arial"/>
              </a:rPr>
              <a:t>Search for microfossils (fossil prokaryotes and </a:t>
            </a:r>
            <a:r>
              <a:rPr lang="en-US" sz="1400" dirty="0" err="1">
                <a:solidFill>
                  <a:srgbClr val="000090"/>
                </a:solidFill>
                <a:latin typeface="Arial"/>
                <a:cs typeface="Arial"/>
              </a:rPr>
              <a:t>protists</a:t>
            </a:r>
            <a:r>
              <a:rPr lang="en-US" sz="1400" dirty="0">
                <a:solidFill>
                  <a:srgbClr val="000090"/>
                </a:solidFill>
                <a:latin typeface="Arial"/>
                <a:cs typeface="Arial"/>
              </a:rPr>
              <a:t>) in early Pre-Cambrian terrestrial rocks and </a:t>
            </a:r>
            <a:r>
              <a:rPr lang="en-US" sz="1400" dirty="0" smtClean="0">
                <a:solidFill>
                  <a:srgbClr val="000090"/>
                </a:solidFill>
                <a:latin typeface="Arial"/>
                <a:cs typeface="Arial"/>
              </a:rPr>
              <a:t>meteorites</a:t>
            </a:r>
            <a:endParaRPr lang="ru-RU" sz="1400" dirty="0">
              <a:solidFill>
                <a:srgbClr val="000090"/>
              </a:solidFill>
              <a:latin typeface="Arial"/>
              <a:cs typeface="Arial"/>
            </a:endParaRPr>
          </a:p>
          <a:p>
            <a:pPr marL="171450" indent="-171450">
              <a:buFontTx/>
              <a:buChar char="-"/>
            </a:pPr>
            <a:r>
              <a:rPr lang="en-US" sz="1400" dirty="0">
                <a:solidFill>
                  <a:srgbClr val="000090"/>
                </a:solidFill>
                <a:latin typeface="Arial"/>
                <a:cs typeface="Arial"/>
              </a:rPr>
              <a:t>Studying the morphology of microfossils and fossil microbe communities </a:t>
            </a:r>
            <a:endParaRPr lang="ru-RU" sz="1400" dirty="0">
              <a:solidFill>
                <a:srgbClr val="000090"/>
              </a:solidFill>
              <a:latin typeface="Arial"/>
              <a:cs typeface="Arial"/>
            </a:endParaRPr>
          </a:p>
          <a:p>
            <a:pPr marL="171450" indent="-171450">
              <a:buFontTx/>
              <a:buChar char="-"/>
            </a:pPr>
            <a:r>
              <a:rPr lang="en-US" sz="1400" dirty="0">
                <a:solidFill>
                  <a:srgbClr val="000090"/>
                </a:solidFill>
                <a:latin typeface="Arial"/>
                <a:cs typeface="Arial"/>
              </a:rPr>
              <a:t>Analysis of sample chemical composition based on X-ray energy dispersive </a:t>
            </a:r>
            <a:r>
              <a:rPr lang="en-US" sz="1400" dirty="0" smtClean="0">
                <a:solidFill>
                  <a:srgbClr val="000090"/>
                </a:solidFill>
                <a:latin typeface="Arial"/>
                <a:cs typeface="Arial"/>
              </a:rPr>
              <a:t>microanalysis</a:t>
            </a:r>
            <a:endParaRPr lang="ru-RU" sz="1400" dirty="0">
              <a:solidFill>
                <a:srgbClr val="000090"/>
              </a:solidFill>
              <a:latin typeface="Arial"/>
              <a:cs typeface="Arial"/>
            </a:endParaRPr>
          </a:p>
          <a:p>
            <a:pPr marL="171450" indent="-171450">
              <a:buFontTx/>
              <a:buChar char="-"/>
            </a:pPr>
            <a:r>
              <a:rPr lang="en-US" sz="1400" dirty="0">
                <a:solidFill>
                  <a:srgbClr val="000090"/>
                </a:solidFill>
                <a:latin typeface="Arial"/>
                <a:cs typeface="Arial"/>
              </a:rPr>
              <a:t>Cosmic dust research</a:t>
            </a:r>
            <a:endParaRPr lang="ru-RU" sz="1400" dirty="0">
              <a:solidFill>
                <a:srgbClr val="000090"/>
              </a:solidFill>
              <a:latin typeface="Arial"/>
              <a:cs typeface="Arial"/>
            </a:endParaRPr>
          </a:p>
          <a:p>
            <a:endParaRPr lang="ru-RU" sz="1400" dirty="0">
              <a:solidFill>
                <a:srgbClr val="000090"/>
              </a:solidFill>
              <a:latin typeface="Arial"/>
              <a:cs typeface="Arial"/>
            </a:endParaRPr>
          </a:p>
        </p:txBody>
      </p:sp>
      <p:pic>
        <p:nvPicPr>
          <p:cNvPr id="2" name="Рисунок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373089" y="980728"/>
            <a:ext cx="2511279" cy="2232248"/>
          </a:xfrm>
          <a:prstGeom prst="rect">
            <a:avLst/>
          </a:prstGeom>
        </p:spPr>
      </p:pic>
      <p:sp>
        <p:nvSpPr>
          <p:cNvPr id="16" name="TextBox 15"/>
          <p:cNvSpPr txBox="1"/>
          <p:nvPr/>
        </p:nvSpPr>
        <p:spPr>
          <a:xfrm>
            <a:off x="2483768" y="3704252"/>
            <a:ext cx="6660232" cy="2893100"/>
          </a:xfrm>
          <a:prstGeom prst="rect">
            <a:avLst/>
          </a:prstGeom>
          <a:noFill/>
        </p:spPr>
        <p:txBody>
          <a:bodyPr wrap="square" rtlCol="0">
            <a:spAutoFit/>
          </a:bodyPr>
          <a:lstStyle/>
          <a:p>
            <a:r>
              <a:rPr lang="en-US" sz="1400" b="1" dirty="0">
                <a:solidFill>
                  <a:srgbClr val="000090"/>
                </a:solidFill>
                <a:latin typeface="Arial"/>
                <a:cs typeface="Arial"/>
              </a:rPr>
              <a:t>For tests and calibration of nuclear planetary science instruments</a:t>
            </a:r>
            <a:endParaRPr lang="ru-RU" sz="1400" b="1" dirty="0">
              <a:solidFill>
                <a:srgbClr val="000090"/>
              </a:solidFill>
              <a:latin typeface="Arial"/>
              <a:cs typeface="Arial"/>
            </a:endParaRPr>
          </a:p>
          <a:p>
            <a:pPr marL="171450" indent="-171450">
              <a:buFont typeface="Wingdings" panose="05000000000000000000" pitchFamily="2" charset="2"/>
              <a:buChar char="ü"/>
            </a:pPr>
            <a:endParaRPr lang="ru-RU" sz="1400" dirty="0">
              <a:solidFill>
                <a:srgbClr val="000090"/>
              </a:solidFill>
              <a:latin typeface="Arial"/>
              <a:cs typeface="Arial"/>
            </a:endParaRPr>
          </a:p>
          <a:p>
            <a:r>
              <a:rPr lang="en-US" sz="1400" dirty="0">
                <a:solidFill>
                  <a:srgbClr val="000090"/>
                </a:solidFill>
                <a:latin typeface="Arial"/>
                <a:cs typeface="Arial"/>
              </a:rPr>
              <a:t>DAN experimental stand</a:t>
            </a:r>
          </a:p>
          <a:p>
            <a:endParaRPr lang="ru-RU" sz="1400" dirty="0">
              <a:solidFill>
                <a:srgbClr val="000090"/>
              </a:solidFill>
              <a:latin typeface="Arial"/>
              <a:cs typeface="Arial"/>
            </a:endParaRPr>
          </a:p>
          <a:p>
            <a:r>
              <a:rPr lang="en-US" sz="1400" dirty="0">
                <a:solidFill>
                  <a:srgbClr val="000090"/>
                </a:solidFill>
                <a:latin typeface="Arial"/>
                <a:cs typeface="Arial"/>
              </a:rPr>
              <a:t>DAN (dynamic </a:t>
            </a:r>
            <a:r>
              <a:rPr lang="en-US" sz="1400" dirty="0" err="1">
                <a:solidFill>
                  <a:srgbClr val="000090"/>
                </a:solidFill>
                <a:latin typeface="Arial"/>
                <a:cs typeface="Arial"/>
              </a:rPr>
              <a:t>albedo</a:t>
            </a:r>
            <a:r>
              <a:rPr lang="en-US" sz="1400" dirty="0">
                <a:solidFill>
                  <a:srgbClr val="000090"/>
                </a:solidFill>
                <a:latin typeface="Arial"/>
                <a:cs typeface="Arial"/>
              </a:rPr>
              <a:t> of neutrons) is an experimental stand for testing nuclear planetary science instruments equipped with fast neutron generators. The housing provides a low scattered neutron background and allows testing instruments with different planetary soil models. The planetary regolith model is based on a silicate glass pack with a total weight of up to 35 tons, which is a model of an absolutely dry soil. The presence of water in the soil is modeled by polyethylene layers at different depths. For the closest possible approximation to the chemical composition of the Martian regolith concerning Fe, Al, and </a:t>
            </a:r>
            <a:r>
              <a:rPr lang="en-US" sz="1400" dirty="0" err="1">
                <a:solidFill>
                  <a:srgbClr val="000090"/>
                </a:solidFill>
                <a:latin typeface="Arial"/>
                <a:cs typeface="Arial"/>
              </a:rPr>
              <a:t>Cl</a:t>
            </a:r>
            <a:r>
              <a:rPr lang="en-US" sz="1400" dirty="0">
                <a:solidFill>
                  <a:srgbClr val="000090"/>
                </a:solidFill>
                <a:latin typeface="Arial"/>
                <a:cs typeface="Arial"/>
              </a:rPr>
              <a:t>, thin layers of steel, aluminum, and polyvinyl chloride have been included in the glass pack.</a:t>
            </a:r>
            <a:endParaRPr lang="ru-RU" sz="1400" dirty="0">
              <a:solidFill>
                <a:srgbClr val="000090"/>
              </a:solidFill>
              <a:latin typeface="Arial"/>
              <a:cs typeface="Arial"/>
            </a:endParaRPr>
          </a:p>
        </p:txBody>
      </p:sp>
      <p:pic>
        <p:nvPicPr>
          <p:cNvPr id="3" name="Рисунок 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79512" y="3861048"/>
            <a:ext cx="2007506" cy="2719847"/>
          </a:xfrm>
          <a:prstGeom prst="rect">
            <a:avLst/>
          </a:prstGeom>
        </p:spPr>
      </p:pic>
    </p:spTree>
    <p:extLst>
      <p:ext uri="{BB962C8B-B14F-4D97-AF65-F5344CB8AC3E}">
        <p14:creationId xmlns:p14="http://schemas.microsoft.com/office/powerpoint/2010/main" val="115871802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9"/>
          <p:cNvSpPr txBox="1">
            <a:spLocks noChangeArrowheads="1"/>
          </p:cNvSpPr>
          <p:nvPr/>
        </p:nvSpPr>
        <p:spPr bwMode="auto">
          <a:xfrm>
            <a:off x="0" y="-27384"/>
            <a:ext cx="9144000" cy="523220"/>
          </a:xfrm>
          <a:prstGeom prst="rect">
            <a:avLst/>
          </a:prstGeom>
          <a:noFill/>
          <a:ln w="9525">
            <a:noFill/>
            <a:miter lim="800000"/>
            <a:headEnd/>
            <a:tailEnd/>
          </a:ln>
        </p:spPr>
        <p:txBody>
          <a:bodyPr>
            <a:spAutoFit/>
          </a:bodyPr>
          <a:lstStyle/>
          <a:p>
            <a:pPr algn="ctr"/>
            <a:r>
              <a:rPr lang="en-US" sz="2800" b="1" dirty="0" err="1" smtClean="0">
                <a:solidFill>
                  <a:srgbClr val="000090"/>
                </a:solidFill>
              </a:rPr>
              <a:t>Bogoliubov</a:t>
            </a:r>
            <a:r>
              <a:rPr lang="en-US" sz="2800" b="1" dirty="0" smtClean="0">
                <a:solidFill>
                  <a:srgbClr val="000090"/>
                </a:solidFill>
              </a:rPr>
              <a:t> Laboratory of Theoretical Physics</a:t>
            </a:r>
            <a:endParaRPr lang="ru-RU" sz="2800" b="1" dirty="0">
              <a:solidFill>
                <a:srgbClr val="000090"/>
              </a:solidFill>
            </a:endParaRPr>
          </a:p>
        </p:txBody>
      </p:sp>
      <p:pic>
        <p:nvPicPr>
          <p:cNvPr id="15" name="Рисунок 14" descr="GroupLarge-cut.jpg"/>
          <p:cNvPicPr>
            <a:picLocks noChangeAspect="1"/>
          </p:cNvPicPr>
          <p:nvPr/>
        </p:nvPicPr>
        <p:blipFill>
          <a:blip r:embed="rId3"/>
          <a:stretch>
            <a:fillRect/>
          </a:stretch>
        </p:blipFill>
        <p:spPr>
          <a:xfrm>
            <a:off x="6072198" y="642918"/>
            <a:ext cx="2863247" cy="1785950"/>
          </a:xfrm>
          <a:prstGeom prst="rect">
            <a:avLst/>
          </a:prstGeom>
        </p:spPr>
      </p:pic>
      <p:pic>
        <p:nvPicPr>
          <p:cNvPr id="16" name="Рисунок 15" descr="b1-cut.jpg"/>
          <p:cNvPicPr>
            <a:picLocks noChangeAspect="1"/>
          </p:cNvPicPr>
          <p:nvPr/>
        </p:nvPicPr>
        <p:blipFill>
          <a:blip r:embed="rId4"/>
          <a:stretch>
            <a:fillRect/>
          </a:stretch>
        </p:blipFill>
        <p:spPr>
          <a:xfrm>
            <a:off x="214282" y="2857496"/>
            <a:ext cx="2573275" cy="2000264"/>
          </a:xfrm>
          <a:prstGeom prst="rect">
            <a:avLst/>
          </a:prstGeom>
        </p:spPr>
      </p:pic>
      <p:pic>
        <p:nvPicPr>
          <p:cNvPr id="17" name="Рисунок 16" descr="IMG_9862gr-cut.jpg"/>
          <p:cNvPicPr>
            <a:picLocks noChangeAspect="1"/>
          </p:cNvPicPr>
          <p:nvPr/>
        </p:nvPicPr>
        <p:blipFill>
          <a:blip r:embed="rId5"/>
          <a:stretch>
            <a:fillRect/>
          </a:stretch>
        </p:blipFill>
        <p:spPr>
          <a:xfrm>
            <a:off x="6072198" y="5143512"/>
            <a:ext cx="2857488" cy="1457319"/>
          </a:xfrm>
          <a:prstGeom prst="rect">
            <a:avLst/>
          </a:prstGeom>
        </p:spPr>
      </p:pic>
      <p:sp>
        <p:nvSpPr>
          <p:cNvPr id="18" name="TextBox 17"/>
          <p:cNvSpPr txBox="1"/>
          <p:nvPr/>
        </p:nvSpPr>
        <p:spPr>
          <a:xfrm>
            <a:off x="142844" y="428604"/>
            <a:ext cx="5857916" cy="2523768"/>
          </a:xfrm>
          <a:prstGeom prst="rect">
            <a:avLst/>
          </a:prstGeom>
          <a:noFill/>
        </p:spPr>
        <p:txBody>
          <a:bodyPr wrap="square" rtlCol="0">
            <a:spAutoFit/>
          </a:bodyPr>
          <a:lstStyle/>
          <a:p>
            <a:pPr algn="just">
              <a:lnSpc>
                <a:spcPct val="100000"/>
              </a:lnSpc>
            </a:pPr>
            <a:r>
              <a:rPr lang="en-US" sz="1300" dirty="0" smtClean="0">
                <a:solidFill>
                  <a:srgbClr val="000090"/>
                </a:solidFill>
              </a:rPr>
              <a:t>	The </a:t>
            </a:r>
            <a:r>
              <a:rPr lang="en-US" sz="1300" dirty="0" err="1">
                <a:solidFill>
                  <a:srgbClr val="000090"/>
                </a:solidFill>
              </a:rPr>
              <a:t>Bogoliubov</a:t>
            </a:r>
            <a:r>
              <a:rPr lang="en-US" sz="1300" dirty="0">
                <a:solidFill>
                  <a:srgbClr val="000090"/>
                </a:solidFill>
              </a:rPr>
              <a:t> Laboratory of Theoretical Physics (BLTP) is a unique center of the organization and co-ordination of international collaboration in the field of theoretical physics. As one of the largest centers, the BLTP acts as a “generator” of multi- and interdisciplinary studies, thus determining the global scientific agenda of both theoretical and experimental researches. The Laboratory hosts the world’s leading experts in the following lines of investigation: quantum field theory and particle physics, theory of atomic nucleus, condensed matter, and modern mathematical physics. The Laboratory’s scientific and organizational structure is aimed at the development of interdisciplinary and international collaboration</a:t>
            </a:r>
            <a:r>
              <a:rPr lang="en-US" sz="1300" dirty="0" smtClean="0">
                <a:solidFill>
                  <a:srgbClr val="000090"/>
                </a:solidFill>
              </a:rPr>
              <a:t>. </a:t>
            </a:r>
            <a:r>
              <a:rPr lang="en-US" sz="1400" dirty="0">
                <a:solidFill>
                  <a:srgbClr val="000090"/>
                </a:solidFill>
              </a:rPr>
              <a:t>More than 60 foreign researchers (30% of the scientific staff) from JINR </a:t>
            </a:r>
            <a:r>
              <a:rPr lang="en-US" sz="1400" dirty="0" smtClean="0">
                <a:solidFill>
                  <a:srgbClr val="000090"/>
                </a:solidFill>
              </a:rPr>
              <a:t>Member</a:t>
            </a:r>
            <a:br>
              <a:rPr lang="en-US" sz="1400" dirty="0" smtClean="0">
                <a:solidFill>
                  <a:srgbClr val="000090"/>
                </a:solidFill>
              </a:rPr>
            </a:br>
            <a:endParaRPr lang="ru-RU" sz="1300" dirty="0">
              <a:solidFill>
                <a:srgbClr val="000090"/>
              </a:solidFill>
            </a:endParaRPr>
          </a:p>
        </p:txBody>
      </p:sp>
      <p:sp>
        <p:nvSpPr>
          <p:cNvPr id="19" name="TextBox 18"/>
          <p:cNvSpPr txBox="1"/>
          <p:nvPr/>
        </p:nvSpPr>
        <p:spPr>
          <a:xfrm>
            <a:off x="2928926" y="2643182"/>
            <a:ext cx="6072230" cy="2693045"/>
          </a:xfrm>
          <a:prstGeom prst="rect">
            <a:avLst/>
          </a:prstGeom>
          <a:noFill/>
        </p:spPr>
        <p:txBody>
          <a:bodyPr wrap="square" rtlCol="0">
            <a:spAutoFit/>
          </a:bodyPr>
          <a:lstStyle/>
          <a:p>
            <a:pPr algn="just">
              <a:lnSpc>
                <a:spcPct val="100000"/>
              </a:lnSpc>
            </a:pPr>
            <a:r>
              <a:rPr lang="en-US" sz="1300" dirty="0" smtClean="0">
                <a:solidFill>
                  <a:srgbClr val="000090"/>
                </a:solidFill>
              </a:rPr>
              <a:t>States, BRICS countries, EU and other countries work at the BLTP permanently; young specialists are employed on a contract basis.  Around 12-15 conferences on urgent problems of modern physics are annually organized at the BLTP at the highest international level.</a:t>
            </a:r>
            <a:endParaRPr lang="en-US" sz="800" dirty="0" smtClean="0">
              <a:solidFill>
                <a:srgbClr val="000090"/>
              </a:solidFill>
            </a:endParaRPr>
          </a:p>
          <a:p>
            <a:pPr algn="just">
              <a:lnSpc>
                <a:spcPct val="100000"/>
              </a:lnSpc>
            </a:pPr>
            <a:r>
              <a:rPr lang="en-US" sz="1300" dirty="0" smtClean="0">
                <a:solidFill>
                  <a:srgbClr val="000090"/>
                </a:solidFill>
              </a:rPr>
              <a:t>	As </a:t>
            </a:r>
            <a:r>
              <a:rPr lang="en-US" sz="1300" dirty="0">
                <a:solidFill>
                  <a:srgbClr val="000090"/>
                </a:solidFill>
              </a:rPr>
              <a:t>the largest organization in the field of modern theoretical physics, the BLTP is the center for training highly qualified scientists for many countries. Young theoreticians have a possibility to attend lectures by the Laboratory’s leading and invited researchers, to participate in seminars on recent scientific achievements, to gain first-hand knowledge of present-day issues and scientific challenges, to be directly involved in advanced investigations and international scientific projects. The </a:t>
            </a:r>
            <a:r>
              <a:rPr lang="en-US" sz="1300" dirty="0" err="1">
                <a:solidFill>
                  <a:srgbClr val="000090"/>
                </a:solidFill>
              </a:rPr>
              <a:t>Dubna</a:t>
            </a:r>
            <a:r>
              <a:rPr lang="en-US" sz="1300" dirty="0">
                <a:solidFill>
                  <a:srgbClr val="000090"/>
                </a:solidFill>
              </a:rPr>
              <a:t> International Advanced School on </a:t>
            </a:r>
            <a:r>
              <a:rPr lang="en-US" sz="1300" dirty="0" smtClean="0">
                <a:solidFill>
                  <a:srgbClr val="000090"/>
                </a:solidFill>
              </a:rPr>
              <a:t>Theoretical</a:t>
            </a:r>
            <a:br>
              <a:rPr lang="en-US" sz="1300" dirty="0" smtClean="0">
                <a:solidFill>
                  <a:srgbClr val="000090"/>
                </a:solidFill>
              </a:rPr>
            </a:br>
            <a:endParaRPr lang="ru-RU" sz="1300" dirty="0">
              <a:solidFill>
                <a:srgbClr val="000090"/>
              </a:solidFill>
            </a:endParaRPr>
          </a:p>
        </p:txBody>
      </p:sp>
      <p:sp>
        <p:nvSpPr>
          <p:cNvPr id="20" name="TextBox 19"/>
          <p:cNvSpPr txBox="1"/>
          <p:nvPr/>
        </p:nvSpPr>
        <p:spPr>
          <a:xfrm>
            <a:off x="142844" y="5013176"/>
            <a:ext cx="5786478" cy="1892826"/>
          </a:xfrm>
          <a:prstGeom prst="rect">
            <a:avLst/>
          </a:prstGeom>
          <a:noFill/>
        </p:spPr>
        <p:txBody>
          <a:bodyPr wrap="square" rtlCol="0">
            <a:spAutoFit/>
          </a:bodyPr>
          <a:lstStyle/>
          <a:p>
            <a:pPr algn="just">
              <a:lnSpc>
                <a:spcPct val="100000"/>
              </a:lnSpc>
            </a:pPr>
            <a:r>
              <a:rPr lang="en-US" sz="1300" dirty="0" smtClean="0">
                <a:solidFill>
                  <a:srgbClr val="000090"/>
                </a:solidFill>
              </a:rPr>
              <a:t>Physics (DIAS-TH), functioning at the BLTP, organizes and coordinates scientific and educational activities, taking into account the present-day tendencies of the</a:t>
            </a:r>
            <a:r>
              <a:rPr lang="en-US" sz="1300" dirty="0">
                <a:solidFill>
                  <a:srgbClr val="000090"/>
                </a:solidFill>
              </a:rPr>
              <a:t> </a:t>
            </a:r>
            <a:r>
              <a:rPr lang="en-US" sz="1300" dirty="0" smtClean="0">
                <a:solidFill>
                  <a:srgbClr val="000090"/>
                </a:solidFill>
              </a:rPr>
              <a:t>science development. Under the auspices of DIAS-TH, 3-4 intensive topical scientific schools and schools-conferences are organized for young scientists and students from JINR Member States and other countries with attraction of the best lecturers on the subjects of the schools. The traditions and fundamentals of scientific schools established in the Laboratory proved to be efficient in training highly qualified theoretical physicists.</a:t>
            </a:r>
            <a:endParaRPr lang="ru-RU" sz="1300" dirty="0">
              <a:solidFill>
                <a:srgbClr val="000090"/>
              </a:solidFill>
            </a:endParaRPr>
          </a:p>
        </p:txBody>
      </p:sp>
    </p:spTree>
    <p:extLst>
      <p:ext uri="{BB962C8B-B14F-4D97-AF65-F5344CB8AC3E}">
        <p14:creationId xmlns:p14="http://schemas.microsoft.com/office/powerpoint/2010/main" val="345477287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75366" y="3284984"/>
            <a:ext cx="2643302" cy="3457357"/>
          </a:xfrm>
          <a:prstGeom prst="rect">
            <a:avLst/>
          </a:prstGeom>
        </p:spPr>
        <p:txBody>
          <a:bodyPr wrap="square">
            <a:spAutoFit/>
          </a:bodyPr>
          <a:lstStyle/>
          <a:p>
            <a:pPr>
              <a:spcBef>
                <a:spcPts val="400"/>
              </a:spcBef>
              <a:buSzPct val="100000"/>
            </a:pPr>
            <a:r>
              <a:rPr lang="en-GB" sz="1600" dirty="0">
                <a:solidFill>
                  <a:srgbClr val="C00000"/>
                </a:solidFill>
                <a:latin typeface="+mn-lt"/>
              </a:rPr>
              <a:t>Hands-on workshop for future </a:t>
            </a:r>
            <a:r>
              <a:rPr lang="en-GB" sz="1600" dirty="0" smtClean="0">
                <a:solidFill>
                  <a:srgbClr val="C00000"/>
                </a:solidFill>
                <a:latin typeface="+mn-lt"/>
              </a:rPr>
              <a:t>engineers:</a:t>
            </a:r>
          </a:p>
          <a:p>
            <a:pPr>
              <a:spcBef>
                <a:spcPts val="400"/>
              </a:spcBef>
              <a:buSzPct val="100000"/>
            </a:pPr>
            <a:endParaRPr lang="en-US" sz="1600" dirty="0" smtClean="0">
              <a:solidFill>
                <a:srgbClr val="C00000"/>
              </a:solidFill>
              <a:latin typeface="+mn-lt"/>
              <a:cs typeface="Arial" panose="020B0604020202020204" pitchFamily="34" charset="0"/>
            </a:endParaRPr>
          </a:p>
          <a:p>
            <a:pPr marL="171450" indent="-171450">
              <a:spcBef>
                <a:spcPts val="400"/>
              </a:spcBef>
              <a:buSzPct val="100000"/>
              <a:buFont typeface="Arial" panose="020B0604020202020204" pitchFamily="34" charset="0"/>
              <a:buChar char="•"/>
            </a:pPr>
            <a:r>
              <a:rPr lang="en-US" sz="1600" dirty="0" smtClean="0">
                <a:solidFill>
                  <a:srgbClr val="000090"/>
                </a:solidFill>
                <a:latin typeface="+mn-lt"/>
                <a:cs typeface="Arial" panose="020B0604020202020204" pitchFamily="34" charset="0"/>
              </a:rPr>
              <a:t>B</a:t>
            </a:r>
            <a:r>
              <a:rPr lang="ru-RU" sz="1600" dirty="0">
                <a:solidFill>
                  <a:srgbClr val="000090"/>
                </a:solidFill>
                <a:latin typeface="+mn-lt"/>
                <a:cs typeface="Arial" panose="020B0604020202020204" pitchFamily="34" charset="0"/>
              </a:rPr>
              <a:t>asics of nuclear physics</a:t>
            </a:r>
            <a:endParaRPr lang="en-US" sz="1600" dirty="0">
              <a:solidFill>
                <a:srgbClr val="000090"/>
              </a:solidFill>
              <a:latin typeface="+mn-lt"/>
              <a:cs typeface="Arial" panose="020B0604020202020204" pitchFamily="34" charset="0"/>
            </a:endParaRPr>
          </a:p>
          <a:p>
            <a:pPr marL="171450" indent="-171450">
              <a:spcBef>
                <a:spcPts val="400"/>
              </a:spcBef>
              <a:buSzPct val="100000"/>
              <a:buFont typeface="Arial" panose="020B0604020202020204" pitchFamily="34" charset="0"/>
              <a:buChar char="•"/>
            </a:pPr>
            <a:r>
              <a:rPr lang="ru-RU" sz="1600" dirty="0">
                <a:solidFill>
                  <a:srgbClr val="000090"/>
                </a:solidFill>
                <a:latin typeface="+mn-lt"/>
                <a:cs typeface="Arial" panose="020B0604020202020204" pitchFamily="34" charset="0"/>
              </a:rPr>
              <a:t>Radiation protection and safety</a:t>
            </a:r>
          </a:p>
          <a:p>
            <a:pPr marL="171450" indent="-171450">
              <a:spcBef>
                <a:spcPts val="400"/>
              </a:spcBef>
              <a:buSzPct val="100000"/>
              <a:buFont typeface="Arial" panose="020B0604020202020204" pitchFamily="34" charset="0"/>
              <a:buChar char="•"/>
            </a:pPr>
            <a:r>
              <a:rPr lang="ru-RU" sz="1600" dirty="0">
                <a:solidFill>
                  <a:srgbClr val="000090"/>
                </a:solidFill>
                <a:latin typeface="+mn-lt"/>
                <a:cs typeface="Arial" panose="020B0604020202020204" pitchFamily="34" charset="0"/>
              </a:rPr>
              <a:t>Particle detectors</a:t>
            </a:r>
          </a:p>
          <a:p>
            <a:pPr marL="171450" indent="-171450">
              <a:spcBef>
                <a:spcPts val="400"/>
              </a:spcBef>
              <a:buSzPct val="100000"/>
              <a:buFont typeface="Arial" panose="020B0604020202020204" pitchFamily="34" charset="0"/>
              <a:buChar char="•"/>
            </a:pPr>
            <a:r>
              <a:rPr lang="ru-RU" sz="1600" dirty="0">
                <a:solidFill>
                  <a:srgbClr val="000090"/>
                </a:solidFill>
                <a:latin typeface="+mn-lt"/>
                <a:cs typeface="Arial" panose="020B0604020202020204" pitchFamily="34" charset="0"/>
              </a:rPr>
              <a:t>Vacuum technology</a:t>
            </a:r>
            <a:endParaRPr lang="en-US" sz="1600" dirty="0">
              <a:solidFill>
                <a:srgbClr val="000090"/>
              </a:solidFill>
              <a:latin typeface="+mn-lt"/>
              <a:cs typeface="Arial" panose="020B0604020202020204" pitchFamily="34" charset="0"/>
            </a:endParaRPr>
          </a:p>
          <a:p>
            <a:pPr marL="171450" indent="-171450">
              <a:spcBef>
                <a:spcPts val="400"/>
              </a:spcBef>
              <a:buSzPct val="100000"/>
              <a:buFont typeface="Arial" panose="020B0604020202020204" pitchFamily="34" charset="0"/>
              <a:buChar char="•"/>
            </a:pPr>
            <a:r>
              <a:rPr lang="ru-RU" sz="1600" dirty="0">
                <a:solidFill>
                  <a:srgbClr val="000090"/>
                </a:solidFill>
                <a:latin typeface="+mn-lt"/>
                <a:cs typeface="Arial" panose="020B0604020202020204" pitchFamily="34" charset="0"/>
              </a:rPr>
              <a:t>RF technology</a:t>
            </a:r>
            <a:endParaRPr lang="en-US" sz="1600" dirty="0">
              <a:solidFill>
                <a:srgbClr val="000090"/>
              </a:solidFill>
              <a:latin typeface="+mn-lt"/>
              <a:cs typeface="Arial" panose="020B0604020202020204" pitchFamily="34" charset="0"/>
            </a:endParaRPr>
          </a:p>
          <a:p>
            <a:pPr marL="171450" indent="-171450">
              <a:spcBef>
                <a:spcPts val="400"/>
              </a:spcBef>
              <a:buSzPct val="100000"/>
              <a:buFont typeface="Arial" panose="020B0604020202020204" pitchFamily="34" charset="0"/>
              <a:buChar char="•"/>
            </a:pPr>
            <a:r>
              <a:rPr lang="ru-RU" sz="1600" dirty="0">
                <a:solidFill>
                  <a:srgbClr val="000090"/>
                </a:solidFill>
                <a:latin typeface="+mn-lt"/>
                <a:cs typeface="Arial" panose="020B0604020202020204" pitchFamily="34" charset="0"/>
              </a:rPr>
              <a:t>Magnets</a:t>
            </a:r>
            <a:endParaRPr lang="en-US" sz="1600" dirty="0">
              <a:solidFill>
                <a:srgbClr val="000090"/>
              </a:solidFill>
              <a:latin typeface="+mn-lt"/>
              <a:cs typeface="Arial" panose="020B0604020202020204" pitchFamily="34" charset="0"/>
            </a:endParaRPr>
          </a:p>
          <a:p>
            <a:pPr marL="171450" indent="-171450">
              <a:spcBef>
                <a:spcPts val="400"/>
              </a:spcBef>
              <a:buSzPct val="100000"/>
              <a:buFont typeface="Arial" panose="020B0604020202020204" pitchFamily="34" charset="0"/>
              <a:buChar char="•"/>
            </a:pPr>
            <a:r>
              <a:rPr lang="ru-RU" sz="1600" dirty="0">
                <a:solidFill>
                  <a:srgbClr val="000090"/>
                </a:solidFill>
                <a:latin typeface="+mn-lt"/>
                <a:cs typeface="Arial" panose="020B0604020202020204" pitchFamily="34" charset="0"/>
              </a:rPr>
              <a:t>Electronics and automation</a:t>
            </a:r>
          </a:p>
        </p:txBody>
      </p:sp>
      <p:sp>
        <p:nvSpPr>
          <p:cNvPr id="8" name="Прямоугольник 7"/>
          <p:cNvSpPr/>
          <p:nvPr/>
        </p:nvSpPr>
        <p:spPr>
          <a:xfrm>
            <a:off x="248069" y="41041"/>
            <a:ext cx="5692083" cy="523220"/>
          </a:xfrm>
          <a:prstGeom prst="rect">
            <a:avLst/>
          </a:prstGeom>
        </p:spPr>
        <p:txBody>
          <a:bodyPr wrap="none">
            <a:spAutoFit/>
          </a:bodyPr>
          <a:lstStyle/>
          <a:p>
            <a:r>
              <a:rPr lang="en-GB" sz="2800" b="1" dirty="0" smtClean="0">
                <a:solidFill>
                  <a:srgbClr val="000090"/>
                </a:solidFill>
                <a:latin typeface="Arial" panose="020B0604020202020204" pitchFamily="34" charset="0"/>
                <a:cs typeface="Arial" panose="020B0604020202020204" pitchFamily="34" charset="0"/>
              </a:rPr>
              <a:t>University Centre. Infrastructure</a:t>
            </a:r>
            <a:endParaRPr lang="ru-RU" sz="2800" b="1" dirty="0">
              <a:solidFill>
                <a:srgbClr val="000090"/>
              </a:solidFill>
              <a:latin typeface="Arial" panose="020B0604020202020204" pitchFamily="34" charset="0"/>
              <a:cs typeface="Arial" panose="020B0604020202020204" pitchFamily="34" charset="0"/>
            </a:endParaRPr>
          </a:p>
        </p:txBody>
      </p:sp>
      <p:sp>
        <p:nvSpPr>
          <p:cNvPr id="9" name="Прямоугольник 8"/>
          <p:cNvSpPr/>
          <p:nvPr/>
        </p:nvSpPr>
        <p:spPr>
          <a:xfrm>
            <a:off x="4932040" y="612115"/>
            <a:ext cx="1198503" cy="369332"/>
          </a:xfrm>
          <a:prstGeom prst="rect">
            <a:avLst/>
          </a:prstGeom>
        </p:spPr>
        <p:txBody>
          <a:bodyPr wrap="none">
            <a:spAutoFit/>
          </a:bodyPr>
          <a:lstStyle/>
          <a:p>
            <a:r>
              <a:rPr lang="ru-RU" dirty="0">
                <a:solidFill>
                  <a:srgbClr val="000090"/>
                </a:solidFill>
                <a:latin typeface="Arial" panose="020B0604020202020204" pitchFamily="34" charset="0"/>
                <a:cs typeface="Arial" panose="020B0604020202020204" pitchFamily="34" charset="0"/>
              </a:rPr>
              <a:t>Linac-200</a:t>
            </a:r>
          </a:p>
        </p:txBody>
      </p:sp>
      <p:pic>
        <p:nvPicPr>
          <p:cNvPr id="10" name="Рисунок 9"/>
          <p:cNvPicPr>
            <a:picLocks noChangeAspect="1"/>
          </p:cNvPicPr>
          <p:nvPr/>
        </p:nvPicPr>
        <p:blipFill rotWithShape="1">
          <a:blip r:embed="rId2" cstate="email">
            <a:extLst>
              <a:ext uri="{28A0092B-C50C-407E-A947-70E740481C1C}">
                <a14:useLocalDpi xmlns:a14="http://schemas.microsoft.com/office/drawing/2010/main" val="0"/>
              </a:ext>
            </a:extLst>
          </a:blip>
          <a:srcRect t="14868" r="19510"/>
          <a:stretch/>
        </p:blipFill>
        <p:spPr>
          <a:xfrm>
            <a:off x="51299" y="612115"/>
            <a:ext cx="3762658" cy="2238576"/>
          </a:xfrm>
          <a:prstGeom prst="rect">
            <a:avLst/>
          </a:prstGeom>
        </p:spPr>
      </p:pic>
      <p:graphicFrame>
        <p:nvGraphicFramePr>
          <p:cNvPr id="11" name="Таблица 10"/>
          <p:cNvGraphicFramePr>
            <a:graphicFrameLocks noGrp="1"/>
          </p:cNvGraphicFramePr>
          <p:nvPr>
            <p:extLst>
              <p:ext uri="{D42A27DB-BD31-4B8C-83A1-F6EECF244321}">
                <p14:modId xmlns:p14="http://schemas.microsoft.com/office/powerpoint/2010/main" val="3008673589"/>
              </p:ext>
            </p:extLst>
          </p:nvPr>
        </p:nvGraphicFramePr>
        <p:xfrm>
          <a:off x="3813957" y="1029302"/>
          <a:ext cx="2918283" cy="1219199"/>
        </p:xfrm>
        <a:graphic>
          <a:graphicData uri="http://schemas.openxmlformats.org/drawingml/2006/table">
            <a:tbl>
              <a:tblPr bandRow="1">
                <a:tableStyleId>{46F890A9-2807-4EBB-B81D-B2AA78EC7F39}</a:tableStyleId>
              </a:tblPr>
              <a:tblGrid>
                <a:gridCol w="2054187">
                  <a:extLst>
                    <a:ext uri="{9D8B030D-6E8A-4147-A177-3AD203B41FA5}">
                      <a16:colId xmlns:a16="http://schemas.microsoft.com/office/drawing/2014/main" xmlns="" val="1553203285"/>
                    </a:ext>
                  </a:extLst>
                </a:gridCol>
                <a:gridCol w="864096">
                  <a:extLst>
                    <a:ext uri="{9D8B030D-6E8A-4147-A177-3AD203B41FA5}">
                      <a16:colId xmlns:a16="http://schemas.microsoft.com/office/drawing/2014/main" xmlns="" val="3473331249"/>
                    </a:ext>
                  </a:extLst>
                </a:gridCol>
              </a:tblGrid>
              <a:tr h="167400">
                <a:tc>
                  <a:txBody>
                    <a:bodyPr/>
                    <a:lstStyle/>
                    <a:p>
                      <a:r>
                        <a:rPr lang="en-US" sz="1400" dirty="0">
                          <a:solidFill>
                            <a:srgbClr val="002060"/>
                          </a:solidFill>
                          <a:latin typeface="Arial" panose="020B0604020202020204" pitchFamily="34" charset="0"/>
                          <a:cs typeface="Arial" panose="020B0604020202020204" pitchFamily="34" charset="0"/>
                        </a:rPr>
                        <a:t>Bunch current</a:t>
                      </a:r>
                      <a:endParaRPr lang="ru-RU" sz="1400" dirty="0">
                        <a:solidFill>
                          <a:srgbClr val="002060"/>
                        </a:solidFill>
                        <a:latin typeface="Arial" panose="020B0604020202020204" pitchFamily="34" charset="0"/>
                        <a:cs typeface="Arial" panose="020B0604020202020204" pitchFamily="34" charset="0"/>
                      </a:endParaRPr>
                    </a:p>
                  </a:txBody>
                  <a:tcPr/>
                </a:tc>
                <a:tc>
                  <a:txBody>
                    <a:bodyPr/>
                    <a:lstStyle/>
                    <a:p>
                      <a:r>
                        <a:rPr lang="ru-RU" sz="1400" b="0" dirty="0">
                          <a:solidFill>
                            <a:srgbClr val="002060"/>
                          </a:solidFill>
                          <a:latin typeface="Arial" panose="020B0604020202020204" pitchFamily="34" charset="0"/>
                          <a:cs typeface="Arial" panose="020B0604020202020204" pitchFamily="34" charset="0"/>
                        </a:rPr>
                        <a:t>15</a:t>
                      </a:r>
                      <a:r>
                        <a:rPr lang="en-US" sz="1400" b="0" dirty="0">
                          <a:solidFill>
                            <a:srgbClr val="002060"/>
                          </a:solidFill>
                          <a:latin typeface="Arial" panose="020B0604020202020204" pitchFamily="34" charset="0"/>
                          <a:cs typeface="Arial" panose="020B0604020202020204" pitchFamily="34" charset="0"/>
                        </a:rPr>
                        <a:t> m</a:t>
                      </a:r>
                      <a:r>
                        <a:rPr lang="ru-RU" sz="1400" b="0" dirty="0">
                          <a:solidFill>
                            <a:srgbClr val="002060"/>
                          </a:solidFill>
                          <a:latin typeface="Arial" panose="020B0604020202020204" pitchFamily="34" charset="0"/>
                          <a:cs typeface="Arial" panose="020B0604020202020204" pitchFamily="34" charset="0"/>
                        </a:rPr>
                        <a:t>A</a:t>
                      </a:r>
                    </a:p>
                  </a:txBody>
                  <a:tcPr/>
                </a:tc>
                <a:extLst>
                  <a:ext uri="{0D108BD9-81ED-4DB2-BD59-A6C34878D82A}">
                    <a16:rowId xmlns:a16="http://schemas.microsoft.com/office/drawing/2014/main" xmlns="" val="474501494"/>
                  </a:ext>
                </a:extLst>
              </a:tr>
              <a:tr h="167400">
                <a:tc>
                  <a:txBody>
                    <a:bodyPr/>
                    <a:lstStyle/>
                    <a:p>
                      <a:r>
                        <a:rPr lang="ru-RU" sz="1400" dirty="0" err="1">
                          <a:solidFill>
                            <a:srgbClr val="002060"/>
                          </a:solidFill>
                          <a:latin typeface="Arial" panose="020B0604020202020204" pitchFamily="34" charset="0"/>
                          <a:cs typeface="Arial" panose="020B0604020202020204" pitchFamily="34" charset="0"/>
                        </a:rPr>
                        <a:t>Bunch</a:t>
                      </a:r>
                      <a:r>
                        <a:rPr lang="ru-RU" sz="1400" dirty="0">
                          <a:solidFill>
                            <a:srgbClr val="002060"/>
                          </a:solidFill>
                          <a:latin typeface="Arial" panose="020B0604020202020204" pitchFamily="34" charset="0"/>
                          <a:cs typeface="Arial" panose="020B0604020202020204" pitchFamily="34" charset="0"/>
                        </a:rPr>
                        <a:t> </a:t>
                      </a:r>
                      <a:r>
                        <a:rPr lang="ru-RU" sz="1400" dirty="0" err="1">
                          <a:solidFill>
                            <a:srgbClr val="002060"/>
                          </a:solidFill>
                          <a:latin typeface="Arial" panose="020B0604020202020204" pitchFamily="34" charset="0"/>
                          <a:cs typeface="Arial" panose="020B0604020202020204" pitchFamily="34" charset="0"/>
                        </a:rPr>
                        <a:t>width</a:t>
                      </a:r>
                      <a:endParaRPr lang="ru-RU" sz="1400" dirty="0">
                        <a:solidFill>
                          <a:srgbClr val="002060"/>
                        </a:solidFill>
                        <a:latin typeface="Arial" panose="020B0604020202020204" pitchFamily="34" charset="0"/>
                        <a:cs typeface="Arial" panose="020B0604020202020204" pitchFamily="34" charset="0"/>
                      </a:endParaRPr>
                    </a:p>
                  </a:txBody>
                  <a:tcPr/>
                </a:tc>
                <a:tc>
                  <a:txBody>
                    <a:bodyPr/>
                    <a:lstStyle/>
                    <a:p>
                      <a:r>
                        <a:rPr lang="ru-RU" sz="1400" b="0" dirty="0">
                          <a:solidFill>
                            <a:srgbClr val="002060"/>
                          </a:solidFill>
                          <a:latin typeface="Arial" panose="020B0604020202020204" pitchFamily="34" charset="0"/>
                          <a:cs typeface="Arial" panose="020B0604020202020204" pitchFamily="34" charset="0"/>
                        </a:rPr>
                        <a:t>2 </a:t>
                      </a:r>
                      <a:r>
                        <a:rPr lang="ru-RU" sz="1400" b="0" dirty="0" err="1">
                          <a:solidFill>
                            <a:srgbClr val="002060"/>
                          </a:solidFill>
                          <a:latin typeface="Arial" panose="020B0604020202020204" pitchFamily="34" charset="0"/>
                          <a:cs typeface="Arial" panose="020B0604020202020204" pitchFamily="34" charset="0"/>
                        </a:rPr>
                        <a:t>μs</a:t>
                      </a:r>
                      <a:endParaRPr lang="ru-RU" sz="1400" b="0" dirty="0">
                        <a:solidFill>
                          <a:srgbClr val="00206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312760255"/>
                  </a:ext>
                </a:extLst>
              </a:tr>
              <a:tr h="167400">
                <a:tc>
                  <a:txBody>
                    <a:bodyPr/>
                    <a:lstStyle/>
                    <a:p>
                      <a:r>
                        <a:rPr lang="en-US" sz="1400" dirty="0">
                          <a:solidFill>
                            <a:srgbClr val="002060"/>
                          </a:solidFill>
                          <a:latin typeface="Arial" panose="020B0604020202020204" pitchFamily="34" charset="0"/>
                          <a:cs typeface="Arial" panose="020B0604020202020204" pitchFamily="34" charset="0"/>
                        </a:rPr>
                        <a:t>Repetition rate</a:t>
                      </a:r>
                      <a:endParaRPr lang="ru-RU" sz="1400" dirty="0">
                        <a:solidFill>
                          <a:srgbClr val="002060"/>
                        </a:solidFill>
                        <a:latin typeface="Arial" panose="020B0604020202020204" pitchFamily="34" charset="0"/>
                        <a:cs typeface="Arial" panose="020B0604020202020204" pitchFamily="34" charset="0"/>
                      </a:endParaRPr>
                    </a:p>
                  </a:txBody>
                  <a:tcPr/>
                </a:tc>
                <a:tc>
                  <a:txBody>
                    <a:bodyPr/>
                    <a:lstStyle/>
                    <a:p>
                      <a:r>
                        <a:rPr lang="en-US" sz="1400" b="0" dirty="0">
                          <a:solidFill>
                            <a:srgbClr val="002060"/>
                          </a:solidFill>
                          <a:latin typeface="Arial" panose="020B0604020202020204" pitchFamily="34" charset="0"/>
                          <a:cs typeface="Arial" panose="020B0604020202020204" pitchFamily="34" charset="0"/>
                        </a:rPr>
                        <a:t>1–10</a:t>
                      </a:r>
                      <a:r>
                        <a:rPr lang="ru-RU" sz="1400" b="0" dirty="0">
                          <a:solidFill>
                            <a:srgbClr val="002060"/>
                          </a:solidFill>
                          <a:latin typeface="Arial" panose="020B0604020202020204" pitchFamily="34" charset="0"/>
                          <a:cs typeface="Arial" panose="020B0604020202020204" pitchFamily="34" charset="0"/>
                        </a:rPr>
                        <a:t> </a:t>
                      </a:r>
                      <a:r>
                        <a:rPr lang="ru-RU" sz="1400" b="0" dirty="0" err="1">
                          <a:solidFill>
                            <a:srgbClr val="002060"/>
                          </a:solidFill>
                          <a:latin typeface="Arial" panose="020B0604020202020204" pitchFamily="34" charset="0"/>
                          <a:cs typeface="Arial" panose="020B0604020202020204" pitchFamily="34" charset="0"/>
                        </a:rPr>
                        <a:t>Hz</a:t>
                      </a:r>
                      <a:endParaRPr lang="ru-RU" sz="1400" b="0" dirty="0">
                        <a:solidFill>
                          <a:srgbClr val="00206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430495844"/>
                  </a:ext>
                </a:extLst>
              </a:tr>
              <a:tr h="167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02060"/>
                          </a:solidFill>
                          <a:latin typeface="Arial" panose="020B0604020202020204" pitchFamily="34" charset="0"/>
                          <a:cs typeface="Arial" panose="020B0604020202020204" pitchFamily="34" charset="0"/>
                        </a:rPr>
                        <a:t>‘Training’ beam energy</a:t>
                      </a:r>
                      <a:endParaRPr lang="ru-RU" sz="1400" dirty="0">
                        <a:solidFill>
                          <a:srgbClr val="002060"/>
                        </a:solidFill>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rgbClr val="002060"/>
                          </a:solidFill>
                          <a:latin typeface="Arial" panose="020B0604020202020204" pitchFamily="34" charset="0"/>
                          <a:cs typeface="Arial" panose="020B0604020202020204" pitchFamily="34" charset="0"/>
                        </a:rPr>
                        <a:t>22 MeV</a:t>
                      </a:r>
                      <a:endParaRPr lang="ru-RU" sz="1400" b="0" dirty="0">
                        <a:solidFill>
                          <a:srgbClr val="00206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976313085"/>
                  </a:ext>
                </a:extLst>
              </a:tr>
            </a:tbl>
          </a:graphicData>
        </a:graphic>
      </p:graphicFrame>
      <p:pic>
        <p:nvPicPr>
          <p:cNvPr id="12" name="Picture 4" descr="C:\Documents and Settings\Admin\Мои документы\фото для сайта УНЦ\Презентация для Минобр\НИГ_2.jpg"/>
          <p:cNvPicPr>
            <a:picLocks noChangeAspect="1" noChangeArrowheads="1"/>
          </p:cNvPicPr>
          <p:nvPr/>
        </p:nvPicPr>
        <p:blipFill>
          <a:blip r:embed="rId3"/>
          <a:srcRect/>
          <a:stretch>
            <a:fillRect/>
          </a:stretch>
        </p:blipFill>
        <p:spPr bwMode="auto">
          <a:xfrm>
            <a:off x="6760132" y="564261"/>
            <a:ext cx="2297392" cy="3224779"/>
          </a:xfrm>
          <a:prstGeom prst="rect">
            <a:avLst/>
          </a:prstGeom>
          <a:noFill/>
        </p:spPr>
      </p:pic>
      <p:pic>
        <p:nvPicPr>
          <p:cNvPr id="14" name="Picture 6" descr="C:\Documents and Settings\Admin\Мои документы\фото для сайта УНЦ\Презентация для Минобр\НИГ_3.png"/>
          <p:cNvPicPr>
            <a:picLocks noChangeAspect="1" noChangeArrowheads="1"/>
          </p:cNvPicPr>
          <p:nvPr/>
        </p:nvPicPr>
        <p:blipFill>
          <a:blip r:embed="rId4"/>
          <a:srcRect l="624" r="312"/>
          <a:stretch>
            <a:fillRect/>
          </a:stretch>
        </p:blipFill>
        <p:spPr bwMode="auto">
          <a:xfrm>
            <a:off x="2970779" y="3933056"/>
            <a:ext cx="6086745" cy="2551111"/>
          </a:xfrm>
          <a:prstGeom prst="rect">
            <a:avLst/>
          </a:prstGeom>
          <a:noFill/>
        </p:spPr>
      </p:pic>
    </p:spTree>
    <p:extLst>
      <p:ext uri="{BB962C8B-B14F-4D97-AF65-F5344CB8AC3E}">
        <p14:creationId xmlns:p14="http://schemas.microsoft.com/office/powerpoint/2010/main" val="370683255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95536" y="-27384"/>
            <a:ext cx="8537664" cy="523220"/>
          </a:xfrm>
          <a:prstGeom prst="rect">
            <a:avLst/>
          </a:prstGeom>
        </p:spPr>
        <p:txBody>
          <a:bodyPr wrap="none">
            <a:spAutoFit/>
          </a:bodyPr>
          <a:lstStyle/>
          <a:p>
            <a:r>
              <a:rPr lang="en-US" sz="2800" b="1" dirty="0">
                <a:solidFill>
                  <a:srgbClr val="000090"/>
                </a:solidFill>
                <a:effectLst>
                  <a:outerShdw blurRad="38100" dist="38100" dir="2700000" algn="tl">
                    <a:srgbClr val="000000">
                      <a:alpha val="43137"/>
                    </a:srgbClr>
                  </a:outerShdw>
                </a:effectLst>
              </a:rPr>
              <a:t>Proton accelerator of the DLNP JINR (</a:t>
            </a:r>
            <a:r>
              <a:rPr lang="en-US" sz="2800" b="1" dirty="0" err="1">
                <a:solidFill>
                  <a:srgbClr val="000090"/>
                </a:solidFill>
                <a:effectLst>
                  <a:outerShdw blurRad="38100" dist="38100" dir="2700000" algn="tl">
                    <a:srgbClr val="000000">
                      <a:alpha val="43137"/>
                    </a:srgbClr>
                  </a:outerShdw>
                </a:effectLst>
              </a:rPr>
              <a:t>Phasotron</a:t>
            </a:r>
            <a:r>
              <a:rPr lang="en-US" sz="2800" b="1" dirty="0">
                <a:solidFill>
                  <a:srgbClr val="000090"/>
                </a:solidFill>
                <a:effectLst>
                  <a:outerShdw blurRad="38100" dist="38100" dir="2700000" algn="tl">
                    <a:srgbClr val="000000">
                      <a:alpha val="43137"/>
                    </a:srgbClr>
                  </a:outerShdw>
                </a:effectLst>
              </a:rPr>
              <a:t>)</a:t>
            </a:r>
            <a:endParaRPr lang="ru-RU" sz="2800" b="1" dirty="0">
              <a:solidFill>
                <a:srgbClr val="000090"/>
              </a:solidFill>
            </a:endParaRPr>
          </a:p>
        </p:txBody>
      </p:sp>
      <p:pic>
        <p:nvPicPr>
          <p:cNvPr id="7" name="Picture 3" descr="D:\Users\Mytsin\TMP\Phaz.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5496" y="692696"/>
            <a:ext cx="4370960" cy="4370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Таблица 9"/>
          <p:cNvGraphicFramePr>
            <a:graphicFrameLocks noGrp="1"/>
          </p:cNvGraphicFramePr>
          <p:nvPr>
            <p:extLst>
              <p:ext uri="{D42A27DB-BD31-4B8C-83A1-F6EECF244321}">
                <p14:modId xmlns:p14="http://schemas.microsoft.com/office/powerpoint/2010/main" val="4030843816"/>
              </p:ext>
            </p:extLst>
          </p:nvPr>
        </p:nvGraphicFramePr>
        <p:xfrm>
          <a:off x="4427984" y="692697"/>
          <a:ext cx="4588187" cy="5430392"/>
        </p:xfrm>
        <a:graphic>
          <a:graphicData uri="http://schemas.openxmlformats.org/drawingml/2006/table">
            <a:tbl>
              <a:tblPr firstRow="1" bandRow="1">
                <a:tableStyleId>{5C22544A-7EE6-4342-B048-85BDC9FD1C3A}</a:tableStyleId>
              </a:tblPr>
              <a:tblGrid>
                <a:gridCol w="2758775">
                  <a:extLst>
                    <a:ext uri="{9D8B030D-6E8A-4147-A177-3AD203B41FA5}">
                      <a16:colId xmlns="" xmlns:a16="http://schemas.microsoft.com/office/drawing/2014/main" val="184203235"/>
                    </a:ext>
                  </a:extLst>
                </a:gridCol>
                <a:gridCol w="1829412">
                  <a:extLst>
                    <a:ext uri="{9D8B030D-6E8A-4147-A177-3AD203B41FA5}">
                      <a16:colId xmlns="" xmlns:a16="http://schemas.microsoft.com/office/drawing/2014/main" val="678275568"/>
                    </a:ext>
                  </a:extLst>
                </a:gridCol>
              </a:tblGrid>
              <a:tr h="272244">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rgbClr val="000090"/>
                          </a:solidFill>
                        </a:rPr>
                        <a:t>Basic parameters of the </a:t>
                      </a:r>
                      <a:r>
                        <a:rPr lang="en-US" sz="1600" dirty="0" err="1" smtClean="0">
                          <a:solidFill>
                            <a:srgbClr val="000090"/>
                          </a:solidFill>
                        </a:rPr>
                        <a:t>phasotron</a:t>
                      </a:r>
                      <a:endParaRPr lang="ru-RU" sz="1600" dirty="0" smtClean="0">
                        <a:solidFill>
                          <a:srgbClr val="000090"/>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ru-RU" sz="1600" b="0" dirty="0">
                        <a:solidFill>
                          <a:schemeClr val="tx1"/>
                        </a:solidFill>
                        <a:effectLst/>
                      </a:endParaRPr>
                    </a:p>
                  </a:txBody>
                  <a:tcPr marL="0" marR="0" marT="0" marB="0"/>
                </a:tc>
                <a:extLst>
                  <a:ext uri="{0D108BD9-81ED-4DB2-BD59-A6C34878D82A}">
                    <a16:rowId xmlns="" xmlns:a16="http://schemas.microsoft.com/office/drawing/2014/main" val="4275269021"/>
                  </a:ext>
                </a:extLst>
              </a:tr>
              <a:tr h="3746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rgbClr val="000090"/>
                          </a:solidFill>
                        </a:rPr>
                        <a:t>Energy of accelerated protons</a:t>
                      </a:r>
                      <a:endParaRPr lang="ru-RU" sz="1400" b="1" dirty="0" smtClean="0">
                        <a:solidFill>
                          <a:srgbClr val="00009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1" dirty="0" err="1" smtClean="0">
                          <a:solidFill>
                            <a:srgbClr val="000090"/>
                          </a:solidFill>
                          <a:effectLst/>
                        </a:rPr>
                        <a:t>Тр</a:t>
                      </a:r>
                      <a:r>
                        <a:rPr lang="ru-RU" sz="1400" b="1" dirty="0" smtClean="0">
                          <a:solidFill>
                            <a:srgbClr val="000090"/>
                          </a:solidFill>
                          <a:effectLst/>
                        </a:rPr>
                        <a:t> = (659 ± 6) </a:t>
                      </a:r>
                      <a:r>
                        <a:rPr lang="en-US" sz="1400" b="1" dirty="0" smtClean="0">
                          <a:solidFill>
                            <a:srgbClr val="000090"/>
                          </a:solidFill>
                          <a:effectLst/>
                        </a:rPr>
                        <a:t>MeV</a:t>
                      </a:r>
                      <a:endParaRPr lang="ru-RU" sz="1400" b="1" dirty="0" smtClean="0">
                        <a:solidFill>
                          <a:srgbClr val="00009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600383098"/>
                  </a:ext>
                </a:extLst>
              </a:tr>
              <a:tr h="302944">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400" b="1" dirty="0" smtClean="0">
                          <a:solidFill>
                            <a:srgbClr val="000090"/>
                          </a:solidFill>
                        </a:rPr>
                        <a:t>Energy dispersion</a:t>
                      </a:r>
                      <a:endParaRPr lang="ru-RU" sz="1400" b="1" dirty="0" smtClean="0">
                        <a:solidFill>
                          <a:srgbClr val="00009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400" b="1" dirty="0" smtClean="0">
                          <a:solidFill>
                            <a:srgbClr val="000090"/>
                          </a:solidFill>
                          <a:effectLst/>
                        </a:rPr>
                        <a:t>Δ</a:t>
                      </a:r>
                      <a:r>
                        <a:rPr lang="ru-RU" sz="1400" b="1" dirty="0" smtClean="0">
                          <a:solidFill>
                            <a:srgbClr val="000090"/>
                          </a:solidFill>
                          <a:effectLst/>
                        </a:rPr>
                        <a:t>Е = (3,1 ± 0,8) </a:t>
                      </a:r>
                      <a:r>
                        <a:rPr lang="en-US" sz="1400" b="1" dirty="0" smtClean="0">
                          <a:solidFill>
                            <a:srgbClr val="000090"/>
                          </a:solidFill>
                          <a:effectLst/>
                        </a:rPr>
                        <a:t>MeV</a:t>
                      </a:r>
                      <a:endParaRPr lang="ru-RU" sz="1400" b="1" dirty="0" smtClean="0">
                        <a:solidFill>
                          <a:srgbClr val="00009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27462335"/>
                  </a:ext>
                </a:extLst>
              </a:tr>
              <a:tr h="5619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rgbClr val="000090"/>
                          </a:solidFill>
                        </a:rPr>
                        <a:t>Frequency of proton acceleration cycles (modulation frequency)</a:t>
                      </a:r>
                      <a:endParaRPr lang="ru-RU" sz="1400" b="1" dirty="0" smtClean="0">
                        <a:solidFill>
                          <a:srgbClr val="00009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dirty="0" smtClean="0">
                        <a:solidFill>
                          <a:srgbClr val="000090"/>
                        </a:solidFill>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1" dirty="0" smtClean="0">
                          <a:solidFill>
                            <a:srgbClr val="000090"/>
                          </a:solidFill>
                          <a:effectLst/>
                        </a:rPr>
                        <a:t>250 </a:t>
                      </a:r>
                      <a:r>
                        <a:rPr lang="en-US" sz="1400" b="1" dirty="0" smtClean="0">
                          <a:solidFill>
                            <a:srgbClr val="000090"/>
                          </a:solidFill>
                          <a:effectLst/>
                        </a:rPr>
                        <a:t>Hz</a:t>
                      </a:r>
                      <a:endParaRPr lang="ru-RU" sz="1400" b="1" dirty="0" smtClean="0">
                        <a:solidFill>
                          <a:srgbClr val="00009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494181616"/>
                  </a:ext>
                </a:extLst>
              </a:tr>
              <a:tr h="11239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rgbClr val="000090"/>
                          </a:solidFill>
                        </a:rPr>
                        <a:t>Emittance on boundary of scattered magnetic field of </a:t>
                      </a:r>
                      <a:r>
                        <a:rPr lang="en-US" sz="1400" b="1" dirty="0" err="1" smtClean="0">
                          <a:solidFill>
                            <a:srgbClr val="000090"/>
                          </a:solidFill>
                        </a:rPr>
                        <a:t>phasotron</a:t>
                      </a:r>
                      <a:r>
                        <a:rPr lang="en-US" sz="1400" b="1" dirty="0" smtClean="0">
                          <a:solidFill>
                            <a:srgbClr val="000090"/>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rgbClr val="000090"/>
                          </a:solidFill>
                        </a:rPr>
                        <a:t>                  horizontal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rgbClr val="000090"/>
                          </a:solidFill>
                        </a:rPr>
                        <a:t>                  vertical</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dirty="0" smtClean="0">
                        <a:solidFill>
                          <a:srgbClr val="000090"/>
                        </a:solidFill>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dirty="0" smtClean="0">
                        <a:solidFill>
                          <a:srgbClr val="000090"/>
                        </a:solidFill>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rgbClr val="000090"/>
                          </a:solidFill>
                          <a:effectLst/>
                        </a:rPr>
                        <a:t>e</a:t>
                      </a:r>
                      <a:r>
                        <a:rPr lang="ru-RU" sz="1400" b="1" dirty="0" smtClean="0">
                          <a:solidFill>
                            <a:srgbClr val="000090"/>
                          </a:solidFill>
                          <a:effectLst/>
                        </a:rPr>
                        <a:t>х = (5,1 ± 2,3) с</a:t>
                      </a:r>
                      <a:r>
                        <a:rPr lang="en-US" sz="1400" b="1" dirty="0" smtClean="0">
                          <a:solidFill>
                            <a:srgbClr val="000090"/>
                          </a:solidFill>
                          <a:effectLst/>
                        </a:rPr>
                        <a:t>m*m</a:t>
                      </a:r>
                      <a:r>
                        <a:rPr lang="ru-RU" sz="1400" b="1" dirty="0" smtClean="0">
                          <a:solidFill>
                            <a:srgbClr val="000090"/>
                          </a:solidFill>
                          <a:effectLst/>
                        </a:rPr>
                        <a:t>рад</a:t>
                      </a:r>
                      <a:endParaRPr lang="en-US" sz="1400" b="1" dirty="0" smtClean="0">
                        <a:solidFill>
                          <a:srgbClr val="000090"/>
                        </a:solidFill>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err="1" smtClean="0">
                          <a:solidFill>
                            <a:srgbClr val="000090"/>
                          </a:solidFill>
                          <a:effectLst/>
                        </a:rPr>
                        <a:t>ey</a:t>
                      </a:r>
                      <a:r>
                        <a:rPr lang="en-US" sz="1400" b="1" dirty="0" smtClean="0">
                          <a:solidFill>
                            <a:srgbClr val="000090"/>
                          </a:solidFill>
                          <a:effectLst/>
                        </a:rPr>
                        <a:t> = (3.4 ± 1.4) </a:t>
                      </a:r>
                      <a:r>
                        <a:rPr lang="ru-RU" sz="1400" b="1" dirty="0" smtClean="0">
                          <a:solidFill>
                            <a:srgbClr val="000090"/>
                          </a:solidFill>
                          <a:effectLst/>
                        </a:rPr>
                        <a:t>с</a:t>
                      </a:r>
                      <a:r>
                        <a:rPr lang="en-US" sz="1400" b="1" dirty="0" smtClean="0">
                          <a:solidFill>
                            <a:srgbClr val="000090"/>
                          </a:solidFill>
                          <a:effectLst/>
                        </a:rPr>
                        <a:t>m*m</a:t>
                      </a:r>
                      <a:r>
                        <a:rPr lang="ru-RU" sz="1400" b="1" dirty="0" smtClean="0">
                          <a:solidFill>
                            <a:srgbClr val="000090"/>
                          </a:solidFill>
                          <a:effectLst/>
                        </a:rPr>
                        <a:t>рад</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78823670"/>
                  </a:ext>
                </a:extLst>
              </a:tr>
              <a:tr h="191767">
                <a:tc>
                  <a:txBody>
                    <a:bodyPr/>
                    <a:lstStyle/>
                    <a:p>
                      <a:pPr algn="ctr"/>
                      <a:endParaRPr lang="ru-RU" sz="1400" b="1" dirty="0">
                        <a:solidFill>
                          <a:srgbClr val="00009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ru-RU" sz="1400" b="1" dirty="0">
                        <a:solidFill>
                          <a:srgbClr val="00009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828768191"/>
                  </a:ext>
                </a:extLst>
              </a:tr>
              <a:tr h="561968">
                <a:tc>
                  <a:txBody>
                    <a:bodyPr/>
                    <a:lstStyle/>
                    <a:p>
                      <a:pPr algn="l"/>
                      <a:r>
                        <a:rPr lang="en-US" sz="1400" b="1" dirty="0" smtClean="0">
                          <a:solidFill>
                            <a:srgbClr val="000090"/>
                          </a:solidFill>
                        </a:rPr>
                        <a:t>Ejected proton beam intensity in "fast" ejection mode (pulse duration is 30 µs)</a:t>
                      </a:r>
                      <a:endParaRPr lang="ru-RU" sz="1400" b="1" dirty="0">
                        <a:solidFill>
                          <a:srgbClr val="00009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1400" b="1" dirty="0">
                          <a:solidFill>
                            <a:srgbClr val="000090"/>
                          </a:solidFill>
                          <a:effectLst/>
                        </a:rPr>
                        <a:t>(2-2,5) µА</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22010680"/>
                  </a:ext>
                </a:extLst>
              </a:tr>
              <a:tr h="936613">
                <a:tc>
                  <a:txBody>
                    <a:bodyPr/>
                    <a:lstStyle/>
                    <a:p>
                      <a:pPr algn="just"/>
                      <a:r>
                        <a:rPr lang="en-US" sz="1400" b="1" dirty="0" smtClean="0">
                          <a:solidFill>
                            <a:srgbClr val="000090"/>
                          </a:solidFill>
                        </a:rPr>
                        <a:t>Ejected proton beam intensity in "slow" ejection mode (Time-stretched beam within 85% of modulation period duration (~ 4 </a:t>
                      </a:r>
                      <a:r>
                        <a:rPr lang="en-US" sz="1400" b="1" dirty="0" err="1" smtClean="0">
                          <a:solidFill>
                            <a:srgbClr val="000090"/>
                          </a:solidFill>
                        </a:rPr>
                        <a:t>ms</a:t>
                      </a:r>
                      <a:r>
                        <a:rPr lang="en-US" sz="1400" b="1" dirty="0" smtClean="0">
                          <a:solidFill>
                            <a:srgbClr val="000090"/>
                          </a:solidFill>
                        </a:rPr>
                        <a:t>)</a:t>
                      </a:r>
                      <a:endParaRPr lang="ru-RU" sz="1400" b="1" dirty="0">
                        <a:solidFill>
                          <a:srgbClr val="00009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1400" b="1" dirty="0">
                          <a:solidFill>
                            <a:srgbClr val="000090"/>
                          </a:solidFill>
                          <a:effectLst/>
                        </a:rPr>
                        <a:t>(1,6-2,0) µА</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574034775"/>
                  </a:ext>
                </a:extLst>
              </a:tr>
              <a:tr h="570460">
                <a:tc gridSpan="2">
                  <a:txBody>
                    <a:bodyPr/>
                    <a:lstStyle/>
                    <a:p>
                      <a:pPr algn="just"/>
                      <a:r>
                        <a:rPr lang="en-US" sz="1400" b="1" dirty="0" smtClean="0">
                          <a:solidFill>
                            <a:srgbClr val="000090"/>
                          </a:solidFill>
                        </a:rPr>
                        <a:t>The ejected proton beam has a micro-structure: particle bunches of 10 ns duration follow each other with an interval about 70 ns.</a:t>
                      </a:r>
                      <a:endParaRPr lang="ru-RU" sz="1400" b="1" dirty="0">
                        <a:solidFill>
                          <a:srgbClr val="00009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ru-RU"/>
                    </a:p>
                  </a:txBody>
                  <a:tcPr/>
                </a:tc>
                <a:extLst>
                  <a:ext uri="{0D108BD9-81ED-4DB2-BD59-A6C34878D82A}">
                    <a16:rowId xmlns="" xmlns:a16="http://schemas.microsoft.com/office/drawing/2014/main" val="454516831"/>
                  </a:ext>
                </a:extLst>
              </a:tr>
            </a:tbl>
          </a:graphicData>
        </a:graphic>
      </p:graphicFrame>
      <p:sp>
        <p:nvSpPr>
          <p:cNvPr id="14" name="Прямоугольник 13"/>
          <p:cNvSpPr/>
          <p:nvPr/>
        </p:nvSpPr>
        <p:spPr>
          <a:xfrm>
            <a:off x="35496" y="4941168"/>
            <a:ext cx="4608512" cy="2062103"/>
          </a:xfrm>
          <a:prstGeom prst="rect">
            <a:avLst/>
          </a:prstGeom>
        </p:spPr>
        <p:txBody>
          <a:bodyPr wrap="square">
            <a:spAutoFit/>
          </a:bodyPr>
          <a:lstStyle/>
          <a:p>
            <a:endParaRPr lang="en-US" sz="1600" dirty="0" smtClean="0">
              <a:solidFill>
                <a:srgbClr val="000090"/>
              </a:solidFill>
              <a:latin typeface="Arial"/>
              <a:cs typeface="Arial"/>
            </a:endParaRPr>
          </a:p>
          <a:p>
            <a:r>
              <a:rPr lang="en-US" sz="1600" dirty="0" smtClean="0">
                <a:solidFill>
                  <a:srgbClr val="000090"/>
                </a:solidFill>
                <a:latin typeface="Arial"/>
                <a:cs typeface="Arial"/>
              </a:rPr>
              <a:t>Physics </a:t>
            </a:r>
            <a:r>
              <a:rPr lang="en-US" sz="1600" dirty="0">
                <a:solidFill>
                  <a:srgbClr val="000090"/>
                </a:solidFill>
                <a:latin typeface="Arial"/>
                <a:cs typeface="Arial"/>
              </a:rPr>
              <a:t>research on proton </a:t>
            </a:r>
            <a:r>
              <a:rPr lang="en-US" sz="1600" dirty="0" smtClean="0">
                <a:solidFill>
                  <a:srgbClr val="000090"/>
                </a:solidFill>
                <a:latin typeface="Arial"/>
                <a:cs typeface="Arial"/>
              </a:rPr>
              <a:t>beams</a:t>
            </a:r>
            <a:r>
              <a:rPr lang="ru-RU" sz="1600" dirty="0" smtClean="0">
                <a:solidFill>
                  <a:srgbClr val="000090"/>
                </a:solidFill>
                <a:latin typeface="Arial"/>
                <a:cs typeface="Arial"/>
              </a:rPr>
              <a:t>:</a:t>
            </a:r>
            <a:endParaRPr lang="ru-RU" sz="1600" dirty="0">
              <a:solidFill>
                <a:srgbClr val="000090"/>
              </a:solidFill>
              <a:latin typeface="Arial"/>
              <a:cs typeface="Arial"/>
            </a:endParaRPr>
          </a:p>
          <a:p>
            <a:r>
              <a:rPr lang="en-US" sz="1600" dirty="0" smtClean="0">
                <a:solidFill>
                  <a:srgbClr val="000090"/>
                </a:solidFill>
                <a:latin typeface="Arial"/>
                <a:cs typeface="Arial"/>
              </a:rPr>
              <a:t>medico-biological research</a:t>
            </a:r>
            <a:r>
              <a:rPr lang="ru-RU" sz="1600" dirty="0" smtClean="0">
                <a:solidFill>
                  <a:srgbClr val="000090"/>
                </a:solidFill>
                <a:latin typeface="Arial"/>
                <a:cs typeface="Arial"/>
              </a:rPr>
              <a:t>, </a:t>
            </a:r>
            <a:r>
              <a:rPr lang="en-US" sz="1600" dirty="0" smtClean="0">
                <a:solidFill>
                  <a:srgbClr val="000090"/>
                </a:solidFill>
                <a:latin typeface="Arial"/>
                <a:cs typeface="Arial"/>
              </a:rPr>
              <a:t>mu-catalysis </a:t>
            </a:r>
          </a:p>
          <a:p>
            <a:r>
              <a:rPr lang="en-US" sz="1600" dirty="0" smtClean="0">
                <a:solidFill>
                  <a:srgbClr val="000090"/>
                </a:solidFill>
                <a:latin typeface="Arial"/>
                <a:cs typeface="Arial"/>
              </a:rPr>
              <a:t>investigations</a:t>
            </a:r>
            <a:r>
              <a:rPr lang="ru-RU" sz="1600" dirty="0">
                <a:solidFill>
                  <a:srgbClr val="000090"/>
                </a:solidFill>
                <a:latin typeface="Arial"/>
                <a:cs typeface="Arial"/>
              </a:rPr>
              <a:t>,</a:t>
            </a:r>
            <a:r>
              <a:rPr lang="en-US" sz="1600" dirty="0" smtClean="0">
                <a:solidFill>
                  <a:srgbClr val="000090"/>
                </a:solidFill>
                <a:latin typeface="Arial"/>
                <a:cs typeface="Arial"/>
              </a:rPr>
              <a:t> </a:t>
            </a:r>
            <a:r>
              <a:rPr lang="en-US" sz="1600" dirty="0">
                <a:solidFill>
                  <a:srgbClr val="000090"/>
                </a:solidFill>
                <a:latin typeface="Arial"/>
                <a:cs typeface="Arial"/>
              </a:rPr>
              <a:t>nuclear </a:t>
            </a:r>
            <a:r>
              <a:rPr lang="en-US" sz="1600" dirty="0" smtClean="0">
                <a:solidFill>
                  <a:srgbClr val="000090"/>
                </a:solidFill>
                <a:latin typeface="Arial"/>
                <a:cs typeface="Arial"/>
              </a:rPr>
              <a:t>spectroscopy</a:t>
            </a:r>
            <a:r>
              <a:rPr lang="ru-RU" sz="1600" dirty="0" smtClean="0">
                <a:solidFill>
                  <a:srgbClr val="000090"/>
                </a:solidFill>
                <a:latin typeface="Arial"/>
                <a:cs typeface="Arial"/>
              </a:rPr>
              <a:t>, </a:t>
            </a:r>
            <a:r>
              <a:rPr lang="en-US" sz="1600" dirty="0" smtClean="0">
                <a:solidFill>
                  <a:srgbClr val="000090"/>
                </a:solidFill>
                <a:latin typeface="Arial"/>
                <a:cs typeface="Arial"/>
              </a:rPr>
              <a:t>study </a:t>
            </a:r>
            <a:r>
              <a:rPr lang="en-US" sz="1600" dirty="0">
                <a:solidFill>
                  <a:srgbClr val="000090"/>
                </a:solidFill>
                <a:latin typeface="Arial"/>
                <a:cs typeface="Arial"/>
              </a:rPr>
              <a:t>of </a:t>
            </a:r>
            <a:endParaRPr lang="en-US" sz="1600" dirty="0" smtClean="0">
              <a:solidFill>
                <a:srgbClr val="000090"/>
              </a:solidFill>
              <a:latin typeface="Arial"/>
              <a:cs typeface="Arial"/>
            </a:endParaRPr>
          </a:p>
          <a:p>
            <a:r>
              <a:rPr lang="en-US" sz="1600" dirty="0" smtClean="0">
                <a:solidFill>
                  <a:srgbClr val="000090"/>
                </a:solidFill>
                <a:latin typeface="Arial"/>
                <a:cs typeface="Arial"/>
              </a:rPr>
              <a:t>rare </a:t>
            </a:r>
            <a:r>
              <a:rPr lang="en-US" sz="1600" dirty="0">
                <a:solidFill>
                  <a:srgbClr val="000090"/>
                </a:solidFill>
                <a:latin typeface="Arial"/>
                <a:cs typeface="Arial"/>
              </a:rPr>
              <a:t>particle </a:t>
            </a:r>
            <a:r>
              <a:rPr lang="en-US" sz="1600" dirty="0" smtClean="0">
                <a:solidFill>
                  <a:srgbClr val="000090"/>
                </a:solidFill>
                <a:latin typeface="Arial"/>
                <a:cs typeface="Arial"/>
              </a:rPr>
              <a:t>decays</a:t>
            </a:r>
            <a:r>
              <a:rPr lang="ru-RU" sz="1600" dirty="0" smtClean="0">
                <a:solidFill>
                  <a:srgbClr val="000090"/>
                </a:solidFill>
                <a:latin typeface="Arial"/>
                <a:cs typeface="Arial"/>
              </a:rPr>
              <a:t>, </a:t>
            </a:r>
            <a:r>
              <a:rPr lang="en-US" sz="1600" dirty="0" smtClean="0">
                <a:solidFill>
                  <a:srgbClr val="000090"/>
                </a:solidFill>
                <a:latin typeface="Arial"/>
                <a:cs typeface="Arial"/>
              </a:rPr>
              <a:t> µSR </a:t>
            </a:r>
            <a:r>
              <a:rPr lang="en-US" sz="1600" dirty="0">
                <a:solidFill>
                  <a:srgbClr val="000090"/>
                </a:solidFill>
                <a:latin typeface="Arial"/>
                <a:cs typeface="Arial"/>
              </a:rPr>
              <a:t>study of </a:t>
            </a:r>
            <a:r>
              <a:rPr lang="en-US" sz="1600" dirty="0" smtClean="0">
                <a:solidFill>
                  <a:srgbClr val="000090"/>
                </a:solidFill>
                <a:latin typeface="Arial"/>
                <a:cs typeface="Arial"/>
              </a:rPr>
              <a:t>condensed</a:t>
            </a:r>
          </a:p>
          <a:p>
            <a:r>
              <a:rPr lang="en-US" sz="1600" dirty="0" smtClean="0">
                <a:solidFill>
                  <a:srgbClr val="000090"/>
                </a:solidFill>
                <a:latin typeface="Arial"/>
                <a:cs typeface="Arial"/>
              </a:rPr>
              <a:t>matter properties</a:t>
            </a:r>
            <a:r>
              <a:rPr lang="ru-RU" sz="1600" dirty="0" smtClean="0">
                <a:solidFill>
                  <a:srgbClr val="000090"/>
                </a:solidFill>
                <a:latin typeface="Arial"/>
                <a:cs typeface="Arial"/>
              </a:rPr>
              <a:t>, </a:t>
            </a:r>
            <a:r>
              <a:rPr lang="en-US" sz="1600" dirty="0" smtClean="0">
                <a:solidFill>
                  <a:srgbClr val="000090"/>
                </a:solidFill>
                <a:latin typeface="Arial"/>
                <a:cs typeface="Arial"/>
              </a:rPr>
              <a:t>transmutation investigations.</a:t>
            </a:r>
            <a:r>
              <a:rPr lang="en-US" sz="1600" dirty="0">
                <a:solidFill>
                  <a:srgbClr val="000090"/>
                </a:solidFill>
                <a:latin typeface="Arial"/>
                <a:cs typeface="Arial"/>
              </a:rPr>
              <a:t/>
            </a:r>
            <a:br>
              <a:rPr lang="en-US" sz="1600" dirty="0">
                <a:solidFill>
                  <a:srgbClr val="000090"/>
                </a:solidFill>
                <a:latin typeface="Arial"/>
                <a:cs typeface="Arial"/>
              </a:rPr>
            </a:br>
            <a:endParaRPr lang="en-US" sz="1600" dirty="0" smtClean="0">
              <a:solidFill>
                <a:srgbClr val="000090"/>
              </a:solidFill>
              <a:effectLst>
                <a:outerShdw blurRad="38100" dist="38100" dir="2700000" algn="tl">
                  <a:srgbClr val="000000">
                    <a:alpha val="43137"/>
                  </a:srgbClr>
                </a:outerShdw>
              </a:effectLst>
              <a:latin typeface="Arial"/>
              <a:cs typeface="Arial"/>
            </a:endParaRPr>
          </a:p>
          <a:p>
            <a:endParaRPr lang="ru-RU" sz="1600" dirty="0">
              <a:solidFill>
                <a:srgbClr val="000090"/>
              </a:solidFill>
              <a:latin typeface="Arial"/>
              <a:cs typeface="Arial"/>
            </a:endParaRPr>
          </a:p>
        </p:txBody>
      </p:sp>
    </p:spTree>
    <p:extLst>
      <p:ext uri="{BB962C8B-B14F-4D97-AF65-F5344CB8AC3E}">
        <p14:creationId xmlns:p14="http://schemas.microsoft.com/office/powerpoint/2010/main" val="314765498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Снимок экрана 2016-12-28 в 16.33.13.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652120" y="4808876"/>
            <a:ext cx="3473507" cy="2076507"/>
          </a:xfrm>
          <a:prstGeom prst="rect">
            <a:avLst/>
          </a:prstGeom>
        </p:spPr>
      </p:pic>
      <p:sp>
        <p:nvSpPr>
          <p:cNvPr id="4" name="TextBox 3"/>
          <p:cNvSpPr txBox="1"/>
          <p:nvPr/>
        </p:nvSpPr>
        <p:spPr>
          <a:xfrm>
            <a:off x="3670508" y="-27384"/>
            <a:ext cx="1521370" cy="523220"/>
          </a:xfrm>
          <a:prstGeom prst="rect">
            <a:avLst/>
          </a:prstGeom>
          <a:noFill/>
        </p:spPr>
        <p:txBody>
          <a:bodyPr wrap="none" rtlCol="0">
            <a:spAutoFit/>
          </a:bodyPr>
          <a:lstStyle/>
          <a:p>
            <a:pPr algn="ctr"/>
            <a:r>
              <a:rPr lang="en-US" sz="2800" b="1" dirty="0" smtClean="0">
                <a:solidFill>
                  <a:srgbClr val="000090"/>
                </a:solidFill>
              </a:rPr>
              <a:t>Collider</a:t>
            </a:r>
          </a:p>
        </p:txBody>
      </p:sp>
      <p:sp>
        <p:nvSpPr>
          <p:cNvPr id="5" name="TextBox 4"/>
          <p:cNvSpPr txBox="1"/>
          <p:nvPr/>
        </p:nvSpPr>
        <p:spPr>
          <a:xfrm>
            <a:off x="109936" y="611976"/>
            <a:ext cx="4302179" cy="584776"/>
          </a:xfrm>
          <a:prstGeom prst="rect">
            <a:avLst/>
          </a:prstGeom>
          <a:noFill/>
        </p:spPr>
        <p:txBody>
          <a:bodyPr wrap="none" rtlCol="0">
            <a:spAutoFit/>
          </a:bodyPr>
          <a:lstStyle/>
          <a:p>
            <a:r>
              <a:rPr lang="en-US" sz="1600" dirty="0" smtClean="0">
                <a:solidFill>
                  <a:srgbClr val="000090"/>
                </a:solidFill>
              </a:rPr>
              <a:t>Is under construction</a:t>
            </a:r>
            <a:r>
              <a:rPr lang="en-US" sz="1600" dirty="0">
                <a:solidFill>
                  <a:srgbClr val="000090"/>
                </a:solidFill>
              </a:rPr>
              <a:t>,</a:t>
            </a:r>
            <a:r>
              <a:rPr lang="en-US" sz="1600" dirty="0" smtClean="0">
                <a:solidFill>
                  <a:srgbClr val="000090"/>
                </a:solidFill>
              </a:rPr>
              <a:t> </a:t>
            </a:r>
            <a:r>
              <a:rPr lang="en-US" sz="1600" dirty="0">
                <a:solidFill>
                  <a:srgbClr val="000090"/>
                </a:solidFill>
              </a:rPr>
              <a:t>start operation in </a:t>
            </a:r>
            <a:r>
              <a:rPr lang="en-US" sz="1600" dirty="0" smtClean="0">
                <a:solidFill>
                  <a:srgbClr val="000090"/>
                </a:solidFill>
              </a:rPr>
              <a:t>2020;</a:t>
            </a:r>
          </a:p>
          <a:p>
            <a:r>
              <a:rPr lang="en-US" sz="1600" dirty="0">
                <a:solidFill>
                  <a:srgbClr val="000090"/>
                </a:solidFill>
              </a:rPr>
              <a:t>G</a:t>
            </a:r>
            <a:r>
              <a:rPr lang="en-US" sz="1600" dirty="0" smtClean="0">
                <a:solidFill>
                  <a:srgbClr val="000090"/>
                </a:solidFill>
              </a:rPr>
              <a:t>eneral responsibility </a:t>
            </a:r>
            <a:r>
              <a:rPr lang="mr-IN" sz="1600" dirty="0" smtClean="0">
                <a:solidFill>
                  <a:srgbClr val="000090"/>
                </a:solidFill>
              </a:rPr>
              <a:t>–</a:t>
            </a:r>
            <a:r>
              <a:rPr lang="en-US" sz="1600" dirty="0" smtClean="0">
                <a:solidFill>
                  <a:srgbClr val="000090"/>
                </a:solidFill>
              </a:rPr>
              <a:t> </a:t>
            </a:r>
            <a:r>
              <a:rPr lang="en-US" sz="1600" dirty="0" err="1" smtClean="0">
                <a:solidFill>
                  <a:srgbClr val="000090"/>
                </a:solidFill>
              </a:rPr>
              <a:t>Strabag</a:t>
            </a:r>
            <a:r>
              <a:rPr lang="en-US" sz="1600" dirty="0" smtClean="0">
                <a:solidFill>
                  <a:srgbClr val="000090"/>
                </a:solidFill>
              </a:rPr>
              <a:t>(Austria).</a:t>
            </a:r>
          </a:p>
        </p:txBody>
      </p:sp>
      <p:pic>
        <p:nvPicPr>
          <p:cNvPr id="6" name="Рисунок 8" descr="NC_Ring503m_Ion.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5496" y="3861048"/>
            <a:ext cx="3927852" cy="252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ni15.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995937" y="3913765"/>
            <a:ext cx="2664296" cy="2179531"/>
          </a:xfrm>
          <a:prstGeom prst="rect">
            <a:avLst/>
          </a:prstGeom>
        </p:spPr>
      </p:pic>
      <p:sp>
        <p:nvSpPr>
          <p:cNvPr id="10" name="Rectangle 9"/>
          <p:cNvSpPr/>
          <p:nvPr/>
        </p:nvSpPr>
        <p:spPr>
          <a:xfrm>
            <a:off x="2123728" y="2855838"/>
            <a:ext cx="5832648" cy="1077218"/>
          </a:xfrm>
          <a:prstGeom prst="rect">
            <a:avLst/>
          </a:prstGeom>
        </p:spPr>
        <p:txBody>
          <a:bodyPr wrap="square">
            <a:spAutoFit/>
          </a:bodyPr>
          <a:lstStyle/>
          <a:p>
            <a:r>
              <a:rPr lang="en-GB" sz="1600" dirty="0" smtClean="0">
                <a:solidFill>
                  <a:srgbClr val="000090"/>
                </a:solidFill>
              </a:rPr>
              <a:t>The </a:t>
            </a:r>
            <a:r>
              <a:rPr lang="en-US" sz="1600" dirty="0">
                <a:solidFill>
                  <a:srgbClr val="000090"/>
                </a:solidFill>
              </a:rPr>
              <a:t>agreement between the Government of the </a:t>
            </a:r>
            <a:r>
              <a:rPr lang="en-US" sz="1600" dirty="0" smtClean="0">
                <a:solidFill>
                  <a:srgbClr val="000090"/>
                </a:solidFill>
              </a:rPr>
              <a:t>RF and JINR on </a:t>
            </a:r>
            <a:r>
              <a:rPr lang="en-US" sz="1600" dirty="0">
                <a:solidFill>
                  <a:srgbClr val="000090"/>
                </a:solidFill>
              </a:rPr>
              <a:t>the establishment and operation of the Complex of Superconducting Rings for Heavy Ion Colliding Beams NICA </a:t>
            </a:r>
            <a:r>
              <a:rPr lang="en-GB" sz="1600" dirty="0">
                <a:solidFill>
                  <a:srgbClr val="000090"/>
                </a:solidFill>
              </a:rPr>
              <a:t>was signed on the 27</a:t>
            </a:r>
            <a:r>
              <a:rPr lang="en-GB" sz="1600" baseline="30000" dirty="0">
                <a:solidFill>
                  <a:srgbClr val="000090"/>
                </a:solidFill>
              </a:rPr>
              <a:t>th</a:t>
            </a:r>
            <a:r>
              <a:rPr lang="en-GB" sz="1600" dirty="0">
                <a:solidFill>
                  <a:srgbClr val="000090"/>
                </a:solidFill>
              </a:rPr>
              <a:t> of April 2016.</a:t>
            </a:r>
            <a:endParaRPr lang="ru-RU" sz="1600" dirty="0">
              <a:solidFill>
                <a:srgbClr val="000090"/>
              </a:solidFill>
            </a:endParaRPr>
          </a:p>
        </p:txBody>
      </p:sp>
      <p:sp>
        <p:nvSpPr>
          <p:cNvPr id="11" name="Rectangle 6"/>
          <p:cNvSpPr>
            <a:spLocks noChangeArrowheads="1"/>
          </p:cNvSpPr>
          <p:nvPr/>
        </p:nvSpPr>
        <p:spPr bwMode="auto">
          <a:xfrm>
            <a:off x="4905" y="6228600"/>
            <a:ext cx="5575207"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600" dirty="0" smtClean="0">
                <a:solidFill>
                  <a:srgbClr val="000090"/>
                </a:solidFill>
                <a:latin typeface="Arial"/>
                <a:cs typeface="Arial"/>
              </a:rPr>
              <a:t>Collider structure and </a:t>
            </a:r>
            <a:r>
              <a:rPr lang="en-US" sz="1600" dirty="0">
                <a:solidFill>
                  <a:srgbClr val="000090"/>
                </a:solidFill>
                <a:latin typeface="Arial"/>
                <a:cs typeface="Arial"/>
              </a:rPr>
              <a:t>m</a:t>
            </a:r>
            <a:r>
              <a:rPr lang="en-US" sz="1600" dirty="0" smtClean="0">
                <a:solidFill>
                  <a:srgbClr val="000090"/>
                </a:solidFill>
                <a:latin typeface="Arial"/>
                <a:cs typeface="Arial"/>
              </a:rPr>
              <a:t>ain parameters: </a:t>
            </a:r>
          </a:p>
          <a:p>
            <a:r>
              <a:rPr lang="en-US" sz="1600" dirty="0" smtClean="0">
                <a:solidFill>
                  <a:srgbClr val="000090"/>
                </a:solidFill>
                <a:latin typeface="Arial"/>
                <a:cs typeface="Arial"/>
              </a:rPr>
              <a:t>magnetic field 45 T m</a:t>
            </a:r>
            <a:r>
              <a:rPr lang="en-US" sz="1600" dirty="0">
                <a:solidFill>
                  <a:srgbClr val="000090"/>
                </a:solidFill>
                <a:latin typeface="Arial"/>
                <a:cs typeface="Arial"/>
              </a:rPr>
              <a:t>;</a:t>
            </a:r>
            <a:r>
              <a:rPr lang="en-US" sz="1600" dirty="0" smtClean="0">
                <a:solidFill>
                  <a:srgbClr val="000090"/>
                </a:solidFill>
                <a:latin typeface="Arial"/>
                <a:cs typeface="Arial"/>
              </a:rPr>
              <a:t>  energy 4.5 </a:t>
            </a:r>
            <a:r>
              <a:rPr lang="en-US" sz="1600" dirty="0" err="1">
                <a:solidFill>
                  <a:srgbClr val="000090"/>
                </a:solidFill>
                <a:latin typeface="Arial"/>
                <a:cs typeface="Arial"/>
              </a:rPr>
              <a:t>GeV</a:t>
            </a:r>
            <a:r>
              <a:rPr lang="en-US" sz="1600" dirty="0">
                <a:solidFill>
                  <a:srgbClr val="000090"/>
                </a:solidFill>
                <a:latin typeface="Arial"/>
                <a:cs typeface="Arial"/>
              </a:rPr>
              <a:t>/u for Au</a:t>
            </a:r>
            <a:r>
              <a:rPr lang="en-US" sz="1600" baseline="30000" dirty="0">
                <a:solidFill>
                  <a:srgbClr val="000090"/>
                </a:solidFill>
                <a:latin typeface="Arial"/>
                <a:cs typeface="Arial"/>
              </a:rPr>
              <a:t>79+ </a:t>
            </a:r>
          </a:p>
        </p:txBody>
      </p:sp>
      <p:pic>
        <p:nvPicPr>
          <p:cNvPr id="12" name="Picture 2" descr="E:\Мои документы\NICA\foto\Коллайдер\модуль с диполем\DSC01395a.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891516" y="3212976"/>
            <a:ext cx="1048691" cy="1534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 name="Table 12"/>
          <p:cNvGraphicFramePr>
            <a:graphicFrameLocks noGrp="1"/>
          </p:cNvGraphicFramePr>
          <p:nvPr>
            <p:extLst>
              <p:ext uri="{D42A27DB-BD31-4B8C-83A1-F6EECF244321}">
                <p14:modId xmlns:p14="http://schemas.microsoft.com/office/powerpoint/2010/main" val="1614731906"/>
              </p:ext>
            </p:extLst>
          </p:nvPr>
        </p:nvGraphicFramePr>
        <p:xfrm>
          <a:off x="5580112" y="476672"/>
          <a:ext cx="3456384" cy="2304256"/>
        </p:xfrm>
        <a:graphic>
          <a:graphicData uri="http://schemas.openxmlformats.org/drawingml/2006/table">
            <a:tbl>
              <a:tblPr/>
              <a:tblGrid>
                <a:gridCol w="2615027"/>
                <a:gridCol w="841357"/>
              </a:tblGrid>
              <a:tr h="281493">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90"/>
                          </a:solidFill>
                          <a:effectLst/>
                          <a:latin typeface="Arial" charset="0"/>
                          <a:ea typeface="ＭＳ Ｐゴシック" charset="0"/>
                          <a:cs typeface="ＭＳ Ｐゴシック" charset="0"/>
                        </a:rPr>
                        <a:t> Ring circumference, m </a:t>
                      </a: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ＭＳ Ｐゴシック" charset="0"/>
                        </a:rPr>
                        <a:t>503,04</a:t>
                      </a: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chemeClr val="accent1">
                        <a:lumMod val="20000"/>
                        <a:lumOff val="80000"/>
                      </a:schemeClr>
                    </a:solidFill>
                  </a:tcPr>
                </a:tc>
              </a:tr>
              <a:tr h="281493">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90"/>
                          </a:solidFill>
                          <a:effectLst/>
                          <a:latin typeface="Arial" charset="0"/>
                          <a:ea typeface="ＭＳ Ｐゴシック" charset="0"/>
                          <a:cs typeface="ＭＳ Ｐゴシック" charset="0"/>
                        </a:rPr>
                        <a:t> Number of bunches</a:t>
                      </a: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ＭＳ Ｐゴシック" charset="0"/>
                        </a:rPr>
                        <a:t>22</a:t>
                      </a: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chemeClr val="accent1">
                        <a:lumMod val="20000"/>
                        <a:lumOff val="80000"/>
                      </a:schemeClr>
                    </a:solidFill>
                  </a:tcPr>
                </a:tc>
              </a:tr>
              <a:tr h="281493">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90"/>
                          </a:solidFill>
                          <a:effectLst/>
                          <a:latin typeface="Arial" charset="0"/>
                          <a:ea typeface="ＭＳ Ｐゴシック" charset="0"/>
                          <a:cs typeface="ＭＳ Ｐゴシック" charset="0"/>
                        </a:rPr>
                        <a:t> </a:t>
                      </a:r>
                      <a:r>
                        <a:rPr kumimoji="0" lang="en-US" sz="1400" b="0" i="0" u="none" strike="noStrike" cap="none" normalizeH="0" baseline="0" dirty="0" err="1">
                          <a:ln>
                            <a:noFill/>
                          </a:ln>
                          <a:solidFill>
                            <a:srgbClr val="000090"/>
                          </a:solidFill>
                          <a:effectLst/>
                          <a:latin typeface="Arial" charset="0"/>
                          <a:ea typeface="ＭＳ Ｐゴシック" charset="0"/>
                          <a:cs typeface="ＭＳ Ｐゴシック" charset="0"/>
                        </a:rPr>
                        <a:t>r.m.s</a:t>
                      </a:r>
                      <a:r>
                        <a:rPr kumimoji="0" lang="en-US" sz="1400" b="0" i="0" u="none" strike="noStrike" cap="none" normalizeH="0" baseline="0" dirty="0">
                          <a:ln>
                            <a:noFill/>
                          </a:ln>
                          <a:solidFill>
                            <a:srgbClr val="000090"/>
                          </a:solidFill>
                          <a:effectLst/>
                          <a:latin typeface="Arial" charset="0"/>
                          <a:ea typeface="ＭＳ Ｐゴシック" charset="0"/>
                          <a:cs typeface="ＭＳ Ｐゴシック" charset="0"/>
                        </a:rPr>
                        <a:t>. bunch length, m</a:t>
                      </a: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charset="0"/>
                          <a:ea typeface="ＭＳ Ｐゴシック" charset="0"/>
                          <a:cs typeface="ＭＳ Ｐゴシック" charset="0"/>
                        </a:rPr>
                        <a:t>0,6</a:t>
                      </a: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chemeClr val="accent1">
                        <a:lumMod val="20000"/>
                        <a:lumOff val="80000"/>
                      </a:schemeClr>
                    </a:solidFill>
                  </a:tcPr>
                </a:tc>
              </a:tr>
              <a:tr h="286475">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90"/>
                          </a:solidFill>
                          <a:effectLst/>
                          <a:latin typeface="Symbol" charset="0"/>
                          <a:ea typeface="ＭＳ Ｐゴシック" charset="0"/>
                          <a:cs typeface="ＭＳ Ｐゴシック" charset="0"/>
                        </a:rPr>
                        <a:t> b</a:t>
                      </a:r>
                      <a:r>
                        <a:rPr kumimoji="0" lang="en-US" sz="1400" b="0" i="0" u="none" strike="noStrike" cap="none" normalizeH="0" baseline="0" dirty="0">
                          <a:ln>
                            <a:noFill/>
                          </a:ln>
                          <a:solidFill>
                            <a:srgbClr val="000090"/>
                          </a:solidFill>
                          <a:effectLst/>
                          <a:latin typeface="Arial" charset="0"/>
                          <a:ea typeface="ＭＳ Ｐゴシック" charset="0"/>
                          <a:cs typeface="ＭＳ Ｐゴシック" charset="0"/>
                        </a:rPr>
                        <a:t>, m</a:t>
                      </a:r>
                      <a:endParaRPr kumimoji="0" lang="en-US" sz="1400" b="0" i="0" u="none" strike="noStrike" cap="none" normalizeH="0" baseline="0" dirty="0">
                        <a:ln>
                          <a:noFill/>
                        </a:ln>
                        <a:solidFill>
                          <a:srgbClr val="000090"/>
                        </a:solidFill>
                        <a:effectLst/>
                        <a:latin typeface="Symbol" charset="0"/>
                        <a:ea typeface="ＭＳ Ｐゴシック" charset="0"/>
                        <a:cs typeface="ＭＳ Ｐゴシック" charset="0"/>
                      </a:endParaRP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charset="0"/>
                          <a:ea typeface="ＭＳ Ｐゴシック" charset="0"/>
                          <a:cs typeface="ＭＳ Ｐゴシック" charset="0"/>
                        </a:rPr>
                        <a:t>0,35</a:t>
                      </a: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chemeClr val="accent1">
                        <a:lumMod val="20000"/>
                        <a:lumOff val="80000"/>
                      </a:schemeClr>
                    </a:solidFill>
                  </a:tcPr>
                </a:tc>
              </a:tr>
              <a:tr h="281493">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90"/>
                          </a:solidFill>
                          <a:effectLst/>
                          <a:latin typeface="Arial" charset="0"/>
                          <a:ea typeface="ＭＳ Ｐゴシック" charset="0"/>
                          <a:cs typeface="ＭＳ Ｐゴシック" charset="0"/>
                        </a:rPr>
                        <a:t> max. int. Energy, </a:t>
                      </a:r>
                      <a:r>
                        <a:rPr kumimoji="0" lang="en-US" sz="1400" b="0" i="0" u="none" strike="noStrike" cap="none" normalizeH="0" baseline="0" dirty="0" err="1">
                          <a:ln>
                            <a:noFill/>
                          </a:ln>
                          <a:solidFill>
                            <a:srgbClr val="000090"/>
                          </a:solidFill>
                          <a:effectLst/>
                          <a:latin typeface="Arial" charset="0"/>
                          <a:ea typeface="ＭＳ Ｐゴシック" charset="0"/>
                          <a:cs typeface="ＭＳ Ｐゴシック" charset="0"/>
                        </a:rPr>
                        <a:t>Gev</a:t>
                      </a:r>
                      <a:r>
                        <a:rPr kumimoji="0" lang="en-US" sz="1400" b="0" i="0" u="none" strike="noStrike" cap="none" normalizeH="0" baseline="0" dirty="0">
                          <a:ln>
                            <a:noFill/>
                          </a:ln>
                          <a:solidFill>
                            <a:srgbClr val="000090"/>
                          </a:solidFill>
                          <a:effectLst/>
                          <a:latin typeface="Arial" charset="0"/>
                          <a:ea typeface="ＭＳ Ｐゴシック" charset="0"/>
                          <a:cs typeface="ＭＳ Ｐゴシック" charset="0"/>
                        </a:rPr>
                        <a:t>/u</a:t>
                      </a: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charset="0"/>
                          <a:ea typeface="ＭＳ Ｐゴシック" charset="0"/>
                          <a:cs typeface="ＭＳ Ｐゴシック" charset="0"/>
                        </a:rPr>
                        <a:t>11,0</a:t>
                      </a: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chemeClr val="accent1">
                        <a:lumMod val="20000"/>
                        <a:lumOff val="80000"/>
                      </a:schemeClr>
                    </a:solidFill>
                  </a:tcPr>
                </a:tc>
              </a:tr>
              <a:tr h="311385">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90"/>
                          </a:solidFill>
                          <a:effectLst/>
                          <a:latin typeface="Arial" charset="0"/>
                          <a:ea typeface="ＭＳ Ｐゴシック" charset="0"/>
                          <a:cs typeface="ＭＳ Ｐゴシック" charset="0"/>
                        </a:rPr>
                        <a:t> </a:t>
                      </a:r>
                      <a:r>
                        <a:rPr kumimoji="0" lang="en-US" sz="1400" b="0" i="0" u="none" strike="noStrike" cap="none" normalizeH="0" baseline="0" dirty="0" err="1">
                          <a:ln>
                            <a:noFill/>
                          </a:ln>
                          <a:solidFill>
                            <a:srgbClr val="000090"/>
                          </a:solidFill>
                          <a:effectLst/>
                          <a:latin typeface="Arial" charset="0"/>
                          <a:ea typeface="ＭＳ Ｐゴシック" charset="0"/>
                          <a:cs typeface="ＭＳ Ｐゴシック" charset="0"/>
                        </a:rPr>
                        <a:t>r.m.s</a:t>
                      </a:r>
                      <a:r>
                        <a:rPr kumimoji="0" lang="en-US" sz="1400" b="0" i="0" u="none" strike="noStrike" cap="none" normalizeH="0" baseline="0" dirty="0">
                          <a:ln>
                            <a:noFill/>
                          </a:ln>
                          <a:solidFill>
                            <a:srgbClr val="000090"/>
                          </a:solidFill>
                          <a:effectLst/>
                          <a:latin typeface="Arial" charset="0"/>
                          <a:ea typeface="ＭＳ Ｐゴシック" charset="0"/>
                          <a:cs typeface="ＭＳ Ｐゴシック" charset="0"/>
                        </a:rPr>
                        <a:t>. </a:t>
                      </a:r>
                      <a:r>
                        <a:rPr kumimoji="0" lang="en-US" sz="1400" b="0" i="0" u="none" strike="noStrike" cap="none" normalizeH="0" baseline="0" dirty="0" err="1">
                          <a:ln>
                            <a:noFill/>
                          </a:ln>
                          <a:solidFill>
                            <a:srgbClr val="000090"/>
                          </a:solidFill>
                          <a:effectLst/>
                          <a:latin typeface="Symbol" charset="0"/>
                          <a:ea typeface="ＭＳ Ｐゴシック" charset="0"/>
                          <a:cs typeface="ＭＳ Ｐゴシック" charset="0"/>
                        </a:rPr>
                        <a:t>D</a:t>
                      </a:r>
                      <a:r>
                        <a:rPr kumimoji="0" lang="en-US" sz="1400" b="0" i="0" u="none" strike="noStrike" cap="none" normalizeH="0" baseline="0" dirty="0" err="1">
                          <a:ln>
                            <a:noFill/>
                          </a:ln>
                          <a:solidFill>
                            <a:srgbClr val="000090"/>
                          </a:solidFill>
                          <a:effectLst/>
                          <a:latin typeface="Arial" charset="0"/>
                          <a:ea typeface="ＭＳ Ｐゴシック" charset="0"/>
                          <a:cs typeface="ＭＳ Ｐゴシック" charset="0"/>
                        </a:rPr>
                        <a:t>p</a:t>
                      </a:r>
                      <a:r>
                        <a:rPr kumimoji="0" lang="en-US" sz="1400" b="0" i="0" u="none" strike="noStrike" cap="none" normalizeH="0" baseline="0" dirty="0">
                          <a:ln>
                            <a:noFill/>
                          </a:ln>
                          <a:solidFill>
                            <a:srgbClr val="000090"/>
                          </a:solidFill>
                          <a:effectLst/>
                          <a:latin typeface="Arial" charset="0"/>
                          <a:ea typeface="ＭＳ Ｐゴシック" charset="0"/>
                          <a:cs typeface="ＭＳ Ｐゴシック" charset="0"/>
                        </a:rPr>
                        <a:t>/p, </a:t>
                      </a:r>
                      <a:r>
                        <a:rPr kumimoji="0" lang="en-US" sz="1400" b="0" i="0" u="none" strike="noStrike" cap="none" normalizeH="0" baseline="0" dirty="0" smtClean="0">
                          <a:ln>
                            <a:noFill/>
                          </a:ln>
                          <a:solidFill>
                            <a:srgbClr val="000090"/>
                          </a:solidFill>
                          <a:effectLst/>
                          <a:latin typeface="Arial" charset="0"/>
                          <a:ea typeface="ＭＳ Ｐゴシック" charset="0"/>
                          <a:cs typeface="ＭＳ Ｐゴシック" charset="0"/>
                        </a:rPr>
                        <a:t>10</a:t>
                      </a:r>
                      <a:r>
                        <a:rPr kumimoji="0" lang="en-US" sz="1400" b="0" i="0" u="none" strike="noStrike" cap="none" normalizeH="0" baseline="30000" dirty="0" smtClean="0">
                          <a:ln>
                            <a:noFill/>
                          </a:ln>
                          <a:solidFill>
                            <a:srgbClr val="000090"/>
                          </a:solidFill>
                          <a:effectLst/>
                          <a:latin typeface="Arial" charset="0"/>
                          <a:ea typeface="ＭＳ Ｐゴシック" charset="0"/>
                          <a:cs typeface="ＭＳ Ｐゴシック" charset="0"/>
                        </a:rPr>
                        <a:t>-3</a:t>
                      </a:r>
                      <a:endParaRPr kumimoji="0" lang="en-US" sz="1400" b="0" i="0" u="none" strike="noStrike" cap="none" normalizeH="0" baseline="0" dirty="0">
                        <a:ln>
                          <a:noFill/>
                        </a:ln>
                        <a:solidFill>
                          <a:srgbClr val="000090"/>
                        </a:solidFill>
                        <a:effectLst/>
                        <a:latin typeface="Arial" charset="0"/>
                        <a:ea typeface="ＭＳ Ｐゴシック" charset="0"/>
                        <a:cs typeface="ＭＳ Ｐゴシック" charset="0"/>
                      </a:endParaRP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charset="0"/>
                          <a:ea typeface="ＭＳ Ｐゴシック" charset="0"/>
                          <a:cs typeface="ＭＳ Ｐゴシック" charset="0"/>
                        </a:rPr>
                        <a:t>1,6</a:t>
                      </a: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chemeClr val="accent1">
                        <a:lumMod val="20000"/>
                        <a:lumOff val="80000"/>
                      </a:schemeClr>
                    </a:solidFill>
                  </a:tcPr>
                </a:tc>
              </a:tr>
              <a:tr h="281493">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90"/>
                          </a:solidFill>
                          <a:effectLst/>
                          <a:latin typeface="Arial" charset="0"/>
                          <a:ea typeface="ＭＳ Ｐゴシック" charset="0"/>
                          <a:cs typeface="ＭＳ Ｐゴシック" charset="0"/>
                        </a:rPr>
                        <a:t> IBS growth time, s</a:t>
                      </a: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000090"/>
                          </a:solidFill>
                          <a:effectLst/>
                          <a:latin typeface="Arial" charset="0"/>
                          <a:ea typeface="ＭＳ Ｐゴシック" charset="0"/>
                          <a:cs typeface="ＭＳ Ｐゴシック" charset="0"/>
                        </a:rPr>
                        <a:t>18</a:t>
                      </a:r>
                      <a:r>
                        <a:rPr kumimoji="0" lang="en-US" sz="1400" b="1" i="0" u="none" strike="noStrike" cap="none" normalizeH="0" baseline="0" dirty="0" smtClean="0">
                          <a:ln>
                            <a:noFill/>
                          </a:ln>
                          <a:solidFill>
                            <a:srgbClr val="000090"/>
                          </a:solidFill>
                          <a:effectLst/>
                          <a:latin typeface="Arial" charset="0"/>
                          <a:ea typeface="ＭＳ Ｐゴシック" charset="0"/>
                          <a:cs typeface="ＭＳ Ｐゴシック" charset="0"/>
                        </a:rPr>
                        <a:t>00</a:t>
                      </a:r>
                      <a:endParaRPr kumimoji="0" lang="en-US" sz="1400" b="1" i="0" u="none" strike="noStrike" cap="none" normalizeH="0" baseline="0" dirty="0">
                        <a:ln>
                          <a:noFill/>
                        </a:ln>
                        <a:solidFill>
                          <a:srgbClr val="000090"/>
                        </a:solidFill>
                        <a:effectLst/>
                        <a:latin typeface="Arial" charset="0"/>
                        <a:ea typeface="ＭＳ Ｐゴシック" charset="0"/>
                        <a:cs typeface="ＭＳ Ｐゴシック" charset="0"/>
                      </a:endParaRP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chemeClr val="accent1">
                        <a:lumMod val="20000"/>
                        <a:lumOff val="80000"/>
                      </a:schemeClr>
                    </a:solidFill>
                  </a:tcPr>
                </a:tc>
              </a:tr>
              <a:tr h="298931">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90"/>
                          </a:solidFill>
                          <a:effectLst/>
                          <a:latin typeface="Arial" charset="0"/>
                          <a:ea typeface="ＭＳ Ｐゴシック" charset="0"/>
                          <a:cs typeface="ＭＳ Ｐゴシック" charset="0"/>
                        </a:rPr>
                        <a:t> </a:t>
                      </a:r>
                      <a:r>
                        <a:rPr kumimoji="0" lang="en-US" sz="1400" b="0" i="0" u="none" strike="noStrike" cap="none" normalizeH="0" baseline="0" dirty="0" smtClean="0">
                          <a:ln>
                            <a:noFill/>
                          </a:ln>
                          <a:solidFill>
                            <a:srgbClr val="000090"/>
                          </a:solidFill>
                          <a:effectLst/>
                          <a:latin typeface="Arial" charset="0"/>
                          <a:ea typeface="ＭＳ Ｐゴシック" charset="0"/>
                          <a:cs typeface="ＭＳ Ｐゴシック" charset="0"/>
                        </a:rPr>
                        <a:t>Luminosity</a:t>
                      </a:r>
                      <a:r>
                        <a:rPr kumimoji="0" lang="en-US" sz="1400" b="0" i="0" u="none" strike="noStrike" cap="none" normalizeH="0" baseline="0" dirty="0">
                          <a:ln>
                            <a:noFill/>
                          </a:ln>
                          <a:solidFill>
                            <a:srgbClr val="000090"/>
                          </a:solidFill>
                          <a:effectLst/>
                          <a:latin typeface="Arial" charset="0"/>
                          <a:ea typeface="ＭＳ Ｐゴシック" charset="0"/>
                          <a:cs typeface="ＭＳ Ｐゴシック" charset="0"/>
                        </a:rPr>
                        <a:t>, cm</a:t>
                      </a:r>
                      <a:r>
                        <a:rPr kumimoji="0" lang="en-US" sz="1400" b="0" i="0" u="none" strike="noStrike" cap="none" normalizeH="0" baseline="30000" dirty="0">
                          <a:ln>
                            <a:noFill/>
                          </a:ln>
                          <a:solidFill>
                            <a:srgbClr val="000090"/>
                          </a:solidFill>
                          <a:effectLst/>
                          <a:latin typeface="Arial" charset="0"/>
                          <a:ea typeface="ＭＳ Ｐゴシック" charset="0"/>
                          <a:cs typeface="ＭＳ Ｐゴシック" charset="0"/>
                        </a:rPr>
                        <a:t>-2</a:t>
                      </a:r>
                      <a:r>
                        <a:rPr kumimoji="0" lang="en-US" sz="1400" b="0" i="0" u="none" strike="noStrike" cap="none" normalizeH="0" baseline="0" dirty="0">
                          <a:ln>
                            <a:noFill/>
                          </a:ln>
                          <a:solidFill>
                            <a:srgbClr val="000090"/>
                          </a:solidFill>
                          <a:effectLst/>
                          <a:latin typeface="Arial" charset="0"/>
                          <a:ea typeface="ＭＳ Ｐゴシック" charset="0"/>
                          <a:cs typeface="ＭＳ Ｐゴシック" charset="0"/>
                        </a:rPr>
                        <a:t> s</a:t>
                      </a:r>
                      <a:r>
                        <a:rPr kumimoji="0" lang="en-US" sz="1400" b="0" i="0" u="none" strike="noStrike" cap="none" normalizeH="0" baseline="30000" dirty="0">
                          <a:ln>
                            <a:noFill/>
                          </a:ln>
                          <a:solidFill>
                            <a:srgbClr val="000090"/>
                          </a:solidFill>
                          <a:effectLst/>
                          <a:latin typeface="Arial" charset="0"/>
                          <a:ea typeface="ＭＳ Ｐゴシック" charset="0"/>
                          <a:cs typeface="ＭＳ Ｐゴシック" charset="0"/>
                        </a:rPr>
                        <a:t>-1</a:t>
                      </a:r>
                      <a:endParaRPr kumimoji="0" lang="en-US" sz="1400" b="0" i="0" u="none" strike="noStrike" cap="none" normalizeH="0" baseline="0" dirty="0">
                        <a:ln>
                          <a:noFill/>
                        </a:ln>
                        <a:solidFill>
                          <a:srgbClr val="000090"/>
                        </a:solidFill>
                        <a:effectLst/>
                        <a:latin typeface="Arial" charset="0"/>
                        <a:ea typeface="ＭＳ Ｐゴシック" charset="0"/>
                        <a:cs typeface="ＭＳ Ｐゴシック" charset="0"/>
                      </a:endParaRP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90"/>
                          </a:solidFill>
                          <a:effectLst/>
                          <a:latin typeface="Arial" charset="0"/>
                          <a:ea typeface="ＭＳ Ｐゴシック" charset="0"/>
                          <a:cs typeface="ＭＳ Ｐゴシック" charset="0"/>
                        </a:rPr>
                        <a:t>1</a:t>
                      </a:r>
                      <a:r>
                        <a:rPr kumimoji="0" lang="en-US" sz="1400" b="0" i="0" u="none" strike="noStrike" cap="none" normalizeH="0" baseline="0" dirty="0" smtClean="0">
                          <a:ln>
                            <a:noFill/>
                          </a:ln>
                          <a:solidFill>
                            <a:srgbClr val="000090"/>
                          </a:solidFill>
                          <a:effectLst/>
                          <a:latin typeface="Arial" charset="0"/>
                          <a:ea typeface="ＭＳ Ｐゴシック" charset="0"/>
                          <a:cs typeface="ＭＳ Ｐゴシック" charset="0"/>
                        </a:rPr>
                        <a:t>·</a:t>
                      </a:r>
                      <a:r>
                        <a:rPr kumimoji="0" lang="en-US" sz="1400" b="1" i="0" u="none" strike="noStrike" cap="none" normalizeH="0" baseline="0" dirty="0" smtClean="0">
                          <a:ln>
                            <a:noFill/>
                          </a:ln>
                          <a:solidFill>
                            <a:srgbClr val="000090"/>
                          </a:solidFill>
                          <a:effectLst/>
                          <a:latin typeface="Arial" charset="0"/>
                          <a:ea typeface="ＭＳ Ｐゴシック" charset="0"/>
                          <a:cs typeface="ＭＳ Ｐゴシック" charset="0"/>
                        </a:rPr>
                        <a:t>10</a:t>
                      </a:r>
                      <a:r>
                        <a:rPr kumimoji="0" lang="en-US" sz="1400" b="1" i="0" u="none" strike="noStrike" cap="none" normalizeH="0" baseline="50000" dirty="0" smtClean="0">
                          <a:ln>
                            <a:noFill/>
                          </a:ln>
                          <a:solidFill>
                            <a:srgbClr val="000090"/>
                          </a:solidFill>
                          <a:effectLst/>
                          <a:latin typeface="Arial" charset="0"/>
                          <a:ea typeface="ＭＳ Ｐゴシック" charset="0"/>
                          <a:cs typeface="ＭＳ Ｐゴシック" charset="0"/>
                        </a:rPr>
                        <a:t>27</a:t>
                      </a:r>
                      <a:endParaRPr kumimoji="0" lang="en-US" sz="1400" b="1" i="0" u="none" strike="noStrike" cap="none" normalizeH="0" baseline="50000" dirty="0">
                        <a:ln>
                          <a:noFill/>
                        </a:ln>
                        <a:solidFill>
                          <a:srgbClr val="000090"/>
                        </a:solidFill>
                        <a:effectLst/>
                        <a:latin typeface="Arial" charset="0"/>
                        <a:ea typeface="ＭＳ Ｐゴシック" charset="0"/>
                        <a:cs typeface="ＭＳ Ｐゴシック" charset="0"/>
                      </a:endParaRP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chemeClr val="accent1">
                        <a:lumMod val="20000"/>
                        <a:lumOff val="80000"/>
                      </a:schemeClr>
                    </a:solidFill>
                  </a:tcPr>
                </a:tc>
              </a:tr>
            </a:tbl>
          </a:graphicData>
        </a:graphic>
      </p:graphicFrame>
      <p:sp>
        <p:nvSpPr>
          <p:cNvPr id="14" name="TextBox 13"/>
          <p:cNvSpPr txBox="1"/>
          <p:nvPr/>
        </p:nvSpPr>
        <p:spPr>
          <a:xfrm>
            <a:off x="107504" y="1268760"/>
            <a:ext cx="5256584" cy="1569660"/>
          </a:xfrm>
          <a:prstGeom prst="rect">
            <a:avLst/>
          </a:prstGeom>
          <a:noFill/>
        </p:spPr>
        <p:txBody>
          <a:bodyPr wrap="square" rtlCol="0">
            <a:spAutoFit/>
          </a:bodyPr>
          <a:lstStyle/>
          <a:p>
            <a:r>
              <a:rPr lang="en-US" sz="1600" dirty="0" smtClean="0">
                <a:solidFill>
                  <a:srgbClr val="000090"/>
                </a:solidFill>
              </a:rPr>
              <a:t>Available researches:</a:t>
            </a:r>
          </a:p>
          <a:p>
            <a:pPr marL="285750" indent="-285750">
              <a:buFontTx/>
              <a:buChar char="-"/>
            </a:pPr>
            <a:r>
              <a:rPr lang="en-US" sz="1600" dirty="0" smtClean="0">
                <a:solidFill>
                  <a:srgbClr val="000090"/>
                </a:solidFill>
              </a:rPr>
              <a:t>study of the hot and dense baryonic matter under an  </a:t>
            </a:r>
          </a:p>
          <a:p>
            <a:r>
              <a:rPr lang="en-US" sz="1600" dirty="0" smtClean="0">
                <a:solidFill>
                  <a:srgbClr val="000090"/>
                </a:solidFill>
              </a:rPr>
              <a:t>     extreme conditions, search for the phase transition</a:t>
            </a:r>
          </a:p>
          <a:p>
            <a:r>
              <a:rPr lang="en-US" sz="1600" dirty="0" smtClean="0">
                <a:solidFill>
                  <a:srgbClr val="000090"/>
                </a:solidFill>
              </a:rPr>
              <a:t>     and critical point;</a:t>
            </a:r>
          </a:p>
          <a:p>
            <a:pPr marL="285750" indent="-285750">
              <a:buFontTx/>
              <a:buChar char="-"/>
            </a:pPr>
            <a:r>
              <a:rPr lang="en-US" sz="1600" dirty="0" smtClean="0">
                <a:solidFill>
                  <a:srgbClr val="000090"/>
                </a:solidFill>
              </a:rPr>
              <a:t>study of the nucleon spin nature and polarized phenomena.</a:t>
            </a:r>
          </a:p>
        </p:txBody>
      </p:sp>
    </p:spTree>
    <p:extLst>
      <p:ext uri="{BB962C8B-B14F-4D97-AF65-F5344CB8AC3E}">
        <p14:creationId xmlns:p14="http://schemas.microsoft.com/office/powerpoint/2010/main" val="161833025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220072" y="620688"/>
            <a:ext cx="3623890" cy="286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32478" y="692696"/>
            <a:ext cx="1676287"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Object 8"/>
          <p:cNvGraphicFramePr>
            <a:graphicFrameLocks noChangeAspect="1"/>
          </p:cNvGraphicFramePr>
          <p:nvPr>
            <p:extLst>
              <p:ext uri="{D42A27DB-BD31-4B8C-83A1-F6EECF244321}">
                <p14:modId xmlns:p14="http://schemas.microsoft.com/office/powerpoint/2010/main" val="2246763759"/>
              </p:ext>
            </p:extLst>
          </p:nvPr>
        </p:nvGraphicFramePr>
        <p:xfrm>
          <a:off x="2657198" y="692696"/>
          <a:ext cx="1842794" cy="2461159"/>
        </p:xfrm>
        <a:graphic>
          <a:graphicData uri="http://schemas.openxmlformats.org/presentationml/2006/ole">
            <mc:AlternateContent xmlns:mc="http://schemas.openxmlformats.org/markup-compatibility/2006">
              <mc:Choice xmlns:v="urn:schemas-microsoft-com:vml" Requires="v">
                <p:oleObj spid="_x0000_s1102" name="Фотография Photo Editor" r:id="rId6" imgW="7887801" imgH="7914286" progId="MSPhotoEd.3">
                  <p:embed/>
                </p:oleObj>
              </mc:Choice>
              <mc:Fallback>
                <p:oleObj name="Фотография Photo Editor" r:id="rId6" imgW="7887801" imgH="7914286" progId="MSPhotoEd.3">
                  <p:embed/>
                  <p:pic>
                    <p:nvPicPr>
                      <p:cNvPr id="0" name=""/>
                      <p:cNvPicPr>
                        <a:picLocks noChangeAspect="1" noChangeArrowheads="1"/>
                      </p:cNvPicPr>
                      <p:nvPr/>
                    </p:nvPicPr>
                    <p:blipFill>
                      <a:blip r:embed="rId7">
                        <a:lum bright="18000"/>
                        <a:extLst>
                          <a:ext uri="{28A0092B-C50C-407E-A947-70E740481C1C}">
                            <a14:useLocalDpi xmlns:a14="http://schemas.microsoft.com/office/drawing/2010/main" val="0"/>
                          </a:ext>
                        </a:extLst>
                      </a:blip>
                      <a:srcRect/>
                      <a:stretch>
                        <a:fillRect/>
                      </a:stretch>
                    </p:blipFill>
                    <p:spPr bwMode="auto">
                      <a:xfrm>
                        <a:off x="2657198" y="692696"/>
                        <a:ext cx="1842794" cy="2461159"/>
                      </a:xfrm>
                      <a:prstGeom prst="rect">
                        <a:avLst/>
                      </a:prstGeom>
                      <a:noFill/>
                      <a:ln>
                        <a:noFill/>
                      </a:ln>
                    </p:spPr>
                  </p:pic>
                </p:oleObj>
              </mc:Fallback>
            </mc:AlternateContent>
          </a:graphicData>
        </a:graphic>
      </p:graphicFrame>
      <p:sp>
        <p:nvSpPr>
          <p:cNvPr id="16" name="TextBox 15"/>
          <p:cNvSpPr txBox="1"/>
          <p:nvPr/>
        </p:nvSpPr>
        <p:spPr>
          <a:xfrm>
            <a:off x="755576" y="3140968"/>
            <a:ext cx="3816424" cy="738664"/>
          </a:xfrm>
          <a:prstGeom prst="rect">
            <a:avLst/>
          </a:prstGeom>
          <a:noFill/>
        </p:spPr>
        <p:txBody>
          <a:bodyPr wrap="square" rtlCol="0">
            <a:spAutoFit/>
          </a:bodyPr>
          <a:lstStyle/>
          <a:p>
            <a:r>
              <a:rPr lang="en-US" sz="1400" dirty="0" smtClean="0">
                <a:solidFill>
                  <a:srgbClr val="000090"/>
                </a:solidFill>
              </a:rPr>
              <a:t>Treatment in JINR uses mostly beams </a:t>
            </a:r>
            <a:r>
              <a:rPr lang="en-US" sz="1400" dirty="0">
                <a:solidFill>
                  <a:srgbClr val="000090"/>
                </a:solidFill>
              </a:rPr>
              <a:t>under </a:t>
            </a:r>
            <a:endParaRPr lang="ru-RU" sz="1400" dirty="0" smtClean="0">
              <a:solidFill>
                <a:srgbClr val="000090"/>
              </a:solidFill>
            </a:endParaRPr>
          </a:p>
          <a:p>
            <a:r>
              <a:rPr lang="en-US" sz="1400" dirty="0" smtClean="0">
                <a:solidFill>
                  <a:srgbClr val="000090"/>
                </a:solidFill>
              </a:rPr>
              <a:t>200 MeV energy</a:t>
            </a:r>
            <a:endParaRPr lang="en-US" sz="1400" dirty="0">
              <a:solidFill>
                <a:srgbClr val="000090"/>
              </a:solidFill>
            </a:endParaRPr>
          </a:p>
          <a:p>
            <a:endParaRPr lang="en-US" sz="1400" dirty="0">
              <a:solidFill>
                <a:srgbClr val="000090"/>
              </a:solidFill>
            </a:endParaRPr>
          </a:p>
        </p:txBody>
      </p:sp>
      <p:sp>
        <p:nvSpPr>
          <p:cNvPr id="15" name="Прямоугольник 2"/>
          <p:cNvSpPr/>
          <p:nvPr/>
        </p:nvSpPr>
        <p:spPr>
          <a:xfrm>
            <a:off x="3059832" y="29882"/>
            <a:ext cx="4852786" cy="523220"/>
          </a:xfrm>
          <a:prstGeom prst="rect">
            <a:avLst/>
          </a:prstGeom>
        </p:spPr>
        <p:txBody>
          <a:bodyPr wrap="none">
            <a:spAutoFit/>
          </a:bodyPr>
          <a:lstStyle/>
          <a:p>
            <a:r>
              <a:rPr lang="en-US" sz="2800" b="1" dirty="0">
                <a:solidFill>
                  <a:srgbClr val="000090"/>
                </a:solidFill>
                <a:effectLst>
                  <a:outerShdw blurRad="38100" dist="38100" dir="2700000" algn="tl">
                    <a:srgbClr val="000000">
                      <a:alpha val="43137"/>
                    </a:srgbClr>
                  </a:outerShdw>
                </a:effectLst>
              </a:rPr>
              <a:t>Proton </a:t>
            </a:r>
            <a:r>
              <a:rPr lang="en-US" sz="2800" b="1" dirty="0" smtClean="0">
                <a:solidFill>
                  <a:srgbClr val="000090"/>
                </a:solidFill>
                <a:effectLst>
                  <a:outerShdw blurRad="38100" dist="38100" dir="2700000" algn="tl">
                    <a:srgbClr val="000000">
                      <a:alpha val="43137"/>
                    </a:srgbClr>
                  </a:outerShdw>
                </a:effectLst>
              </a:rPr>
              <a:t>therapy</a:t>
            </a:r>
            <a:r>
              <a:rPr lang="ru-RU" sz="2800" b="1" dirty="0" smtClean="0">
                <a:solidFill>
                  <a:srgbClr val="000090"/>
                </a:solidFill>
                <a:effectLst>
                  <a:outerShdw blurRad="38100" dist="38100" dir="2700000" algn="tl">
                    <a:srgbClr val="000000">
                      <a:alpha val="43137"/>
                    </a:srgbClr>
                  </a:outerShdw>
                </a:effectLst>
              </a:rPr>
              <a:t> (</a:t>
            </a:r>
            <a:r>
              <a:rPr lang="en-US" sz="2800" b="1" dirty="0" err="1" smtClean="0">
                <a:solidFill>
                  <a:srgbClr val="000090"/>
                </a:solidFill>
                <a:effectLst>
                  <a:outerShdw blurRad="38100" dist="38100" dir="2700000" algn="tl">
                    <a:srgbClr val="000000">
                      <a:alpha val="43137"/>
                    </a:srgbClr>
                  </a:outerShdw>
                </a:effectLst>
              </a:rPr>
              <a:t>Phasotron</a:t>
            </a:r>
            <a:r>
              <a:rPr lang="ru-RU" sz="2800" b="1" dirty="0" smtClean="0">
                <a:solidFill>
                  <a:srgbClr val="000090"/>
                </a:solidFill>
                <a:effectLst>
                  <a:outerShdw blurRad="38100" dist="38100" dir="2700000" algn="tl">
                    <a:srgbClr val="000000">
                      <a:alpha val="43137"/>
                    </a:srgbClr>
                  </a:outerShdw>
                </a:effectLst>
              </a:rPr>
              <a:t>)</a:t>
            </a:r>
            <a:endParaRPr lang="ru-RU" sz="2800" b="1" dirty="0">
              <a:solidFill>
                <a:srgbClr val="000090"/>
              </a:solidFill>
            </a:endParaRPr>
          </a:p>
        </p:txBody>
      </p:sp>
      <p:sp>
        <p:nvSpPr>
          <p:cNvPr id="8" name="Title 1"/>
          <p:cNvSpPr txBox="1">
            <a:spLocks/>
          </p:cNvSpPr>
          <p:nvPr/>
        </p:nvSpPr>
        <p:spPr bwMode="auto">
          <a:xfrm>
            <a:off x="2915816" y="3429000"/>
            <a:ext cx="4680520" cy="720080"/>
          </a:xfrm>
          <a:prstGeom prst="rect">
            <a:avLst/>
          </a:prstGeom>
          <a:noFill/>
          <a:ln w="9525" cap="flat" cmpd="sng" algn="ctr">
            <a:noFill/>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style>
          <a:lnRef idx="1">
            <a:schemeClr val="accent1"/>
          </a:lnRef>
          <a:fillRef idx="2">
            <a:schemeClr val="accent1"/>
          </a:fillRef>
          <a:effectRef idx="1">
            <a:schemeClr val="accent1"/>
          </a:effectRef>
          <a:fontRef idx="minor">
            <a:schemeClr val="dk1"/>
          </a:fontRef>
        </p:style>
        <p:txBody>
          <a:bodyPr vert="horz" wrap="square" lIns="0" tIns="0" rIns="0" bIns="0" numCol="1" anchor="ctr" anchorCtr="0" compatLnSpc="1">
            <a:prstTxWarp prst="textNoShape">
              <a:avLst/>
            </a:prstTxWarp>
            <a:noAutofit/>
          </a:bodyPr>
          <a:lstStyle>
            <a:lvl1pPr algn="ctr" rtl="0" eaLnBrk="0" fontAlgn="base" hangingPunct="0">
              <a:spcBef>
                <a:spcPct val="0"/>
              </a:spcBef>
              <a:spcAft>
                <a:spcPct val="0"/>
              </a:spcAft>
              <a:defRPr sz="4400">
                <a:solidFill>
                  <a:schemeClr val="dk1"/>
                </a:solidFill>
                <a:latin typeface="+mn-lt"/>
                <a:ea typeface="+mn-ea"/>
                <a:cs typeface="+mn-cs"/>
              </a:defRPr>
            </a:lvl1pPr>
            <a:lvl2pPr algn="ctr" rtl="0" eaLnBrk="0" fontAlgn="base" hangingPunct="0">
              <a:spcBef>
                <a:spcPct val="0"/>
              </a:spcBef>
              <a:spcAft>
                <a:spcPct val="0"/>
              </a:spcAft>
              <a:defRPr sz="4400">
                <a:solidFill>
                  <a:schemeClr val="dk1"/>
                </a:solidFill>
                <a:latin typeface="+mn-lt"/>
                <a:ea typeface="+mn-ea"/>
                <a:cs typeface="+mn-cs"/>
              </a:defRPr>
            </a:lvl2pPr>
            <a:lvl3pPr algn="ctr" rtl="0" eaLnBrk="0" fontAlgn="base" hangingPunct="0">
              <a:spcBef>
                <a:spcPct val="0"/>
              </a:spcBef>
              <a:spcAft>
                <a:spcPct val="0"/>
              </a:spcAft>
              <a:defRPr sz="4400">
                <a:solidFill>
                  <a:schemeClr val="dk1"/>
                </a:solidFill>
                <a:latin typeface="+mn-lt"/>
                <a:ea typeface="+mn-ea"/>
                <a:cs typeface="+mn-cs"/>
              </a:defRPr>
            </a:lvl3pPr>
            <a:lvl4pPr algn="ctr" rtl="0" eaLnBrk="0" fontAlgn="base" hangingPunct="0">
              <a:spcBef>
                <a:spcPct val="0"/>
              </a:spcBef>
              <a:spcAft>
                <a:spcPct val="0"/>
              </a:spcAft>
              <a:defRPr sz="4400">
                <a:solidFill>
                  <a:schemeClr val="dk1"/>
                </a:solidFill>
                <a:latin typeface="+mn-lt"/>
                <a:ea typeface="+mn-ea"/>
                <a:cs typeface="+mn-cs"/>
              </a:defRPr>
            </a:lvl4pPr>
            <a:lvl5pPr algn="ctr" rtl="0" eaLnBrk="0" fontAlgn="base" hangingPunct="0">
              <a:spcBef>
                <a:spcPct val="0"/>
              </a:spcBef>
              <a:spcAft>
                <a:spcPct val="0"/>
              </a:spcAft>
              <a:defRPr sz="4400">
                <a:solidFill>
                  <a:schemeClr val="dk1"/>
                </a:solidFill>
                <a:latin typeface="+mn-lt"/>
                <a:ea typeface="+mn-ea"/>
                <a:cs typeface="+mn-cs"/>
              </a:defRPr>
            </a:lvl5pPr>
            <a:lvl6pPr marL="457200" algn="ctr" rtl="0" eaLnBrk="0" fontAlgn="base" hangingPunct="0">
              <a:spcBef>
                <a:spcPct val="0"/>
              </a:spcBef>
              <a:spcAft>
                <a:spcPct val="0"/>
              </a:spcAft>
              <a:defRPr sz="4400">
                <a:solidFill>
                  <a:schemeClr val="dk1"/>
                </a:solidFill>
                <a:latin typeface="+mn-lt"/>
                <a:ea typeface="+mn-ea"/>
                <a:cs typeface="+mn-cs"/>
              </a:defRPr>
            </a:lvl6pPr>
            <a:lvl7pPr marL="914400" algn="ctr" rtl="0" eaLnBrk="0" fontAlgn="base" hangingPunct="0">
              <a:spcBef>
                <a:spcPct val="0"/>
              </a:spcBef>
              <a:spcAft>
                <a:spcPct val="0"/>
              </a:spcAft>
              <a:defRPr sz="4400">
                <a:solidFill>
                  <a:schemeClr val="dk1"/>
                </a:solidFill>
                <a:latin typeface="+mn-lt"/>
                <a:ea typeface="+mn-ea"/>
                <a:cs typeface="+mn-cs"/>
              </a:defRPr>
            </a:lvl7pPr>
            <a:lvl8pPr marL="1371600" algn="ctr" rtl="0" eaLnBrk="0" fontAlgn="base" hangingPunct="0">
              <a:spcBef>
                <a:spcPct val="0"/>
              </a:spcBef>
              <a:spcAft>
                <a:spcPct val="0"/>
              </a:spcAft>
              <a:defRPr sz="4400">
                <a:solidFill>
                  <a:schemeClr val="dk1"/>
                </a:solidFill>
                <a:latin typeface="+mn-lt"/>
                <a:ea typeface="+mn-ea"/>
                <a:cs typeface="+mn-cs"/>
              </a:defRPr>
            </a:lvl8pPr>
            <a:lvl9pPr marL="1828800" algn="ctr" rtl="0" eaLnBrk="0" fontAlgn="base" hangingPunct="0">
              <a:spcBef>
                <a:spcPct val="0"/>
              </a:spcBef>
              <a:spcAft>
                <a:spcPct val="0"/>
              </a:spcAft>
              <a:defRPr sz="4400">
                <a:solidFill>
                  <a:schemeClr val="dk1"/>
                </a:solidFill>
                <a:latin typeface="+mn-lt"/>
                <a:ea typeface="+mn-ea"/>
                <a:cs typeface="+mn-cs"/>
              </a:defRPr>
            </a:lvl9pPr>
          </a:lstStyle>
          <a:p>
            <a:r>
              <a:rPr lang="en-US" sz="2800" b="1" dirty="0" smtClean="0">
                <a:solidFill>
                  <a:srgbClr val="000090"/>
                </a:solidFill>
                <a:latin typeface="Arial"/>
                <a:cs typeface="Arial"/>
              </a:rPr>
              <a:t>Proton therapy (SC202)</a:t>
            </a:r>
            <a:endParaRPr lang="en-US" sz="2800" b="1" dirty="0">
              <a:solidFill>
                <a:srgbClr val="000090"/>
              </a:solidFill>
              <a:latin typeface="Arial"/>
              <a:cs typeface="Arial"/>
            </a:endParaRPr>
          </a:p>
        </p:txBody>
      </p:sp>
      <p:pic>
        <p:nvPicPr>
          <p:cNvPr id="9" name="Содержимое 3" descr="Drawing1.bmp"/>
          <p:cNvPicPr>
            <a:picLocks noChangeAspect="1"/>
          </p:cNvPicPr>
          <p:nvPr/>
        </p:nvPicPr>
        <p:blipFill rotWithShape="1">
          <a:blip r:embed="rId8" cstate="email">
            <a:extLst>
              <a:ext uri="{28A0092B-C50C-407E-A947-70E740481C1C}">
                <a14:useLocalDpi xmlns:a14="http://schemas.microsoft.com/office/drawing/2010/main" val="0"/>
              </a:ext>
            </a:extLst>
          </a:blip>
          <a:srcRect l="13481" t="6335" r="15598" b="2844"/>
          <a:stretch/>
        </p:blipFill>
        <p:spPr>
          <a:xfrm>
            <a:off x="3347864" y="4005064"/>
            <a:ext cx="2789159" cy="2679308"/>
          </a:xfrm>
          <a:prstGeom prst="rect">
            <a:avLst/>
          </a:prstGeom>
        </p:spPr>
      </p:pic>
      <p:pic>
        <p:nvPicPr>
          <p:cNvPr id="10" name="Picture 24"/>
          <p:cNvPicPr>
            <a:picLocks noChangeAspect="1"/>
          </p:cNvPicPr>
          <p:nvPr/>
        </p:nvPicPr>
        <p:blipFill rotWithShape="1">
          <a:blip r:embed="rId9"/>
          <a:srcRect l="34340" t="4087" r="34055" b="1142"/>
          <a:stretch/>
        </p:blipFill>
        <p:spPr>
          <a:xfrm>
            <a:off x="6228184" y="4005064"/>
            <a:ext cx="2529378" cy="2546312"/>
          </a:xfrm>
          <a:prstGeom prst="rect">
            <a:avLst/>
          </a:prstGeom>
        </p:spPr>
      </p:pic>
      <p:sp>
        <p:nvSpPr>
          <p:cNvPr id="11" name="Прямоугольник 2"/>
          <p:cNvSpPr/>
          <p:nvPr/>
        </p:nvSpPr>
        <p:spPr>
          <a:xfrm>
            <a:off x="107505" y="4061390"/>
            <a:ext cx="3240360" cy="1815882"/>
          </a:xfrm>
          <a:prstGeom prst="rect">
            <a:avLst/>
          </a:prstGeom>
        </p:spPr>
        <p:txBody>
          <a:bodyPr wrap="square">
            <a:spAutoFit/>
          </a:bodyPr>
          <a:lstStyle/>
          <a:p>
            <a:r>
              <a:rPr lang="en-US" sz="1600" dirty="0">
                <a:solidFill>
                  <a:srgbClr val="000090"/>
                </a:solidFill>
              </a:rPr>
              <a:t>The SC202 </a:t>
            </a:r>
            <a:r>
              <a:rPr lang="en-US" sz="1600" dirty="0" smtClean="0">
                <a:solidFill>
                  <a:srgbClr val="000090"/>
                </a:solidFill>
              </a:rPr>
              <a:t>cyclotron is </a:t>
            </a:r>
            <a:r>
              <a:rPr lang="en-US" sz="1600" dirty="0">
                <a:solidFill>
                  <a:srgbClr val="000090"/>
                </a:solidFill>
              </a:rPr>
              <a:t>under development by </a:t>
            </a:r>
            <a:r>
              <a:rPr lang="en-US" sz="1600" dirty="0" smtClean="0">
                <a:solidFill>
                  <a:srgbClr val="000090"/>
                </a:solidFill>
              </a:rPr>
              <a:t>JINR and ASIPP (China). </a:t>
            </a:r>
            <a:r>
              <a:rPr lang="en-US" sz="1600" dirty="0">
                <a:solidFill>
                  <a:srgbClr val="000090"/>
                </a:solidFill>
              </a:rPr>
              <a:t>SC202 will provide acceleration of protons up to 200 MeV in </a:t>
            </a:r>
            <a:r>
              <a:rPr lang="en-US" sz="1600" dirty="0" smtClean="0">
                <a:solidFill>
                  <a:srgbClr val="000090"/>
                </a:solidFill>
              </a:rPr>
              <a:t>2018</a:t>
            </a:r>
            <a:r>
              <a:rPr lang="en-US" sz="1600" dirty="0">
                <a:solidFill>
                  <a:srgbClr val="000090"/>
                </a:solidFill>
              </a:rPr>
              <a:t>. We are planning to </a:t>
            </a:r>
            <a:r>
              <a:rPr lang="en-US" sz="1600" dirty="0" smtClean="0">
                <a:solidFill>
                  <a:srgbClr val="000090"/>
                </a:solidFill>
              </a:rPr>
              <a:t>replace </a:t>
            </a:r>
            <a:r>
              <a:rPr lang="en-US" sz="1600" dirty="0" err="1">
                <a:solidFill>
                  <a:srgbClr val="000090"/>
                </a:solidFill>
              </a:rPr>
              <a:t>Phasotron</a:t>
            </a:r>
            <a:r>
              <a:rPr lang="en-US" sz="1600" dirty="0">
                <a:solidFill>
                  <a:srgbClr val="000090"/>
                </a:solidFill>
              </a:rPr>
              <a:t> in </a:t>
            </a:r>
            <a:r>
              <a:rPr lang="ru-RU" sz="1600" dirty="0">
                <a:solidFill>
                  <a:srgbClr val="000090"/>
                </a:solidFill>
              </a:rPr>
              <a:t>JINR </a:t>
            </a:r>
            <a:r>
              <a:rPr lang="en-US" sz="1600" dirty="0" smtClean="0">
                <a:solidFill>
                  <a:srgbClr val="000090"/>
                </a:solidFill>
              </a:rPr>
              <a:t>Medico-technical c</a:t>
            </a:r>
            <a:r>
              <a:rPr lang="ru-RU" sz="1600" dirty="0" err="1" smtClean="0">
                <a:solidFill>
                  <a:srgbClr val="000090"/>
                </a:solidFill>
              </a:rPr>
              <a:t>omplex</a:t>
            </a:r>
            <a:r>
              <a:rPr lang="ru-RU" sz="1600" dirty="0" smtClean="0">
                <a:solidFill>
                  <a:srgbClr val="000090"/>
                </a:solidFill>
              </a:rPr>
              <a:t>.</a:t>
            </a:r>
            <a:r>
              <a:rPr lang="en-US" sz="1600" dirty="0" smtClean="0">
                <a:solidFill>
                  <a:srgbClr val="000090"/>
                </a:solidFill>
              </a:rPr>
              <a:t> </a:t>
            </a:r>
            <a:endParaRPr lang="ru-RU" sz="1600" dirty="0">
              <a:solidFill>
                <a:srgbClr val="000090"/>
              </a:solidFill>
            </a:endParaRPr>
          </a:p>
        </p:txBody>
      </p:sp>
      <p:sp>
        <p:nvSpPr>
          <p:cNvPr id="17" name="TextBox 1"/>
          <p:cNvSpPr txBox="1">
            <a:spLocks noChangeArrowheads="1"/>
          </p:cNvSpPr>
          <p:nvPr/>
        </p:nvSpPr>
        <p:spPr bwMode="auto">
          <a:xfrm>
            <a:off x="3995936" y="6093296"/>
            <a:ext cx="120252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r>
              <a:rPr lang="ru-RU" altLang="ru-RU" sz="1200" dirty="0" err="1" smtClean="0">
                <a:solidFill>
                  <a:srgbClr val="000090"/>
                </a:solidFill>
              </a:rPr>
              <a:t>Medical</a:t>
            </a:r>
            <a:r>
              <a:rPr lang="ru-RU" altLang="ru-RU" sz="1200" dirty="0" smtClean="0">
                <a:solidFill>
                  <a:srgbClr val="000090"/>
                </a:solidFill>
              </a:rPr>
              <a:t> </a:t>
            </a:r>
            <a:r>
              <a:rPr lang="ru-RU" altLang="ru-RU" sz="1200" dirty="0" err="1" smtClean="0">
                <a:solidFill>
                  <a:srgbClr val="000090"/>
                </a:solidFill>
              </a:rPr>
              <a:t>cabins</a:t>
            </a:r>
            <a:endParaRPr lang="ru-RU" altLang="ru-RU" sz="1200" dirty="0">
              <a:solidFill>
                <a:srgbClr val="000090"/>
              </a:solidFill>
            </a:endParaRPr>
          </a:p>
        </p:txBody>
      </p:sp>
      <p:sp>
        <p:nvSpPr>
          <p:cNvPr id="18" name="TextBox 1"/>
          <p:cNvSpPr txBox="1">
            <a:spLocks noChangeArrowheads="1"/>
          </p:cNvSpPr>
          <p:nvPr/>
        </p:nvSpPr>
        <p:spPr bwMode="auto">
          <a:xfrm>
            <a:off x="6588224" y="6279703"/>
            <a:ext cx="18355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ru-RU" sz="1200" dirty="0" smtClean="0">
              <a:solidFill>
                <a:srgbClr val="000090"/>
              </a:solidFill>
            </a:endParaRPr>
          </a:p>
          <a:p>
            <a:pPr>
              <a:spcBef>
                <a:spcPct val="0"/>
              </a:spcBef>
              <a:buClrTx/>
              <a:buSzTx/>
              <a:buFontTx/>
              <a:buNone/>
            </a:pPr>
            <a:r>
              <a:rPr lang="en-US" altLang="ru-RU" sz="1200" dirty="0" smtClean="0">
                <a:solidFill>
                  <a:srgbClr val="000090"/>
                </a:solidFill>
              </a:rPr>
              <a:t>Computer model </a:t>
            </a:r>
            <a:r>
              <a:rPr lang="ru-RU" altLang="ru-RU" sz="1200" dirty="0" smtClean="0">
                <a:solidFill>
                  <a:srgbClr val="000090"/>
                </a:solidFill>
              </a:rPr>
              <a:t>S</a:t>
            </a:r>
            <a:r>
              <a:rPr lang="en-US" altLang="ru-RU" sz="1200" dirty="0" smtClean="0">
                <a:solidFill>
                  <a:srgbClr val="000090"/>
                </a:solidFill>
              </a:rPr>
              <a:t>С202</a:t>
            </a:r>
            <a:endParaRPr lang="ru-RU" altLang="ru-RU" sz="1200" dirty="0">
              <a:solidFill>
                <a:srgbClr val="000090"/>
              </a:solidFill>
            </a:endParaRPr>
          </a:p>
        </p:txBody>
      </p:sp>
    </p:spTree>
    <p:extLst>
      <p:ext uri="{BB962C8B-B14F-4D97-AF65-F5344CB8AC3E}">
        <p14:creationId xmlns:p14="http://schemas.microsoft.com/office/powerpoint/2010/main" val="51459049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pole tekstowe 4"/>
          <p:cNvSpPr txBox="1">
            <a:spLocks noChangeArrowheads="1"/>
          </p:cNvSpPr>
          <p:nvPr/>
        </p:nvSpPr>
        <p:spPr bwMode="auto">
          <a:xfrm>
            <a:off x="188913" y="1000125"/>
            <a:ext cx="3976687" cy="646331"/>
          </a:xfrm>
          <a:prstGeom prst="rect">
            <a:avLst/>
          </a:prstGeom>
          <a:noFill/>
          <a:ln w="9525">
            <a:noFill/>
            <a:miter lim="800000"/>
            <a:headEnd/>
            <a:tailEnd/>
          </a:ln>
        </p:spPr>
        <p:txBody>
          <a:bodyPr>
            <a:spAutoFit/>
          </a:bodyPr>
          <a:lstStyle/>
          <a:p>
            <a:pPr algn="ctr"/>
            <a:r>
              <a:rPr lang="pl-PL" dirty="0" err="1">
                <a:solidFill>
                  <a:srgbClr val="000090"/>
                </a:solidFill>
                <a:latin typeface="Arial"/>
                <a:cs typeface="Arial"/>
              </a:rPr>
              <a:t>Positron</a:t>
            </a:r>
            <a:r>
              <a:rPr lang="pl-PL" dirty="0">
                <a:solidFill>
                  <a:srgbClr val="000090"/>
                </a:solidFill>
                <a:latin typeface="Arial"/>
                <a:cs typeface="Arial"/>
              </a:rPr>
              <a:t> </a:t>
            </a:r>
            <a:r>
              <a:rPr lang="pl-PL" dirty="0" err="1">
                <a:solidFill>
                  <a:srgbClr val="000090"/>
                </a:solidFill>
                <a:latin typeface="Arial"/>
                <a:cs typeface="Arial"/>
              </a:rPr>
              <a:t>Annihilation</a:t>
            </a:r>
            <a:r>
              <a:rPr lang="pl-PL" dirty="0">
                <a:solidFill>
                  <a:srgbClr val="000090"/>
                </a:solidFill>
                <a:latin typeface="Arial"/>
                <a:cs typeface="Arial"/>
              </a:rPr>
              <a:t> </a:t>
            </a:r>
            <a:r>
              <a:rPr lang="pl-PL" dirty="0" err="1">
                <a:solidFill>
                  <a:srgbClr val="000090"/>
                </a:solidFill>
                <a:latin typeface="Arial"/>
                <a:cs typeface="Arial"/>
              </a:rPr>
              <a:t>Spectroscopy</a:t>
            </a:r>
            <a:r>
              <a:rPr lang="pl-PL" dirty="0">
                <a:solidFill>
                  <a:srgbClr val="000090"/>
                </a:solidFill>
                <a:latin typeface="Arial"/>
                <a:cs typeface="Arial"/>
              </a:rPr>
              <a:t> </a:t>
            </a:r>
            <a:r>
              <a:rPr lang="pl-PL" dirty="0" err="1">
                <a:solidFill>
                  <a:srgbClr val="000090"/>
                </a:solidFill>
                <a:latin typeface="Arial"/>
                <a:cs typeface="Arial"/>
              </a:rPr>
              <a:t>at</a:t>
            </a:r>
            <a:r>
              <a:rPr lang="pl-PL" dirty="0">
                <a:solidFill>
                  <a:srgbClr val="000090"/>
                </a:solidFill>
                <a:latin typeface="Arial"/>
                <a:cs typeface="Arial"/>
              </a:rPr>
              <a:t> the L</a:t>
            </a:r>
            <a:r>
              <a:rPr lang="en-US" dirty="0">
                <a:solidFill>
                  <a:srgbClr val="000090"/>
                </a:solidFill>
                <a:latin typeface="Arial"/>
                <a:cs typeface="Arial"/>
              </a:rPr>
              <a:t>EPTA</a:t>
            </a:r>
            <a:r>
              <a:rPr lang="pl-PL" dirty="0">
                <a:solidFill>
                  <a:srgbClr val="000090"/>
                </a:solidFill>
                <a:latin typeface="Arial"/>
                <a:cs typeface="Arial"/>
              </a:rPr>
              <a:t> </a:t>
            </a:r>
            <a:r>
              <a:rPr lang="pl-PL" dirty="0" err="1">
                <a:solidFill>
                  <a:srgbClr val="000090"/>
                </a:solidFill>
                <a:latin typeface="Arial"/>
                <a:cs typeface="Arial"/>
              </a:rPr>
              <a:t>Facility</a:t>
            </a:r>
            <a:endParaRPr lang="pl-PL" dirty="0">
              <a:solidFill>
                <a:srgbClr val="000090"/>
              </a:solidFill>
              <a:latin typeface="Arial"/>
              <a:cs typeface="Arial"/>
            </a:endParaRPr>
          </a:p>
        </p:txBody>
      </p:sp>
      <p:sp>
        <p:nvSpPr>
          <p:cNvPr id="6" name="Prostokąt 5"/>
          <p:cNvSpPr/>
          <p:nvPr/>
        </p:nvSpPr>
        <p:spPr>
          <a:xfrm>
            <a:off x="251520" y="1682805"/>
            <a:ext cx="4151312" cy="954107"/>
          </a:xfrm>
          <a:prstGeom prst="rect">
            <a:avLst/>
          </a:prstGeom>
        </p:spPr>
        <p:txBody>
          <a:bodyPr>
            <a:spAutoFit/>
          </a:bodyPr>
          <a:lstStyle/>
          <a:p>
            <a:pPr algn="just" fontAlgn="auto">
              <a:spcBef>
                <a:spcPts val="0"/>
              </a:spcBef>
              <a:spcAft>
                <a:spcPts val="0"/>
              </a:spcAft>
              <a:defRPr/>
            </a:pPr>
            <a:r>
              <a:rPr lang="en-US" sz="1400" b="1" dirty="0">
                <a:solidFill>
                  <a:srgbClr val="000090"/>
                </a:solidFill>
                <a:latin typeface="Arial"/>
                <a:cs typeface="Arial"/>
              </a:rPr>
              <a:t>Positron annihilation spectroscopy (PAS)</a:t>
            </a:r>
            <a:r>
              <a:rPr lang="en-US" sz="1400" dirty="0">
                <a:solidFill>
                  <a:srgbClr val="000090"/>
                </a:solidFill>
                <a:latin typeface="Arial"/>
                <a:cs typeface="Arial"/>
              </a:rPr>
              <a:t> is a sensitive method for detection of open-volume defects such as vacancies, vacancy clusters, dislocations, etc. </a:t>
            </a:r>
          </a:p>
        </p:txBody>
      </p:sp>
      <p:pic>
        <p:nvPicPr>
          <p:cNvPr id="13316" name="Obraz 6"/>
          <p:cNvPicPr>
            <a:picLocks noChangeAspect="1"/>
          </p:cNvPicPr>
          <p:nvPr/>
        </p:nvPicPr>
        <p:blipFill>
          <a:blip r:embed="rId2"/>
          <a:srcRect/>
          <a:stretch>
            <a:fillRect/>
          </a:stretch>
        </p:blipFill>
        <p:spPr bwMode="auto">
          <a:xfrm>
            <a:off x="287338" y="2912169"/>
            <a:ext cx="1071562" cy="804863"/>
          </a:xfrm>
          <a:prstGeom prst="rect">
            <a:avLst/>
          </a:prstGeom>
          <a:noFill/>
          <a:ln w="9525">
            <a:noFill/>
            <a:miter lim="800000"/>
            <a:headEnd/>
            <a:tailEnd/>
          </a:ln>
        </p:spPr>
      </p:pic>
      <p:pic>
        <p:nvPicPr>
          <p:cNvPr id="13318" name="Picture 26" descr="DSCN0539"/>
          <p:cNvPicPr>
            <a:picLocks noChangeAspect="1" noChangeArrowheads="1"/>
          </p:cNvPicPr>
          <p:nvPr/>
        </p:nvPicPr>
        <p:blipFill>
          <a:blip r:embed="rId3"/>
          <a:srcRect/>
          <a:stretch>
            <a:fillRect/>
          </a:stretch>
        </p:blipFill>
        <p:spPr bwMode="auto">
          <a:xfrm>
            <a:off x="3332108" y="3573016"/>
            <a:ext cx="833491" cy="1173609"/>
          </a:xfrm>
          <a:prstGeom prst="rect">
            <a:avLst/>
          </a:prstGeom>
          <a:noFill/>
          <a:ln w="9525">
            <a:noFill/>
            <a:miter lim="800000"/>
            <a:headEnd/>
            <a:tailEnd/>
          </a:ln>
        </p:spPr>
      </p:pic>
      <p:pic>
        <p:nvPicPr>
          <p:cNvPr id="13319" name="Obraz 10"/>
          <p:cNvPicPr>
            <a:picLocks noChangeAspect="1"/>
          </p:cNvPicPr>
          <p:nvPr/>
        </p:nvPicPr>
        <p:blipFill>
          <a:blip r:embed="rId4"/>
          <a:srcRect/>
          <a:stretch>
            <a:fillRect/>
          </a:stretch>
        </p:blipFill>
        <p:spPr bwMode="auto">
          <a:xfrm>
            <a:off x="244475" y="4365625"/>
            <a:ext cx="1274763" cy="793750"/>
          </a:xfrm>
          <a:prstGeom prst="rect">
            <a:avLst/>
          </a:prstGeom>
          <a:noFill/>
          <a:ln w="9525">
            <a:noFill/>
            <a:miter lim="800000"/>
            <a:headEnd/>
            <a:tailEnd/>
          </a:ln>
        </p:spPr>
      </p:pic>
      <p:sp>
        <p:nvSpPr>
          <p:cNvPr id="12" name="Prostokąt 11"/>
          <p:cNvSpPr/>
          <p:nvPr/>
        </p:nvSpPr>
        <p:spPr>
          <a:xfrm>
            <a:off x="1609725" y="2657961"/>
            <a:ext cx="2611438" cy="1131079"/>
          </a:xfrm>
          <a:prstGeom prst="rect">
            <a:avLst/>
          </a:prstGeom>
        </p:spPr>
        <p:txBody>
          <a:bodyPr>
            <a:spAutoFit/>
          </a:bodyPr>
          <a:lstStyle/>
          <a:p>
            <a:pPr algn="just" fontAlgn="auto">
              <a:spcBef>
                <a:spcPts val="0"/>
              </a:spcBef>
              <a:spcAft>
                <a:spcPts val="0"/>
              </a:spcAft>
              <a:defRPr/>
            </a:pPr>
            <a:r>
              <a:rPr lang="pl-PL" sz="1350" b="1" dirty="0">
                <a:solidFill>
                  <a:srgbClr val="000090"/>
                </a:solidFill>
                <a:latin typeface="+mn-lt"/>
              </a:rPr>
              <a:t>Continuous slow positron beam </a:t>
            </a:r>
            <a:r>
              <a:rPr lang="pl-PL" sz="1350" dirty="0">
                <a:solidFill>
                  <a:srgbClr val="000090"/>
                </a:solidFill>
                <a:latin typeface="+mn-lt"/>
              </a:rPr>
              <a:t>witrh intensity </a:t>
            </a:r>
            <a:r>
              <a:rPr lang="en-US" sz="1350" dirty="0">
                <a:solidFill>
                  <a:srgbClr val="000090"/>
                </a:solidFill>
                <a:latin typeface="+mn-lt"/>
              </a:rPr>
              <a:t>of </a:t>
            </a:r>
            <a:r>
              <a:rPr lang="pl-PL" sz="1350" dirty="0">
                <a:solidFill>
                  <a:srgbClr val="000090"/>
                </a:solidFill>
                <a:latin typeface="+mn-lt"/>
              </a:rPr>
              <a:t>10</a:t>
            </a:r>
            <a:r>
              <a:rPr lang="pl-PL" sz="1350" baseline="30000" dirty="0">
                <a:solidFill>
                  <a:srgbClr val="000090"/>
                </a:solidFill>
                <a:latin typeface="+mn-lt"/>
              </a:rPr>
              <a:t>6</a:t>
            </a:r>
            <a:r>
              <a:rPr lang="pl-PL" sz="1350" dirty="0">
                <a:solidFill>
                  <a:srgbClr val="000090"/>
                </a:solidFill>
                <a:latin typeface="+mn-lt"/>
              </a:rPr>
              <a:t> e</a:t>
            </a:r>
            <a:r>
              <a:rPr lang="pl-PL" sz="1350" baseline="30000" dirty="0">
                <a:solidFill>
                  <a:srgbClr val="000090"/>
                </a:solidFill>
                <a:latin typeface="+mn-lt"/>
              </a:rPr>
              <a:t>+</a:t>
            </a:r>
            <a:r>
              <a:rPr lang="pl-PL" sz="1350" dirty="0">
                <a:solidFill>
                  <a:srgbClr val="000090"/>
                </a:solidFill>
                <a:latin typeface="+mn-lt"/>
              </a:rPr>
              <a:t>/s and energy range of implanted positrons from 50 eV up to 36 keV.</a:t>
            </a:r>
            <a:endParaRPr lang="en-US" sz="1350" dirty="0">
              <a:solidFill>
                <a:srgbClr val="000090"/>
              </a:solidFill>
              <a:latin typeface="+mn-lt"/>
            </a:endParaRPr>
          </a:p>
        </p:txBody>
      </p:sp>
      <p:sp>
        <p:nvSpPr>
          <p:cNvPr id="13" name="Prostokąt 12"/>
          <p:cNvSpPr/>
          <p:nvPr/>
        </p:nvSpPr>
        <p:spPr>
          <a:xfrm>
            <a:off x="212725" y="3721100"/>
            <a:ext cx="2968625" cy="715581"/>
          </a:xfrm>
          <a:prstGeom prst="rect">
            <a:avLst/>
          </a:prstGeom>
        </p:spPr>
        <p:txBody>
          <a:bodyPr>
            <a:spAutoFit/>
          </a:bodyPr>
          <a:lstStyle/>
          <a:p>
            <a:pPr algn="just" fontAlgn="auto">
              <a:spcBef>
                <a:spcPts val="0"/>
              </a:spcBef>
              <a:spcAft>
                <a:spcPts val="0"/>
              </a:spcAft>
              <a:defRPr/>
            </a:pPr>
            <a:r>
              <a:rPr lang="pl-PL" sz="1350" b="1" dirty="0">
                <a:solidFill>
                  <a:srgbClr val="000090"/>
                </a:solidFill>
                <a:latin typeface="+mn-lt"/>
              </a:rPr>
              <a:t>Doppler spectrometer </a:t>
            </a:r>
            <a:r>
              <a:rPr lang="pl-PL" sz="1350" dirty="0">
                <a:solidFill>
                  <a:srgbClr val="000090"/>
                </a:solidFill>
                <a:latin typeface="+mn-lt"/>
              </a:rPr>
              <a:t>with energy resolution equal </a:t>
            </a:r>
            <a:r>
              <a:rPr lang="en-US" sz="1350" dirty="0">
                <a:solidFill>
                  <a:srgbClr val="000090"/>
                </a:solidFill>
                <a:latin typeface="+mn-lt"/>
              </a:rPr>
              <a:t>to</a:t>
            </a:r>
            <a:r>
              <a:rPr lang="pl-PL" sz="1350" dirty="0">
                <a:solidFill>
                  <a:srgbClr val="000090"/>
                </a:solidFill>
                <a:latin typeface="+mn-lt"/>
              </a:rPr>
              <a:t> 1.2 keV for 511 keV. </a:t>
            </a:r>
            <a:endParaRPr lang="en-US" sz="1350" dirty="0">
              <a:solidFill>
                <a:srgbClr val="000090"/>
              </a:solidFill>
              <a:latin typeface="+mn-lt"/>
            </a:endParaRPr>
          </a:p>
        </p:txBody>
      </p:sp>
      <p:sp>
        <p:nvSpPr>
          <p:cNvPr id="14" name="Prostokąt 13"/>
          <p:cNvSpPr/>
          <p:nvPr/>
        </p:nvSpPr>
        <p:spPr>
          <a:xfrm>
            <a:off x="1504950" y="4722813"/>
            <a:ext cx="2611438" cy="508000"/>
          </a:xfrm>
          <a:prstGeom prst="rect">
            <a:avLst/>
          </a:prstGeom>
        </p:spPr>
        <p:txBody>
          <a:bodyPr>
            <a:spAutoFit/>
          </a:bodyPr>
          <a:lstStyle/>
          <a:p>
            <a:pPr algn="just" fontAlgn="auto">
              <a:spcBef>
                <a:spcPts val="0"/>
              </a:spcBef>
              <a:spcAft>
                <a:spcPts val="0"/>
              </a:spcAft>
              <a:defRPr/>
            </a:pPr>
            <a:r>
              <a:rPr lang="pl-PL" sz="1350" b="1" dirty="0">
                <a:solidFill>
                  <a:srgbClr val="000090"/>
                </a:solidFill>
                <a:latin typeface="+mn-lt"/>
              </a:rPr>
              <a:t>Digital </a:t>
            </a:r>
            <a:r>
              <a:rPr lang="pl-PL" sz="1350" b="1" dirty="0" err="1">
                <a:solidFill>
                  <a:srgbClr val="000090"/>
                </a:solidFill>
                <a:latin typeface="+mn-lt"/>
              </a:rPr>
              <a:t>lifetime</a:t>
            </a:r>
            <a:r>
              <a:rPr lang="pl-PL" sz="1350" b="1" dirty="0">
                <a:solidFill>
                  <a:srgbClr val="000090"/>
                </a:solidFill>
                <a:latin typeface="+mn-lt"/>
              </a:rPr>
              <a:t> </a:t>
            </a:r>
            <a:r>
              <a:rPr lang="pl-PL" sz="1350" b="1" dirty="0" err="1">
                <a:solidFill>
                  <a:srgbClr val="000090"/>
                </a:solidFill>
                <a:latin typeface="+mn-lt"/>
              </a:rPr>
              <a:t>spectrometer</a:t>
            </a:r>
            <a:r>
              <a:rPr lang="pl-PL" sz="1350" b="1" dirty="0">
                <a:solidFill>
                  <a:srgbClr val="000090"/>
                </a:solidFill>
                <a:latin typeface="+mn-lt"/>
              </a:rPr>
              <a:t> </a:t>
            </a:r>
            <a:r>
              <a:rPr lang="pl-PL" sz="1350" dirty="0">
                <a:solidFill>
                  <a:srgbClr val="000090"/>
                </a:solidFill>
                <a:latin typeface="+mn-lt"/>
              </a:rPr>
              <a:t>with </a:t>
            </a:r>
            <a:r>
              <a:rPr lang="pl-PL" sz="1350" dirty="0" err="1">
                <a:solidFill>
                  <a:srgbClr val="000090"/>
                </a:solidFill>
                <a:latin typeface="+mn-lt"/>
              </a:rPr>
              <a:t>time</a:t>
            </a:r>
            <a:r>
              <a:rPr lang="pl-PL" sz="1350" dirty="0">
                <a:solidFill>
                  <a:srgbClr val="000090"/>
                </a:solidFill>
                <a:latin typeface="+mn-lt"/>
              </a:rPr>
              <a:t> resolution 170 ps.</a:t>
            </a:r>
            <a:endParaRPr lang="en-US" sz="1350" dirty="0">
              <a:solidFill>
                <a:srgbClr val="000090"/>
              </a:solidFill>
              <a:latin typeface="+mn-lt"/>
            </a:endParaRPr>
          </a:p>
        </p:txBody>
      </p:sp>
      <p:sp>
        <p:nvSpPr>
          <p:cNvPr id="19" name="Prostokąt 18"/>
          <p:cNvSpPr/>
          <p:nvPr/>
        </p:nvSpPr>
        <p:spPr>
          <a:xfrm>
            <a:off x="188913" y="5283200"/>
            <a:ext cx="3976687" cy="1338263"/>
          </a:xfrm>
          <a:prstGeom prst="rect">
            <a:avLst/>
          </a:prstGeom>
        </p:spPr>
        <p:txBody>
          <a:bodyPr>
            <a:spAutoFit/>
          </a:bodyPr>
          <a:lstStyle/>
          <a:p>
            <a:pPr algn="just" fontAlgn="auto">
              <a:spcBef>
                <a:spcPts val="0"/>
              </a:spcBef>
              <a:spcAft>
                <a:spcPts val="0"/>
              </a:spcAft>
              <a:defRPr/>
            </a:pPr>
            <a:r>
              <a:rPr lang="pl-PL" sz="1350" b="1" dirty="0" err="1">
                <a:solidFill>
                  <a:srgbClr val="000090"/>
                </a:solidFill>
                <a:latin typeface="+mn-lt"/>
              </a:rPr>
              <a:t>Directions</a:t>
            </a:r>
            <a:r>
              <a:rPr lang="pl-PL" sz="1350" b="1" dirty="0">
                <a:solidFill>
                  <a:srgbClr val="000090"/>
                </a:solidFill>
                <a:latin typeface="+mn-lt"/>
              </a:rPr>
              <a:t> of </a:t>
            </a:r>
            <a:r>
              <a:rPr lang="pl-PL" sz="1350" b="1" dirty="0" err="1">
                <a:solidFill>
                  <a:srgbClr val="000090"/>
                </a:solidFill>
                <a:latin typeface="+mn-lt"/>
              </a:rPr>
              <a:t>studies</a:t>
            </a:r>
            <a:r>
              <a:rPr lang="pl-PL" sz="1350" b="1" dirty="0">
                <a:solidFill>
                  <a:srgbClr val="000090"/>
                </a:solidFill>
                <a:latin typeface="+mn-lt"/>
              </a:rPr>
              <a:t>:</a:t>
            </a:r>
          </a:p>
          <a:p>
            <a:pPr marL="214313" indent="-214313" algn="just" fontAlgn="auto">
              <a:spcBef>
                <a:spcPts val="0"/>
              </a:spcBef>
              <a:spcAft>
                <a:spcPts val="0"/>
              </a:spcAft>
              <a:buFont typeface="Wingdings" panose="05000000000000000000" pitchFamily="2" charset="2"/>
              <a:buChar char="Ø"/>
              <a:defRPr/>
            </a:pPr>
            <a:r>
              <a:rPr lang="pl-PL" sz="1350" dirty="0">
                <a:solidFill>
                  <a:srgbClr val="000090"/>
                </a:solidFill>
                <a:latin typeface="+mn-lt"/>
              </a:rPr>
              <a:t>damage distributions in different materials exposed to various tre</a:t>
            </a:r>
            <a:r>
              <a:rPr lang="en-US" sz="1350" dirty="0">
                <a:solidFill>
                  <a:srgbClr val="000090"/>
                </a:solidFill>
                <a:latin typeface="+mn-lt"/>
              </a:rPr>
              <a:t>a</a:t>
            </a:r>
            <a:r>
              <a:rPr lang="pl-PL" sz="1350" dirty="0">
                <a:solidFill>
                  <a:srgbClr val="000090"/>
                </a:solidFill>
                <a:latin typeface="+mn-lt"/>
              </a:rPr>
              <a:t>tment processes</a:t>
            </a:r>
          </a:p>
          <a:p>
            <a:pPr marL="214313" indent="-214313" algn="just" fontAlgn="auto">
              <a:spcBef>
                <a:spcPts val="0"/>
              </a:spcBef>
              <a:spcAft>
                <a:spcPts val="0"/>
              </a:spcAft>
              <a:buFont typeface="Wingdings" panose="05000000000000000000" pitchFamily="2" charset="2"/>
              <a:buChar char="Ø"/>
              <a:defRPr/>
            </a:pPr>
            <a:r>
              <a:rPr lang="pl-PL" sz="1350" dirty="0" err="1">
                <a:solidFill>
                  <a:srgbClr val="000090"/>
                </a:solidFill>
                <a:latin typeface="+mn-lt"/>
              </a:rPr>
              <a:t>existence</a:t>
            </a:r>
            <a:r>
              <a:rPr lang="pl-PL" sz="1350" dirty="0">
                <a:solidFill>
                  <a:srgbClr val="000090"/>
                </a:solidFill>
                <a:latin typeface="+mn-lt"/>
              </a:rPr>
              <a:t> of „</a:t>
            </a:r>
            <a:r>
              <a:rPr lang="pl-PL" sz="1350" dirty="0" err="1">
                <a:solidFill>
                  <a:srgbClr val="000090"/>
                </a:solidFill>
                <a:latin typeface="+mn-lt"/>
              </a:rPr>
              <a:t>long</a:t>
            </a:r>
            <a:r>
              <a:rPr lang="pl-PL" sz="1350" dirty="0">
                <a:solidFill>
                  <a:srgbClr val="000090"/>
                </a:solidFill>
                <a:latin typeface="+mn-lt"/>
              </a:rPr>
              <a:t> </a:t>
            </a:r>
            <a:r>
              <a:rPr lang="pl-PL" sz="1350" dirty="0" err="1">
                <a:solidFill>
                  <a:srgbClr val="000090"/>
                </a:solidFill>
                <a:latin typeface="+mn-lt"/>
              </a:rPr>
              <a:t>range</a:t>
            </a:r>
            <a:r>
              <a:rPr lang="pl-PL" sz="1350" dirty="0">
                <a:solidFill>
                  <a:srgbClr val="000090"/>
                </a:solidFill>
                <a:latin typeface="+mn-lt"/>
              </a:rPr>
              <a:t> </a:t>
            </a:r>
            <a:r>
              <a:rPr lang="pl-PL" sz="1350" dirty="0" err="1">
                <a:solidFill>
                  <a:srgbClr val="000090"/>
                </a:solidFill>
                <a:latin typeface="+mn-lt"/>
              </a:rPr>
              <a:t>effect</a:t>
            </a:r>
            <a:r>
              <a:rPr lang="pl-PL" sz="1350" dirty="0">
                <a:solidFill>
                  <a:srgbClr val="000090"/>
                </a:solidFill>
                <a:latin typeface="+mn-lt"/>
              </a:rPr>
              <a:t>”</a:t>
            </a:r>
          </a:p>
          <a:p>
            <a:pPr marL="214313" indent="-214313" algn="just" fontAlgn="auto">
              <a:spcBef>
                <a:spcPts val="0"/>
              </a:spcBef>
              <a:spcAft>
                <a:spcPts val="0"/>
              </a:spcAft>
              <a:buFont typeface="Wingdings" panose="05000000000000000000" pitchFamily="2" charset="2"/>
              <a:buChar char="Ø"/>
              <a:defRPr/>
            </a:pPr>
            <a:r>
              <a:rPr lang="pl-PL" sz="1350" dirty="0" err="1">
                <a:solidFill>
                  <a:srgbClr val="000090"/>
                </a:solidFill>
                <a:latin typeface="+mn-lt"/>
              </a:rPr>
              <a:t>impact</a:t>
            </a:r>
            <a:r>
              <a:rPr lang="pl-PL" sz="1350" dirty="0">
                <a:solidFill>
                  <a:srgbClr val="000090"/>
                </a:solidFill>
                <a:latin typeface="+mn-lt"/>
              </a:rPr>
              <a:t> of </a:t>
            </a:r>
            <a:r>
              <a:rPr lang="pl-PL" sz="1350" dirty="0" err="1">
                <a:solidFill>
                  <a:srgbClr val="000090"/>
                </a:solidFill>
                <a:latin typeface="+mn-lt"/>
              </a:rPr>
              <a:t>doses</a:t>
            </a:r>
            <a:r>
              <a:rPr lang="pl-PL" sz="1350" dirty="0">
                <a:solidFill>
                  <a:srgbClr val="000090"/>
                </a:solidFill>
                <a:latin typeface="+mn-lt"/>
              </a:rPr>
              <a:t> on </a:t>
            </a:r>
            <a:r>
              <a:rPr lang="pl-PL" sz="1350" dirty="0" err="1">
                <a:solidFill>
                  <a:srgbClr val="000090"/>
                </a:solidFill>
                <a:latin typeface="+mn-lt"/>
              </a:rPr>
              <a:t>radiation-induced</a:t>
            </a:r>
            <a:r>
              <a:rPr lang="pl-PL" sz="1350" dirty="0">
                <a:solidFill>
                  <a:srgbClr val="000090"/>
                </a:solidFill>
                <a:latin typeface="+mn-lt"/>
              </a:rPr>
              <a:t> </a:t>
            </a:r>
            <a:r>
              <a:rPr lang="pl-PL" sz="1350" dirty="0" err="1">
                <a:solidFill>
                  <a:srgbClr val="000090"/>
                </a:solidFill>
                <a:latin typeface="+mn-lt"/>
              </a:rPr>
              <a:t>defects</a:t>
            </a:r>
            <a:endParaRPr lang="pl-PL" sz="1350" dirty="0">
              <a:solidFill>
                <a:srgbClr val="000090"/>
              </a:solidFill>
              <a:latin typeface="+mn-lt"/>
            </a:endParaRPr>
          </a:p>
          <a:p>
            <a:pPr marL="214313" indent="-214313" algn="just" fontAlgn="auto">
              <a:spcBef>
                <a:spcPts val="0"/>
              </a:spcBef>
              <a:spcAft>
                <a:spcPts val="0"/>
              </a:spcAft>
              <a:buFont typeface="Wingdings" panose="05000000000000000000" pitchFamily="2" charset="2"/>
              <a:buChar char="Ø"/>
              <a:defRPr/>
            </a:pPr>
            <a:r>
              <a:rPr lang="pl-PL" sz="1350" dirty="0" err="1">
                <a:solidFill>
                  <a:srgbClr val="000090"/>
                </a:solidFill>
                <a:latin typeface="+mn-lt"/>
              </a:rPr>
              <a:t>thin</a:t>
            </a:r>
            <a:r>
              <a:rPr lang="pl-PL" sz="1350" dirty="0">
                <a:solidFill>
                  <a:srgbClr val="000090"/>
                </a:solidFill>
                <a:latin typeface="+mn-lt"/>
              </a:rPr>
              <a:t> </a:t>
            </a:r>
            <a:r>
              <a:rPr lang="pl-PL" sz="1350" dirty="0" err="1">
                <a:solidFill>
                  <a:srgbClr val="000090"/>
                </a:solidFill>
                <a:latin typeface="+mn-lt"/>
              </a:rPr>
              <a:t>layers</a:t>
            </a:r>
            <a:r>
              <a:rPr lang="pl-PL" sz="1350" dirty="0">
                <a:solidFill>
                  <a:srgbClr val="000090"/>
                </a:solidFill>
                <a:latin typeface="+mn-lt"/>
              </a:rPr>
              <a:t> </a:t>
            </a:r>
            <a:r>
              <a:rPr lang="pl-PL" sz="1350" dirty="0" err="1">
                <a:solidFill>
                  <a:srgbClr val="000090"/>
                </a:solidFill>
                <a:latin typeface="+mn-lt"/>
              </a:rPr>
              <a:t>produced</a:t>
            </a:r>
            <a:r>
              <a:rPr lang="pl-PL" sz="1350" dirty="0">
                <a:solidFill>
                  <a:srgbClr val="000090"/>
                </a:solidFill>
                <a:latin typeface="+mn-lt"/>
              </a:rPr>
              <a:t> in </a:t>
            </a:r>
            <a:r>
              <a:rPr lang="pl-PL" sz="1350" dirty="0" err="1">
                <a:solidFill>
                  <a:srgbClr val="000090"/>
                </a:solidFill>
                <a:latin typeface="+mn-lt"/>
              </a:rPr>
              <a:t>diffrent</a:t>
            </a:r>
            <a:r>
              <a:rPr lang="pl-PL" sz="1350" dirty="0">
                <a:solidFill>
                  <a:srgbClr val="000090"/>
                </a:solidFill>
                <a:latin typeface="+mn-lt"/>
              </a:rPr>
              <a:t> </a:t>
            </a:r>
            <a:r>
              <a:rPr lang="pl-PL" sz="1350" dirty="0" err="1">
                <a:solidFill>
                  <a:srgbClr val="000090"/>
                </a:solidFill>
                <a:latin typeface="+mn-lt"/>
              </a:rPr>
              <a:t>ways</a:t>
            </a:r>
            <a:endParaRPr lang="pl-PL" sz="1350" dirty="0">
              <a:solidFill>
                <a:srgbClr val="000090"/>
              </a:solidFill>
              <a:latin typeface="+mn-lt"/>
            </a:endParaRPr>
          </a:p>
        </p:txBody>
      </p:sp>
      <p:sp>
        <p:nvSpPr>
          <p:cNvPr id="13327" name="TextBox 1"/>
          <p:cNvSpPr txBox="1">
            <a:spLocks noChangeArrowheads="1"/>
          </p:cNvSpPr>
          <p:nvPr/>
        </p:nvSpPr>
        <p:spPr bwMode="auto">
          <a:xfrm>
            <a:off x="573464" y="9525"/>
            <a:ext cx="7814960" cy="523220"/>
          </a:xfrm>
          <a:prstGeom prst="rect">
            <a:avLst/>
          </a:prstGeom>
          <a:noFill/>
          <a:ln w="9525">
            <a:noFill/>
            <a:miter lim="800000"/>
            <a:headEnd/>
            <a:tailEnd/>
          </a:ln>
        </p:spPr>
        <p:txBody>
          <a:bodyPr wrap="none">
            <a:spAutoFit/>
          </a:bodyPr>
          <a:lstStyle/>
          <a:p>
            <a:r>
              <a:rPr lang="en-US" sz="2800" b="1" dirty="0">
                <a:solidFill>
                  <a:srgbClr val="000090"/>
                </a:solidFill>
                <a:latin typeface="Arial"/>
                <a:cs typeface="Arial"/>
              </a:rPr>
              <a:t>Fundamental and Applied research at </a:t>
            </a:r>
            <a:r>
              <a:rPr lang="en-US" sz="2800" b="1" dirty="0" smtClean="0">
                <a:solidFill>
                  <a:srgbClr val="000090"/>
                </a:solidFill>
                <a:latin typeface="Arial"/>
                <a:cs typeface="Arial"/>
              </a:rPr>
              <a:t>LEPTA</a:t>
            </a:r>
            <a:endParaRPr lang="ru-RU" sz="2800" b="1" dirty="0">
              <a:solidFill>
                <a:srgbClr val="000090"/>
              </a:solidFill>
              <a:latin typeface="Arial"/>
              <a:cs typeface="Arial"/>
            </a:endParaRPr>
          </a:p>
        </p:txBody>
      </p:sp>
      <p:sp>
        <p:nvSpPr>
          <p:cNvPr id="13329" name="pole tekstowe 4"/>
          <p:cNvSpPr txBox="1">
            <a:spLocks noChangeArrowheads="1"/>
          </p:cNvSpPr>
          <p:nvPr/>
        </p:nvSpPr>
        <p:spPr bwMode="auto">
          <a:xfrm>
            <a:off x="4340225" y="1001713"/>
            <a:ext cx="3976688" cy="646112"/>
          </a:xfrm>
          <a:prstGeom prst="rect">
            <a:avLst/>
          </a:prstGeom>
          <a:noFill/>
          <a:ln w="9525">
            <a:noFill/>
            <a:miter lim="800000"/>
            <a:headEnd/>
            <a:tailEnd/>
          </a:ln>
        </p:spPr>
        <p:txBody>
          <a:bodyPr>
            <a:spAutoFit/>
          </a:bodyPr>
          <a:lstStyle/>
          <a:p>
            <a:pPr algn="ctr"/>
            <a:r>
              <a:rPr lang="en-US">
                <a:solidFill>
                  <a:srgbClr val="000090"/>
                </a:solidFill>
                <a:latin typeface="Arial"/>
                <a:cs typeface="Arial"/>
              </a:rPr>
              <a:t>Fundamental Research </a:t>
            </a:r>
            <a:r>
              <a:rPr lang="pl-PL">
                <a:solidFill>
                  <a:srgbClr val="000090"/>
                </a:solidFill>
                <a:latin typeface="Arial"/>
                <a:cs typeface="Arial"/>
              </a:rPr>
              <a:t>at the L</a:t>
            </a:r>
            <a:r>
              <a:rPr lang="en-US">
                <a:solidFill>
                  <a:srgbClr val="000090"/>
                </a:solidFill>
                <a:latin typeface="Arial"/>
                <a:cs typeface="Arial"/>
              </a:rPr>
              <a:t>EPTA</a:t>
            </a:r>
            <a:r>
              <a:rPr lang="pl-PL">
                <a:solidFill>
                  <a:srgbClr val="000090"/>
                </a:solidFill>
                <a:latin typeface="Arial"/>
                <a:cs typeface="Arial"/>
              </a:rPr>
              <a:t> Facility</a:t>
            </a:r>
          </a:p>
        </p:txBody>
      </p:sp>
      <p:pic>
        <p:nvPicPr>
          <p:cNvPr id="13330" name="Рисунок 2"/>
          <p:cNvPicPr>
            <a:picLocks noChangeAspect="1"/>
          </p:cNvPicPr>
          <p:nvPr/>
        </p:nvPicPr>
        <p:blipFill>
          <a:blip r:embed="rId5"/>
          <a:srcRect b="22079"/>
          <a:stretch>
            <a:fillRect/>
          </a:stretch>
        </p:blipFill>
        <p:spPr bwMode="auto">
          <a:xfrm>
            <a:off x="4554538" y="1724025"/>
            <a:ext cx="2474912" cy="3429000"/>
          </a:xfrm>
          <a:prstGeom prst="rect">
            <a:avLst/>
          </a:prstGeom>
          <a:noFill/>
          <a:ln w="9525">
            <a:noFill/>
            <a:miter lim="800000"/>
            <a:headEnd/>
            <a:tailEnd/>
          </a:ln>
        </p:spPr>
      </p:pic>
      <p:sp>
        <p:nvSpPr>
          <p:cNvPr id="13332" name="TextBox 9"/>
          <p:cNvSpPr txBox="1">
            <a:spLocks noChangeArrowheads="1"/>
          </p:cNvSpPr>
          <p:nvPr/>
        </p:nvSpPr>
        <p:spPr bwMode="auto">
          <a:xfrm>
            <a:off x="5029200" y="1924050"/>
            <a:ext cx="301625" cy="368300"/>
          </a:xfrm>
          <a:prstGeom prst="rect">
            <a:avLst/>
          </a:prstGeom>
          <a:noFill/>
          <a:ln w="9525">
            <a:noFill/>
            <a:miter lim="800000"/>
            <a:headEnd/>
            <a:tailEnd/>
          </a:ln>
        </p:spPr>
        <p:txBody>
          <a:bodyPr wrap="none">
            <a:spAutoFit/>
          </a:bodyPr>
          <a:lstStyle/>
          <a:p>
            <a:r>
              <a:rPr lang="en-US" b="1">
                <a:solidFill>
                  <a:schemeClr val="bg1"/>
                </a:solidFill>
                <a:latin typeface="Calibri" pitchFamily="34" charset="0"/>
              </a:rPr>
              <a:t>1</a:t>
            </a:r>
            <a:endParaRPr lang="ru-RU" b="1">
              <a:solidFill>
                <a:schemeClr val="bg1"/>
              </a:solidFill>
              <a:latin typeface="Calibri" pitchFamily="34" charset="0"/>
            </a:endParaRPr>
          </a:p>
        </p:txBody>
      </p:sp>
      <p:sp>
        <p:nvSpPr>
          <p:cNvPr id="13333" name="TextBox 14"/>
          <p:cNvSpPr txBox="1">
            <a:spLocks noChangeArrowheads="1"/>
          </p:cNvSpPr>
          <p:nvPr/>
        </p:nvSpPr>
        <p:spPr bwMode="auto">
          <a:xfrm>
            <a:off x="5076825" y="2478088"/>
            <a:ext cx="301625" cy="368300"/>
          </a:xfrm>
          <a:prstGeom prst="rect">
            <a:avLst/>
          </a:prstGeom>
          <a:noFill/>
          <a:ln w="9525">
            <a:noFill/>
            <a:miter lim="800000"/>
            <a:headEnd/>
            <a:tailEnd/>
          </a:ln>
        </p:spPr>
        <p:txBody>
          <a:bodyPr wrap="none">
            <a:spAutoFit/>
          </a:bodyPr>
          <a:lstStyle/>
          <a:p>
            <a:r>
              <a:rPr lang="en-US" b="1">
                <a:solidFill>
                  <a:schemeClr val="bg1"/>
                </a:solidFill>
                <a:latin typeface="Calibri" pitchFamily="34" charset="0"/>
              </a:rPr>
              <a:t>2</a:t>
            </a:r>
            <a:endParaRPr lang="ru-RU" b="1">
              <a:solidFill>
                <a:schemeClr val="bg1"/>
              </a:solidFill>
              <a:latin typeface="Calibri" pitchFamily="34" charset="0"/>
            </a:endParaRPr>
          </a:p>
        </p:txBody>
      </p:sp>
      <p:sp>
        <p:nvSpPr>
          <p:cNvPr id="13334" name="TextBox 22"/>
          <p:cNvSpPr txBox="1">
            <a:spLocks noChangeArrowheads="1"/>
          </p:cNvSpPr>
          <p:nvPr/>
        </p:nvSpPr>
        <p:spPr bwMode="auto">
          <a:xfrm>
            <a:off x="5719763" y="3160713"/>
            <a:ext cx="314325" cy="400050"/>
          </a:xfrm>
          <a:prstGeom prst="rect">
            <a:avLst/>
          </a:prstGeom>
          <a:noFill/>
          <a:ln w="9525">
            <a:noFill/>
            <a:miter lim="800000"/>
            <a:headEnd/>
            <a:tailEnd/>
          </a:ln>
        </p:spPr>
        <p:txBody>
          <a:bodyPr wrap="none">
            <a:spAutoFit/>
          </a:bodyPr>
          <a:lstStyle/>
          <a:p>
            <a:r>
              <a:rPr lang="en-US" sz="2000" b="1">
                <a:solidFill>
                  <a:schemeClr val="bg1"/>
                </a:solidFill>
                <a:latin typeface="Calibri" pitchFamily="34" charset="0"/>
              </a:rPr>
              <a:t>3</a:t>
            </a:r>
            <a:endParaRPr lang="ru-RU" sz="2000" b="1">
              <a:solidFill>
                <a:schemeClr val="bg1"/>
              </a:solidFill>
              <a:latin typeface="Calibri" pitchFamily="34" charset="0"/>
            </a:endParaRPr>
          </a:p>
        </p:txBody>
      </p:sp>
      <p:sp>
        <p:nvSpPr>
          <p:cNvPr id="13335" name="TextBox 23"/>
          <p:cNvSpPr txBox="1">
            <a:spLocks noChangeArrowheads="1"/>
          </p:cNvSpPr>
          <p:nvPr/>
        </p:nvSpPr>
        <p:spPr bwMode="auto">
          <a:xfrm>
            <a:off x="4576763" y="2505075"/>
            <a:ext cx="301625" cy="369888"/>
          </a:xfrm>
          <a:prstGeom prst="rect">
            <a:avLst/>
          </a:prstGeom>
          <a:noFill/>
          <a:ln w="9525">
            <a:noFill/>
            <a:miter lim="800000"/>
            <a:headEnd/>
            <a:tailEnd/>
          </a:ln>
        </p:spPr>
        <p:txBody>
          <a:bodyPr wrap="none">
            <a:spAutoFit/>
          </a:bodyPr>
          <a:lstStyle/>
          <a:p>
            <a:r>
              <a:rPr lang="en-US" b="1">
                <a:solidFill>
                  <a:schemeClr val="bg1"/>
                </a:solidFill>
                <a:latin typeface="Calibri" pitchFamily="34" charset="0"/>
              </a:rPr>
              <a:t>4</a:t>
            </a:r>
            <a:endParaRPr lang="ru-RU" b="1">
              <a:solidFill>
                <a:schemeClr val="bg1"/>
              </a:solidFill>
              <a:latin typeface="Calibri" pitchFamily="34" charset="0"/>
            </a:endParaRPr>
          </a:p>
        </p:txBody>
      </p:sp>
      <p:sp>
        <p:nvSpPr>
          <p:cNvPr id="13336" name="TextBox 24"/>
          <p:cNvSpPr txBox="1">
            <a:spLocks noChangeArrowheads="1"/>
          </p:cNvSpPr>
          <p:nvPr/>
        </p:nvSpPr>
        <p:spPr bwMode="auto">
          <a:xfrm>
            <a:off x="7158038" y="2589213"/>
            <a:ext cx="1431925" cy="1169987"/>
          </a:xfrm>
          <a:prstGeom prst="rect">
            <a:avLst/>
          </a:prstGeom>
          <a:noFill/>
          <a:ln w="9525">
            <a:noFill/>
            <a:miter lim="800000"/>
            <a:headEnd/>
            <a:tailEnd/>
          </a:ln>
        </p:spPr>
        <p:txBody>
          <a:bodyPr>
            <a:spAutoFit/>
          </a:bodyPr>
          <a:lstStyle/>
          <a:p>
            <a:pPr algn="just"/>
            <a:r>
              <a:rPr lang="en-US" sz="1400">
                <a:solidFill>
                  <a:srgbClr val="000090"/>
                </a:solidFill>
                <a:latin typeface="Calibri" pitchFamily="34" charset="0"/>
              </a:rPr>
              <a:t>1 – Positron trap</a:t>
            </a:r>
          </a:p>
          <a:p>
            <a:pPr algn="just"/>
            <a:r>
              <a:rPr lang="en-US" sz="1400">
                <a:solidFill>
                  <a:srgbClr val="000090"/>
                </a:solidFill>
                <a:latin typeface="Calibri" pitchFamily="34" charset="0"/>
              </a:rPr>
              <a:t>2</a:t>
            </a:r>
            <a:r>
              <a:rPr lang="en-US" sz="1400">
                <a:solidFill>
                  <a:srgbClr val="000090"/>
                </a:solidFill>
                <a:latin typeface="Times New Roman" pitchFamily="18" charset="0"/>
                <a:cs typeface="Times New Roman" pitchFamily="18" charset="0"/>
              </a:rPr>
              <a:t> </a:t>
            </a:r>
            <a:r>
              <a:rPr lang="en-US" sz="1400">
                <a:solidFill>
                  <a:srgbClr val="000090"/>
                </a:solidFill>
                <a:latin typeface="Calibri" pitchFamily="34" charset="0"/>
              </a:rPr>
              <a:t>– Transport channel</a:t>
            </a:r>
          </a:p>
          <a:p>
            <a:pPr algn="just"/>
            <a:r>
              <a:rPr lang="en-US" sz="1400">
                <a:solidFill>
                  <a:srgbClr val="000090"/>
                </a:solidFill>
                <a:latin typeface="Calibri" pitchFamily="34" charset="0"/>
              </a:rPr>
              <a:t>3 – LEPTA ring</a:t>
            </a:r>
          </a:p>
          <a:p>
            <a:pPr algn="just"/>
            <a:r>
              <a:rPr lang="en-US" sz="1400">
                <a:solidFill>
                  <a:srgbClr val="000090"/>
                </a:solidFill>
                <a:latin typeface="Calibri" pitchFamily="34" charset="0"/>
              </a:rPr>
              <a:t>4 – PAS station</a:t>
            </a:r>
            <a:endParaRPr lang="ru-RU" sz="1400">
              <a:solidFill>
                <a:srgbClr val="000090"/>
              </a:solidFill>
              <a:latin typeface="Calibri" pitchFamily="34" charset="0"/>
            </a:endParaRPr>
          </a:p>
        </p:txBody>
      </p:sp>
      <p:sp>
        <p:nvSpPr>
          <p:cNvPr id="13337" name="TextBox 25"/>
          <p:cNvSpPr txBox="1">
            <a:spLocks noChangeArrowheads="1"/>
          </p:cNvSpPr>
          <p:nvPr/>
        </p:nvSpPr>
        <p:spPr bwMode="auto">
          <a:xfrm>
            <a:off x="4576763" y="5513388"/>
            <a:ext cx="4100512" cy="1169987"/>
          </a:xfrm>
          <a:prstGeom prst="rect">
            <a:avLst/>
          </a:prstGeom>
          <a:noFill/>
          <a:ln w="9525">
            <a:noFill/>
            <a:miter lim="800000"/>
            <a:headEnd/>
            <a:tailEnd/>
          </a:ln>
        </p:spPr>
        <p:txBody>
          <a:bodyPr>
            <a:spAutoFit/>
          </a:bodyPr>
          <a:lstStyle/>
          <a:p>
            <a:pPr marL="285750" indent="-285750">
              <a:buFont typeface="Wingdings" pitchFamily="2" charset="2"/>
              <a:buChar char="Ø"/>
            </a:pPr>
            <a:r>
              <a:rPr lang="en-US" sz="1400">
                <a:solidFill>
                  <a:srgbClr val="000090"/>
                </a:solidFill>
                <a:latin typeface="Calibri" pitchFamily="34" charset="0"/>
              </a:rPr>
              <a:t>Research of the particle dynamics in positron trap</a:t>
            </a:r>
          </a:p>
          <a:p>
            <a:pPr marL="285750" indent="-285750">
              <a:buFont typeface="Wingdings" pitchFamily="2" charset="2"/>
              <a:buChar char="Ø"/>
            </a:pPr>
            <a:r>
              <a:rPr lang="en-US" sz="1400">
                <a:solidFill>
                  <a:srgbClr val="000090"/>
                </a:solidFill>
                <a:latin typeface="Calibri" pitchFamily="34" charset="0"/>
              </a:rPr>
              <a:t>Research of the circulating particle dynamic in LEPTA ring</a:t>
            </a:r>
          </a:p>
          <a:p>
            <a:pPr marL="285750" indent="-285750">
              <a:buFont typeface="Wingdings" pitchFamily="2" charset="2"/>
              <a:buChar char="Ø"/>
            </a:pPr>
            <a:r>
              <a:rPr lang="en-US" sz="1400">
                <a:solidFill>
                  <a:srgbClr val="000090"/>
                </a:solidFill>
                <a:latin typeface="Calibri" pitchFamily="34" charset="0"/>
              </a:rPr>
              <a:t>Research of electron cooling process of positrons</a:t>
            </a:r>
          </a:p>
          <a:p>
            <a:pPr marL="285750" indent="-285750">
              <a:buFont typeface="Wingdings" pitchFamily="2" charset="2"/>
              <a:buChar char="Ø"/>
            </a:pPr>
            <a:r>
              <a:rPr lang="en-US" sz="1400">
                <a:solidFill>
                  <a:srgbClr val="000090"/>
                </a:solidFill>
                <a:latin typeface="Calibri" pitchFamily="34" charset="0"/>
              </a:rPr>
              <a:t>Using PAS on study of solid state physics</a:t>
            </a:r>
            <a:endParaRPr lang="ru-RU" sz="1400">
              <a:solidFill>
                <a:srgbClr val="000090"/>
              </a:solidFill>
              <a:latin typeface="Calibri" pitchFamily="34" charset="0"/>
            </a:endParaRPr>
          </a:p>
        </p:txBody>
      </p:sp>
      <p:sp>
        <p:nvSpPr>
          <p:cNvPr id="13338" name="TextBox 26"/>
          <p:cNvSpPr txBox="1">
            <a:spLocks noChangeArrowheads="1"/>
          </p:cNvSpPr>
          <p:nvPr/>
        </p:nvSpPr>
        <p:spPr bwMode="auto">
          <a:xfrm>
            <a:off x="4576763" y="5284788"/>
            <a:ext cx="3297237" cy="306387"/>
          </a:xfrm>
          <a:prstGeom prst="rect">
            <a:avLst/>
          </a:prstGeom>
          <a:noFill/>
          <a:ln w="9525">
            <a:noFill/>
            <a:miter lim="800000"/>
            <a:headEnd/>
            <a:tailEnd/>
          </a:ln>
        </p:spPr>
        <p:txBody>
          <a:bodyPr>
            <a:spAutoFit/>
          </a:bodyPr>
          <a:lstStyle/>
          <a:p>
            <a:r>
              <a:rPr lang="en-US" sz="1400">
                <a:solidFill>
                  <a:srgbClr val="000090"/>
                </a:solidFill>
                <a:latin typeface="Calibri" pitchFamily="34" charset="0"/>
              </a:rPr>
              <a:t>Programs can be done on LEPTA facility</a:t>
            </a:r>
            <a:endParaRPr lang="ru-RU" sz="1400">
              <a:solidFill>
                <a:srgbClr val="000090"/>
              </a:solidFill>
              <a:latin typeface="Calibri" pitchFamily="34" charset="0"/>
            </a:endParaRPr>
          </a:p>
        </p:txBody>
      </p:sp>
      <p:sp>
        <p:nvSpPr>
          <p:cNvPr id="13339" name="TextBox 27"/>
          <p:cNvSpPr txBox="1">
            <a:spLocks noChangeArrowheads="1"/>
          </p:cNvSpPr>
          <p:nvPr/>
        </p:nvSpPr>
        <p:spPr bwMode="auto">
          <a:xfrm>
            <a:off x="1020763" y="436563"/>
            <a:ext cx="6713537" cy="400050"/>
          </a:xfrm>
          <a:prstGeom prst="rect">
            <a:avLst/>
          </a:prstGeom>
          <a:noFill/>
          <a:ln w="9525">
            <a:noFill/>
            <a:miter lim="800000"/>
            <a:headEnd/>
            <a:tailEnd/>
          </a:ln>
        </p:spPr>
        <p:txBody>
          <a:bodyPr>
            <a:spAutoFit/>
          </a:bodyPr>
          <a:lstStyle/>
          <a:p>
            <a:pPr algn="ctr"/>
            <a:r>
              <a:rPr lang="en-US" sz="2000" dirty="0">
                <a:solidFill>
                  <a:srgbClr val="000090"/>
                </a:solidFill>
                <a:latin typeface="Arial"/>
                <a:cs typeface="Arial"/>
              </a:rPr>
              <a:t>(Low Energy Particle </a:t>
            </a:r>
            <a:r>
              <a:rPr lang="en-US" sz="2000" dirty="0" err="1">
                <a:solidFill>
                  <a:srgbClr val="000090"/>
                </a:solidFill>
                <a:latin typeface="Arial"/>
                <a:cs typeface="Arial"/>
              </a:rPr>
              <a:t>Toroidal</a:t>
            </a:r>
            <a:r>
              <a:rPr lang="en-US" sz="2000" dirty="0">
                <a:solidFill>
                  <a:srgbClr val="000090"/>
                </a:solidFill>
                <a:latin typeface="Arial"/>
                <a:cs typeface="Arial"/>
              </a:rPr>
              <a:t> Accumulator)</a:t>
            </a:r>
            <a:endParaRPr lang="ru-RU" sz="2000" dirty="0">
              <a:solidFill>
                <a:srgbClr val="000090"/>
              </a:solidFill>
              <a:latin typeface="Arial"/>
              <a:cs typeface="Arial"/>
            </a:endParaRPr>
          </a:p>
        </p:txBody>
      </p:sp>
    </p:spTree>
    <p:extLst>
      <p:ext uri="{BB962C8B-B14F-4D97-AF65-F5344CB8AC3E}">
        <p14:creationId xmlns:p14="http://schemas.microsoft.com/office/powerpoint/2010/main" val="381272969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C06I7337.jpg"/>
          <p:cNvPicPr/>
          <p:nvPr/>
        </p:nvPicPr>
        <p:blipFill>
          <a:blip r:embed="rId2">
            <a:extLst/>
          </a:blip>
          <a:srcRect t="7004" b="7004"/>
          <a:stretch>
            <a:fillRect/>
          </a:stretch>
        </p:blipFill>
        <p:spPr>
          <a:xfrm>
            <a:off x="348128" y="659688"/>
            <a:ext cx="2839023" cy="4196817"/>
          </a:xfrm>
          <a:prstGeom prst="rect">
            <a:avLst/>
          </a:prstGeom>
          <a:ln w="12700">
            <a:miter lim="400000"/>
          </a:ln>
        </p:spPr>
      </p:pic>
      <p:sp>
        <p:nvSpPr>
          <p:cNvPr id="36" name="Shape 36"/>
          <p:cNvSpPr>
            <a:spLocks noGrp="1"/>
          </p:cNvSpPr>
          <p:nvPr>
            <p:ph type="title"/>
          </p:nvPr>
        </p:nvSpPr>
        <p:spPr>
          <a:xfrm>
            <a:off x="1835696" y="21589"/>
            <a:ext cx="5698976" cy="562032"/>
          </a:xfrm>
          <a:prstGeom prst="rect">
            <a:avLst/>
          </a:prstGeom>
        </p:spPr>
        <p:txBody>
          <a:bodyPr/>
          <a:lstStyle/>
          <a:p>
            <a:pPr lvl="0">
              <a:defRPr sz="1800">
                <a:solidFill>
                  <a:srgbClr val="000000"/>
                </a:solidFill>
              </a:defRPr>
            </a:pPr>
            <a:r>
              <a:rPr sz="2800" b="1" dirty="0">
                <a:solidFill>
                  <a:srgbClr val="000090"/>
                </a:solidFill>
              </a:rPr>
              <a:t>The GreenLab</a:t>
            </a:r>
          </a:p>
        </p:txBody>
      </p:sp>
      <p:sp>
        <p:nvSpPr>
          <p:cNvPr id="37" name="Shape 37"/>
          <p:cNvSpPr>
            <a:spLocks noGrp="1"/>
          </p:cNvSpPr>
          <p:nvPr>
            <p:ph type="body" idx="4294967295"/>
          </p:nvPr>
        </p:nvSpPr>
        <p:spPr>
          <a:xfrm>
            <a:off x="107504" y="5589240"/>
            <a:ext cx="8928992" cy="901898"/>
          </a:xfrm>
          <a:prstGeom prst="rect">
            <a:avLst/>
          </a:prstGeom>
        </p:spPr>
        <p:txBody>
          <a:bodyPr lIns="64291" tIns="32146" rIns="64291" bIns="32146"/>
          <a:lstStyle>
            <a:lvl1pPr defTabSz="391414">
              <a:defRPr sz="2144"/>
            </a:lvl1pPr>
          </a:lstStyle>
          <a:p>
            <a:pPr marL="0" lvl="0" indent="0">
              <a:buNone/>
              <a:defRPr sz="1800" i="0">
                <a:solidFill>
                  <a:srgbClr val="000000"/>
                </a:solidFill>
              </a:defRPr>
            </a:pPr>
            <a:r>
              <a:rPr sz="1600" dirty="0">
                <a:solidFill>
                  <a:srgbClr val="000090"/>
                </a:solidFill>
              </a:rPr>
              <a:t>The sophisticated lab is built for photodetector testing. Photodetectors are different types and sizes - from small silicon photodiodes (COMPASS@CERN, NOvA@FermiLab) to huge 20 inches PMTs (JUNO@IHEP, China). The Lab is filly equipped with facilities (black room), electronics and even allows remote shifting (ROC-NOvA).</a:t>
            </a:r>
          </a:p>
        </p:txBody>
      </p:sp>
      <p:pic>
        <p:nvPicPr>
          <p:cNvPr id="38" name="IMG_0476.jpg"/>
          <p:cNvPicPr/>
          <p:nvPr/>
        </p:nvPicPr>
        <p:blipFill>
          <a:blip r:embed="rId3">
            <a:extLst/>
          </a:blip>
          <a:srcRect b="5053"/>
          <a:stretch>
            <a:fillRect/>
          </a:stretch>
        </p:blipFill>
        <p:spPr>
          <a:xfrm>
            <a:off x="3463820" y="677999"/>
            <a:ext cx="2673482" cy="2151491"/>
          </a:xfrm>
          <a:prstGeom prst="rect">
            <a:avLst/>
          </a:prstGeom>
          <a:ln w="12700">
            <a:miter lim="400000"/>
          </a:ln>
        </p:spPr>
      </p:pic>
      <p:pic>
        <p:nvPicPr>
          <p:cNvPr id="39" name="pasted-image.pdf"/>
          <p:cNvPicPr/>
          <p:nvPr/>
        </p:nvPicPr>
        <p:blipFill>
          <a:blip r:embed="rId4">
            <a:extLst/>
          </a:blip>
          <a:srcRect/>
          <a:stretch>
            <a:fillRect/>
          </a:stretch>
        </p:blipFill>
        <p:spPr>
          <a:xfrm>
            <a:off x="6408175" y="620688"/>
            <a:ext cx="2266008" cy="2266008"/>
          </a:xfrm>
          <a:prstGeom prst="rect">
            <a:avLst/>
          </a:prstGeom>
          <a:ln w="12700">
            <a:miter lim="400000"/>
          </a:ln>
        </p:spPr>
      </p:pic>
      <p:pic>
        <p:nvPicPr>
          <p:cNvPr id="40" name="P60321-204700.jpg"/>
          <p:cNvPicPr/>
          <p:nvPr/>
        </p:nvPicPr>
        <p:blipFill>
          <a:blip r:embed="rId5">
            <a:extLst/>
          </a:blip>
          <a:srcRect l="7535" r="7535"/>
          <a:stretch>
            <a:fillRect/>
          </a:stretch>
        </p:blipFill>
        <p:spPr>
          <a:xfrm>
            <a:off x="6405803" y="2920531"/>
            <a:ext cx="2270653" cy="1979748"/>
          </a:xfrm>
          <a:prstGeom prst="rect">
            <a:avLst/>
          </a:prstGeom>
          <a:ln w="12700">
            <a:miter lim="400000"/>
          </a:ln>
        </p:spPr>
      </p:pic>
      <p:sp>
        <p:nvSpPr>
          <p:cNvPr id="42" name="Shape 42"/>
          <p:cNvSpPr/>
          <p:nvPr/>
        </p:nvSpPr>
        <p:spPr>
          <a:xfrm>
            <a:off x="3347864" y="5013176"/>
            <a:ext cx="2996009" cy="503019"/>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lvl="0">
              <a:defRPr sz="1800">
                <a:solidFill>
                  <a:srgbClr val="000000"/>
                </a:solidFill>
              </a:defRPr>
            </a:pPr>
            <a:r>
              <a:rPr sz="1400" dirty="0">
                <a:solidFill>
                  <a:srgbClr val="000090"/>
                </a:solidFill>
              </a:rPr>
              <a:t>32-ch Avalanche photodiode and </a:t>
            </a:r>
          </a:p>
          <a:p>
            <a:pPr lvl="0">
              <a:defRPr sz="1800">
                <a:solidFill>
                  <a:srgbClr val="000000"/>
                </a:solidFill>
              </a:defRPr>
            </a:pPr>
            <a:r>
              <a:rPr sz="1400" dirty="0">
                <a:solidFill>
                  <a:srgbClr val="000090"/>
                </a:solidFill>
              </a:rPr>
              <a:t>Remote Operational Center of NOvA</a:t>
            </a:r>
          </a:p>
        </p:txBody>
      </p:sp>
      <p:sp>
        <p:nvSpPr>
          <p:cNvPr id="43" name="Shape 43"/>
          <p:cNvSpPr/>
          <p:nvPr/>
        </p:nvSpPr>
        <p:spPr>
          <a:xfrm>
            <a:off x="6417483" y="5013176"/>
            <a:ext cx="2393280" cy="503019"/>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lvl="0">
              <a:defRPr sz="1800">
                <a:solidFill>
                  <a:srgbClr val="000000"/>
                </a:solidFill>
              </a:defRPr>
            </a:pPr>
            <a:r>
              <a:rPr sz="1400" dirty="0">
                <a:solidFill>
                  <a:srgbClr val="000090"/>
                </a:solidFill>
              </a:rPr>
              <a:t>Small 9-MAPD readout block </a:t>
            </a:r>
            <a:endParaRPr lang="en-US" sz="1400" dirty="0" smtClean="0">
              <a:solidFill>
                <a:srgbClr val="000090"/>
              </a:solidFill>
            </a:endParaRPr>
          </a:p>
          <a:p>
            <a:pPr lvl="0">
              <a:defRPr sz="1800">
                <a:solidFill>
                  <a:srgbClr val="000000"/>
                </a:solidFill>
              </a:defRPr>
            </a:pPr>
            <a:r>
              <a:rPr lang="en-US" sz="1400" dirty="0" smtClean="0">
                <a:solidFill>
                  <a:srgbClr val="000090"/>
                </a:solidFill>
              </a:rPr>
              <a:t>&amp; </a:t>
            </a:r>
            <a:r>
              <a:rPr sz="1400" dirty="0" smtClean="0">
                <a:solidFill>
                  <a:srgbClr val="000090"/>
                </a:solidFill>
              </a:rPr>
              <a:t>ECAL0</a:t>
            </a:r>
            <a:r>
              <a:rPr sz="1400" dirty="0">
                <a:solidFill>
                  <a:srgbClr val="000090"/>
                </a:solidFill>
              </a:rPr>
              <a:t>@COMPASS </a:t>
            </a:r>
          </a:p>
        </p:txBody>
      </p:sp>
      <p:pic>
        <p:nvPicPr>
          <p:cNvPr id="44" name="20160206_131220.jpg"/>
          <p:cNvPicPr/>
          <p:nvPr/>
        </p:nvPicPr>
        <p:blipFill>
          <a:blip r:embed="rId6">
            <a:extLst/>
          </a:blip>
          <a:srcRect l="4369" t="3369" r="8648" b="9668"/>
          <a:stretch>
            <a:fillRect/>
          </a:stretch>
        </p:blipFill>
        <p:spPr>
          <a:xfrm>
            <a:off x="3459007" y="2884748"/>
            <a:ext cx="2675026" cy="2005808"/>
          </a:xfrm>
          <a:prstGeom prst="rect">
            <a:avLst/>
          </a:prstGeom>
          <a:ln w="12700">
            <a:miter lim="400000"/>
          </a:ln>
        </p:spPr>
      </p:pic>
      <p:sp>
        <p:nvSpPr>
          <p:cNvPr id="12" name="Shape 42"/>
          <p:cNvSpPr/>
          <p:nvPr/>
        </p:nvSpPr>
        <p:spPr>
          <a:xfrm>
            <a:off x="611560" y="5013176"/>
            <a:ext cx="2394006" cy="503019"/>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lvl="0">
              <a:defRPr sz="1800">
                <a:solidFill>
                  <a:srgbClr val="000000"/>
                </a:solidFill>
              </a:defRPr>
            </a:pPr>
            <a:r>
              <a:rPr lang="en-US" sz="1400" dirty="0" smtClean="0">
                <a:solidFill>
                  <a:srgbClr val="000090"/>
                </a:solidFill>
              </a:rPr>
              <a:t>Scanning station for 20” PMT</a:t>
            </a:r>
          </a:p>
          <a:p>
            <a:pPr lvl="0">
              <a:defRPr sz="1800">
                <a:solidFill>
                  <a:srgbClr val="000000"/>
                </a:solidFill>
              </a:defRPr>
            </a:pPr>
            <a:r>
              <a:rPr lang="en-US" sz="1400" dirty="0" smtClean="0">
                <a:solidFill>
                  <a:srgbClr val="000090"/>
                </a:solidFill>
              </a:rPr>
              <a:t>In the black room</a:t>
            </a:r>
            <a:endParaRPr sz="1400" dirty="0">
              <a:solidFill>
                <a:srgbClr val="000090"/>
              </a:solidFill>
            </a:endParaRPr>
          </a:p>
        </p:txBody>
      </p:sp>
    </p:spTree>
    <p:extLst>
      <p:ext uri="{BB962C8B-B14F-4D97-AF65-F5344CB8AC3E}">
        <p14:creationId xmlns:p14="http://schemas.microsoft.com/office/powerpoint/2010/main" val="1983531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Text Box 2"/>
          <p:cNvSpPr txBox="1">
            <a:spLocks noChangeArrowheads="1"/>
          </p:cNvSpPr>
          <p:nvPr/>
        </p:nvSpPr>
        <p:spPr bwMode="auto">
          <a:xfrm>
            <a:off x="182226" y="32951"/>
            <a:ext cx="3885718" cy="523220"/>
          </a:xfrm>
          <a:prstGeom prst="rect">
            <a:avLst/>
          </a:prstGeom>
          <a:noFill/>
          <a:ln>
            <a:noFill/>
          </a:ln>
          <a:effectLs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spcBef>
                <a:spcPct val="50000"/>
              </a:spcBef>
              <a:defRPr/>
            </a:pPr>
            <a:r>
              <a:rPr lang="en-US" sz="2800" b="1" dirty="0" smtClean="0">
                <a:solidFill>
                  <a:srgbClr val="000090"/>
                </a:solidFill>
                <a:latin typeface="Arial" panose="020B0604020202020204" pitchFamily="34" charset="0"/>
                <a:cs typeface="Arial" panose="020B0604020202020204" pitchFamily="34" charset="0"/>
              </a:rPr>
              <a:t>IC-100 CYCLOTRON</a:t>
            </a:r>
            <a:endParaRPr lang="en-US" sz="2800" b="1" dirty="0">
              <a:solidFill>
                <a:srgbClr val="000090"/>
              </a:solidFill>
              <a:latin typeface="Arial" panose="020B0604020202020204" pitchFamily="34" charset="0"/>
              <a:cs typeface="Arial" panose="020B0604020202020204" pitchFamily="34" charset="0"/>
            </a:endParaRPr>
          </a:p>
        </p:txBody>
      </p:sp>
      <p:sp>
        <p:nvSpPr>
          <p:cNvPr id="2" name="Прямоугольник 1"/>
          <p:cNvSpPr/>
          <p:nvPr/>
        </p:nvSpPr>
        <p:spPr>
          <a:xfrm>
            <a:off x="881207" y="457214"/>
            <a:ext cx="2248532" cy="338554"/>
          </a:xfrm>
          <a:prstGeom prst="rect">
            <a:avLst/>
          </a:prstGeom>
        </p:spPr>
        <p:txBody>
          <a:bodyPr wrap="none">
            <a:spAutoFit/>
          </a:bodyPr>
          <a:lstStyle/>
          <a:p>
            <a:pPr>
              <a:buClr>
                <a:srgbClr val="FF3300"/>
              </a:buClr>
            </a:pPr>
            <a:r>
              <a:rPr lang="en-US" altLang="ru-RU" sz="1600" dirty="0" smtClean="0">
                <a:solidFill>
                  <a:srgbClr val="002060"/>
                </a:solidFill>
                <a:latin typeface="Arial" panose="020B0604020202020204" pitchFamily="34" charset="0"/>
                <a:cs typeface="Arial" panose="020B0604020202020204" pitchFamily="34" charset="0"/>
              </a:rPr>
              <a:t>APPLIED RESEARCH</a:t>
            </a:r>
          </a:p>
        </p:txBody>
      </p:sp>
      <p:sp>
        <p:nvSpPr>
          <p:cNvPr id="4" name="Прямоугольник 3"/>
          <p:cNvSpPr/>
          <p:nvPr/>
        </p:nvSpPr>
        <p:spPr>
          <a:xfrm>
            <a:off x="200789" y="5236978"/>
            <a:ext cx="2870903" cy="1384995"/>
          </a:xfrm>
          <a:prstGeom prst="rect">
            <a:avLst/>
          </a:prstGeom>
        </p:spPr>
        <p:txBody>
          <a:bodyPr wrap="square">
            <a:spAutoFit/>
          </a:bodyPr>
          <a:lstStyle/>
          <a:p>
            <a:pPr algn="ctr">
              <a:lnSpc>
                <a:spcPct val="100000"/>
              </a:lnSpc>
              <a:spcBef>
                <a:spcPts val="0"/>
              </a:spcBef>
              <a:buClr>
                <a:srgbClr val="FF3300"/>
              </a:buClr>
            </a:pPr>
            <a:r>
              <a:rPr lang="en-US" altLang="ru-RU" sz="1400" dirty="0" smtClean="0">
                <a:solidFill>
                  <a:srgbClr val="C00000"/>
                </a:solidFill>
                <a:latin typeface="Arial" panose="020B0604020202020204" pitchFamily="34" charset="0"/>
                <a:cs typeface="Arial" panose="020B0604020202020204" pitchFamily="34" charset="0"/>
              </a:rPr>
              <a:t>Setups:</a:t>
            </a:r>
            <a:endParaRPr lang="en-US" altLang="ru-RU" sz="1400" dirty="0">
              <a:solidFill>
                <a:srgbClr val="C00000"/>
              </a:solidFill>
              <a:latin typeface="Arial" panose="020B0604020202020204" pitchFamily="34" charset="0"/>
              <a:cs typeface="Arial" panose="020B0604020202020204" pitchFamily="34" charset="0"/>
            </a:endParaRPr>
          </a:p>
          <a:p>
            <a:pPr marL="285750" indent="-285750">
              <a:lnSpc>
                <a:spcPct val="100000"/>
              </a:lnSpc>
              <a:spcBef>
                <a:spcPts val="0"/>
              </a:spcBef>
              <a:buClr>
                <a:srgbClr val="FF3300"/>
              </a:buClr>
              <a:buFont typeface="Arial" panose="020B0604020202020204" pitchFamily="34" charset="0"/>
              <a:buChar char="•"/>
            </a:pPr>
            <a:r>
              <a:rPr lang="en-US" altLang="ru-RU" sz="1400" dirty="0" smtClean="0">
                <a:solidFill>
                  <a:srgbClr val="000090"/>
                </a:solidFill>
                <a:latin typeface="Arial" panose="020B0604020202020204" pitchFamily="34" charset="0"/>
                <a:cs typeface="Arial" panose="020B0604020202020204" pitchFamily="34" charset="0"/>
              </a:rPr>
              <a:t>polymer </a:t>
            </a:r>
            <a:r>
              <a:rPr lang="en-US" altLang="ru-RU" sz="1400" dirty="0">
                <a:solidFill>
                  <a:srgbClr val="000090"/>
                </a:solidFill>
                <a:latin typeface="Arial" panose="020B0604020202020204" pitchFamily="34" charset="0"/>
                <a:cs typeface="Arial" panose="020B0604020202020204" pitchFamily="34" charset="0"/>
              </a:rPr>
              <a:t>film irradiation unit </a:t>
            </a:r>
            <a:r>
              <a:rPr lang="en-US" altLang="ru-RU" sz="1400" dirty="0" smtClean="0">
                <a:solidFill>
                  <a:srgbClr val="000090"/>
                </a:solidFill>
                <a:latin typeface="Arial" panose="020B0604020202020204" pitchFamily="34" charset="0"/>
                <a:cs typeface="Arial" panose="020B0604020202020204" pitchFamily="34" charset="0"/>
              </a:rPr>
              <a:t>with uniform implantation </a:t>
            </a:r>
            <a:r>
              <a:rPr lang="en-US" altLang="ru-RU" sz="1400" dirty="0">
                <a:solidFill>
                  <a:srgbClr val="000090"/>
                </a:solidFill>
                <a:latin typeface="Arial" panose="020B0604020202020204" pitchFamily="34" charset="0"/>
                <a:cs typeface="Arial" panose="020B0604020202020204" pitchFamily="34" charset="0"/>
              </a:rPr>
              <a:t>over a 600x200 mm target</a:t>
            </a:r>
            <a:endParaRPr lang="en-US" altLang="ru-RU" sz="1400" dirty="0" smtClean="0">
              <a:solidFill>
                <a:srgbClr val="000090"/>
              </a:solidFill>
              <a:latin typeface="Arial" panose="020B0604020202020204" pitchFamily="34" charset="0"/>
              <a:cs typeface="Arial" panose="020B0604020202020204" pitchFamily="34" charset="0"/>
            </a:endParaRPr>
          </a:p>
          <a:p>
            <a:pPr marL="285750" indent="-285750">
              <a:lnSpc>
                <a:spcPct val="100000"/>
              </a:lnSpc>
              <a:spcBef>
                <a:spcPts val="0"/>
              </a:spcBef>
              <a:buClr>
                <a:srgbClr val="FF3300"/>
              </a:buClr>
              <a:buFont typeface="Arial" panose="020B0604020202020204" pitchFamily="34" charset="0"/>
              <a:buChar char="•"/>
            </a:pPr>
            <a:r>
              <a:rPr lang="en-US" altLang="ru-RU" sz="1400" dirty="0" smtClean="0">
                <a:solidFill>
                  <a:srgbClr val="000090"/>
                </a:solidFill>
                <a:latin typeface="Arial" panose="020B0604020202020204" pitchFamily="34" charset="0"/>
                <a:cs typeface="Arial" panose="020B0604020202020204" pitchFamily="34" charset="0"/>
              </a:rPr>
              <a:t>box </a:t>
            </a:r>
            <a:r>
              <a:rPr lang="en-US" altLang="ru-RU" sz="1400" dirty="0">
                <a:solidFill>
                  <a:srgbClr val="000090"/>
                </a:solidFill>
                <a:latin typeface="Arial" panose="020B0604020202020204" pitchFamily="34" charset="0"/>
                <a:cs typeface="Arial" panose="020B0604020202020204" pitchFamily="34" charset="0"/>
              </a:rPr>
              <a:t>for </a:t>
            </a:r>
            <a:r>
              <a:rPr lang="en-US" altLang="ru-RU" sz="1400" dirty="0" smtClean="0">
                <a:solidFill>
                  <a:srgbClr val="000090"/>
                </a:solidFill>
                <a:latin typeface="Arial" panose="020B0604020202020204" pitchFamily="34" charset="0"/>
                <a:cs typeface="Arial" panose="020B0604020202020204" pitchFamily="34" charset="0"/>
              </a:rPr>
              <a:t>material science research</a:t>
            </a:r>
            <a:endParaRPr lang="en-US" altLang="ru-RU" sz="1400" dirty="0">
              <a:solidFill>
                <a:srgbClr val="000090"/>
              </a:solidFill>
              <a:latin typeface="Arial" panose="020B0604020202020204" pitchFamily="34" charset="0"/>
              <a:cs typeface="Arial" panose="020B0604020202020204" pitchFamily="34" charset="0"/>
            </a:endParaRPr>
          </a:p>
        </p:txBody>
      </p:sp>
      <p:sp>
        <p:nvSpPr>
          <p:cNvPr id="13" name="Text Box 2"/>
          <p:cNvSpPr txBox="1">
            <a:spLocks noChangeArrowheads="1"/>
          </p:cNvSpPr>
          <p:nvPr/>
        </p:nvSpPr>
        <p:spPr bwMode="auto">
          <a:xfrm>
            <a:off x="5132683" y="103271"/>
            <a:ext cx="3687789" cy="523220"/>
          </a:xfrm>
          <a:prstGeom prst="rect">
            <a:avLst/>
          </a:prstGeom>
          <a:noFill/>
          <a:ln>
            <a:noFill/>
          </a:ln>
          <a:effectLs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spcBef>
                <a:spcPct val="50000"/>
              </a:spcBef>
              <a:defRPr/>
            </a:pPr>
            <a:r>
              <a:rPr lang="en-US" sz="2800" b="1" dirty="0">
                <a:solidFill>
                  <a:srgbClr val="000090"/>
                </a:solidFill>
                <a:latin typeface="Arial" panose="020B0604020202020204" pitchFamily="34" charset="0"/>
                <a:cs typeface="Arial" panose="020B0604020202020204" pitchFamily="34" charset="0"/>
              </a:rPr>
              <a:t>M</a:t>
            </a:r>
            <a:r>
              <a:rPr lang="en-US" sz="2800" b="1" dirty="0" smtClean="0">
                <a:solidFill>
                  <a:srgbClr val="000090"/>
                </a:solidFill>
                <a:latin typeface="Arial" panose="020B0604020202020204" pitchFamily="34" charset="0"/>
                <a:cs typeface="Arial" panose="020B0604020202020204" pitchFamily="34" charset="0"/>
              </a:rPr>
              <a:t>ICROTRON MT-25</a:t>
            </a:r>
            <a:endParaRPr lang="en-US" sz="2800" b="1" dirty="0">
              <a:solidFill>
                <a:srgbClr val="000090"/>
              </a:solidFill>
              <a:latin typeface="Arial" panose="020B0604020202020204" pitchFamily="34" charset="0"/>
              <a:cs typeface="Arial" panose="020B0604020202020204" pitchFamily="34" charset="0"/>
            </a:endParaRPr>
          </a:p>
        </p:txBody>
      </p:sp>
      <p:graphicFrame>
        <p:nvGraphicFramePr>
          <p:cNvPr id="10" name="Group 58"/>
          <p:cNvGraphicFramePr>
            <a:graphicFrameLocks noGrp="1"/>
          </p:cNvGraphicFramePr>
          <p:nvPr>
            <p:extLst/>
          </p:nvPr>
        </p:nvGraphicFramePr>
        <p:xfrm>
          <a:off x="6870137" y="795768"/>
          <a:ext cx="2186450" cy="2785434"/>
        </p:xfrm>
        <a:graphic>
          <a:graphicData uri="http://schemas.openxmlformats.org/drawingml/2006/table">
            <a:tbl>
              <a:tblPr>
                <a:tableStyleId>{69CF1AB2-1976-4502-BF36-3FF5EA218861}</a:tableStyleId>
              </a:tblPr>
              <a:tblGrid>
                <a:gridCol w="1217361"/>
                <a:gridCol w="969089"/>
              </a:tblGrid>
              <a:tr h="372740">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C00000"/>
                          </a:solidFill>
                          <a:effectLst/>
                          <a:latin typeface="Arial" panose="020B0604020202020204" pitchFamily="34" charset="0"/>
                          <a:cs typeface="Arial" panose="020B0604020202020204" pitchFamily="34" charset="0"/>
                        </a:rPr>
                        <a:t>parameters</a:t>
                      </a:r>
                    </a:p>
                  </a:txBody>
                  <a:tcPr marL="68600" marR="68600" marT="45734" marB="45734" horzOverflow="overflow">
                    <a:solidFill>
                      <a:schemeClr val="tx2">
                        <a:lumMod val="20000"/>
                        <a:lumOff val="80000"/>
                      </a:schemeClr>
                    </a:solidFill>
                  </a:tcPr>
                </a:tc>
                <a:tc hMerge="1">
                  <a:txBody>
                    <a:bodyPr/>
                    <a:lstStyle/>
                    <a:p>
                      <a:endParaRPr lang="ru-RU"/>
                    </a:p>
                  </a:txBody>
                  <a:tcPr/>
                </a:tc>
              </a:tr>
              <a:tr h="33994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ru-RU" sz="1400" dirty="0" smtClean="0">
                          <a:solidFill>
                            <a:srgbClr val="002060"/>
                          </a:solidFill>
                          <a:latin typeface="Arial" panose="020B0604020202020204" pitchFamily="34" charset="0"/>
                          <a:cs typeface="Arial" panose="020B0604020202020204" pitchFamily="34" charset="0"/>
                        </a:rPr>
                        <a:t>Energy range</a:t>
                      </a:r>
                      <a:endPar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600" marR="68600" marT="45734" marB="45734" horzOverflow="overflow">
                    <a:solidFill>
                      <a:schemeClr val="bg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ru-RU" sz="1400" dirty="0" smtClean="0">
                          <a:solidFill>
                            <a:srgbClr val="002060"/>
                          </a:solidFill>
                          <a:latin typeface="Arial" panose="020B0604020202020204" pitchFamily="34" charset="0"/>
                          <a:cs typeface="Arial" panose="020B0604020202020204" pitchFamily="34" charset="0"/>
                        </a:rPr>
                        <a:t>5 to 25 MeV </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600" marR="68600" marT="45734" marB="45734" horzOverflow="overflow">
                    <a:solidFill>
                      <a:schemeClr val="bg2"/>
                    </a:solidFill>
                  </a:tcPr>
                </a:tc>
              </a:tr>
              <a:tr h="33994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ru-RU" sz="1400" dirty="0" smtClean="0">
                          <a:solidFill>
                            <a:srgbClr val="002060"/>
                          </a:solidFill>
                          <a:latin typeface="Arial" panose="020B0604020202020204" pitchFamily="34" charset="0"/>
                          <a:cs typeface="Arial" panose="020B0604020202020204" pitchFamily="34" charset="0"/>
                        </a:rPr>
                        <a:t>Pulsed beam current</a:t>
                      </a:r>
                      <a:endPar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600" marR="68600" marT="45734" marB="45734" horzOverflow="overflow">
                    <a:solidFill>
                      <a:schemeClr val="bg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ru-RU" sz="1400" dirty="0" smtClean="0">
                          <a:solidFill>
                            <a:srgbClr val="002060"/>
                          </a:solidFill>
                          <a:latin typeface="Arial" panose="020B0604020202020204" pitchFamily="34" charset="0"/>
                          <a:cs typeface="Arial" panose="020B0604020202020204" pitchFamily="34" charset="0"/>
                        </a:rPr>
                        <a:t>20 mA </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600" marR="68600" marT="45734" marB="45734" horzOverflow="overflow">
                    <a:solidFill>
                      <a:schemeClr val="bg2"/>
                    </a:solidFill>
                  </a:tcPr>
                </a:tc>
              </a:tr>
              <a:tr h="33994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ru-RU" sz="1400" dirty="0" smtClean="0">
                          <a:solidFill>
                            <a:srgbClr val="002060"/>
                          </a:solidFill>
                          <a:latin typeface="Symbol" panose="05050102010706020507" pitchFamily="18" charset="2"/>
                          <a:cs typeface="Arial" panose="020B0604020202020204" pitchFamily="34" charset="0"/>
                        </a:rPr>
                        <a:t>g</a:t>
                      </a:r>
                      <a:r>
                        <a:rPr lang="en-US" altLang="ru-RU" sz="1400" dirty="0" smtClean="0">
                          <a:solidFill>
                            <a:srgbClr val="002060"/>
                          </a:solidFill>
                          <a:latin typeface="Arial" panose="020B0604020202020204" pitchFamily="34" charset="0"/>
                          <a:cs typeface="Arial" panose="020B0604020202020204" pitchFamily="34" charset="0"/>
                        </a:rPr>
                        <a:t>-ray flux</a:t>
                      </a:r>
                      <a:endPar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600" marR="68600" marT="45734" marB="45734" horzOverflow="overflow">
                    <a:solidFill>
                      <a:schemeClr val="bg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ru-RU" sz="1400" dirty="0" smtClean="0">
                          <a:solidFill>
                            <a:srgbClr val="002060"/>
                          </a:solidFill>
                          <a:latin typeface="Arial" panose="020B0604020202020204" pitchFamily="34" charset="0"/>
                          <a:cs typeface="Arial" panose="020B0604020202020204" pitchFamily="34" charset="0"/>
                        </a:rPr>
                        <a:t>10</a:t>
                      </a:r>
                      <a:r>
                        <a:rPr lang="en-US" altLang="ru-RU" sz="1400" baseline="30000" dirty="0" smtClean="0">
                          <a:solidFill>
                            <a:srgbClr val="002060"/>
                          </a:solidFill>
                          <a:latin typeface="Arial" panose="020B0604020202020204" pitchFamily="34" charset="0"/>
                          <a:cs typeface="Arial" panose="020B0604020202020204" pitchFamily="34" charset="0"/>
                        </a:rPr>
                        <a:t>14</a:t>
                      </a:r>
                      <a:r>
                        <a:rPr lang="en-US" altLang="ru-RU" sz="1400" dirty="0" smtClean="0">
                          <a:solidFill>
                            <a:srgbClr val="002060"/>
                          </a:solidFill>
                          <a:latin typeface="Arial" panose="020B0604020202020204" pitchFamily="34" charset="0"/>
                          <a:cs typeface="Arial" panose="020B0604020202020204" pitchFamily="34" charset="0"/>
                        </a:rPr>
                        <a:t> </a:t>
                      </a:r>
                      <a:r>
                        <a:rPr lang="en-US" altLang="ru-RU" sz="1400" dirty="0" err="1" smtClean="0">
                          <a:solidFill>
                            <a:srgbClr val="002060"/>
                          </a:solidFill>
                          <a:latin typeface="Arial" panose="020B0604020202020204" pitchFamily="34" charset="0"/>
                          <a:cs typeface="Arial" panose="020B0604020202020204" pitchFamily="34" charset="0"/>
                        </a:rPr>
                        <a:t>pps</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600" marR="68600" marT="45734" marB="45734" horzOverflow="overflow">
                    <a:solidFill>
                      <a:schemeClr val="bg2"/>
                    </a:solidFill>
                  </a:tcPr>
                </a:tc>
              </a:tr>
              <a:tr h="33994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ru-RU" sz="1400" dirty="0" smtClean="0">
                          <a:solidFill>
                            <a:srgbClr val="002060"/>
                          </a:solidFill>
                          <a:latin typeface="Arial" panose="020B0604020202020204" pitchFamily="34" charset="0"/>
                          <a:cs typeface="Arial" panose="020B0604020202020204" pitchFamily="34" charset="0"/>
                        </a:rPr>
                        <a:t>Thermal neutron flux</a:t>
                      </a:r>
                      <a:endPar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600" marR="68600" marT="45734" marB="45734" horzOverflow="overflow">
                    <a:solidFill>
                      <a:schemeClr val="bg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ru-RU" sz="1400" dirty="0" smtClean="0">
                          <a:solidFill>
                            <a:srgbClr val="002060"/>
                          </a:solidFill>
                          <a:latin typeface="Arial" panose="020B0604020202020204" pitchFamily="34" charset="0"/>
                          <a:cs typeface="Arial" panose="020B0604020202020204" pitchFamily="34" charset="0"/>
                        </a:rPr>
                        <a:t>10</a:t>
                      </a:r>
                      <a:r>
                        <a:rPr lang="en-US" altLang="ru-RU" sz="1400" baseline="30000" dirty="0" smtClean="0">
                          <a:solidFill>
                            <a:srgbClr val="002060"/>
                          </a:solidFill>
                          <a:latin typeface="Arial" panose="020B0604020202020204" pitchFamily="34" charset="0"/>
                          <a:cs typeface="Arial" panose="020B0604020202020204" pitchFamily="34" charset="0"/>
                        </a:rPr>
                        <a:t>9 </a:t>
                      </a:r>
                      <a:r>
                        <a:rPr lang="en-US" altLang="ru-RU" sz="1400" dirty="0" err="1" smtClean="0">
                          <a:solidFill>
                            <a:srgbClr val="002060"/>
                          </a:solidFill>
                          <a:latin typeface="Arial" panose="020B0604020202020204" pitchFamily="34" charset="0"/>
                          <a:cs typeface="Arial" panose="020B0604020202020204" pitchFamily="34" charset="0"/>
                        </a:rPr>
                        <a:t>pps</a:t>
                      </a:r>
                      <a:r>
                        <a:rPr lang="en-US" altLang="ru-RU" sz="1400" dirty="0" smtClean="0">
                          <a:solidFill>
                            <a:srgbClr val="002060"/>
                          </a:solidFill>
                          <a:latin typeface="Arial" panose="020B0604020202020204" pitchFamily="34" charset="0"/>
                          <a:cs typeface="Arial" panose="020B0604020202020204" pitchFamily="34" charset="0"/>
                        </a:rPr>
                        <a:t> cm</a:t>
                      </a:r>
                      <a:r>
                        <a:rPr lang="en-US" altLang="ru-RU" sz="1400" baseline="30000" dirty="0" smtClean="0">
                          <a:solidFill>
                            <a:srgbClr val="002060"/>
                          </a:solidFill>
                          <a:latin typeface="Arial" panose="020B0604020202020204" pitchFamily="34" charset="0"/>
                          <a:cs typeface="Arial" panose="020B0604020202020204" pitchFamily="34" charset="0"/>
                        </a:rPr>
                        <a:t>-2</a:t>
                      </a:r>
                      <a:r>
                        <a:rPr lang="en-US" altLang="ru-RU" sz="1400" dirty="0" smtClean="0">
                          <a:solidFill>
                            <a:srgbClr val="002060"/>
                          </a:solidFill>
                          <a:latin typeface="Arial" panose="020B0604020202020204" pitchFamily="34" charset="0"/>
                          <a:cs typeface="Arial" panose="020B0604020202020204" pitchFamily="34" charset="0"/>
                        </a:rPr>
                        <a:t> </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600" marR="68600" marT="45734" marB="45734" horzOverflow="overflow">
                    <a:solidFill>
                      <a:schemeClr val="bg2"/>
                    </a:solidFill>
                  </a:tcPr>
                </a:tc>
              </a:tr>
              <a:tr h="33994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ru-RU" sz="1400" dirty="0" smtClean="0">
                          <a:solidFill>
                            <a:srgbClr val="002060"/>
                          </a:solidFill>
                          <a:latin typeface="Arial" panose="020B0604020202020204" pitchFamily="34" charset="0"/>
                          <a:cs typeface="Arial" panose="020B0604020202020204" pitchFamily="34" charset="0"/>
                        </a:rPr>
                        <a:t>Fast neutron flux</a:t>
                      </a:r>
                      <a:endPar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600" marR="68600" marT="45734" marB="45734" horzOverflow="overflow">
                    <a:solidFill>
                      <a:schemeClr val="bg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ru-RU" sz="1400" dirty="0" smtClean="0">
                          <a:solidFill>
                            <a:srgbClr val="002060"/>
                          </a:solidFill>
                          <a:latin typeface="Arial" panose="020B0604020202020204" pitchFamily="34" charset="0"/>
                          <a:cs typeface="Arial" panose="020B0604020202020204" pitchFamily="34" charset="0"/>
                        </a:rPr>
                        <a:t>10</a:t>
                      </a:r>
                      <a:r>
                        <a:rPr lang="en-US" altLang="ru-RU" sz="1400" baseline="30000" dirty="0" smtClean="0">
                          <a:solidFill>
                            <a:srgbClr val="002060"/>
                          </a:solidFill>
                          <a:latin typeface="Arial" panose="020B0604020202020204" pitchFamily="34" charset="0"/>
                          <a:cs typeface="Arial" panose="020B0604020202020204" pitchFamily="34" charset="0"/>
                        </a:rPr>
                        <a:t>12 </a:t>
                      </a:r>
                      <a:r>
                        <a:rPr lang="en-US" altLang="ru-RU" sz="1400" dirty="0" err="1" smtClean="0">
                          <a:solidFill>
                            <a:srgbClr val="002060"/>
                          </a:solidFill>
                          <a:latin typeface="Arial" panose="020B0604020202020204" pitchFamily="34" charset="0"/>
                          <a:cs typeface="Arial" panose="020B0604020202020204" pitchFamily="34" charset="0"/>
                        </a:rPr>
                        <a:t>pps</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600" marR="68600" marT="45734" marB="45734" horzOverflow="overflow">
                    <a:solidFill>
                      <a:schemeClr val="bg2"/>
                    </a:solidFill>
                  </a:tcPr>
                </a:tc>
              </a:tr>
            </a:tbl>
          </a:graphicData>
        </a:graphic>
      </p:graphicFrame>
      <p:graphicFrame>
        <p:nvGraphicFramePr>
          <p:cNvPr id="15" name="Group 82"/>
          <p:cNvGraphicFramePr>
            <a:graphicFrameLocks noGrp="1"/>
          </p:cNvGraphicFramePr>
          <p:nvPr>
            <p:extLst/>
          </p:nvPr>
        </p:nvGraphicFramePr>
        <p:xfrm>
          <a:off x="2051719" y="873549"/>
          <a:ext cx="2458497" cy="3488693"/>
        </p:xfrm>
        <a:graphic>
          <a:graphicData uri="http://schemas.openxmlformats.org/drawingml/2006/table">
            <a:tbl>
              <a:tblPr/>
              <a:tblGrid>
                <a:gridCol w="1126933"/>
                <a:gridCol w="1331564"/>
              </a:tblGrid>
              <a:tr h="315758">
                <a:tc gridSpan="2">
                  <a:txBody>
                    <a:bodyPr/>
                    <a:lstStyle>
                      <a:lvl1pPr marL="0" algn="l" defTabSz="914400" rtl="0" eaLnBrk="0" latinLnBrk="0" hangingPunct="0">
                        <a:spcBef>
                          <a:spcPct val="20000"/>
                        </a:spcBef>
                        <a:buClr>
                          <a:schemeClr val="accent1"/>
                        </a:buClr>
                        <a:buSzPct val="80000"/>
                        <a:buFont typeface="Wingdings" panose="05000000000000000000" pitchFamily="2" charset="2"/>
                        <a:defRPr sz="2800" kern="1200">
                          <a:solidFill>
                            <a:schemeClr val="tx1"/>
                          </a:solidFill>
                          <a:latin typeface="Tahoma" panose="020B0604030504040204" pitchFamily="34" charset="0"/>
                        </a:defRPr>
                      </a:lvl1pPr>
                      <a:lvl2pPr marL="742950" indent="-285750" algn="l" defTabSz="914400" rtl="0" eaLnBrk="0" latinLnBrk="0" hangingPunct="0">
                        <a:spcBef>
                          <a:spcPct val="20000"/>
                        </a:spcBef>
                        <a:buClr>
                          <a:schemeClr val="tx2"/>
                        </a:buClr>
                        <a:buSzPct val="70000"/>
                        <a:buFont typeface="Wingdings" panose="05000000000000000000" pitchFamily="2" charset="2"/>
                        <a:defRPr sz="2400" kern="1200">
                          <a:solidFill>
                            <a:schemeClr val="tx1"/>
                          </a:solidFill>
                          <a:latin typeface="Tahoma" panose="020B0604030504040204" pitchFamily="34" charset="0"/>
                        </a:defRPr>
                      </a:lvl2pPr>
                      <a:lvl3pPr marL="1143000" indent="-228600" algn="l" defTabSz="914400" rtl="0" eaLnBrk="0" latinLnBrk="0" hangingPunct="0">
                        <a:spcBef>
                          <a:spcPct val="20000"/>
                        </a:spcBef>
                        <a:buClr>
                          <a:schemeClr val="accent1"/>
                        </a:buClr>
                        <a:buSzPct val="65000"/>
                        <a:buFont typeface="Wingdings" panose="05000000000000000000" pitchFamily="2" charset="2"/>
                        <a:defRPr sz="2000" kern="1200">
                          <a:solidFill>
                            <a:schemeClr val="tx1"/>
                          </a:solidFill>
                          <a:latin typeface="Tahoma" panose="020B0604030504040204" pitchFamily="34" charset="0"/>
                        </a:defRPr>
                      </a:lvl3pPr>
                      <a:lvl4pPr marL="1600200" indent="-228600" algn="l" defTabSz="914400" rtl="0" eaLnBrk="0" latinLnBrk="0" hangingPunct="0">
                        <a:spcBef>
                          <a:spcPct val="20000"/>
                        </a:spcBef>
                        <a:defRPr sz="1800" kern="1200">
                          <a:solidFill>
                            <a:schemeClr val="tx1"/>
                          </a:solidFill>
                          <a:latin typeface="Tahoma" panose="020B0604030504040204" pitchFamily="34" charset="0"/>
                        </a:defRPr>
                      </a:lvl4pPr>
                      <a:lvl5pPr marL="2057400" indent="-228600" algn="l" defTabSz="914400" rtl="0" eaLnBrk="0" latinLnBrk="0" hangingPunct="0">
                        <a:spcBef>
                          <a:spcPct val="20000"/>
                        </a:spcBef>
                        <a:buClr>
                          <a:schemeClr val="tx2"/>
                        </a:buClr>
                        <a:buSzPct val="55000"/>
                        <a:buFont typeface="Wingdings" panose="05000000000000000000" pitchFamily="2" charset="2"/>
                        <a:defRPr sz="1800" kern="1200">
                          <a:solidFill>
                            <a:schemeClr val="tx1"/>
                          </a:solidFill>
                          <a:latin typeface="Tahoma" panose="020B0604030504040204" pitchFamily="34" charset="0"/>
                        </a:defRPr>
                      </a:lvl5pPr>
                      <a:lvl6pPr marL="25146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6pPr>
                      <a:lvl7pPr marL="29718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7pPr>
                      <a:lvl8pPr marL="34290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8pPr>
                      <a:lvl9pPr marL="38862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600" dirty="0" smtClean="0">
                          <a:solidFill>
                            <a:srgbClr val="C00000"/>
                          </a:solidFill>
                          <a:latin typeface="Arial" panose="020B0604020202020204" pitchFamily="34" charset="0"/>
                          <a:cs typeface="Arial" panose="020B0604020202020204" pitchFamily="34" charset="0"/>
                        </a:rPr>
                        <a:t>parameters</a:t>
                      </a:r>
                      <a:endParaRPr kumimoji="0" lang="ru-RU" altLang="ru-RU" sz="1600" b="1" i="0" u="none" strike="noStrike" cap="none" normalizeH="0" baseline="0" dirty="0" smtClean="0">
                        <a:ln>
                          <a:noFill/>
                        </a:ln>
                        <a:solidFill>
                          <a:srgbClr val="C00000"/>
                        </a:solidFill>
                        <a:effectLst/>
                        <a:latin typeface="Arial" panose="020B0604020202020204" pitchFamily="34" charset="0"/>
                        <a:cs typeface="Arial" panose="020B0604020202020204" pitchFamily="34" charset="0"/>
                      </a:endParaRPr>
                    </a:p>
                  </a:txBody>
                  <a:tcPr marL="68580" marR="68580"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hMerge="1">
                  <a:txBody>
                    <a:bodyPr/>
                    <a:lstStyle>
                      <a:lvl1pPr marL="0" algn="l" defTabSz="914400" rtl="0" eaLnBrk="0" latinLnBrk="0" hangingPunct="0">
                        <a:spcBef>
                          <a:spcPct val="20000"/>
                        </a:spcBef>
                        <a:buClr>
                          <a:schemeClr val="accent1"/>
                        </a:buClr>
                        <a:buSzPct val="80000"/>
                        <a:buFont typeface="Wingdings" panose="05000000000000000000" pitchFamily="2" charset="2"/>
                        <a:defRPr sz="2800" kern="1200">
                          <a:solidFill>
                            <a:schemeClr val="tx1"/>
                          </a:solidFill>
                          <a:latin typeface="Tahoma" panose="020B0604030504040204" pitchFamily="34" charset="0"/>
                        </a:defRPr>
                      </a:lvl1pPr>
                      <a:lvl2pPr marL="742950" indent="-285750" algn="l" defTabSz="914400" rtl="0" eaLnBrk="0" latinLnBrk="0" hangingPunct="0">
                        <a:spcBef>
                          <a:spcPct val="20000"/>
                        </a:spcBef>
                        <a:buClr>
                          <a:schemeClr val="tx2"/>
                        </a:buClr>
                        <a:buSzPct val="70000"/>
                        <a:buFont typeface="Wingdings" panose="05000000000000000000" pitchFamily="2" charset="2"/>
                        <a:defRPr sz="2400" kern="1200">
                          <a:solidFill>
                            <a:schemeClr val="tx1"/>
                          </a:solidFill>
                          <a:latin typeface="Tahoma" panose="020B0604030504040204" pitchFamily="34" charset="0"/>
                        </a:defRPr>
                      </a:lvl2pPr>
                      <a:lvl3pPr marL="1143000" indent="-228600" algn="l" defTabSz="914400" rtl="0" eaLnBrk="0" latinLnBrk="0" hangingPunct="0">
                        <a:spcBef>
                          <a:spcPct val="20000"/>
                        </a:spcBef>
                        <a:buClr>
                          <a:schemeClr val="accent1"/>
                        </a:buClr>
                        <a:buSzPct val="65000"/>
                        <a:buFont typeface="Wingdings" panose="05000000000000000000" pitchFamily="2" charset="2"/>
                        <a:defRPr sz="2000" kern="1200">
                          <a:solidFill>
                            <a:schemeClr val="tx1"/>
                          </a:solidFill>
                          <a:latin typeface="Tahoma" panose="020B0604030504040204" pitchFamily="34" charset="0"/>
                        </a:defRPr>
                      </a:lvl3pPr>
                      <a:lvl4pPr marL="1600200" indent="-228600" algn="l" defTabSz="914400" rtl="0" eaLnBrk="0" latinLnBrk="0" hangingPunct="0">
                        <a:spcBef>
                          <a:spcPct val="20000"/>
                        </a:spcBef>
                        <a:defRPr sz="1800" kern="1200">
                          <a:solidFill>
                            <a:schemeClr val="tx1"/>
                          </a:solidFill>
                          <a:latin typeface="Tahoma" panose="020B0604030504040204" pitchFamily="34" charset="0"/>
                        </a:defRPr>
                      </a:lvl4pPr>
                      <a:lvl5pPr marL="2057400" indent="-228600" algn="l" defTabSz="914400" rtl="0" eaLnBrk="0" latinLnBrk="0" hangingPunct="0">
                        <a:spcBef>
                          <a:spcPct val="20000"/>
                        </a:spcBef>
                        <a:buClr>
                          <a:schemeClr val="tx2"/>
                        </a:buClr>
                        <a:buSzPct val="55000"/>
                        <a:buFont typeface="Wingdings" panose="05000000000000000000" pitchFamily="2" charset="2"/>
                        <a:defRPr sz="1800" kern="1200">
                          <a:solidFill>
                            <a:schemeClr val="tx1"/>
                          </a:solidFill>
                          <a:latin typeface="Tahoma" panose="020B0604030504040204" pitchFamily="34" charset="0"/>
                        </a:defRPr>
                      </a:lvl5pPr>
                      <a:lvl6pPr marL="25146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6pPr>
                      <a:lvl7pPr marL="29718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7pPr>
                      <a:lvl8pPr marL="34290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8pPr>
                      <a:lvl9pPr marL="38862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altLang="ru-RU" sz="1600" b="1" i="0" u="none" strike="noStrike" cap="none" normalizeH="0" baseline="0" dirty="0" smtClean="0">
                        <a:ln>
                          <a:noFill/>
                        </a:ln>
                        <a:solidFill>
                          <a:srgbClr val="C00000"/>
                        </a:solidFill>
                        <a:effectLst/>
                        <a:latin typeface="Arial" panose="020B0604020202020204" pitchFamily="34"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1090801">
                <a:tc>
                  <a:txBody>
                    <a:bodyPr/>
                    <a:lstStyle>
                      <a:lvl1pPr marL="0" algn="l" defTabSz="914400" rtl="0" eaLnBrk="0" latinLnBrk="0" hangingPunct="0">
                        <a:spcBef>
                          <a:spcPct val="20000"/>
                        </a:spcBef>
                        <a:buClr>
                          <a:schemeClr val="accent1"/>
                        </a:buClr>
                        <a:buSzPct val="80000"/>
                        <a:buFont typeface="Wingdings" panose="05000000000000000000" pitchFamily="2" charset="2"/>
                        <a:defRPr sz="2800" kern="1200">
                          <a:solidFill>
                            <a:schemeClr val="tx1"/>
                          </a:solidFill>
                          <a:latin typeface="Tahoma" panose="020B0604030504040204" pitchFamily="34" charset="0"/>
                        </a:defRPr>
                      </a:lvl1pPr>
                      <a:lvl2pPr marL="742950" indent="-285750" algn="l" defTabSz="914400" rtl="0" eaLnBrk="0" latinLnBrk="0" hangingPunct="0">
                        <a:spcBef>
                          <a:spcPct val="20000"/>
                        </a:spcBef>
                        <a:buClr>
                          <a:schemeClr val="tx2"/>
                        </a:buClr>
                        <a:buSzPct val="70000"/>
                        <a:buFont typeface="Wingdings" panose="05000000000000000000" pitchFamily="2" charset="2"/>
                        <a:defRPr sz="2400" kern="1200">
                          <a:solidFill>
                            <a:schemeClr val="tx1"/>
                          </a:solidFill>
                          <a:latin typeface="Tahoma" panose="020B0604030504040204" pitchFamily="34" charset="0"/>
                        </a:defRPr>
                      </a:lvl2pPr>
                      <a:lvl3pPr marL="1143000" indent="-228600" algn="l" defTabSz="914400" rtl="0" eaLnBrk="0" latinLnBrk="0" hangingPunct="0">
                        <a:spcBef>
                          <a:spcPct val="20000"/>
                        </a:spcBef>
                        <a:buClr>
                          <a:schemeClr val="accent1"/>
                        </a:buClr>
                        <a:buSzPct val="65000"/>
                        <a:buFont typeface="Wingdings" panose="05000000000000000000" pitchFamily="2" charset="2"/>
                        <a:defRPr sz="2000" kern="1200">
                          <a:solidFill>
                            <a:schemeClr val="tx1"/>
                          </a:solidFill>
                          <a:latin typeface="Tahoma" panose="020B0604030504040204" pitchFamily="34" charset="0"/>
                        </a:defRPr>
                      </a:lvl3pPr>
                      <a:lvl4pPr marL="1600200" indent="-228600" algn="l" defTabSz="914400" rtl="0" eaLnBrk="0" latinLnBrk="0" hangingPunct="0">
                        <a:spcBef>
                          <a:spcPct val="20000"/>
                        </a:spcBef>
                        <a:defRPr sz="1800" kern="1200">
                          <a:solidFill>
                            <a:schemeClr val="tx1"/>
                          </a:solidFill>
                          <a:latin typeface="Tahoma" panose="020B0604030504040204" pitchFamily="34" charset="0"/>
                        </a:defRPr>
                      </a:lvl4pPr>
                      <a:lvl5pPr marL="2057400" indent="-228600" algn="l" defTabSz="914400" rtl="0" eaLnBrk="0" latinLnBrk="0" hangingPunct="0">
                        <a:spcBef>
                          <a:spcPct val="20000"/>
                        </a:spcBef>
                        <a:buClr>
                          <a:schemeClr val="tx2"/>
                        </a:buClr>
                        <a:buSzPct val="55000"/>
                        <a:buFont typeface="Wingdings" panose="05000000000000000000" pitchFamily="2" charset="2"/>
                        <a:defRPr sz="1800" kern="1200">
                          <a:solidFill>
                            <a:schemeClr val="tx1"/>
                          </a:solidFill>
                          <a:latin typeface="Tahoma" panose="020B0604030504040204" pitchFamily="34" charset="0"/>
                        </a:defRPr>
                      </a:lvl5pPr>
                      <a:lvl6pPr marL="25146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6pPr>
                      <a:lvl7pPr marL="29718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7pPr>
                      <a:lvl8pPr marL="34290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8pPr>
                      <a:lvl9pPr marL="38862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dirty="0" smtClean="0">
                          <a:solidFill>
                            <a:srgbClr val="002060"/>
                          </a:solidFill>
                          <a:latin typeface="Arial" panose="020B0604020202020204" pitchFamily="34" charset="0"/>
                          <a:cs typeface="Arial" panose="020B0604020202020204" pitchFamily="34" charset="0"/>
                        </a:rPr>
                        <a:t>Accelerated ions</a:t>
                      </a:r>
                      <a:endParaRPr kumimoji="0" lang="ru-RU"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lvl1pPr marL="0" algn="l" defTabSz="914400" rtl="0" eaLnBrk="0" latinLnBrk="0" hangingPunct="0">
                        <a:spcBef>
                          <a:spcPct val="20000"/>
                        </a:spcBef>
                        <a:buClr>
                          <a:schemeClr val="accent1"/>
                        </a:buClr>
                        <a:buSzPct val="80000"/>
                        <a:buFont typeface="Wingdings" panose="05000000000000000000" pitchFamily="2" charset="2"/>
                        <a:defRPr sz="2800" kern="1200">
                          <a:solidFill>
                            <a:schemeClr val="tx1"/>
                          </a:solidFill>
                          <a:latin typeface="Tahoma" panose="020B0604030504040204" pitchFamily="34" charset="0"/>
                        </a:defRPr>
                      </a:lvl1pPr>
                      <a:lvl2pPr marL="742950" indent="-285750" algn="l" defTabSz="914400" rtl="0" eaLnBrk="0" latinLnBrk="0" hangingPunct="0">
                        <a:spcBef>
                          <a:spcPct val="20000"/>
                        </a:spcBef>
                        <a:buClr>
                          <a:schemeClr val="tx2"/>
                        </a:buClr>
                        <a:buSzPct val="70000"/>
                        <a:buFont typeface="Wingdings" panose="05000000000000000000" pitchFamily="2" charset="2"/>
                        <a:defRPr sz="2400" kern="1200">
                          <a:solidFill>
                            <a:schemeClr val="tx1"/>
                          </a:solidFill>
                          <a:latin typeface="Tahoma" panose="020B0604030504040204" pitchFamily="34" charset="0"/>
                        </a:defRPr>
                      </a:lvl2pPr>
                      <a:lvl3pPr marL="1143000" indent="-228600" algn="l" defTabSz="914400" rtl="0" eaLnBrk="0" latinLnBrk="0" hangingPunct="0">
                        <a:spcBef>
                          <a:spcPct val="20000"/>
                        </a:spcBef>
                        <a:buClr>
                          <a:schemeClr val="accent1"/>
                        </a:buClr>
                        <a:buSzPct val="65000"/>
                        <a:buFont typeface="Wingdings" panose="05000000000000000000" pitchFamily="2" charset="2"/>
                        <a:defRPr sz="2000" kern="1200">
                          <a:solidFill>
                            <a:schemeClr val="tx1"/>
                          </a:solidFill>
                          <a:latin typeface="Tahoma" panose="020B0604030504040204" pitchFamily="34" charset="0"/>
                        </a:defRPr>
                      </a:lvl3pPr>
                      <a:lvl4pPr marL="1600200" indent="-228600" algn="l" defTabSz="914400" rtl="0" eaLnBrk="0" latinLnBrk="0" hangingPunct="0">
                        <a:spcBef>
                          <a:spcPct val="20000"/>
                        </a:spcBef>
                        <a:defRPr sz="1800" kern="1200">
                          <a:solidFill>
                            <a:schemeClr val="tx1"/>
                          </a:solidFill>
                          <a:latin typeface="Tahoma" panose="020B0604030504040204" pitchFamily="34" charset="0"/>
                        </a:defRPr>
                      </a:lvl4pPr>
                      <a:lvl5pPr marL="2057400" indent="-228600" algn="l" defTabSz="914400" rtl="0" eaLnBrk="0" latinLnBrk="0" hangingPunct="0">
                        <a:spcBef>
                          <a:spcPct val="20000"/>
                        </a:spcBef>
                        <a:buClr>
                          <a:schemeClr val="tx2"/>
                        </a:buClr>
                        <a:buSzPct val="55000"/>
                        <a:buFont typeface="Wingdings" panose="05000000000000000000" pitchFamily="2" charset="2"/>
                        <a:defRPr sz="1800" kern="1200">
                          <a:solidFill>
                            <a:schemeClr val="tx1"/>
                          </a:solidFill>
                          <a:latin typeface="Tahoma" panose="020B0604030504040204" pitchFamily="34" charset="0"/>
                        </a:defRPr>
                      </a:lvl5pPr>
                      <a:lvl6pPr marL="25146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6pPr>
                      <a:lvl7pPr marL="29718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7pPr>
                      <a:lvl8pPr marL="34290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8pPr>
                      <a:lvl9pPr marL="38862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22</a:t>
                      </a:r>
                      <a:r>
                        <a:rPr kumimoji="0" lang="it-IT"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Ne</a:t>
                      </a:r>
                      <a:r>
                        <a:rPr kumimoji="0" lang="it-IT"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+4</a:t>
                      </a:r>
                      <a:r>
                        <a:rPr kumimoji="0" lang="it-IT"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 </a:t>
                      </a:r>
                      <a:r>
                        <a:rPr kumimoji="0" lang="it-IT"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 </a:t>
                      </a:r>
                      <a:r>
                        <a:rPr kumimoji="0" lang="it-IT"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  </a:t>
                      </a:r>
                      <a:r>
                        <a:rPr kumimoji="0" lang="it-IT"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40</a:t>
                      </a:r>
                      <a:r>
                        <a:rPr kumimoji="0" lang="it-IT"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Ar</a:t>
                      </a:r>
                      <a:r>
                        <a:rPr kumimoji="0" lang="it-IT"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+7</a:t>
                      </a:r>
                      <a:br>
                        <a:rPr kumimoji="0" lang="it-IT"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br>
                      <a:r>
                        <a:rPr kumimoji="0" lang="it-IT"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56</a:t>
                      </a:r>
                      <a:r>
                        <a:rPr kumimoji="0" lang="it-IT"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Fe</a:t>
                      </a:r>
                      <a:r>
                        <a:rPr kumimoji="0" lang="it-IT"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+10 </a:t>
                      </a:r>
                      <a:r>
                        <a:rPr kumimoji="0" lang="it-IT"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  </a:t>
                      </a:r>
                      <a:r>
                        <a:rPr kumimoji="0" lang="it-IT"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86</a:t>
                      </a:r>
                      <a:r>
                        <a:rPr kumimoji="0" lang="it-IT"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Kr</a:t>
                      </a:r>
                      <a:r>
                        <a:rPr kumimoji="0" lang="it-IT"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+15</a:t>
                      </a:r>
                      <a:br>
                        <a:rPr kumimoji="0" lang="it-IT"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br>
                      <a:r>
                        <a:rPr kumimoji="0" lang="it-IT"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127</a:t>
                      </a:r>
                      <a:r>
                        <a:rPr kumimoji="0" lang="it-IT"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I</a:t>
                      </a:r>
                      <a:r>
                        <a:rPr kumimoji="0" lang="it-IT"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+22   </a:t>
                      </a:r>
                      <a:r>
                        <a:rPr kumimoji="0" lang="it-IT"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 </a:t>
                      </a:r>
                      <a:r>
                        <a:rPr kumimoji="0" lang="it-IT"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132</a:t>
                      </a:r>
                      <a:r>
                        <a:rPr kumimoji="0" lang="it-IT"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Xe</a:t>
                      </a:r>
                      <a:r>
                        <a:rPr kumimoji="0" lang="it-IT"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+23</a:t>
                      </a:r>
                      <a:br>
                        <a:rPr kumimoji="0" lang="it-IT"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br>
                      <a:r>
                        <a:rPr kumimoji="0" lang="it-IT"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132</a:t>
                      </a:r>
                      <a:r>
                        <a:rPr kumimoji="0" lang="it-IT"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Xe</a:t>
                      </a:r>
                      <a:r>
                        <a:rPr kumimoji="0" lang="it-IT"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+24</a:t>
                      </a:r>
                      <a:r>
                        <a:rPr kumimoji="0" lang="ru-RU"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  </a:t>
                      </a:r>
                      <a:r>
                        <a:rPr kumimoji="0" lang="en-US"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182</a:t>
                      </a:r>
                      <a:r>
                        <a:rPr kumimoji="0" lang="en-US"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W</a:t>
                      </a:r>
                      <a:r>
                        <a:rPr kumimoji="0" lang="ru-RU"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a:t>
                      </a:r>
                      <a:r>
                        <a:rPr kumimoji="0" lang="en-US"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32</a:t>
                      </a:r>
                      <a:br>
                        <a:rPr kumimoji="0" lang="en-US"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br>
                      <a:r>
                        <a:rPr kumimoji="0" lang="en-US"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184</a:t>
                      </a:r>
                      <a:r>
                        <a:rPr kumimoji="0" lang="en-US"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W</a:t>
                      </a:r>
                      <a:r>
                        <a:rPr kumimoji="0" lang="ru-RU"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a:t>
                      </a:r>
                      <a:r>
                        <a:rPr kumimoji="0" lang="en-US"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31   184</a:t>
                      </a:r>
                      <a:r>
                        <a:rPr kumimoji="0" lang="en-US"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W</a:t>
                      </a:r>
                      <a:r>
                        <a:rPr kumimoji="0" lang="ru-RU"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a:t>
                      </a:r>
                      <a:r>
                        <a:rPr kumimoji="0" lang="en-US"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32</a:t>
                      </a:r>
                    </a:p>
                  </a:txBody>
                  <a:tcPr marL="68580" marR="68580"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r>
              <a:tr h="287053">
                <a:tc>
                  <a:txBody>
                    <a:bodyPr/>
                    <a:lstStyle>
                      <a:lvl1pPr marL="0" algn="l" defTabSz="914400" rtl="0" eaLnBrk="0" latinLnBrk="0" hangingPunct="0">
                        <a:spcBef>
                          <a:spcPct val="20000"/>
                        </a:spcBef>
                        <a:buClr>
                          <a:schemeClr val="accent1"/>
                        </a:buClr>
                        <a:buSzPct val="80000"/>
                        <a:buFont typeface="Wingdings" panose="05000000000000000000" pitchFamily="2" charset="2"/>
                        <a:defRPr sz="2800" kern="1200">
                          <a:solidFill>
                            <a:schemeClr val="tx1"/>
                          </a:solidFill>
                          <a:latin typeface="Tahoma" panose="020B0604030504040204" pitchFamily="34" charset="0"/>
                        </a:defRPr>
                      </a:lvl1pPr>
                      <a:lvl2pPr marL="742950" indent="-285750" algn="l" defTabSz="914400" rtl="0" eaLnBrk="0" latinLnBrk="0" hangingPunct="0">
                        <a:spcBef>
                          <a:spcPct val="20000"/>
                        </a:spcBef>
                        <a:buClr>
                          <a:schemeClr val="tx2"/>
                        </a:buClr>
                        <a:buSzPct val="70000"/>
                        <a:buFont typeface="Wingdings" panose="05000000000000000000" pitchFamily="2" charset="2"/>
                        <a:defRPr sz="2400" kern="1200">
                          <a:solidFill>
                            <a:schemeClr val="tx1"/>
                          </a:solidFill>
                          <a:latin typeface="Tahoma" panose="020B0604030504040204" pitchFamily="34" charset="0"/>
                        </a:defRPr>
                      </a:lvl2pPr>
                      <a:lvl3pPr marL="1143000" indent="-228600" algn="l" defTabSz="914400" rtl="0" eaLnBrk="0" latinLnBrk="0" hangingPunct="0">
                        <a:spcBef>
                          <a:spcPct val="20000"/>
                        </a:spcBef>
                        <a:buClr>
                          <a:schemeClr val="accent1"/>
                        </a:buClr>
                        <a:buSzPct val="65000"/>
                        <a:buFont typeface="Wingdings" panose="05000000000000000000" pitchFamily="2" charset="2"/>
                        <a:defRPr sz="2000" kern="1200">
                          <a:solidFill>
                            <a:schemeClr val="tx1"/>
                          </a:solidFill>
                          <a:latin typeface="Tahoma" panose="020B0604030504040204" pitchFamily="34" charset="0"/>
                        </a:defRPr>
                      </a:lvl3pPr>
                      <a:lvl4pPr marL="1600200" indent="-228600" algn="l" defTabSz="914400" rtl="0" eaLnBrk="0" latinLnBrk="0" hangingPunct="0">
                        <a:spcBef>
                          <a:spcPct val="20000"/>
                        </a:spcBef>
                        <a:defRPr sz="1800" kern="1200">
                          <a:solidFill>
                            <a:schemeClr val="tx1"/>
                          </a:solidFill>
                          <a:latin typeface="Tahoma" panose="020B0604030504040204" pitchFamily="34" charset="0"/>
                        </a:defRPr>
                      </a:lvl4pPr>
                      <a:lvl5pPr marL="2057400" indent="-228600" algn="l" defTabSz="914400" rtl="0" eaLnBrk="0" latinLnBrk="0" hangingPunct="0">
                        <a:spcBef>
                          <a:spcPct val="20000"/>
                        </a:spcBef>
                        <a:buClr>
                          <a:schemeClr val="tx2"/>
                        </a:buClr>
                        <a:buSzPct val="55000"/>
                        <a:buFont typeface="Wingdings" panose="05000000000000000000" pitchFamily="2" charset="2"/>
                        <a:defRPr sz="1800" kern="1200">
                          <a:solidFill>
                            <a:schemeClr val="tx1"/>
                          </a:solidFill>
                          <a:latin typeface="Tahoma" panose="020B0604030504040204" pitchFamily="34" charset="0"/>
                        </a:defRPr>
                      </a:lvl5pPr>
                      <a:lvl6pPr marL="25146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6pPr>
                      <a:lvl7pPr marL="29718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7pPr>
                      <a:lvl8pPr marL="34290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8pPr>
                      <a:lvl9pPr marL="38862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dirty="0" smtClean="0">
                          <a:solidFill>
                            <a:srgbClr val="002060"/>
                          </a:solidFill>
                          <a:latin typeface="Arial" panose="020B0604020202020204" pitchFamily="34" charset="0"/>
                          <a:cs typeface="Arial" panose="020B0604020202020204" pitchFamily="34" charset="0"/>
                        </a:rPr>
                        <a:t>A/Z</a:t>
                      </a:r>
                      <a:r>
                        <a:rPr lang="en-US" sz="1200" baseline="0" dirty="0" smtClean="0">
                          <a:solidFill>
                            <a:srgbClr val="002060"/>
                          </a:solidFill>
                          <a:latin typeface="Arial" panose="020B0604020202020204" pitchFamily="34" charset="0"/>
                          <a:cs typeface="Arial" panose="020B0604020202020204" pitchFamily="34" charset="0"/>
                        </a:rPr>
                        <a:t> </a:t>
                      </a:r>
                      <a:r>
                        <a:rPr lang="en-US" sz="1200" dirty="0" smtClean="0">
                          <a:solidFill>
                            <a:srgbClr val="002060"/>
                          </a:solidFill>
                          <a:latin typeface="Arial" panose="020B0604020202020204" pitchFamily="34" charset="0"/>
                          <a:cs typeface="Arial" panose="020B0604020202020204" pitchFamily="34" charset="0"/>
                        </a:rPr>
                        <a:t>ratio</a:t>
                      </a:r>
                      <a:endParaRPr kumimoji="0" lang="ru-RU"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lvl1pPr marL="0" algn="l" defTabSz="914400" rtl="0" eaLnBrk="0" latinLnBrk="0" hangingPunct="0">
                        <a:spcBef>
                          <a:spcPct val="20000"/>
                        </a:spcBef>
                        <a:buClr>
                          <a:schemeClr val="accent1"/>
                        </a:buClr>
                        <a:buSzPct val="80000"/>
                        <a:buFont typeface="Wingdings" panose="05000000000000000000" pitchFamily="2" charset="2"/>
                        <a:defRPr sz="2800" kern="1200">
                          <a:solidFill>
                            <a:schemeClr val="tx1"/>
                          </a:solidFill>
                          <a:latin typeface="Tahoma" panose="020B0604030504040204" pitchFamily="34" charset="0"/>
                        </a:defRPr>
                      </a:lvl1pPr>
                      <a:lvl2pPr marL="742950" indent="-285750" algn="l" defTabSz="914400" rtl="0" eaLnBrk="0" latinLnBrk="0" hangingPunct="0">
                        <a:spcBef>
                          <a:spcPct val="20000"/>
                        </a:spcBef>
                        <a:buClr>
                          <a:schemeClr val="tx2"/>
                        </a:buClr>
                        <a:buSzPct val="70000"/>
                        <a:buFont typeface="Wingdings" panose="05000000000000000000" pitchFamily="2" charset="2"/>
                        <a:defRPr sz="2400" kern="1200">
                          <a:solidFill>
                            <a:schemeClr val="tx1"/>
                          </a:solidFill>
                          <a:latin typeface="Tahoma" panose="020B0604030504040204" pitchFamily="34" charset="0"/>
                        </a:defRPr>
                      </a:lvl2pPr>
                      <a:lvl3pPr marL="1143000" indent="-228600" algn="l" defTabSz="914400" rtl="0" eaLnBrk="0" latinLnBrk="0" hangingPunct="0">
                        <a:spcBef>
                          <a:spcPct val="20000"/>
                        </a:spcBef>
                        <a:buClr>
                          <a:schemeClr val="accent1"/>
                        </a:buClr>
                        <a:buSzPct val="65000"/>
                        <a:buFont typeface="Wingdings" panose="05000000000000000000" pitchFamily="2" charset="2"/>
                        <a:defRPr sz="2000" kern="1200">
                          <a:solidFill>
                            <a:schemeClr val="tx1"/>
                          </a:solidFill>
                          <a:latin typeface="Tahoma" panose="020B0604030504040204" pitchFamily="34" charset="0"/>
                        </a:defRPr>
                      </a:lvl3pPr>
                      <a:lvl4pPr marL="1600200" indent="-228600" algn="l" defTabSz="914400" rtl="0" eaLnBrk="0" latinLnBrk="0" hangingPunct="0">
                        <a:spcBef>
                          <a:spcPct val="20000"/>
                        </a:spcBef>
                        <a:defRPr sz="1800" kern="1200">
                          <a:solidFill>
                            <a:schemeClr val="tx1"/>
                          </a:solidFill>
                          <a:latin typeface="Tahoma" panose="020B0604030504040204" pitchFamily="34" charset="0"/>
                        </a:defRPr>
                      </a:lvl4pPr>
                      <a:lvl5pPr marL="2057400" indent="-228600" algn="l" defTabSz="914400" rtl="0" eaLnBrk="0" latinLnBrk="0" hangingPunct="0">
                        <a:spcBef>
                          <a:spcPct val="20000"/>
                        </a:spcBef>
                        <a:buClr>
                          <a:schemeClr val="tx2"/>
                        </a:buClr>
                        <a:buSzPct val="55000"/>
                        <a:buFont typeface="Wingdings" panose="05000000000000000000" pitchFamily="2" charset="2"/>
                        <a:defRPr sz="1800" kern="1200">
                          <a:solidFill>
                            <a:schemeClr val="tx1"/>
                          </a:solidFill>
                          <a:latin typeface="Tahoma" panose="020B0604030504040204" pitchFamily="34" charset="0"/>
                        </a:defRPr>
                      </a:lvl5pPr>
                      <a:lvl6pPr marL="25146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6pPr>
                      <a:lvl7pPr marL="29718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7pPr>
                      <a:lvl8pPr marL="34290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8pPr>
                      <a:lvl9pPr marL="38862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5</a:t>
                      </a:r>
                      <a:r>
                        <a:rPr kumimoji="0" lang="en-US"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a:t>
                      </a:r>
                      <a:r>
                        <a:rPr kumimoji="0" lang="ru-RU"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5</a:t>
                      </a:r>
                      <a:r>
                        <a:rPr kumimoji="0" lang="en-US"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 </a:t>
                      </a:r>
                      <a:r>
                        <a:rPr kumimoji="0" lang="ru-RU"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sym typeface="UniversalMath1 BT" pitchFamily="18" charset="2"/>
                        </a:rPr>
                        <a:t>–</a:t>
                      </a:r>
                      <a:r>
                        <a:rPr kumimoji="0" lang="en-US"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sym typeface="UniversalMath1 BT" pitchFamily="18" charset="2"/>
                        </a:rPr>
                        <a:t> </a:t>
                      </a:r>
                      <a:r>
                        <a:rPr kumimoji="0" lang="ru-RU"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5</a:t>
                      </a:r>
                      <a:r>
                        <a:rPr kumimoji="0" lang="en-US"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a:t>
                      </a:r>
                      <a:r>
                        <a:rPr kumimoji="0" lang="ru-RU"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95</a:t>
                      </a:r>
                      <a:endParaRPr kumimoji="0" lang="ru-RU"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sym typeface="UniversalMath1 BT" pitchFamily="18" charset="2"/>
                      </a:endParaRPr>
                    </a:p>
                  </a:txBody>
                  <a:tcPr marL="68580" marR="68580"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r>
              <a:tr h="287053">
                <a:tc>
                  <a:txBody>
                    <a:bodyPr/>
                    <a:lstStyle>
                      <a:lvl1pPr marL="0" algn="l" defTabSz="914400" rtl="0" eaLnBrk="0" latinLnBrk="0" hangingPunct="0">
                        <a:spcBef>
                          <a:spcPct val="20000"/>
                        </a:spcBef>
                        <a:buClr>
                          <a:schemeClr val="accent1"/>
                        </a:buClr>
                        <a:buSzPct val="80000"/>
                        <a:buFont typeface="Wingdings" panose="05000000000000000000" pitchFamily="2" charset="2"/>
                        <a:defRPr sz="2800" kern="1200">
                          <a:solidFill>
                            <a:schemeClr val="tx1"/>
                          </a:solidFill>
                          <a:latin typeface="Tahoma" panose="020B0604030504040204" pitchFamily="34" charset="0"/>
                        </a:defRPr>
                      </a:lvl1pPr>
                      <a:lvl2pPr marL="742950" indent="-285750" algn="l" defTabSz="914400" rtl="0" eaLnBrk="0" latinLnBrk="0" hangingPunct="0">
                        <a:spcBef>
                          <a:spcPct val="20000"/>
                        </a:spcBef>
                        <a:buClr>
                          <a:schemeClr val="tx2"/>
                        </a:buClr>
                        <a:buSzPct val="70000"/>
                        <a:buFont typeface="Wingdings" panose="05000000000000000000" pitchFamily="2" charset="2"/>
                        <a:defRPr sz="2400" kern="1200">
                          <a:solidFill>
                            <a:schemeClr val="tx1"/>
                          </a:solidFill>
                          <a:latin typeface="Tahoma" panose="020B0604030504040204" pitchFamily="34" charset="0"/>
                        </a:defRPr>
                      </a:lvl2pPr>
                      <a:lvl3pPr marL="1143000" indent="-228600" algn="l" defTabSz="914400" rtl="0" eaLnBrk="0" latinLnBrk="0" hangingPunct="0">
                        <a:spcBef>
                          <a:spcPct val="20000"/>
                        </a:spcBef>
                        <a:buClr>
                          <a:schemeClr val="accent1"/>
                        </a:buClr>
                        <a:buSzPct val="65000"/>
                        <a:buFont typeface="Wingdings" panose="05000000000000000000" pitchFamily="2" charset="2"/>
                        <a:defRPr sz="2000" kern="1200">
                          <a:solidFill>
                            <a:schemeClr val="tx1"/>
                          </a:solidFill>
                          <a:latin typeface="Tahoma" panose="020B0604030504040204" pitchFamily="34" charset="0"/>
                        </a:defRPr>
                      </a:lvl3pPr>
                      <a:lvl4pPr marL="1600200" indent="-228600" algn="l" defTabSz="914400" rtl="0" eaLnBrk="0" latinLnBrk="0" hangingPunct="0">
                        <a:spcBef>
                          <a:spcPct val="20000"/>
                        </a:spcBef>
                        <a:defRPr sz="1800" kern="1200">
                          <a:solidFill>
                            <a:schemeClr val="tx1"/>
                          </a:solidFill>
                          <a:latin typeface="Tahoma" panose="020B0604030504040204" pitchFamily="34" charset="0"/>
                        </a:defRPr>
                      </a:lvl4pPr>
                      <a:lvl5pPr marL="2057400" indent="-228600" algn="l" defTabSz="914400" rtl="0" eaLnBrk="0" latinLnBrk="0" hangingPunct="0">
                        <a:spcBef>
                          <a:spcPct val="20000"/>
                        </a:spcBef>
                        <a:buClr>
                          <a:schemeClr val="tx2"/>
                        </a:buClr>
                        <a:buSzPct val="55000"/>
                        <a:buFont typeface="Wingdings" panose="05000000000000000000" pitchFamily="2" charset="2"/>
                        <a:defRPr sz="1800" kern="1200">
                          <a:solidFill>
                            <a:schemeClr val="tx1"/>
                          </a:solidFill>
                          <a:latin typeface="Tahoma" panose="020B0604030504040204" pitchFamily="34" charset="0"/>
                        </a:defRPr>
                      </a:lvl5pPr>
                      <a:lvl6pPr marL="25146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6pPr>
                      <a:lvl7pPr marL="29718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7pPr>
                      <a:lvl8pPr marL="34290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8pPr>
                      <a:lvl9pPr marL="38862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dirty="0" smtClean="0">
                          <a:solidFill>
                            <a:srgbClr val="002060"/>
                          </a:solidFill>
                          <a:latin typeface="Arial" panose="020B0604020202020204" pitchFamily="34" charset="0"/>
                          <a:cs typeface="Arial" panose="020B0604020202020204" pitchFamily="34" charset="0"/>
                        </a:rPr>
                        <a:t>Ion</a:t>
                      </a:r>
                      <a:r>
                        <a:rPr lang="en-US" sz="1200" baseline="0" dirty="0" smtClean="0">
                          <a:solidFill>
                            <a:srgbClr val="002060"/>
                          </a:solidFill>
                          <a:latin typeface="Arial" panose="020B0604020202020204" pitchFamily="34" charset="0"/>
                          <a:cs typeface="Arial" panose="020B0604020202020204" pitchFamily="34" charset="0"/>
                        </a:rPr>
                        <a:t> </a:t>
                      </a:r>
                      <a:r>
                        <a:rPr lang="en-US" sz="1200" dirty="0" smtClean="0">
                          <a:solidFill>
                            <a:srgbClr val="002060"/>
                          </a:solidFill>
                          <a:latin typeface="Arial" panose="020B0604020202020204" pitchFamily="34" charset="0"/>
                          <a:cs typeface="Arial" panose="020B0604020202020204" pitchFamily="34" charset="0"/>
                        </a:rPr>
                        <a:t>energy</a:t>
                      </a:r>
                      <a:endParaRPr kumimoji="0" lang="ru-RU"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lvl1pPr marL="0" algn="l" defTabSz="914400" rtl="0" eaLnBrk="0" latinLnBrk="0" hangingPunct="0">
                        <a:spcBef>
                          <a:spcPct val="20000"/>
                        </a:spcBef>
                        <a:buClr>
                          <a:schemeClr val="accent1"/>
                        </a:buClr>
                        <a:buSzPct val="80000"/>
                        <a:buFont typeface="Wingdings" panose="05000000000000000000" pitchFamily="2" charset="2"/>
                        <a:defRPr sz="2800" kern="1200">
                          <a:solidFill>
                            <a:schemeClr val="tx1"/>
                          </a:solidFill>
                          <a:latin typeface="Tahoma" panose="020B0604030504040204" pitchFamily="34" charset="0"/>
                        </a:defRPr>
                      </a:lvl1pPr>
                      <a:lvl2pPr marL="742950" indent="-285750" algn="l" defTabSz="914400" rtl="0" eaLnBrk="0" latinLnBrk="0" hangingPunct="0">
                        <a:spcBef>
                          <a:spcPct val="20000"/>
                        </a:spcBef>
                        <a:buClr>
                          <a:schemeClr val="tx2"/>
                        </a:buClr>
                        <a:buSzPct val="70000"/>
                        <a:buFont typeface="Wingdings" panose="05000000000000000000" pitchFamily="2" charset="2"/>
                        <a:defRPr sz="2400" kern="1200">
                          <a:solidFill>
                            <a:schemeClr val="tx1"/>
                          </a:solidFill>
                          <a:latin typeface="Tahoma" panose="020B0604030504040204" pitchFamily="34" charset="0"/>
                        </a:defRPr>
                      </a:lvl2pPr>
                      <a:lvl3pPr marL="1143000" indent="-228600" algn="l" defTabSz="914400" rtl="0" eaLnBrk="0" latinLnBrk="0" hangingPunct="0">
                        <a:spcBef>
                          <a:spcPct val="20000"/>
                        </a:spcBef>
                        <a:buClr>
                          <a:schemeClr val="accent1"/>
                        </a:buClr>
                        <a:buSzPct val="65000"/>
                        <a:buFont typeface="Wingdings" panose="05000000000000000000" pitchFamily="2" charset="2"/>
                        <a:defRPr sz="2000" kern="1200">
                          <a:solidFill>
                            <a:schemeClr val="tx1"/>
                          </a:solidFill>
                          <a:latin typeface="Tahoma" panose="020B0604030504040204" pitchFamily="34" charset="0"/>
                        </a:defRPr>
                      </a:lvl3pPr>
                      <a:lvl4pPr marL="1600200" indent="-228600" algn="l" defTabSz="914400" rtl="0" eaLnBrk="0" latinLnBrk="0" hangingPunct="0">
                        <a:spcBef>
                          <a:spcPct val="20000"/>
                        </a:spcBef>
                        <a:defRPr sz="1800" kern="1200">
                          <a:solidFill>
                            <a:schemeClr val="tx1"/>
                          </a:solidFill>
                          <a:latin typeface="Tahoma" panose="020B0604030504040204" pitchFamily="34" charset="0"/>
                        </a:defRPr>
                      </a:lvl4pPr>
                      <a:lvl5pPr marL="2057400" indent="-228600" algn="l" defTabSz="914400" rtl="0" eaLnBrk="0" latinLnBrk="0" hangingPunct="0">
                        <a:spcBef>
                          <a:spcPct val="20000"/>
                        </a:spcBef>
                        <a:buClr>
                          <a:schemeClr val="tx2"/>
                        </a:buClr>
                        <a:buSzPct val="55000"/>
                        <a:buFont typeface="Wingdings" panose="05000000000000000000" pitchFamily="2" charset="2"/>
                        <a:defRPr sz="1800" kern="1200">
                          <a:solidFill>
                            <a:schemeClr val="tx1"/>
                          </a:solidFill>
                          <a:latin typeface="Tahoma" panose="020B0604030504040204" pitchFamily="34" charset="0"/>
                        </a:defRPr>
                      </a:lvl5pPr>
                      <a:lvl6pPr marL="25146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6pPr>
                      <a:lvl7pPr marL="29718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7pPr>
                      <a:lvl8pPr marL="34290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8pPr>
                      <a:lvl9pPr marL="38862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0</a:t>
                      </a:r>
                      <a:r>
                        <a:rPr kumimoji="0" lang="en-US"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a:t>
                      </a:r>
                      <a:r>
                        <a:rPr kumimoji="0" lang="ru-RU"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9</a:t>
                      </a:r>
                      <a:r>
                        <a:rPr kumimoji="0" lang="en-US"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sym typeface="Symbol" panose="05050102010706020507" pitchFamily="18" charset="2"/>
                        </a:rPr>
                        <a:t>-</a:t>
                      </a:r>
                      <a:r>
                        <a:rPr kumimoji="0" lang="ru-RU"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1</a:t>
                      </a:r>
                      <a:r>
                        <a:rPr kumimoji="0" lang="en-US"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a:t>
                      </a:r>
                      <a:r>
                        <a:rPr kumimoji="0" lang="ru-RU"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2 </a:t>
                      </a:r>
                      <a:r>
                        <a:rPr kumimoji="0" lang="ru-RU"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sym typeface="Symbol" panose="05050102010706020507" pitchFamily="18" charset="2"/>
                        </a:rPr>
                        <a:t> </a:t>
                      </a:r>
                      <a:r>
                        <a:rPr kumimoji="0" lang="en-US"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MeV/A</a:t>
                      </a:r>
                      <a:endParaRPr kumimoji="0" lang="ru-RU"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sym typeface="Symbol" panose="05050102010706020507" pitchFamily="18" charset="2"/>
                      </a:endParaRPr>
                    </a:p>
                  </a:txBody>
                  <a:tcPr marL="68580" marR="68580"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r>
              <a:tr h="287053">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r>
                        <a:rPr lang="en-US" sz="1200" dirty="0" smtClean="0">
                          <a:solidFill>
                            <a:srgbClr val="002060"/>
                          </a:solidFill>
                          <a:latin typeface="Arial" panose="020B0604020202020204" pitchFamily="34" charset="0"/>
                          <a:cs typeface="Arial" panose="020B0604020202020204" pitchFamily="34" charset="0"/>
                        </a:rPr>
                        <a:t>Pole diameter</a:t>
                      </a:r>
                      <a:endParaRPr lang="ru-RU" sz="1200" baseline="0" dirty="0">
                        <a:solidFill>
                          <a:srgbClr val="002060"/>
                        </a:solidFill>
                        <a:latin typeface="Arial" panose="020B0604020202020204" pitchFamily="34" charset="0"/>
                        <a:cs typeface="Arial" panose="020B0604020202020204"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algn="ctr"/>
                      <a:r>
                        <a:rPr lang="ru-RU" sz="1200" baseline="0" dirty="0" smtClean="0">
                          <a:solidFill>
                            <a:srgbClr val="002060"/>
                          </a:solidFill>
                          <a:latin typeface="Arial" panose="020B0604020202020204" pitchFamily="34" charset="0"/>
                          <a:cs typeface="Arial" panose="020B0604020202020204" pitchFamily="34" charset="0"/>
                        </a:rPr>
                        <a:t>1 </a:t>
                      </a:r>
                      <a:r>
                        <a:rPr lang="en-US" sz="1200" baseline="0" dirty="0" smtClean="0">
                          <a:solidFill>
                            <a:srgbClr val="002060"/>
                          </a:solidFill>
                          <a:latin typeface="Arial" panose="020B0604020202020204" pitchFamily="34" charset="0"/>
                          <a:cs typeface="Arial" panose="020B0604020202020204" pitchFamily="34" charset="0"/>
                        </a:rPr>
                        <a:t>m</a:t>
                      </a:r>
                      <a:endParaRPr lang="ru-RU" sz="1200" baseline="0" dirty="0">
                        <a:solidFill>
                          <a:srgbClr val="002060"/>
                        </a:solidFill>
                        <a:latin typeface="Arial" panose="020B0604020202020204" pitchFamily="34" charset="0"/>
                        <a:cs typeface="Arial" panose="020B0604020202020204" pitchFamily="34" charset="0"/>
                      </a:endParaRPr>
                    </a:p>
                  </a:txBody>
                  <a:tcPr marL="68580" marR="68580"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r>
              <a:tr h="287053">
                <a:tc>
                  <a:txBody>
                    <a:bodyPr/>
                    <a:lstStyle>
                      <a:lvl1pPr marL="0" algn="l" defTabSz="914400" rtl="0" eaLnBrk="0" latinLnBrk="0" hangingPunct="0">
                        <a:spcBef>
                          <a:spcPct val="20000"/>
                        </a:spcBef>
                        <a:buClr>
                          <a:schemeClr val="accent1"/>
                        </a:buClr>
                        <a:buSzPct val="80000"/>
                        <a:buFont typeface="Wingdings" panose="05000000000000000000" pitchFamily="2" charset="2"/>
                        <a:defRPr sz="2800" kern="1200">
                          <a:solidFill>
                            <a:schemeClr val="tx1"/>
                          </a:solidFill>
                          <a:latin typeface="Tahoma" panose="020B0604030504040204" pitchFamily="34" charset="0"/>
                        </a:defRPr>
                      </a:lvl1pPr>
                      <a:lvl2pPr marL="742950" indent="-285750" algn="l" defTabSz="914400" rtl="0" eaLnBrk="0" latinLnBrk="0" hangingPunct="0">
                        <a:spcBef>
                          <a:spcPct val="20000"/>
                        </a:spcBef>
                        <a:buClr>
                          <a:schemeClr val="tx2"/>
                        </a:buClr>
                        <a:buSzPct val="70000"/>
                        <a:buFont typeface="Wingdings" panose="05000000000000000000" pitchFamily="2" charset="2"/>
                        <a:defRPr sz="2400" kern="1200">
                          <a:solidFill>
                            <a:schemeClr val="tx1"/>
                          </a:solidFill>
                          <a:latin typeface="Tahoma" panose="020B0604030504040204" pitchFamily="34" charset="0"/>
                        </a:defRPr>
                      </a:lvl2pPr>
                      <a:lvl3pPr marL="1143000" indent="-228600" algn="l" defTabSz="914400" rtl="0" eaLnBrk="0" latinLnBrk="0" hangingPunct="0">
                        <a:spcBef>
                          <a:spcPct val="20000"/>
                        </a:spcBef>
                        <a:buClr>
                          <a:schemeClr val="accent1"/>
                        </a:buClr>
                        <a:buSzPct val="65000"/>
                        <a:buFont typeface="Wingdings" panose="05000000000000000000" pitchFamily="2" charset="2"/>
                        <a:defRPr sz="2000" kern="1200">
                          <a:solidFill>
                            <a:schemeClr val="tx1"/>
                          </a:solidFill>
                          <a:latin typeface="Tahoma" panose="020B0604030504040204" pitchFamily="34" charset="0"/>
                        </a:defRPr>
                      </a:lvl3pPr>
                      <a:lvl4pPr marL="1600200" indent="-228600" algn="l" defTabSz="914400" rtl="0" eaLnBrk="0" latinLnBrk="0" hangingPunct="0">
                        <a:spcBef>
                          <a:spcPct val="20000"/>
                        </a:spcBef>
                        <a:defRPr sz="1800" kern="1200">
                          <a:solidFill>
                            <a:schemeClr val="tx1"/>
                          </a:solidFill>
                          <a:latin typeface="Tahoma" panose="020B0604030504040204" pitchFamily="34" charset="0"/>
                        </a:defRPr>
                      </a:lvl4pPr>
                      <a:lvl5pPr marL="2057400" indent="-228600" algn="l" defTabSz="914400" rtl="0" eaLnBrk="0" latinLnBrk="0" hangingPunct="0">
                        <a:spcBef>
                          <a:spcPct val="20000"/>
                        </a:spcBef>
                        <a:buClr>
                          <a:schemeClr val="tx2"/>
                        </a:buClr>
                        <a:buSzPct val="55000"/>
                        <a:buFont typeface="Wingdings" panose="05000000000000000000" pitchFamily="2" charset="2"/>
                        <a:defRPr sz="1800" kern="1200">
                          <a:solidFill>
                            <a:schemeClr val="tx1"/>
                          </a:solidFill>
                          <a:latin typeface="Tahoma" panose="020B0604030504040204" pitchFamily="34" charset="0"/>
                        </a:defRPr>
                      </a:lvl5pPr>
                      <a:lvl6pPr marL="25146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6pPr>
                      <a:lvl7pPr marL="29718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7pPr>
                      <a:lvl8pPr marL="34290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8pPr>
                      <a:lvl9pPr marL="38862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dirty="0" smtClean="0">
                          <a:solidFill>
                            <a:srgbClr val="002060"/>
                          </a:solidFill>
                          <a:latin typeface="Arial" panose="020B0604020202020204" pitchFamily="34" charset="0"/>
                          <a:cs typeface="Arial" panose="020B0604020202020204" pitchFamily="34" charset="0"/>
                        </a:rPr>
                        <a:t>Vacuum</a:t>
                      </a:r>
                      <a:endParaRPr kumimoji="0" lang="ru-RU"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lvl1pPr marL="0" algn="l" defTabSz="914400" rtl="0" eaLnBrk="0" latinLnBrk="0" hangingPunct="0">
                        <a:spcBef>
                          <a:spcPct val="20000"/>
                        </a:spcBef>
                        <a:buClr>
                          <a:schemeClr val="accent1"/>
                        </a:buClr>
                        <a:buSzPct val="80000"/>
                        <a:buFont typeface="Wingdings" panose="05000000000000000000" pitchFamily="2" charset="2"/>
                        <a:defRPr sz="2800" kern="1200">
                          <a:solidFill>
                            <a:schemeClr val="tx1"/>
                          </a:solidFill>
                          <a:latin typeface="Tahoma" panose="020B0604030504040204" pitchFamily="34" charset="0"/>
                        </a:defRPr>
                      </a:lvl1pPr>
                      <a:lvl2pPr marL="742950" indent="-285750" algn="l" defTabSz="914400" rtl="0" eaLnBrk="0" latinLnBrk="0" hangingPunct="0">
                        <a:spcBef>
                          <a:spcPct val="20000"/>
                        </a:spcBef>
                        <a:buClr>
                          <a:schemeClr val="tx2"/>
                        </a:buClr>
                        <a:buSzPct val="70000"/>
                        <a:buFont typeface="Wingdings" panose="05000000000000000000" pitchFamily="2" charset="2"/>
                        <a:defRPr sz="2400" kern="1200">
                          <a:solidFill>
                            <a:schemeClr val="tx1"/>
                          </a:solidFill>
                          <a:latin typeface="Tahoma" panose="020B0604030504040204" pitchFamily="34" charset="0"/>
                        </a:defRPr>
                      </a:lvl2pPr>
                      <a:lvl3pPr marL="1143000" indent="-228600" algn="l" defTabSz="914400" rtl="0" eaLnBrk="0" latinLnBrk="0" hangingPunct="0">
                        <a:spcBef>
                          <a:spcPct val="20000"/>
                        </a:spcBef>
                        <a:buClr>
                          <a:schemeClr val="accent1"/>
                        </a:buClr>
                        <a:buSzPct val="65000"/>
                        <a:buFont typeface="Wingdings" panose="05000000000000000000" pitchFamily="2" charset="2"/>
                        <a:defRPr sz="2000" kern="1200">
                          <a:solidFill>
                            <a:schemeClr val="tx1"/>
                          </a:solidFill>
                          <a:latin typeface="Tahoma" panose="020B0604030504040204" pitchFamily="34" charset="0"/>
                        </a:defRPr>
                      </a:lvl3pPr>
                      <a:lvl4pPr marL="1600200" indent="-228600" algn="l" defTabSz="914400" rtl="0" eaLnBrk="0" latinLnBrk="0" hangingPunct="0">
                        <a:spcBef>
                          <a:spcPct val="20000"/>
                        </a:spcBef>
                        <a:defRPr sz="1800" kern="1200">
                          <a:solidFill>
                            <a:schemeClr val="tx1"/>
                          </a:solidFill>
                          <a:latin typeface="Tahoma" panose="020B0604030504040204" pitchFamily="34" charset="0"/>
                        </a:defRPr>
                      </a:lvl4pPr>
                      <a:lvl5pPr marL="2057400" indent="-228600" algn="l" defTabSz="914400" rtl="0" eaLnBrk="0" latinLnBrk="0" hangingPunct="0">
                        <a:spcBef>
                          <a:spcPct val="20000"/>
                        </a:spcBef>
                        <a:buClr>
                          <a:schemeClr val="tx2"/>
                        </a:buClr>
                        <a:buSzPct val="55000"/>
                        <a:buFont typeface="Wingdings" panose="05000000000000000000" pitchFamily="2" charset="2"/>
                        <a:defRPr sz="1800" kern="1200">
                          <a:solidFill>
                            <a:schemeClr val="tx1"/>
                          </a:solidFill>
                          <a:latin typeface="Tahoma" panose="020B0604030504040204" pitchFamily="34" charset="0"/>
                        </a:defRPr>
                      </a:lvl5pPr>
                      <a:lvl6pPr marL="25146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6pPr>
                      <a:lvl7pPr marL="29718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7pPr>
                      <a:lvl8pPr marL="34290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8pPr>
                      <a:lvl9pPr marL="38862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5·10</a:t>
                      </a:r>
                      <a:r>
                        <a:rPr kumimoji="0" lang="ru-RU"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-8</a:t>
                      </a:r>
                      <a:r>
                        <a:rPr kumimoji="0" lang="ru-RU"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 </a:t>
                      </a:r>
                      <a:r>
                        <a:rPr kumimoji="0" lang="en-US" altLang="ru-RU" sz="1200" b="0" i="0" u="none" strike="noStrike" cap="none" normalizeH="0" baseline="0" dirty="0" err="1" smtClean="0">
                          <a:ln>
                            <a:noFill/>
                          </a:ln>
                          <a:solidFill>
                            <a:srgbClr val="002060"/>
                          </a:solidFill>
                          <a:effectLst/>
                          <a:latin typeface="Arial" panose="020B0604020202020204" pitchFamily="34" charset="0"/>
                          <a:cs typeface="Arial" panose="020B0604020202020204" pitchFamily="34" charset="0"/>
                        </a:rPr>
                        <a:t>Torr</a:t>
                      </a:r>
                      <a:endParaRPr kumimoji="0" lang="ru-RU"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580" marR="68580"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r>
              <a:tr h="287053">
                <a:tc>
                  <a:txBody>
                    <a:bodyPr/>
                    <a:lstStyle>
                      <a:lvl1pPr marL="0" algn="l" defTabSz="914400" rtl="0" eaLnBrk="0" latinLnBrk="0" hangingPunct="0">
                        <a:spcBef>
                          <a:spcPct val="20000"/>
                        </a:spcBef>
                        <a:buClr>
                          <a:schemeClr val="accent1"/>
                        </a:buClr>
                        <a:buSzPct val="80000"/>
                        <a:buFont typeface="Wingdings" panose="05000000000000000000" pitchFamily="2" charset="2"/>
                        <a:defRPr sz="2800" kern="1200">
                          <a:solidFill>
                            <a:schemeClr val="tx1"/>
                          </a:solidFill>
                          <a:latin typeface="Tahoma" panose="020B0604030504040204" pitchFamily="34" charset="0"/>
                        </a:defRPr>
                      </a:lvl1pPr>
                      <a:lvl2pPr marL="742950" indent="-285750" algn="l" defTabSz="914400" rtl="0" eaLnBrk="0" latinLnBrk="0" hangingPunct="0">
                        <a:spcBef>
                          <a:spcPct val="20000"/>
                        </a:spcBef>
                        <a:buClr>
                          <a:schemeClr val="tx2"/>
                        </a:buClr>
                        <a:buSzPct val="70000"/>
                        <a:buFont typeface="Wingdings" panose="05000000000000000000" pitchFamily="2" charset="2"/>
                        <a:defRPr sz="2400" kern="1200">
                          <a:solidFill>
                            <a:schemeClr val="tx1"/>
                          </a:solidFill>
                          <a:latin typeface="Tahoma" panose="020B0604030504040204" pitchFamily="34" charset="0"/>
                        </a:defRPr>
                      </a:lvl2pPr>
                      <a:lvl3pPr marL="1143000" indent="-228600" algn="l" defTabSz="914400" rtl="0" eaLnBrk="0" latinLnBrk="0" hangingPunct="0">
                        <a:spcBef>
                          <a:spcPct val="20000"/>
                        </a:spcBef>
                        <a:buClr>
                          <a:schemeClr val="accent1"/>
                        </a:buClr>
                        <a:buSzPct val="65000"/>
                        <a:buFont typeface="Wingdings" panose="05000000000000000000" pitchFamily="2" charset="2"/>
                        <a:defRPr sz="2000" kern="1200">
                          <a:solidFill>
                            <a:schemeClr val="tx1"/>
                          </a:solidFill>
                          <a:latin typeface="Tahoma" panose="020B0604030504040204" pitchFamily="34" charset="0"/>
                        </a:defRPr>
                      </a:lvl3pPr>
                      <a:lvl4pPr marL="1600200" indent="-228600" algn="l" defTabSz="914400" rtl="0" eaLnBrk="0" latinLnBrk="0" hangingPunct="0">
                        <a:spcBef>
                          <a:spcPct val="20000"/>
                        </a:spcBef>
                        <a:defRPr sz="1800" kern="1200">
                          <a:solidFill>
                            <a:schemeClr val="tx1"/>
                          </a:solidFill>
                          <a:latin typeface="Tahoma" panose="020B0604030504040204" pitchFamily="34" charset="0"/>
                        </a:defRPr>
                      </a:lvl4pPr>
                      <a:lvl5pPr marL="2057400" indent="-228600" algn="l" defTabSz="914400" rtl="0" eaLnBrk="0" latinLnBrk="0" hangingPunct="0">
                        <a:spcBef>
                          <a:spcPct val="20000"/>
                        </a:spcBef>
                        <a:buClr>
                          <a:schemeClr val="tx2"/>
                        </a:buClr>
                        <a:buSzPct val="55000"/>
                        <a:buFont typeface="Wingdings" panose="05000000000000000000" pitchFamily="2" charset="2"/>
                        <a:defRPr sz="1800" kern="1200">
                          <a:solidFill>
                            <a:schemeClr val="tx1"/>
                          </a:solidFill>
                          <a:latin typeface="Tahoma" panose="020B0604030504040204" pitchFamily="34" charset="0"/>
                        </a:defRPr>
                      </a:lvl5pPr>
                      <a:lvl6pPr marL="25146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6pPr>
                      <a:lvl7pPr marL="29718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7pPr>
                      <a:lvl8pPr marL="34290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8pPr>
                      <a:lvl9pPr marL="38862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86</a:t>
                      </a:r>
                      <a:r>
                        <a:rPr kumimoji="0" lang="en-US"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Kr</a:t>
                      </a:r>
                      <a:r>
                        <a:rPr kumimoji="0" lang="ru-RU"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15+</a:t>
                      </a:r>
                      <a:r>
                        <a:rPr kumimoji="0" lang="en-US"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 beam i</a:t>
                      </a:r>
                      <a:r>
                        <a:rPr lang="en-US" sz="1200" b="0" dirty="0" smtClean="0">
                          <a:solidFill>
                            <a:srgbClr val="002060"/>
                          </a:solidFill>
                          <a:latin typeface="Arial" panose="020B0604020202020204" pitchFamily="34" charset="0"/>
                          <a:cs typeface="Arial" panose="020B0604020202020204" pitchFamily="34" charset="0"/>
                        </a:rPr>
                        <a:t>ntensity</a:t>
                      </a:r>
                      <a:endParaRPr kumimoji="0" lang="ru-RU"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lvl1pPr marL="0" algn="l" defTabSz="914400" rtl="0" eaLnBrk="0" latinLnBrk="0" hangingPunct="0">
                        <a:spcBef>
                          <a:spcPct val="20000"/>
                        </a:spcBef>
                        <a:buClr>
                          <a:schemeClr val="accent1"/>
                        </a:buClr>
                        <a:buSzPct val="80000"/>
                        <a:buFont typeface="Wingdings" panose="05000000000000000000" pitchFamily="2" charset="2"/>
                        <a:defRPr sz="2800" kern="1200">
                          <a:solidFill>
                            <a:schemeClr val="tx1"/>
                          </a:solidFill>
                          <a:latin typeface="Tahoma" panose="020B0604030504040204" pitchFamily="34" charset="0"/>
                        </a:defRPr>
                      </a:lvl1pPr>
                      <a:lvl2pPr marL="742950" indent="-285750" algn="l" defTabSz="914400" rtl="0" eaLnBrk="0" latinLnBrk="0" hangingPunct="0">
                        <a:spcBef>
                          <a:spcPct val="20000"/>
                        </a:spcBef>
                        <a:buClr>
                          <a:schemeClr val="tx2"/>
                        </a:buClr>
                        <a:buSzPct val="70000"/>
                        <a:buFont typeface="Wingdings" panose="05000000000000000000" pitchFamily="2" charset="2"/>
                        <a:defRPr sz="2400" kern="1200">
                          <a:solidFill>
                            <a:schemeClr val="tx1"/>
                          </a:solidFill>
                          <a:latin typeface="Tahoma" panose="020B0604030504040204" pitchFamily="34" charset="0"/>
                        </a:defRPr>
                      </a:lvl2pPr>
                      <a:lvl3pPr marL="1143000" indent="-228600" algn="l" defTabSz="914400" rtl="0" eaLnBrk="0" latinLnBrk="0" hangingPunct="0">
                        <a:spcBef>
                          <a:spcPct val="20000"/>
                        </a:spcBef>
                        <a:buClr>
                          <a:schemeClr val="accent1"/>
                        </a:buClr>
                        <a:buSzPct val="65000"/>
                        <a:buFont typeface="Wingdings" panose="05000000000000000000" pitchFamily="2" charset="2"/>
                        <a:defRPr sz="2000" kern="1200">
                          <a:solidFill>
                            <a:schemeClr val="tx1"/>
                          </a:solidFill>
                          <a:latin typeface="Tahoma" panose="020B0604030504040204" pitchFamily="34" charset="0"/>
                        </a:defRPr>
                      </a:lvl3pPr>
                      <a:lvl4pPr marL="1600200" indent="-228600" algn="l" defTabSz="914400" rtl="0" eaLnBrk="0" latinLnBrk="0" hangingPunct="0">
                        <a:spcBef>
                          <a:spcPct val="20000"/>
                        </a:spcBef>
                        <a:defRPr sz="1800" kern="1200">
                          <a:solidFill>
                            <a:schemeClr val="tx1"/>
                          </a:solidFill>
                          <a:latin typeface="Tahoma" panose="020B0604030504040204" pitchFamily="34" charset="0"/>
                        </a:defRPr>
                      </a:lvl4pPr>
                      <a:lvl5pPr marL="2057400" indent="-228600" algn="l" defTabSz="914400" rtl="0" eaLnBrk="0" latinLnBrk="0" hangingPunct="0">
                        <a:spcBef>
                          <a:spcPct val="20000"/>
                        </a:spcBef>
                        <a:buClr>
                          <a:schemeClr val="tx2"/>
                        </a:buClr>
                        <a:buSzPct val="55000"/>
                        <a:buFont typeface="Wingdings" panose="05000000000000000000" pitchFamily="2" charset="2"/>
                        <a:defRPr sz="1800" kern="1200">
                          <a:solidFill>
                            <a:schemeClr val="tx1"/>
                          </a:solidFill>
                          <a:latin typeface="Tahoma" panose="020B0604030504040204" pitchFamily="34" charset="0"/>
                        </a:defRPr>
                      </a:lvl5pPr>
                      <a:lvl6pPr marL="25146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6pPr>
                      <a:lvl7pPr marL="29718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7pPr>
                      <a:lvl8pPr marL="34290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8pPr>
                      <a:lvl9pPr marL="38862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1</a:t>
                      </a:r>
                      <a:r>
                        <a:rPr kumimoji="0" lang="en-US"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a:t>
                      </a:r>
                      <a:r>
                        <a:rPr kumimoji="0" lang="ru-RU"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4·10</a:t>
                      </a:r>
                      <a:r>
                        <a:rPr kumimoji="0" lang="ru-RU"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12 </a:t>
                      </a:r>
                      <a:r>
                        <a:rPr kumimoji="0" lang="en-US" altLang="ru-RU" sz="1200" b="0" i="0" u="none" strike="noStrike" cap="none" normalizeH="0" baseline="0" dirty="0" err="1" smtClean="0">
                          <a:ln>
                            <a:noFill/>
                          </a:ln>
                          <a:solidFill>
                            <a:srgbClr val="002060"/>
                          </a:solidFill>
                          <a:effectLst/>
                          <a:latin typeface="Arial" panose="020B0604020202020204" pitchFamily="34" charset="0"/>
                          <a:cs typeface="Arial" panose="020B0604020202020204" pitchFamily="34" charset="0"/>
                        </a:rPr>
                        <a:t>pps</a:t>
                      </a:r>
                      <a:endParaRPr kumimoji="0" lang="ru-RU"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580" marR="68580"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r>
              <a:tr h="359655">
                <a:tc>
                  <a:txBody>
                    <a:bodyPr/>
                    <a:lstStyle>
                      <a:lvl1pPr marL="0" algn="l" defTabSz="914400" rtl="0" eaLnBrk="0" latinLnBrk="0" hangingPunct="0">
                        <a:spcBef>
                          <a:spcPct val="20000"/>
                        </a:spcBef>
                        <a:buClr>
                          <a:schemeClr val="accent1"/>
                        </a:buClr>
                        <a:buSzPct val="80000"/>
                        <a:buFont typeface="Wingdings" panose="05000000000000000000" pitchFamily="2" charset="2"/>
                        <a:defRPr sz="2800" kern="1200">
                          <a:solidFill>
                            <a:schemeClr val="tx1"/>
                          </a:solidFill>
                          <a:latin typeface="Tahoma" panose="020B0604030504040204" pitchFamily="34" charset="0"/>
                        </a:defRPr>
                      </a:lvl1pPr>
                      <a:lvl2pPr marL="742950" indent="-285750" algn="l" defTabSz="914400" rtl="0" eaLnBrk="0" latinLnBrk="0" hangingPunct="0">
                        <a:spcBef>
                          <a:spcPct val="20000"/>
                        </a:spcBef>
                        <a:buClr>
                          <a:schemeClr val="tx2"/>
                        </a:buClr>
                        <a:buSzPct val="70000"/>
                        <a:buFont typeface="Wingdings" panose="05000000000000000000" pitchFamily="2" charset="2"/>
                        <a:defRPr sz="2400" kern="1200">
                          <a:solidFill>
                            <a:schemeClr val="tx1"/>
                          </a:solidFill>
                          <a:latin typeface="Tahoma" panose="020B0604030504040204" pitchFamily="34" charset="0"/>
                        </a:defRPr>
                      </a:lvl2pPr>
                      <a:lvl3pPr marL="1143000" indent="-228600" algn="l" defTabSz="914400" rtl="0" eaLnBrk="0" latinLnBrk="0" hangingPunct="0">
                        <a:spcBef>
                          <a:spcPct val="20000"/>
                        </a:spcBef>
                        <a:buClr>
                          <a:schemeClr val="accent1"/>
                        </a:buClr>
                        <a:buSzPct val="65000"/>
                        <a:buFont typeface="Wingdings" panose="05000000000000000000" pitchFamily="2" charset="2"/>
                        <a:defRPr sz="2000" kern="1200">
                          <a:solidFill>
                            <a:schemeClr val="tx1"/>
                          </a:solidFill>
                          <a:latin typeface="Tahoma" panose="020B0604030504040204" pitchFamily="34" charset="0"/>
                        </a:defRPr>
                      </a:lvl3pPr>
                      <a:lvl4pPr marL="1600200" indent="-228600" algn="l" defTabSz="914400" rtl="0" eaLnBrk="0" latinLnBrk="0" hangingPunct="0">
                        <a:spcBef>
                          <a:spcPct val="20000"/>
                        </a:spcBef>
                        <a:defRPr sz="1800" kern="1200">
                          <a:solidFill>
                            <a:schemeClr val="tx1"/>
                          </a:solidFill>
                          <a:latin typeface="Tahoma" panose="020B0604030504040204" pitchFamily="34" charset="0"/>
                        </a:defRPr>
                      </a:lvl4pPr>
                      <a:lvl5pPr marL="2057400" indent="-228600" algn="l" defTabSz="914400" rtl="0" eaLnBrk="0" latinLnBrk="0" hangingPunct="0">
                        <a:spcBef>
                          <a:spcPct val="20000"/>
                        </a:spcBef>
                        <a:buClr>
                          <a:schemeClr val="tx2"/>
                        </a:buClr>
                        <a:buSzPct val="55000"/>
                        <a:buFont typeface="Wingdings" panose="05000000000000000000" pitchFamily="2" charset="2"/>
                        <a:defRPr sz="1800" kern="1200">
                          <a:solidFill>
                            <a:schemeClr val="tx1"/>
                          </a:solidFill>
                          <a:latin typeface="Tahoma" panose="020B0604030504040204" pitchFamily="34" charset="0"/>
                        </a:defRPr>
                      </a:lvl5pPr>
                      <a:lvl6pPr marL="25146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6pPr>
                      <a:lvl7pPr marL="29718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7pPr>
                      <a:lvl8pPr marL="34290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8pPr>
                      <a:lvl9pPr marL="38862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132</a:t>
                      </a:r>
                      <a:r>
                        <a:rPr kumimoji="0" lang="en-US"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Xe</a:t>
                      </a:r>
                      <a:r>
                        <a:rPr kumimoji="0" lang="en-US"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23</a:t>
                      </a:r>
                      <a:r>
                        <a:rPr kumimoji="0" lang="ru-RU"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a:t>
                      </a:r>
                      <a:r>
                        <a:rPr kumimoji="0" lang="en-US"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 beam i</a:t>
                      </a:r>
                      <a:r>
                        <a:rPr lang="en-US" sz="1200" b="0" dirty="0" smtClean="0">
                          <a:solidFill>
                            <a:srgbClr val="002060"/>
                          </a:solidFill>
                          <a:latin typeface="Arial" panose="020B0604020202020204" pitchFamily="34" charset="0"/>
                          <a:cs typeface="Arial" panose="020B0604020202020204" pitchFamily="34" charset="0"/>
                        </a:rPr>
                        <a:t>ntensity</a:t>
                      </a:r>
                      <a:endParaRPr kumimoji="0" lang="ru-RU" altLang="ru-RU" sz="1200" b="1"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lvl1pPr marL="0" algn="l" defTabSz="914400" rtl="0" eaLnBrk="0" latinLnBrk="0" hangingPunct="0">
                        <a:spcBef>
                          <a:spcPct val="20000"/>
                        </a:spcBef>
                        <a:buClr>
                          <a:schemeClr val="accent1"/>
                        </a:buClr>
                        <a:buSzPct val="80000"/>
                        <a:buFont typeface="Wingdings" panose="05000000000000000000" pitchFamily="2" charset="2"/>
                        <a:defRPr sz="2800" kern="1200">
                          <a:solidFill>
                            <a:schemeClr val="tx1"/>
                          </a:solidFill>
                          <a:latin typeface="Tahoma" panose="020B0604030504040204" pitchFamily="34" charset="0"/>
                        </a:defRPr>
                      </a:lvl1pPr>
                      <a:lvl2pPr marL="742950" indent="-285750" algn="l" defTabSz="914400" rtl="0" eaLnBrk="0" latinLnBrk="0" hangingPunct="0">
                        <a:spcBef>
                          <a:spcPct val="20000"/>
                        </a:spcBef>
                        <a:buClr>
                          <a:schemeClr val="tx2"/>
                        </a:buClr>
                        <a:buSzPct val="70000"/>
                        <a:buFont typeface="Wingdings" panose="05000000000000000000" pitchFamily="2" charset="2"/>
                        <a:defRPr sz="2400" kern="1200">
                          <a:solidFill>
                            <a:schemeClr val="tx1"/>
                          </a:solidFill>
                          <a:latin typeface="Tahoma" panose="020B0604030504040204" pitchFamily="34" charset="0"/>
                        </a:defRPr>
                      </a:lvl2pPr>
                      <a:lvl3pPr marL="1143000" indent="-228600" algn="l" defTabSz="914400" rtl="0" eaLnBrk="0" latinLnBrk="0" hangingPunct="0">
                        <a:spcBef>
                          <a:spcPct val="20000"/>
                        </a:spcBef>
                        <a:buClr>
                          <a:schemeClr val="accent1"/>
                        </a:buClr>
                        <a:buSzPct val="65000"/>
                        <a:buFont typeface="Wingdings" panose="05000000000000000000" pitchFamily="2" charset="2"/>
                        <a:defRPr sz="2000" kern="1200">
                          <a:solidFill>
                            <a:schemeClr val="tx1"/>
                          </a:solidFill>
                          <a:latin typeface="Tahoma" panose="020B0604030504040204" pitchFamily="34" charset="0"/>
                        </a:defRPr>
                      </a:lvl3pPr>
                      <a:lvl4pPr marL="1600200" indent="-228600" algn="l" defTabSz="914400" rtl="0" eaLnBrk="0" latinLnBrk="0" hangingPunct="0">
                        <a:spcBef>
                          <a:spcPct val="20000"/>
                        </a:spcBef>
                        <a:defRPr sz="1800" kern="1200">
                          <a:solidFill>
                            <a:schemeClr val="tx1"/>
                          </a:solidFill>
                          <a:latin typeface="Tahoma" panose="020B0604030504040204" pitchFamily="34" charset="0"/>
                        </a:defRPr>
                      </a:lvl4pPr>
                      <a:lvl5pPr marL="2057400" indent="-228600" algn="l" defTabSz="914400" rtl="0" eaLnBrk="0" latinLnBrk="0" hangingPunct="0">
                        <a:spcBef>
                          <a:spcPct val="20000"/>
                        </a:spcBef>
                        <a:buClr>
                          <a:schemeClr val="tx2"/>
                        </a:buClr>
                        <a:buSzPct val="55000"/>
                        <a:buFont typeface="Wingdings" panose="05000000000000000000" pitchFamily="2" charset="2"/>
                        <a:defRPr sz="1800" kern="1200">
                          <a:solidFill>
                            <a:schemeClr val="tx1"/>
                          </a:solidFill>
                          <a:latin typeface="Tahoma" panose="020B0604030504040204" pitchFamily="34" charset="0"/>
                        </a:defRPr>
                      </a:lvl5pPr>
                      <a:lvl6pPr marL="25146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6pPr>
                      <a:lvl7pPr marL="29718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7pPr>
                      <a:lvl8pPr marL="34290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8pPr>
                      <a:lvl9pPr marL="38862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sym typeface="Symbol" panose="05050102010706020507" pitchFamily="18" charset="2"/>
                        </a:rPr>
                        <a:t></a:t>
                      </a:r>
                      <a:r>
                        <a:rPr kumimoji="0" lang="ru-RU"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 10</a:t>
                      </a:r>
                      <a:r>
                        <a:rPr kumimoji="0" lang="ru-RU"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anose="05050102010706020507" pitchFamily="18" charset="2"/>
                        </a:rPr>
                        <a:t>12 </a:t>
                      </a:r>
                      <a:r>
                        <a:rPr kumimoji="0" lang="en-US" altLang="ru-RU" sz="1200" b="0" i="0" u="none" strike="noStrike" cap="none" normalizeH="0" baseline="0" dirty="0" err="1" smtClean="0">
                          <a:ln>
                            <a:noFill/>
                          </a:ln>
                          <a:solidFill>
                            <a:srgbClr val="002060"/>
                          </a:solidFill>
                          <a:effectLst/>
                          <a:latin typeface="Arial" panose="020B0604020202020204" pitchFamily="34" charset="0"/>
                          <a:cs typeface="Arial" panose="020B0604020202020204" pitchFamily="34" charset="0"/>
                          <a:sym typeface="Symbol" panose="05050102010706020507" pitchFamily="18" charset="2"/>
                        </a:rPr>
                        <a:t>pps</a:t>
                      </a:r>
                      <a:endParaRPr kumimoji="0" lang="ru-RU"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sym typeface="Symbol" panose="05050102010706020507" pitchFamily="18" charset="2"/>
                      </a:endParaRPr>
                    </a:p>
                  </a:txBody>
                  <a:tcPr marL="68580" marR="68580"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r>
            </a:tbl>
          </a:graphicData>
        </a:graphic>
      </p:graphicFrame>
      <p:sp>
        <p:nvSpPr>
          <p:cNvPr id="6" name="Прямоугольник 5"/>
          <p:cNvSpPr/>
          <p:nvPr/>
        </p:nvSpPr>
        <p:spPr>
          <a:xfrm>
            <a:off x="134388" y="4440023"/>
            <a:ext cx="2557559" cy="523220"/>
          </a:xfrm>
          <a:prstGeom prst="rect">
            <a:avLst/>
          </a:prstGeom>
        </p:spPr>
        <p:txBody>
          <a:bodyPr wrap="square">
            <a:spAutoFit/>
          </a:bodyPr>
          <a:lstStyle/>
          <a:p>
            <a:pPr>
              <a:lnSpc>
                <a:spcPct val="100000"/>
              </a:lnSpc>
              <a:spcBef>
                <a:spcPts val="0"/>
              </a:spcBef>
              <a:buClr>
                <a:srgbClr val="FF3300"/>
              </a:buClr>
            </a:pPr>
            <a:r>
              <a:rPr lang="en-US" altLang="ru-RU" sz="1400" dirty="0">
                <a:solidFill>
                  <a:srgbClr val="000090"/>
                </a:solidFill>
                <a:latin typeface="Arial" panose="020B0604020202020204" pitchFamily="34" charset="0"/>
                <a:cs typeface="Arial" panose="020B0604020202020204" pitchFamily="34" charset="0"/>
              </a:rPr>
              <a:t>Commissioned:	1985</a:t>
            </a:r>
            <a:r>
              <a:rPr lang="ru-RU" sz="1400" dirty="0">
                <a:solidFill>
                  <a:srgbClr val="000090"/>
                </a:solidFill>
                <a:latin typeface="Arial" panose="020B0604020202020204" pitchFamily="34" charset="0"/>
                <a:cs typeface="Arial" panose="020B0604020202020204" pitchFamily="34" charset="0"/>
              </a:rPr>
              <a:t> </a:t>
            </a:r>
            <a:endParaRPr lang="en-US" altLang="ru-RU" sz="1400" dirty="0">
              <a:solidFill>
                <a:srgbClr val="000090"/>
              </a:solidFill>
              <a:latin typeface="Arial" panose="020B0604020202020204" pitchFamily="34" charset="0"/>
              <a:cs typeface="Arial" panose="020B0604020202020204" pitchFamily="34" charset="0"/>
            </a:endParaRPr>
          </a:p>
          <a:p>
            <a:pPr>
              <a:lnSpc>
                <a:spcPct val="100000"/>
              </a:lnSpc>
              <a:spcBef>
                <a:spcPts val="0"/>
              </a:spcBef>
              <a:buClr>
                <a:srgbClr val="FF3300"/>
              </a:buClr>
            </a:pPr>
            <a:r>
              <a:rPr lang="en-US" altLang="ru-RU" sz="1400" dirty="0">
                <a:solidFill>
                  <a:srgbClr val="000090"/>
                </a:solidFill>
                <a:latin typeface="Arial" panose="020B0604020202020204" pitchFamily="34" charset="0"/>
                <a:cs typeface="Arial" panose="020B0604020202020204" pitchFamily="34" charset="0"/>
              </a:rPr>
              <a:t>Reconstructed:	2002</a:t>
            </a:r>
          </a:p>
        </p:txBody>
      </p:sp>
      <p:sp>
        <p:nvSpPr>
          <p:cNvPr id="7" name="Прямоугольник 6"/>
          <p:cNvSpPr/>
          <p:nvPr/>
        </p:nvSpPr>
        <p:spPr>
          <a:xfrm>
            <a:off x="4724036" y="3897298"/>
            <a:ext cx="4419964" cy="1815882"/>
          </a:xfrm>
          <a:prstGeom prst="rect">
            <a:avLst/>
          </a:prstGeom>
        </p:spPr>
        <p:txBody>
          <a:bodyPr wrap="square">
            <a:spAutoFit/>
          </a:bodyPr>
          <a:lstStyle/>
          <a:p>
            <a:pPr algn="ctr"/>
            <a:r>
              <a:rPr lang="en-US" altLang="ru-RU" sz="1600" dirty="0" smtClean="0">
                <a:solidFill>
                  <a:srgbClr val="C00000"/>
                </a:solidFill>
                <a:latin typeface="Arial" panose="020B0604020202020204" pitchFamily="34" charset="0"/>
                <a:cs typeface="Arial" panose="020B0604020202020204" pitchFamily="34" charset="0"/>
              </a:rPr>
              <a:t>Applications:</a:t>
            </a:r>
          </a:p>
          <a:p>
            <a:pPr algn="ctr"/>
            <a:endParaRPr lang="en-US" altLang="ru-RU" sz="1600" dirty="0" smtClean="0">
              <a:solidFill>
                <a:srgbClr val="00009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ru-RU" sz="1600" dirty="0" smtClean="0">
                <a:solidFill>
                  <a:srgbClr val="000090"/>
                </a:solidFill>
                <a:latin typeface="Symbol" panose="05050102010706020507" pitchFamily="18" charset="2"/>
                <a:cs typeface="Arial" panose="020B0604020202020204" pitchFamily="34" charset="0"/>
              </a:rPr>
              <a:t>g</a:t>
            </a:r>
            <a:r>
              <a:rPr lang="en-US" altLang="ru-RU" sz="1600" dirty="0" smtClean="0">
                <a:solidFill>
                  <a:srgbClr val="000090"/>
                </a:solidFill>
                <a:latin typeface="Arial" panose="020B0604020202020204" pitchFamily="34" charset="0"/>
                <a:cs typeface="Arial" panose="020B0604020202020204" pitchFamily="34" charset="0"/>
              </a:rPr>
              <a:t>-activation analysis</a:t>
            </a:r>
          </a:p>
          <a:p>
            <a:pPr marL="285750" indent="-285750">
              <a:buFont typeface="Arial" panose="020B0604020202020204" pitchFamily="34" charset="0"/>
              <a:buChar char="•"/>
            </a:pPr>
            <a:r>
              <a:rPr lang="en-US" altLang="ru-RU" sz="1600" dirty="0" smtClean="0">
                <a:solidFill>
                  <a:srgbClr val="000090"/>
                </a:solidFill>
                <a:latin typeface="Arial" panose="020B0604020202020204" pitchFamily="34" charset="0"/>
                <a:cs typeface="Arial" panose="020B0604020202020204" pitchFamily="34" charset="0"/>
              </a:rPr>
              <a:t>neutron activation analysis</a:t>
            </a:r>
            <a:endParaRPr lang="en-US" altLang="ru-RU" sz="1600" dirty="0">
              <a:solidFill>
                <a:srgbClr val="00009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ru-RU" sz="1600" dirty="0">
                <a:solidFill>
                  <a:srgbClr val="000090"/>
                </a:solidFill>
                <a:latin typeface="Arial" panose="020B0604020202020204" pitchFamily="34" charset="0"/>
                <a:cs typeface="Arial" panose="020B0604020202020204" pitchFamily="34" charset="0"/>
              </a:rPr>
              <a:t>isotope production</a:t>
            </a:r>
            <a:r>
              <a:rPr lang="ru-RU" altLang="ru-RU" sz="1600" dirty="0">
                <a:solidFill>
                  <a:srgbClr val="000090"/>
                </a:solidFill>
                <a:latin typeface="Arial" panose="020B0604020202020204" pitchFamily="34" charset="0"/>
                <a:cs typeface="Arial" panose="020B0604020202020204" pitchFamily="34" charset="0"/>
              </a:rPr>
              <a:t> </a:t>
            </a:r>
            <a:r>
              <a:rPr lang="en-US" altLang="ru-RU" sz="1600" dirty="0" smtClean="0">
                <a:solidFill>
                  <a:srgbClr val="000090"/>
                </a:solidFill>
                <a:latin typeface="Arial" panose="020B0604020202020204" pitchFamily="34" charset="0"/>
                <a:cs typeface="Arial" panose="020B0604020202020204" pitchFamily="34" charset="0"/>
              </a:rPr>
              <a:t>for analytical purposes</a:t>
            </a:r>
          </a:p>
          <a:p>
            <a:pPr marL="285750" indent="-285750">
              <a:buFont typeface="Arial" panose="020B0604020202020204" pitchFamily="34" charset="0"/>
              <a:buChar char="•"/>
            </a:pPr>
            <a:r>
              <a:rPr lang="en-US" altLang="ru-RU" sz="1600" dirty="0" smtClean="0">
                <a:solidFill>
                  <a:srgbClr val="000090"/>
                </a:solidFill>
                <a:latin typeface="Arial" panose="020B0604020202020204" pitchFamily="34" charset="0"/>
                <a:cs typeface="Arial" panose="020B0604020202020204" pitchFamily="34" charset="0"/>
              </a:rPr>
              <a:t>study of nuclear reaction induced by </a:t>
            </a:r>
            <a:r>
              <a:rPr lang="en-US" altLang="ru-RU" sz="1600" dirty="0" smtClean="0">
                <a:solidFill>
                  <a:srgbClr val="000090"/>
                </a:solidFill>
                <a:latin typeface="Symbol" panose="05050102010706020507" pitchFamily="18" charset="2"/>
                <a:cs typeface="Arial" panose="020B0604020202020204" pitchFamily="34" charset="0"/>
              </a:rPr>
              <a:t>g</a:t>
            </a:r>
            <a:r>
              <a:rPr lang="en-US" altLang="ru-RU" sz="1600" dirty="0" smtClean="0">
                <a:solidFill>
                  <a:srgbClr val="000090"/>
                </a:solidFill>
                <a:latin typeface="Arial" panose="020B0604020202020204" pitchFamily="34" charset="0"/>
                <a:cs typeface="Arial" panose="020B0604020202020204" pitchFamily="34" charset="0"/>
              </a:rPr>
              <a:t>-quanta</a:t>
            </a:r>
            <a:endParaRPr lang="en-US" altLang="ru-RU" sz="1600" dirty="0">
              <a:solidFill>
                <a:srgbClr val="000090"/>
              </a:solidFill>
              <a:latin typeface="Arial" panose="020B0604020202020204" pitchFamily="34" charset="0"/>
              <a:cs typeface="Arial" panose="020B0604020202020204" pitchFamily="34" charset="0"/>
            </a:endParaRPr>
          </a:p>
        </p:txBody>
      </p:sp>
      <p:cxnSp>
        <p:nvCxnSpPr>
          <p:cNvPr id="17" name="Прямая соединительная линия 16"/>
          <p:cNvCxnSpPr/>
          <p:nvPr/>
        </p:nvCxnSpPr>
        <p:spPr>
          <a:xfrm>
            <a:off x="4617176" y="32951"/>
            <a:ext cx="0" cy="6825049"/>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18" name="Picture 5" descr="fractal-4"/>
          <p:cNvPicPr>
            <a:picLocks noChangeAspect="1" noChangeArrowheads="1"/>
          </p:cNvPicPr>
          <p:nvPr/>
        </p:nvPicPr>
        <p:blipFill>
          <a:blip r:embed="rId3"/>
          <a:srcRect/>
          <a:stretch>
            <a:fillRect/>
          </a:stretch>
        </p:blipFill>
        <p:spPr bwMode="auto">
          <a:xfrm>
            <a:off x="2919327" y="5445224"/>
            <a:ext cx="1237207" cy="1327592"/>
          </a:xfrm>
          <a:prstGeom prst="rect">
            <a:avLst/>
          </a:prstGeom>
          <a:noFill/>
          <a:ln w="9525">
            <a:noFill/>
            <a:miter lim="800000"/>
            <a:headEnd/>
            <a:tailEnd/>
          </a:ln>
        </p:spPr>
      </p:pic>
      <p:pic>
        <p:nvPicPr>
          <p:cNvPr id="14" name="Picture 4" descr="CH031003"/>
          <p:cNvPicPr>
            <a:picLocks noChangeArrowheads="1"/>
          </p:cNvPicPr>
          <p:nvPr/>
        </p:nvPicPr>
        <p:blipFill>
          <a:blip r:embed="rId4"/>
          <a:srcRect/>
          <a:stretch>
            <a:fillRect/>
          </a:stretch>
        </p:blipFill>
        <p:spPr bwMode="auto">
          <a:xfrm>
            <a:off x="3236539" y="4411649"/>
            <a:ext cx="1273678" cy="1249599"/>
          </a:xfrm>
          <a:prstGeom prst="rect">
            <a:avLst/>
          </a:prstGeom>
          <a:noFill/>
          <a:ln w="9525">
            <a:noFill/>
            <a:miter lim="800000"/>
            <a:headEnd/>
            <a:tailEnd/>
          </a:ln>
        </p:spPr>
      </p:pic>
      <p:pic>
        <p:nvPicPr>
          <p:cNvPr id="16" name="Picture 2" descr="IMG_9396"/>
          <p:cNvPicPr>
            <a:picLocks noChangeAspect="1" noChangeArrowheads="1"/>
          </p:cNvPicPr>
          <p:nvPr/>
        </p:nvPicPr>
        <p:blipFill>
          <a:blip r:embed="rId5" cstate="email">
            <a:lum bright="10000" contrast="24000"/>
            <a:extLst>
              <a:ext uri="{28A0092B-C50C-407E-A947-70E740481C1C}">
                <a14:useLocalDpi xmlns:a14="http://schemas.microsoft.com/office/drawing/2010/main" val="0"/>
              </a:ext>
            </a:extLst>
          </a:blip>
          <a:srcRect/>
          <a:stretch>
            <a:fillRect/>
          </a:stretch>
        </p:blipFill>
        <p:spPr bwMode="auto">
          <a:xfrm>
            <a:off x="182226" y="980434"/>
            <a:ext cx="1806770" cy="2709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1" descr="IMG_001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724036" y="1000096"/>
            <a:ext cx="2039241" cy="2052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4812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6567" y="4078432"/>
            <a:ext cx="1599808" cy="1555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1067695" y="396815"/>
            <a:ext cx="2921793" cy="338554"/>
          </a:xfrm>
          <a:prstGeom prst="rect">
            <a:avLst/>
          </a:prstGeom>
        </p:spPr>
        <p:txBody>
          <a:bodyPr wrap="none">
            <a:spAutoFit/>
          </a:bodyPr>
          <a:lstStyle/>
          <a:p>
            <a:pPr>
              <a:buClr>
                <a:srgbClr val="FF3300"/>
              </a:buClr>
            </a:pPr>
            <a:r>
              <a:rPr lang="en-US" altLang="ru-RU" sz="1600" dirty="0" smtClean="0">
                <a:solidFill>
                  <a:srgbClr val="000090"/>
                </a:solidFill>
                <a:latin typeface="Arial" panose="020B0604020202020204" pitchFamily="34" charset="0"/>
                <a:cs typeface="Arial" panose="020B0604020202020204" pitchFamily="34" charset="0"/>
              </a:rPr>
              <a:t>Scanning electron microscopy</a:t>
            </a:r>
          </a:p>
        </p:txBody>
      </p:sp>
      <p:sp>
        <p:nvSpPr>
          <p:cNvPr id="19" name="Подзаголовок 2"/>
          <p:cNvSpPr txBox="1">
            <a:spLocks/>
          </p:cNvSpPr>
          <p:nvPr/>
        </p:nvSpPr>
        <p:spPr>
          <a:xfrm>
            <a:off x="79029" y="2502565"/>
            <a:ext cx="2088367" cy="829859"/>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altLang="ru-RU" sz="1200" b="1" dirty="0" smtClean="0">
                <a:solidFill>
                  <a:srgbClr val="000090"/>
                </a:solidFill>
                <a:latin typeface="Arial" panose="020B0604020202020204" pitchFamily="34" charset="0"/>
                <a:cs typeface="Arial" panose="020B0604020202020204" pitchFamily="34" charset="0"/>
              </a:rPr>
              <a:t>FESEM Hitachi SU8020</a:t>
            </a:r>
          </a:p>
          <a:p>
            <a:pPr marL="0" indent="0">
              <a:spcBef>
                <a:spcPts val="0"/>
              </a:spcBef>
              <a:buNone/>
            </a:pPr>
            <a:r>
              <a:rPr lang="en-US" altLang="ru-RU" sz="1200" dirty="0" smtClean="0">
                <a:solidFill>
                  <a:srgbClr val="000090"/>
                </a:solidFill>
                <a:latin typeface="Arial" panose="020B0604020202020204" pitchFamily="34" charset="0"/>
                <a:cs typeface="Arial" panose="020B0604020202020204" pitchFamily="34" charset="0"/>
              </a:rPr>
              <a:t>Resolution of 1 nm at 15 kV</a:t>
            </a:r>
          </a:p>
          <a:p>
            <a:pPr marL="0" indent="0">
              <a:spcBef>
                <a:spcPts val="0"/>
              </a:spcBef>
              <a:buNone/>
            </a:pPr>
            <a:r>
              <a:rPr lang="en-US" altLang="ru-RU" sz="1200" dirty="0" smtClean="0">
                <a:solidFill>
                  <a:srgbClr val="000090"/>
                </a:solidFill>
                <a:latin typeface="Arial" panose="020B0604020202020204" pitchFamily="34" charset="0"/>
                <a:cs typeface="Arial" panose="020B0604020202020204" pitchFamily="34" charset="0"/>
              </a:rPr>
              <a:t>X-ray element microanalysis (EDS)</a:t>
            </a:r>
          </a:p>
          <a:p>
            <a:pPr marL="0" indent="0">
              <a:spcBef>
                <a:spcPts val="0"/>
              </a:spcBef>
              <a:buNone/>
            </a:pPr>
            <a:r>
              <a:rPr lang="en-US" altLang="ru-RU" sz="1200" dirty="0" smtClean="0">
                <a:solidFill>
                  <a:srgbClr val="000090"/>
                </a:solidFill>
                <a:latin typeface="Arial" panose="020B0604020202020204" pitchFamily="34" charset="0"/>
                <a:cs typeface="Arial" panose="020B0604020202020204" pitchFamily="34" charset="0"/>
              </a:rPr>
              <a:t>Deceleration mode  (500 eV)</a:t>
            </a:r>
            <a:endParaRPr lang="ru-RU" altLang="ru-RU" sz="1200" dirty="0" smtClean="0">
              <a:solidFill>
                <a:srgbClr val="000090"/>
              </a:solidFill>
              <a:latin typeface="Arial" panose="020B0604020202020204" pitchFamily="34" charset="0"/>
              <a:cs typeface="Arial" panose="020B0604020202020204" pitchFamily="34" charset="0"/>
            </a:endParaRPr>
          </a:p>
        </p:txBody>
      </p:sp>
      <p:sp>
        <p:nvSpPr>
          <p:cNvPr id="21" name="Прямоугольник 7"/>
          <p:cNvSpPr>
            <a:spLocks noChangeArrowheads="1"/>
          </p:cNvSpPr>
          <p:nvPr/>
        </p:nvSpPr>
        <p:spPr bwMode="auto">
          <a:xfrm>
            <a:off x="2358400" y="2491595"/>
            <a:ext cx="2534092" cy="830997"/>
          </a:xfrm>
          <a:prstGeom prst="rect">
            <a:avLst/>
          </a:prstGeom>
          <a:solidFill>
            <a:schemeClr val="bg1"/>
          </a:solidFill>
          <a:ln>
            <a:noFill/>
          </a:ln>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200" b="1" dirty="0" smtClean="0">
                <a:solidFill>
                  <a:srgbClr val="000090"/>
                </a:solidFill>
                <a:latin typeface="Arial" panose="020B0604020202020204" pitchFamily="34" charset="0"/>
                <a:cs typeface="Arial" panose="020B0604020202020204" pitchFamily="34" charset="0"/>
              </a:rPr>
              <a:t>SEM Hitachi </a:t>
            </a:r>
            <a:r>
              <a:rPr lang="en-US" altLang="ru-RU" sz="1200" b="1" dirty="0">
                <a:solidFill>
                  <a:srgbClr val="000090"/>
                </a:solidFill>
                <a:latin typeface="Arial" panose="020B0604020202020204" pitchFamily="34" charset="0"/>
                <a:cs typeface="Arial" panose="020B0604020202020204" pitchFamily="34" charset="0"/>
              </a:rPr>
              <a:t>S</a:t>
            </a:r>
            <a:r>
              <a:rPr lang="ru-RU" altLang="ru-RU" sz="1200" b="1" dirty="0">
                <a:solidFill>
                  <a:srgbClr val="000090"/>
                </a:solidFill>
                <a:latin typeface="Arial" panose="020B0604020202020204" pitchFamily="34" charset="0"/>
                <a:cs typeface="Arial" panose="020B0604020202020204" pitchFamily="34" charset="0"/>
              </a:rPr>
              <a:t>340</a:t>
            </a:r>
            <a:r>
              <a:rPr lang="en-US" altLang="ru-RU" sz="1200" b="1" dirty="0" smtClean="0">
                <a:solidFill>
                  <a:srgbClr val="000090"/>
                </a:solidFill>
                <a:latin typeface="Arial" panose="020B0604020202020204" pitchFamily="34" charset="0"/>
                <a:cs typeface="Arial" panose="020B0604020202020204" pitchFamily="34" charset="0"/>
              </a:rPr>
              <a:t>0N</a:t>
            </a:r>
          </a:p>
          <a:p>
            <a:pPr eaLnBrk="1" hangingPunct="1">
              <a:spcBef>
                <a:spcPct val="0"/>
              </a:spcBef>
              <a:buFontTx/>
              <a:buNone/>
            </a:pPr>
            <a:r>
              <a:rPr lang="en-US" altLang="ru-RU" sz="1200" dirty="0" smtClean="0">
                <a:solidFill>
                  <a:srgbClr val="000090"/>
                </a:solidFill>
                <a:latin typeface="Arial" panose="020B0604020202020204" pitchFamily="34" charset="0"/>
                <a:cs typeface="Arial" panose="020B0604020202020204" pitchFamily="34" charset="0"/>
              </a:rPr>
              <a:t>Resolution of 1 nm at 15 kV</a:t>
            </a:r>
          </a:p>
          <a:p>
            <a:pPr eaLnBrk="1" hangingPunct="1">
              <a:spcBef>
                <a:spcPct val="0"/>
              </a:spcBef>
              <a:buFontTx/>
              <a:buNone/>
            </a:pPr>
            <a:r>
              <a:rPr lang="en-US" altLang="ru-RU" sz="1200" dirty="0" smtClean="0">
                <a:solidFill>
                  <a:srgbClr val="000090"/>
                </a:solidFill>
                <a:latin typeface="Arial" panose="020B0604020202020204" pitchFamily="34" charset="0"/>
                <a:cs typeface="Arial" panose="020B0604020202020204" pitchFamily="34" charset="0"/>
              </a:rPr>
              <a:t>EDS, WDS</a:t>
            </a:r>
          </a:p>
          <a:p>
            <a:pPr eaLnBrk="1" hangingPunct="1">
              <a:spcBef>
                <a:spcPct val="0"/>
              </a:spcBef>
              <a:buFontTx/>
              <a:buNone/>
            </a:pPr>
            <a:r>
              <a:rPr lang="en-US" altLang="ru-RU" sz="1200" dirty="0" smtClean="0">
                <a:solidFill>
                  <a:srgbClr val="000090"/>
                </a:solidFill>
                <a:latin typeface="Arial" panose="020B0604020202020204" pitchFamily="34" charset="0"/>
                <a:cs typeface="Arial" panose="020B0604020202020204" pitchFamily="34" charset="0"/>
              </a:rPr>
              <a:t>Electron backscattering  diffraction</a:t>
            </a:r>
            <a:endParaRPr lang="ru-RU" altLang="ru-RU" sz="1200" dirty="0">
              <a:solidFill>
                <a:srgbClr val="000090"/>
              </a:solidFill>
              <a:latin typeface="Arial" panose="020B0604020202020204" pitchFamily="34" charset="0"/>
              <a:cs typeface="Arial" panose="020B0604020202020204" pitchFamily="34" charset="0"/>
            </a:endParaRPr>
          </a:p>
        </p:txBody>
      </p:sp>
      <p:sp>
        <p:nvSpPr>
          <p:cNvPr id="3" name="Прямоугольник 2"/>
          <p:cNvSpPr/>
          <p:nvPr/>
        </p:nvSpPr>
        <p:spPr>
          <a:xfrm>
            <a:off x="66769" y="3643863"/>
            <a:ext cx="1912820" cy="523220"/>
          </a:xfrm>
          <a:prstGeom prst="rect">
            <a:avLst/>
          </a:prstGeom>
        </p:spPr>
        <p:txBody>
          <a:bodyPr wrap="square">
            <a:spAutoFit/>
          </a:bodyPr>
          <a:lstStyle/>
          <a:p>
            <a:pPr algn="ctr">
              <a:spcBef>
                <a:spcPct val="0"/>
              </a:spcBef>
            </a:pPr>
            <a:r>
              <a:rPr lang="en-US" altLang="ru-RU" sz="1400" dirty="0" smtClean="0">
                <a:solidFill>
                  <a:srgbClr val="C00000"/>
                </a:solidFill>
                <a:latin typeface="Arial" panose="020B0604020202020204" pitchFamily="34" charset="0"/>
              </a:rPr>
              <a:t>X-ray photoelectron spectroscopy</a:t>
            </a:r>
            <a:r>
              <a:rPr lang="ru-RU" altLang="ru-RU" sz="1400" dirty="0" smtClean="0">
                <a:solidFill>
                  <a:srgbClr val="C00000"/>
                </a:solidFill>
                <a:latin typeface="Arial" panose="020B0604020202020204" pitchFamily="34" charset="0"/>
              </a:rPr>
              <a:t> </a:t>
            </a:r>
            <a:r>
              <a:rPr lang="en-US" altLang="ru-RU" sz="1400" dirty="0">
                <a:solidFill>
                  <a:srgbClr val="C00000"/>
                </a:solidFill>
                <a:latin typeface="Arial" panose="020B0604020202020204" pitchFamily="34" charset="0"/>
              </a:rPr>
              <a:t>K-Alpha</a:t>
            </a:r>
          </a:p>
        </p:txBody>
      </p:sp>
      <p:sp>
        <p:nvSpPr>
          <p:cNvPr id="16" name="Подзаголовок 2"/>
          <p:cNvSpPr txBox="1">
            <a:spLocks/>
          </p:cNvSpPr>
          <p:nvPr/>
        </p:nvSpPr>
        <p:spPr>
          <a:xfrm>
            <a:off x="204146" y="5715119"/>
            <a:ext cx="1923446" cy="462208"/>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altLang="ru-RU" sz="1200" dirty="0" smtClean="0">
                <a:solidFill>
                  <a:srgbClr val="000090"/>
                </a:solidFill>
                <a:latin typeface="Arial" panose="020B0604020202020204" pitchFamily="34" charset="0"/>
                <a:cs typeface="Arial" panose="020B0604020202020204" pitchFamily="34" charset="0"/>
              </a:rPr>
              <a:t>Chemical analysis of thin layers and surfaces</a:t>
            </a:r>
            <a:endParaRPr lang="ru-RU" altLang="ru-RU" sz="1200" dirty="0" smtClean="0">
              <a:solidFill>
                <a:srgbClr val="000090"/>
              </a:solidFill>
              <a:latin typeface="Arial" panose="020B0604020202020204" pitchFamily="34" charset="0"/>
              <a:cs typeface="Arial" panose="020B0604020202020204" pitchFamily="34" charset="0"/>
            </a:endParaRPr>
          </a:p>
        </p:txBody>
      </p:sp>
      <p:sp>
        <p:nvSpPr>
          <p:cNvPr id="4" name="Прямоугольник 3"/>
          <p:cNvSpPr/>
          <p:nvPr/>
        </p:nvSpPr>
        <p:spPr>
          <a:xfrm>
            <a:off x="2380721" y="3429000"/>
            <a:ext cx="2223517" cy="954107"/>
          </a:xfrm>
          <a:prstGeom prst="rect">
            <a:avLst/>
          </a:prstGeom>
        </p:spPr>
        <p:txBody>
          <a:bodyPr wrap="square">
            <a:spAutoFit/>
          </a:bodyPr>
          <a:lstStyle/>
          <a:p>
            <a:pPr algn="ctr">
              <a:spcBef>
                <a:spcPct val="0"/>
              </a:spcBef>
            </a:pPr>
            <a:r>
              <a:rPr lang="en-US" altLang="en-US" sz="1400" dirty="0">
                <a:solidFill>
                  <a:srgbClr val="C00000"/>
                </a:solidFill>
                <a:latin typeface="Arial" panose="020B0604020202020204" pitchFamily="34" charset="0"/>
                <a:cs typeface="Arial" panose="020B0604020202020204" pitchFamily="34" charset="0"/>
              </a:rPr>
              <a:t>NTEGRA Spectra – Atomic force microscopy (AFM)/ Confocal Raman &amp; Fluorescence</a:t>
            </a:r>
            <a:r>
              <a:rPr lang="en-US" altLang="en-US" sz="1400" b="1" dirty="0">
                <a:solidFill>
                  <a:srgbClr val="C00000"/>
                </a:solidFill>
                <a:latin typeface="Arial" panose="020B0604020202020204" pitchFamily="34" charset="0"/>
                <a:cs typeface="Arial" panose="020B0604020202020204" pitchFamily="34" charset="0"/>
              </a:rPr>
              <a:t> </a:t>
            </a:r>
            <a:endParaRPr lang="ru-RU" altLang="ru-RU" sz="1400" dirty="0">
              <a:solidFill>
                <a:srgbClr val="C00000"/>
              </a:solidFill>
              <a:latin typeface="Arial" panose="020B0604020202020204" pitchFamily="34" charset="0"/>
            </a:endParaRPr>
          </a:p>
        </p:txBody>
      </p:sp>
      <p:sp>
        <p:nvSpPr>
          <p:cNvPr id="6" name="TextBox 5"/>
          <p:cNvSpPr txBox="1"/>
          <p:nvPr/>
        </p:nvSpPr>
        <p:spPr>
          <a:xfrm>
            <a:off x="2404769" y="5679251"/>
            <a:ext cx="2450426" cy="1015663"/>
          </a:xfrm>
          <a:prstGeom prst="rect">
            <a:avLst/>
          </a:prstGeom>
          <a:solidFill>
            <a:schemeClr val="bg1"/>
          </a:solidFill>
        </p:spPr>
        <p:txBody>
          <a:bodyPr wrap="square" rtlCol="0">
            <a:spAutoFit/>
          </a:bodyPr>
          <a:lstStyle/>
          <a:p>
            <a:pPr>
              <a:spcBef>
                <a:spcPts val="600"/>
              </a:spcBef>
            </a:pPr>
            <a:r>
              <a:rPr lang="en-US" altLang="ru-RU" sz="1200" dirty="0">
                <a:solidFill>
                  <a:srgbClr val="000090"/>
                </a:solidFill>
                <a:latin typeface="Arial" panose="020B0604020202020204" pitchFamily="34" charset="0"/>
                <a:cs typeface="Arial" panose="020B0604020202020204" pitchFamily="34" charset="0"/>
              </a:rPr>
              <a:t>Studies of nanostructures induced by single ion impact on the surface of </a:t>
            </a:r>
            <a:r>
              <a:rPr lang="en-US" altLang="ru-RU" sz="1200" dirty="0" smtClean="0">
                <a:solidFill>
                  <a:srgbClr val="000090"/>
                </a:solidFill>
                <a:latin typeface="Arial" panose="020B0604020202020204" pitchFamily="34" charset="0"/>
                <a:cs typeface="Arial" panose="020B0604020202020204" pitchFamily="34" charset="0"/>
              </a:rPr>
              <a:t>solids; depth-resolved </a:t>
            </a:r>
            <a:r>
              <a:rPr lang="en-US" altLang="ru-RU" sz="1200" dirty="0">
                <a:solidFill>
                  <a:srgbClr val="000090"/>
                </a:solidFill>
                <a:latin typeface="Arial" panose="020B0604020202020204" pitchFamily="34" charset="0"/>
                <a:cs typeface="Arial" panose="020B0604020202020204" pitchFamily="34" charset="0"/>
              </a:rPr>
              <a:t>Raman and photoluminescence </a:t>
            </a:r>
            <a:r>
              <a:rPr lang="en-US" altLang="ru-RU" sz="1200" dirty="0" smtClean="0">
                <a:solidFill>
                  <a:srgbClr val="000090"/>
                </a:solidFill>
                <a:latin typeface="Arial" panose="020B0604020202020204" pitchFamily="34" charset="0"/>
                <a:cs typeface="Arial" panose="020B0604020202020204" pitchFamily="34" charset="0"/>
              </a:rPr>
              <a:t>spectra</a:t>
            </a:r>
            <a:endParaRPr lang="en-US" altLang="ru-RU" sz="1200" dirty="0">
              <a:solidFill>
                <a:srgbClr val="000090"/>
              </a:solidFill>
              <a:latin typeface="Arial" panose="020B0604020202020204" pitchFamily="34" charset="0"/>
              <a:cs typeface="Arial" panose="020B0604020202020204" pitchFamily="34" charset="0"/>
            </a:endParaRPr>
          </a:p>
        </p:txBody>
      </p:sp>
      <p:sp>
        <p:nvSpPr>
          <p:cNvPr id="7" name="TextBox 6"/>
          <p:cNvSpPr txBox="1"/>
          <p:nvPr/>
        </p:nvSpPr>
        <p:spPr>
          <a:xfrm>
            <a:off x="5076056" y="288077"/>
            <a:ext cx="4067943" cy="800219"/>
          </a:xfrm>
          <a:prstGeom prst="rect">
            <a:avLst/>
          </a:prstGeom>
          <a:noFill/>
        </p:spPr>
        <p:txBody>
          <a:bodyPr wrap="square" rtlCol="0">
            <a:spAutoFit/>
          </a:bodyPr>
          <a:lstStyle/>
          <a:p>
            <a:r>
              <a:rPr lang="en-US" dirty="0" smtClean="0">
                <a:solidFill>
                  <a:srgbClr val="000090"/>
                </a:solidFill>
                <a:latin typeface="Arial" panose="020B0604020202020204" pitchFamily="34" charset="0"/>
                <a:cs typeface="Arial" panose="020B0604020202020204" pitchFamily="34" charset="0"/>
              </a:rPr>
              <a:t>Multi-functional chemical laboratory</a:t>
            </a:r>
          </a:p>
          <a:p>
            <a:r>
              <a:rPr lang="en-US" sz="1400" dirty="0" smtClean="0">
                <a:solidFill>
                  <a:srgbClr val="000090"/>
                </a:solidFill>
                <a:latin typeface="Arial" panose="020B0604020202020204" pitchFamily="34" charset="0"/>
                <a:cs typeface="Arial" panose="020B0604020202020204" pitchFamily="34" charset="0"/>
              </a:rPr>
              <a:t>(studies of heavy ion irradiation effects, modification of materials, polymers, membranes)</a:t>
            </a:r>
            <a:endParaRPr lang="ru-RU" sz="1400" dirty="0">
              <a:solidFill>
                <a:srgbClr val="000090"/>
              </a:solidFill>
              <a:latin typeface="Arial" panose="020B0604020202020204" pitchFamily="34" charset="0"/>
              <a:cs typeface="Arial" panose="020B0604020202020204" pitchFamily="34" charset="0"/>
            </a:endParaRPr>
          </a:p>
        </p:txBody>
      </p:sp>
      <p:sp>
        <p:nvSpPr>
          <p:cNvPr id="8" name="TextBox 7"/>
          <p:cNvSpPr txBox="1"/>
          <p:nvPr/>
        </p:nvSpPr>
        <p:spPr>
          <a:xfrm>
            <a:off x="5304190" y="3913892"/>
            <a:ext cx="1751226" cy="523220"/>
          </a:xfrm>
          <a:prstGeom prst="rect">
            <a:avLst/>
          </a:prstGeom>
          <a:noFill/>
        </p:spPr>
        <p:txBody>
          <a:bodyPr wrap="none" rtlCol="0">
            <a:spAutoFit/>
          </a:bodyPr>
          <a:lstStyle/>
          <a:p>
            <a:pPr algn="ctr"/>
            <a:r>
              <a:rPr lang="en-US" sz="1400" dirty="0" smtClean="0">
                <a:solidFill>
                  <a:srgbClr val="C00000"/>
                </a:solidFill>
                <a:latin typeface="Arial" panose="020B0604020202020204" pitchFamily="34" charset="0"/>
                <a:cs typeface="Arial" panose="020B0604020202020204" pitchFamily="34" charset="0"/>
              </a:rPr>
              <a:t>Capillary </a:t>
            </a:r>
            <a:r>
              <a:rPr lang="en-US" sz="1400" dirty="0" err="1" smtClean="0">
                <a:solidFill>
                  <a:srgbClr val="C00000"/>
                </a:solidFill>
                <a:latin typeface="Arial" panose="020B0604020202020204" pitchFamily="34" charset="0"/>
                <a:cs typeface="Arial" panose="020B0604020202020204" pitchFamily="34" charset="0"/>
              </a:rPr>
              <a:t>porometer</a:t>
            </a:r>
            <a:endParaRPr lang="ru-RU" sz="1400" dirty="0" smtClean="0">
              <a:solidFill>
                <a:srgbClr val="C00000"/>
              </a:solidFill>
              <a:latin typeface="Arial" panose="020B0604020202020204" pitchFamily="34" charset="0"/>
              <a:cs typeface="Arial" panose="020B0604020202020204" pitchFamily="34" charset="0"/>
            </a:endParaRPr>
          </a:p>
          <a:p>
            <a:pPr algn="ctr"/>
            <a:r>
              <a:rPr lang="en-US" sz="1400" dirty="0" err="1" smtClean="0">
                <a:solidFill>
                  <a:srgbClr val="C00000"/>
                </a:solidFill>
                <a:latin typeface="Arial" panose="020B0604020202020204" pitchFamily="34" charset="0"/>
                <a:cs typeface="Arial" panose="020B0604020202020204" pitchFamily="34" charset="0"/>
              </a:rPr>
              <a:t>Porolux</a:t>
            </a:r>
            <a:endParaRPr lang="ru-RU" sz="1400" dirty="0">
              <a:solidFill>
                <a:srgbClr val="C00000"/>
              </a:solidFill>
              <a:latin typeface="Arial" panose="020B0604020202020204" pitchFamily="34" charset="0"/>
              <a:cs typeface="Arial" panose="020B0604020202020204" pitchFamily="34" charset="0"/>
            </a:endParaRPr>
          </a:p>
        </p:txBody>
      </p:sp>
      <p:sp>
        <p:nvSpPr>
          <p:cNvPr id="24" name="TextBox 23"/>
          <p:cNvSpPr txBox="1"/>
          <p:nvPr/>
        </p:nvSpPr>
        <p:spPr>
          <a:xfrm>
            <a:off x="5205636" y="5870756"/>
            <a:ext cx="1890490" cy="830997"/>
          </a:xfrm>
          <a:prstGeom prst="rect">
            <a:avLst/>
          </a:prstGeom>
          <a:solidFill>
            <a:schemeClr val="bg1"/>
          </a:solidFill>
        </p:spPr>
        <p:txBody>
          <a:bodyPr wrap="square" rtlCol="0">
            <a:spAutoFit/>
          </a:bodyPr>
          <a:lstStyle/>
          <a:p>
            <a:pPr>
              <a:spcBef>
                <a:spcPts val="600"/>
              </a:spcBef>
            </a:pPr>
            <a:r>
              <a:rPr lang="en-US" altLang="ru-RU" sz="1200" dirty="0" smtClean="0">
                <a:solidFill>
                  <a:srgbClr val="000090"/>
                </a:solidFill>
                <a:latin typeface="Arial" panose="020B0604020202020204" pitchFamily="34" charset="0"/>
                <a:cs typeface="Arial" panose="020B0604020202020204" pitchFamily="34" charset="0"/>
              </a:rPr>
              <a:t>Precise characterization of ultra- and microfiltration membranes</a:t>
            </a:r>
            <a:endParaRPr lang="en-US" altLang="ru-RU" sz="1200" dirty="0">
              <a:solidFill>
                <a:srgbClr val="000090"/>
              </a:solidFill>
              <a:latin typeface="Arial" panose="020B0604020202020204" pitchFamily="34" charset="0"/>
              <a:cs typeface="Arial" panose="020B0604020202020204" pitchFamily="34" charset="0"/>
            </a:endParaRPr>
          </a:p>
        </p:txBody>
      </p:sp>
      <p:sp>
        <p:nvSpPr>
          <p:cNvPr id="28" name="TextBox 27"/>
          <p:cNvSpPr txBox="1"/>
          <p:nvPr/>
        </p:nvSpPr>
        <p:spPr>
          <a:xfrm>
            <a:off x="7261892" y="3949793"/>
            <a:ext cx="1641558" cy="523220"/>
          </a:xfrm>
          <a:prstGeom prst="rect">
            <a:avLst/>
          </a:prstGeom>
          <a:noFill/>
        </p:spPr>
        <p:txBody>
          <a:bodyPr wrap="none" rtlCol="0">
            <a:spAutoFit/>
          </a:bodyPr>
          <a:lstStyle/>
          <a:p>
            <a:pPr algn="ctr"/>
            <a:r>
              <a:rPr lang="en-US" sz="1400" dirty="0" smtClean="0">
                <a:solidFill>
                  <a:srgbClr val="C00000"/>
                </a:solidFill>
                <a:latin typeface="Arial" panose="020B0604020202020204" pitchFamily="34" charset="0"/>
                <a:cs typeface="Arial" panose="020B0604020202020204" pitchFamily="34" charset="0"/>
              </a:rPr>
              <a:t>KRUESS DSA100</a:t>
            </a:r>
          </a:p>
          <a:p>
            <a:pPr algn="ctr"/>
            <a:r>
              <a:rPr lang="en-US" sz="1400" dirty="0" smtClean="0">
                <a:solidFill>
                  <a:srgbClr val="C00000"/>
                </a:solidFill>
                <a:latin typeface="Arial" panose="020B0604020202020204" pitchFamily="34" charset="0"/>
                <a:cs typeface="Arial" panose="020B0604020202020204" pitchFamily="34" charset="0"/>
              </a:rPr>
              <a:t>system </a:t>
            </a:r>
            <a:endParaRPr lang="ru-RU" sz="1400" dirty="0">
              <a:solidFill>
                <a:srgbClr val="C00000"/>
              </a:solidFill>
              <a:latin typeface="Arial" panose="020B0604020202020204" pitchFamily="34" charset="0"/>
              <a:cs typeface="Arial" panose="020B0604020202020204" pitchFamily="34" charset="0"/>
            </a:endParaRPr>
          </a:p>
        </p:txBody>
      </p:sp>
      <p:sp>
        <p:nvSpPr>
          <p:cNvPr id="9" name="TextBox 8"/>
          <p:cNvSpPr txBox="1"/>
          <p:nvPr/>
        </p:nvSpPr>
        <p:spPr>
          <a:xfrm>
            <a:off x="7261892" y="5900949"/>
            <a:ext cx="1781570" cy="646331"/>
          </a:xfrm>
          <a:prstGeom prst="rect">
            <a:avLst/>
          </a:prstGeom>
          <a:solidFill>
            <a:schemeClr val="bg1"/>
          </a:solidFill>
        </p:spPr>
        <p:txBody>
          <a:bodyPr wrap="square" rtlCol="0">
            <a:spAutoFit/>
          </a:bodyPr>
          <a:lstStyle/>
          <a:p>
            <a:r>
              <a:rPr lang="en-US" sz="1200" dirty="0" smtClean="0">
                <a:solidFill>
                  <a:srgbClr val="000090"/>
                </a:solidFill>
                <a:latin typeface="Arial" panose="020B0604020202020204" pitchFamily="34" charset="0"/>
                <a:cs typeface="Arial" panose="020B0604020202020204" pitchFamily="34" charset="0"/>
              </a:rPr>
              <a:t>Investigations </a:t>
            </a:r>
            <a:r>
              <a:rPr lang="en-US" sz="1200" dirty="0">
                <a:solidFill>
                  <a:srgbClr val="000090"/>
                </a:solidFill>
                <a:latin typeface="Arial" panose="020B0604020202020204" pitchFamily="34" charset="0"/>
                <a:cs typeface="Arial" panose="020B0604020202020204" pitchFamily="34" charset="0"/>
              </a:rPr>
              <a:t>of static and dynamic wetting </a:t>
            </a:r>
            <a:r>
              <a:rPr lang="en-US" sz="1200" dirty="0" smtClean="0">
                <a:solidFill>
                  <a:srgbClr val="000090"/>
                </a:solidFill>
                <a:latin typeface="Arial" panose="020B0604020202020204" pitchFamily="34" charset="0"/>
                <a:cs typeface="Arial" panose="020B0604020202020204" pitchFamily="34" charset="0"/>
              </a:rPr>
              <a:t>phenomena</a:t>
            </a:r>
            <a:endParaRPr lang="ru-RU" sz="1200" dirty="0">
              <a:solidFill>
                <a:srgbClr val="000090"/>
              </a:solidFill>
              <a:latin typeface="Arial" panose="020B0604020202020204" pitchFamily="34" charset="0"/>
              <a:cs typeface="Arial" panose="020B0604020202020204" pitchFamily="34" charset="0"/>
            </a:endParaRPr>
          </a:p>
        </p:txBody>
      </p:sp>
      <p:sp>
        <p:nvSpPr>
          <p:cNvPr id="25" name="Text Box 2"/>
          <p:cNvSpPr txBox="1">
            <a:spLocks noChangeArrowheads="1"/>
          </p:cNvSpPr>
          <p:nvPr/>
        </p:nvSpPr>
        <p:spPr bwMode="auto">
          <a:xfrm>
            <a:off x="2470481" y="-19896"/>
            <a:ext cx="3078949" cy="523220"/>
          </a:xfrm>
          <a:prstGeom prst="rect">
            <a:avLst/>
          </a:prstGeom>
          <a:noFill/>
          <a:ln>
            <a:noFill/>
          </a:ln>
          <a:effectLs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spcBef>
                <a:spcPct val="50000"/>
              </a:spcBef>
              <a:defRPr/>
            </a:pPr>
            <a:r>
              <a:rPr lang="en-US" sz="2800" b="1" dirty="0" smtClean="0">
                <a:solidFill>
                  <a:srgbClr val="000090"/>
                </a:solidFill>
                <a:latin typeface="Arial" panose="020B0604020202020204" pitchFamily="34" charset="0"/>
                <a:cs typeface="Arial" panose="020B0604020202020204" pitchFamily="34" charset="0"/>
              </a:rPr>
              <a:t>NANOLAB</a:t>
            </a:r>
            <a:endParaRPr lang="en-US" sz="2800" b="1" dirty="0">
              <a:solidFill>
                <a:srgbClr val="000090"/>
              </a:solidFill>
              <a:latin typeface="Arial" panose="020B0604020202020204" pitchFamily="34" charset="0"/>
              <a:cs typeface="Arial" panose="020B0604020202020204" pitchFamily="34" charset="0"/>
            </a:endParaRPr>
          </a:p>
        </p:txBody>
      </p:sp>
      <p:pic>
        <p:nvPicPr>
          <p:cNvPr id="30" name="Picture 8"/>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8373" y="836712"/>
            <a:ext cx="1898643" cy="1493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Рисунок 3"/>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189934" y="860433"/>
            <a:ext cx="2613067" cy="146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Рисунок 32"/>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528591" y="4330077"/>
            <a:ext cx="1798957" cy="1349218"/>
          </a:xfrm>
          <a:prstGeom prst="rect">
            <a:avLst/>
          </a:prstGeom>
        </p:spPr>
      </p:pic>
      <p:pic>
        <p:nvPicPr>
          <p:cNvPr id="34" name="Рисунок 1"/>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165547" y="1049535"/>
            <a:ext cx="3861159" cy="2523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Рисунок 3"/>
          <p:cNvPicPr>
            <a:picLocks noChangeAspect="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5001587" y="4465183"/>
            <a:ext cx="2005937" cy="132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Рисунок 7"/>
          <p:cNvPicPr>
            <a:picLocks noChangeAspect="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7142602" y="4495793"/>
            <a:ext cx="1880139" cy="1296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76914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7504" y="1665552"/>
            <a:ext cx="5328592" cy="2682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Рисунок 5" descr="C:\Users\Hamlet\Desktop\IMG_20160702_151901 уз.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559991" y="4781462"/>
            <a:ext cx="6476505" cy="20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txBox="1">
            <a:spLocks/>
          </p:cNvSpPr>
          <p:nvPr/>
        </p:nvSpPr>
        <p:spPr>
          <a:xfrm>
            <a:off x="0" y="8552"/>
            <a:ext cx="9144000" cy="598294"/>
          </a:xfrm>
          <a:prstGeom prst="rect">
            <a:avLst/>
          </a:prstGeom>
          <a:noFill/>
        </p:spPr>
        <p:txBody>
          <a:bodyPr/>
          <a:lstStyle>
            <a:lvl1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a:lstStyle>
          <a:p>
            <a:r>
              <a:rPr lang="en-US" sz="2800" b="1" dirty="0" smtClean="0">
                <a:solidFill>
                  <a:srgbClr val="000090"/>
                </a:solidFill>
              </a:rPr>
              <a:t>Workshop for SC magnet fabrication&amp; certification</a:t>
            </a:r>
            <a:endParaRPr lang="en-US" sz="2800" b="1" dirty="0">
              <a:solidFill>
                <a:srgbClr val="000090"/>
              </a:solidFill>
            </a:endParaRPr>
          </a:p>
        </p:txBody>
      </p:sp>
      <p:sp>
        <p:nvSpPr>
          <p:cNvPr id="2" name="Rectangle 1"/>
          <p:cNvSpPr/>
          <p:nvPr/>
        </p:nvSpPr>
        <p:spPr>
          <a:xfrm>
            <a:off x="29483" y="693857"/>
            <a:ext cx="4110469" cy="1169551"/>
          </a:xfrm>
          <a:prstGeom prst="rect">
            <a:avLst/>
          </a:prstGeom>
        </p:spPr>
        <p:txBody>
          <a:bodyPr wrap="square">
            <a:spAutoFit/>
          </a:bodyPr>
          <a:lstStyle/>
          <a:p>
            <a:r>
              <a:rPr lang="en-US" sz="1400" dirty="0" smtClean="0">
                <a:solidFill>
                  <a:srgbClr val="000090"/>
                </a:solidFill>
              </a:rPr>
              <a:t>Special area for fabrication, tests and certification of SC magnets for </a:t>
            </a:r>
            <a:r>
              <a:rPr lang="en-US" sz="1400" b="1" dirty="0" smtClean="0">
                <a:solidFill>
                  <a:srgbClr val="000090"/>
                </a:solidFill>
              </a:rPr>
              <a:t>NICA Booster, Collider</a:t>
            </a:r>
            <a:r>
              <a:rPr lang="en-US" sz="1400" dirty="0" smtClean="0">
                <a:solidFill>
                  <a:srgbClr val="000090"/>
                </a:solidFill>
              </a:rPr>
              <a:t> and for the </a:t>
            </a:r>
            <a:r>
              <a:rPr lang="en-US" sz="1400" b="1" dirty="0" smtClean="0">
                <a:solidFill>
                  <a:srgbClr val="000090"/>
                </a:solidFill>
              </a:rPr>
              <a:t>FAIR</a:t>
            </a:r>
            <a:r>
              <a:rPr lang="en-US" sz="1400" dirty="0" smtClean="0">
                <a:solidFill>
                  <a:srgbClr val="000090"/>
                </a:solidFill>
              </a:rPr>
              <a:t> accelerator </a:t>
            </a:r>
            <a:r>
              <a:rPr lang="en-US" sz="1400" b="1" dirty="0" smtClean="0">
                <a:solidFill>
                  <a:srgbClr val="000090"/>
                </a:solidFill>
              </a:rPr>
              <a:t>SIS 100 </a:t>
            </a:r>
            <a:r>
              <a:rPr lang="en-US" sz="1400" dirty="0" smtClean="0">
                <a:solidFill>
                  <a:srgbClr val="000090"/>
                </a:solidFill>
              </a:rPr>
              <a:t>is in operation. </a:t>
            </a:r>
          </a:p>
          <a:p>
            <a:r>
              <a:rPr lang="en-US" sz="1400" dirty="0" smtClean="0">
                <a:solidFill>
                  <a:srgbClr val="000090"/>
                </a:solidFill>
              </a:rPr>
              <a:t>						</a:t>
            </a:r>
            <a:endParaRPr lang="en-US" sz="1400" dirty="0">
              <a:solidFill>
                <a:srgbClr val="000090"/>
              </a:solidFill>
            </a:endParaRPr>
          </a:p>
        </p:txBody>
      </p:sp>
      <p:pic>
        <p:nvPicPr>
          <p:cNvPr id="14340"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7129" y="4365104"/>
            <a:ext cx="3456759" cy="244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descr="maxresdefault.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559602" y="2780928"/>
            <a:ext cx="3456384" cy="1944216"/>
          </a:xfrm>
          <a:prstGeom prst="rect">
            <a:avLst/>
          </a:prstGeom>
        </p:spPr>
      </p:pic>
      <p:sp>
        <p:nvSpPr>
          <p:cNvPr id="10" name="TextBox 9"/>
          <p:cNvSpPr txBox="1">
            <a:spLocks noChangeArrowheads="1"/>
          </p:cNvSpPr>
          <p:nvPr/>
        </p:nvSpPr>
        <p:spPr bwMode="auto">
          <a:xfrm>
            <a:off x="5993090" y="1412776"/>
            <a:ext cx="2467342" cy="1384995"/>
          </a:xfrm>
          <a:prstGeom prst="rect">
            <a:avLst/>
          </a:prstGeom>
          <a:noFill/>
          <a:ln>
            <a:noFill/>
          </a:ln>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Georgia" panose="02040502050405020303" pitchFamily="18" charset="0"/>
                <a:ea typeface="MS PGothic" panose="020B0600070205080204" pitchFamily="34" charset="-128"/>
                <a:cs typeface="Georgia" panose="02040502050405020303" pitchFamily="18" charset="0"/>
              </a:defRPr>
            </a:lvl1pPr>
            <a:lvl2pPr marL="37931725" indent="-37474525" eaLnBrk="0" hangingPunct="0">
              <a:spcBef>
                <a:spcPct val="20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cs typeface="Georgia" panose="02040502050405020303"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cs typeface="Georgia" panose="02040502050405020303"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cs typeface="Georgia" panose="02040502050405020303"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cs typeface="Georgia" panose="02040502050405020303"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cs typeface="Georgia" panose="02040502050405020303"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cs typeface="Georgia" panose="02040502050405020303"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cs typeface="Georgia" panose="02040502050405020303"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cs typeface="Georgia" panose="02040502050405020303" pitchFamily="18" charset="0"/>
              </a:defRPr>
            </a:lvl9pPr>
          </a:lstStyle>
          <a:p>
            <a:pPr eaLnBrk="1" hangingPunct="1">
              <a:spcBef>
                <a:spcPct val="0"/>
              </a:spcBef>
              <a:buFontTx/>
              <a:buNone/>
              <a:defRPr/>
            </a:pPr>
            <a:r>
              <a:rPr lang="en-US" altLang="ru-RU" sz="1400" b="1" dirty="0" smtClean="0">
                <a:solidFill>
                  <a:srgbClr val="000090"/>
                </a:solidFill>
                <a:latin typeface="Arial" panose="020B0604020202020204" pitchFamily="34" charset="0"/>
              </a:rPr>
              <a:t>Workshop areas</a:t>
            </a:r>
            <a:r>
              <a:rPr lang="en-US" altLang="ru-RU" sz="1400" dirty="0" smtClean="0">
                <a:solidFill>
                  <a:srgbClr val="000090"/>
                </a:solidFill>
                <a:latin typeface="Arial" panose="020B0604020202020204" pitchFamily="34" charset="0"/>
              </a:rPr>
              <a:t>:</a:t>
            </a:r>
          </a:p>
          <a:p>
            <a:pPr marL="285750" indent="-285750" eaLnBrk="1" hangingPunct="1">
              <a:spcBef>
                <a:spcPct val="0"/>
              </a:spcBef>
              <a:buFontTx/>
              <a:buChar char="-"/>
              <a:defRPr/>
            </a:pPr>
            <a:r>
              <a:rPr lang="en-US" altLang="ru-RU" sz="1400" dirty="0" smtClean="0">
                <a:solidFill>
                  <a:srgbClr val="000090"/>
                </a:solidFill>
                <a:latin typeface="Arial" panose="020B0604020202020204" pitchFamily="34" charset="0"/>
              </a:rPr>
              <a:t>fabrication of SC coils;</a:t>
            </a:r>
          </a:p>
          <a:p>
            <a:pPr marL="285750" indent="-285750" eaLnBrk="1" hangingPunct="1">
              <a:spcBef>
                <a:spcPct val="0"/>
              </a:spcBef>
              <a:buFontTx/>
              <a:buChar char="-"/>
              <a:defRPr/>
            </a:pPr>
            <a:r>
              <a:rPr lang="en-US" altLang="ru-RU" sz="1400" dirty="0">
                <a:solidFill>
                  <a:srgbClr val="000090"/>
                </a:solidFill>
                <a:latin typeface="Arial" panose="020B0604020202020204" pitchFamily="34" charset="0"/>
              </a:rPr>
              <a:t>m</a:t>
            </a:r>
            <a:r>
              <a:rPr lang="en-US" altLang="ru-RU" sz="1400" dirty="0" smtClean="0">
                <a:solidFill>
                  <a:srgbClr val="000090"/>
                </a:solidFill>
                <a:latin typeface="Arial" panose="020B0604020202020204" pitchFamily="34" charset="0"/>
              </a:rPr>
              <a:t>echanical assembly;</a:t>
            </a:r>
          </a:p>
          <a:p>
            <a:pPr marL="285750" indent="-285750" eaLnBrk="1" hangingPunct="1">
              <a:spcBef>
                <a:spcPct val="0"/>
              </a:spcBef>
              <a:buFontTx/>
              <a:buChar char="-"/>
              <a:defRPr/>
            </a:pPr>
            <a:r>
              <a:rPr lang="en-US" altLang="ru-RU" sz="1400" dirty="0" smtClean="0">
                <a:solidFill>
                  <a:srgbClr val="000090"/>
                </a:solidFill>
                <a:latin typeface="Arial" panose="020B0604020202020204" pitchFamily="34" charset="0"/>
              </a:rPr>
              <a:t>magnetic measurements;</a:t>
            </a:r>
          </a:p>
          <a:p>
            <a:pPr marL="285750" indent="-285750" eaLnBrk="1" hangingPunct="1">
              <a:spcBef>
                <a:spcPct val="0"/>
              </a:spcBef>
              <a:buFontTx/>
              <a:buChar char="-"/>
              <a:defRPr/>
            </a:pPr>
            <a:r>
              <a:rPr lang="en-US" altLang="ru-RU" sz="1400" dirty="0">
                <a:solidFill>
                  <a:srgbClr val="000090"/>
                </a:solidFill>
                <a:latin typeface="Arial" panose="020B0604020202020204" pitchFamily="34" charset="0"/>
              </a:rPr>
              <a:t>v</a:t>
            </a:r>
            <a:r>
              <a:rPr lang="en-US" altLang="ru-RU" sz="1400" dirty="0" smtClean="0">
                <a:solidFill>
                  <a:srgbClr val="000090"/>
                </a:solidFill>
                <a:latin typeface="Arial" panose="020B0604020202020204" pitchFamily="34" charset="0"/>
              </a:rPr>
              <a:t>acuum tests;</a:t>
            </a:r>
          </a:p>
          <a:p>
            <a:pPr marL="285750" indent="-285750" eaLnBrk="1" hangingPunct="1">
              <a:spcBef>
                <a:spcPct val="0"/>
              </a:spcBef>
              <a:buFontTx/>
              <a:buChar char="-"/>
              <a:defRPr/>
            </a:pPr>
            <a:r>
              <a:rPr lang="en-US" altLang="ru-RU" sz="1400" dirty="0">
                <a:solidFill>
                  <a:srgbClr val="000090"/>
                </a:solidFill>
                <a:latin typeface="Arial" panose="020B0604020202020204" pitchFamily="34" charset="0"/>
              </a:rPr>
              <a:t>c</a:t>
            </a:r>
            <a:r>
              <a:rPr lang="en-US" altLang="ru-RU" sz="1400" dirty="0" smtClean="0">
                <a:solidFill>
                  <a:srgbClr val="000090"/>
                </a:solidFill>
                <a:latin typeface="Arial" panose="020B0604020202020204" pitchFamily="34" charset="0"/>
              </a:rPr>
              <a:t>ryogenic tests</a:t>
            </a:r>
          </a:p>
        </p:txBody>
      </p:sp>
      <p:sp>
        <p:nvSpPr>
          <p:cNvPr id="6" name="TextBox 5"/>
          <p:cNvSpPr txBox="1">
            <a:spLocks noChangeArrowheads="1"/>
          </p:cNvSpPr>
          <p:nvPr/>
        </p:nvSpPr>
        <p:spPr bwMode="auto">
          <a:xfrm>
            <a:off x="5580112" y="4150821"/>
            <a:ext cx="1861207" cy="646331"/>
          </a:xfrm>
          <a:prstGeom prst="rect">
            <a:avLst/>
          </a:prstGeom>
          <a:noFill/>
          <a:ln>
            <a:noFill/>
          </a:ln>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Georgia" panose="02040502050405020303" pitchFamily="18" charset="0"/>
                <a:ea typeface="MS PGothic" panose="020B0600070205080204" pitchFamily="34" charset="-128"/>
                <a:cs typeface="Georgia" panose="02040502050405020303" pitchFamily="18" charset="0"/>
              </a:defRPr>
            </a:lvl1pPr>
            <a:lvl2pPr marL="37931725" indent="-37474525" eaLnBrk="0" hangingPunct="0">
              <a:spcBef>
                <a:spcPct val="20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cs typeface="Georgia" panose="02040502050405020303"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cs typeface="Georgia" panose="02040502050405020303"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cs typeface="Georgia" panose="02040502050405020303"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cs typeface="Georgia" panose="02040502050405020303"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cs typeface="Georgia" panose="02040502050405020303"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cs typeface="Georgia" panose="02040502050405020303"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cs typeface="Georgia" panose="02040502050405020303"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cs typeface="Georgia" panose="02040502050405020303" pitchFamily="18" charset="0"/>
              </a:defRPr>
            </a:lvl9pPr>
          </a:lstStyle>
          <a:p>
            <a:pPr eaLnBrk="1" hangingPunct="1">
              <a:spcBef>
                <a:spcPct val="0"/>
              </a:spcBef>
              <a:buFontTx/>
              <a:buNone/>
              <a:defRPr/>
            </a:pPr>
            <a:r>
              <a:rPr lang="en-US" altLang="ru-RU" sz="1200" dirty="0" smtClean="0">
                <a:solidFill>
                  <a:schemeClr val="bg1"/>
                </a:solidFill>
                <a:latin typeface="Arial" panose="020B0604020202020204" pitchFamily="34" charset="0"/>
              </a:rPr>
              <a:t>Serial fabrication of the </a:t>
            </a:r>
          </a:p>
          <a:p>
            <a:pPr eaLnBrk="1" hangingPunct="1">
              <a:spcBef>
                <a:spcPct val="0"/>
              </a:spcBef>
              <a:buFontTx/>
              <a:buNone/>
              <a:defRPr/>
            </a:pPr>
            <a:r>
              <a:rPr lang="en-US" altLang="ru-RU" sz="1200" dirty="0" smtClean="0">
                <a:solidFill>
                  <a:schemeClr val="bg1"/>
                </a:solidFill>
                <a:latin typeface="Arial" panose="020B0604020202020204" pitchFamily="34" charset="0"/>
              </a:rPr>
              <a:t>Booster magnets started</a:t>
            </a:r>
          </a:p>
          <a:p>
            <a:pPr eaLnBrk="1" hangingPunct="1">
              <a:spcBef>
                <a:spcPct val="0"/>
              </a:spcBef>
              <a:buFontTx/>
              <a:buNone/>
              <a:defRPr/>
            </a:pPr>
            <a:r>
              <a:rPr lang="en-US" altLang="ru-RU" sz="1200" dirty="0" smtClean="0">
                <a:solidFill>
                  <a:schemeClr val="bg1"/>
                </a:solidFill>
                <a:latin typeface="Arial" panose="020B0604020202020204" pitchFamily="34" charset="0"/>
              </a:rPr>
              <a:t>28.11.2016</a:t>
            </a:r>
          </a:p>
        </p:txBody>
      </p:sp>
      <p:sp>
        <p:nvSpPr>
          <p:cNvPr id="12" name="Rectangle 11"/>
          <p:cNvSpPr/>
          <p:nvPr/>
        </p:nvSpPr>
        <p:spPr>
          <a:xfrm>
            <a:off x="4139952" y="692696"/>
            <a:ext cx="5004048" cy="738664"/>
          </a:xfrm>
          <a:prstGeom prst="rect">
            <a:avLst/>
          </a:prstGeom>
        </p:spPr>
        <p:txBody>
          <a:bodyPr wrap="square">
            <a:spAutoFit/>
          </a:bodyPr>
          <a:lstStyle/>
          <a:p>
            <a:r>
              <a:rPr lang="en-US" sz="1400" dirty="0" smtClean="0">
                <a:solidFill>
                  <a:srgbClr val="000090"/>
                </a:solidFill>
              </a:rPr>
              <a:t>Full number of SC magnets (dipoles, quadruples, correctors) to be produced: for </a:t>
            </a:r>
            <a:r>
              <a:rPr lang="en-US" sz="1400" b="1" dirty="0" smtClean="0">
                <a:solidFill>
                  <a:srgbClr val="000090"/>
                </a:solidFill>
              </a:rPr>
              <a:t>NICA</a:t>
            </a:r>
            <a:r>
              <a:rPr lang="en-US" sz="1400" dirty="0" smtClean="0">
                <a:solidFill>
                  <a:srgbClr val="000090"/>
                </a:solidFill>
              </a:rPr>
              <a:t> </a:t>
            </a:r>
            <a:r>
              <a:rPr lang="mr-IN" sz="1400" dirty="0" smtClean="0">
                <a:solidFill>
                  <a:srgbClr val="000090"/>
                </a:solidFill>
              </a:rPr>
              <a:t>–</a:t>
            </a:r>
            <a:r>
              <a:rPr lang="en-US" sz="1400" dirty="0" smtClean="0">
                <a:solidFill>
                  <a:srgbClr val="000090"/>
                </a:solidFill>
              </a:rPr>
              <a:t> </a:t>
            </a:r>
            <a:r>
              <a:rPr lang="en-US" sz="1400" b="1" dirty="0" smtClean="0">
                <a:solidFill>
                  <a:srgbClr val="000090"/>
                </a:solidFill>
              </a:rPr>
              <a:t>360</a:t>
            </a:r>
            <a:r>
              <a:rPr lang="en-US" sz="1400" dirty="0" smtClean="0">
                <a:solidFill>
                  <a:srgbClr val="000090"/>
                </a:solidFill>
              </a:rPr>
              <a:t> units, for </a:t>
            </a:r>
            <a:r>
              <a:rPr lang="en-US" sz="1400" b="1" dirty="0" smtClean="0">
                <a:solidFill>
                  <a:srgbClr val="000090"/>
                </a:solidFill>
              </a:rPr>
              <a:t>SIS100</a:t>
            </a:r>
            <a:r>
              <a:rPr lang="en-US" sz="1400" dirty="0" smtClean="0">
                <a:solidFill>
                  <a:srgbClr val="000090"/>
                </a:solidFill>
              </a:rPr>
              <a:t> </a:t>
            </a:r>
            <a:r>
              <a:rPr lang="mr-IN" sz="1400" dirty="0" smtClean="0">
                <a:solidFill>
                  <a:srgbClr val="000090"/>
                </a:solidFill>
              </a:rPr>
              <a:t>–</a:t>
            </a:r>
            <a:r>
              <a:rPr lang="en-US" sz="1400" dirty="0" smtClean="0">
                <a:solidFill>
                  <a:srgbClr val="000090"/>
                </a:solidFill>
              </a:rPr>
              <a:t> </a:t>
            </a:r>
            <a:r>
              <a:rPr lang="en-US" sz="1400" b="1" dirty="0" smtClean="0">
                <a:solidFill>
                  <a:srgbClr val="000090"/>
                </a:solidFill>
              </a:rPr>
              <a:t>310</a:t>
            </a:r>
            <a:r>
              <a:rPr lang="en-US" sz="1400" dirty="0" smtClean="0">
                <a:solidFill>
                  <a:srgbClr val="000090"/>
                </a:solidFill>
              </a:rPr>
              <a:t> units.</a:t>
            </a:r>
            <a:endParaRPr lang="ru-RU" sz="1400" dirty="0" smtClean="0">
              <a:solidFill>
                <a:srgbClr val="000090"/>
              </a:solidFill>
            </a:endParaRPr>
          </a:p>
          <a:p>
            <a:r>
              <a:rPr lang="en-US" sz="1400" dirty="0" smtClean="0">
                <a:solidFill>
                  <a:srgbClr val="000090"/>
                </a:solidFill>
              </a:rPr>
              <a:t>The workshop productivity </a:t>
            </a:r>
            <a:r>
              <a:rPr lang="mr-IN" sz="1400" dirty="0" smtClean="0">
                <a:solidFill>
                  <a:srgbClr val="000090"/>
                </a:solidFill>
              </a:rPr>
              <a:t>–</a:t>
            </a:r>
            <a:r>
              <a:rPr lang="en-US" sz="1400" dirty="0" smtClean="0">
                <a:solidFill>
                  <a:srgbClr val="000090"/>
                </a:solidFill>
              </a:rPr>
              <a:t> </a:t>
            </a:r>
            <a:r>
              <a:rPr lang="en-US" sz="1400" b="1" dirty="0" smtClean="0">
                <a:solidFill>
                  <a:srgbClr val="000090"/>
                </a:solidFill>
              </a:rPr>
              <a:t>3</a:t>
            </a:r>
            <a:r>
              <a:rPr lang="en-US" sz="1400" dirty="0" smtClean="0">
                <a:solidFill>
                  <a:srgbClr val="000090"/>
                </a:solidFill>
              </a:rPr>
              <a:t> units per week</a:t>
            </a:r>
            <a:endParaRPr lang="en-US" sz="1400" dirty="0">
              <a:solidFill>
                <a:srgbClr val="000090"/>
              </a:solidFill>
            </a:endParaRPr>
          </a:p>
        </p:txBody>
      </p:sp>
    </p:spTree>
    <p:extLst>
      <p:ext uri="{BB962C8B-B14F-4D97-AF65-F5344CB8AC3E}">
        <p14:creationId xmlns:p14="http://schemas.microsoft.com/office/powerpoint/2010/main" val="415007394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8" name="Picture 10" descr="PHOTO_20160628_161319"/>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793275" y="1815250"/>
            <a:ext cx="3063136" cy="1838325"/>
          </a:xfrm>
          <a:prstGeom prst="rect">
            <a:avLst/>
          </a:prstGeom>
          <a:noFill/>
          <a:extLst>
            <a:ext uri="{909E8E84-426E-40dd-AFC4-6F175D3DCCD1}">
              <a14:hiddenFill xmlns:a14="http://schemas.microsoft.com/office/drawing/2010/main">
                <a:solidFill>
                  <a:srgbClr val="FFFFFF"/>
                </a:solidFill>
              </a14:hiddenFill>
            </a:ext>
          </a:extLst>
        </p:spPr>
      </p:pic>
      <p:pic>
        <p:nvPicPr>
          <p:cNvPr id="99339" name="Picture 11" descr="PHOTO_20160628_161350"/>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112086" y="1815250"/>
            <a:ext cx="3068426" cy="1841500"/>
          </a:xfrm>
          <a:prstGeom prst="rect">
            <a:avLst/>
          </a:prstGeom>
          <a:noFill/>
          <a:extLst>
            <a:ext uri="{909E8E84-426E-40dd-AFC4-6F175D3DCCD1}">
              <a14:hiddenFill xmlns:a14="http://schemas.microsoft.com/office/drawing/2010/main">
                <a:solidFill>
                  <a:srgbClr val="FFFFFF"/>
                </a:solidFill>
              </a14:hiddenFill>
            </a:ext>
          </a:extLst>
        </p:spPr>
      </p:pic>
      <p:pic>
        <p:nvPicPr>
          <p:cNvPr id="99337" name="Picture 9" descr="PHOTO_20160628_161231"/>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825052" y="3687458"/>
            <a:ext cx="5328592" cy="3197926"/>
          </a:xfrm>
          <a:prstGeom prst="rect">
            <a:avLst/>
          </a:prstGeom>
          <a:noFill/>
          <a:extLst>
            <a:ext uri="{909E8E84-426E-40dd-AFC4-6F175D3DCCD1}">
              <a14:hiddenFill xmlns:a14="http://schemas.microsoft.com/office/drawing/2010/main">
                <a:solidFill>
                  <a:srgbClr val="FFFFFF"/>
                </a:solidFill>
              </a14:hiddenFill>
            </a:ext>
          </a:extLst>
        </p:spPr>
      </p:pic>
      <p:sp>
        <p:nvSpPr>
          <p:cNvPr id="99341" name="Text Box 13"/>
          <p:cNvSpPr txBox="1">
            <a:spLocks noChangeArrowheads="1"/>
          </p:cNvSpPr>
          <p:nvPr/>
        </p:nvSpPr>
        <p:spPr bwMode="auto">
          <a:xfrm>
            <a:off x="3635896" y="0"/>
            <a:ext cx="2592288" cy="523220"/>
          </a:xfrm>
          <a:prstGeom prst="rect">
            <a:avLst/>
          </a:prstGeom>
          <a:noFill/>
          <a:ln>
            <a:noFill/>
          </a:ln>
          <a:effectLst/>
        </p:spPr>
        <p:txBody>
          <a:bodyPr wrap="square">
            <a:spAutoFit/>
          </a:bodyPr>
          <a:lstStyle/>
          <a:p>
            <a:pPr lvl="0"/>
            <a:r>
              <a:rPr lang="en-US" sz="2800" b="1" dirty="0" smtClean="0">
                <a:solidFill>
                  <a:srgbClr val="000090"/>
                </a:solidFill>
              </a:rPr>
              <a:t>BM@N</a:t>
            </a:r>
          </a:p>
        </p:txBody>
      </p:sp>
      <p:cxnSp>
        <p:nvCxnSpPr>
          <p:cNvPr id="14" name="Straight Arrow Connector 13"/>
          <p:cNvCxnSpPr>
            <a:cxnSpLocks noChangeShapeType="1"/>
            <a:stCxn id="16" idx="2"/>
          </p:cNvCxnSpPr>
          <p:nvPr/>
        </p:nvCxnSpPr>
        <p:spPr bwMode="auto">
          <a:xfrm flipV="1">
            <a:off x="1908177" y="4038373"/>
            <a:ext cx="33134" cy="207102"/>
          </a:xfrm>
          <a:prstGeom prst="straightConnector1">
            <a:avLst/>
          </a:prstGeom>
          <a:noFill/>
          <a:ln w="76200" cmpd="sng">
            <a:solidFill>
              <a:srgbClr val="000090"/>
            </a:solidFill>
            <a:round/>
            <a:headEnd/>
            <a:tailEnd type="arrow" w="med" len="med"/>
          </a:ln>
          <a:effectLst>
            <a:outerShdw dist="20000" dir="5400000" rotWithShape="0">
              <a:srgbClr val="808080">
                <a:alpha val="37999"/>
              </a:srgbClr>
            </a:outerShdw>
          </a:effectLst>
        </p:spPr>
      </p:cxnSp>
      <p:pic>
        <p:nvPicPr>
          <p:cNvPr id="16" name="Picture 12" descr="C:\Users\Yury\Documents\Suzdal\BMN.jpg"/>
          <p:cNvPicPr>
            <a:picLocks noChangeAspect="1" noChangeArrowheads="1"/>
          </p:cNvPicPr>
          <p:nvPr/>
        </p:nvPicPr>
        <p:blipFill>
          <a:blip r:embed="rId6"/>
          <a:srcRect/>
          <a:stretch>
            <a:fillRect/>
          </a:stretch>
        </p:blipFill>
        <p:spPr bwMode="auto">
          <a:xfrm>
            <a:off x="35496" y="1844824"/>
            <a:ext cx="3745361" cy="2400651"/>
          </a:xfrm>
          <a:prstGeom prst="rect">
            <a:avLst/>
          </a:prstGeom>
          <a:noFill/>
          <a:ln w="9525">
            <a:noFill/>
            <a:miter lim="800000"/>
            <a:headEnd/>
            <a:tailEnd/>
          </a:ln>
        </p:spPr>
      </p:pic>
      <p:sp>
        <p:nvSpPr>
          <p:cNvPr id="2" name="TextBox 1"/>
          <p:cNvSpPr txBox="1"/>
          <p:nvPr/>
        </p:nvSpPr>
        <p:spPr>
          <a:xfrm>
            <a:off x="216024" y="644495"/>
            <a:ext cx="8964488" cy="1200329"/>
          </a:xfrm>
          <a:prstGeom prst="rect">
            <a:avLst/>
          </a:prstGeom>
          <a:noFill/>
        </p:spPr>
        <p:txBody>
          <a:bodyPr wrap="square" rtlCol="0">
            <a:spAutoFit/>
          </a:bodyPr>
          <a:lstStyle/>
          <a:p>
            <a:pPr>
              <a:defRPr/>
            </a:pPr>
            <a:r>
              <a:rPr lang="en-US" dirty="0" smtClean="0">
                <a:solidFill>
                  <a:srgbClr val="000090"/>
                </a:solidFill>
              </a:rPr>
              <a:t>Fixed target experiment, 1</a:t>
            </a:r>
            <a:r>
              <a:rPr lang="en-US" baseline="30000" dirty="0" smtClean="0">
                <a:solidFill>
                  <a:srgbClr val="000090"/>
                </a:solidFill>
              </a:rPr>
              <a:t>st</a:t>
            </a:r>
            <a:r>
              <a:rPr lang="en-US" dirty="0" smtClean="0">
                <a:solidFill>
                  <a:srgbClr val="000090"/>
                </a:solidFill>
              </a:rPr>
              <a:t> stage of the NICA; experiment operates.</a:t>
            </a:r>
          </a:p>
          <a:p>
            <a:pPr>
              <a:defRPr/>
            </a:pPr>
            <a:r>
              <a:rPr lang="en-US" b="1" dirty="0">
                <a:solidFill>
                  <a:srgbClr val="000090"/>
                </a:solidFill>
              </a:rPr>
              <a:t>S</a:t>
            </a:r>
            <a:r>
              <a:rPr lang="en-US" b="1" dirty="0" smtClean="0">
                <a:solidFill>
                  <a:srgbClr val="000090"/>
                </a:solidFill>
              </a:rPr>
              <a:t>cientific </a:t>
            </a:r>
            <a:r>
              <a:rPr lang="en-US" b="1" dirty="0">
                <a:solidFill>
                  <a:srgbClr val="000090"/>
                </a:solidFill>
              </a:rPr>
              <a:t>program</a:t>
            </a:r>
            <a:r>
              <a:rPr lang="en-US" b="1" dirty="0" smtClean="0">
                <a:solidFill>
                  <a:srgbClr val="000090"/>
                </a:solidFill>
              </a:rPr>
              <a:t>: </a:t>
            </a:r>
            <a:r>
              <a:rPr lang="en-US" dirty="0" smtClean="0">
                <a:solidFill>
                  <a:srgbClr val="000090"/>
                </a:solidFill>
              </a:rPr>
              <a:t>study of hyperon </a:t>
            </a:r>
            <a:r>
              <a:rPr lang="en-US" dirty="0">
                <a:solidFill>
                  <a:srgbClr val="000090"/>
                </a:solidFill>
              </a:rPr>
              <a:t>&amp; </a:t>
            </a:r>
            <a:r>
              <a:rPr lang="en-US" dirty="0" err="1">
                <a:solidFill>
                  <a:srgbClr val="000090"/>
                </a:solidFill>
              </a:rPr>
              <a:t>hypernuclei</a:t>
            </a:r>
            <a:r>
              <a:rPr lang="en-US" dirty="0">
                <a:solidFill>
                  <a:srgbClr val="000090"/>
                </a:solidFill>
              </a:rPr>
              <a:t> </a:t>
            </a:r>
            <a:r>
              <a:rPr lang="en-US" dirty="0" smtClean="0">
                <a:solidFill>
                  <a:srgbClr val="000090"/>
                </a:solidFill>
              </a:rPr>
              <a:t>production,  hadron </a:t>
            </a:r>
            <a:r>
              <a:rPr lang="en-US" dirty="0" err="1" smtClean="0">
                <a:solidFill>
                  <a:srgbClr val="000090"/>
                </a:solidFill>
              </a:rPr>
              <a:t>femtoscopy</a:t>
            </a:r>
            <a:r>
              <a:rPr lang="en-US" dirty="0" smtClean="0">
                <a:solidFill>
                  <a:srgbClr val="000090"/>
                </a:solidFill>
              </a:rPr>
              <a:t>, in</a:t>
            </a:r>
            <a:r>
              <a:rPr lang="en-US" dirty="0">
                <a:solidFill>
                  <a:srgbClr val="000090"/>
                </a:solidFill>
              </a:rPr>
              <a:t>-medium effects for strange </a:t>
            </a:r>
            <a:r>
              <a:rPr lang="en-US" dirty="0" smtClean="0">
                <a:solidFill>
                  <a:srgbClr val="000090"/>
                </a:solidFill>
              </a:rPr>
              <a:t>&amp; </a:t>
            </a:r>
            <a:r>
              <a:rPr lang="en-US" dirty="0">
                <a:solidFill>
                  <a:srgbClr val="000090"/>
                </a:solidFill>
              </a:rPr>
              <a:t>vector </a:t>
            </a:r>
            <a:r>
              <a:rPr lang="en-US" dirty="0" smtClean="0">
                <a:solidFill>
                  <a:srgbClr val="000090"/>
                </a:solidFill>
              </a:rPr>
              <a:t>mesons,  </a:t>
            </a:r>
            <a:r>
              <a:rPr lang="en-US" dirty="0">
                <a:solidFill>
                  <a:srgbClr val="000090"/>
                </a:solidFill>
              </a:rPr>
              <a:t>electromagnetic probes (optional) </a:t>
            </a:r>
          </a:p>
          <a:p>
            <a:endParaRPr lang="en-US" dirty="0">
              <a:solidFill>
                <a:srgbClr val="000090"/>
              </a:solidFill>
            </a:endParaRPr>
          </a:p>
        </p:txBody>
      </p:sp>
      <p:pic>
        <p:nvPicPr>
          <p:cNvPr id="19" name="Picture 56" descr="Xi_bmn_best"/>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5496" y="4365104"/>
            <a:ext cx="3832351" cy="237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887004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1760" y="14112"/>
            <a:ext cx="3960440" cy="750592"/>
          </a:xfrm>
        </p:spPr>
        <p:txBody>
          <a:bodyPr/>
          <a:lstStyle/>
          <a:p>
            <a:r>
              <a:rPr lang="en-US" sz="2800" b="1" dirty="0" smtClean="0"/>
              <a:t>MPD</a:t>
            </a:r>
            <a:endParaRPr lang="en-US" sz="2800" b="1" dirty="0"/>
          </a:p>
        </p:txBody>
      </p:sp>
      <p:pic>
        <p:nvPicPr>
          <p:cNvPr id="7" name="Picture 2"/>
          <p:cNvPicPr>
            <a:picLocks noChangeAspect="1" noChangeArrowheads="1"/>
          </p:cNvPicPr>
          <p:nvPr/>
        </p:nvPicPr>
        <p:blipFill>
          <a:blip r:embed="rId2"/>
          <a:srcRect/>
          <a:stretch>
            <a:fillRect/>
          </a:stretch>
        </p:blipFill>
        <p:spPr bwMode="auto">
          <a:xfrm>
            <a:off x="35495" y="908720"/>
            <a:ext cx="5227805" cy="3672408"/>
          </a:xfrm>
          <a:prstGeom prst="rect">
            <a:avLst/>
          </a:prstGeom>
          <a:solidFill>
            <a:schemeClr val="accent1">
              <a:lumMod val="20000"/>
              <a:lumOff val="80000"/>
            </a:schemeClr>
          </a:solidFill>
          <a:ln w="9525">
            <a:noFill/>
            <a:miter lim="800000"/>
            <a:headEnd/>
            <a:tailEnd/>
          </a:ln>
        </p:spPr>
      </p:pic>
      <p:sp>
        <p:nvSpPr>
          <p:cNvPr id="12" name="Text Box 3"/>
          <p:cNvSpPr txBox="1">
            <a:spLocks noChangeArrowheads="1"/>
          </p:cNvSpPr>
          <p:nvPr/>
        </p:nvSpPr>
        <p:spPr bwMode="auto">
          <a:xfrm>
            <a:off x="5590282" y="966928"/>
            <a:ext cx="3446214" cy="3326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60">
                <a:solidFill>
                  <a:srgbClr val="000000"/>
                </a:solidFill>
                <a:miter lim="800000"/>
                <a:headEnd/>
                <a:tailEnd/>
              </a14:hiddenLine>
            </a:ext>
          </a:extLst>
        </p:spPr>
        <p:txBody>
          <a:bodyPr wrap="square" lIns="90000" tIns="46800" rIns="90000" bIns="46800">
            <a:spAutoFit/>
          </a:bodyPr>
          <a:lstStyle>
            <a:lvl1pPr eaLnBrk="0" hangingPunct="0">
              <a:spcBef>
                <a:spcPct val="20000"/>
              </a:spcBef>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Verdana" pitchFamily="34" charset="0"/>
                <a:ea typeface="Verdana" pitchFamily="34" charset="0"/>
                <a:cs typeface="Verdana" pitchFamily="34" charset="0"/>
              </a:defRPr>
            </a:lvl1pPr>
            <a:lvl2pPr marL="37931725" indent="-37474525" eaLnBrk="0" hangingPunct="0">
              <a:spcBef>
                <a:spcPct val="20000"/>
              </a:spcBef>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Verdana" pitchFamily="34" charset="0"/>
                <a:ea typeface="Verdana" pitchFamily="34" charset="0"/>
                <a:cs typeface="Verdana" pitchFamily="34" charset="0"/>
              </a:defRPr>
            </a:lvl2pPr>
            <a:lvl3pPr marL="1143000" indent="-228600" eaLnBrk="0" hangingPunct="0">
              <a:spcBef>
                <a:spcPct val="20000"/>
              </a:spcBef>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Verdana" pitchFamily="34" charset="0"/>
                <a:ea typeface="Verdana" pitchFamily="34" charset="0"/>
                <a:cs typeface="Verdana" pitchFamily="34" charset="0"/>
              </a:defRPr>
            </a:lvl3pPr>
            <a:lvl4pPr marL="1600200" indent="-228600" eaLnBrk="0" hangingPunct="0">
              <a:spcBef>
                <a:spcPct val="20000"/>
              </a:spcBef>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Verdana" pitchFamily="34" charset="0"/>
                <a:ea typeface="Verdana" pitchFamily="34" charset="0"/>
                <a:cs typeface="Verdana" pitchFamily="34" charset="0"/>
              </a:defRPr>
            </a:lvl4pPr>
            <a:lvl5pPr marL="2057400" indent="-228600" eaLnBrk="0" hangingPunct="0">
              <a:spcBef>
                <a:spcPct val="20000"/>
              </a:spcBef>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Verdana" pitchFamily="34" charset="0"/>
                <a:ea typeface="Verdana" pitchFamily="34" charset="0"/>
                <a:cs typeface="Verdana" pitchFamily="34" charset="0"/>
              </a:defRPr>
            </a:lvl9pPr>
          </a:lstStyle>
          <a:p>
            <a:pPr eaLnBrk="1" fontAlgn="base" hangingPunct="1">
              <a:spcBef>
                <a:spcPct val="0"/>
              </a:spcBef>
              <a:spcAft>
                <a:spcPct val="0"/>
              </a:spcAft>
              <a:buFontTx/>
              <a:buNone/>
            </a:pPr>
            <a:r>
              <a:rPr lang="en-US" altLang="ru-RU" sz="1800" b="1" dirty="0" smtClean="0">
                <a:solidFill>
                  <a:srgbClr val="000090"/>
                </a:solidFill>
                <a:latin typeface="Arial" pitchFamily="34" charset="0"/>
                <a:ea typeface="MS PGothic" pitchFamily="34" charset="-128"/>
                <a:cs typeface="Arial" pitchFamily="34" charset="0"/>
              </a:rPr>
              <a:t>Main parameters:</a:t>
            </a:r>
          </a:p>
          <a:p>
            <a:pPr eaLnBrk="1" fontAlgn="base" hangingPunct="1">
              <a:spcBef>
                <a:spcPct val="0"/>
              </a:spcBef>
              <a:spcAft>
                <a:spcPct val="0"/>
              </a:spcAft>
              <a:buFontTx/>
              <a:buNone/>
            </a:pPr>
            <a:endParaRPr lang="ru-RU" altLang="ru-RU" sz="1800" dirty="0" smtClean="0">
              <a:solidFill>
                <a:srgbClr val="000090"/>
              </a:solidFill>
              <a:latin typeface="Arial" pitchFamily="34" charset="0"/>
              <a:ea typeface="MS PGothic" pitchFamily="34" charset="-128"/>
              <a:cs typeface="Arial" pitchFamily="34" charset="0"/>
            </a:endParaRPr>
          </a:p>
          <a:p>
            <a:pPr eaLnBrk="1" fontAlgn="base" hangingPunct="1">
              <a:spcBef>
                <a:spcPct val="0"/>
              </a:spcBef>
              <a:spcAft>
                <a:spcPct val="0"/>
              </a:spcAft>
              <a:buFontTx/>
              <a:buNone/>
            </a:pPr>
            <a:r>
              <a:rPr lang="en-US" altLang="ru-RU" sz="1800" dirty="0" smtClean="0">
                <a:solidFill>
                  <a:srgbClr val="000090"/>
                </a:solidFill>
                <a:latin typeface="Arial" pitchFamily="34" charset="0"/>
                <a:ea typeface="MS PGothic" pitchFamily="34" charset="-128"/>
                <a:cs typeface="Arial" pitchFamily="34" charset="0"/>
              </a:rPr>
              <a:t>9 m length, 6 m in diameter;</a:t>
            </a:r>
          </a:p>
          <a:p>
            <a:pPr eaLnBrk="1" fontAlgn="base" hangingPunct="1">
              <a:spcBef>
                <a:spcPct val="0"/>
              </a:spcBef>
              <a:spcAft>
                <a:spcPct val="0"/>
              </a:spcAft>
              <a:buFontTx/>
              <a:buNone/>
            </a:pPr>
            <a:endParaRPr lang="en-US" altLang="ru-RU" sz="1800" dirty="0" smtClean="0">
              <a:solidFill>
                <a:srgbClr val="000090"/>
              </a:solidFill>
              <a:latin typeface="Arial" pitchFamily="34" charset="0"/>
              <a:ea typeface="MS PGothic" pitchFamily="34" charset="-128"/>
              <a:cs typeface="Arial" pitchFamily="34" charset="0"/>
            </a:endParaRPr>
          </a:p>
          <a:p>
            <a:pPr eaLnBrk="1" fontAlgn="base" hangingPunct="1">
              <a:spcBef>
                <a:spcPct val="0"/>
              </a:spcBef>
              <a:spcAft>
                <a:spcPct val="0"/>
              </a:spcAft>
              <a:buFontTx/>
              <a:buNone/>
            </a:pPr>
            <a:r>
              <a:rPr lang="en-US" altLang="ru-RU" sz="1800" dirty="0" smtClean="0">
                <a:solidFill>
                  <a:srgbClr val="000090"/>
                </a:solidFill>
                <a:latin typeface="Arial" pitchFamily="34" charset="0"/>
                <a:ea typeface="MS PGothic" pitchFamily="34" charset="-128"/>
                <a:cs typeface="Arial" pitchFamily="34" charset="0"/>
              </a:rPr>
              <a:t>Magnet: </a:t>
            </a:r>
            <a:r>
              <a:rPr lang="en-US" altLang="ru-RU" sz="1800" i="1" dirty="0" smtClean="0">
                <a:solidFill>
                  <a:srgbClr val="000090"/>
                </a:solidFill>
                <a:latin typeface="Arial" pitchFamily="34" charset="0"/>
                <a:ea typeface="MS PGothic" pitchFamily="34" charset="-128"/>
                <a:cs typeface="Arial" pitchFamily="34" charset="0"/>
              </a:rPr>
              <a:t>0.66 T, SC solenoid;</a:t>
            </a:r>
          </a:p>
          <a:p>
            <a:pPr eaLnBrk="1" fontAlgn="base" hangingPunct="1">
              <a:spcBef>
                <a:spcPct val="0"/>
              </a:spcBef>
              <a:spcAft>
                <a:spcPct val="0"/>
              </a:spcAft>
              <a:buFontTx/>
              <a:buNone/>
            </a:pPr>
            <a:endParaRPr lang="en-US" altLang="ru-RU" sz="1800" dirty="0" smtClean="0">
              <a:solidFill>
                <a:srgbClr val="000090"/>
              </a:solidFill>
              <a:latin typeface="Arial" pitchFamily="34" charset="0"/>
              <a:ea typeface="MS PGothic" pitchFamily="34" charset="-128"/>
              <a:cs typeface="Arial" pitchFamily="34" charset="0"/>
            </a:endParaRPr>
          </a:p>
          <a:p>
            <a:pPr eaLnBrk="1" fontAlgn="base" hangingPunct="1">
              <a:spcBef>
                <a:spcPct val="0"/>
              </a:spcBef>
              <a:spcAft>
                <a:spcPts val="1200"/>
              </a:spcAft>
              <a:buFontTx/>
              <a:buNone/>
            </a:pPr>
            <a:r>
              <a:rPr lang="en-US" altLang="ru-RU" sz="1800" dirty="0" smtClean="0">
                <a:solidFill>
                  <a:srgbClr val="000090"/>
                </a:solidFill>
                <a:latin typeface="Arial" pitchFamily="34" charset="0"/>
                <a:ea typeface="MS PGothic" pitchFamily="34" charset="-128"/>
                <a:cs typeface="Arial" pitchFamily="34" charset="0"/>
              </a:rPr>
              <a:t>Tracking: </a:t>
            </a:r>
            <a:r>
              <a:rPr lang="en-US" altLang="ru-RU" sz="1800" i="1" dirty="0" smtClean="0">
                <a:solidFill>
                  <a:srgbClr val="000090"/>
                </a:solidFill>
                <a:latin typeface="Arial" pitchFamily="34" charset="0"/>
                <a:ea typeface="MS PGothic" pitchFamily="34" charset="-128"/>
                <a:cs typeface="Arial" pitchFamily="34" charset="0"/>
              </a:rPr>
              <a:t>TPC,  IT, ECT;</a:t>
            </a:r>
            <a:endParaRPr lang="en-US" altLang="ru-RU" sz="1800" dirty="0">
              <a:solidFill>
                <a:srgbClr val="000090"/>
              </a:solidFill>
              <a:latin typeface="Arial" pitchFamily="34" charset="0"/>
              <a:ea typeface="MS PGothic" pitchFamily="34" charset="-128"/>
              <a:cs typeface="Arial" pitchFamily="34" charset="0"/>
            </a:endParaRPr>
          </a:p>
          <a:p>
            <a:pPr eaLnBrk="1" fontAlgn="base" hangingPunct="1">
              <a:spcBef>
                <a:spcPct val="0"/>
              </a:spcBef>
              <a:spcAft>
                <a:spcPts val="1200"/>
              </a:spcAft>
              <a:buFontTx/>
              <a:buNone/>
            </a:pPr>
            <a:r>
              <a:rPr lang="en-US" altLang="ru-RU" sz="1800" dirty="0" err="1" smtClean="0">
                <a:solidFill>
                  <a:srgbClr val="000090"/>
                </a:solidFill>
                <a:latin typeface="Arial" pitchFamily="34" charset="0"/>
                <a:ea typeface="MS PGothic" pitchFamily="34" charset="-128"/>
                <a:cs typeface="Arial" pitchFamily="34" charset="0"/>
              </a:rPr>
              <a:t>ParticleID</a:t>
            </a:r>
            <a:r>
              <a:rPr lang="en-US" altLang="ru-RU" sz="1800" dirty="0" smtClean="0">
                <a:solidFill>
                  <a:srgbClr val="000090"/>
                </a:solidFill>
                <a:latin typeface="Arial" pitchFamily="34" charset="0"/>
                <a:ea typeface="MS PGothic" pitchFamily="34" charset="-128"/>
                <a:cs typeface="Arial" pitchFamily="34" charset="0"/>
              </a:rPr>
              <a:t>: </a:t>
            </a:r>
            <a:r>
              <a:rPr lang="en-US" altLang="ru-RU" sz="1800" i="1" dirty="0" smtClean="0">
                <a:solidFill>
                  <a:srgbClr val="000090"/>
                </a:solidFill>
                <a:latin typeface="Arial" pitchFamily="34" charset="0"/>
                <a:ea typeface="MS PGothic" pitchFamily="34" charset="-128"/>
                <a:cs typeface="Arial" pitchFamily="34" charset="0"/>
              </a:rPr>
              <a:t>TOF, ECAL, TPC;</a:t>
            </a:r>
            <a:endParaRPr lang="en-US" altLang="ru-RU" sz="1800" dirty="0" smtClean="0">
              <a:solidFill>
                <a:srgbClr val="000090"/>
              </a:solidFill>
              <a:latin typeface="Arial" pitchFamily="34" charset="0"/>
              <a:ea typeface="MS PGothic" pitchFamily="34" charset="-128"/>
              <a:cs typeface="Arial" pitchFamily="34" charset="0"/>
            </a:endParaRPr>
          </a:p>
          <a:p>
            <a:pPr eaLnBrk="1" fontAlgn="base" hangingPunct="1">
              <a:spcBef>
                <a:spcPct val="0"/>
              </a:spcBef>
              <a:spcAft>
                <a:spcPts val="1200"/>
              </a:spcAft>
              <a:buFontTx/>
              <a:buNone/>
            </a:pPr>
            <a:r>
              <a:rPr lang="en-US" altLang="ru-RU" sz="1800" dirty="0" smtClean="0">
                <a:solidFill>
                  <a:srgbClr val="000090"/>
                </a:solidFill>
                <a:latin typeface="Arial" pitchFamily="34" charset="0"/>
                <a:ea typeface="MS PGothic" pitchFamily="34" charset="-128"/>
                <a:cs typeface="Arial" pitchFamily="34" charset="0"/>
              </a:rPr>
              <a:t>T0, Triggering: </a:t>
            </a:r>
            <a:r>
              <a:rPr lang="en-US" altLang="ru-RU" sz="1800" i="1" dirty="0" smtClean="0">
                <a:solidFill>
                  <a:srgbClr val="000090"/>
                </a:solidFill>
                <a:latin typeface="Arial" pitchFamily="34" charset="0"/>
                <a:ea typeface="MS PGothic" pitchFamily="34" charset="-128"/>
                <a:cs typeface="Arial" pitchFamily="34" charset="0"/>
              </a:rPr>
              <a:t>FFD;</a:t>
            </a:r>
            <a:endParaRPr lang="en-US" altLang="ru-RU" sz="1800" dirty="0" smtClean="0">
              <a:solidFill>
                <a:srgbClr val="000090"/>
              </a:solidFill>
              <a:latin typeface="Arial" pitchFamily="34" charset="0"/>
              <a:ea typeface="MS PGothic" pitchFamily="34" charset="-128"/>
              <a:cs typeface="Arial" pitchFamily="34" charset="0"/>
            </a:endParaRPr>
          </a:p>
          <a:p>
            <a:pPr eaLnBrk="1" fontAlgn="base" hangingPunct="1">
              <a:spcBef>
                <a:spcPct val="0"/>
              </a:spcBef>
              <a:spcAft>
                <a:spcPts val="1200"/>
              </a:spcAft>
              <a:buFontTx/>
              <a:buNone/>
            </a:pPr>
            <a:r>
              <a:rPr lang="en-US" altLang="ru-RU" sz="1800" dirty="0" smtClean="0">
                <a:solidFill>
                  <a:srgbClr val="000090"/>
                </a:solidFill>
                <a:latin typeface="Arial" pitchFamily="34" charset="0"/>
                <a:ea typeface="MS PGothic" pitchFamily="34" charset="-128"/>
                <a:cs typeface="Arial" pitchFamily="34" charset="0"/>
              </a:rPr>
              <a:t>Centrality, Event plane:  ZDC</a:t>
            </a:r>
          </a:p>
        </p:txBody>
      </p:sp>
      <p:sp>
        <p:nvSpPr>
          <p:cNvPr id="13" name="TextBox 12"/>
          <p:cNvSpPr txBox="1"/>
          <p:nvPr/>
        </p:nvSpPr>
        <p:spPr>
          <a:xfrm>
            <a:off x="251520" y="4751273"/>
            <a:ext cx="8740420" cy="2062103"/>
          </a:xfrm>
          <a:prstGeom prst="rect">
            <a:avLst/>
          </a:prstGeom>
          <a:noFill/>
        </p:spPr>
        <p:txBody>
          <a:bodyPr wrap="square" rtlCol="0">
            <a:spAutoFit/>
          </a:bodyPr>
          <a:lstStyle/>
          <a:p>
            <a:pPr fontAlgn="base">
              <a:spcBef>
                <a:spcPct val="0"/>
              </a:spcBef>
              <a:spcAft>
                <a:spcPct val="0"/>
              </a:spcAft>
            </a:pPr>
            <a:r>
              <a:rPr lang="en-US" b="1" i="1" dirty="0">
                <a:solidFill>
                  <a:srgbClr val="000090"/>
                </a:solidFill>
                <a:latin typeface="Arial" pitchFamily="34" charset="0"/>
                <a:ea typeface="Times New Roman"/>
                <a:cs typeface="Arial" panose="020B0604020202020204" pitchFamily="34" charset="0"/>
              </a:rPr>
              <a:t> </a:t>
            </a:r>
            <a:r>
              <a:rPr lang="en-US" b="1" i="1" dirty="0" smtClean="0">
                <a:solidFill>
                  <a:srgbClr val="000090"/>
                </a:solidFill>
                <a:latin typeface="Arial" pitchFamily="34" charset="0"/>
                <a:ea typeface="Times New Roman"/>
                <a:cs typeface="Arial" panose="020B0604020202020204" pitchFamily="34" charset="0"/>
              </a:rPr>
              <a:t>         </a:t>
            </a:r>
            <a:r>
              <a:rPr lang="en-US" sz="2000" b="1" dirty="0" smtClean="0">
                <a:solidFill>
                  <a:srgbClr val="000090"/>
                </a:solidFill>
                <a:latin typeface="Arial" pitchFamily="34" charset="0"/>
                <a:ea typeface="Times New Roman"/>
                <a:cs typeface="Arial" panose="020B0604020202020204" pitchFamily="34" charset="0"/>
              </a:rPr>
              <a:t>MPD </a:t>
            </a:r>
            <a:r>
              <a:rPr lang="en-US" sz="2000" b="1" dirty="0">
                <a:solidFill>
                  <a:srgbClr val="000090"/>
                </a:solidFill>
                <a:latin typeface="Arial" pitchFamily="34" charset="0"/>
                <a:ea typeface="Times New Roman"/>
                <a:cs typeface="Arial" panose="020B0604020202020204" pitchFamily="34" charset="0"/>
              </a:rPr>
              <a:t>first </a:t>
            </a:r>
            <a:r>
              <a:rPr lang="en-US" sz="2000" b="1" dirty="0" smtClean="0">
                <a:solidFill>
                  <a:srgbClr val="000090"/>
                </a:solidFill>
                <a:latin typeface="Arial" pitchFamily="34" charset="0"/>
                <a:ea typeface="Times New Roman"/>
                <a:cs typeface="Arial" panose="020B0604020202020204" pitchFamily="34" charset="0"/>
              </a:rPr>
              <a:t>stage program:</a:t>
            </a:r>
          </a:p>
          <a:p>
            <a:pPr fontAlgn="base">
              <a:spcBef>
                <a:spcPct val="0"/>
              </a:spcBef>
              <a:spcAft>
                <a:spcPct val="0"/>
              </a:spcAft>
            </a:pPr>
            <a:r>
              <a:rPr lang="en-US" dirty="0" smtClean="0">
                <a:solidFill>
                  <a:srgbClr val="000090"/>
                </a:solidFill>
                <a:latin typeface="Arial" pitchFamily="34" charset="0"/>
                <a:ea typeface="Times New Roman"/>
                <a:cs typeface="Arial" panose="020B0604020202020204" pitchFamily="34" charset="0"/>
              </a:rPr>
              <a:t> </a:t>
            </a:r>
          </a:p>
          <a:p>
            <a:pPr fontAlgn="base">
              <a:spcBef>
                <a:spcPct val="0"/>
              </a:spcBef>
              <a:spcAft>
                <a:spcPct val="0"/>
              </a:spcAft>
            </a:pPr>
            <a:r>
              <a:rPr lang="en-US" dirty="0">
                <a:solidFill>
                  <a:srgbClr val="000090"/>
                </a:solidFill>
                <a:latin typeface="Arial" pitchFamily="34" charset="0"/>
                <a:ea typeface="Times New Roman"/>
                <a:cs typeface="Arial" panose="020B0604020202020204" pitchFamily="34" charset="0"/>
              </a:rPr>
              <a:t> </a:t>
            </a:r>
            <a:r>
              <a:rPr lang="en-US" dirty="0" smtClean="0">
                <a:solidFill>
                  <a:srgbClr val="000090"/>
                </a:solidFill>
                <a:latin typeface="Arial" pitchFamily="34" charset="0"/>
                <a:ea typeface="Times New Roman"/>
                <a:cs typeface="Arial" panose="020B0604020202020204" pitchFamily="34" charset="0"/>
              </a:rPr>
              <a:t>          -  search </a:t>
            </a:r>
            <a:r>
              <a:rPr lang="en-US" dirty="0">
                <a:solidFill>
                  <a:srgbClr val="000090"/>
                </a:solidFill>
                <a:latin typeface="Arial" pitchFamily="34" charset="0"/>
                <a:ea typeface="Times New Roman"/>
                <a:cs typeface="Arial" panose="020B0604020202020204" pitchFamily="34" charset="0"/>
              </a:rPr>
              <a:t>for phase transitions (observables – particle yields and spectra) </a:t>
            </a:r>
            <a:r>
              <a:rPr lang="en-US" dirty="0" smtClean="0">
                <a:solidFill>
                  <a:srgbClr val="000090"/>
                </a:solidFill>
                <a:latin typeface="Arial" pitchFamily="34" charset="0"/>
                <a:ea typeface="Times New Roman"/>
                <a:cs typeface="Arial" panose="020B0604020202020204" pitchFamily="34" charset="0"/>
              </a:rPr>
              <a:t>	including partial </a:t>
            </a:r>
            <a:r>
              <a:rPr lang="en-US" dirty="0">
                <a:solidFill>
                  <a:srgbClr val="000090"/>
                </a:solidFill>
                <a:latin typeface="Arial" pitchFamily="34" charset="0"/>
                <a:ea typeface="Times New Roman"/>
                <a:cs typeface="Arial" panose="020B0604020202020204" pitchFamily="34" charset="0"/>
              </a:rPr>
              <a:t>restoration of chiral symmetry (observables – yields of </a:t>
            </a:r>
            <a:r>
              <a:rPr lang="en-US" dirty="0" smtClean="0">
                <a:solidFill>
                  <a:srgbClr val="000090"/>
                </a:solidFill>
                <a:latin typeface="Arial" pitchFamily="34" charset="0"/>
                <a:ea typeface="Times New Roman"/>
                <a:cs typeface="Arial" panose="020B0604020202020204" pitchFamily="34" charset="0"/>
              </a:rPr>
              <a:t>di-	leptons</a:t>
            </a:r>
            <a:r>
              <a:rPr lang="en-US" dirty="0">
                <a:solidFill>
                  <a:srgbClr val="000090"/>
                </a:solidFill>
                <a:latin typeface="Arial" pitchFamily="34" charset="0"/>
                <a:ea typeface="Times New Roman"/>
                <a:cs typeface="Arial" panose="020B0604020202020204" pitchFamily="34" charset="0"/>
              </a:rPr>
              <a:t>); </a:t>
            </a:r>
            <a:endParaRPr lang="en-US" dirty="0" smtClean="0">
              <a:solidFill>
                <a:srgbClr val="000090"/>
              </a:solidFill>
              <a:latin typeface="Arial" pitchFamily="34" charset="0"/>
              <a:ea typeface="Times New Roman"/>
              <a:cs typeface="Arial" panose="020B0604020202020204" pitchFamily="34" charset="0"/>
            </a:endParaRPr>
          </a:p>
          <a:p>
            <a:pPr fontAlgn="base">
              <a:spcBef>
                <a:spcPct val="0"/>
              </a:spcBef>
              <a:spcAft>
                <a:spcPct val="0"/>
              </a:spcAft>
            </a:pPr>
            <a:r>
              <a:rPr lang="en-US" dirty="0" smtClean="0">
                <a:solidFill>
                  <a:srgbClr val="000090"/>
                </a:solidFill>
                <a:latin typeface="Arial" pitchFamily="34" charset="0"/>
                <a:ea typeface="Times New Roman"/>
                <a:cs typeface="Arial" panose="020B0604020202020204" pitchFamily="34" charset="0"/>
              </a:rPr>
              <a:t>           -  search </a:t>
            </a:r>
            <a:r>
              <a:rPr lang="en-US" dirty="0">
                <a:solidFill>
                  <a:srgbClr val="000090"/>
                </a:solidFill>
                <a:latin typeface="Arial" pitchFamily="34" charset="0"/>
                <a:ea typeface="Times New Roman"/>
                <a:cs typeface="Arial" panose="020B0604020202020204" pitchFamily="34" charset="0"/>
              </a:rPr>
              <a:t>for </a:t>
            </a:r>
            <a:r>
              <a:rPr lang="en-US" dirty="0" smtClean="0">
                <a:solidFill>
                  <a:srgbClr val="000090"/>
                </a:solidFill>
                <a:latin typeface="Arial" pitchFamily="34" charset="0"/>
                <a:ea typeface="Times New Roman"/>
                <a:cs typeface="Arial" panose="020B0604020202020204" pitchFamily="34" charset="0"/>
              </a:rPr>
              <a:t>the </a:t>
            </a:r>
            <a:r>
              <a:rPr lang="en-US" dirty="0">
                <a:solidFill>
                  <a:srgbClr val="000090"/>
                </a:solidFill>
                <a:latin typeface="Arial" pitchFamily="34" charset="0"/>
                <a:ea typeface="Times New Roman"/>
                <a:cs typeface="Arial" panose="020B0604020202020204" pitchFamily="34" charset="0"/>
              </a:rPr>
              <a:t>critical end-point (observables – event by event fluctuations, </a:t>
            </a:r>
            <a:r>
              <a:rPr lang="en-US" dirty="0" smtClean="0">
                <a:solidFill>
                  <a:srgbClr val="000090"/>
                </a:solidFill>
                <a:latin typeface="Arial" pitchFamily="34" charset="0"/>
                <a:ea typeface="Times New Roman"/>
                <a:cs typeface="Arial" panose="020B0604020202020204" pitchFamily="34" charset="0"/>
              </a:rPr>
              <a:t>	particle </a:t>
            </a:r>
            <a:r>
              <a:rPr lang="en-US" dirty="0">
                <a:solidFill>
                  <a:srgbClr val="000090"/>
                </a:solidFill>
                <a:latin typeface="Arial" pitchFamily="34" charset="0"/>
                <a:ea typeface="Times New Roman"/>
                <a:cs typeface="Arial" panose="020B0604020202020204" pitchFamily="34" charset="0"/>
              </a:rPr>
              <a:t>correlations) </a:t>
            </a:r>
            <a:r>
              <a:rPr lang="en-US" dirty="0" smtClean="0">
                <a:solidFill>
                  <a:srgbClr val="000090"/>
                </a:solidFill>
                <a:latin typeface="Arial" pitchFamily="34" charset="0"/>
                <a:ea typeface="Verdana" pitchFamily="34" charset="0"/>
                <a:cs typeface="Arial" panose="020B0604020202020204" pitchFamily="34" charset="0"/>
              </a:rPr>
              <a:t>   </a:t>
            </a:r>
            <a:endParaRPr lang="ru-RU" dirty="0" smtClean="0">
              <a:solidFill>
                <a:srgbClr val="000090"/>
              </a:solidFill>
              <a:latin typeface="Arial" pitchFamily="34" charset="0"/>
              <a:ea typeface="Verdana" pitchFamily="34" charset="0"/>
              <a:cs typeface="Arial" panose="020B0604020202020204" pitchFamily="34" charset="0"/>
            </a:endParaRPr>
          </a:p>
        </p:txBody>
      </p:sp>
    </p:spTree>
    <p:extLst>
      <p:ext uri="{BB962C8B-B14F-4D97-AF65-F5344CB8AC3E}">
        <p14:creationId xmlns:p14="http://schemas.microsoft.com/office/powerpoint/2010/main" val="136803289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1834560" y="44624"/>
            <a:ext cx="4825672" cy="492362"/>
          </a:xfrm>
          <a:noFill/>
          <a:ln>
            <a:noFill/>
          </a:ln>
          <a:extLst/>
        </p:spPr>
        <p:txBody>
          <a:bodyPr>
            <a:normAutofit/>
          </a:bodyPr>
          <a:lstStyle/>
          <a:p>
            <a:pPr eaLnBrk="1" hangingPunct="1">
              <a:defRPr/>
            </a:pPr>
            <a:r>
              <a:rPr lang="en-US" sz="2800" b="1" dirty="0" smtClean="0">
                <a:solidFill>
                  <a:srgbClr val="000090"/>
                </a:solidFill>
                <a:effectLst>
                  <a:glow>
                    <a:schemeClr val="accent1">
                      <a:alpha val="40000"/>
                    </a:schemeClr>
                  </a:glow>
                  <a:reflection endPos="0" dist="50800" dir="5400000" sy="-100000" algn="bl" rotWithShape="0"/>
                </a:effectLst>
                <a:latin typeface="Arial"/>
                <a:ea typeface="+mj-ea"/>
                <a:cs typeface="Arial"/>
              </a:rPr>
              <a:t>MPD TPC workshop</a:t>
            </a:r>
            <a:endParaRPr lang="ru-RU" sz="2800" dirty="0">
              <a:solidFill>
                <a:srgbClr val="000090"/>
              </a:solidFill>
              <a:effectLst>
                <a:glow>
                  <a:schemeClr val="accent1">
                    <a:alpha val="40000"/>
                  </a:schemeClr>
                </a:glow>
                <a:reflection endPos="0" dist="50800" dir="5400000" sy="-100000" algn="bl" rotWithShape="0"/>
              </a:effectLst>
              <a:latin typeface="Arial"/>
              <a:ea typeface="+mj-ea"/>
              <a:cs typeface="Arial"/>
            </a:endParaRPr>
          </a:p>
        </p:txBody>
      </p:sp>
      <p:sp>
        <p:nvSpPr>
          <p:cNvPr id="102402" name="Slide Number Placeholder 4"/>
          <p:cNvSpPr>
            <a:spLocks noGrp="1"/>
          </p:cNvSpPr>
          <p:nvPr>
            <p:ph type="sldNum" sz="quarter" idx="4294967295"/>
          </p:nvPr>
        </p:nvSpPr>
        <p:spPr>
          <a:xfrm>
            <a:off x="6553200" y="6283325"/>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A30DD79-28F6-1343-9424-3DE7FA4FFDCA}" type="slidenum">
              <a:rPr lang="en-GB" sz="1200">
                <a:solidFill>
                  <a:srgbClr val="000000"/>
                </a:solidFill>
                <a:latin typeface="Verdana" charset="0"/>
                <a:cs typeface="Verdana" charset="0"/>
              </a:rPr>
              <a:pPr eaLnBrk="1" hangingPunct="1"/>
              <a:t>8</a:t>
            </a:fld>
            <a:endParaRPr lang="en-GB" sz="1200">
              <a:solidFill>
                <a:srgbClr val="000000"/>
              </a:solidFill>
              <a:latin typeface="Verdana" charset="0"/>
              <a:cs typeface="Verdana" charset="0"/>
            </a:endParaRPr>
          </a:p>
        </p:txBody>
      </p:sp>
      <p:sp>
        <p:nvSpPr>
          <p:cNvPr id="102414" name="TextBox 9"/>
          <p:cNvSpPr txBox="1">
            <a:spLocks noChangeArrowheads="1"/>
          </p:cNvSpPr>
          <p:nvPr/>
        </p:nvSpPr>
        <p:spPr bwMode="auto">
          <a:xfrm>
            <a:off x="395536" y="611396"/>
            <a:ext cx="8276424" cy="369332"/>
          </a:xfrm>
          <a:prstGeom prst="rect">
            <a:avLst/>
          </a:prstGeom>
          <a:no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solidFill>
                  <a:srgbClr val="000090"/>
                </a:solidFill>
              </a:rPr>
              <a:t>Main tracking &amp; PID detector; </a:t>
            </a:r>
            <a:r>
              <a:rPr lang="en-US" sz="1800" dirty="0">
                <a:solidFill>
                  <a:srgbClr val="000090"/>
                </a:solidFill>
              </a:rPr>
              <a:t>w</a:t>
            </a:r>
            <a:r>
              <a:rPr lang="en-US" sz="1800" dirty="0" smtClean="0">
                <a:solidFill>
                  <a:srgbClr val="000090"/>
                </a:solidFill>
              </a:rPr>
              <a:t>orks </a:t>
            </a:r>
            <a:r>
              <a:rPr lang="en-US" sz="1800" dirty="0">
                <a:solidFill>
                  <a:srgbClr val="000090"/>
                </a:solidFill>
              </a:rPr>
              <a:t>are going in accordance with the schedule</a:t>
            </a:r>
            <a:endParaRPr lang="en-US" sz="1800" dirty="0"/>
          </a:p>
        </p:txBody>
      </p:sp>
      <p:pic>
        <p:nvPicPr>
          <p:cNvPr id="60" name="Рисунок 11" descr="small rack.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1778" y="3969464"/>
            <a:ext cx="2110863" cy="2814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Рисунок 9" descr="2016-05-16_0225.jp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104049" y="3992232"/>
            <a:ext cx="2116170" cy="2821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TextBox 61"/>
          <p:cNvSpPr txBox="1"/>
          <p:nvPr/>
        </p:nvSpPr>
        <p:spPr>
          <a:xfrm>
            <a:off x="152275" y="6413266"/>
            <a:ext cx="4537769" cy="400110"/>
          </a:xfrm>
          <a:prstGeom prst="rect">
            <a:avLst/>
          </a:prstGeom>
          <a:solidFill>
            <a:srgbClr val="C6D9F1"/>
          </a:solidFill>
        </p:spPr>
        <p:txBody>
          <a:bodyPr wrap="none">
            <a:spAutoFit/>
          </a:bodyPr>
          <a:lstStyle/>
          <a:p>
            <a:pPr algn="ctr" eaLnBrk="1" hangingPunct="1"/>
            <a:r>
              <a:rPr lang="en-US" sz="2000" i="1" dirty="0" smtClean="0">
                <a:solidFill>
                  <a:srgbClr val="0000CC"/>
                </a:solidFill>
              </a:rPr>
              <a:t>gas system: delivery to JINR in I 2017</a:t>
            </a:r>
            <a:endParaRPr lang="ru-RU" sz="2000" i="1" kern="1200" dirty="0">
              <a:solidFill>
                <a:srgbClr val="FF0000"/>
              </a:solidFill>
            </a:endParaRPr>
          </a:p>
        </p:txBody>
      </p:sp>
      <p:pic>
        <p:nvPicPr>
          <p:cNvPr id="63" name="Содержимое 4" descr="14.9.16_1.jpg"/>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724275" y="3975372"/>
            <a:ext cx="4240213" cy="282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64" name="TextBox 63"/>
          <p:cNvSpPr txBox="1"/>
          <p:nvPr/>
        </p:nvSpPr>
        <p:spPr>
          <a:xfrm>
            <a:off x="5604996" y="6413266"/>
            <a:ext cx="3326500" cy="400110"/>
          </a:xfrm>
          <a:prstGeom prst="rect">
            <a:avLst/>
          </a:prstGeom>
          <a:solidFill>
            <a:srgbClr val="BBE0E3"/>
          </a:solidFill>
        </p:spPr>
        <p:txBody>
          <a:bodyPr wrap="none">
            <a:spAutoFit/>
          </a:bodyPr>
          <a:lstStyle/>
          <a:p>
            <a:pPr algn="ctr">
              <a:defRPr/>
            </a:pPr>
            <a:r>
              <a:rPr lang="en-US" sz="2000" i="1" dirty="0" err="1" smtClean="0">
                <a:solidFill>
                  <a:srgbClr val="0000CC"/>
                </a:solidFill>
                <a:latin typeface="+mn-lt"/>
                <a:ea typeface="+mn-ea"/>
                <a:cs typeface="Times New Roman" pitchFamily="18" charset="0"/>
              </a:rPr>
              <a:t>RoC</a:t>
            </a:r>
            <a:r>
              <a:rPr lang="en-US" sz="2000" i="1" dirty="0" smtClean="0">
                <a:solidFill>
                  <a:srgbClr val="0000CC"/>
                </a:solidFill>
                <a:latin typeface="+mn-lt"/>
                <a:ea typeface="+mn-ea"/>
                <a:cs typeface="Times New Roman" pitchFamily="18" charset="0"/>
              </a:rPr>
              <a:t> chambers preparation</a:t>
            </a:r>
            <a:endParaRPr lang="ru-RU" sz="2000" i="1" dirty="0">
              <a:latin typeface="+mn-lt"/>
              <a:ea typeface="+mn-ea"/>
              <a:cs typeface="Times New Roman" pitchFamily="18" charset="0"/>
            </a:endParaRPr>
          </a:p>
        </p:txBody>
      </p:sp>
      <p:pic>
        <p:nvPicPr>
          <p:cNvPr id="18" name="Рисунок 20"/>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804395" y="1352808"/>
            <a:ext cx="3024336" cy="2580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6164435" y="1033572"/>
            <a:ext cx="2160240" cy="523220"/>
          </a:xfrm>
          <a:prstGeom prst="rect">
            <a:avLst/>
          </a:prstGeom>
          <a:noFill/>
        </p:spPr>
        <p:txBody>
          <a:bodyPr wrap="square">
            <a:spAutoFit/>
          </a:bodyPr>
          <a:lstStyle/>
          <a:p>
            <a:pPr algn="ctr" eaLnBrk="1" hangingPunct="1"/>
            <a:r>
              <a:rPr lang="en-US" sz="1400" kern="1200" dirty="0">
                <a:solidFill>
                  <a:srgbClr val="000090"/>
                </a:solidFill>
              </a:rPr>
              <a:t>TPC </a:t>
            </a:r>
            <a:r>
              <a:rPr lang="en-US" sz="1400" kern="1200" dirty="0" smtClean="0">
                <a:solidFill>
                  <a:srgbClr val="000090"/>
                </a:solidFill>
              </a:rPr>
              <a:t>deformation:</a:t>
            </a:r>
            <a:r>
              <a:rPr lang="en-US" sz="1400" dirty="0">
                <a:solidFill>
                  <a:srgbClr val="000090"/>
                </a:solidFill>
              </a:rPr>
              <a:t> </a:t>
            </a:r>
            <a:endParaRPr lang="en-US" sz="1400" dirty="0" smtClean="0">
              <a:solidFill>
                <a:srgbClr val="000090"/>
              </a:solidFill>
            </a:endParaRPr>
          </a:p>
          <a:p>
            <a:pPr algn="r" eaLnBrk="1" hangingPunct="1"/>
            <a:r>
              <a:rPr lang="en-US" sz="1400" dirty="0" smtClean="0">
                <a:solidFill>
                  <a:srgbClr val="000090"/>
                </a:solidFill>
              </a:rPr>
              <a:t>m</a:t>
            </a:r>
            <a:r>
              <a:rPr lang="en-US" sz="1400" kern="1200" dirty="0" smtClean="0">
                <a:solidFill>
                  <a:srgbClr val="000090"/>
                </a:solidFill>
              </a:rPr>
              <a:t>ax </a:t>
            </a:r>
            <a:r>
              <a:rPr lang="en-US" sz="1400" kern="1200" dirty="0">
                <a:solidFill>
                  <a:srgbClr val="000090"/>
                </a:solidFill>
              </a:rPr>
              <a:t>= </a:t>
            </a:r>
            <a:r>
              <a:rPr lang="en-US" sz="1400" kern="1200" dirty="0">
                <a:solidFill>
                  <a:srgbClr val="FF0000"/>
                </a:solidFill>
              </a:rPr>
              <a:t>32 µm</a:t>
            </a:r>
            <a:endParaRPr lang="ru-RU" sz="1400" kern="1200" dirty="0">
              <a:solidFill>
                <a:srgbClr val="FF0000"/>
              </a:solidFill>
            </a:endParaRPr>
          </a:p>
        </p:txBody>
      </p:sp>
      <p:grpSp>
        <p:nvGrpSpPr>
          <p:cNvPr id="20" name="Группа 46"/>
          <p:cNvGrpSpPr>
            <a:grpSpLocks/>
          </p:cNvGrpSpPr>
          <p:nvPr/>
        </p:nvGrpSpPr>
        <p:grpSpPr bwMode="auto">
          <a:xfrm>
            <a:off x="259779" y="1124744"/>
            <a:ext cx="4824536" cy="2664296"/>
            <a:chOff x="5959014" y="10765179"/>
            <a:chExt cx="10949314" cy="8907817"/>
          </a:xfrm>
        </p:grpSpPr>
        <p:grpSp>
          <p:nvGrpSpPr>
            <p:cNvPr id="21" name="Группа 47"/>
            <p:cNvGrpSpPr>
              <a:grpSpLocks/>
            </p:cNvGrpSpPr>
            <p:nvPr/>
          </p:nvGrpSpPr>
          <p:grpSpPr bwMode="auto">
            <a:xfrm>
              <a:off x="5959014" y="10765179"/>
              <a:ext cx="10949314" cy="8907817"/>
              <a:chOff x="5859979" y="10983622"/>
              <a:chExt cx="10949314" cy="8907817"/>
            </a:xfrm>
          </p:grpSpPr>
          <p:sp>
            <p:nvSpPr>
              <p:cNvPr id="29" name="TextBox 57"/>
              <p:cNvSpPr txBox="1">
                <a:spLocks noChangeArrowheads="1"/>
              </p:cNvSpPr>
              <p:nvPr/>
            </p:nvSpPr>
            <p:spPr bwMode="auto">
              <a:xfrm>
                <a:off x="5934683" y="11118551"/>
                <a:ext cx="4864347" cy="126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lgn="ctr" eaLnBrk="1" hangingPunct="1">
                  <a:spcBef>
                    <a:spcPct val="0"/>
                  </a:spcBef>
                  <a:buFontTx/>
                  <a:buNone/>
                </a:pPr>
                <a:r>
                  <a:rPr lang="en-US" altLang="ru-RU" sz="1600" dirty="0">
                    <a:solidFill>
                      <a:srgbClr val="000090"/>
                    </a:solidFill>
                    <a:cs typeface="Arial" pitchFamily="34" charset="0"/>
                  </a:rPr>
                  <a:t>Sketch of TPC </a:t>
                </a:r>
                <a:endParaRPr lang="ru-RU" altLang="ru-RU" sz="1600" dirty="0">
                  <a:solidFill>
                    <a:srgbClr val="000090"/>
                  </a:solidFill>
                  <a:cs typeface="Arial" pitchFamily="34" charset="0"/>
                </a:endParaRPr>
              </a:p>
            </p:txBody>
          </p:sp>
          <p:grpSp>
            <p:nvGrpSpPr>
              <p:cNvPr id="30" name="Группа 59"/>
              <p:cNvGrpSpPr>
                <a:grpSpLocks/>
              </p:cNvGrpSpPr>
              <p:nvPr/>
            </p:nvGrpSpPr>
            <p:grpSpPr bwMode="auto">
              <a:xfrm>
                <a:off x="5859979" y="10983622"/>
                <a:ext cx="10949314" cy="8907817"/>
                <a:chOff x="5859979" y="10983622"/>
                <a:chExt cx="10949314" cy="8907817"/>
              </a:xfrm>
            </p:grpSpPr>
            <p:grpSp>
              <p:nvGrpSpPr>
                <p:cNvPr id="31" name="Группа 61"/>
                <p:cNvGrpSpPr>
                  <a:grpSpLocks/>
                </p:cNvGrpSpPr>
                <p:nvPr/>
              </p:nvGrpSpPr>
              <p:grpSpPr bwMode="auto">
                <a:xfrm>
                  <a:off x="5859979" y="11607146"/>
                  <a:ext cx="10949314" cy="8284293"/>
                  <a:chOff x="5984559" y="11364125"/>
                  <a:chExt cx="10949314" cy="7321915"/>
                </a:xfrm>
              </p:grpSpPr>
              <p:grpSp>
                <p:nvGrpSpPr>
                  <p:cNvPr id="35" name="Группа 13"/>
                  <p:cNvGrpSpPr>
                    <a:grpSpLocks/>
                  </p:cNvGrpSpPr>
                  <p:nvPr/>
                </p:nvGrpSpPr>
                <p:grpSpPr bwMode="auto">
                  <a:xfrm>
                    <a:off x="6336513" y="11364125"/>
                    <a:ext cx="10281985" cy="7321915"/>
                    <a:chOff x="746712" y="896341"/>
                    <a:chExt cx="8139015" cy="5866087"/>
                  </a:xfrm>
                </p:grpSpPr>
                <p:pic>
                  <p:nvPicPr>
                    <p:cNvPr id="45" name="Рисунок 2"/>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871451" y="1606113"/>
                      <a:ext cx="7416824" cy="5156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Прямоугольник 94"/>
                    <p:cNvSpPr/>
                    <p:nvPr/>
                  </p:nvSpPr>
                  <p:spPr>
                    <a:xfrm rot="315920">
                      <a:off x="4529532" y="3983495"/>
                      <a:ext cx="3542560" cy="93131"/>
                    </a:xfrm>
                    <a:prstGeom prst="rect">
                      <a:avLst/>
                    </a:prstGeom>
                    <a:gradFill flip="none" rotWithShape="1">
                      <a:gsLst>
                        <a:gs pos="0">
                          <a:srgbClr val="FFFF00"/>
                        </a:gs>
                        <a:gs pos="12000">
                          <a:srgbClr val="F3A635"/>
                        </a:gs>
                        <a:gs pos="100000">
                          <a:schemeClr val="accent6">
                            <a:lumMod val="75000"/>
                          </a:schemeClr>
                        </a:gs>
                      </a:gsLst>
                      <a:lin ang="0" scaled="1"/>
                      <a:tileRect/>
                    </a:gradFill>
                    <a:ln>
                      <a:noFill/>
                    </a:ln>
                    <a:scene3d>
                      <a:camera prst="orthographicFront">
                        <a:rot lat="0" lon="0" rev="6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47" name="Прямоугольник 95"/>
                    <p:cNvSpPr/>
                    <p:nvPr/>
                  </p:nvSpPr>
                  <p:spPr>
                    <a:xfrm rot="365047">
                      <a:off x="1424040" y="3631663"/>
                      <a:ext cx="3021144" cy="106928"/>
                    </a:xfrm>
                    <a:prstGeom prst="rect">
                      <a:avLst/>
                    </a:prstGeom>
                    <a:gradFill flip="none" rotWithShape="1">
                      <a:gsLst>
                        <a:gs pos="0">
                          <a:schemeClr val="accent6">
                            <a:lumMod val="75000"/>
                          </a:schemeClr>
                        </a:gs>
                        <a:gs pos="53000">
                          <a:srgbClr val="F3A635"/>
                        </a:gs>
                        <a:gs pos="100000">
                          <a:srgbClr val="FFFF00"/>
                        </a:gs>
                      </a:gsLst>
                      <a:lin ang="0" scaled="1"/>
                      <a:tileRect/>
                    </a:gradFill>
                    <a:ln>
                      <a:noFill/>
                    </a:ln>
                    <a:scene3d>
                      <a:camera prst="orthographicFront">
                        <a:rot lat="0" lon="0" rev="12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cxnSp>
                  <p:nvCxnSpPr>
                    <p:cNvPr id="48" name="Прямая со стрелкой 96"/>
                    <p:cNvCxnSpPr/>
                    <p:nvPr/>
                  </p:nvCxnSpPr>
                  <p:spPr>
                    <a:xfrm>
                      <a:off x="2144821" y="1317159"/>
                      <a:ext cx="5377739" cy="37944"/>
                    </a:xfrm>
                    <a:prstGeom prst="straightConnector1">
                      <a:avLst/>
                    </a:prstGeom>
                    <a:ln>
                      <a:solidFill>
                        <a:schemeClr val="bg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49" name="TextBox 25"/>
                    <p:cNvSpPr txBox="1">
                      <a:spLocks noChangeArrowheads="1"/>
                    </p:cNvSpPr>
                    <p:nvPr/>
                  </p:nvSpPr>
                  <p:spPr bwMode="auto">
                    <a:xfrm>
                      <a:off x="4317386" y="896341"/>
                      <a:ext cx="1030052" cy="534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lang="ru-RU" sz="1000" dirty="0">
                          <a:solidFill>
                            <a:srgbClr val="002060"/>
                          </a:solidFill>
                          <a:latin typeface="+mn-lt"/>
                          <a:ea typeface="+mn-ea"/>
                          <a:cs typeface="Times New Roman" panose="02020603050405020304" pitchFamily="18" charset="0"/>
                        </a:rPr>
                        <a:t>3400</a:t>
                      </a:r>
                    </a:p>
                  </p:txBody>
                </p:sp>
                <p:cxnSp>
                  <p:nvCxnSpPr>
                    <p:cNvPr id="50" name="Прямая соединительная линия 98"/>
                    <p:cNvCxnSpPr/>
                    <p:nvPr/>
                  </p:nvCxnSpPr>
                  <p:spPr>
                    <a:xfrm flipV="1">
                      <a:off x="6709764" y="2279524"/>
                      <a:ext cx="1249865" cy="4035720"/>
                    </a:xfrm>
                    <a:prstGeom prst="line">
                      <a:avLst/>
                    </a:prstGeom>
                    <a:ln w="12700">
                      <a:solidFill>
                        <a:schemeClr val="bg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99"/>
                    <p:cNvCxnSpPr/>
                    <p:nvPr/>
                  </p:nvCxnSpPr>
                  <p:spPr>
                    <a:xfrm flipV="1">
                      <a:off x="7959629" y="1355103"/>
                      <a:ext cx="235148" cy="92442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2" name="TextBox 2056"/>
                    <p:cNvSpPr txBox="1">
                      <a:spLocks noChangeArrowheads="1"/>
                    </p:cNvSpPr>
                    <p:nvPr/>
                  </p:nvSpPr>
                  <p:spPr bwMode="auto">
                    <a:xfrm>
                      <a:off x="8041249" y="975053"/>
                      <a:ext cx="844478" cy="534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0"/>
                        </a:spcBef>
                        <a:buFontTx/>
                        <a:buNone/>
                      </a:pPr>
                      <a:r>
                        <a:rPr lang="en-US" altLang="ru-RU" sz="900">
                          <a:solidFill>
                            <a:srgbClr val="002060"/>
                          </a:solidFill>
                          <a:latin typeface="Calibri" pitchFamily="34" charset="0"/>
                          <a:cs typeface="Times New Roman" pitchFamily="18" charset="0"/>
                        </a:rPr>
                        <a:t>Ø</a:t>
                      </a:r>
                      <a:r>
                        <a:rPr lang="ru-RU" altLang="ru-RU" sz="1000">
                          <a:solidFill>
                            <a:srgbClr val="002060"/>
                          </a:solidFill>
                          <a:latin typeface="Calibri" pitchFamily="34" charset="0"/>
                          <a:cs typeface="Times New Roman" pitchFamily="18" charset="0"/>
                        </a:rPr>
                        <a:t>28</a:t>
                      </a:r>
                      <a:r>
                        <a:rPr lang="en-US" altLang="ru-RU" sz="1000">
                          <a:solidFill>
                            <a:srgbClr val="002060"/>
                          </a:solidFill>
                          <a:latin typeface="Calibri" pitchFamily="34" charset="0"/>
                          <a:cs typeface="Times New Roman" pitchFamily="18" charset="0"/>
                        </a:rPr>
                        <a:t>0</a:t>
                      </a:r>
                      <a:r>
                        <a:rPr lang="ru-RU" altLang="ru-RU" sz="1000">
                          <a:solidFill>
                            <a:srgbClr val="002060"/>
                          </a:solidFill>
                          <a:latin typeface="Calibri" pitchFamily="34" charset="0"/>
                          <a:cs typeface="Times New Roman" pitchFamily="18" charset="0"/>
                        </a:rPr>
                        <a:t>0</a:t>
                      </a:r>
                      <a:endParaRPr lang="ru-RU" altLang="ru-RU" sz="900">
                        <a:solidFill>
                          <a:srgbClr val="002060"/>
                        </a:solidFill>
                        <a:latin typeface="Calibri" pitchFamily="34" charset="0"/>
                        <a:cs typeface="Times New Roman" pitchFamily="18" charset="0"/>
                      </a:endParaRPr>
                    </a:p>
                  </p:txBody>
                </p:sp>
                <p:sp>
                  <p:nvSpPr>
                    <p:cNvPr id="53" name="TextBox 7"/>
                    <p:cNvSpPr txBox="1">
                      <a:spLocks noChangeArrowheads="1"/>
                    </p:cNvSpPr>
                    <p:nvPr/>
                  </p:nvSpPr>
                  <p:spPr bwMode="auto">
                    <a:xfrm>
                      <a:off x="746712" y="1710384"/>
                      <a:ext cx="1479900" cy="73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lang="en-US" sz="800" dirty="0">
                          <a:solidFill>
                            <a:srgbClr val="002060"/>
                          </a:solidFill>
                          <a:latin typeface="+mn-lt"/>
                          <a:ea typeface="+mn-ea"/>
                        </a:rPr>
                        <a:t>12 Readout </a:t>
                      </a:r>
                    </a:p>
                    <a:p>
                      <a:pPr algn="ctr" eaLnBrk="1" hangingPunct="1">
                        <a:defRPr/>
                      </a:pPr>
                      <a:r>
                        <a:rPr lang="en-US" sz="800" dirty="0">
                          <a:solidFill>
                            <a:srgbClr val="002060"/>
                          </a:solidFill>
                          <a:latin typeface="+mn-lt"/>
                          <a:ea typeface="+mn-ea"/>
                        </a:rPr>
                        <a:t>chamber</a:t>
                      </a:r>
                      <a:endParaRPr lang="ru-RU" sz="800" dirty="0">
                        <a:solidFill>
                          <a:srgbClr val="002060"/>
                        </a:solidFill>
                        <a:latin typeface="+mn-lt"/>
                        <a:ea typeface="+mn-ea"/>
                      </a:endParaRPr>
                    </a:p>
                  </p:txBody>
                </p:sp>
              </p:grpSp>
              <p:cxnSp>
                <p:nvCxnSpPr>
                  <p:cNvPr id="36" name="Прямая со стрелкой 81"/>
                  <p:cNvCxnSpPr/>
                  <p:nvPr/>
                </p:nvCxnSpPr>
                <p:spPr bwMode="auto">
                  <a:xfrm>
                    <a:off x="7440809" y="13168079"/>
                    <a:ext cx="997739" cy="327209"/>
                  </a:xfrm>
                  <a:prstGeom prst="straightConnector1">
                    <a:avLst/>
                  </a:prstGeom>
                  <a:ln w="15875">
                    <a:tailEnd type="stealth" w="lg" len="lg"/>
                  </a:ln>
                </p:spPr>
                <p:style>
                  <a:lnRef idx="1">
                    <a:schemeClr val="dk1"/>
                  </a:lnRef>
                  <a:fillRef idx="0">
                    <a:schemeClr val="dk1"/>
                  </a:fillRef>
                  <a:effectRef idx="0">
                    <a:schemeClr val="dk1"/>
                  </a:effectRef>
                  <a:fontRef idx="minor">
                    <a:schemeClr val="tx1"/>
                  </a:fontRef>
                </p:style>
              </p:cxnSp>
              <p:cxnSp>
                <p:nvCxnSpPr>
                  <p:cNvPr id="37" name="Прямая соединительная линия 85"/>
                  <p:cNvCxnSpPr/>
                  <p:nvPr/>
                </p:nvCxnSpPr>
                <p:spPr>
                  <a:xfrm>
                    <a:off x="8102739" y="11781747"/>
                    <a:ext cx="0" cy="5295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Прямая соединительная линия 86"/>
                  <p:cNvCxnSpPr/>
                  <p:nvPr/>
                </p:nvCxnSpPr>
                <p:spPr>
                  <a:xfrm flipH="1">
                    <a:off x="14896415" y="11842023"/>
                    <a:ext cx="3230" cy="5381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87"/>
                  <p:cNvSpPr txBox="1">
                    <a:spLocks noChangeArrowheads="1"/>
                  </p:cNvSpPr>
                  <p:nvPr/>
                </p:nvSpPr>
                <p:spPr bwMode="auto">
                  <a:xfrm rot="369497">
                    <a:off x="5984559" y="13947000"/>
                    <a:ext cx="1043365" cy="1044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0"/>
                      </a:spcBef>
                      <a:buFontTx/>
                      <a:buNone/>
                    </a:pPr>
                    <a:r>
                      <a:rPr lang="en-US" altLang="ru-RU" sz="1000" b="1">
                        <a:solidFill>
                          <a:srgbClr val="333300"/>
                        </a:solidFill>
                        <a:cs typeface="Arial" pitchFamily="34" charset="0"/>
                      </a:rPr>
                      <a:t>beam</a:t>
                    </a:r>
                    <a:endParaRPr lang="ru-RU" altLang="ru-RU" sz="1000" b="1">
                      <a:solidFill>
                        <a:srgbClr val="333300"/>
                      </a:solidFill>
                      <a:cs typeface="Arial" pitchFamily="34" charset="0"/>
                    </a:endParaRPr>
                  </a:p>
                </p:txBody>
              </p:sp>
              <p:sp>
                <p:nvSpPr>
                  <p:cNvPr id="40" name="Стрелка вправо 88"/>
                  <p:cNvSpPr/>
                  <p:nvPr/>
                </p:nvSpPr>
                <p:spPr>
                  <a:xfrm rot="337502">
                    <a:off x="6885432" y="14558715"/>
                    <a:ext cx="1217307" cy="245408"/>
                  </a:xfrm>
                  <a:prstGeom prst="rightArrow">
                    <a:avLst>
                      <a:gd name="adj1" fmla="val 50000"/>
                      <a:gd name="adj2" fmla="val 80571"/>
                    </a:avLst>
                  </a:prstGeom>
                  <a:gradFill flip="none" rotWithShape="1">
                    <a:gsLst>
                      <a:gs pos="0">
                        <a:schemeClr val="accent4">
                          <a:lumMod val="50000"/>
                        </a:schemeClr>
                      </a:gs>
                      <a:gs pos="100000">
                        <a:schemeClr val="accent6">
                          <a:lumMod val="60000"/>
                          <a:lumOff val="40000"/>
                        </a:schemeClr>
                      </a:gs>
                    </a:gsLst>
                    <a:lin ang="10800000" scaled="1"/>
                    <a:tileRect/>
                  </a:gradFill>
                  <a:ln>
                    <a:solidFill>
                      <a:schemeClr val="accent6">
                        <a:lumMod val="50000"/>
                      </a:schemeClr>
                    </a:solidFill>
                  </a:ln>
                  <a:scene3d>
                    <a:camera prst="orthographicFront">
                      <a:rot lat="0" lon="0" rev="6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cxnSp>
                <p:nvCxnSpPr>
                  <p:cNvPr id="41" name="Прямая соединительная линия 89"/>
                  <p:cNvCxnSpPr/>
                  <p:nvPr/>
                </p:nvCxnSpPr>
                <p:spPr>
                  <a:xfrm>
                    <a:off x="15745626" y="11936741"/>
                    <a:ext cx="826607" cy="1291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Прямая со стрелкой 90"/>
                  <p:cNvCxnSpPr/>
                  <p:nvPr/>
                </p:nvCxnSpPr>
                <p:spPr>
                  <a:xfrm>
                    <a:off x="7440809" y="13168079"/>
                    <a:ext cx="0" cy="2970711"/>
                  </a:xfrm>
                  <a:prstGeom prst="straightConnector1">
                    <a:avLst/>
                  </a:prstGeom>
                  <a:ln>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sp>
                <p:nvSpPr>
                  <p:cNvPr id="43" name="TextBox 91"/>
                  <p:cNvSpPr txBox="1">
                    <a:spLocks noChangeArrowheads="1"/>
                  </p:cNvSpPr>
                  <p:nvPr/>
                </p:nvSpPr>
                <p:spPr bwMode="auto">
                  <a:xfrm rot="393197">
                    <a:off x="15890508" y="15043505"/>
                    <a:ext cx="1043365" cy="1044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0"/>
                      </a:spcBef>
                      <a:buFontTx/>
                      <a:buNone/>
                    </a:pPr>
                    <a:r>
                      <a:rPr lang="en-US" altLang="ru-RU" sz="1000" b="1">
                        <a:solidFill>
                          <a:srgbClr val="333300"/>
                        </a:solidFill>
                        <a:cs typeface="Arial" pitchFamily="34" charset="0"/>
                      </a:rPr>
                      <a:t>beam</a:t>
                    </a:r>
                    <a:endParaRPr lang="ru-RU" altLang="ru-RU" sz="1000" b="1">
                      <a:solidFill>
                        <a:srgbClr val="333300"/>
                      </a:solidFill>
                      <a:cs typeface="Arial" pitchFamily="34" charset="0"/>
                    </a:endParaRPr>
                  </a:p>
                </p:txBody>
              </p:sp>
              <p:sp>
                <p:nvSpPr>
                  <p:cNvPr id="44" name="Стрелка вправо 92"/>
                  <p:cNvSpPr/>
                  <p:nvPr/>
                </p:nvSpPr>
                <p:spPr>
                  <a:xfrm rot="11127772">
                    <a:off x="14818921" y="15359516"/>
                    <a:ext cx="1004199" cy="249712"/>
                  </a:xfrm>
                  <a:prstGeom prst="rightArrow">
                    <a:avLst>
                      <a:gd name="adj1" fmla="val 50000"/>
                      <a:gd name="adj2" fmla="val 80571"/>
                    </a:avLst>
                  </a:prstGeom>
                  <a:gradFill flip="none" rotWithShape="1">
                    <a:gsLst>
                      <a:gs pos="0">
                        <a:srgbClr val="787548"/>
                      </a:gs>
                      <a:gs pos="100000">
                        <a:schemeClr val="accent6">
                          <a:lumMod val="75000"/>
                        </a:schemeClr>
                      </a:gs>
                    </a:gsLst>
                    <a:lin ang="10800000" scaled="1"/>
                    <a:tileRect/>
                  </a:gradFill>
                  <a:ln>
                    <a:solidFill>
                      <a:schemeClr val="accent6">
                        <a:lumMod val="50000"/>
                      </a:schemeClr>
                    </a:solidFill>
                  </a:ln>
                  <a:scene3d>
                    <a:camera prst="orthographicFront">
                      <a:rot lat="0" lon="0" rev="6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grpSp>
            <p:sp>
              <p:nvSpPr>
                <p:cNvPr id="32" name="TextBox 62"/>
                <p:cNvSpPr txBox="1">
                  <a:spLocks noChangeArrowheads="1"/>
                </p:cNvSpPr>
                <p:nvPr/>
              </p:nvSpPr>
              <p:spPr bwMode="auto">
                <a:xfrm>
                  <a:off x="12129310" y="10983622"/>
                  <a:ext cx="2271024" cy="1499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lgn="ctr" eaLnBrk="1" hangingPunct="1">
                    <a:spcBef>
                      <a:spcPct val="0"/>
                    </a:spcBef>
                    <a:buFontTx/>
                    <a:buNone/>
                  </a:pPr>
                  <a:r>
                    <a:rPr lang="en-US" altLang="ru-RU" sz="1000" dirty="0">
                      <a:solidFill>
                        <a:srgbClr val="000090"/>
                      </a:solidFill>
                      <a:cs typeface="Arial" pitchFamily="34" charset="0"/>
                    </a:rPr>
                    <a:t>HV-electrode</a:t>
                  </a:r>
                </a:p>
                <a:p>
                  <a:pPr algn="ctr" eaLnBrk="1" hangingPunct="1">
                    <a:spcBef>
                      <a:spcPct val="0"/>
                    </a:spcBef>
                    <a:buFontTx/>
                    <a:buNone/>
                  </a:pPr>
                  <a:r>
                    <a:rPr lang="en-US" altLang="ru-RU" sz="1000" dirty="0">
                      <a:solidFill>
                        <a:srgbClr val="000090"/>
                      </a:solidFill>
                      <a:cs typeface="Arial" pitchFamily="34" charset="0"/>
                    </a:rPr>
                    <a:t>~ 28 kV</a:t>
                  </a:r>
                  <a:endParaRPr lang="ru-RU" altLang="ru-RU" sz="1000" dirty="0">
                    <a:solidFill>
                      <a:srgbClr val="000090"/>
                    </a:solidFill>
                    <a:cs typeface="Arial" pitchFamily="34" charset="0"/>
                  </a:endParaRPr>
                </a:p>
              </p:txBody>
            </p:sp>
            <p:cxnSp>
              <p:nvCxnSpPr>
                <p:cNvPr id="33" name="Прямая со стрелкой 65"/>
                <p:cNvCxnSpPr/>
                <p:nvPr/>
              </p:nvCxnSpPr>
              <p:spPr>
                <a:xfrm flipH="1">
                  <a:off x="11481553" y="11855581"/>
                  <a:ext cx="1104295" cy="1894922"/>
                </a:xfrm>
                <a:prstGeom prst="straightConnector1">
                  <a:avLst/>
                </a:prstGeom>
                <a:ln>
                  <a:solidFill>
                    <a:schemeClr val="bg1"/>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sp>
              <p:nvSpPr>
                <p:cNvPr id="34" name="TextBox 66"/>
                <p:cNvSpPr txBox="1">
                  <a:spLocks noChangeArrowheads="1"/>
                </p:cNvSpPr>
                <p:nvPr/>
              </p:nvSpPr>
              <p:spPr bwMode="auto">
                <a:xfrm>
                  <a:off x="6189300" y="18889936"/>
                  <a:ext cx="6030277" cy="849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lgn="ctr" eaLnBrk="1" hangingPunct="1">
                    <a:spcBef>
                      <a:spcPct val="0"/>
                    </a:spcBef>
                    <a:buFontTx/>
                    <a:buNone/>
                  </a:pPr>
                  <a:r>
                    <a:rPr lang="en-US" altLang="ru-RU" sz="1100" b="1" dirty="0">
                      <a:solidFill>
                        <a:srgbClr val="002060"/>
                      </a:solidFill>
                      <a:cs typeface="Arial" pitchFamily="34" charset="0"/>
                    </a:rPr>
                    <a:t>~ </a:t>
                  </a:r>
                  <a:r>
                    <a:rPr lang="en-US" altLang="ru-RU" sz="1200" b="1" dirty="0">
                      <a:solidFill>
                        <a:srgbClr val="002060"/>
                      </a:solidFill>
                      <a:cs typeface="Arial" pitchFamily="34" charset="0"/>
                    </a:rPr>
                    <a:t>110 000 </a:t>
                  </a:r>
                  <a:r>
                    <a:rPr lang="en-US" altLang="ru-RU" sz="1100" b="1" dirty="0">
                      <a:solidFill>
                        <a:srgbClr val="002060"/>
                      </a:solidFill>
                      <a:cs typeface="Arial" pitchFamily="34" charset="0"/>
                    </a:rPr>
                    <a:t>readout channels</a:t>
                  </a:r>
                  <a:endParaRPr lang="ru-RU" altLang="ru-RU" sz="1100" b="1" dirty="0">
                    <a:solidFill>
                      <a:srgbClr val="002060"/>
                    </a:solidFill>
                    <a:cs typeface="Arial" pitchFamily="34" charset="0"/>
                  </a:endParaRPr>
                </a:p>
              </p:txBody>
            </p:sp>
          </p:grpSp>
        </p:grpSp>
        <p:sp>
          <p:nvSpPr>
            <p:cNvPr id="22" name="Пятно 2 48"/>
            <p:cNvSpPr/>
            <p:nvPr/>
          </p:nvSpPr>
          <p:spPr>
            <a:xfrm rot="2240281">
              <a:off x="10926871" y="15342532"/>
              <a:ext cx="404228" cy="501387"/>
            </a:xfrm>
            <a:prstGeom prst="irregularSeal2">
              <a:avLst/>
            </a:prstGeom>
            <a:gradFill flip="none" rotWithShape="1">
              <a:gsLst>
                <a:gs pos="15000">
                  <a:schemeClr val="accent4">
                    <a:lumMod val="40000"/>
                    <a:lumOff val="60000"/>
                  </a:schemeClr>
                </a:gs>
                <a:gs pos="98810">
                  <a:schemeClr val="accent4">
                    <a:lumMod val="75000"/>
                  </a:schemeClr>
                </a:gs>
                <a:gs pos="38000">
                  <a:schemeClr val="accent4"/>
                </a:gs>
              </a:gsLst>
              <a:path path="circle">
                <a:fillToRect l="50000" t="50000" r="50000" b="50000"/>
              </a:path>
              <a:tileRect/>
            </a:gra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cxnSp>
          <p:nvCxnSpPr>
            <p:cNvPr id="23" name="Прямая со стрелкой 49"/>
            <p:cNvCxnSpPr/>
            <p:nvPr/>
          </p:nvCxnSpPr>
          <p:spPr>
            <a:xfrm>
              <a:off x="9581877" y="14491701"/>
              <a:ext cx="1088152" cy="87683"/>
            </a:xfrm>
            <a:prstGeom prst="straightConnector1">
              <a:avLst/>
            </a:prstGeom>
            <a:ln w="19050">
              <a:solidFill>
                <a:srgbClr val="C00000"/>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50"/>
            <p:cNvCxnSpPr/>
            <p:nvPr/>
          </p:nvCxnSpPr>
          <p:spPr>
            <a:xfrm>
              <a:off x="12500833" y="14686552"/>
              <a:ext cx="884728" cy="63325"/>
            </a:xfrm>
            <a:prstGeom prst="straightConnector1">
              <a:avLst/>
            </a:prstGeom>
            <a:ln w="19050">
              <a:solidFill>
                <a:srgbClr val="C00000"/>
              </a:solidFill>
              <a:headEnd type="stealth" w="lg" len="lg"/>
              <a:tailEnd type="none"/>
            </a:ln>
          </p:spPr>
          <p:style>
            <a:lnRef idx="1">
              <a:schemeClr val="accent1"/>
            </a:lnRef>
            <a:fillRef idx="0">
              <a:schemeClr val="accent1"/>
            </a:fillRef>
            <a:effectRef idx="0">
              <a:schemeClr val="accent1"/>
            </a:effectRef>
            <a:fontRef idx="minor">
              <a:schemeClr val="tx1"/>
            </a:fontRef>
          </p:style>
        </p:cxnSp>
        <p:sp>
          <p:nvSpPr>
            <p:cNvPr id="25" name="TextBox 51"/>
            <p:cNvSpPr txBox="1">
              <a:spLocks noChangeArrowheads="1"/>
            </p:cNvSpPr>
            <p:nvPr/>
          </p:nvSpPr>
          <p:spPr bwMode="auto">
            <a:xfrm>
              <a:off x="9668333" y="13292145"/>
              <a:ext cx="688763" cy="113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0"/>
                </a:spcBef>
                <a:buFontTx/>
                <a:buNone/>
              </a:pPr>
              <a:r>
                <a:rPr lang="en-US" altLang="ru-RU" sz="1800">
                  <a:solidFill>
                    <a:srgbClr val="C00000"/>
                  </a:solidFill>
                  <a:cs typeface="Arial" pitchFamily="34" charset="0"/>
                </a:rPr>
                <a:t>E</a:t>
              </a:r>
              <a:endParaRPr lang="ru-RU" altLang="ru-RU" sz="1800">
                <a:solidFill>
                  <a:srgbClr val="C00000"/>
                </a:solidFill>
                <a:cs typeface="Arial" pitchFamily="34" charset="0"/>
              </a:endParaRPr>
            </a:p>
          </p:txBody>
        </p:sp>
        <p:sp>
          <p:nvSpPr>
            <p:cNvPr id="26" name="TextBox 52"/>
            <p:cNvSpPr txBox="1">
              <a:spLocks noChangeArrowheads="1"/>
            </p:cNvSpPr>
            <p:nvPr/>
          </p:nvSpPr>
          <p:spPr bwMode="auto">
            <a:xfrm>
              <a:off x="12493282" y="13439503"/>
              <a:ext cx="681801" cy="177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0"/>
                </a:spcBef>
                <a:buFontTx/>
                <a:buNone/>
              </a:pPr>
              <a:r>
                <a:rPr lang="en-US" altLang="ru-RU" sz="1800">
                  <a:solidFill>
                    <a:srgbClr val="C00000"/>
                  </a:solidFill>
                  <a:cs typeface="Arial" pitchFamily="34" charset="0"/>
                </a:rPr>
                <a:t>E</a:t>
              </a:r>
              <a:endParaRPr lang="ru-RU" altLang="ru-RU" sz="1800">
                <a:solidFill>
                  <a:srgbClr val="C00000"/>
                </a:solidFill>
                <a:cs typeface="Arial" pitchFamily="34" charset="0"/>
              </a:endParaRPr>
            </a:p>
          </p:txBody>
        </p:sp>
        <p:cxnSp>
          <p:nvCxnSpPr>
            <p:cNvPr id="27" name="Прямая со стрелкой 53"/>
            <p:cNvCxnSpPr/>
            <p:nvPr/>
          </p:nvCxnSpPr>
          <p:spPr>
            <a:xfrm>
              <a:off x="9856338" y="13512575"/>
              <a:ext cx="216338"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Прямая со стрелкой 56"/>
            <p:cNvCxnSpPr/>
            <p:nvPr/>
          </p:nvCxnSpPr>
          <p:spPr>
            <a:xfrm>
              <a:off x="12894763" y="13639228"/>
              <a:ext cx="219567" cy="974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1686043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53825" y="344023"/>
            <a:ext cx="2699137" cy="369332"/>
          </a:xfrm>
          <a:prstGeom prst="rect">
            <a:avLst/>
          </a:prstGeom>
          <a:noFill/>
        </p:spPr>
        <p:txBody>
          <a:bodyPr wrap="none" rtlCol="0">
            <a:spAutoFit/>
          </a:bodyPr>
          <a:lstStyle/>
          <a:p>
            <a:r>
              <a:rPr lang="en-US" dirty="0" smtClean="0">
                <a:solidFill>
                  <a:schemeClr val="bg1"/>
                </a:solidFill>
              </a:rPr>
              <a:t>ARTMASH (Minsk, Belarus)</a:t>
            </a:r>
            <a:endParaRPr lang="ru-RU" dirty="0">
              <a:solidFill>
                <a:schemeClr val="bg1"/>
              </a:solidFill>
            </a:endParaRPr>
          </a:p>
        </p:txBody>
      </p:sp>
      <p:pic>
        <p:nvPicPr>
          <p:cNvPr id="3" name="Рисунок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059832" y="5589240"/>
            <a:ext cx="3312368" cy="1289559"/>
          </a:xfrm>
          <a:prstGeom prst="rect">
            <a:avLst/>
          </a:prstGeom>
        </p:spPr>
      </p:pic>
      <p:cxnSp>
        <p:nvCxnSpPr>
          <p:cNvPr id="12" name="Прямая со стрелкой 11"/>
          <p:cNvCxnSpPr/>
          <p:nvPr/>
        </p:nvCxnSpPr>
        <p:spPr>
          <a:xfrm flipV="1">
            <a:off x="1816100" y="1485900"/>
            <a:ext cx="774700" cy="348267"/>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21" name="TextBox 20"/>
          <p:cNvSpPr txBox="1"/>
          <p:nvPr/>
        </p:nvSpPr>
        <p:spPr>
          <a:xfrm>
            <a:off x="590642" y="1639278"/>
            <a:ext cx="788798" cy="338554"/>
          </a:xfrm>
          <a:prstGeom prst="rect">
            <a:avLst/>
          </a:prstGeom>
          <a:noFill/>
        </p:spPr>
        <p:txBody>
          <a:bodyPr wrap="none" rtlCol="0">
            <a:spAutoFit/>
          </a:bodyPr>
          <a:lstStyle/>
          <a:p>
            <a:r>
              <a:rPr lang="en-US" sz="1600" b="1" dirty="0" smtClean="0">
                <a:solidFill>
                  <a:schemeClr val="bg1"/>
                </a:solidFill>
              </a:rPr>
              <a:t>MRPC</a:t>
            </a:r>
            <a:endParaRPr lang="ru-RU" sz="1600" b="1" dirty="0">
              <a:solidFill>
                <a:schemeClr val="bg1"/>
              </a:solidFill>
            </a:endParaRPr>
          </a:p>
        </p:txBody>
      </p:sp>
      <p:pic>
        <p:nvPicPr>
          <p:cNvPr id="13" name="Рисунок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229796" y="3573016"/>
            <a:ext cx="2806700" cy="2105025"/>
          </a:xfrm>
          <a:prstGeom prst="rect">
            <a:avLst/>
          </a:prstGeom>
        </p:spPr>
      </p:pic>
      <p:sp>
        <p:nvSpPr>
          <p:cNvPr id="15" name="Slide Number Placeholder 14"/>
          <p:cNvSpPr>
            <a:spLocks noGrp="1"/>
          </p:cNvSpPr>
          <p:nvPr>
            <p:ph type="sldNum" sz="quarter" idx="4294967295"/>
          </p:nvPr>
        </p:nvSpPr>
        <p:spPr>
          <a:xfrm>
            <a:off x="8100392" y="6270625"/>
            <a:ext cx="586408" cy="476250"/>
          </a:xfrm>
          <a:prstGeom prst="rect">
            <a:avLst/>
          </a:prstGeom>
        </p:spPr>
        <p:txBody>
          <a:bodyPr anchor="b"/>
          <a:lstStyle/>
          <a:p>
            <a:pPr>
              <a:defRPr/>
            </a:pPr>
            <a:fld id="{4E7D042D-D1D7-1D46-8A81-99AFBEE759ED}" type="slidenum">
              <a:rPr lang="ru-RU" smtClean="0"/>
              <a:pPr>
                <a:defRPr/>
              </a:pPr>
              <a:t>9</a:t>
            </a:fld>
            <a:endParaRPr lang="ru-RU" dirty="0"/>
          </a:p>
        </p:txBody>
      </p:sp>
      <p:pic>
        <p:nvPicPr>
          <p:cNvPr id="18" name="Рисунок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419872" y="3573016"/>
            <a:ext cx="2654300" cy="1990048"/>
          </a:xfrm>
          <a:prstGeom prst="rect">
            <a:avLst/>
          </a:prstGeom>
        </p:spPr>
      </p:pic>
      <p:sp>
        <p:nvSpPr>
          <p:cNvPr id="17" name="TextBox 16"/>
          <p:cNvSpPr txBox="1"/>
          <p:nvPr/>
        </p:nvSpPr>
        <p:spPr>
          <a:xfrm>
            <a:off x="2441113" y="2295240"/>
            <a:ext cx="4674953" cy="400110"/>
          </a:xfrm>
          <a:prstGeom prst="rect">
            <a:avLst/>
          </a:prstGeom>
          <a:solidFill>
            <a:srgbClr val="BBE0E3"/>
          </a:solidFill>
        </p:spPr>
        <p:txBody>
          <a:bodyPr wrap="none" rtlCol="0">
            <a:spAutoFit/>
          </a:bodyPr>
          <a:lstStyle/>
          <a:p>
            <a:r>
              <a:rPr lang="en-US" sz="2000" dirty="0" smtClean="0">
                <a:solidFill>
                  <a:srgbClr val="000090"/>
                </a:solidFill>
                <a:latin typeface="+mn-lt"/>
                <a:cs typeface="Times New Roman" panose="02020603050405020304" pitchFamily="18" charset="0"/>
              </a:rPr>
              <a:t>Workshop for the TOF mass-production</a:t>
            </a:r>
            <a:endParaRPr lang="ru-RU" sz="2000" dirty="0">
              <a:solidFill>
                <a:srgbClr val="000090"/>
              </a:solidFill>
              <a:latin typeface="+mn-lt"/>
              <a:cs typeface="Times New Roman" panose="02020603050405020304" pitchFamily="18" charset="0"/>
            </a:endParaRPr>
          </a:p>
        </p:txBody>
      </p:sp>
      <p:pic>
        <p:nvPicPr>
          <p:cNvPr id="24" name="Рисунок 8"/>
          <p:cNvPicPr>
            <a:picLocks noChangeAspect="1"/>
          </p:cNvPicPr>
          <p:nvPr/>
        </p:nvPicPr>
        <p:blipFill>
          <a:blip r:embed="rId6" cstate="email">
            <a:extLst>
              <a:ext uri="{BEBA8EAE-BF5A-486C-A8C5-ECC9F3942E4B}">
                <a14:imgProps xmlns:a14="http://schemas.microsoft.com/office/drawing/2010/main">
                  <a14:imgLayer r:embed="rId7">
                    <a14:imgEffect>
                      <a14:backgroundRemoval t="0" b="100000" l="0" r="100000">
                        <a14:foregroundMark x1="46548" y1="19182" x2="46548" y2="17138"/>
                      </a14:backgroundRemoval>
                    </a14:imgEffect>
                  </a14:imgLayer>
                </a14:imgProps>
              </a:ext>
              <a:ext uri="{28A0092B-C50C-407E-A947-70E740481C1C}">
                <a14:useLocalDpi xmlns:a14="http://schemas.microsoft.com/office/drawing/2010/main" val="0"/>
              </a:ext>
            </a:extLst>
          </a:blip>
          <a:stretch>
            <a:fillRect/>
          </a:stretch>
        </p:blipFill>
        <p:spPr>
          <a:xfrm>
            <a:off x="-20543" y="5085184"/>
            <a:ext cx="2973060" cy="1943251"/>
          </a:xfrm>
          <a:prstGeom prst="rect">
            <a:avLst/>
          </a:prstGeom>
          <a:ln>
            <a:noFill/>
          </a:ln>
          <a:effectLst>
            <a:outerShdw blurRad="190500" algn="tl" rotWithShape="0">
              <a:srgbClr val="000000">
                <a:alpha val="70000"/>
              </a:srgbClr>
            </a:outerShdw>
          </a:effectLst>
        </p:spPr>
      </p:pic>
      <p:pic>
        <p:nvPicPr>
          <p:cNvPr id="25" name="Рисунок 28"/>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6732240" y="5640520"/>
            <a:ext cx="2411760" cy="1254354"/>
          </a:xfrm>
          <a:prstGeom prst="rect">
            <a:avLst/>
          </a:prstGeom>
          <a:ln>
            <a:noFill/>
          </a:ln>
          <a:effectLst>
            <a:outerShdw blurRad="190500" algn="tl" rotWithShape="0">
              <a:srgbClr val="000000">
                <a:alpha val="70000"/>
              </a:srgbClr>
            </a:outerShdw>
          </a:effectLst>
        </p:spPr>
      </p:pic>
      <p:sp>
        <p:nvSpPr>
          <p:cNvPr id="22" name="TextBox 21"/>
          <p:cNvSpPr txBox="1"/>
          <p:nvPr/>
        </p:nvSpPr>
        <p:spPr>
          <a:xfrm>
            <a:off x="2771800" y="44624"/>
            <a:ext cx="3589369" cy="523220"/>
          </a:xfrm>
          <a:prstGeom prst="rect">
            <a:avLst/>
          </a:prstGeom>
          <a:noFill/>
        </p:spPr>
        <p:txBody>
          <a:bodyPr wrap="none" rtlCol="0">
            <a:spAutoFit/>
          </a:bodyPr>
          <a:lstStyle/>
          <a:p>
            <a:r>
              <a:rPr lang="en-US" sz="2800" b="1" dirty="0" smtClean="0">
                <a:solidFill>
                  <a:srgbClr val="000090"/>
                </a:solidFill>
              </a:rPr>
              <a:t>MPD TOF workshop</a:t>
            </a:r>
            <a:endParaRPr lang="ru-RU" sz="2800" b="1" dirty="0">
              <a:solidFill>
                <a:srgbClr val="000090"/>
              </a:solidFill>
            </a:endParaRPr>
          </a:p>
        </p:txBody>
      </p:sp>
      <p:sp>
        <p:nvSpPr>
          <p:cNvPr id="27" name="TextBox 26"/>
          <p:cNvSpPr txBox="1"/>
          <p:nvPr/>
        </p:nvSpPr>
        <p:spPr>
          <a:xfrm>
            <a:off x="0" y="623863"/>
            <a:ext cx="4499992" cy="584776"/>
          </a:xfrm>
          <a:prstGeom prst="rect">
            <a:avLst/>
          </a:prstGeom>
          <a:noFill/>
        </p:spPr>
        <p:txBody>
          <a:bodyPr wrap="square">
            <a:spAutoFit/>
          </a:bodyPr>
          <a:lstStyle/>
          <a:p>
            <a:pPr>
              <a:defRPr/>
            </a:pPr>
            <a:r>
              <a:rPr lang="en-US" sz="1600" dirty="0" smtClean="0">
                <a:solidFill>
                  <a:srgbClr val="002060"/>
                </a:solidFill>
                <a:latin typeface="Arial"/>
                <a:cs typeface="Arial"/>
              </a:rPr>
              <a:t>Provides PID; Active </a:t>
            </a:r>
            <a:r>
              <a:rPr lang="en-US" sz="1600" dirty="0">
                <a:solidFill>
                  <a:srgbClr val="002060"/>
                </a:solidFill>
                <a:latin typeface="Arial"/>
                <a:cs typeface="Arial"/>
              </a:rPr>
              <a:t>area of TOF barrel </a:t>
            </a:r>
            <a:r>
              <a:rPr lang="en-US" sz="1600" dirty="0" smtClean="0">
                <a:solidFill>
                  <a:srgbClr val="002060"/>
                </a:solidFill>
                <a:latin typeface="Arial"/>
                <a:cs typeface="Arial"/>
              </a:rPr>
              <a:t>~</a:t>
            </a:r>
            <a:r>
              <a:rPr lang="en-US" sz="1600" dirty="0">
                <a:solidFill>
                  <a:srgbClr val="002060"/>
                </a:solidFill>
                <a:latin typeface="Arial"/>
                <a:cs typeface="Arial"/>
              </a:rPr>
              <a:t>56 m</a:t>
            </a:r>
            <a:r>
              <a:rPr lang="en-US" sz="1600" baseline="30000" dirty="0">
                <a:solidFill>
                  <a:srgbClr val="002060"/>
                </a:solidFill>
                <a:latin typeface="Arial"/>
                <a:cs typeface="Arial"/>
              </a:rPr>
              <a:t>2</a:t>
            </a:r>
            <a:endParaRPr lang="ru-RU" sz="1600" dirty="0">
              <a:solidFill>
                <a:srgbClr val="002060"/>
              </a:solidFill>
              <a:latin typeface="Arial"/>
              <a:cs typeface="Arial"/>
            </a:endParaRPr>
          </a:p>
          <a:p>
            <a:pPr>
              <a:defRPr/>
            </a:pPr>
            <a:r>
              <a:rPr lang="en-US" sz="1600" dirty="0">
                <a:solidFill>
                  <a:srgbClr val="002060"/>
                </a:solidFill>
                <a:latin typeface="Arial"/>
                <a:cs typeface="Arial"/>
              </a:rPr>
              <a:t>Number of channels  </a:t>
            </a:r>
            <a:r>
              <a:rPr lang="en-US" sz="1600" dirty="0" smtClean="0">
                <a:solidFill>
                  <a:srgbClr val="002060"/>
                </a:solidFill>
                <a:latin typeface="Arial"/>
                <a:cs typeface="Arial"/>
              </a:rPr>
              <a:t>    13 </a:t>
            </a:r>
            <a:r>
              <a:rPr lang="en-US" sz="1600" dirty="0">
                <a:solidFill>
                  <a:srgbClr val="002060"/>
                </a:solidFill>
                <a:latin typeface="Arial"/>
                <a:cs typeface="Arial"/>
              </a:rPr>
              <a:t>824</a:t>
            </a:r>
            <a:endParaRPr lang="ru-RU" sz="1600" dirty="0">
              <a:solidFill>
                <a:srgbClr val="002060"/>
              </a:solidFill>
              <a:latin typeface="Arial"/>
              <a:cs typeface="Arial"/>
            </a:endParaRPr>
          </a:p>
        </p:txBody>
      </p:sp>
      <p:pic>
        <p:nvPicPr>
          <p:cNvPr id="28" name="Рисунок 5" descr="D:\babkin\NIKA-MPD\ToF_RPC\beamtest2015-02\MPD_test\MRPC280_tr_eff_beam_02_15.png"/>
          <p:cNvPicPr/>
          <p:nvPr/>
        </p:nvPicPr>
        <p:blipFill>
          <a:blip r:embed="rId9" cstate="print"/>
          <a:srcRect l="4362" t="6876" b="1911"/>
          <a:stretch>
            <a:fillRect/>
          </a:stretch>
        </p:blipFill>
        <p:spPr bwMode="auto">
          <a:xfrm>
            <a:off x="4459710" y="620688"/>
            <a:ext cx="4576786" cy="2974975"/>
          </a:xfrm>
          <a:prstGeom prst="rect">
            <a:avLst/>
          </a:prstGeom>
          <a:noFill/>
          <a:ln w="9525">
            <a:noFill/>
            <a:miter lim="800000"/>
            <a:headEnd/>
            <a:tailEnd/>
          </a:ln>
        </p:spPr>
      </p:pic>
      <p:pic>
        <p:nvPicPr>
          <p:cNvPr id="29" name="Picture 3" descr="D:\babkin\conference\2015-10_Nuclotron_meeting\ts_scheme.png"/>
          <p:cNvPicPr>
            <a:picLocks noChangeAspect="1" noChangeArrowheads="1"/>
          </p:cNvPicPr>
          <p:nvPr/>
        </p:nvPicPr>
        <p:blipFill>
          <a:blip r:embed="rId10" cstate="print"/>
          <a:srcRect/>
          <a:stretch>
            <a:fillRect/>
          </a:stretch>
        </p:blipFill>
        <p:spPr bwMode="auto">
          <a:xfrm>
            <a:off x="323528" y="1218960"/>
            <a:ext cx="3928777" cy="2319451"/>
          </a:xfrm>
          <a:prstGeom prst="rect">
            <a:avLst/>
          </a:prstGeom>
          <a:noFill/>
        </p:spPr>
      </p:pic>
      <p:pic>
        <p:nvPicPr>
          <p:cNvPr id="30" name="Picture 19" descr="stand6.png"/>
          <p:cNvPicPr>
            <a:picLocks noChangeAspect="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251520" y="3573016"/>
            <a:ext cx="3024336" cy="2017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878486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29254</TotalTime>
  <Words>7048</Words>
  <Application>Microsoft Macintosh PowerPoint</Application>
  <PresentationFormat>On-screen Show (4:3)</PresentationFormat>
  <Paragraphs>1307</Paragraphs>
  <Slides>44</Slides>
  <Notes>24</Notes>
  <HiddenSlides>0</HiddenSlides>
  <MMClips>0</MMClips>
  <ScaleCrop>false</ScaleCrop>
  <HeadingPairs>
    <vt:vector size="6" baseType="variant">
      <vt:variant>
        <vt:lpstr>Theme</vt:lpstr>
      </vt:variant>
      <vt:variant>
        <vt:i4>3</vt:i4>
      </vt:variant>
      <vt:variant>
        <vt:lpstr>Embedded OLE Servers</vt:lpstr>
      </vt:variant>
      <vt:variant>
        <vt:i4>3</vt:i4>
      </vt:variant>
      <vt:variant>
        <vt:lpstr>Slide Titles</vt:lpstr>
      </vt:variant>
      <vt:variant>
        <vt:i4>44</vt:i4>
      </vt:variant>
    </vt:vector>
  </HeadingPairs>
  <TitlesOfParts>
    <vt:vector size="50" baseType="lpstr">
      <vt:lpstr>Office Theme</vt:lpstr>
      <vt:lpstr>1_Office Theme</vt:lpstr>
      <vt:lpstr>2_Office Theme</vt:lpstr>
      <vt:lpstr>PHOTO-PAINT</vt:lpstr>
      <vt:lpstr>CorelDRAW</vt:lpstr>
      <vt:lpstr>Фотография Photo Editor</vt:lpstr>
      <vt:lpstr>PowerPoint Presentation</vt:lpstr>
      <vt:lpstr>PowerPoint Presentation</vt:lpstr>
      <vt:lpstr>PowerPoint Presentation</vt:lpstr>
      <vt:lpstr>PowerPoint Presentation</vt:lpstr>
      <vt:lpstr>PowerPoint Presentation</vt:lpstr>
      <vt:lpstr>PowerPoint Presentation</vt:lpstr>
      <vt:lpstr>MPD</vt:lpstr>
      <vt:lpstr>MPD TPC workshop</vt:lpstr>
      <vt:lpstr>PowerPoint Presentation</vt:lpstr>
      <vt:lpstr>PowerPoint Presentation</vt:lpstr>
      <vt:lpstr>Provides tracking; CBM-MPD consortium for R&amp;D and production of inner tracker (IT) modules</vt:lpstr>
      <vt:lpstr> Cryogenic complex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Multifunctional  Information and Computing Complex at JINR  </vt:lpstr>
      <vt:lpstr>PowerPoint Presentation</vt:lpstr>
      <vt:lpstr>PowerPoint Presentation</vt:lpstr>
      <vt:lpstr>PowerPoint Presentation</vt:lpstr>
      <vt:lpstr>Laboratory of Radiation Biology</vt:lpstr>
      <vt:lpstr>Laboratory of Radiation Biology</vt:lpstr>
      <vt:lpstr>PowerPoint Presentation</vt:lpstr>
      <vt:lpstr>PowerPoint Presentation</vt:lpstr>
      <vt:lpstr>PowerPoint Presentation</vt:lpstr>
      <vt:lpstr>PowerPoint Presentation</vt:lpstr>
      <vt:lpstr>PowerPoint Presentation</vt:lpstr>
      <vt:lpstr>The GreenLab</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PDV</dc:creator>
  <cp:lastModifiedBy>peshekhonov</cp:lastModifiedBy>
  <cp:revision>390</cp:revision>
  <cp:lastPrinted>2017-02-02T12:15:01Z</cp:lastPrinted>
  <dcterms:created xsi:type="dcterms:W3CDTF">2006-08-16T00:00:00Z</dcterms:created>
  <dcterms:modified xsi:type="dcterms:W3CDTF">2017-02-16T11:44:27Z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4</vt:i4>
  </property>
  <property fmtid="{D5CDD505-2E9C-101B-9397-08002B2CF9AE}" pid="8" name="PresentationFormat">
    <vt:lpwstr>On-screen Show (4:3)</vt:lpwstr>
  </property>
  <property fmtid="{D5CDD505-2E9C-101B-9397-08002B2CF9AE}" pid="9" name="ScaleCrop">
    <vt:bool>false</vt:bool>
  </property>
  <property fmtid="{D5CDD505-2E9C-101B-9397-08002B2CF9AE}" pid="10" name="ShareDoc">
    <vt:bool>false</vt:bool>
  </property>
  <property fmtid="{D5CDD505-2E9C-101B-9397-08002B2CF9AE}" pid="11" name="Slides">
    <vt:i4>15</vt:i4>
  </property>
</Properties>
</file>